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76"/>
  </p:notesMasterIdLst>
  <p:handoutMasterIdLst>
    <p:handoutMasterId r:id="rId77"/>
  </p:handoutMasterIdLst>
  <p:sldIdLst>
    <p:sldId id="256" r:id="rId3"/>
    <p:sldId id="257" r:id="rId4"/>
    <p:sldId id="258" r:id="rId5"/>
    <p:sldId id="333" r:id="rId6"/>
    <p:sldId id="334" r:id="rId7"/>
    <p:sldId id="335" r:id="rId8"/>
    <p:sldId id="336" r:id="rId9"/>
    <p:sldId id="337" r:id="rId10"/>
    <p:sldId id="338" r:id="rId11"/>
    <p:sldId id="339" r:id="rId12"/>
    <p:sldId id="340" r:id="rId13"/>
    <p:sldId id="268" r:id="rId14"/>
    <p:sldId id="341" r:id="rId15"/>
    <p:sldId id="342" r:id="rId16"/>
    <p:sldId id="344" r:id="rId17"/>
    <p:sldId id="272" r:id="rId18"/>
    <p:sldId id="345" r:id="rId19"/>
    <p:sldId id="297" r:id="rId20"/>
    <p:sldId id="348" r:id="rId21"/>
    <p:sldId id="349" r:id="rId22"/>
    <p:sldId id="350" r:id="rId23"/>
    <p:sldId id="351" r:id="rId24"/>
    <p:sldId id="352" r:id="rId25"/>
    <p:sldId id="353" r:id="rId26"/>
    <p:sldId id="275" r:id="rId27"/>
    <p:sldId id="378" r:id="rId28"/>
    <p:sldId id="379" r:id="rId29"/>
    <p:sldId id="377"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8" r:id="rId44"/>
    <p:sldId id="369" r:id="rId45"/>
    <p:sldId id="370" r:id="rId46"/>
    <p:sldId id="371" r:id="rId47"/>
    <p:sldId id="372" r:id="rId48"/>
    <p:sldId id="304" r:id="rId49"/>
    <p:sldId id="373" r:id="rId50"/>
    <p:sldId id="374" r:id="rId51"/>
    <p:sldId id="375" r:id="rId52"/>
    <p:sldId id="376" r:id="rId53"/>
    <p:sldId id="310" r:id="rId54"/>
    <p:sldId id="312" r:id="rId55"/>
    <p:sldId id="313" r:id="rId56"/>
    <p:sldId id="346" r:id="rId57"/>
    <p:sldId id="314" r:id="rId58"/>
    <p:sldId id="315" r:id="rId59"/>
    <p:sldId id="316" r:id="rId60"/>
    <p:sldId id="347" r:id="rId61"/>
    <p:sldId id="380" r:id="rId62"/>
    <p:sldId id="381" r:id="rId63"/>
    <p:sldId id="388" r:id="rId64"/>
    <p:sldId id="383" r:id="rId65"/>
    <p:sldId id="384" r:id="rId66"/>
    <p:sldId id="385" r:id="rId67"/>
    <p:sldId id="389" r:id="rId68"/>
    <p:sldId id="393" r:id="rId69"/>
    <p:sldId id="327" r:id="rId70"/>
    <p:sldId id="390" r:id="rId71"/>
    <p:sldId id="391" r:id="rId72"/>
    <p:sldId id="392" r:id="rId73"/>
    <p:sldId id="331" r:id="rId74"/>
    <p:sldId id="386" r:id="rId75"/>
  </p:sldIdLst>
  <p:sldSz cx="9144000" cy="6858000" type="screen4x3"/>
  <p:notesSz cx="6858000" cy="9144000"/>
  <p:custDataLst>
    <p:tags r:id="rId78"/>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CCFFFF"/>
    <a:srgbClr val="66FFFF"/>
    <a:srgbClr val="D6009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p:cViewPr varScale="1">
        <p:scale>
          <a:sx n="86" d="100"/>
          <a:sy n="86" d="100"/>
        </p:scale>
        <p:origin x="133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882069AF-99CD-489E-A5B2-874D514B5F3A}" type="slidenum">
              <a:rPr lang="en-US" altLang="zh-CN"/>
              <a:pPr/>
              <a:t>‹#›</a:t>
            </a:fld>
            <a:endParaRPr lang="en-US" altLang="zh-CN"/>
          </a:p>
        </p:txBody>
      </p:sp>
    </p:spTree>
    <p:extLst>
      <p:ext uri="{BB962C8B-B14F-4D97-AF65-F5344CB8AC3E}">
        <p14:creationId xmlns:p14="http://schemas.microsoft.com/office/powerpoint/2010/main" val="219132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52400" y="2303200"/>
            <a:ext cx="8534400" cy="1278199"/>
          </a:xfrm>
        </p:spPr>
        <p:txBody>
          <a:bodyPr/>
          <a:lstStyle/>
          <a:p>
            <a:pPr marL="1965325" indent="-1965325" algn="ctr" eaLnBrk="1" hangingPunct="1"/>
            <a:r>
              <a:rPr lang="zh-CN" altLang="en-US" sz="3200" b="1" dirty="0">
                <a:latin typeface="+mn-ea"/>
                <a:ea typeface="+mn-ea"/>
              </a:rPr>
              <a:t>第</a:t>
            </a:r>
            <a:r>
              <a:rPr lang="en-US" altLang="zh-CN" sz="3200" b="1" dirty="0">
                <a:latin typeface="+mn-ea"/>
                <a:ea typeface="+mn-ea"/>
              </a:rPr>
              <a:t>10</a:t>
            </a:r>
            <a:r>
              <a:rPr lang="zh-CN" altLang="en-US" sz="3200" b="1" dirty="0">
                <a:latin typeface="+mn-ea"/>
                <a:ea typeface="+mn-ea"/>
              </a:rPr>
              <a:t>章　代码优化和目标代码生成</a:t>
            </a:r>
            <a:br>
              <a:rPr lang="en-US" altLang="zh-CN" sz="3200" b="1" dirty="0">
                <a:latin typeface="+mn-ea"/>
                <a:ea typeface="+mn-ea"/>
              </a:rPr>
            </a:br>
            <a:r>
              <a:rPr lang="en-US" altLang="zh-CN" sz="3200" b="1" dirty="0">
                <a:latin typeface="+mn-ea"/>
                <a:ea typeface="+mn-ea"/>
              </a:rPr>
              <a:t>Code Optimization &amp; Generation</a:t>
            </a:r>
            <a:endParaRPr lang="zh-CN" altLang="en-US" sz="3200" b="1" dirty="0">
              <a:latin typeface="+mn-ea"/>
              <a:ea typeface="+mn-ea"/>
            </a:endParaRP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10" name="Rectangle 2"/>
          <p:cNvSpPr txBox="1">
            <a:spLocks noChangeArrowheads="1"/>
          </p:cNvSpPr>
          <p:nvPr/>
        </p:nvSpPr>
        <p:spPr bwMode="auto">
          <a:xfrm>
            <a:off x="2057400" y="48006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a:solidFill>
                  <a:srgbClr val="0000FF"/>
                </a:solidFill>
                <a:latin typeface="+mn-ea"/>
                <a:ea typeface="+mn-ea"/>
                <a:cs typeface="+mj-cs"/>
              </a:rPr>
              <a:t>主讲教师：徐丽萍</a:t>
            </a:r>
            <a:r>
              <a:rPr kumimoji="0" lang="zh-CN" altLang="en-US" sz="3200" b="1" i="0" u="none" strike="noStrike" kern="0" cap="none" spc="0" normalizeH="0" baseline="0" noProof="0" dirty="0">
                <a:ln>
                  <a:noFill/>
                </a:ln>
                <a:solidFill>
                  <a:srgbClr val="0000FF"/>
                </a:solidFill>
                <a:effectLst/>
                <a:uLnTx/>
                <a:uFillTx/>
                <a:latin typeface="+mn-ea"/>
                <a:ea typeface="+mn-ea"/>
                <a:cs typeface="+mj-cs"/>
              </a:rPr>
              <a:t>　</a:t>
            </a:r>
          </a:p>
        </p:txBody>
      </p:sp>
      <p:sp>
        <p:nvSpPr>
          <p:cNvPr id="8" name="Rectangle 4"/>
          <p:cNvSpPr>
            <a:spLocks noChangeArrowheads="1"/>
          </p:cNvSpPr>
          <p:nvPr/>
        </p:nvSpPr>
        <p:spPr bwMode="auto">
          <a:xfrm>
            <a:off x="381000" y="1008094"/>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47800" y="4075607"/>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2020年4月20日星期一</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28" descr="11_1优化内容演示图5（合并已知量和复写传播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696913"/>
            <a:ext cx="8524875"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bwMode="auto">
          <a:xfrm>
            <a:off x="990600" y="3657600"/>
            <a:ext cx="2286000" cy="6096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矩形 6"/>
          <p:cNvSpPr/>
          <p:nvPr/>
        </p:nvSpPr>
        <p:spPr bwMode="auto">
          <a:xfrm>
            <a:off x="5410200" y="3566160"/>
            <a:ext cx="2057400" cy="28956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5410200" y="3916680"/>
            <a:ext cx="2057400" cy="28956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7" descr="11_1优化内容演示图6（删除无用赋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575" y="719138"/>
            <a:ext cx="8567738"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7" name="Text Box 49"/>
          <p:cNvSpPr txBox="1">
            <a:spLocks noChangeArrowheads="1"/>
          </p:cNvSpPr>
          <p:nvPr/>
        </p:nvSpPr>
        <p:spPr bwMode="auto">
          <a:xfrm>
            <a:off x="752726" y="2895600"/>
            <a:ext cx="3573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solidFill>
                  <a:srgbClr val="CC0099"/>
                </a:solidFill>
                <a:latin typeface="宋体" pitchFamily="2" charset="-122"/>
                <a:ea typeface="宋体" pitchFamily="2" charset="-122"/>
              </a:rPr>
              <a:t>基本块划分</a:t>
            </a:r>
            <a:r>
              <a:rPr lang="en-US" altLang="zh-CN" sz="2000" b="1" dirty="0">
                <a:solidFill>
                  <a:srgbClr val="CC0099"/>
                </a:solidFill>
                <a:latin typeface="宋体" pitchFamily="2" charset="-122"/>
                <a:ea typeface="宋体" pitchFamily="2" charset="-122"/>
              </a:rPr>
              <a:t>:</a:t>
            </a:r>
            <a:r>
              <a:rPr lang="zh-CN" altLang="en-US" sz="2000" b="1" dirty="0">
                <a:solidFill>
                  <a:srgbClr val="CC0099"/>
                </a:solidFill>
                <a:latin typeface="宋体" pitchFamily="2" charset="-122"/>
                <a:ea typeface="宋体" pitchFamily="2" charset="-122"/>
              </a:rPr>
              <a:t> </a:t>
            </a:r>
          </a:p>
        </p:txBody>
      </p:sp>
      <p:sp>
        <p:nvSpPr>
          <p:cNvPr id="22579" name="Text Box 51"/>
          <p:cNvSpPr txBox="1">
            <a:spLocks noChangeArrowheads="1"/>
          </p:cNvSpPr>
          <p:nvPr/>
        </p:nvSpPr>
        <p:spPr bwMode="auto">
          <a:xfrm>
            <a:off x="609600" y="1219200"/>
            <a:ext cx="769619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0000"/>
              </a:lnSpc>
              <a:spcBef>
                <a:spcPct val="120000"/>
              </a:spcBef>
            </a:pPr>
            <a:r>
              <a:rPr lang="zh-CN" altLang="en-US" sz="2000" b="1" dirty="0">
                <a:solidFill>
                  <a:srgbClr val="FF6600"/>
                </a:solidFill>
                <a:latin typeface="宋体" pitchFamily="2" charset="-122"/>
              </a:rPr>
              <a:t>基本块</a:t>
            </a:r>
            <a:r>
              <a:rPr lang="zh-CN" altLang="en-US" sz="2000" b="1" dirty="0">
                <a:latin typeface="宋体" pitchFamily="2" charset="-122"/>
              </a:rPr>
              <a:t>是指只有一个入口语句和一个出口语句的顺序程序段。代码局部优化就是指基本块内的优化。基本步骤是首先从程序中划分出一系列基本块来，之后对每个基本块进行局部优化。 </a:t>
            </a:r>
          </a:p>
        </p:txBody>
      </p:sp>
      <p:sp>
        <p:nvSpPr>
          <p:cNvPr id="22580" name="Text Box 52"/>
          <p:cNvSpPr txBox="1">
            <a:spLocks noChangeArrowheads="1"/>
          </p:cNvSpPr>
          <p:nvPr/>
        </p:nvSpPr>
        <p:spPr bwMode="auto">
          <a:xfrm>
            <a:off x="914400" y="3295710"/>
            <a:ext cx="7281863" cy="140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862013">
              <a:defRPr kumimoji="1" sz="2400">
                <a:solidFill>
                  <a:schemeClr val="tx1"/>
                </a:solidFill>
                <a:latin typeface="Times New Roman" pitchFamily="18" charset="0"/>
                <a:ea typeface="宋体" pitchFamily="2" charset="-122"/>
              </a:defRPr>
            </a:lvl2pPr>
            <a:lvl3pPr marL="1052513">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0000"/>
              </a:lnSpc>
              <a:spcBef>
                <a:spcPct val="120000"/>
              </a:spcBef>
            </a:pPr>
            <a:r>
              <a:rPr lang="zh-CN" altLang="en-US" sz="2000" b="1" dirty="0">
                <a:latin typeface="宋体" pitchFamily="2" charset="-122"/>
              </a:rPr>
              <a:t>所谓</a:t>
            </a:r>
            <a:r>
              <a:rPr lang="zh-CN" altLang="en-US" sz="2000" b="1" dirty="0">
                <a:solidFill>
                  <a:srgbClr val="FF6600"/>
                </a:solidFill>
                <a:latin typeface="宋体" pitchFamily="2" charset="-122"/>
              </a:rPr>
              <a:t>入口语句</a:t>
            </a:r>
            <a:r>
              <a:rPr lang="zh-CN" altLang="en-US" sz="2000" b="1" dirty="0">
                <a:latin typeface="宋体" pitchFamily="2" charset="-122"/>
              </a:rPr>
              <a:t>是指程序的第一个语句、或者转移语句（包括条件转移语句和无条件转移语句）转移到的目标语句、或者紧跟在条件转移语句之后的语句。 </a:t>
            </a:r>
          </a:p>
        </p:txBody>
      </p:sp>
      <p:sp>
        <p:nvSpPr>
          <p:cNvPr id="22582" name="Text Box 54"/>
          <p:cNvSpPr txBox="1">
            <a:spLocks noChangeArrowheads="1"/>
          </p:cNvSpPr>
          <p:nvPr/>
        </p:nvSpPr>
        <p:spPr bwMode="auto">
          <a:xfrm>
            <a:off x="762000" y="5156937"/>
            <a:ext cx="6781800"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6080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ct val="120000"/>
              </a:spcBef>
            </a:pPr>
            <a:r>
              <a:rPr lang="zh-CN" altLang="en-US" sz="2000" b="1" dirty="0">
                <a:latin typeface="宋体" pitchFamily="2" charset="-122"/>
              </a:rPr>
              <a:t>基本块的</a:t>
            </a:r>
            <a:r>
              <a:rPr lang="zh-CN" altLang="en-US" sz="2000" b="1" dirty="0">
                <a:solidFill>
                  <a:srgbClr val="FF6600"/>
                </a:solidFill>
                <a:latin typeface="宋体" pitchFamily="2" charset="-122"/>
              </a:rPr>
              <a:t>出口语句</a:t>
            </a:r>
            <a:r>
              <a:rPr lang="zh-CN" altLang="en-US" sz="2000" b="1" dirty="0">
                <a:latin typeface="宋体" pitchFamily="2" charset="-122"/>
              </a:rPr>
              <a:t>是指基本块的最后执行的语句。</a:t>
            </a:r>
          </a:p>
        </p:txBody>
      </p:sp>
      <p:sp>
        <p:nvSpPr>
          <p:cNvPr id="22583" name="Rectangle 55"/>
          <p:cNvSpPr>
            <a:spLocks noGrp="1" noChangeArrowheads="1"/>
          </p:cNvSpPr>
          <p:nvPr>
            <p:ph type="title"/>
          </p:nvPr>
        </p:nvSpPr>
        <p:spPr>
          <a:xfrm>
            <a:off x="685800" y="381000"/>
            <a:ext cx="4572000" cy="609600"/>
          </a:xfrm>
        </p:spPr>
        <p:txBody>
          <a:bodyPr/>
          <a:lstStyle/>
          <a:p>
            <a:r>
              <a:rPr lang="en-US" altLang="zh-CN" sz="2800" b="1" dirty="0">
                <a:solidFill>
                  <a:srgbClr val="0000FF"/>
                </a:solidFill>
                <a:latin typeface="黑体" pitchFamily="49" charset="-122"/>
                <a:ea typeface="黑体" pitchFamily="49" charset="-122"/>
              </a:rPr>
              <a:t>10.1.1</a:t>
            </a:r>
            <a:r>
              <a:rPr lang="zh-CN" altLang="en-US" sz="2800" b="1" dirty="0">
                <a:solidFill>
                  <a:srgbClr val="0000FF"/>
                </a:solidFill>
                <a:latin typeface="黑体" pitchFamily="49" charset="-122"/>
                <a:ea typeface="黑体" pitchFamily="49" charset="-122"/>
              </a:rPr>
              <a:t>　基本块</a:t>
            </a:r>
          </a:p>
        </p:txBody>
      </p:sp>
      <p:sp>
        <p:nvSpPr>
          <p:cNvPr id="7"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12</a:t>
            </a:fld>
            <a:endParaRPr lang="en-US" altLang="zh-CN" sz="2000" dirty="0"/>
          </a:p>
        </p:txBody>
      </p:sp>
    </p:spTree>
    <p:extLst>
      <p:ext uri="{BB962C8B-B14F-4D97-AF65-F5344CB8AC3E}">
        <p14:creationId xmlns:p14="http://schemas.microsoft.com/office/powerpoint/2010/main" val="14155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13</a:t>
            </a:fld>
            <a:endParaRPr lang="en-US" altLang="zh-CN"/>
          </a:p>
        </p:txBody>
      </p:sp>
      <p:sp>
        <p:nvSpPr>
          <p:cNvPr id="3" name="Rectangle 5"/>
          <p:cNvSpPr>
            <a:spLocks noChangeArrowheads="1"/>
          </p:cNvSpPr>
          <p:nvPr/>
        </p:nvSpPr>
        <p:spPr bwMode="auto">
          <a:xfrm>
            <a:off x="828675" y="5524500"/>
            <a:ext cx="1524000" cy="381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029200"/>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pitchFamily="18" charset="0"/>
                <a:ea typeface="宋体" pitchFamily="2" charset="-122"/>
              </a:defRPr>
            </a:lvl1pPr>
            <a:lvl2pPr marL="1338263">
              <a:defRPr kumimoji="1" sz="2400">
                <a:solidFill>
                  <a:schemeClr val="tx1"/>
                </a:solidFill>
                <a:latin typeface="Times New Roman" pitchFamily="18" charset="0"/>
                <a:ea typeface="宋体" pitchFamily="2" charset="-122"/>
              </a:defRPr>
            </a:lvl2pPr>
            <a:lvl3pPr marL="1528763">
              <a:defRPr kumimoji="1" sz="2400">
                <a:solidFill>
                  <a:schemeClr val="tx1"/>
                </a:solidFill>
                <a:latin typeface="Times New Roman" pitchFamily="18" charset="0"/>
                <a:ea typeface="宋体" pitchFamily="2" charset="-122"/>
              </a:defRPr>
            </a:lvl3pPr>
            <a:lvl4pPr marL="1719263">
              <a:defRPr kumimoji="1" sz="2400">
                <a:solidFill>
                  <a:schemeClr val="tx1"/>
                </a:solidFill>
                <a:latin typeface="Times New Roman" pitchFamily="18" charset="0"/>
                <a:ea typeface="宋体" pitchFamily="2" charset="-122"/>
              </a:defRPr>
            </a:lvl4pPr>
            <a:lvl5pPr marL="1909763">
              <a:defRPr kumimoji="1" sz="2400">
                <a:solidFill>
                  <a:schemeClr val="tx1"/>
                </a:solidFill>
                <a:latin typeface="Times New Roman" pitchFamily="18" charset="0"/>
                <a:ea typeface="宋体" pitchFamily="2" charset="-122"/>
              </a:defRPr>
            </a:lvl5pPr>
            <a:lvl6pPr marL="2366963" fontAlgn="base">
              <a:spcBef>
                <a:spcPct val="0"/>
              </a:spcBef>
              <a:spcAft>
                <a:spcPct val="0"/>
              </a:spcAft>
              <a:defRPr kumimoji="1" sz="2400">
                <a:solidFill>
                  <a:schemeClr val="tx1"/>
                </a:solidFill>
                <a:latin typeface="Times New Roman" pitchFamily="18" charset="0"/>
                <a:ea typeface="宋体" pitchFamily="2" charset="-122"/>
              </a:defRPr>
            </a:lvl6pPr>
            <a:lvl7pPr marL="2824163" fontAlgn="base">
              <a:spcBef>
                <a:spcPct val="0"/>
              </a:spcBef>
              <a:spcAft>
                <a:spcPct val="0"/>
              </a:spcAft>
              <a:defRPr kumimoji="1" sz="2400">
                <a:solidFill>
                  <a:schemeClr val="tx1"/>
                </a:solidFill>
                <a:latin typeface="Times New Roman" pitchFamily="18" charset="0"/>
                <a:ea typeface="宋体" pitchFamily="2" charset="-122"/>
              </a:defRPr>
            </a:lvl7pPr>
            <a:lvl8pPr marL="3281363" fontAlgn="base">
              <a:spcBef>
                <a:spcPct val="0"/>
              </a:spcBef>
              <a:spcAft>
                <a:spcPct val="0"/>
              </a:spcAft>
              <a:defRPr kumimoji="1" sz="2400">
                <a:solidFill>
                  <a:schemeClr val="tx1"/>
                </a:solidFill>
                <a:latin typeface="Times New Roman" pitchFamily="18" charset="0"/>
                <a:ea typeface="宋体" pitchFamily="2" charset="-122"/>
              </a:defRPr>
            </a:lvl8pPr>
            <a:lvl9pPr marL="3738563"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dirty="0">
                <a:solidFill>
                  <a:srgbClr val="FF3300"/>
                </a:solidFill>
                <a:latin typeface="方正舒体" pitchFamily="2" charset="-122"/>
                <a:ea typeface="方正舒体" pitchFamily="2" charset="-122"/>
              </a:rPr>
              <a:t>注释：无用语句在程序实际执行时是无法到达的语句，即不可能实际被执行的语句。</a:t>
            </a:r>
            <a:r>
              <a:rPr lang="zh-CN" altLang="en-US" b="1" dirty="0">
                <a:solidFill>
                  <a:srgbClr val="FF6600"/>
                </a:solidFill>
                <a:latin typeface="Tahoma" pitchFamily="34" charset="0"/>
              </a:rPr>
              <a:t> </a:t>
            </a:r>
          </a:p>
        </p:txBody>
      </p:sp>
      <p:sp>
        <p:nvSpPr>
          <p:cNvPr id="5" name="Rectangle 4"/>
          <p:cNvSpPr>
            <a:spLocks noChangeArrowheads="1"/>
          </p:cNvSpPr>
          <p:nvPr/>
        </p:nvSpPr>
        <p:spPr bwMode="auto">
          <a:xfrm>
            <a:off x="762000" y="533400"/>
            <a:ext cx="7543800" cy="454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20000"/>
              </a:spcBef>
            </a:pPr>
            <a:r>
              <a:rPr lang="zh-CN" altLang="en-US" sz="2000" b="1" dirty="0">
                <a:solidFill>
                  <a:srgbClr val="FF6600"/>
                </a:solidFill>
                <a:latin typeface="宋体" pitchFamily="2" charset="-122"/>
                <a:ea typeface="宋体" pitchFamily="2" charset="-122"/>
              </a:rPr>
              <a:t>划分中间代码基本块的方法</a:t>
            </a:r>
            <a:r>
              <a:rPr lang="zh-CN" altLang="en-US" sz="2000" b="1" dirty="0">
                <a:latin typeface="宋体" pitchFamily="2" charset="-122"/>
                <a:ea typeface="宋体" pitchFamily="2" charset="-122"/>
              </a:rPr>
              <a:t>如下：</a:t>
            </a:r>
          </a:p>
          <a:p>
            <a:pPr algn="l">
              <a:lnSpc>
                <a:spcPct val="150000"/>
              </a:lnSpc>
              <a:spcBef>
                <a:spcPct val="20000"/>
              </a:spcBef>
            </a:pPr>
            <a:r>
              <a:rPr lang="zh-CN" altLang="en-US" sz="2000" b="1" dirty="0">
                <a:latin typeface="宋体" pitchFamily="2" charset="-122"/>
                <a:ea typeface="宋体" pitchFamily="2" charset="-122"/>
              </a:rPr>
              <a:t>　　⑴ 依据入口语句定义，确定程序所有的入口语句；</a:t>
            </a:r>
          </a:p>
          <a:p>
            <a:pPr algn="l">
              <a:lnSpc>
                <a:spcPct val="150000"/>
              </a:lnSpc>
              <a:spcBef>
                <a:spcPct val="20000"/>
              </a:spcBef>
            </a:pPr>
            <a:r>
              <a:rPr lang="zh-CN" altLang="en-US" sz="2000" b="1" dirty="0">
                <a:latin typeface="宋体" pitchFamily="2" charset="-122"/>
                <a:ea typeface="宋体" pitchFamily="2" charset="-122"/>
              </a:rPr>
              <a:t>　　⑵ 对每一个入口语句，确定对应的基本块。这些基本块是由入口语句向后直到</a:t>
            </a:r>
          </a:p>
          <a:p>
            <a:pPr algn="l">
              <a:lnSpc>
                <a:spcPct val="150000"/>
              </a:lnSpc>
              <a:spcBef>
                <a:spcPct val="20000"/>
              </a:spcBef>
            </a:pPr>
            <a:r>
              <a:rPr lang="zh-CN" altLang="en-US" sz="2000" b="1" dirty="0">
                <a:latin typeface="宋体" pitchFamily="2" charset="-122"/>
                <a:ea typeface="宋体" pitchFamily="2" charset="-122"/>
              </a:rPr>
              <a:t>        ① 转移语句</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包括该语句在内</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p>
          <a:p>
            <a:pPr algn="l">
              <a:lnSpc>
                <a:spcPct val="150000"/>
              </a:lnSpc>
              <a:spcBef>
                <a:spcPct val="20000"/>
              </a:spcBef>
            </a:pPr>
            <a:r>
              <a:rPr lang="zh-CN" altLang="en-US" sz="2000" b="1" dirty="0">
                <a:latin typeface="宋体" pitchFamily="2" charset="-122"/>
                <a:ea typeface="宋体" pitchFamily="2" charset="-122"/>
              </a:rPr>
              <a:t>        ② 或到停止语句；</a:t>
            </a:r>
          </a:p>
          <a:p>
            <a:pPr algn="l">
              <a:lnSpc>
                <a:spcPct val="150000"/>
              </a:lnSpc>
              <a:spcBef>
                <a:spcPct val="20000"/>
              </a:spcBef>
            </a:pPr>
            <a:r>
              <a:rPr lang="zh-CN" altLang="en-US" sz="2000" b="1" dirty="0">
                <a:latin typeface="宋体" pitchFamily="2" charset="-122"/>
                <a:ea typeface="宋体" pitchFamily="2" charset="-122"/>
              </a:rPr>
              <a:t>        ③ 或到下一个入口语句</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不包括该语句</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之间的代码段。</a:t>
            </a:r>
          </a:p>
          <a:p>
            <a:pPr algn="l">
              <a:lnSpc>
                <a:spcPct val="150000"/>
              </a:lnSpc>
              <a:spcBef>
                <a:spcPct val="20000"/>
              </a:spcBef>
            </a:pPr>
            <a:r>
              <a:rPr lang="zh-CN" altLang="en-US" sz="2000" b="1" dirty="0">
                <a:latin typeface="宋体" pitchFamily="2" charset="-122"/>
                <a:ea typeface="宋体" pitchFamily="2" charset="-122"/>
              </a:rPr>
              <a:t>　　⑶ 凡不属于任何一个基本块的语句都是无用语句，将其全部删除。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14</a:t>
            </a:fld>
            <a:endParaRPr lang="en-US" altLang="zh-CN"/>
          </a:p>
        </p:txBody>
      </p:sp>
      <p:sp>
        <p:nvSpPr>
          <p:cNvPr id="3" name="Text Box 13"/>
          <p:cNvSpPr txBox="1">
            <a:spLocks noChangeArrowheads="1"/>
          </p:cNvSpPr>
          <p:nvPr/>
        </p:nvSpPr>
        <p:spPr bwMode="auto">
          <a:xfrm>
            <a:off x="2209800" y="1524000"/>
            <a:ext cx="4191000" cy="3657600"/>
          </a:xfrm>
          <a:prstGeom prst="rect">
            <a:avLst/>
          </a:prstGeom>
          <a:solidFill>
            <a:srgbClr val="FFFFFF"/>
          </a:solidFill>
          <a:ln w="9525">
            <a:solidFill>
              <a:srgbClr val="000000"/>
            </a:solidFill>
            <a:miter lim="800000"/>
            <a:headEnd/>
            <a:tailEnd/>
          </a:ln>
        </p:spPr>
        <p:txBody>
          <a:bodyPr/>
          <a:lstStyle>
            <a:lvl1pPr indent="411163">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lnSpc>
                <a:spcPct val="115000"/>
              </a:lnSpc>
              <a:spcBef>
                <a:spcPct val="15000"/>
              </a:spcBef>
            </a:pPr>
            <a:r>
              <a:rPr kumimoji="0" lang="en-US" altLang="zh-CN" sz="2000" b="1" dirty="0">
                <a:latin typeface="宋体" pitchFamily="2" charset="-122"/>
              </a:rPr>
              <a:t>⑴ read x</a:t>
            </a:r>
          </a:p>
          <a:p>
            <a:pPr algn="just" eaLnBrk="0" hangingPunct="0">
              <a:lnSpc>
                <a:spcPct val="115000"/>
              </a:lnSpc>
              <a:spcBef>
                <a:spcPct val="15000"/>
              </a:spcBef>
            </a:pPr>
            <a:r>
              <a:rPr kumimoji="0" lang="en-US" altLang="zh-CN" sz="2000" b="1" dirty="0">
                <a:latin typeface="宋体" pitchFamily="2" charset="-122"/>
              </a:rPr>
              <a:t>⑵ read y</a:t>
            </a:r>
          </a:p>
          <a:p>
            <a:pPr algn="just" eaLnBrk="0" hangingPunct="0">
              <a:lnSpc>
                <a:spcPct val="115000"/>
              </a:lnSpc>
              <a:spcBef>
                <a:spcPct val="15000"/>
              </a:spcBef>
            </a:pPr>
            <a:r>
              <a:rPr kumimoji="0" lang="en-US" altLang="zh-CN" sz="2000" b="1" dirty="0">
                <a:latin typeface="宋体" pitchFamily="2" charset="-122"/>
              </a:rPr>
              <a:t>⑶ r :</a:t>
            </a:r>
            <a:r>
              <a:rPr kumimoji="0" lang="zh-CN" altLang="en-US" sz="2000" b="1" dirty="0">
                <a:latin typeface="宋体" pitchFamily="2" charset="-122"/>
              </a:rPr>
              <a:t>＝ </a:t>
            </a:r>
            <a:r>
              <a:rPr kumimoji="0" lang="en-US" altLang="zh-CN" sz="2000" b="1" dirty="0">
                <a:latin typeface="宋体" pitchFamily="2" charset="-122"/>
              </a:rPr>
              <a:t>x mod y</a:t>
            </a:r>
          </a:p>
          <a:p>
            <a:pPr algn="just" eaLnBrk="0" hangingPunct="0">
              <a:lnSpc>
                <a:spcPct val="115000"/>
              </a:lnSpc>
              <a:spcBef>
                <a:spcPct val="15000"/>
              </a:spcBef>
            </a:pPr>
            <a:r>
              <a:rPr kumimoji="0" lang="en-US" altLang="zh-CN" sz="2000" b="1" dirty="0">
                <a:latin typeface="宋体" pitchFamily="2" charset="-122"/>
              </a:rPr>
              <a:t>⑷ if r</a:t>
            </a:r>
            <a:r>
              <a:rPr kumimoji="0" lang="zh-CN" altLang="en-US" sz="2000" b="1" dirty="0">
                <a:latin typeface="宋体" pitchFamily="2" charset="-122"/>
              </a:rPr>
              <a:t>＝</a:t>
            </a:r>
            <a:r>
              <a:rPr kumimoji="0" lang="en-US" altLang="zh-CN" sz="2000" b="1" dirty="0">
                <a:latin typeface="宋体" pitchFamily="2" charset="-122"/>
              </a:rPr>
              <a:t>0 </a:t>
            </a:r>
            <a:r>
              <a:rPr kumimoji="0" lang="en-US" altLang="zh-CN" sz="2000" b="1" dirty="0" err="1">
                <a:latin typeface="宋体" pitchFamily="2" charset="-122"/>
              </a:rPr>
              <a:t>goto</a:t>
            </a:r>
            <a:r>
              <a:rPr kumimoji="0" lang="en-US" altLang="zh-CN" sz="2000" b="1" dirty="0">
                <a:latin typeface="宋体" pitchFamily="2" charset="-122"/>
              </a:rPr>
              <a:t> ⑻</a:t>
            </a:r>
          </a:p>
          <a:p>
            <a:pPr algn="just" eaLnBrk="0" hangingPunct="0">
              <a:lnSpc>
                <a:spcPct val="115000"/>
              </a:lnSpc>
              <a:spcBef>
                <a:spcPct val="15000"/>
              </a:spcBef>
            </a:pPr>
            <a:r>
              <a:rPr kumimoji="0" lang="en-US" altLang="zh-CN" sz="2000" b="1" dirty="0">
                <a:latin typeface="宋体" pitchFamily="2" charset="-122"/>
              </a:rPr>
              <a:t>⑸ x :</a:t>
            </a:r>
            <a:r>
              <a:rPr kumimoji="0" lang="zh-CN" altLang="en-US" sz="2000" b="1" dirty="0">
                <a:latin typeface="宋体" pitchFamily="2" charset="-122"/>
              </a:rPr>
              <a:t>＝ </a:t>
            </a:r>
            <a:r>
              <a:rPr kumimoji="0" lang="en-US" altLang="zh-CN" sz="2000" b="1" dirty="0">
                <a:latin typeface="宋体" pitchFamily="2" charset="-122"/>
              </a:rPr>
              <a:t>y</a:t>
            </a:r>
          </a:p>
          <a:p>
            <a:pPr algn="just" eaLnBrk="0" hangingPunct="0">
              <a:lnSpc>
                <a:spcPct val="115000"/>
              </a:lnSpc>
              <a:spcBef>
                <a:spcPct val="15000"/>
              </a:spcBef>
            </a:pPr>
            <a:r>
              <a:rPr kumimoji="0" lang="en-US" altLang="zh-CN" sz="2000" b="1" dirty="0">
                <a:latin typeface="宋体" pitchFamily="2" charset="-122"/>
              </a:rPr>
              <a:t>⑹ y :</a:t>
            </a:r>
            <a:r>
              <a:rPr kumimoji="0" lang="zh-CN" altLang="en-US" sz="2000" b="1" dirty="0">
                <a:latin typeface="宋体" pitchFamily="2" charset="-122"/>
              </a:rPr>
              <a:t>＝ </a:t>
            </a:r>
            <a:r>
              <a:rPr kumimoji="0" lang="en-US" altLang="zh-CN" sz="2000" b="1" dirty="0">
                <a:latin typeface="宋体" pitchFamily="2" charset="-122"/>
              </a:rPr>
              <a:t>r</a:t>
            </a:r>
          </a:p>
          <a:p>
            <a:pPr algn="just" eaLnBrk="0" hangingPunct="0">
              <a:lnSpc>
                <a:spcPct val="115000"/>
              </a:lnSpc>
              <a:spcBef>
                <a:spcPct val="15000"/>
              </a:spcBef>
            </a:pPr>
            <a:r>
              <a:rPr kumimoji="0" lang="en-US" altLang="zh-CN" sz="2000" b="1" dirty="0">
                <a:latin typeface="宋体" pitchFamily="2" charset="-122"/>
              </a:rPr>
              <a:t>⑺ </a:t>
            </a:r>
            <a:r>
              <a:rPr kumimoji="0" lang="en-US" altLang="zh-CN" sz="2000" b="1" dirty="0" err="1">
                <a:latin typeface="宋体" pitchFamily="2" charset="-122"/>
              </a:rPr>
              <a:t>goto</a:t>
            </a:r>
            <a:r>
              <a:rPr kumimoji="0" lang="en-US" altLang="zh-CN" sz="2000" b="1" dirty="0">
                <a:latin typeface="宋体" pitchFamily="2" charset="-122"/>
              </a:rPr>
              <a:t> ⑶</a:t>
            </a:r>
          </a:p>
          <a:p>
            <a:pPr algn="just" eaLnBrk="0" hangingPunct="0">
              <a:lnSpc>
                <a:spcPct val="115000"/>
              </a:lnSpc>
              <a:spcBef>
                <a:spcPct val="15000"/>
              </a:spcBef>
            </a:pPr>
            <a:r>
              <a:rPr kumimoji="0" lang="en-US" altLang="zh-CN" sz="2000" b="1" dirty="0">
                <a:latin typeface="宋体" pitchFamily="2" charset="-122"/>
              </a:rPr>
              <a:t>⑻ write y</a:t>
            </a:r>
          </a:p>
          <a:p>
            <a:pPr algn="just" eaLnBrk="0" hangingPunct="0">
              <a:lnSpc>
                <a:spcPct val="115000"/>
              </a:lnSpc>
              <a:spcBef>
                <a:spcPct val="15000"/>
              </a:spcBef>
            </a:pPr>
            <a:r>
              <a:rPr kumimoji="0" lang="en-US" altLang="zh-CN" sz="2000" b="1" dirty="0">
                <a:latin typeface="宋体" pitchFamily="2" charset="-122"/>
              </a:rPr>
              <a:t>⑼ halt</a:t>
            </a:r>
          </a:p>
        </p:txBody>
      </p:sp>
      <p:sp>
        <p:nvSpPr>
          <p:cNvPr id="4" name="Text Box 2"/>
          <p:cNvSpPr txBox="1">
            <a:spLocks noChangeArrowheads="1"/>
          </p:cNvSpPr>
          <p:nvPr/>
        </p:nvSpPr>
        <p:spPr bwMode="auto">
          <a:xfrm>
            <a:off x="457200" y="433626"/>
            <a:ext cx="7848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宋体" pitchFamily="2" charset="-122"/>
                <a:ea typeface="宋体" pitchFamily="2" charset="-122"/>
              </a:rPr>
              <a:t>例：  划分下列程序段的基本块。</a:t>
            </a:r>
            <a:endParaRPr lang="en-US" altLang="zh-CN" sz="2000" b="1" dirty="0">
              <a:latin typeface="宋体" pitchFamily="2" charset="-122"/>
              <a:ea typeface="宋体" pitchFamily="2" charset="-122"/>
            </a:endParaRPr>
          </a:p>
          <a:p>
            <a:pPr algn="l">
              <a:spcBef>
                <a:spcPct val="50000"/>
              </a:spcBef>
            </a:pPr>
            <a:r>
              <a:rPr lang="zh-CN" altLang="en-US" sz="2000" b="1" dirty="0">
                <a:latin typeface="宋体" pitchFamily="2" charset="-122"/>
                <a:ea typeface="宋体" pitchFamily="2" charset="-122"/>
              </a:rPr>
              <a:t>确定入口语句</a:t>
            </a:r>
            <a:r>
              <a:rPr lang="en-US" altLang="zh-CN" sz="2000" b="1" dirty="0">
                <a:latin typeface="宋体" pitchFamily="2" charset="-122"/>
                <a:ea typeface="宋体" pitchFamily="2" charset="-122"/>
              </a:rPr>
              <a:t>:</a:t>
            </a:r>
            <a:endParaRPr lang="zh-CN" altLang="en-US" sz="2000" b="1" dirty="0">
              <a:latin typeface="宋体" pitchFamily="2" charset="-122"/>
              <a:ea typeface="宋体" pitchFamily="2" charset="-122"/>
            </a:endParaRPr>
          </a:p>
        </p:txBody>
      </p:sp>
      <p:grpSp>
        <p:nvGrpSpPr>
          <p:cNvPr id="5" name="Group 6"/>
          <p:cNvGrpSpPr>
            <a:grpSpLocks/>
          </p:cNvGrpSpPr>
          <p:nvPr/>
        </p:nvGrpSpPr>
        <p:grpSpPr bwMode="auto">
          <a:xfrm>
            <a:off x="685800" y="5257800"/>
            <a:ext cx="6477000" cy="1019175"/>
            <a:chOff x="48" y="3160"/>
            <a:chExt cx="4080" cy="642"/>
          </a:xfrm>
        </p:grpSpPr>
        <p:sp>
          <p:nvSpPr>
            <p:cNvPr id="6" name="Text Box 4"/>
            <p:cNvSpPr txBox="1">
              <a:spLocks noChangeArrowheads="1"/>
            </p:cNvSpPr>
            <p:nvPr/>
          </p:nvSpPr>
          <p:spPr bwMode="auto">
            <a:xfrm>
              <a:off x="1152" y="3168"/>
              <a:ext cx="297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49238" indent="-249238">
                <a:defRPr kumimoji="1" sz="2400">
                  <a:solidFill>
                    <a:schemeClr val="tx1"/>
                  </a:solidFill>
                  <a:latin typeface="Times New Roman" pitchFamily="18" charset="0"/>
                  <a:ea typeface="宋体" pitchFamily="2" charset="-122"/>
                </a:defRPr>
              </a:lvl1pPr>
              <a:lvl2pPr marL="5699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en-US" altLang="zh-CN" sz="2000" b="1" dirty="0">
                  <a:latin typeface="宋体" pitchFamily="2" charset="-122"/>
                </a:rPr>
                <a:t>①</a:t>
              </a:r>
              <a:r>
                <a:rPr lang="zh-CN" altLang="en-US" sz="2000" b="1" dirty="0">
                  <a:latin typeface="宋体" pitchFamily="2" charset="-122"/>
                </a:rPr>
                <a:t>程序之第一个语句</a:t>
              </a:r>
            </a:p>
            <a:p>
              <a:pPr algn="l"/>
              <a:r>
                <a:rPr lang="zh-CN" altLang="en-US" sz="2000" b="1" dirty="0">
                  <a:latin typeface="宋体" pitchFamily="2" charset="-122"/>
                </a:rPr>
                <a:t>②转移语句之目标语句</a:t>
              </a:r>
            </a:p>
            <a:p>
              <a:pPr algn="l"/>
              <a:r>
                <a:rPr lang="zh-CN" altLang="en-US" sz="2000" b="1" dirty="0">
                  <a:latin typeface="宋体" pitchFamily="2" charset="-122"/>
                </a:rPr>
                <a:t>③条件转移语句之后第一个语句 </a:t>
              </a:r>
            </a:p>
          </p:txBody>
        </p:sp>
        <p:sp>
          <p:nvSpPr>
            <p:cNvPr id="7" name="Text Box 5"/>
            <p:cNvSpPr txBox="1">
              <a:spLocks noChangeArrowheads="1"/>
            </p:cNvSpPr>
            <p:nvPr/>
          </p:nvSpPr>
          <p:spPr bwMode="auto">
            <a:xfrm>
              <a:off x="48" y="3160"/>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宋体" pitchFamily="2" charset="-122"/>
                  <a:ea typeface="宋体" pitchFamily="2" charset="-122"/>
                </a:rPr>
                <a:t>入口语句：</a:t>
              </a:r>
            </a:p>
          </p:txBody>
        </p:sp>
      </p:grpSp>
      <p:sp>
        <p:nvSpPr>
          <p:cNvPr id="8" name="AutoShape 8"/>
          <p:cNvSpPr>
            <a:spLocks noChangeArrowheads="1"/>
          </p:cNvSpPr>
          <p:nvPr/>
        </p:nvSpPr>
        <p:spPr bwMode="auto">
          <a:xfrm>
            <a:off x="6781800" y="1143000"/>
            <a:ext cx="533400" cy="457200"/>
          </a:xfrm>
          <a:prstGeom prst="wedgeRoundRectCallout">
            <a:avLst>
              <a:gd name="adj1" fmla="val -551713"/>
              <a:gd name="adj2" fmla="val 62647"/>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ea typeface="宋体" pitchFamily="2" charset="-122"/>
              </a:rPr>
              <a:t>①</a:t>
            </a:r>
          </a:p>
        </p:txBody>
      </p:sp>
      <p:sp>
        <p:nvSpPr>
          <p:cNvPr id="9" name="AutoShape 9"/>
          <p:cNvSpPr>
            <a:spLocks noChangeArrowheads="1"/>
          </p:cNvSpPr>
          <p:nvPr/>
        </p:nvSpPr>
        <p:spPr bwMode="auto">
          <a:xfrm>
            <a:off x="6705600" y="3810000"/>
            <a:ext cx="793750" cy="533400"/>
          </a:xfrm>
          <a:prstGeom prst="wedgeRoundRectCallout">
            <a:avLst>
              <a:gd name="adj1" fmla="val -372867"/>
              <a:gd name="adj2" fmla="val 79091"/>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ea typeface="宋体" pitchFamily="2" charset="-122"/>
              </a:rPr>
              <a:t>②⑷</a:t>
            </a:r>
          </a:p>
        </p:txBody>
      </p:sp>
      <p:sp>
        <p:nvSpPr>
          <p:cNvPr id="10" name="AutoShape 11"/>
          <p:cNvSpPr>
            <a:spLocks noChangeArrowheads="1"/>
          </p:cNvSpPr>
          <p:nvPr/>
        </p:nvSpPr>
        <p:spPr bwMode="auto">
          <a:xfrm>
            <a:off x="6629400" y="2590800"/>
            <a:ext cx="914400" cy="457200"/>
          </a:xfrm>
          <a:prstGeom prst="wedgeRoundRectCallout">
            <a:avLst>
              <a:gd name="adj1" fmla="val -318637"/>
              <a:gd name="adj2" fmla="val 110859"/>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latin typeface="宋体" pitchFamily="2" charset="-122"/>
                <a:ea typeface="宋体" pitchFamily="2" charset="-122"/>
              </a:rPr>
              <a:t>③⑷</a:t>
            </a:r>
          </a:p>
        </p:txBody>
      </p:sp>
      <p:sp>
        <p:nvSpPr>
          <p:cNvPr id="11" name="AutoShape 12"/>
          <p:cNvSpPr>
            <a:spLocks noChangeArrowheads="1"/>
          </p:cNvSpPr>
          <p:nvPr/>
        </p:nvSpPr>
        <p:spPr bwMode="auto">
          <a:xfrm>
            <a:off x="6629400" y="1905000"/>
            <a:ext cx="914400" cy="457200"/>
          </a:xfrm>
          <a:prstGeom prst="wedgeRoundRectCallout">
            <a:avLst>
              <a:gd name="adj1" fmla="val -216736"/>
              <a:gd name="adj2" fmla="val 86223"/>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a:latin typeface="宋体" pitchFamily="2" charset="-122"/>
                <a:ea typeface="宋体" pitchFamily="2" charset="-122"/>
              </a:rPr>
              <a:t>② ⑺</a:t>
            </a:r>
          </a:p>
        </p:txBody>
      </p:sp>
      <p:sp>
        <p:nvSpPr>
          <p:cNvPr id="12" name="矩形 11"/>
          <p:cNvSpPr/>
          <p:nvPr/>
        </p:nvSpPr>
        <p:spPr bwMode="auto">
          <a:xfrm>
            <a:off x="2590800" y="1600200"/>
            <a:ext cx="1447800" cy="304800"/>
          </a:xfrm>
          <a:prstGeom prst="rect">
            <a:avLst/>
          </a:prstGeom>
          <a:solidFill>
            <a:srgbClr val="CCFFFF">
              <a:alpha val="28627"/>
            </a:srgbClr>
          </a:solidFill>
          <a:ln w="28575" cap="flat" cmpd="sng" algn="ctr">
            <a:solidFill>
              <a:srgbClr val="FF33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宋体" pitchFamily="2" charset="-122"/>
              <a:ea typeface="宋体" pitchFamily="2" charset="-122"/>
            </a:endParaRPr>
          </a:p>
        </p:txBody>
      </p:sp>
      <p:sp>
        <p:nvSpPr>
          <p:cNvPr id="13" name="矩形 12"/>
          <p:cNvSpPr/>
          <p:nvPr/>
        </p:nvSpPr>
        <p:spPr bwMode="auto">
          <a:xfrm>
            <a:off x="2628900" y="2390712"/>
            <a:ext cx="2476500" cy="322008"/>
          </a:xfrm>
          <a:prstGeom prst="rect">
            <a:avLst/>
          </a:prstGeom>
          <a:solidFill>
            <a:srgbClr val="CCFFFF">
              <a:alpha val="28627"/>
            </a:srgbClr>
          </a:solidFill>
          <a:ln w="28575" cap="flat" cmpd="sng" algn="ctr">
            <a:solidFill>
              <a:srgbClr val="FF33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宋体" pitchFamily="2" charset="-122"/>
              <a:ea typeface="宋体" pitchFamily="2" charset="-122"/>
            </a:endParaRPr>
          </a:p>
        </p:txBody>
      </p:sp>
      <p:sp>
        <p:nvSpPr>
          <p:cNvPr id="14" name="矩形 13"/>
          <p:cNvSpPr/>
          <p:nvPr/>
        </p:nvSpPr>
        <p:spPr bwMode="auto">
          <a:xfrm>
            <a:off x="2667000" y="3183192"/>
            <a:ext cx="1447800" cy="304800"/>
          </a:xfrm>
          <a:prstGeom prst="rect">
            <a:avLst/>
          </a:prstGeom>
          <a:solidFill>
            <a:srgbClr val="CCFFFF">
              <a:alpha val="28627"/>
            </a:srgbClr>
          </a:solidFill>
          <a:ln w="28575" cap="flat" cmpd="sng" algn="ctr">
            <a:solidFill>
              <a:srgbClr val="FF33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宋体" pitchFamily="2" charset="-122"/>
              <a:ea typeface="宋体" pitchFamily="2" charset="-122"/>
            </a:endParaRPr>
          </a:p>
        </p:txBody>
      </p:sp>
      <p:sp>
        <p:nvSpPr>
          <p:cNvPr id="15" name="矩形 14"/>
          <p:cNvSpPr/>
          <p:nvPr/>
        </p:nvSpPr>
        <p:spPr bwMode="auto">
          <a:xfrm>
            <a:off x="2698956" y="4373880"/>
            <a:ext cx="1447800" cy="304800"/>
          </a:xfrm>
          <a:prstGeom prst="rect">
            <a:avLst/>
          </a:prstGeom>
          <a:solidFill>
            <a:srgbClr val="CCFFFF">
              <a:alpha val="28627"/>
            </a:srgbClr>
          </a:solidFill>
          <a:ln w="28575" cap="flat" cmpd="sng" algn="ctr">
            <a:solidFill>
              <a:srgbClr val="FF33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3"/>
          <p:cNvSpPr txBox="1">
            <a:spLocks noChangeArrowheads="1"/>
          </p:cNvSpPr>
          <p:nvPr/>
        </p:nvSpPr>
        <p:spPr bwMode="auto">
          <a:xfrm>
            <a:off x="2667000" y="1219200"/>
            <a:ext cx="3962400" cy="3962400"/>
          </a:xfrm>
          <a:prstGeom prst="rect">
            <a:avLst/>
          </a:prstGeom>
          <a:solidFill>
            <a:srgbClr val="FFFFFF"/>
          </a:solidFill>
          <a:ln w="9525">
            <a:solidFill>
              <a:srgbClr val="000000"/>
            </a:solidFill>
            <a:miter lim="800000"/>
            <a:headEnd/>
            <a:tailEnd/>
          </a:ln>
        </p:spPr>
        <p:txBody>
          <a:bodyPr/>
          <a:lstStyle>
            <a:lvl1pPr indent="411163">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spcBef>
                <a:spcPct val="50000"/>
              </a:spcBef>
            </a:pPr>
            <a:r>
              <a:rPr kumimoji="0" lang="en-US" altLang="zh-CN" sz="2000" b="1" dirty="0">
                <a:solidFill>
                  <a:srgbClr val="FF0000"/>
                </a:solidFill>
                <a:latin typeface="+mn-ea"/>
                <a:ea typeface="+mn-ea"/>
              </a:rPr>
              <a:t>⑴ read x</a:t>
            </a:r>
          </a:p>
          <a:p>
            <a:pPr algn="just" eaLnBrk="0" hangingPunct="0">
              <a:spcBef>
                <a:spcPct val="50000"/>
              </a:spcBef>
            </a:pPr>
            <a:r>
              <a:rPr kumimoji="0" lang="en-US" altLang="zh-CN" sz="2000" b="1" dirty="0">
                <a:latin typeface="+mn-ea"/>
                <a:ea typeface="+mn-ea"/>
              </a:rPr>
              <a:t>⑵ read y</a:t>
            </a:r>
          </a:p>
          <a:p>
            <a:pPr algn="just" eaLnBrk="0" hangingPunct="0"/>
            <a:endParaRPr kumimoji="0" lang="en-US" altLang="zh-CN" sz="2000" b="1" dirty="0">
              <a:latin typeface="+mn-ea"/>
              <a:ea typeface="+mn-ea"/>
            </a:endParaRPr>
          </a:p>
          <a:p>
            <a:pPr algn="just" eaLnBrk="0" hangingPunct="0"/>
            <a:r>
              <a:rPr kumimoji="0" lang="en-US" altLang="zh-CN" sz="2000" b="1" dirty="0">
                <a:solidFill>
                  <a:srgbClr val="FF0000"/>
                </a:solidFill>
                <a:latin typeface="+mn-ea"/>
                <a:ea typeface="+mn-ea"/>
              </a:rPr>
              <a:t>⑶ r :</a:t>
            </a:r>
            <a:r>
              <a:rPr kumimoji="0" lang="zh-CN" altLang="en-US" sz="2000" b="1" dirty="0">
                <a:solidFill>
                  <a:srgbClr val="FF0000"/>
                </a:solidFill>
                <a:latin typeface="+mn-ea"/>
                <a:ea typeface="+mn-ea"/>
              </a:rPr>
              <a:t>＝ </a:t>
            </a:r>
            <a:r>
              <a:rPr kumimoji="0" lang="en-US" altLang="zh-CN" sz="2000" b="1" dirty="0">
                <a:solidFill>
                  <a:srgbClr val="FF0000"/>
                </a:solidFill>
                <a:latin typeface="+mn-ea"/>
                <a:ea typeface="+mn-ea"/>
              </a:rPr>
              <a:t>x mod y</a:t>
            </a:r>
          </a:p>
          <a:p>
            <a:pPr algn="just" eaLnBrk="0" hangingPunct="0"/>
            <a:r>
              <a:rPr kumimoji="0" lang="en-US" altLang="zh-CN" sz="2000" b="1" dirty="0">
                <a:latin typeface="+mn-ea"/>
                <a:ea typeface="+mn-ea"/>
              </a:rPr>
              <a:t>⑷ if r</a:t>
            </a:r>
            <a:r>
              <a:rPr kumimoji="0" lang="zh-CN" altLang="en-US" sz="2000" b="1" dirty="0">
                <a:latin typeface="+mn-ea"/>
                <a:ea typeface="+mn-ea"/>
              </a:rPr>
              <a:t>＝</a:t>
            </a:r>
            <a:r>
              <a:rPr kumimoji="0" lang="en-US" altLang="zh-CN" sz="2000" b="1" dirty="0">
                <a:latin typeface="+mn-ea"/>
                <a:ea typeface="+mn-ea"/>
              </a:rPr>
              <a:t>0 </a:t>
            </a:r>
            <a:r>
              <a:rPr kumimoji="0" lang="en-US" altLang="zh-CN" sz="2000" b="1" dirty="0" err="1">
                <a:latin typeface="+mn-ea"/>
                <a:ea typeface="+mn-ea"/>
              </a:rPr>
              <a:t>goto</a:t>
            </a:r>
            <a:r>
              <a:rPr kumimoji="0" lang="en-US" altLang="zh-CN" sz="2000" b="1" dirty="0">
                <a:latin typeface="+mn-ea"/>
                <a:ea typeface="+mn-ea"/>
              </a:rPr>
              <a:t> ⑻</a:t>
            </a:r>
          </a:p>
          <a:p>
            <a:pPr algn="just" eaLnBrk="0" hangingPunct="0"/>
            <a:endParaRPr kumimoji="0" lang="en-US" altLang="zh-CN" sz="2000" b="1" dirty="0">
              <a:latin typeface="+mn-ea"/>
              <a:ea typeface="+mn-ea"/>
            </a:endParaRPr>
          </a:p>
          <a:p>
            <a:pPr algn="just" eaLnBrk="0" hangingPunct="0"/>
            <a:r>
              <a:rPr kumimoji="0" lang="en-US" altLang="zh-CN" sz="2000" b="1" dirty="0">
                <a:solidFill>
                  <a:srgbClr val="FF0000"/>
                </a:solidFill>
                <a:latin typeface="+mn-ea"/>
                <a:ea typeface="+mn-ea"/>
              </a:rPr>
              <a:t>⑸ x :</a:t>
            </a:r>
            <a:r>
              <a:rPr kumimoji="0" lang="zh-CN" altLang="en-US" sz="2000" b="1" dirty="0">
                <a:solidFill>
                  <a:srgbClr val="FF0000"/>
                </a:solidFill>
                <a:latin typeface="+mn-ea"/>
                <a:ea typeface="+mn-ea"/>
              </a:rPr>
              <a:t>＝ </a:t>
            </a:r>
            <a:r>
              <a:rPr kumimoji="0" lang="en-US" altLang="zh-CN" sz="2000" b="1" dirty="0">
                <a:solidFill>
                  <a:srgbClr val="FF0000"/>
                </a:solidFill>
                <a:latin typeface="+mn-ea"/>
                <a:ea typeface="+mn-ea"/>
              </a:rPr>
              <a:t>y</a:t>
            </a:r>
          </a:p>
          <a:p>
            <a:pPr algn="just" eaLnBrk="0" hangingPunct="0"/>
            <a:r>
              <a:rPr kumimoji="0" lang="en-US" altLang="zh-CN" sz="2000" b="1" dirty="0">
                <a:latin typeface="+mn-ea"/>
                <a:ea typeface="+mn-ea"/>
              </a:rPr>
              <a:t>⑹ y :</a:t>
            </a:r>
            <a:r>
              <a:rPr kumimoji="0" lang="zh-CN" altLang="en-US" sz="2000" b="1" dirty="0">
                <a:latin typeface="+mn-ea"/>
                <a:ea typeface="+mn-ea"/>
              </a:rPr>
              <a:t>＝ </a:t>
            </a:r>
            <a:r>
              <a:rPr kumimoji="0" lang="en-US" altLang="zh-CN" sz="2000" b="1" dirty="0">
                <a:latin typeface="+mn-ea"/>
                <a:ea typeface="+mn-ea"/>
              </a:rPr>
              <a:t>r</a:t>
            </a:r>
          </a:p>
          <a:p>
            <a:pPr algn="just" eaLnBrk="0" hangingPunct="0"/>
            <a:r>
              <a:rPr kumimoji="0" lang="en-US" altLang="zh-CN" sz="2000" b="1" dirty="0">
                <a:latin typeface="+mn-ea"/>
                <a:ea typeface="+mn-ea"/>
              </a:rPr>
              <a:t>⑺ </a:t>
            </a:r>
            <a:r>
              <a:rPr kumimoji="0" lang="en-US" altLang="zh-CN" sz="2000" b="1" dirty="0" err="1">
                <a:latin typeface="+mn-ea"/>
                <a:ea typeface="+mn-ea"/>
              </a:rPr>
              <a:t>goto</a:t>
            </a:r>
            <a:r>
              <a:rPr kumimoji="0" lang="en-US" altLang="zh-CN" sz="2000" b="1" dirty="0">
                <a:latin typeface="+mn-ea"/>
                <a:ea typeface="+mn-ea"/>
              </a:rPr>
              <a:t> ⑶</a:t>
            </a:r>
          </a:p>
          <a:p>
            <a:pPr algn="just" eaLnBrk="0" hangingPunct="0"/>
            <a:endParaRPr kumimoji="0" lang="en-US" altLang="zh-CN" sz="2000" b="1" dirty="0">
              <a:solidFill>
                <a:srgbClr val="FF0000"/>
              </a:solidFill>
              <a:latin typeface="+mn-ea"/>
              <a:ea typeface="+mn-ea"/>
            </a:endParaRPr>
          </a:p>
          <a:p>
            <a:pPr algn="just" eaLnBrk="0" hangingPunct="0"/>
            <a:r>
              <a:rPr kumimoji="0" lang="en-US" altLang="zh-CN" sz="2000" b="1" dirty="0">
                <a:solidFill>
                  <a:srgbClr val="FF0000"/>
                </a:solidFill>
                <a:latin typeface="+mn-ea"/>
                <a:ea typeface="+mn-ea"/>
              </a:rPr>
              <a:t>⑻ write y</a:t>
            </a:r>
          </a:p>
          <a:p>
            <a:pPr algn="just" eaLnBrk="0" hangingPunct="0"/>
            <a:r>
              <a:rPr kumimoji="0" lang="en-US" altLang="zh-CN" sz="2000" b="1" dirty="0">
                <a:latin typeface="+mn-ea"/>
                <a:ea typeface="+mn-ea"/>
              </a:rPr>
              <a:t>⑼ halt</a:t>
            </a:r>
          </a:p>
        </p:txBody>
      </p:sp>
      <p:grpSp>
        <p:nvGrpSpPr>
          <p:cNvPr id="2" name="Group 4"/>
          <p:cNvGrpSpPr>
            <a:grpSpLocks/>
          </p:cNvGrpSpPr>
          <p:nvPr/>
        </p:nvGrpSpPr>
        <p:grpSpPr bwMode="auto">
          <a:xfrm>
            <a:off x="2438400" y="5305425"/>
            <a:ext cx="6324600" cy="1019175"/>
            <a:chOff x="1008" y="3160"/>
            <a:chExt cx="3984" cy="642"/>
          </a:xfrm>
        </p:grpSpPr>
        <p:sp>
          <p:nvSpPr>
            <p:cNvPr id="19" name="Text Box 5"/>
            <p:cNvSpPr txBox="1">
              <a:spLocks noChangeArrowheads="1"/>
            </p:cNvSpPr>
            <p:nvPr/>
          </p:nvSpPr>
          <p:spPr bwMode="auto">
            <a:xfrm>
              <a:off x="2016" y="3168"/>
              <a:ext cx="297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49238" indent="-249238">
                <a:defRPr kumimoji="1" sz="2400">
                  <a:solidFill>
                    <a:schemeClr val="tx1"/>
                  </a:solidFill>
                  <a:latin typeface="Times New Roman" pitchFamily="18" charset="0"/>
                  <a:ea typeface="宋体" pitchFamily="2" charset="-122"/>
                </a:defRPr>
              </a:lvl1pPr>
              <a:lvl2pPr marL="5699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en-US" altLang="zh-CN" sz="2000" b="1" dirty="0">
                  <a:latin typeface="+mn-ea"/>
                  <a:ea typeface="+mn-ea"/>
                </a:rPr>
                <a:t>①</a:t>
              </a:r>
              <a:r>
                <a:rPr lang="zh-CN" altLang="en-US" sz="2000" b="1" dirty="0">
                  <a:latin typeface="+mn-ea"/>
                  <a:ea typeface="+mn-ea"/>
                </a:rPr>
                <a:t>到“转移语句”</a:t>
              </a:r>
            </a:p>
            <a:p>
              <a:pPr algn="l"/>
              <a:r>
                <a:rPr lang="zh-CN" altLang="en-US" sz="2000" b="1" dirty="0">
                  <a:latin typeface="+mn-ea"/>
                  <a:ea typeface="+mn-ea"/>
                </a:rPr>
                <a:t>②到“停止语句” </a:t>
              </a:r>
            </a:p>
            <a:p>
              <a:pPr algn="l"/>
              <a:r>
                <a:rPr lang="zh-CN" altLang="en-US" sz="2000" b="1" dirty="0">
                  <a:latin typeface="+mn-ea"/>
                  <a:ea typeface="+mn-ea"/>
                </a:rPr>
                <a:t>③到“入口语句”之前语句</a:t>
              </a:r>
            </a:p>
          </p:txBody>
        </p:sp>
        <p:sp>
          <p:nvSpPr>
            <p:cNvPr id="20" name="Text Box 6"/>
            <p:cNvSpPr txBox="1">
              <a:spLocks noChangeArrowheads="1"/>
            </p:cNvSpPr>
            <p:nvPr/>
          </p:nvSpPr>
          <p:spPr bwMode="auto">
            <a:xfrm>
              <a:off x="1008" y="3160"/>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出口语句：</a:t>
              </a:r>
            </a:p>
          </p:txBody>
        </p:sp>
      </p:grpSp>
      <p:sp>
        <p:nvSpPr>
          <p:cNvPr id="25" name="AutoShape 11"/>
          <p:cNvSpPr>
            <a:spLocks noChangeArrowheads="1"/>
          </p:cNvSpPr>
          <p:nvPr/>
        </p:nvSpPr>
        <p:spPr bwMode="auto">
          <a:xfrm>
            <a:off x="914400" y="2057400"/>
            <a:ext cx="990600" cy="609600"/>
          </a:xfrm>
          <a:prstGeom prst="wedgeRoundRectCallout">
            <a:avLst>
              <a:gd name="adj1" fmla="val 176282"/>
              <a:gd name="adj2" fmla="val -78125"/>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latin typeface="+mn-ea"/>
                <a:ea typeface="+mn-ea"/>
              </a:rPr>
              <a:t>③</a:t>
            </a:r>
          </a:p>
        </p:txBody>
      </p:sp>
      <p:sp>
        <p:nvSpPr>
          <p:cNvPr id="26" name="AutoShape 12"/>
          <p:cNvSpPr>
            <a:spLocks noChangeArrowheads="1"/>
          </p:cNvSpPr>
          <p:nvPr/>
        </p:nvSpPr>
        <p:spPr bwMode="auto">
          <a:xfrm>
            <a:off x="914400" y="2949575"/>
            <a:ext cx="990600" cy="609600"/>
          </a:xfrm>
          <a:prstGeom prst="wedgeRoundRectCallout">
            <a:avLst>
              <a:gd name="adj1" fmla="val 176282"/>
              <a:gd name="adj2" fmla="val -78125"/>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latin typeface="+mn-ea"/>
                <a:ea typeface="+mn-ea"/>
              </a:rPr>
              <a:t>①</a:t>
            </a:r>
          </a:p>
        </p:txBody>
      </p:sp>
      <p:sp>
        <p:nvSpPr>
          <p:cNvPr id="27" name="AutoShape 14"/>
          <p:cNvSpPr>
            <a:spLocks noChangeArrowheads="1"/>
          </p:cNvSpPr>
          <p:nvPr/>
        </p:nvSpPr>
        <p:spPr bwMode="auto">
          <a:xfrm>
            <a:off x="914400" y="4191000"/>
            <a:ext cx="990600" cy="609600"/>
          </a:xfrm>
          <a:prstGeom prst="wedgeRoundRectCallout">
            <a:avLst>
              <a:gd name="adj1" fmla="val 176282"/>
              <a:gd name="adj2" fmla="val -78125"/>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mn-ea"/>
                <a:ea typeface="+mn-ea"/>
              </a:rPr>
              <a:t>①</a:t>
            </a:r>
          </a:p>
        </p:txBody>
      </p:sp>
      <p:sp>
        <p:nvSpPr>
          <p:cNvPr id="28" name="AutoShape 15"/>
          <p:cNvSpPr>
            <a:spLocks noChangeArrowheads="1"/>
          </p:cNvSpPr>
          <p:nvPr/>
        </p:nvSpPr>
        <p:spPr bwMode="auto">
          <a:xfrm>
            <a:off x="914400" y="5105400"/>
            <a:ext cx="990600" cy="609600"/>
          </a:xfrm>
          <a:prstGeom prst="wedgeRoundRectCallout">
            <a:avLst>
              <a:gd name="adj1" fmla="val 176282"/>
              <a:gd name="adj2" fmla="val -78125"/>
              <a:gd name="adj3" fmla="val 16667"/>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mn-ea"/>
                <a:ea typeface="+mn-ea"/>
              </a:rPr>
              <a:t>②</a:t>
            </a:r>
          </a:p>
        </p:txBody>
      </p:sp>
      <p:sp>
        <p:nvSpPr>
          <p:cNvPr id="37" name="矩形 36"/>
          <p:cNvSpPr/>
          <p:nvPr/>
        </p:nvSpPr>
        <p:spPr bwMode="auto">
          <a:xfrm>
            <a:off x="3013584" y="1737852"/>
            <a:ext cx="1447800" cy="304800"/>
          </a:xfrm>
          <a:prstGeom prst="rect">
            <a:avLst/>
          </a:prstGeom>
          <a:solidFill>
            <a:srgbClr val="CCFFFF">
              <a:alpha val="29000"/>
            </a:srgbClr>
          </a:solid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mn-ea"/>
              <a:ea typeface="+mn-ea"/>
            </a:endParaRPr>
          </a:p>
        </p:txBody>
      </p:sp>
      <p:sp>
        <p:nvSpPr>
          <p:cNvPr id="38" name="矩形 37"/>
          <p:cNvSpPr/>
          <p:nvPr/>
        </p:nvSpPr>
        <p:spPr bwMode="auto">
          <a:xfrm>
            <a:off x="3124200" y="2637504"/>
            <a:ext cx="2590800" cy="410496"/>
          </a:xfrm>
          <a:prstGeom prst="rect">
            <a:avLst/>
          </a:prstGeom>
          <a:solidFill>
            <a:srgbClr val="CCFFFF">
              <a:alpha val="29000"/>
            </a:srgbClr>
          </a:solid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mn-ea"/>
              <a:ea typeface="+mn-ea"/>
            </a:endParaRPr>
          </a:p>
        </p:txBody>
      </p:sp>
      <p:sp>
        <p:nvSpPr>
          <p:cNvPr id="39" name="矩形 38"/>
          <p:cNvSpPr/>
          <p:nvPr/>
        </p:nvSpPr>
        <p:spPr bwMode="auto">
          <a:xfrm>
            <a:off x="3121740" y="3870960"/>
            <a:ext cx="1447800" cy="321024"/>
          </a:xfrm>
          <a:prstGeom prst="rect">
            <a:avLst/>
          </a:prstGeom>
          <a:solidFill>
            <a:srgbClr val="CCFFFF">
              <a:alpha val="29000"/>
            </a:srgbClr>
          </a:solid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mn-ea"/>
              <a:ea typeface="+mn-ea"/>
            </a:endParaRPr>
          </a:p>
        </p:txBody>
      </p:sp>
      <p:sp>
        <p:nvSpPr>
          <p:cNvPr id="40" name="矩形 39"/>
          <p:cNvSpPr/>
          <p:nvPr/>
        </p:nvSpPr>
        <p:spPr bwMode="auto">
          <a:xfrm>
            <a:off x="3124200" y="4788804"/>
            <a:ext cx="1447800" cy="304800"/>
          </a:xfrm>
          <a:prstGeom prst="rect">
            <a:avLst/>
          </a:prstGeom>
          <a:solidFill>
            <a:srgbClr val="CCFFFF">
              <a:alpha val="29000"/>
            </a:srgbClr>
          </a:solid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effectLst/>
              <a:latin typeface="+mn-ea"/>
              <a:ea typeface="+mn-ea"/>
            </a:endParaRPr>
          </a:p>
        </p:txBody>
      </p:sp>
      <p:sp>
        <p:nvSpPr>
          <p:cNvPr id="41" name="Text Box 2"/>
          <p:cNvSpPr txBox="1">
            <a:spLocks noChangeArrowheads="1"/>
          </p:cNvSpPr>
          <p:nvPr/>
        </p:nvSpPr>
        <p:spPr bwMode="auto">
          <a:xfrm>
            <a:off x="571500" y="433626"/>
            <a:ext cx="7848600" cy="74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mn-ea"/>
                <a:ea typeface="+mn-ea"/>
              </a:rPr>
              <a:t>例：  划分下列程序段的基本块。</a:t>
            </a:r>
            <a:endParaRPr lang="en-US" altLang="zh-CN" sz="2000" b="1" dirty="0">
              <a:latin typeface="+mn-ea"/>
              <a:ea typeface="+mn-ea"/>
            </a:endParaRPr>
          </a:p>
          <a:p>
            <a:pPr algn="l">
              <a:spcBef>
                <a:spcPts val="300"/>
              </a:spcBef>
            </a:pPr>
            <a:r>
              <a:rPr lang="zh-CN" altLang="en-US" sz="2000" b="1" dirty="0">
                <a:latin typeface="+mn-ea"/>
                <a:ea typeface="+mn-ea"/>
              </a:rPr>
              <a:t>确定出口语句</a:t>
            </a:r>
            <a:r>
              <a:rPr lang="en-US" altLang="zh-CN" sz="2000" b="1" dirty="0">
                <a:latin typeface="+mn-ea"/>
                <a:ea typeface="+mn-ea"/>
              </a:rPr>
              <a:t>:</a:t>
            </a:r>
            <a:endParaRPr lang="zh-CN" altLang="en-US" sz="2000" b="1" dirty="0">
              <a:latin typeface="+mn-ea"/>
              <a:ea typeface="+mn-ea"/>
            </a:endParaRPr>
          </a:p>
        </p:txBody>
      </p:sp>
      <p:sp>
        <p:nvSpPr>
          <p:cNvPr id="18" name="Rectangle 16"/>
          <p:cNvSpPr>
            <a:spLocks noChangeArrowheads="1"/>
          </p:cNvSpPr>
          <p:nvPr/>
        </p:nvSpPr>
        <p:spPr bwMode="auto">
          <a:xfrm>
            <a:off x="2700338" y="1273175"/>
            <a:ext cx="3352800" cy="838200"/>
          </a:xfrm>
          <a:prstGeom prst="rect">
            <a:avLst/>
          </a:prstGeom>
          <a:noFill/>
          <a:ln w="28575">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7"/>
          <p:cNvSpPr>
            <a:spLocks noChangeArrowheads="1"/>
          </p:cNvSpPr>
          <p:nvPr/>
        </p:nvSpPr>
        <p:spPr bwMode="auto">
          <a:xfrm>
            <a:off x="2708275" y="2157413"/>
            <a:ext cx="3352800" cy="838200"/>
          </a:xfrm>
          <a:prstGeom prst="rect">
            <a:avLst/>
          </a:prstGeom>
          <a:noFill/>
          <a:ln w="28575">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8"/>
          <p:cNvSpPr>
            <a:spLocks noChangeArrowheads="1"/>
          </p:cNvSpPr>
          <p:nvPr/>
        </p:nvSpPr>
        <p:spPr bwMode="auto">
          <a:xfrm>
            <a:off x="2697163" y="3048000"/>
            <a:ext cx="3352800" cy="1219200"/>
          </a:xfrm>
          <a:prstGeom prst="rect">
            <a:avLst/>
          </a:prstGeom>
          <a:noFill/>
          <a:ln w="28575">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9"/>
          <p:cNvSpPr>
            <a:spLocks noChangeArrowheads="1"/>
          </p:cNvSpPr>
          <p:nvPr/>
        </p:nvSpPr>
        <p:spPr bwMode="auto">
          <a:xfrm>
            <a:off x="2697163" y="4298950"/>
            <a:ext cx="3352800" cy="838200"/>
          </a:xfrm>
          <a:prstGeom prst="rect">
            <a:avLst/>
          </a:prstGeom>
          <a:noFill/>
          <a:ln w="28575">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1"/>
          <p:cNvSpPr txBox="1">
            <a:spLocks noChangeArrowheads="1"/>
          </p:cNvSpPr>
          <p:nvPr/>
        </p:nvSpPr>
        <p:spPr bwMode="auto">
          <a:xfrm>
            <a:off x="2286000" y="1203325"/>
            <a:ext cx="533400" cy="396875"/>
          </a:xfrm>
          <a:prstGeom prst="rect">
            <a:avLst/>
          </a:prstGeom>
          <a:noFill/>
          <a:ln w="2857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Times New Roman" pitchFamily="18" charset="0"/>
              </a:rPr>
              <a:t>B</a:t>
            </a:r>
            <a:r>
              <a:rPr lang="en-US" altLang="zh-CN" sz="2000" b="1" baseline="-10000" dirty="0">
                <a:latin typeface="Times New Roman" pitchFamily="18" charset="0"/>
              </a:rPr>
              <a:t>1</a:t>
            </a:r>
          </a:p>
        </p:txBody>
      </p:sp>
      <p:sp>
        <p:nvSpPr>
          <p:cNvPr id="29" name="Text Box 22"/>
          <p:cNvSpPr txBox="1">
            <a:spLocks noChangeArrowheads="1"/>
          </p:cNvSpPr>
          <p:nvPr/>
        </p:nvSpPr>
        <p:spPr bwMode="auto">
          <a:xfrm>
            <a:off x="2306638" y="2117725"/>
            <a:ext cx="533400" cy="396875"/>
          </a:xfrm>
          <a:prstGeom prst="rect">
            <a:avLst/>
          </a:prstGeom>
          <a:noFill/>
          <a:ln w="2857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itchFamily="18" charset="0"/>
              </a:rPr>
              <a:t>B</a:t>
            </a:r>
            <a:r>
              <a:rPr lang="en-US" altLang="zh-CN" sz="2000" b="1" baseline="-10000">
                <a:latin typeface="Times New Roman" pitchFamily="18" charset="0"/>
              </a:rPr>
              <a:t>2</a:t>
            </a:r>
          </a:p>
        </p:txBody>
      </p:sp>
      <p:sp>
        <p:nvSpPr>
          <p:cNvPr id="30" name="Text Box 23"/>
          <p:cNvSpPr txBox="1">
            <a:spLocks noChangeArrowheads="1"/>
          </p:cNvSpPr>
          <p:nvPr/>
        </p:nvSpPr>
        <p:spPr bwMode="auto">
          <a:xfrm>
            <a:off x="2297113" y="3032125"/>
            <a:ext cx="533400" cy="396875"/>
          </a:xfrm>
          <a:prstGeom prst="rect">
            <a:avLst/>
          </a:prstGeom>
          <a:noFill/>
          <a:ln w="2857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itchFamily="18" charset="0"/>
              </a:rPr>
              <a:t>B</a:t>
            </a:r>
            <a:r>
              <a:rPr lang="en-US" altLang="zh-CN" sz="2000" b="1" baseline="-10000">
                <a:latin typeface="Times New Roman" pitchFamily="18" charset="0"/>
              </a:rPr>
              <a:t>3</a:t>
            </a:r>
          </a:p>
        </p:txBody>
      </p:sp>
      <p:sp>
        <p:nvSpPr>
          <p:cNvPr id="31" name="Text Box 24"/>
          <p:cNvSpPr txBox="1">
            <a:spLocks noChangeArrowheads="1"/>
          </p:cNvSpPr>
          <p:nvPr/>
        </p:nvSpPr>
        <p:spPr bwMode="auto">
          <a:xfrm>
            <a:off x="2308225" y="4251325"/>
            <a:ext cx="533400" cy="396875"/>
          </a:xfrm>
          <a:prstGeom prst="rect">
            <a:avLst/>
          </a:prstGeom>
          <a:noFill/>
          <a:ln w="2857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itchFamily="18" charset="0"/>
              </a:rPr>
              <a:t>B</a:t>
            </a:r>
            <a:r>
              <a:rPr lang="en-US" altLang="zh-CN" sz="2000" b="1" baseline="-10000">
                <a:latin typeface="Times New Roman" pitchFamily="18" charset="0"/>
              </a:rPr>
              <a:t>4</a:t>
            </a:r>
          </a:p>
        </p:txBody>
      </p:sp>
      <p:sp>
        <p:nvSpPr>
          <p:cNvPr id="36" name="Text Box 6"/>
          <p:cNvSpPr txBox="1">
            <a:spLocks noChangeArrowheads="1"/>
          </p:cNvSpPr>
          <p:nvPr/>
        </p:nvSpPr>
        <p:spPr bwMode="auto">
          <a:xfrm>
            <a:off x="320040" y="777240"/>
            <a:ext cx="228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确定基本块：</a:t>
            </a:r>
          </a:p>
        </p:txBody>
      </p:sp>
      <p:sp>
        <p:nvSpPr>
          <p:cNvPr id="32"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nodeType="clickEffect">
                                  <p:stCondLst>
                                    <p:cond delay="0"/>
                                  </p:stCondLst>
                                  <p:childTnLst>
                                    <p:animEffect transition="out" filter="box(in)">
                                      <p:cBhvr>
                                        <p:cTn id="30" dur="500"/>
                                        <p:tgtEl>
                                          <p:spTgt spid="41">
                                            <p:txEl>
                                              <p:pRg st="1" end="1"/>
                                            </p:txEl>
                                          </p:spTgt>
                                        </p:tgtEl>
                                      </p:cBhvr>
                                    </p:animEffect>
                                    <p:set>
                                      <p:cBhvr>
                                        <p:cTn id="31" dur="1" fill="hold">
                                          <p:stCondLst>
                                            <p:cond delay="499"/>
                                          </p:stCondLst>
                                        </p:cTn>
                                        <p:tgtEl>
                                          <p:spTgt spid="41">
                                            <p:txEl>
                                              <p:pRg st="1" end="1"/>
                                            </p:txEl>
                                          </p:spTgt>
                                        </p:tgtEl>
                                        <p:attrNameLst>
                                          <p:attrName>style.visibility</p:attrName>
                                        </p:attrNameLst>
                                      </p:cBhvr>
                                      <p:to>
                                        <p:strVal val="hidden"/>
                                      </p:to>
                                    </p:set>
                                  </p:childTnLst>
                                </p:cTn>
                              </p:par>
                            </p:childTnLst>
                          </p:cTn>
                        </p:par>
                        <p:par>
                          <p:cTn id="32" fill="hold">
                            <p:stCondLst>
                              <p:cond delay="500"/>
                            </p:stCondLst>
                            <p:childTnLst>
                              <p:par>
                                <p:cTn id="33" presetID="4"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ox(in)">
                                      <p:cBhvr>
                                        <p:cTn id="35" dur="500"/>
                                        <p:tgtEl>
                                          <p:spTgt spid="36"/>
                                        </p:tgtEl>
                                      </p:cBhvr>
                                    </p:animEffect>
                                  </p:childTnLst>
                                </p:cTn>
                              </p:par>
                            </p:childTnLst>
                          </p:cTn>
                        </p:par>
                        <p:par>
                          <p:cTn id="36" fill="hold">
                            <p:stCondLst>
                              <p:cond delay="1000"/>
                            </p:stCondLst>
                            <p:childTnLst>
                              <p:par>
                                <p:cTn id="37" presetID="4"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ox(in)">
                                      <p:cBhvr>
                                        <p:cTn id="39" dur="500"/>
                                        <p:tgtEl>
                                          <p:spTgt spid="1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in)">
                                      <p:cBhvr>
                                        <p:cTn id="42" dur="500"/>
                                        <p:tgtEl>
                                          <p:spTgt spid="21"/>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ox(in)">
                                      <p:cBhvr>
                                        <p:cTn id="48" dur="500"/>
                                        <p:tgtEl>
                                          <p:spTgt spid="23"/>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ox(in)">
                                      <p:cBhvr>
                                        <p:cTn id="51" dur="500"/>
                                        <p:tgtEl>
                                          <p:spTgt spid="24"/>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ox(in)">
                                      <p:cBhvr>
                                        <p:cTn id="54" dur="500"/>
                                        <p:tgtEl>
                                          <p:spTgt spid="2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ox(in)">
                                      <p:cBhvr>
                                        <p:cTn id="57" dur="500"/>
                                        <p:tgtEl>
                                          <p:spTgt spid="30"/>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box(in)">
                                      <p:cBhvr>
                                        <p:cTn id="60" dur="500"/>
                                        <p:tgtEl>
                                          <p:spTgt spid="31"/>
                                        </p:tgtEl>
                                      </p:cBhvr>
                                    </p:animEffect>
                                  </p:childTnLst>
                                </p:cTn>
                              </p:par>
                              <p:par>
                                <p:cTn id="61" presetID="4" presetClass="exit" presetSubtype="16" fill="hold" grpId="1" nodeType="withEffect">
                                  <p:stCondLst>
                                    <p:cond delay="0"/>
                                  </p:stCondLst>
                                  <p:childTnLst>
                                    <p:animEffect transition="out" filter="box(in)">
                                      <p:cBhvr>
                                        <p:cTn id="62" dur="500"/>
                                        <p:tgtEl>
                                          <p:spTgt spid="37"/>
                                        </p:tgtEl>
                                      </p:cBhvr>
                                    </p:animEffect>
                                    <p:set>
                                      <p:cBhvr>
                                        <p:cTn id="63" dur="1" fill="hold">
                                          <p:stCondLst>
                                            <p:cond delay="499"/>
                                          </p:stCondLst>
                                        </p:cTn>
                                        <p:tgtEl>
                                          <p:spTgt spid="37"/>
                                        </p:tgtEl>
                                        <p:attrNameLst>
                                          <p:attrName>style.visibility</p:attrName>
                                        </p:attrNameLst>
                                      </p:cBhvr>
                                      <p:to>
                                        <p:strVal val="hidden"/>
                                      </p:to>
                                    </p:set>
                                  </p:childTnLst>
                                </p:cTn>
                              </p:par>
                              <p:par>
                                <p:cTn id="64" presetID="4" presetClass="exit" presetSubtype="16" fill="hold" grpId="1" nodeType="withEffect">
                                  <p:stCondLst>
                                    <p:cond delay="0"/>
                                  </p:stCondLst>
                                  <p:childTnLst>
                                    <p:animEffect transition="out" filter="box(in)">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40"/>
                                        </p:tgtEl>
                                      </p:cBhvr>
                                    </p:animEffect>
                                    <p:set>
                                      <p:cBhvr>
                                        <p:cTn id="72" dur="1" fill="hold">
                                          <p:stCondLst>
                                            <p:cond delay="499"/>
                                          </p:stCondLst>
                                        </p:cTn>
                                        <p:tgtEl>
                                          <p:spTgt spid="40"/>
                                        </p:tgtEl>
                                        <p:attrNameLst>
                                          <p:attrName>style.visibility</p:attrName>
                                        </p:attrNameLst>
                                      </p:cBhvr>
                                      <p:to>
                                        <p:strVal val="hidden"/>
                                      </p:to>
                                    </p:set>
                                  </p:childTnLst>
                                </p:cTn>
                              </p:par>
                              <p:par>
                                <p:cTn id="73" presetID="4" presetClass="exit" presetSubtype="16" fill="hold" nodeType="withEffect">
                                  <p:stCondLst>
                                    <p:cond delay="0"/>
                                  </p:stCondLst>
                                  <p:childTnLst>
                                    <p:animEffect transition="out" filter="box(in)">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7" grpId="0" animBg="1"/>
      <p:bldP spid="37" grpId="1" animBg="1"/>
      <p:bldP spid="38" grpId="0" animBg="1"/>
      <p:bldP spid="38" grpId="1" animBg="1"/>
      <p:bldP spid="39" grpId="0" animBg="1"/>
      <p:bldP spid="39" grpId="1" animBg="1"/>
      <p:bldP spid="40" grpId="0" animBg="1"/>
      <p:bldP spid="40" grpId="1" animBg="1"/>
      <p:bldP spid="18" grpId="0" animBg="1"/>
      <p:bldP spid="21" grpId="0" animBg="1"/>
      <p:bldP spid="22" grpId="0" animBg="1"/>
      <p:bldP spid="23" grpId="0" animBg="1"/>
      <p:bldP spid="24" grpId="0"/>
      <p:bldP spid="29" grpId="0"/>
      <p:bldP spid="30" grpId="0"/>
      <p:bldP spid="31"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hlinkClick r:id="rId2" action="ppaction://hlinksldjump"/>
          </p:cNvPr>
          <p:cNvSpPr txBox="1">
            <a:spLocks noChangeArrowheads="1"/>
          </p:cNvSpPr>
          <p:nvPr/>
        </p:nvSpPr>
        <p:spPr bwMode="auto">
          <a:xfrm>
            <a:off x="309563" y="304800"/>
            <a:ext cx="5176837"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C00000"/>
                </a:solidFill>
                <a:latin typeface="黑体" pitchFamily="49" charset="-122"/>
                <a:ea typeface="黑体" pitchFamily="49" charset="-122"/>
              </a:rPr>
              <a:t>10.1.2 </a:t>
            </a:r>
            <a:r>
              <a:rPr lang="zh-CN" altLang="en-US" sz="2800" b="1" dirty="0">
                <a:solidFill>
                  <a:srgbClr val="C00000"/>
                </a:solidFill>
                <a:latin typeface="黑体" pitchFamily="49" charset="-122"/>
                <a:ea typeface="黑体" pitchFamily="49" charset="-122"/>
              </a:rPr>
              <a:t>流图（</a:t>
            </a:r>
            <a:r>
              <a:rPr lang="en-US" altLang="zh-CN" sz="2800" b="1" dirty="0">
                <a:solidFill>
                  <a:srgbClr val="C00000"/>
                </a:solidFill>
                <a:latin typeface="黑体" pitchFamily="49" charset="-122"/>
                <a:ea typeface="黑体" pitchFamily="49" charset="-122"/>
              </a:rPr>
              <a:t>flow graph</a:t>
            </a:r>
            <a:r>
              <a:rPr lang="zh-CN" altLang="en-US" sz="2800" b="1" dirty="0">
                <a:solidFill>
                  <a:srgbClr val="C00000"/>
                </a:solidFill>
                <a:latin typeface="黑体" pitchFamily="49" charset="-122"/>
                <a:ea typeface="黑体" pitchFamily="49" charset="-122"/>
              </a:rPr>
              <a:t>）</a:t>
            </a:r>
          </a:p>
        </p:txBody>
      </p:sp>
      <p:sp>
        <p:nvSpPr>
          <p:cNvPr id="3" name="Rectangle 12"/>
          <p:cNvSpPr>
            <a:spLocks noChangeArrowheads="1"/>
          </p:cNvSpPr>
          <p:nvPr/>
        </p:nvSpPr>
        <p:spPr bwMode="auto">
          <a:xfrm>
            <a:off x="528637" y="1189037"/>
            <a:ext cx="7700963" cy="4708981"/>
          </a:xfrm>
          <a:prstGeom prst="rect">
            <a:avLst/>
          </a:prstGeom>
          <a:noFill/>
          <a:ln w="9525">
            <a:noFill/>
            <a:miter lim="800000"/>
            <a:headEnd/>
            <a:tailEnd/>
          </a:ln>
          <a:effectLst/>
        </p:spPr>
        <p:txBody>
          <a:bodyPr wrap="square">
            <a:spAutoFit/>
          </a:bodyPr>
          <a:lstStyle/>
          <a:p>
            <a:pPr algn="l">
              <a:lnSpc>
                <a:spcPct val="150000"/>
              </a:lnSpc>
              <a:spcBef>
                <a:spcPts val="1200"/>
              </a:spcBef>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为了实施循环优化和全局优化，可以为构成程序的基本块增加控制流信息，方法是构造一个有向图，称之为</a:t>
            </a:r>
            <a:r>
              <a:rPr lang="zh-CN" altLang="en-US" sz="2000" b="1" dirty="0">
                <a:solidFill>
                  <a:srgbClr val="C00000"/>
                </a:solidFill>
                <a:latin typeface="宋体" pitchFamily="2" charset="-122"/>
                <a:ea typeface="宋体" pitchFamily="2" charset="-122"/>
              </a:rPr>
              <a:t>流图</a:t>
            </a:r>
            <a:r>
              <a:rPr lang="zh-CN" altLang="en-US" sz="2000" b="1" dirty="0">
                <a:latin typeface="宋体" pitchFamily="2" charset="-122"/>
                <a:ea typeface="宋体" pitchFamily="2" charset="-122"/>
              </a:rPr>
              <a:t>或</a:t>
            </a:r>
            <a:r>
              <a:rPr lang="zh-CN" altLang="en-US" sz="2000" b="1" dirty="0">
                <a:solidFill>
                  <a:srgbClr val="C00000"/>
                </a:solidFill>
                <a:latin typeface="宋体" pitchFamily="2" charset="-122"/>
                <a:ea typeface="宋体" pitchFamily="2" charset="-122"/>
              </a:rPr>
              <a:t>控制流图</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CFG</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Control-Flow Graph</a:t>
            </a:r>
            <a:r>
              <a:rPr lang="zh-CN" altLang="en-US" sz="2000" b="1" dirty="0">
                <a:latin typeface="宋体" pitchFamily="2" charset="-122"/>
                <a:ea typeface="宋体" pitchFamily="2" charset="-122"/>
              </a:rPr>
              <a:t>）</a:t>
            </a:r>
            <a:endParaRPr lang="zh-CN" altLang="en-US" sz="2000" b="1" dirty="0">
              <a:solidFill>
                <a:srgbClr val="800080"/>
              </a:solidFill>
              <a:latin typeface="宋体" pitchFamily="2" charset="-122"/>
              <a:ea typeface="宋体" pitchFamily="2" charset="-122"/>
            </a:endParaRPr>
          </a:p>
          <a:p>
            <a:pPr algn="l">
              <a:lnSpc>
                <a:spcPct val="150000"/>
              </a:lnSpc>
              <a:spcBef>
                <a:spcPts val="1200"/>
              </a:spcBef>
              <a:buFont typeface="Symbol" pitchFamily="18" charset="2"/>
              <a:buNone/>
            </a:pPr>
            <a:r>
              <a:rPr lang="zh-CN" altLang="en-US" sz="2000" b="1" dirty="0">
                <a:latin typeface="宋体" pitchFamily="2" charset="-122"/>
                <a:ea typeface="宋体" pitchFamily="2" charset="-122"/>
              </a:rPr>
              <a:t>    流图以</a:t>
            </a:r>
            <a:r>
              <a:rPr lang="zh-CN" altLang="en-US" sz="2000" b="1" dirty="0">
                <a:solidFill>
                  <a:srgbClr val="C00000"/>
                </a:solidFill>
                <a:latin typeface="宋体" pitchFamily="2" charset="-122"/>
                <a:ea typeface="宋体" pitchFamily="2" charset="-122"/>
              </a:rPr>
              <a:t>基本块</a:t>
            </a:r>
            <a:r>
              <a:rPr lang="zh-CN" altLang="en-US" sz="2000" b="1" dirty="0">
                <a:latin typeface="宋体" pitchFamily="2" charset="-122"/>
                <a:ea typeface="宋体" pitchFamily="2" charset="-122"/>
              </a:rPr>
              <a:t>集为</a:t>
            </a:r>
            <a:r>
              <a:rPr lang="zh-CN" altLang="en-US" sz="2000" b="1" dirty="0">
                <a:solidFill>
                  <a:srgbClr val="C00000"/>
                </a:solidFill>
                <a:latin typeface="宋体" pitchFamily="2" charset="-122"/>
                <a:ea typeface="宋体" pitchFamily="2" charset="-122"/>
              </a:rPr>
              <a:t>结点</a:t>
            </a:r>
            <a:r>
              <a:rPr lang="zh-CN" altLang="en-US" sz="2000" b="1" dirty="0">
                <a:latin typeface="宋体" pitchFamily="2" charset="-122"/>
                <a:ea typeface="宋体" pitchFamily="2" charset="-122"/>
              </a:rPr>
              <a:t>集；</a:t>
            </a:r>
            <a:r>
              <a:rPr lang="zh-CN" altLang="en-US" sz="2000" b="1" dirty="0">
                <a:solidFill>
                  <a:srgbClr val="C00000"/>
                </a:solidFill>
                <a:latin typeface="宋体" pitchFamily="2" charset="-122"/>
                <a:ea typeface="宋体" pitchFamily="2" charset="-122"/>
              </a:rPr>
              <a:t>第一个结点</a:t>
            </a:r>
            <a:r>
              <a:rPr lang="zh-CN" altLang="en-US" sz="2000" b="1" dirty="0">
                <a:latin typeface="宋体" pitchFamily="2" charset="-122"/>
                <a:ea typeface="宋体" pitchFamily="2" charset="-122"/>
              </a:rPr>
              <a:t>为含有程序第一条语句的基本块；从基本块 </a:t>
            </a:r>
            <a:r>
              <a:rPr lang="en-US" altLang="zh-CN" sz="2000" b="1" i="1" dirty="0" err="1">
                <a:latin typeface="宋体" pitchFamily="2" charset="-122"/>
                <a:ea typeface="宋体" pitchFamily="2" charset="-122"/>
              </a:rPr>
              <a:t>i</a:t>
            </a:r>
            <a:r>
              <a:rPr lang="en-US" altLang="zh-CN" sz="2000" b="1" i="1" dirty="0">
                <a:latin typeface="宋体" pitchFamily="2" charset="-122"/>
                <a:ea typeface="宋体" pitchFamily="2" charset="-122"/>
              </a:rPr>
              <a:t> </a:t>
            </a:r>
            <a:r>
              <a:rPr lang="zh-CN" altLang="en-US" sz="2000" b="1" dirty="0">
                <a:latin typeface="宋体" pitchFamily="2" charset="-122"/>
                <a:ea typeface="宋体" pitchFamily="2" charset="-122"/>
              </a:rPr>
              <a:t>到基本块 </a:t>
            </a:r>
            <a:r>
              <a:rPr lang="en-US" altLang="zh-CN" sz="2000" b="1" i="1" dirty="0">
                <a:latin typeface="宋体" pitchFamily="2" charset="-122"/>
                <a:ea typeface="宋体" pitchFamily="2" charset="-122"/>
              </a:rPr>
              <a:t>j </a:t>
            </a:r>
            <a:r>
              <a:rPr lang="zh-CN" altLang="en-US" sz="2000" b="1" dirty="0">
                <a:latin typeface="宋体" pitchFamily="2" charset="-122"/>
                <a:ea typeface="宋体" pitchFamily="2" charset="-122"/>
              </a:rPr>
              <a:t>之间存在有向边，当且仅当</a:t>
            </a:r>
            <a:endParaRPr kumimoji="0" lang="zh-CN" altLang="en-US" sz="2000" b="1" dirty="0">
              <a:latin typeface="宋体" pitchFamily="2" charset="-122"/>
              <a:ea typeface="宋体" pitchFamily="2" charset="-122"/>
            </a:endParaRPr>
          </a:p>
          <a:p>
            <a:pPr lvl="1" algn="l">
              <a:lnSpc>
                <a:spcPct val="150000"/>
              </a:lnSpc>
              <a:spcBef>
                <a:spcPts val="1200"/>
              </a:spcBef>
              <a:buClr>
                <a:srgbClr val="800080"/>
              </a:buClr>
              <a:buFontTx/>
              <a:buChar char="•"/>
            </a:pPr>
            <a:r>
              <a:rPr lang="zh-CN" altLang="en-US" sz="2000" b="1" dirty="0">
                <a:latin typeface="宋体" pitchFamily="2" charset="-122"/>
                <a:ea typeface="宋体" pitchFamily="2" charset="-122"/>
              </a:rPr>
              <a:t> 基本块 </a:t>
            </a:r>
            <a:r>
              <a:rPr lang="en-US" altLang="zh-CN" sz="2000" b="1" i="1" dirty="0">
                <a:latin typeface="宋体" pitchFamily="2" charset="-122"/>
                <a:ea typeface="宋体" pitchFamily="2" charset="-122"/>
              </a:rPr>
              <a:t>j </a:t>
            </a:r>
            <a:r>
              <a:rPr lang="zh-CN" altLang="en-US" sz="2000" b="1" dirty="0">
                <a:latin typeface="宋体" pitchFamily="2" charset="-122"/>
                <a:ea typeface="宋体" pitchFamily="2" charset="-122"/>
              </a:rPr>
              <a:t>在程序的位置紧跟在 </a:t>
            </a:r>
            <a:r>
              <a:rPr lang="en-US" altLang="zh-CN" sz="2000" b="1" i="1" dirty="0" err="1">
                <a:latin typeface="宋体" pitchFamily="2" charset="-122"/>
                <a:ea typeface="宋体" pitchFamily="2" charset="-122"/>
              </a:rPr>
              <a:t>i</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后</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且 </a:t>
            </a:r>
            <a:r>
              <a:rPr lang="en-US" altLang="zh-CN" sz="2000" b="1" i="1" dirty="0" err="1">
                <a:latin typeface="宋体" pitchFamily="2" charset="-122"/>
                <a:ea typeface="宋体" pitchFamily="2" charset="-122"/>
              </a:rPr>
              <a:t>i</a:t>
            </a:r>
            <a:r>
              <a:rPr lang="en-US" altLang="zh-CN" sz="2000" b="1" i="1" dirty="0">
                <a:latin typeface="宋体" pitchFamily="2" charset="-122"/>
                <a:ea typeface="宋体" pitchFamily="2" charset="-122"/>
              </a:rPr>
              <a:t> </a:t>
            </a:r>
            <a:r>
              <a:rPr lang="zh-CN" altLang="en-US" sz="2000" b="1" dirty="0">
                <a:latin typeface="宋体" pitchFamily="2" charset="-122"/>
                <a:ea typeface="宋体" pitchFamily="2" charset="-122"/>
              </a:rPr>
              <a:t>的出口语句不是转移 </a:t>
            </a:r>
            <a:r>
              <a:rPr lang="en-US" altLang="zh-CN" sz="2000" b="1" i="1" dirty="0">
                <a:latin typeface="宋体" pitchFamily="2" charset="-122"/>
                <a:ea typeface="宋体" pitchFamily="2" charset="-122"/>
              </a:rPr>
              <a:t>(</a:t>
            </a:r>
            <a:r>
              <a:rPr lang="zh-CN" altLang="en-US" sz="2000" b="1" dirty="0">
                <a:latin typeface="宋体" pitchFamily="2" charset="-122"/>
                <a:ea typeface="宋体" pitchFamily="2" charset="-122"/>
              </a:rPr>
              <a:t>可为条件转移</a:t>
            </a:r>
            <a:r>
              <a:rPr lang="en-US" altLang="zh-CN" sz="2000" b="1" i="1" dirty="0">
                <a:latin typeface="宋体" pitchFamily="2" charset="-122"/>
                <a:ea typeface="宋体" pitchFamily="2" charset="-122"/>
              </a:rPr>
              <a:t>)</a:t>
            </a:r>
            <a:r>
              <a:rPr lang="zh-CN" altLang="en-US" sz="2000" b="1" dirty="0">
                <a:latin typeface="宋体" pitchFamily="2" charset="-122"/>
                <a:ea typeface="宋体" pitchFamily="2" charset="-122"/>
              </a:rPr>
              <a:t>语句、停语句或者返回语句；或者</a:t>
            </a:r>
            <a:endParaRPr kumimoji="0" lang="zh-CN" altLang="en-US" sz="2000" b="1" dirty="0">
              <a:latin typeface="宋体" pitchFamily="2" charset="-122"/>
              <a:ea typeface="宋体" pitchFamily="2" charset="-122"/>
            </a:endParaRPr>
          </a:p>
          <a:p>
            <a:pPr lvl="1" algn="l">
              <a:lnSpc>
                <a:spcPct val="150000"/>
              </a:lnSpc>
              <a:spcBef>
                <a:spcPts val="1200"/>
              </a:spcBef>
              <a:buClr>
                <a:srgbClr val="800080"/>
              </a:buClr>
              <a:buFontTx/>
              <a:buChar char="•"/>
            </a:pPr>
            <a:r>
              <a:rPr lang="zh-CN" altLang="en-US" sz="2000" b="1" dirty="0">
                <a:latin typeface="宋体" pitchFamily="2" charset="-122"/>
                <a:ea typeface="宋体" pitchFamily="2" charset="-122"/>
              </a:rPr>
              <a:t> </a:t>
            </a:r>
            <a:r>
              <a:rPr lang="en-US" altLang="zh-CN" sz="2000" b="1" i="1" dirty="0" err="1">
                <a:latin typeface="宋体" pitchFamily="2" charset="-122"/>
                <a:ea typeface="宋体" pitchFamily="2" charset="-122"/>
              </a:rPr>
              <a:t>i</a:t>
            </a:r>
            <a:r>
              <a:rPr lang="en-US" altLang="zh-CN" sz="2000" b="1" i="1" dirty="0">
                <a:latin typeface="宋体" pitchFamily="2" charset="-122"/>
                <a:ea typeface="宋体" pitchFamily="2" charset="-122"/>
              </a:rPr>
              <a:t> </a:t>
            </a:r>
            <a:r>
              <a:rPr lang="zh-CN" altLang="en-US" sz="2000" b="1" dirty="0">
                <a:latin typeface="宋体" pitchFamily="2" charset="-122"/>
                <a:ea typeface="宋体" pitchFamily="2" charset="-122"/>
              </a:rPr>
              <a:t>的出口是 </a:t>
            </a:r>
            <a:r>
              <a:rPr lang="en-US" altLang="zh-CN" sz="2000" b="1" i="1" dirty="0" err="1">
                <a:latin typeface="宋体" pitchFamily="2" charset="-122"/>
                <a:ea typeface="宋体" pitchFamily="2" charset="-122"/>
              </a:rPr>
              <a:t>goto</a:t>
            </a:r>
            <a:r>
              <a:rPr lang="en-US" altLang="zh-CN" sz="2000" b="1" i="1" dirty="0">
                <a:latin typeface="宋体" pitchFamily="2" charset="-122"/>
                <a:ea typeface="宋体" pitchFamily="2" charset="-122"/>
              </a:rPr>
              <a:t>(S) </a:t>
            </a:r>
            <a:r>
              <a:rPr lang="zh-CN" altLang="en-US" sz="2000" b="1" dirty="0">
                <a:latin typeface="宋体" pitchFamily="2" charset="-122"/>
                <a:ea typeface="宋体" pitchFamily="2" charset="-122"/>
              </a:rPr>
              <a:t>或 </a:t>
            </a:r>
            <a:r>
              <a:rPr lang="en-US" altLang="zh-CN" sz="2000" b="1" i="1" dirty="0">
                <a:latin typeface="宋体" pitchFamily="2" charset="-122"/>
                <a:ea typeface="宋体" pitchFamily="2" charset="-122"/>
              </a:rPr>
              <a:t>if </a:t>
            </a:r>
            <a:r>
              <a:rPr lang="en-US" altLang="zh-CN" sz="2000" b="1" i="1" dirty="0" err="1">
                <a:latin typeface="宋体" pitchFamily="2" charset="-122"/>
                <a:ea typeface="宋体" pitchFamily="2" charset="-122"/>
              </a:rPr>
              <a:t>goto</a:t>
            </a:r>
            <a:r>
              <a:rPr lang="en-US" altLang="zh-CN" sz="2000" b="1" i="1" dirty="0">
                <a:latin typeface="宋体" pitchFamily="2" charset="-122"/>
                <a:ea typeface="宋体" pitchFamily="2" charset="-122"/>
              </a:rPr>
              <a:t>(S)</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而 </a:t>
            </a:r>
            <a:r>
              <a:rPr lang="en-US" altLang="zh-CN" sz="2000" b="1" i="1" dirty="0">
                <a:latin typeface="宋体" pitchFamily="2" charset="-122"/>
                <a:ea typeface="宋体" pitchFamily="2" charset="-122"/>
              </a:rPr>
              <a:t>(S) </a:t>
            </a:r>
            <a:r>
              <a:rPr lang="zh-CN" altLang="en-US" sz="2000" b="1" dirty="0">
                <a:latin typeface="宋体" pitchFamily="2" charset="-122"/>
                <a:ea typeface="宋体" pitchFamily="2" charset="-122"/>
              </a:rPr>
              <a:t>是 </a:t>
            </a:r>
            <a:r>
              <a:rPr lang="en-US" altLang="zh-CN" sz="2000" b="1" i="1" dirty="0">
                <a:latin typeface="宋体" pitchFamily="2" charset="-122"/>
                <a:ea typeface="宋体" pitchFamily="2" charset="-122"/>
              </a:rPr>
              <a:t>j </a:t>
            </a:r>
            <a:r>
              <a:rPr lang="zh-CN" altLang="en-US" sz="2000" b="1" dirty="0">
                <a:latin typeface="宋体" pitchFamily="2" charset="-122"/>
                <a:ea typeface="宋体" pitchFamily="2" charset="-122"/>
              </a:rPr>
              <a:t>的入口语句 </a:t>
            </a:r>
          </a:p>
        </p:txBody>
      </p:sp>
      <p:sp>
        <p:nvSpPr>
          <p:cNvPr id="4"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16</a:t>
            </a:fld>
            <a:endParaRPr lang="en-US" altLang="zh-CN" sz="2000" dirty="0"/>
          </a:p>
        </p:txBody>
      </p:sp>
    </p:spTree>
    <p:extLst>
      <p:ext uri="{BB962C8B-B14F-4D97-AF65-F5344CB8AC3E}">
        <p14:creationId xmlns:p14="http://schemas.microsoft.com/office/powerpoint/2010/main" val="82090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17</a:t>
            </a:fld>
            <a:endParaRPr lang="en-US" altLang="zh-CN"/>
          </a:p>
        </p:txBody>
      </p:sp>
      <p:sp>
        <p:nvSpPr>
          <p:cNvPr id="21" name="Text Box 20"/>
          <p:cNvSpPr txBox="1">
            <a:spLocks noChangeArrowheads="1"/>
          </p:cNvSpPr>
          <p:nvPr/>
        </p:nvSpPr>
        <p:spPr bwMode="auto">
          <a:xfrm>
            <a:off x="381000" y="5334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b="1" dirty="0">
                <a:latin typeface="宋体" pitchFamily="2" charset="-122"/>
                <a:ea typeface="宋体" pitchFamily="2" charset="-122"/>
              </a:rPr>
              <a:t>绘制程序控制流图</a:t>
            </a:r>
            <a:r>
              <a:rPr lang="en-US" altLang="zh-CN" sz="2000" b="1" dirty="0">
                <a:latin typeface="宋体" pitchFamily="2" charset="-122"/>
                <a:ea typeface="宋体" pitchFamily="2" charset="-122"/>
              </a:rPr>
              <a:t>:</a:t>
            </a:r>
            <a:endParaRPr lang="zh-CN" altLang="en-US" sz="2000" b="1" dirty="0">
              <a:latin typeface="宋体" pitchFamily="2" charset="-122"/>
              <a:ea typeface="宋体" pitchFamily="2" charset="-122"/>
            </a:endParaRPr>
          </a:p>
        </p:txBody>
      </p:sp>
      <p:pic>
        <p:nvPicPr>
          <p:cNvPr id="22" name="Picture 4" descr="11_3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88" y="1238250"/>
            <a:ext cx="7859712" cy="4629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3" name="Text Box 17"/>
          <p:cNvSpPr txBox="1">
            <a:spLocks noChangeArrowheads="1"/>
          </p:cNvSpPr>
          <p:nvPr/>
        </p:nvSpPr>
        <p:spPr bwMode="auto">
          <a:xfrm>
            <a:off x="533400" y="990600"/>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63976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70000"/>
              </a:spcBef>
            </a:pPr>
            <a:r>
              <a:rPr lang="zh-CN" altLang="en-US" sz="2000" b="1" dirty="0"/>
              <a:t>在程序流图</a:t>
            </a:r>
            <a:r>
              <a:rPr lang="en-US" altLang="zh-CN" sz="2000" b="1" dirty="0"/>
              <a:t>G</a:t>
            </a:r>
            <a:r>
              <a:rPr lang="zh-CN" altLang="en-US" sz="2000" b="1" dirty="0"/>
              <a:t>中，对于任意一个结点序列</a:t>
            </a:r>
            <a:r>
              <a:rPr lang="en-US" altLang="zh-CN" sz="2000" b="1" dirty="0"/>
              <a:t>α</a:t>
            </a:r>
            <a:r>
              <a:rPr lang="zh-CN" altLang="en-US" sz="2000" b="1" dirty="0"/>
              <a:t>，如果在结点序列之外存在一个结点指向结点序列中的结点</a:t>
            </a:r>
            <a:r>
              <a:rPr lang="en-US" altLang="zh-CN" sz="2000" b="1" dirty="0"/>
              <a:t>V</a:t>
            </a:r>
            <a:r>
              <a:rPr lang="zh-CN" altLang="en-US" sz="2000" b="1" dirty="0"/>
              <a:t>，或者结点序列中的结点</a:t>
            </a:r>
            <a:r>
              <a:rPr lang="en-US" altLang="zh-CN" sz="2000" b="1" dirty="0"/>
              <a:t>V</a:t>
            </a:r>
            <a:r>
              <a:rPr lang="zh-CN" altLang="en-US" sz="2000" b="1" dirty="0"/>
              <a:t>是程序首结点，则称结点</a:t>
            </a:r>
            <a:r>
              <a:rPr lang="en-US" altLang="zh-CN" sz="2000" b="1" dirty="0"/>
              <a:t>V </a:t>
            </a:r>
            <a:r>
              <a:rPr lang="zh-CN" altLang="en-US" sz="2000" b="1" dirty="0"/>
              <a:t>为结点序列</a:t>
            </a:r>
            <a:r>
              <a:rPr lang="en-US" altLang="zh-CN" sz="2000" b="1" dirty="0"/>
              <a:t>α</a:t>
            </a:r>
            <a:r>
              <a:rPr lang="zh-CN" altLang="en-US" sz="2000" b="1" dirty="0"/>
              <a:t>的</a:t>
            </a:r>
            <a:r>
              <a:rPr lang="zh-CN" altLang="en-US" sz="2000" b="1" dirty="0">
                <a:solidFill>
                  <a:srgbClr val="FF0000"/>
                </a:solidFill>
              </a:rPr>
              <a:t>入口结点</a:t>
            </a:r>
            <a:r>
              <a:rPr lang="zh-CN" altLang="en-US" sz="2000" b="1" dirty="0"/>
              <a:t>。 </a:t>
            </a:r>
          </a:p>
        </p:txBody>
      </p:sp>
      <p:sp>
        <p:nvSpPr>
          <p:cNvPr id="29719" name="Text Box 23"/>
          <p:cNvSpPr txBox="1">
            <a:spLocks noChangeArrowheads="1"/>
          </p:cNvSpPr>
          <p:nvPr/>
        </p:nvSpPr>
        <p:spPr bwMode="auto">
          <a:xfrm>
            <a:off x="533400" y="3048000"/>
            <a:ext cx="41910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000" b="1" dirty="0"/>
              <a:t>例  在程序流图（右）中，结点序列如下。</a:t>
            </a:r>
          </a:p>
          <a:p>
            <a:pPr algn="l">
              <a:spcBef>
                <a:spcPct val="50000"/>
              </a:spcBef>
            </a:pPr>
            <a:r>
              <a:rPr lang="zh-CN" altLang="en-US" sz="2000" b="1" dirty="0"/>
              <a:t>（</a:t>
            </a:r>
            <a:r>
              <a:rPr lang="en-US" altLang="zh-CN" sz="2000" b="1" dirty="0"/>
              <a:t>1</a:t>
            </a:r>
            <a:r>
              <a:rPr lang="zh-CN" altLang="en-US" sz="2000" b="1" dirty="0"/>
              <a:t>）</a:t>
            </a:r>
            <a:r>
              <a:rPr lang="en-US" altLang="zh-CN" sz="2000" b="1" dirty="0"/>
              <a:t>{2,4,5}</a:t>
            </a:r>
            <a:r>
              <a:rPr lang="zh-CN" altLang="en-US" sz="2000" b="1" dirty="0"/>
              <a:t>入口结点是</a:t>
            </a:r>
            <a:r>
              <a:rPr lang="en-US" altLang="zh-CN" sz="2000" b="1" dirty="0"/>
              <a:t>2,4</a:t>
            </a:r>
          </a:p>
          <a:p>
            <a:pPr algn="l">
              <a:spcBef>
                <a:spcPct val="50000"/>
              </a:spcBef>
            </a:pPr>
            <a:r>
              <a:rPr lang="zh-CN" altLang="en-US" sz="2000" b="1" dirty="0"/>
              <a:t>（</a:t>
            </a:r>
            <a:r>
              <a:rPr lang="en-US" altLang="zh-CN" sz="2000" b="1" dirty="0"/>
              <a:t>2</a:t>
            </a:r>
            <a:r>
              <a:rPr lang="zh-CN" altLang="en-US" sz="2000" b="1" dirty="0"/>
              <a:t>）</a:t>
            </a:r>
            <a:r>
              <a:rPr lang="en-US" altLang="zh-CN" sz="2000" b="1" dirty="0"/>
              <a:t>{4,5,7}</a:t>
            </a:r>
            <a:r>
              <a:rPr lang="zh-CN" altLang="en-US" sz="2000" b="1" dirty="0"/>
              <a:t>入口结点是</a:t>
            </a:r>
            <a:r>
              <a:rPr lang="en-US" altLang="zh-CN" sz="2000" b="1" dirty="0"/>
              <a:t>4,7</a:t>
            </a:r>
          </a:p>
          <a:p>
            <a:pPr algn="l">
              <a:spcBef>
                <a:spcPct val="50000"/>
              </a:spcBef>
            </a:pPr>
            <a:r>
              <a:rPr lang="zh-CN" altLang="en-US" sz="2000" b="1" dirty="0"/>
              <a:t>（</a:t>
            </a:r>
            <a:r>
              <a:rPr lang="en-US" altLang="zh-CN" sz="2000" b="1" dirty="0"/>
              <a:t>3</a:t>
            </a:r>
            <a:r>
              <a:rPr lang="zh-CN" altLang="en-US" sz="2000" b="1" dirty="0"/>
              <a:t>）</a:t>
            </a:r>
            <a:r>
              <a:rPr lang="en-US" altLang="zh-CN" sz="2000" b="1" dirty="0"/>
              <a:t>{1,2,3,5}</a:t>
            </a:r>
            <a:r>
              <a:rPr lang="zh-CN" altLang="en-US" sz="2000" b="1" dirty="0"/>
              <a:t>入口结点是</a:t>
            </a:r>
            <a:r>
              <a:rPr lang="en-US" altLang="zh-CN" sz="2000" b="1" dirty="0"/>
              <a:t>1,2,5</a:t>
            </a:r>
          </a:p>
        </p:txBody>
      </p:sp>
      <p:pic>
        <p:nvPicPr>
          <p:cNvPr id="29720" name="Picture 24" descr="11_3_2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4413" y="2237105"/>
            <a:ext cx="3243262" cy="3813175"/>
          </a:xfrm>
          <a:prstGeom prst="rect">
            <a:avLst/>
          </a:prstGeom>
          <a:noFill/>
          <a:extLst>
            <a:ext uri="{909E8E84-426E-40DD-AFC4-6F175D3DCCD1}">
              <a14:hiddenFill xmlns:a14="http://schemas.microsoft.com/office/drawing/2010/main">
                <a:solidFill>
                  <a:srgbClr val="FFFFFF"/>
                </a:solidFill>
              </a14:hiddenFill>
            </a:ext>
          </a:extLst>
        </p:spPr>
      </p:pic>
      <p:sp>
        <p:nvSpPr>
          <p:cNvPr id="29722" name="Rectangle 26"/>
          <p:cNvSpPr>
            <a:spLocks noGrp="1" noChangeArrowheads="1"/>
          </p:cNvSpPr>
          <p:nvPr>
            <p:ph type="title"/>
          </p:nvPr>
        </p:nvSpPr>
        <p:spPr>
          <a:xfrm>
            <a:off x="533400" y="381000"/>
            <a:ext cx="4876800" cy="533400"/>
          </a:xfrm>
        </p:spPr>
        <p:txBody>
          <a:bodyPr/>
          <a:lstStyle/>
          <a:p>
            <a:r>
              <a:rPr lang="en-US" altLang="zh-CN" sz="2400" b="1" dirty="0">
                <a:solidFill>
                  <a:srgbClr val="CC0099"/>
                </a:solidFill>
                <a:latin typeface="Times New Roman" pitchFamily="18" charset="0"/>
                <a:ea typeface="黑体" pitchFamily="49" charset="-122"/>
              </a:rPr>
              <a:t>10.1.3</a:t>
            </a:r>
            <a:r>
              <a:rPr lang="zh-CN" altLang="en-US" sz="2400" b="1" dirty="0">
                <a:solidFill>
                  <a:srgbClr val="CC0099"/>
                </a:solidFill>
                <a:latin typeface="Times New Roman" pitchFamily="18" charset="0"/>
                <a:ea typeface="黑体" pitchFamily="49" charset="-122"/>
              </a:rPr>
              <a:t>　循环</a:t>
            </a:r>
          </a:p>
        </p:txBody>
      </p:sp>
      <p:sp>
        <p:nvSpPr>
          <p:cNvPr id="6"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18</a:t>
            </a:fld>
            <a:endParaRPr lang="en-US" altLang="zh-CN" sz="2000" dirty="0"/>
          </a:p>
        </p:txBody>
      </p:sp>
    </p:spTree>
    <p:extLst>
      <p:ext uri="{BB962C8B-B14F-4D97-AF65-F5344CB8AC3E}">
        <p14:creationId xmlns:p14="http://schemas.microsoft.com/office/powerpoint/2010/main" val="378336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19</a:t>
            </a:fld>
            <a:endParaRPr lang="en-US" altLang="zh-CN"/>
          </a:p>
        </p:txBody>
      </p:sp>
      <p:sp>
        <p:nvSpPr>
          <p:cNvPr id="3" name="Text Box 2"/>
          <p:cNvSpPr txBox="1">
            <a:spLocks noChangeArrowheads="1"/>
          </p:cNvSpPr>
          <p:nvPr/>
        </p:nvSpPr>
        <p:spPr bwMode="auto">
          <a:xfrm>
            <a:off x="275771" y="533400"/>
            <a:ext cx="795382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38175">
              <a:defRPr kumimoji="1" sz="2400">
                <a:solidFill>
                  <a:schemeClr val="tx1"/>
                </a:solidFill>
                <a:latin typeface="Times New Roman" pitchFamily="18" charset="0"/>
                <a:ea typeface="宋体" pitchFamily="2" charset="-122"/>
              </a:defRPr>
            </a:lvl1pPr>
            <a:lvl2pPr marL="63976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000" b="1" dirty="0">
                <a:solidFill>
                  <a:srgbClr val="FF0000"/>
                </a:solidFill>
                <a:latin typeface="宋体" pitchFamily="2" charset="-122"/>
              </a:rPr>
              <a:t>循环</a:t>
            </a:r>
            <a:r>
              <a:rPr lang="zh-CN" altLang="en-US" sz="2000" b="1" dirty="0">
                <a:latin typeface="宋体" pitchFamily="2" charset="-122"/>
              </a:rPr>
              <a:t>是在程序流图中，具有下列性质的结点序列：⑴它是强连通子图；⑵它有且仅有一个的入口结点。</a:t>
            </a:r>
          </a:p>
        </p:txBody>
      </p:sp>
      <p:sp>
        <p:nvSpPr>
          <p:cNvPr id="5" name="Text Box 6"/>
          <p:cNvSpPr txBox="1">
            <a:spLocks noChangeArrowheads="1"/>
          </p:cNvSpPr>
          <p:nvPr/>
        </p:nvSpPr>
        <p:spPr bwMode="auto">
          <a:xfrm>
            <a:off x="457200" y="1889125"/>
            <a:ext cx="41148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r>
              <a:rPr lang="zh-CN" altLang="en-US" sz="2000" b="1" dirty="0">
                <a:latin typeface="宋体" pitchFamily="2" charset="-122"/>
              </a:rPr>
              <a:t>例  在程序流图（右）中，结点序列如下。</a:t>
            </a:r>
          </a:p>
          <a:p>
            <a:pPr algn="l"/>
            <a:r>
              <a:rPr lang="zh-CN" altLang="en-US" sz="2000" b="1" dirty="0">
                <a:latin typeface="宋体" pitchFamily="2" charset="-122"/>
              </a:rPr>
              <a:t>  （</a:t>
            </a:r>
            <a:r>
              <a:rPr lang="en-US" altLang="zh-CN" sz="2000" b="1" dirty="0">
                <a:latin typeface="宋体" pitchFamily="2" charset="-122"/>
              </a:rPr>
              <a:t>Ⅰ</a:t>
            </a:r>
            <a:r>
              <a:rPr lang="zh-CN" altLang="en-US" sz="2000" b="1" dirty="0">
                <a:latin typeface="宋体" pitchFamily="2" charset="-122"/>
              </a:rPr>
              <a:t>）循环：</a:t>
            </a:r>
          </a:p>
          <a:p>
            <a:pPr algn="l"/>
            <a:r>
              <a:rPr lang="zh-CN" altLang="en-US" sz="2000" b="1" dirty="0">
                <a:latin typeface="宋体" pitchFamily="2" charset="-122"/>
              </a:rPr>
              <a:t>    </a:t>
            </a:r>
            <a:r>
              <a:rPr lang="en-US" altLang="zh-CN" sz="2000" b="1" dirty="0">
                <a:latin typeface="宋体" pitchFamily="2" charset="-122"/>
              </a:rPr>
              <a:t>{6}</a:t>
            </a:r>
          </a:p>
          <a:p>
            <a:pPr algn="l"/>
            <a:r>
              <a:rPr lang="en-US" altLang="zh-CN" sz="2000" b="1" dirty="0">
                <a:latin typeface="宋体" pitchFamily="2" charset="-122"/>
              </a:rPr>
              <a:t>    {4</a:t>
            </a:r>
            <a:r>
              <a:rPr lang="zh-CN" altLang="en-US" sz="2000" b="1" dirty="0">
                <a:latin typeface="宋体" pitchFamily="2" charset="-122"/>
              </a:rPr>
              <a:t>，</a:t>
            </a:r>
            <a:r>
              <a:rPr lang="en-US" altLang="zh-CN" sz="2000" b="1" dirty="0">
                <a:latin typeface="宋体" pitchFamily="2" charset="-122"/>
              </a:rPr>
              <a:t>5</a:t>
            </a:r>
            <a:r>
              <a:rPr lang="zh-CN" altLang="en-US" sz="2000" b="1" dirty="0">
                <a:latin typeface="宋体" pitchFamily="2" charset="-122"/>
              </a:rPr>
              <a:t>，</a:t>
            </a:r>
            <a:r>
              <a:rPr lang="en-US" altLang="zh-CN" sz="2000" b="1" dirty="0">
                <a:latin typeface="宋体" pitchFamily="2" charset="-122"/>
              </a:rPr>
              <a:t>6</a:t>
            </a:r>
            <a:r>
              <a:rPr lang="zh-CN" altLang="en-US" sz="2000" b="1" dirty="0">
                <a:latin typeface="宋体" pitchFamily="2" charset="-122"/>
              </a:rPr>
              <a:t>，</a:t>
            </a:r>
            <a:r>
              <a:rPr lang="en-US" altLang="zh-CN" sz="2000" b="1" dirty="0">
                <a:latin typeface="宋体" pitchFamily="2" charset="-122"/>
              </a:rPr>
              <a:t>7}</a:t>
            </a:r>
          </a:p>
          <a:p>
            <a:pPr algn="l"/>
            <a:r>
              <a:rPr lang="en-US" altLang="zh-CN" sz="2000" b="1" dirty="0">
                <a:latin typeface="宋体" pitchFamily="2" charset="-122"/>
              </a:rPr>
              <a:t>    {2</a:t>
            </a:r>
            <a:r>
              <a:rPr lang="zh-CN" altLang="en-US" sz="2000" b="1" dirty="0">
                <a:latin typeface="宋体" pitchFamily="2" charset="-122"/>
              </a:rPr>
              <a:t>、</a:t>
            </a:r>
            <a:r>
              <a:rPr lang="en-US" altLang="zh-CN" sz="2000" b="1" dirty="0">
                <a:latin typeface="宋体" pitchFamily="2" charset="-122"/>
              </a:rPr>
              <a:t>3</a:t>
            </a:r>
            <a:r>
              <a:rPr lang="zh-CN" altLang="en-US" sz="2000" b="1" dirty="0">
                <a:latin typeface="宋体" pitchFamily="2" charset="-122"/>
              </a:rPr>
              <a:t>、</a:t>
            </a:r>
            <a:r>
              <a:rPr lang="en-US" altLang="zh-CN" sz="2000" b="1" dirty="0">
                <a:latin typeface="宋体" pitchFamily="2" charset="-122"/>
              </a:rPr>
              <a:t>4</a:t>
            </a:r>
            <a:r>
              <a:rPr lang="zh-CN" altLang="en-US" sz="2000" b="1" dirty="0">
                <a:latin typeface="宋体" pitchFamily="2" charset="-122"/>
              </a:rPr>
              <a:t>、</a:t>
            </a:r>
            <a:r>
              <a:rPr lang="en-US" altLang="zh-CN" sz="2000" b="1" dirty="0">
                <a:latin typeface="宋体" pitchFamily="2" charset="-122"/>
              </a:rPr>
              <a:t>5</a:t>
            </a:r>
            <a:r>
              <a:rPr lang="zh-CN" altLang="en-US" sz="2000" b="1" dirty="0">
                <a:latin typeface="宋体" pitchFamily="2" charset="-122"/>
              </a:rPr>
              <a:t>、</a:t>
            </a:r>
            <a:r>
              <a:rPr lang="en-US" altLang="zh-CN" sz="2000" b="1" dirty="0">
                <a:latin typeface="宋体" pitchFamily="2" charset="-122"/>
              </a:rPr>
              <a:t>6</a:t>
            </a:r>
            <a:r>
              <a:rPr lang="zh-CN" altLang="en-US" sz="2000" b="1" dirty="0">
                <a:latin typeface="宋体" pitchFamily="2" charset="-122"/>
              </a:rPr>
              <a:t>、</a:t>
            </a:r>
            <a:r>
              <a:rPr lang="en-US" altLang="zh-CN" sz="2000" b="1" dirty="0">
                <a:latin typeface="宋体" pitchFamily="2" charset="-122"/>
              </a:rPr>
              <a:t>7}</a:t>
            </a:r>
          </a:p>
          <a:p>
            <a:pPr algn="l"/>
            <a:r>
              <a:rPr lang="en-US" altLang="zh-CN" sz="2000" b="1" dirty="0">
                <a:latin typeface="宋体" pitchFamily="2" charset="-122"/>
              </a:rPr>
              <a:t>  </a:t>
            </a:r>
            <a:r>
              <a:rPr lang="zh-CN" altLang="en-US" sz="2000" b="1" dirty="0">
                <a:latin typeface="宋体" pitchFamily="2" charset="-122"/>
              </a:rPr>
              <a:t>（</a:t>
            </a:r>
            <a:r>
              <a:rPr lang="en-US" altLang="zh-CN" sz="2000" b="1" dirty="0">
                <a:latin typeface="宋体" pitchFamily="2" charset="-122"/>
              </a:rPr>
              <a:t>Ⅱ</a:t>
            </a:r>
            <a:r>
              <a:rPr lang="zh-CN" altLang="en-US" sz="2000" b="1" dirty="0">
                <a:latin typeface="宋体" pitchFamily="2" charset="-122"/>
              </a:rPr>
              <a:t>）非循环： </a:t>
            </a:r>
          </a:p>
          <a:p>
            <a:pPr algn="l"/>
            <a:r>
              <a:rPr lang="zh-CN" altLang="en-US" sz="2000" b="1" dirty="0">
                <a:latin typeface="宋体" pitchFamily="2" charset="-122"/>
              </a:rPr>
              <a:t>    </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4}    </a:t>
            </a:r>
            <a:r>
              <a:rPr lang="zh-CN" altLang="en-US" sz="2000" b="1" dirty="0">
                <a:latin typeface="宋体" pitchFamily="2" charset="-122"/>
              </a:rPr>
              <a:t>（入口不唯一）</a:t>
            </a:r>
          </a:p>
          <a:p>
            <a:pPr algn="l"/>
            <a:r>
              <a:rPr lang="zh-CN" altLang="en-US" sz="2000" b="1" dirty="0">
                <a:latin typeface="宋体" pitchFamily="2" charset="-122"/>
              </a:rPr>
              <a:t>    </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3</a:t>
            </a:r>
            <a:r>
              <a:rPr lang="zh-CN" altLang="en-US" sz="2000" b="1" dirty="0">
                <a:latin typeface="宋体" pitchFamily="2" charset="-122"/>
              </a:rPr>
              <a:t>，</a:t>
            </a:r>
            <a:r>
              <a:rPr lang="en-US" altLang="zh-CN" sz="2000" b="1" dirty="0">
                <a:latin typeface="宋体" pitchFamily="2" charset="-122"/>
              </a:rPr>
              <a:t>4} </a:t>
            </a:r>
            <a:r>
              <a:rPr lang="zh-CN" altLang="en-US" sz="2000" b="1" dirty="0">
                <a:latin typeface="宋体" pitchFamily="2" charset="-122"/>
              </a:rPr>
              <a:t>（入口不唯一）</a:t>
            </a:r>
          </a:p>
          <a:p>
            <a:pPr algn="l"/>
            <a:r>
              <a:rPr lang="zh-CN" altLang="en-US" sz="2000" b="1" dirty="0">
                <a:latin typeface="宋体" pitchFamily="2" charset="-122"/>
              </a:rPr>
              <a:t>    </a:t>
            </a:r>
            <a:r>
              <a:rPr lang="en-US" altLang="zh-CN" sz="2000" b="1" dirty="0">
                <a:latin typeface="宋体" pitchFamily="2" charset="-122"/>
              </a:rPr>
              <a:t>{4</a:t>
            </a:r>
            <a:r>
              <a:rPr lang="zh-CN" altLang="en-US" sz="2000" b="1" dirty="0">
                <a:latin typeface="宋体" pitchFamily="2" charset="-122"/>
              </a:rPr>
              <a:t>，</a:t>
            </a:r>
            <a:r>
              <a:rPr lang="en-US" altLang="zh-CN" sz="2000" b="1" dirty="0">
                <a:latin typeface="宋体" pitchFamily="2" charset="-122"/>
              </a:rPr>
              <a:t>6</a:t>
            </a:r>
            <a:r>
              <a:rPr lang="zh-CN" altLang="en-US" sz="2000" b="1" dirty="0">
                <a:latin typeface="宋体" pitchFamily="2" charset="-122"/>
              </a:rPr>
              <a:t>，</a:t>
            </a:r>
            <a:r>
              <a:rPr lang="en-US" altLang="zh-CN" sz="2000" b="1" dirty="0">
                <a:latin typeface="宋体" pitchFamily="2" charset="-122"/>
              </a:rPr>
              <a:t>7} </a:t>
            </a:r>
            <a:r>
              <a:rPr lang="zh-CN" altLang="en-US" sz="2000" b="1" dirty="0">
                <a:latin typeface="宋体" pitchFamily="2" charset="-122"/>
              </a:rPr>
              <a:t>（入口不唯一）</a:t>
            </a:r>
          </a:p>
          <a:p>
            <a:pPr algn="l"/>
            <a:r>
              <a:rPr lang="zh-CN" altLang="en-US" sz="2000" b="1" dirty="0">
                <a:latin typeface="宋体" pitchFamily="2" charset="-122"/>
              </a:rPr>
              <a:t>    </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4</a:t>
            </a:r>
            <a:r>
              <a:rPr lang="zh-CN" altLang="en-US" sz="2000" b="1" dirty="0">
                <a:latin typeface="宋体" pitchFamily="2" charset="-122"/>
              </a:rPr>
              <a:t>，</a:t>
            </a:r>
            <a:r>
              <a:rPr lang="en-US" altLang="zh-CN" sz="2000" b="1" dirty="0">
                <a:latin typeface="宋体" pitchFamily="2" charset="-122"/>
              </a:rPr>
              <a:t>5} </a:t>
            </a:r>
            <a:r>
              <a:rPr lang="zh-CN" altLang="en-US" sz="2000" b="1" dirty="0">
                <a:latin typeface="宋体" pitchFamily="2" charset="-122"/>
              </a:rPr>
              <a:t>（非强连通子图）</a:t>
            </a:r>
          </a:p>
        </p:txBody>
      </p:sp>
      <p:pic>
        <p:nvPicPr>
          <p:cNvPr id="6" name="Picture 8" descr="11_3_2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2057400"/>
            <a:ext cx="33528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390900" y="14478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20483" name="Text Box 3"/>
          <p:cNvSpPr txBox="1">
            <a:spLocks noChangeArrowheads="1"/>
          </p:cNvSpPr>
          <p:nvPr/>
        </p:nvSpPr>
        <p:spPr bwMode="auto">
          <a:xfrm>
            <a:off x="2514600" y="2365375"/>
            <a:ext cx="4343400" cy="22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5000"/>
              </a:lnSpc>
              <a:spcBef>
                <a:spcPct val="75000"/>
              </a:spcBef>
            </a:pPr>
            <a:r>
              <a:rPr lang="en-US" altLang="zh-CN" sz="2400" b="1" dirty="0">
                <a:latin typeface="宋体" pitchFamily="2" charset="-122"/>
                <a:ea typeface="宋体" pitchFamily="2" charset="-122"/>
                <a:hlinkClick r:id="rId2" action="ppaction://hlinksldjump"/>
              </a:rPr>
              <a:t>10.1</a:t>
            </a:r>
            <a:r>
              <a:rPr lang="zh-CN" altLang="en-US" sz="2400" b="1" dirty="0">
                <a:latin typeface="宋体" pitchFamily="2" charset="-122"/>
                <a:ea typeface="宋体" pitchFamily="2" charset="-122"/>
                <a:hlinkClick r:id="rId2" action="ppaction://hlinksldjump"/>
              </a:rPr>
              <a:t>　优化技术介绍 </a:t>
            </a:r>
            <a:endParaRPr lang="zh-CN" altLang="en-US" sz="2400" b="1" dirty="0">
              <a:latin typeface="宋体" pitchFamily="2" charset="-122"/>
              <a:ea typeface="宋体" pitchFamily="2" charset="-122"/>
            </a:endParaRPr>
          </a:p>
          <a:p>
            <a:pPr algn="l">
              <a:lnSpc>
                <a:spcPct val="145000"/>
              </a:lnSpc>
              <a:spcBef>
                <a:spcPct val="75000"/>
              </a:spcBef>
            </a:pPr>
            <a:r>
              <a:rPr lang="en-US" altLang="zh-CN" sz="2400" b="1" dirty="0">
                <a:latin typeface="宋体" pitchFamily="2" charset="-122"/>
                <a:ea typeface="宋体" pitchFamily="2" charset="-122"/>
                <a:hlinkClick r:id="rId3" action="ppaction://hlinksldjump"/>
              </a:rPr>
              <a:t>10.2</a:t>
            </a:r>
            <a:r>
              <a:rPr lang="zh-CN" altLang="en-US" sz="2400" b="1" dirty="0">
                <a:latin typeface="宋体" pitchFamily="2" charset="-122"/>
                <a:ea typeface="宋体" pitchFamily="2" charset="-122"/>
                <a:hlinkClick r:id="rId3" action="ppaction://hlinksldjump"/>
              </a:rPr>
              <a:t>　优化技术</a:t>
            </a:r>
            <a:endParaRPr lang="zh-CN" altLang="en-US" sz="2400" b="1" dirty="0">
              <a:latin typeface="宋体" pitchFamily="2" charset="-122"/>
              <a:ea typeface="宋体" pitchFamily="2" charset="-122"/>
            </a:endParaRPr>
          </a:p>
          <a:p>
            <a:pPr algn="l">
              <a:lnSpc>
                <a:spcPct val="145000"/>
              </a:lnSpc>
              <a:spcBef>
                <a:spcPct val="75000"/>
              </a:spcBef>
            </a:pPr>
            <a:r>
              <a:rPr lang="en-US" altLang="zh-CN" sz="2400" b="1" dirty="0">
                <a:latin typeface="宋体" pitchFamily="2" charset="-122"/>
                <a:ea typeface="宋体" pitchFamily="2" charset="-122"/>
                <a:hlinkClick r:id="rId4" action="ppaction://hlinksldjump"/>
              </a:rPr>
              <a:t>10.3</a:t>
            </a:r>
            <a:r>
              <a:rPr lang="zh-CN" altLang="en-US" sz="2400" b="1" dirty="0">
                <a:latin typeface="宋体" pitchFamily="2" charset="-122"/>
                <a:ea typeface="宋体" pitchFamily="2" charset="-122"/>
                <a:hlinkClick r:id="rId4" action="ppaction://hlinksldjump"/>
              </a:rPr>
              <a:t>　目标代码生成技术</a:t>
            </a:r>
            <a:endParaRPr lang="zh-CN" altLang="en-US" sz="2400" b="1" dirty="0">
              <a:latin typeface="宋体" pitchFamily="2" charset="-122"/>
              <a:ea typeface="宋体" pitchFamily="2" charset="-122"/>
            </a:endParaRPr>
          </a:p>
        </p:txBody>
      </p:sp>
      <p:sp>
        <p:nvSpPr>
          <p:cNvPr id="6"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2</a:t>
            </a:fld>
            <a:endParaRPr lang="en-US" altLang="zh-CN" sz="2000" dirty="0"/>
          </a:p>
        </p:txBody>
      </p:sp>
    </p:spTree>
    <p:extLst>
      <p:ext uri="{BB962C8B-B14F-4D97-AF65-F5344CB8AC3E}">
        <p14:creationId xmlns:p14="http://schemas.microsoft.com/office/powerpoint/2010/main" val="67894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609600" y="953693"/>
            <a:ext cx="7696200" cy="124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spcBef>
                <a:spcPct val="50000"/>
              </a:spcBef>
            </a:pPr>
            <a:r>
              <a:rPr lang="zh-CN" altLang="en-US" sz="2000" b="1" dirty="0"/>
              <a:t>在程序流图中，查找循环方法是基于流图中回边的。回边是以必经结点为前置的概念。下面引入必经结点和必经结点集概念以及必经结点集的计算方法。 </a:t>
            </a:r>
          </a:p>
        </p:txBody>
      </p:sp>
      <p:sp>
        <p:nvSpPr>
          <p:cNvPr id="8" name="Text Box 4"/>
          <p:cNvSpPr txBox="1">
            <a:spLocks noChangeArrowheads="1"/>
          </p:cNvSpPr>
          <p:nvPr/>
        </p:nvSpPr>
        <p:spPr bwMode="auto">
          <a:xfrm>
            <a:off x="685800" y="2293543"/>
            <a:ext cx="76247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pPr>
            <a:r>
              <a:rPr lang="zh-CN" altLang="en-US" sz="2000" b="1" dirty="0"/>
              <a:t>在流图中，对任意两个结点</a:t>
            </a:r>
            <a:r>
              <a:rPr lang="en-US" altLang="zh-CN" sz="2000" b="1" dirty="0"/>
              <a:t>m</a:t>
            </a:r>
            <a:r>
              <a:rPr lang="zh-CN" altLang="en-US" sz="2000" b="1" dirty="0"/>
              <a:t>和</a:t>
            </a:r>
            <a:r>
              <a:rPr lang="en-US" altLang="zh-CN" sz="2000" b="1" dirty="0"/>
              <a:t>n</a:t>
            </a:r>
            <a:r>
              <a:rPr lang="zh-CN" altLang="en-US" sz="2000" b="1" dirty="0"/>
              <a:t>，如果从首结点出发到达结点</a:t>
            </a:r>
            <a:r>
              <a:rPr lang="en-US" altLang="zh-CN" sz="2000" b="1" dirty="0"/>
              <a:t>n</a:t>
            </a:r>
            <a:r>
              <a:rPr lang="zh-CN" altLang="en-US" sz="2000" b="1" dirty="0"/>
              <a:t>的任一通路，都要经过结点</a:t>
            </a:r>
            <a:r>
              <a:rPr lang="en-US" altLang="zh-CN" sz="2000" b="1" dirty="0"/>
              <a:t>m</a:t>
            </a:r>
            <a:r>
              <a:rPr lang="zh-CN" altLang="en-US" sz="2000" b="1" dirty="0"/>
              <a:t>，则称结点</a:t>
            </a:r>
            <a:r>
              <a:rPr lang="en-US" altLang="zh-CN" sz="2000" b="1" dirty="0"/>
              <a:t>m</a:t>
            </a:r>
            <a:r>
              <a:rPr lang="zh-CN" altLang="en-US" sz="2000" b="1" dirty="0"/>
              <a:t>是结点</a:t>
            </a:r>
            <a:r>
              <a:rPr lang="en-US" altLang="zh-CN" sz="2000" b="1" dirty="0"/>
              <a:t>n</a:t>
            </a:r>
            <a:r>
              <a:rPr lang="zh-CN" altLang="en-US" sz="2000" b="1" dirty="0"/>
              <a:t>的</a:t>
            </a:r>
            <a:r>
              <a:rPr lang="zh-CN" altLang="en-US" sz="2000" b="1" dirty="0">
                <a:solidFill>
                  <a:srgbClr val="FF0000"/>
                </a:solidFill>
              </a:rPr>
              <a:t>必经结点</a:t>
            </a:r>
            <a:r>
              <a:rPr lang="zh-CN" altLang="en-US" sz="2000" b="1" dirty="0"/>
              <a:t>或</a:t>
            </a:r>
            <a:r>
              <a:rPr lang="zh-CN" altLang="en-US" sz="2000" b="1" dirty="0">
                <a:solidFill>
                  <a:srgbClr val="FF0000"/>
                </a:solidFill>
              </a:rPr>
              <a:t>支撑结点</a:t>
            </a:r>
            <a:r>
              <a:rPr lang="zh-CN" altLang="en-US" sz="2000" b="1" dirty="0"/>
              <a:t>，记为</a:t>
            </a:r>
            <a:r>
              <a:rPr lang="en-US" altLang="zh-CN" sz="2000" b="1" dirty="0">
                <a:solidFill>
                  <a:srgbClr val="FF0000"/>
                </a:solidFill>
              </a:rPr>
              <a:t>m DOM n</a:t>
            </a:r>
            <a:r>
              <a:rPr lang="zh-CN" altLang="en-US" sz="2000" b="1" dirty="0"/>
              <a:t>。</a:t>
            </a:r>
          </a:p>
          <a:p>
            <a:pPr algn="l">
              <a:lnSpc>
                <a:spcPct val="130000"/>
              </a:lnSpc>
            </a:pPr>
            <a:r>
              <a:rPr lang="zh-CN" altLang="en-US" sz="2000" b="1" dirty="0"/>
              <a:t>流图中结点</a:t>
            </a:r>
            <a:r>
              <a:rPr lang="en-US" altLang="zh-CN" sz="2000" b="1" dirty="0"/>
              <a:t>n</a:t>
            </a:r>
            <a:r>
              <a:rPr lang="zh-CN" altLang="en-US" sz="2000" b="1" dirty="0"/>
              <a:t>的所有必经结点集合，称为结点</a:t>
            </a:r>
            <a:r>
              <a:rPr lang="en-US" altLang="zh-CN" sz="2000" b="1" dirty="0"/>
              <a:t>n</a:t>
            </a:r>
            <a:r>
              <a:rPr lang="zh-CN" altLang="en-US" sz="2000" b="1" dirty="0"/>
              <a:t>的</a:t>
            </a:r>
            <a:r>
              <a:rPr lang="zh-CN" altLang="en-US" sz="2000" b="1" dirty="0">
                <a:solidFill>
                  <a:srgbClr val="FF0000"/>
                </a:solidFill>
              </a:rPr>
              <a:t>必经结点集</a:t>
            </a:r>
            <a:r>
              <a:rPr lang="zh-CN" altLang="en-US" sz="2000" b="1" dirty="0"/>
              <a:t>，记为</a:t>
            </a:r>
            <a:r>
              <a:rPr lang="en-US" altLang="zh-CN" sz="2000" b="1" dirty="0">
                <a:solidFill>
                  <a:srgbClr val="FF0000"/>
                </a:solidFill>
              </a:rPr>
              <a:t>D</a:t>
            </a:r>
            <a:r>
              <a:rPr lang="en-US" altLang="zh-CN" sz="2000" b="1" dirty="0">
                <a:solidFill>
                  <a:srgbClr val="FF0000"/>
                </a:solidFill>
                <a:latin typeface="宋体" pitchFamily="2" charset="-122"/>
              </a:rPr>
              <a:t>(</a:t>
            </a:r>
            <a:r>
              <a:rPr lang="en-US" altLang="zh-CN" sz="2000" b="1" dirty="0">
                <a:solidFill>
                  <a:srgbClr val="FF0000"/>
                </a:solidFill>
              </a:rPr>
              <a:t>n</a:t>
            </a:r>
            <a:r>
              <a:rPr lang="en-US" altLang="zh-CN" sz="2000" b="1" dirty="0">
                <a:solidFill>
                  <a:srgbClr val="FF0000"/>
                </a:solidFill>
                <a:latin typeface="宋体" pitchFamily="2" charset="-122"/>
              </a:rPr>
              <a:t>)</a:t>
            </a:r>
            <a:r>
              <a:rPr lang="zh-CN" altLang="en-US" sz="2000" b="1" dirty="0"/>
              <a:t>。 </a:t>
            </a:r>
          </a:p>
        </p:txBody>
      </p:sp>
      <p:grpSp>
        <p:nvGrpSpPr>
          <p:cNvPr id="9" name="Group 38"/>
          <p:cNvGrpSpPr>
            <a:grpSpLocks/>
          </p:cNvGrpSpPr>
          <p:nvPr/>
        </p:nvGrpSpPr>
        <p:grpSpPr bwMode="auto">
          <a:xfrm>
            <a:off x="1676400" y="4724400"/>
            <a:ext cx="6629400" cy="1143000"/>
            <a:chOff x="864" y="2592"/>
            <a:chExt cx="4176" cy="720"/>
          </a:xfrm>
        </p:grpSpPr>
        <p:sp>
          <p:nvSpPr>
            <p:cNvPr id="10" name="Rectangle 37"/>
            <p:cNvSpPr>
              <a:spLocks noChangeArrowheads="1"/>
            </p:cNvSpPr>
            <p:nvPr/>
          </p:nvSpPr>
          <p:spPr bwMode="auto">
            <a:xfrm>
              <a:off x="864" y="2592"/>
              <a:ext cx="4176" cy="7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36"/>
            <p:cNvGrpSpPr>
              <a:grpSpLocks/>
            </p:cNvGrpSpPr>
            <p:nvPr/>
          </p:nvGrpSpPr>
          <p:grpSpPr bwMode="auto">
            <a:xfrm>
              <a:off x="958" y="2689"/>
              <a:ext cx="3976" cy="569"/>
              <a:chOff x="958" y="2545"/>
              <a:chExt cx="3976" cy="569"/>
            </a:xfrm>
          </p:grpSpPr>
          <p:sp>
            <p:nvSpPr>
              <p:cNvPr id="12" name="Oval 7"/>
              <p:cNvSpPr>
                <a:spLocks noChangeArrowheads="1"/>
              </p:cNvSpPr>
              <p:nvPr/>
            </p:nvSpPr>
            <p:spPr bwMode="auto">
              <a:xfrm>
                <a:off x="4454" y="2599"/>
                <a:ext cx="480"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8"/>
              <p:cNvSpPr txBox="1">
                <a:spLocks noChangeArrowheads="1"/>
              </p:cNvSpPr>
              <p:nvPr/>
            </p:nvSpPr>
            <p:spPr bwMode="auto">
              <a:xfrm>
                <a:off x="4477" y="2592"/>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latin typeface="Times New Roman" pitchFamily="18" charset="0"/>
                  </a:rPr>
                  <a:t>n</a:t>
                </a:r>
                <a:endParaRPr lang="en-US" altLang="zh-CN" b="1" baseline="-10000">
                  <a:latin typeface="Times New Roman" pitchFamily="18" charset="0"/>
                </a:endParaRPr>
              </a:p>
            </p:txBody>
          </p:sp>
          <p:sp>
            <p:nvSpPr>
              <p:cNvPr id="14" name="Oval 9"/>
              <p:cNvSpPr>
                <a:spLocks noChangeArrowheads="1"/>
              </p:cNvSpPr>
              <p:nvPr/>
            </p:nvSpPr>
            <p:spPr bwMode="auto">
              <a:xfrm>
                <a:off x="2688" y="2606"/>
                <a:ext cx="480"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0"/>
              <p:cNvSpPr txBox="1">
                <a:spLocks noChangeArrowheads="1"/>
              </p:cNvSpPr>
              <p:nvPr/>
            </p:nvSpPr>
            <p:spPr bwMode="auto">
              <a:xfrm>
                <a:off x="2704" y="2599"/>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chemeClr val="hlink"/>
                    </a:solidFill>
                    <a:latin typeface="Times New Roman" pitchFamily="18" charset="0"/>
                  </a:rPr>
                  <a:t>m</a:t>
                </a:r>
              </a:p>
            </p:txBody>
          </p:sp>
          <p:sp>
            <p:nvSpPr>
              <p:cNvPr id="16" name="Oval 11"/>
              <p:cNvSpPr>
                <a:spLocks noChangeArrowheads="1"/>
              </p:cNvSpPr>
              <p:nvPr/>
            </p:nvSpPr>
            <p:spPr bwMode="auto">
              <a:xfrm>
                <a:off x="958" y="2605"/>
                <a:ext cx="480"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2"/>
              <p:cNvSpPr txBox="1">
                <a:spLocks noChangeArrowheads="1"/>
              </p:cNvSpPr>
              <p:nvPr/>
            </p:nvSpPr>
            <p:spPr bwMode="auto">
              <a:xfrm>
                <a:off x="1023" y="2591"/>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0</a:t>
                </a:r>
              </a:p>
            </p:txBody>
          </p:sp>
          <p:sp>
            <p:nvSpPr>
              <p:cNvPr id="18" name="Arc 14"/>
              <p:cNvSpPr>
                <a:spLocks/>
              </p:cNvSpPr>
              <p:nvPr/>
            </p:nvSpPr>
            <p:spPr bwMode="auto">
              <a:xfrm flipV="1">
                <a:off x="1365" y="2613"/>
                <a:ext cx="307" cy="96"/>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b="1">
                  <a:latin typeface="Times New Roman" pitchFamily="18" charset="0"/>
                </a:endParaRPr>
              </a:p>
            </p:txBody>
          </p:sp>
          <p:sp>
            <p:nvSpPr>
              <p:cNvPr id="19" name="Arc 15"/>
              <p:cNvSpPr>
                <a:spLocks/>
              </p:cNvSpPr>
              <p:nvPr/>
            </p:nvSpPr>
            <p:spPr bwMode="auto">
              <a:xfrm>
                <a:off x="1363" y="2990"/>
                <a:ext cx="307" cy="96"/>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6"/>
              <p:cNvSpPr txBox="1">
                <a:spLocks noChangeArrowheads="1"/>
              </p:cNvSpPr>
              <p:nvPr/>
            </p:nvSpPr>
            <p:spPr bwMode="auto">
              <a:xfrm>
                <a:off x="1440" y="26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t>
                </a:r>
              </a:p>
            </p:txBody>
          </p:sp>
          <p:sp>
            <p:nvSpPr>
              <p:cNvPr id="21" name="Arc 25"/>
              <p:cNvSpPr>
                <a:spLocks/>
              </p:cNvSpPr>
              <p:nvPr/>
            </p:nvSpPr>
            <p:spPr bwMode="auto">
              <a:xfrm flipV="1">
                <a:off x="3114" y="2627"/>
                <a:ext cx="307" cy="96"/>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b="1">
                  <a:latin typeface="Times New Roman" pitchFamily="18" charset="0"/>
                </a:endParaRPr>
              </a:p>
            </p:txBody>
          </p:sp>
          <p:sp>
            <p:nvSpPr>
              <p:cNvPr id="22" name="Arc 26"/>
              <p:cNvSpPr>
                <a:spLocks/>
              </p:cNvSpPr>
              <p:nvPr/>
            </p:nvSpPr>
            <p:spPr bwMode="auto">
              <a:xfrm>
                <a:off x="3098" y="2976"/>
                <a:ext cx="307" cy="96"/>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7"/>
              <p:cNvSpPr txBox="1">
                <a:spLocks noChangeArrowheads="1"/>
              </p:cNvSpPr>
              <p:nvPr/>
            </p:nvSpPr>
            <p:spPr bwMode="auto">
              <a:xfrm>
                <a:off x="3182" y="265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t>
                </a:r>
              </a:p>
            </p:txBody>
          </p:sp>
          <p:sp>
            <p:nvSpPr>
              <p:cNvPr id="24" name="Arc 28"/>
              <p:cNvSpPr>
                <a:spLocks/>
              </p:cNvSpPr>
              <p:nvPr/>
            </p:nvSpPr>
            <p:spPr bwMode="auto">
              <a:xfrm flipH="1">
                <a:off x="2400" y="2934"/>
                <a:ext cx="308" cy="138"/>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latin typeface="Times New Roman" pitchFamily="18" charset="0"/>
                </a:endParaRPr>
              </a:p>
            </p:txBody>
          </p:sp>
          <p:sp>
            <p:nvSpPr>
              <p:cNvPr id="25" name="Arc 29"/>
              <p:cNvSpPr>
                <a:spLocks/>
              </p:cNvSpPr>
              <p:nvPr/>
            </p:nvSpPr>
            <p:spPr bwMode="auto">
              <a:xfrm flipH="1" flipV="1">
                <a:off x="2400" y="2620"/>
                <a:ext cx="307" cy="144"/>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30"/>
              <p:cNvSpPr txBox="1">
                <a:spLocks noChangeArrowheads="1"/>
              </p:cNvSpPr>
              <p:nvPr/>
            </p:nvSpPr>
            <p:spPr bwMode="auto">
              <a:xfrm flipV="1">
                <a:off x="2400"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t>
                </a:r>
              </a:p>
            </p:txBody>
          </p:sp>
          <p:sp>
            <p:nvSpPr>
              <p:cNvPr id="27" name="Arc 31"/>
              <p:cNvSpPr>
                <a:spLocks/>
              </p:cNvSpPr>
              <p:nvPr/>
            </p:nvSpPr>
            <p:spPr bwMode="auto">
              <a:xfrm flipH="1">
                <a:off x="4161" y="2899"/>
                <a:ext cx="308" cy="138"/>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latin typeface="Times New Roman" pitchFamily="18" charset="0"/>
                </a:endParaRPr>
              </a:p>
            </p:txBody>
          </p:sp>
          <p:sp>
            <p:nvSpPr>
              <p:cNvPr id="28" name="Arc 32"/>
              <p:cNvSpPr>
                <a:spLocks/>
              </p:cNvSpPr>
              <p:nvPr/>
            </p:nvSpPr>
            <p:spPr bwMode="auto">
              <a:xfrm flipH="1" flipV="1">
                <a:off x="4161" y="2557"/>
                <a:ext cx="307" cy="144"/>
              </a:xfrm>
              <a:custGeom>
                <a:avLst/>
                <a:gdLst>
                  <a:gd name="G0" fmla="+- 20366 0 0"/>
                  <a:gd name="G1" fmla="+- 0 0 0"/>
                  <a:gd name="G2" fmla="+- 21600 0 0"/>
                  <a:gd name="T0" fmla="*/ 23028 w 23028"/>
                  <a:gd name="T1" fmla="*/ 21435 h 21600"/>
                  <a:gd name="T2" fmla="*/ 0 w 23028"/>
                  <a:gd name="T3" fmla="*/ 7196 h 21600"/>
                  <a:gd name="T4" fmla="*/ 20366 w 23028"/>
                  <a:gd name="T5" fmla="*/ 0 h 21600"/>
                </a:gdLst>
                <a:ahLst/>
                <a:cxnLst>
                  <a:cxn ang="0">
                    <a:pos x="T0" y="T1"/>
                  </a:cxn>
                  <a:cxn ang="0">
                    <a:pos x="T2" y="T3"/>
                  </a:cxn>
                  <a:cxn ang="0">
                    <a:pos x="T4" y="T5"/>
                  </a:cxn>
                </a:cxnLst>
                <a:rect l="0" t="0" r="r" b="b"/>
                <a:pathLst>
                  <a:path w="23028" h="21600" fill="none" extrusionOk="0">
                    <a:moveTo>
                      <a:pt x="23028" y="21435"/>
                    </a:moveTo>
                    <a:cubicBezTo>
                      <a:pt x="22144" y="21545"/>
                      <a:pt x="21255" y="21599"/>
                      <a:pt x="20366" y="21600"/>
                    </a:cubicBezTo>
                    <a:cubicBezTo>
                      <a:pt x="11210" y="21600"/>
                      <a:pt x="3049" y="15828"/>
                      <a:pt x="-1" y="7196"/>
                    </a:cubicBezTo>
                  </a:path>
                  <a:path w="23028" h="21600" stroke="0" extrusionOk="0">
                    <a:moveTo>
                      <a:pt x="23028" y="21435"/>
                    </a:moveTo>
                    <a:cubicBezTo>
                      <a:pt x="22144" y="21545"/>
                      <a:pt x="21255" y="21599"/>
                      <a:pt x="20366" y="21600"/>
                    </a:cubicBezTo>
                    <a:cubicBezTo>
                      <a:pt x="11210" y="21600"/>
                      <a:pt x="3049" y="15828"/>
                      <a:pt x="-1" y="7196"/>
                    </a:cubicBezTo>
                    <a:lnTo>
                      <a:pt x="20366" y="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3"/>
              <p:cNvSpPr txBox="1">
                <a:spLocks noChangeArrowheads="1"/>
              </p:cNvSpPr>
              <p:nvPr/>
            </p:nvSpPr>
            <p:spPr bwMode="auto">
              <a:xfrm flipV="1">
                <a:off x="4161" y="270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t>
                </a:r>
              </a:p>
            </p:txBody>
          </p:sp>
          <p:sp>
            <p:nvSpPr>
              <p:cNvPr id="30" name="AutoShape 34"/>
              <p:cNvSpPr>
                <a:spLocks noChangeArrowheads="1"/>
              </p:cNvSpPr>
              <p:nvPr/>
            </p:nvSpPr>
            <p:spPr bwMode="auto">
              <a:xfrm>
                <a:off x="1680" y="2559"/>
                <a:ext cx="720" cy="555"/>
              </a:xfrm>
              <a:prstGeom prst="cloudCallout">
                <a:avLst>
                  <a:gd name="adj1" fmla="val -34028"/>
                  <a:gd name="adj2" fmla="val 28917"/>
                </a:avLst>
              </a:prstGeom>
              <a:noFill/>
              <a:ln w="254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imes New Roman" pitchFamily="18" charset="0"/>
                </a:endParaRPr>
              </a:p>
            </p:txBody>
          </p:sp>
          <p:sp>
            <p:nvSpPr>
              <p:cNvPr id="31" name="AutoShape 35"/>
              <p:cNvSpPr>
                <a:spLocks noChangeArrowheads="1"/>
              </p:cNvSpPr>
              <p:nvPr/>
            </p:nvSpPr>
            <p:spPr bwMode="auto">
              <a:xfrm>
                <a:off x="3470" y="2545"/>
                <a:ext cx="720" cy="548"/>
              </a:xfrm>
              <a:prstGeom prst="cloudCallout">
                <a:avLst>
                  <a:gd name="adj1" fmla="val -34028"/>
                  <a:gd name="adj2" fmla="val 28648"/>
                </a:avLst>
              </a:prstGeom>
              <a:noFill/>
              <a:ln w="254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imes New Roman" pitchFamily="18" charset="0"/>
                </a:endParaRPr>
              </a:p>
            </p:txBody>
          </p:sp>
        </p:grpSp>
      </p:grpSp>
      <p:sp>
        <p:nvSpPr>
          <p:cNvPr id="32" name="Rectangle 39"/>
          <p:cNvSpPr txBox="1">
            <a:spLocks noChangeArrowheads="1"/>
          </p:cNvSpPr>
          <p:nvPr/>
        </p:nvSpPr>
        <p:spPr>
          <a:xfrm>
            <a:off x="609600" y="533400"/>
            <a:ext cx="7793038"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CC0099"/>
                </a:solidFill>
                <a:effectLst/>
                <a:uLnTx/>
                <a:uFillTx/>
                <a:latin typeface="Times New Roman" pitchFamily="18" charset="0"/>
                <a:ea typeface="黑体" pitchFamily="49" charset="-122"/>
                <a:cs typeface="+mj-cs"/>
              </a:rPr>
              <a:t>循环查找：</a:t>
            </a:r>
          </a:p>
        </p:txBody>
      </p:sp>
      <p:sp>
        <p:nvSpPr>
          <p:cNvPr id="33" name="Arc 41"/>
          <p:cNvSpPr>
            <a:spLocks/>
          </p:cNvSpPr>
          <p:nvPr/>
        </p:nvSpPr>
        <p:spPr bwMode="auto">
          <a:xfrm rot="-150331">
            <a:off x="3697094" y="3326155"/>
            <a:ext cx="1178965" cy="1832652"/>
          </a:xfrm>
          <a:custGeom>
            <a:avLst/>
            <a:gdLst>
              <a:gd name="G0" fmla="+- 5613 0 0"/>
              <a:gd name="G1" fmla="+- 21600 0 0"/>
              <a:gd name="G2" fmla="+- 21600 0 0"/>
              <a:gd name="T0" fmla="*/ 0 w 27213"/>
              <a:gd name="T1" fmla="*/ 742 h 21600"/>
              <a:gd name="T2" fmla="*/ 27213 w 27213"/>
              <a:gd name="T3" fmla="*/ 21600 h 21600"/>
              <a:gd name="T4" fmla="*/ 5613 w 27213"/>
              <a:gd name="T5" fmla="*/ 21600 h 21600"/>
            </a:gdLst>
            <a:ahLst/>
            <a:cxnLst>
              <a:cxn ang="0">
                <a:pos x="T0" y="T1"/>
              </a:cxn>
              <a:cxn ang="0">
                <a:pos x="T2" y="T3"/>
              </a:cxn>
              <a:cxn ang="0">
                <a:pos x="T4" y="T5"/>
              </a:cxn>
            </a:cxnLst>
            <a:rect l="0" t="0" r="r" b="b"/>
            <a:pathLst>
              <a:path w="27213" h="21600" fill="none" extrusionOk="0">
                <a:moveTo>
                  <a:pt x="0" y="742"/>
                </a:moveTo>
                <a:cubicBezTo>
                  <a:pt x="1830" y="249"/>
                  <a:pt x="3717" y="-1"/>
                  <a:pt x="5613" y="0"/>
                </a:cubicBezTo>
                <a:cubicBezTo>
                  <a:pt x="17542" y="0"/>
                  <a:pt x="27213" y="9670"/>
                  <a:pt x="27213" y="21600"/>
                </a:cubicBezTo>
              </a:path>
              <a:path w="27213" h="21600" stroke="0" extrusionOk="0">
                <a:moveTo>
                  <a:pt x="0" y="742"/>
                </a:moveTo>
                <a:cubicBezTo>
                  <a:pt x="1830" y="249"/>
                  <a:pt x="3717" y="-1"/>
                  <a:pt x="5613" y="0"/>
                </a:cubicBezTo>
                <a:cubicBezTo>
                  <a:pt x="17542" y="0"/>
                  <a:pt x="27213" y="9670"/>
                  <a:pt x="27213" y="21600"/>
                </a:cubicBezTo>
                <a:lnTo>
                  <a:pt x="5613" y="21600"/>
                </a:lnTo>
                <a:close/>
              </a:path>
            </a:pathLst>
          </a:custGeom>
          <a:noFill/>
          <a:ln w="19050">
            <a:solidFill>
              <a:srgbClr val="000080"/>
            </a:solidFill>
            <a:prstDash val="sysDot"/>
            <a:miter lim="800000"/>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
          <p:cNvSpPr txBox="1">
            <a:spLocks noChangeArrowheads="1"/>
          </p:cNvSpPr>
          <p:nvPr/>
        </p:nvSpPr>
        <p:spPr bwMode="auto">
          <a:xfrm>
            <a:off x="693738" y="609600"/>
            <a:ext cx="8077200" cy="8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20000"/>
              </a:spcBef>
            </a:pPr>
            <a:r>
              <a:rPr lang="zh-CN" altLang="en-US" sz="2000" b="1" dirty="0">
                <a:solidFill>
                  <a:srgbClr val="800000"/>
                </a:solidFill>
                <a:latin typeface="宋体" pitchFamily="2" charset="-122"/>
                <a:ea typeface="宋体" pitchFamily="2" charset="-122"/>
              </a:rPr>
              <a:t>计算所有结点</a:t>
            </a:r>
            <a:r>
              <a:rPr lang="en-US" altLang="zh-CN" sz="2000" b="1" dirty="0">
                <a:solidFill>
                  <a:srgbClr val="800000"/>
                </a:solidFill>
                <a:latin typeface="宋体" pitchFamily="2" charset="-122"/>
                <a:ea typeface="宋体" pitchFamily="2" charset="-122"/>
              </a:rPr>
              <a:t>n</a:t>
            </a:r>
            <a:r>
              <a:rPr lang="zh-CN" altLang="en-US" sz="2000" b="1" dirty="0">
                <a:solidFill>
                  <a:srgbClr val="800000"/>
                </a:solidFill>
                <a:latin typeface="宋体" pitchFamily="2" charset="-122"/>
                <a:ea typeface="宋体" pitchFamily="2" charset="-122"/>
              </a:rPr>
              <a:t>的必经结点集</a:t>
            </a:r>
            <a:r>
              <a:rPr lang="en-US" altLang="zh-CN" sz="2000" b="1" dirty="0">
                <a:solidFill>
                  <a:srgbClr val="800000"/>
                </a:solidFill>
                <a:latin typeface="宋体" pitchFamily="2" charset="-122"/>
                <a:ea typeface="宋体" pitchFamily="2" charset="-122"/>
              </a:rPr>
              <a:t>D</a:t>
            </a:r>
            <a:r>
              <a:rPr lang="zh-CN" altLang="en-US" sz="2000" b="1" dirty="0">
                <a:solidFill>
                  <a:srgbClr val="800000"/>
                </a:solidFill>
                <a:latin typeface="宋体" pitchFamily="2" charset="-122"/>
                <a:ea typeface="宋体" pitchFamily="2" charset="-122"/>
              </a:rPr>
              <a:t>（</a:t>
            </a:r>
            <a:r>
              <a:rPr lang="en-US" altLang="zh-CN" sz="2000" b="1" dirty="0">
                <a:solidFill>
                  <a:srgbClr val="800000"/>
                </a:solidFill>
                <a:latin typeface="宋体" pitchFamily="2" charset="-122"/>
                <a:ea typeface="宋体" pitchFamily="2" charset="-122"/>
              </a:rPr>
              <a:t>n</a:t>
            </a:r>
            <a:r>
              <a:rPr lang="zh-CN" altLang="en-US" sz="2000" b="1" dirty="0">
                <a:solidFill>
                  <a:srgbClr val="800000"/>
                </a:solidFill>
                <a:latin typeface="宋体" pitchFamily="2" charset="-122"/>
                <a:ea typeface="宋体" pitchFamily="2" charset="-122"/>
              </a:rPr>
              <a:t>）之算法</a:t>
            </a:r>
          </a:p>
          <a:p>
            <a:pPr algn="l">
              <a:lnSpc>
                <a:spcPct val="130000"/>
              </a:lnSpc>
              <a:spcBef>
                <a:spcPct val="20000"/>
              </a:spcBef>
            </a:pPr>
            <a:r>
              <a:rPr lang="zh-CN" altLang="en-US" sz="2000" b="1" dirty="0">
                <a:latin typeface="宋体" pitchFamily="2" charset="-122"/>
                <a:ea typeface="宋体" pitchFamily="2" charset="-122"/>
              </a:rPr>
              <a:t>（流图</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(N,E,n</a:t>
            </a:r>
            <a:r>
              <a:rPr lang="en-US" altLang="zh-CN" sz="2000" b="1" baseline="-20000" dirty="0">
                <a:latin typeface="宋体" pitchFamily="2" charset="-122"/>
                <a:ea typeface="宋体" pitchFamily="2" charset="-122"/>
              </a:rPr>
              <a:t>0</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P(n)</a:t>
            </a:r>
            <a:r>
              <a:rPr lang="zh-CN" altLang="en-US" sz="2000" b="1" dirty="0">
                <a:latin typeface="宋体" pitchFamily="2" charset="-122"/>
                <a:ea typeface="宋体" pitchFamily="2" charset="-122"/>
              </a:rPr>
              <a:t>为结点</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的所有前驱结点集 ） </a:t>
            </a:r>
          </a:p>
        </p:txBody>
      </p:sp>
      <p:sp>
        <p:nvSpPr>
          <p:cNvPr id="35" name="Text Box 4"/>
          <p:cNvSpPr txBox="1">
            <a:spLocks noChangeArrowheads="1"/>
          </p:cNvSpPr>
          <p:nvPr/>
        </p:nvSpPr>
        <p:spPr bwMode="auto">
          <a:xfrm>
            <a:off x="762000" y="1720850"/>
            <a:ext cx="784701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2000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）置初值：</a:t>
            </a:r>
            <a:r>
              <a:rPr lang="en-US" altLang="zh-CN" sz="2000" b="1" dirty="0">
                <a:latin typeface="宋体" pitchFamily="2" charset="-122"/>
                <a:ea typeface="宋体" pitchFamily="2" charset="-122"/>
              </a:rPr>
              <a:t>D(n</a:t>
            </a:r>
            <a:r>
              <a:rPr lang="en-US" altLang="zh-CN" sz="2000" b="1" baseline="-30000" dirty="0">
                <a:latin typeface="宋体" pitchFamily="2" charset="-122"/>
                <a:ea typeface="宋体" pitchFamily="2" charset="-122"/>
              </a:rPr>
              <a:t>0</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0</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；对于</a:t>
            </a:r>
            <a:r>
              <a:rPr lang="en-US" altLang="zh-CN" sz="2000" b="1" dirty="0">
                <a:latin typeface="宋体" pitchFamily="2" charset="-122"/>
                <a:ea typeface="宋体" pitchFamily="2" charset="-122"/>
              </a:rPr>
              <a:t>n∈(N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 n</a:t>
            </a:r>
            <a:r>
              <a:rPr lang="en-US" altLang="zh-CN" sz="2000" b="1" baseline="-30000" dirty="0">
                <a:latin typeface="宋体" pitchFamily="2" charset="-122"/>
                <a:ea typeface="宋体" pitchFamily="2" charset="-122"/>
              </a:rPr>
              <a:t>0</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D(n)←N</a:t>
            </a:r>
            <a:r>
              <a:rPr lang="zh-CN" altLang="en-US" sz="2000" b="1" dirty="0">
                <a:latin typeface="宋体" pitchFamily="2" charset="-122"/>
                <a:ea typeface="宋体" pitchFamily="2" charset="-122"/>
              </a:rPr>
              <a:t>；</a:t>
            </a:r>
          </a:p>
          <a:p>
            <a:pPr algn="l">
              <a:lnSpc>
                <a:spcPct val="150000"/>
              </a:lnSpc>
              <a:spcBef>
                <a:spcPct val="2000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）对于</a:t>
            </a:r>
            <a:r>
              <a:rPr lang="en-US" altLang="zh-CN" sz="2000" b="1" dirty="0">
                <a:latin typeface="宋体" pitchFamily="2" charset="-122"/>
                <a:ea typeface="宋体" pitchFamily="2" charset="-122"/>
              </a:rPr>
              <a:t>n∈(N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0</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，做下列计算：</a:t>
            </a:r>
          </a:p>
          <a:p>
            <a:pPr algn="l">
              <a:lnSpc>
                <a:spcPct val="130000"/>
              </a:lnSpc>
              <a:spcBef>
                <a:spcPct val="2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NEW_D←{n}∪</a:t>
            </a:r>
            <a:r>
              <a:rPr lang="zh-CN" altLang="en-US" sz="2000" b="1" dirty="0">
                <a:latin typeface="宋体" pitchFamily="2" charset="-122"/>
                <a:ea typeface="宋体" pitchFamily="2" charset="-122"/>
              </a:rPr>
              <a:t>（   ∩   </a:t>
            </a:r>
            <a:r>
              <a:rPr lang="en-US" altLang="zh-CN" sz="2000" b="1" dirty="0">
                <a:latin typeface="宋体" pitchFamily="2" charset="-122"/>
                <a:ea typeface="宋体" pitchFamily="2" charset="-122"/>
              </a:rPr>
              <a:t>D(p)|         </a:t>
            </a:r>
            <a:r>
              <a:rPr lang="zh-CN" altLang="en-US" sz="2000" b="1" dirty="0">
                <a:latin typeface="宋体" pitchFamily="2" charset="-122"/>
                <a:ea typeface="宋体" pitchFamily="2" charset="-122"/>
              </a:rPr>
              <a:t>）；</a:t>
            </a:r>
          </a:p>
          <a:p>
            <a:pPr algn="l">
              <a:lnSpc>
                <a:spcPct val="130000"/>
              </a:lnSpc>
              <a:spcBef>
                <a:spcPct val="2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NEW_D≠D(n)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D(n)←NEW_D</a:t>
            </a:r>
            <a:r>
              <a:rPr lang="zh-CN" altLang="en-US" sz="2000" b="1" dirty="0">
                <a:latin typeface="宋体" pitchFamily="2" charset="-122"/>
                <a:ea typeface="宋体" pitchFamily="2" charset="-122"/>
              </a:rPr>
              <a:t>；</a:t>
            </a:r>
          </a:p>
          <a:p>
            <a:pPr algn="l">
              <a:lnSpc>
                <a:spcPct val="130000"/>
              </a:lnSpc>
              <a:spcBef>
                <a:spcPct val="2000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）重复⑵，直到所有</a:t>
            </a:r>
            <a:r>
              <a:rPr lang="en-US" altLang="zh-CN" sz="2000" b="1" dirty="0">
                <a:latin typeface="宋体" pitchFamily="2" charset="-122"/>
                <a:ea typeface="宋体" pitchFamily="2" charset="-122"/>
              </a:rPr>
              <a:t>D(n)</a:t>
            </a:r>
            <a:r>
              <a:rPr lang="zh-CN" altLang="en-US" sz="2000" b="1" dirty="0">
                <a:latin typeface="宋体" pitchFamily="2" charset="-122"/>
                <a:ea typeface="宋体" pitchFamily="2" charset="-122"/>
              </a:rPr>
              <a:t>不再变化为止。</a:t>
            </a:r>
          </a:p>
        </p:txBody>
      </p:sp>
      <p:sp>
        <p:nvSpPr>
          <p:cNvPr id="36" name="Text Box 5"/>
          <p:cNvSpPr txBox="1">
            <a:spLocks noChangeArrowheads="1"/>
          </p:cNvSpPr>
          <p:nvPr/>
        </p:nvSpPr>
        <p:spPr bwMode="auto">
          <a:xfrm>
            <a:off x="5994400" y="2743200"/>
            <a:ext cx="132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000" b="1" dirty="0" err="1">
                <a:latin typeface="宋体" pitchFamily="2" charset="-122"/>
                <a:ea typeface="宋体" pitchFamily="2" charset="-122"/>
              </a:rPr>
              <a:t>p∈P</a:t>
            </a:r>
            <a:r>
              <a:rPr lang="en-US" altLang="zh-CN" sz="2000" b="1" dirty="0">
                <a:latin typeface="宋体" pitchFamily="2" charset="-122"/>
                <a:ea typeface="宋体" pitchFamily="2" charset="-122"/>
              </a:rPr>
              <a:t>(n)</a:t>
            </a:r>
          </a:p>
        </p:txBody>
      </p:sp>
      <p:sp>
        <p:nvSpPr>
          <p:cNvPr id="37" name="Text Box 6"/>
          <p:cNvSpPr txBox="1">
            <a:spLocks noChangeArrowheads="1"/>
          </p:cNvSpPr>
          <p:nvPr/>
        </p:nvSpPr>
        <p:spPr bwMode="auto">
          <a:xfrm>
            <a:off x="990600" y="4341813"/>
            <a:ext cx="72390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6286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spcBef>
                <a:spcPct val="65000"/>
              </a:spcBef>
            </a:pPr>
            <a:r>
              <a:rPr lang="zh-CN" altLang="en-US" sz="2000" b="1" dirty="0">
                <a:solidFill>
                  <a:srgbClr val="FF3300"/>
                </a:solidFill>
                <a:latin typeface="方正舒体" pitchFamily="2" charset="-122"/>
                <a:ea typeface="方正舒体" pitchFamily="2" charset="-122"/>
              </a:rPr>
              <a:t>在流图中，如果</a:t>
            </a:r>
            <a:r>
              <a:rPr lang="en-US" altLang="zh-CN" sz="2000" b="1" dirty="0">
                <a:solidFill>
                  <a:srgbClr val="FF3300"/>
                </a:solidFill>
                <a:latin typeface="方正舒体" pitchFamily="2" charset="-122"/>
                <a:ea typeface="方正舒体" pitchFamily="2" charset="-122"/>
              </a:rPr>
              <a:t>p</a:t>
            </a:r>
            <a:r>
              <a:rPr lang="en-US" altLang="zh-CN" sz="2000" b="1" baseline="-20000" dirty="0">
                <a:solidFill>
                  <a:srgbClr val="FF3300"/>
                </a:solidFill>
                <a:latin typeface="方正舒体" pitchFamily="2" charset="-122"/>
                <a:ea typeface="方正舒体" pitchFamily="2" charset="-122"/>
              </a:rPr>
              <a:t>1</a:t>
            </a:r>
            <a:r>
              <a:rPr lang="zh-CN" altLang="en-US" sz="2000" b="1" dirty="0">
                <a:solidFill>
                  <a:srgbClr val="FF3300"/>
                </a:solidFill>
                <a:latin typeface="方正舒体" pitchFamily="2" charset="-122"/>
                <a:ea typeface="方正舒体" pitchFamily="2" charset="-122"/>
              </a:rPr>
              <a:t>、</a:t>
            </a:r>
            <a:r>
              <a:rPr lang="en-US" altLang="zh-CN" sz="2000" b="1" dirty="0">
                <a:solidFill>
                  <a:srgbClr val="FF3300"/>
                </a:solidFill>
                <a:latin typeface="方正舒体" pitchFamily="2" charset="-122"/>
                <a:ea typeface="方正舒体" pitchFamily="2" charset="-122"/>
              </a:rPr>
              <a:t>p</a:t>
            </a:r>
            <a:r>
              <a:rPr lang="en-US" altLang="zh-CN" sz="2000" b="1" baseline="-20000" dirty="0">
                <a:solidFill>
                  <a:srgbClr val="FF3300"/>
                </a:solidFill>
                <a:latin typeface="方正舒体" pitchFamily="2" charset="-122"/>
                <a:ea typeface="方正舒体" pitchFamily="2" charset="-122"/>
              </a:rPr>
              <a:t>2</a:t>
            </a:r>
            <a:r>
              <a:rPr lang="zh-CN" altLang="en-US" sz="2000" b="1" dirty="0">
                <a:solidFill>
                  <a:srgbClr val="FF3300"/>
                </a:solidFill>
                <a:latin typeface="方正舒体" pitchFamily="2" charset="-122"/>
                <a:ea typeface="方正舒体" pitchFamily="2" charset="-122"/>
              </a:rPr>
              <a:t>、</a:t>
            </a:r>
            <a:r>
              <a:rPr lang="en-US" altLang="zh-CN" sz="2000" b="1" dirty="0">
                <a:solidFill>
                  <a:srgbClr val="FF3300"/>
                </a:solidFill>
                <a:latin typeface="Times New Roman"/>
                <a:ea typeface="方正舒体" pitchFamily="2" charset="-122"/>
              </a:rPr>
              <a:t>…</a:t>
            </a:r>
            <a:r>
              <a:rPr lang="zh-CN" altLang="en-US" sz="2000" b="1" dirty="0">
                <a:solidFill>
                  <a:srgbClr val="FF3300"/>
                </a:solidFill>
                <a:latin typeface="方正舒体" pitchFamily="2" charset="-122"/>
                <a:ea typeface="方正舒体" pitchFamily="2" charset="-122"/>
              </a:rPr>
              <a:t>、</a:t>
            </a:r>
            <a:r>
              <a:rPr lang="en-US" altLang="zh-CN" sz="2000" b="1" dirty="0" err="1">
                <a:solidFill>
                  <a:srgbClr val="FF3300"/>
                </a:solidFill>
                <a:latin typeface="方正舒体" pitchFamily="2" charset="-122"/>
                <a:ea typeface="方正舒体" pitchFamily="2" charset="-122"/>
              </a:rPr>
              <a:t>p</a:t>
            </a:r>
            <a:r>
              <a:rPr lang="en-US" altLang="zh-CN" sz="2000" b="1" baseline="-20000" dirty="0" err="1">
                <a:solidFill>
                  <a:srgbClr val="FF3300"/>
                </a:solidFill>
                <a:latin typeface="方正舒体" pitchFamily="2" charset="-122"/>
                <a:ea typeface="方正舒体" pitchFamily="2" charset="-122"/>
              </a:rPr>
              <a:t>k</a:t>
            </a:r>
            <a:r>
              <a:rPr lang="zh-CN" altLang="en-US" sz="2000" b="1" dirty="0">
                <a:solidFill>
                  <a:srgbClr val="FF3300"/>
                </a:solidFill>
                <a:latin typeface="方正舒体" pitchFamily="2" charset="-122"/>
                <a:ea typeface="方正舒体" pitchFamily="2" charset="-122"/>
              </a:rPr>
              <a:t>是结点</a:t>
            </a:r>
            <a:r>
              <a:rPr lang="en-US" altLang="zh-CN" sz="2000" b="1" dirty="0">
                <a:solidFill>
                  <a:srgbClr val="FF3300"/>
                </a:solidFill>
                <a:latin typeface="方正舒体" pitchFamily="2" charset="-122"/>
                <a:ea typeface="方正舒体" pitchFamily="2" charset="-122"/>
              </a:rPr>
              <a:t>n</a:t>
            </a:r>
            <a:r>
              <a:rPr lang="zh-CN" altLang="en-US" sz="2000" b="1" dirty="0">
                <a:solidFill>
                  <a:srgbClr val="FF3300"/>
                </a:solidFill>
                <a:latin typeface="方正舒体" pitchFamily="2" charset="-122"/>
                <a:ea typeface="方正舒体" pitchFamily="2" charset="-122"/>
              </a:rPr>
              <a:t>的所有前驱，且结点</a:t>
            </a:r>
            <a:r>
              <a:rPr lang="en-US" altLang="zh-CN" sz="2000" b="1" dirty="0" err="1">
                <a:solidFill>
                  <a:srgbClr val="FF3300"/>
                </a:solidFill>
                <a:latin typeface="方正舒体" pitchFamily="2" charset="-122"/>
                <a:ea typeface="方正舒体" pitchFamily="2" charset="-122"/>
              </a:rPr>
              <a:t>d≠n</a:t>
            </a:r>
            <a:r>
              <a:rPr lang="zh-CN" altLang="en-US" sz="2000" b="1" dirty="0">
                <a:solidFill>
                  <a:srgbClr val="FF3300"/>
                </a:solidFill>
                <a:latin typeface="方正舒体" pitchFamily="2" charset="-122"/>
                <a:ea typeface="方正舒体" pitchFamily="2" charset="-122"/>
              </a:rPr>
              <a:t>，则</a:t>
            </a:r>
            <a:r>
              <a:rPr lang="en-US" altLang="zh-CN" sz="2000" b="1" dirty="0">
                <a:solidFill>
                  <a:srgbClr val="FF3300"/>
                </a:solidFill>
                <a:latin typeface="方正舒体" pitchFamily="2" charset="-122"/>
                <a:ea typeface="方正舒体" pitchFamily="2" charset="-122"/>
              </a:rPr>
              <a:t>d DOM n</a:t>
            </a:r>
            <a:r>
              <a:rPr lang="zh-CN" altLang="en-US" sz="2000" b="1" dirty="0">
                <a:solidFill>
                  <a:srgbClr val="FF3300"/>
                </a:solidFill>
                <a:latin typeface="方正舒体" pitchFamily="2" charset="-122"/>
                <a:ea typeface="方正舒体" pitchFamily="2" charset="-122"/>
              </a:rPr>
              <a:t>的充分必要条件是对于任意</a:t>
            </a:r>
            <a:r>
              <a:rPr lang="en-US" altLang="zh-CN" sz="2000" b="1" dirty="0">
                <a:solidFill>
                  <a:srgbClr val="FF3300"/>
                </a:solidFill>
                <a:latin typeface="方正舒体" pitchFamily="2" charset="-122"/>
                <a:ea typeface="方正舒体" pitchFamily="2" charset="-122"/>
              </a:rPr>
              <a:t>p</a:t>
            </a:r>
            <a:r>
              <a:rPr lang="en-US" altLang="zh-CN" sz="2000" b="1" baseline="-30000" dirty="0">
                <a:solidFill>
                  <a:srgbClr val="FF3300"/>
                </a:solidFill>
                <a:latin typeface="方正舒体" pitchFamily="2" charset="-122"/>
                <a:ea typeface="方正舒体" pitchFamily="2" charset="-122"/>
              </a:rPr>
              <a:t>i</a:t>
            </a:r>
            <a:r>
              <a:rPr lang="zh-CN" altLang="en-US" sz="2000" b="1" dirty="0">
                <a:solidFill>
                  <a:srgbClr val="FF3300"/>
                </a:solidFill>
                <a:latin typeface="方正舒体" pitchFamily="2" charset="-122"/>
                <a:ea typeface="方正舒体" pitchFamily="2" charset="-122"/>
              </a:rPr>
              <a:t>（</a:t>
            </a:r>
            <a:r>
              <a:rPr lang="en-US" altLang="zh-CN" sz="2000" b="1" dirty="0">
                <a:solidFill>
                  <a:srgbClr val="FF3300"/>
                </a:solidFill>
                <a:latin typeface="方正舒体" pitchFamily="2" charset="-122"/>
                <a:ea typeface="方正舒体" pitchFamily="2" charset="-122"/>
              </a:rPr>
              <a:t>1≤i≤k</a:t>
            </a:r>
            <a:r>
              <a:rPr lang="zh-CN" altLang="en-US" sz="2000" b="1" dirty="0">
                <a:solidFill>
                  <a:srgbClr val="FF3300"/>
                </a:solidFill>
                <a:latin typeface="方正舒体" pitchFamily="2" charset="-122"/>
                <a:ea typeface="方正舒体" pitchFamily="2" charset="-122"/>
              </a:rPr>
              <a:t>）</a:t>
            </a:r>
            <a:r>
              <a:rPr lang="en-US" altLang="zh-CN" sz="2000" b="1" dirty="0">
                <a:solidFill>
                  <a:srgbClr val="FF3300"/>
                </a:solidFill>
                <a:latin typeface="方正舒体" pitchFamily="2" charset="-122"/>
                <a:ea typeface="方正舒体" pitchFamily="2" charset="-122"/>
              </a:rPr>
              <a:t>,</a:t>
            </a:r>
            <a:r>
              <a:rPr lang="zh-CN" altLang="en-US" sz="2000" b="1" dirty="0">
                <a:solidFill>
                  <a:srgbClr val="FF3300"/>
                </a:solidFill>
                <a:latin typeface="方正舒体" pitchFamily="2" charset="-122"/>
                <a:ea typeface="方正舒体" pitchFamily="2" charset="-122"/>
              </a:rPr>
              <a:t>有</a:t>
            </a:r>
            <a:r>
              <a:rPr lang="en-US" altLang="zh-CN" sz="2000" b="1" dirty="0">
                <a:solidFill>
                  <a:srgbClr val="FF3300"/>
                </a:solidFill>
                <a:latin typeface="方正舒体" pitchFamily="2" charset="-122"/>
                <a:ea typeface="方正舒体" pitchFamily="2" charset="-122"/>
              </a:rPr>
              <a:t>d DOM p</a:t>
            </a:r>
            <a:r>
              <a:rPr lang="en-US" altLang="zh-CN" sz="2000" b="1" baseline="-20000" dirty="0">
                <a:solidFill>
                  <a:srgbClr val="FF3300"/>
                </a:solidFill>
                <a:latin typeface="方正舒体" pitchFamily="2" charset="-122"/>
                <a:ea typeface="方正舒体" pitchFamily="2" charset="-122"/>
              </a:rPr>
              <a:t>i </a:t>
            </a:r>
            <a:r>
              <a:rPr lang="zh-CN" altLang="en-US" sz="2000" b="1" dirty="0">
                <a:solidFill>
                  <a:srgbClr val="FF3300"/>
                </a:solidFill>
                <a:latin typeface="方正舒体" pitchFamily="2" charset="-122"/>
                <a:ea typeface="方正舒体" pitchFamily="2" charset="-122"/>
              </a:rPr>
              <a:t>。</a:t>
            </a:r>
            <a:r>
              <a:rPr lang="zh-CN" altLang="en-US" sz="2000" dirty="0">
                <a:latin typeface="Tahoma" pitchFamily="34" charset="0"/>
              </a:rPr>
              <a:t> </a:t>
            </a:r>
          </a:p>
        </p:txBody>
      </p:sp>
      <p:sp>
        <p:nvSpPr>
          <p:cNvPr id="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11_3_2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371600"/>
            <a:ext cx="3458856" cy="472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p:cNvSpPr txBox="1">
            <a:spLocks noChangeArrowheads="1"/>
          </p:cNvSpPr>
          <p:nvPr/>
        </p:nvSpPr>
        <p:spPr bwMode="auto">
          <a:xfrm>
            <a:off x="152400" y="609600"/>
            <a:ext cx="638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11163" indent="-411163">
              <a:defRPr kumimoji="1" sz="2400">
                <a:solidFill>
                  <a:schemeClr val="tx1"/>
                </a:solidFill>
                <a:latin typeface="Times New Roman" pitchFamily="18" charset="0"/>
                <a:ea typeface="宋体" pitchFamily="2" charset="-122"/>
              </a:defRPr>
            </a:lvl1pPr>
            <a:lvl2pPr marL="5699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000" b="1">
                <a:latin typeface="宋体" pitchFamily="2" charset="-122"/>
              </a:rPr>
              <a:t>例  右图所示程序流图各结点的</a:t>
            </a:r>
            <a:r>
              <a:rPr lang="en-US" altLang="zh-CN" sz="2000" b="1">
                <a:latin typeface="宋体" pitchFamily="2" charset="-122"/>
              </a:rPr>
              <a:t>D</a:t>
            </a:r>
            <a:r>
              <a:rPr lang="zh-CN" altLang="en-US" sz="2000" b="1">
                <a:latin typeface="宋体" pitchFamily="2" charset="-122"/>
              </a:rPr>
              <a:t>（</a:t>
            </a:r>
            <a:r>
              <a:rPr lang="en-US" altLang="zh-CN" sz="2000" b="1">
                <a:latin typeface="宋体" pitchFamily="2" charset="-122"/>
              </a:rPr>
              <a:t>n</a:t>
            </a:r>
            <a:r>
              <a:rPr lang="zh-CN" altLang="en-US" sz="2000" b="1">
                <a:latin typeface="宋体" pitchFamily="2" charset="-122"/>
              </a:rPr>
              <a:t>），计算如下。</a:t>
            </a:r>
          </a:p>
        </p:txBody>
      </p:sp>
      <p:sp>
        <p:nvSpPr>
          <p:cNvPr id="8" name="Text Box 5"/>
          <p:cNvSpPr txBox="1">
            <a:spLocks noChangeArrowheads="1"/>
          </p:cNvSpPr>
          <p:nvPr/>
        </p:nvSpPr>
        <p:spPr bwMode="auto">
          <a:xfrm>
            <a:off x="277705" y="1036638"/>
            <a:ext cx="5879095"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15000"/>
              </a:spcBef>
            </a:pPr>
            <a:r>
              <a:rPr lang="en-US" altLang="zh-CN" sz="2000" b="1" dirty="0">
                <a:latin typeface="宋体" pitchFamily="2" charset="-122"/>
                <a:ea typeface="宋体" pitchFamily="2" charset="-122"/>
              </a:rPr>
              <a:t>    ⑴ </a:t>
            </a:r>
            <a:r>
              <a:rPr lang="zh-CN" altLang="en-US" sz="2000" b="1" dirty="0">
                <a:latin typeface="宋体" pitchFamily="2" charset="-122"/>
                <a:ea typeface="宋体" pitchFamily="2" charset="-122"/>
              </a:rPr>
              <a:t>置初值：</a:t>
            </a:r>
            <a:r>
              <a:rPr lang="en-US" altLang="zh-CN" sz="2000" b="1" dirty="0">
                <a:latin typeface="宋体" pitchFamily="2" charset="-122"/>
                <a:ea typeface="宋体" pitchFamily="2" charset="-122"/>
              </a:rPr>
              <a:t>D(1)={1}</a:t>
            </a:r>
          </a:p>
          <a:p>
            <a:pPr algn="l">
              <a:lnSpc>
                <a:spcPct val="110000"/>
              </a:lnSpc>
              <a:spcBef>
                <a:spcPct val="15000"/>
              </a:spcBef>
            </a:pPr>
            <a:r>
              <a:rPr lang="en-US" altLang="zh-CN" sz="2000" b="1" dirty="0">
                <a:latin typeface="宋体" pitchFamily="2" charset="-122"/>
                <a:ea typeface="宋体" pitchFamily="2" charset="-122"/>
              </a:rPr>
              <a:t>       D( 2 )=D( 3 )=…D( 7)={1,2,3,4,5,6,7}</a:t>
            </a:r>
          </a:p>
        </p:txBody>
      </p:sp>
      <p:sp>
        <p:nvSpPr>
          <p:cNvPr id="9" name="Text Box 6"/>
          <p:cNvSpPr txBox="1">
            <a:spLocks noChangeArrowheads="1"/>
          </p:cNvSpPr>
          <p:nvPr/>
        </p:nvSpPr>
        <p:spPr bwMode="auto">
          <a:xfrm>
            <a:off x="289400" y="1798638"/>
            <a:ext cx="548640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15000"/>
              </a:spcBef>
            </a:pPr>
            <a:r>
              <a:rPr lang="en-US" altLang="zh-CN" sz="2000" b="1" dirty="0">
                <a:latin typeface="宋体" pitchFamily="2" charset="-122"/>
                <a:ea typeface="宋体" pitchFamily="2" charset="-122"/>
              </a:rPr>
              <a:t>    ⑵ </a:t>
            </a:r>
            <a:r>
              <a:rPr lang="zh-CN" altLang="en-US" sz="2000" b="1" dirty="0">
                <a:latin typeface="宋体" pitchFamily="2" charset="-122"/>
                <a:ea typeface="宋体" pitchFamily="2" charset="-122"/>
              </a:rPr>
              <a:t>计算：</a:t>
            </a:r>
          </a:p>
          <a:p>
            <a:pPr algn="l">
              <a:lnSpc>
                <a:spcPct val="110000"/>
              </a:lnSpc>
              <a:spcBef>
                <a:spcPct val="15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D( 2 )={2}∪D( 1 )∩D( 4)={1,2}</a:t>
            </a:r>
          </a:p>
          <a:p>
            <a:pPr algn="l">
              <a:lnSpc>
                <a:spcPct val="110000"/>
              </a:lnSpc>
              <a:spcBef>
                <a:spcPct val="15000"/>
              </a:spcBef>
            </a:pPr>
            <a:r>
              <a:rPr lang="en-US" altLang="zh-CN" sz="2000" b="1" dirty="0">
                <a:latin typeface="宋体" pitchFamily="2" charset="-122"/>
                <a:ea typeface="宋体" pitchFamily="2" charset="-122"/>
              </a:rPr>
              <a:t>       D( 3 )={3}∪D( 2 )={1,2,3}</a:t>
            </a:r>
          </a:p>
          <a:p>
            <a:pPr algn="l">
              <a:lnSpc>
                <a:spcPct val="110000"/>
              </a:lnSpc>
              <a:spcBef>
                <a:spcPct val="15000"/>
              </a:spcBef>
            </a:pPr>
            <a:r>
              <a:rPr lang="en-US" altLang="zh-CN" sz="2000" b="1" dirty="0">
                <a:latin typeface="宋体" pitchFamily="2" charset="-122"/>
                <a:ea typeface="宋体" pitchFamily="2" charset="-122"/>
              </a:rPr>
              <a:t>       D( 4 )={4}∪D( 2 )∩D( 3</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D( 7 )</a:t>
            </a:r>
          </a:p>
          <a:p>
            <a:pPr algn="l">
              <a:lnSpc>
                <a:spcPct val="110000"/>
              </a:lnSpc>
              <a:spcBef>
                <a:spcPct val="15000"/>
              </a:spcBef>
            </a:pPr>
            <a:r>
              <a:rPr lang="en-US" altLang="zh-CN" sz="2000" b="1" dirty="0">
                <a:latin typeface="宋体" pitchFamily="2" charset="-122"/>
                <a:ea typeface="宋体" pitchFamily="2" charset="-122"/>
              </a:rPr>
              <a:t>             ={1,2,4}</a:t>
            </a:r>
          </a:p>
          <a:p>
            <a:pPr algn="l">
              <a:lnSpc>
                <a:spcPct val="110000"/>
              </a:lnSpc>
              <a:spcBef>
                <a:spcPct val="15000"/>
              </a:spcBef>
            </a:pPr>
            <a:r>
              <a:rPr lang="en-US" altLang="zh-CN" sz="2000" b="1" dirty="0">
                <a:latin typeface="宋体" pitchFamily="2" charset="-122"/>
                <a:ea typeface="宋体" pitchFamily="2" charset="-122"/>
              </a:rPr>
              <a:t>       D( 5 )={5}∪D( 4 )={1,2,4,5}</a:t>
            </a:r>
          </a:p>
          <a:p>
            <a:pPr algn="l">
              <a:lnSpc>
                <a:spcPct val="110000"/>
              </a:lnSpc>
              <a:spcBef>
                <a:spcPct val="15000"/>
              </a:spcBef>
            </a:pPr>
            <a:r>
              <a:rPr lang="en-US" altLang="zh-CN" sz="2000" b="1" dirty="0">
                <a:latin typeface="宋体" pitchFamily="2" charset="-122"/>
                <a:ea typeface="宋体" pitchFamily="2" charset="-122"/>
              </a:rPr>
              <a:t>       D( 6 )={6}∪D( 4 )={1,2,4,6}</a:t>
            </a:r>
          </a:p>
          <a:p>
            <a:pPr algn="l">
              <a:lnSpc>
                <a:spcPct val="110000"/>
              </a:lnSpc>
              <a:spcBef>
                <a:spcPct val="15000"/>
              </a:spcBef>
            </a:pPr>
            <a:r>
              <a:rPr lang="en-US" altLang="zh-CN" sz="2000" b="1" dirty="0">
                <a:latin typeface="宋体" pitchFamily="2" charset="-122"/>
                <a:ea typeface="宋体" pitchFamily="2" charset="-122"/>
              </a:rPr>
              <a:t>       D( 7 )={7}∪D( 5 )∩D( 6 )</a:t>
            </a:r>
          </a:p>
          <a:p>
            <a:pPr algn="l">
              <a:lnSpc>
                <a:spcPct val="110000"/>
              </a:lnSpc>
              <a:spcBef>
                <a:spcPct val="15000"/>
              </a:spcBef>
            </a:pPr>
            <a:r>
              <a:rPr lang="en-US" altLang="zh-CN" sz="2000" b="1" dirty="0">
                <a:latin typeface="宋体" pitchFamily="2" charset="-122"/>
                <a:ea typeface="宋体" pitchFamily="2" charset="-122"/>
              </a:rPr>
              <a:t>             ={1,2,4,7}</a:t>
            </a:r>
          </a:p>
        </p:txBody>
      </p:sp>
      <p:sp>
        <p:nvSpPr>
          <p:cNvPr id="10" name="Text Box 7"/>
          <p:cNvSpPr txBox="1">
            <a:spLocks noChangeArrowheads="1"/>
          </p:cNvSpPr>
          <p:nvPr/>
        </p:nvSpPr>
        <p:spPr bwMode="auto">
          <a:xfrm>
            <a:off x="579310" y="5532437"/>
            <a:ext cx="42455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latin typeface="宋体" pitchFamily="2" charset="-122"/>
                <a:ea typeface="宋体" pitchFamily="2" charset="-122"/>
              </a:rPr>
              <a:t>⑶</a:t>
            </a:r>
            <a:r>
              <a:rPr lang="zh-CN" altLang="en-US" sz="2000" b="1" dirty="0">
                <a:latin typeface="宋体" pitchFamily="2" charset="-122"/>
                <a:ea typeface="宋体" pitchFamily="2" charset="-122"/>
              </a:rPr>
              <a:t>重复⑵，</a:t>
            </a:r>
            <a:r>
              <a:rPr lang="en-US" altLang="zh-CN" sz="2000" b="1" dirty="0">
                <a:latin typeface="宋体" pitchFamily="2" charset="-122"/>
                <a:ea typeface="宋体" pitchFamily="2" charset="-122"/>
              </a:rPr>
              <a:t>D</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）均不变，结束。</a:t>
            </a:r>
          </a:p>
        </p:txBody>
      </p:sp>
      <p:sp>
        <p:nvSpPr>
          <p:cNvPr id="11"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p:cNvSpPr txBox="1">
            <a:spLocks noChangeArrowheads="1"/>
          </p:cNvSpPr>
          <p:nvPr/>
        </p:nvSpPr>
        <p:spPr bwMode="auto">
          <a:xfrm>
            <a:off x="609600" y="685800"/>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60500" indent="-1460500">
              <a:defRPr kumimoji="1" sz="2400">
                <a:solidFill>
                  <a:schemeClr val="tx1"/>
                </a:solidFill>
                <a:latin typeface="Times New Roman" pitchFamily="18" charset="0"/>
                <a:ea typeface="宋体" pitchFamily="2" charset="-122"/>
              </a:defRPr>
            </a:lvl1pPr>
            <a:lvl2pPr marL="1716088">
              <a:defRPr kumimoji="1" sz="2400">
                <a:solidFill>
                  <a:schemeClr val="tx1"/>
                </a:solidFill>
                <a:latin typeface="Times New Roman" pitchFamily="18" charset="0"/>
                <a:ea typeface="宋体" pitchFamily="2" charset="-122"/>
              </a:defRPr>
            </a:lvl2pPr>
            <a:lvl3pPr marL="1906588">
              <a:defRPr kumimoji="1" sz="2400">
                <a:solidFill>
                  <a:schemeClr val="tx1"/>
                </a:solidFill>
                <a:latin typeface="Times New Roman" pitchFamily="18" charset="0"/>
                <a:ea typeface="宋体" pitchFamily="2" charset="-122"/>
              </a:defRPr>
            </a:lvl3pPr>
            <a:lvl4pPr marL="2097088">
              <a:defRPr kumimoji="1" sz="2400">
                <a:solidFill>
                  <a:schemeClr val="tx1"/>
                </a:solidFill>
                <a:latin typeface="Times New Roman" pitchFamily="18" charset="0"/>
                <a:ea typeface="宋体" pitchFamily="2" charset="-122"/>
              </a:defRPr>
            </a:lvl4pPr>
            <a:lvl5pPr marL="2287588">
              <a:defRPr kumimoji="1" sz="2400">
                <a:solidFill>
                  <a:schemeClr val="tx1"/>
                </a:solidFill>
                <a:latin typeface="Times New Roman" pitchFamily="18" charset="0"/>
                <a:ea typeface="宋体" pitchFamily="2" charset="-122"/>
              </a:defRPr>
            </a:lvl5pPr>
            <a:lvl6pPr marL="2744788" fontAlgn="base">
              <a:spcBef>
                <a:spcPct val="0"/>
              </a:spcBef>
              <a:spcAft>
                <a:spcPct val="0"/>
              </a:spcAft>
              <a:defRPr kumimoji="1" sz="2400">
                <a:solidFill>
                  <a:schemeClr val="tx1"/>
                </a:solidFill>
                <a:latin typeface="Times New Roman" pitchFamily="18" charset="0"/>
                <a:ea typeface="宋体" pitchFamily="2" charset="-122"/>
              </a:defRPr>
            </a:lvl6pPr>
            <a:lvl7pPr marL="3201988" fontAlgn="base">
              <a:spcBef>
                <a:spcPct val="0"/>
              </a:spcBef>
              <a:spcAft>
                <a:spcPct val="0"/>
              </a:spcAft>
              <a:defRPr kumimoji="1" sz="2400">
                <a:solidFill>
                  <a:schemeClr val="tx1"/>
                </a:solidFill>
                <a:latin typeface="Times New Roman" pitchFamily="18" charset="0"/>
                <a:ea typeface="宋体" pitchFamily="2" charset="-122"/>
              </a:defRPr>
            </a:lvl7pPr>
            <a:lvl8pPr marL="3659188" fontAlgn="base">
              <a:spcBef>
                <a:spcPct val="0"/>
              </a:spcBef>
              <a:spcAft>
                <a:spcPct val="0"/>
              </a:spcAft>
              <a:defRPr kumimoji="1" sz="2400">
                <a:solidFill>
                  <a:schemeClr val="tx1"/>
                </a:solidFill>
                <a:latin typeface="Times New Roman" pitchFamily="18" charset="0"/>
                <a:ea typeface="宋体" pitchFamily="2" charset="-122"/>
              </a:defRPr>
            </a:lvl8pPr>
            <a:lvl9pPr marL="4116388" fontAlgn="base">
              <a:spcBef>
                <a:spcPct val="0"/>
              </a:spcBef>
              <a:spcAft>
                <a:spcPct val="0"/>
              </a:spcAft>
              <a:defRPr kumimoji="1" sz="2400">
                <a:solidFill>
                  <a:schemeClr val="tx1"/>
                </a:solidFill>
                <a:latin typeface="Times New Roman" pitchFamily="18" charset="0"/>
                <a:ea typeface="宋体" pitchFamily="2" charset="-122"/>
              </a:defRPr>
            </a:lvl9pPr>
          </a:lstStyle>
          <a:p>
            <a:pPr marL="0" indent="0" algn="l">
              <a:lnSpc>
                <a:spcPct val="120000"/>
              </a:lnSpc>
              <a:spcBef>
                <a:spcPct val="70000"/>
              </a:spcBef>
            </a:pPr>
            <a:r>
              <a:rPr lang="zh-CN" altLang="en-US" sz="2000" b="1" dirty="0">
                <a:latin typeface="宋体" pitchFamily="2" charset="-122"/>
              </a:rPr>
              <a:t>    假设</a:t>
            </a:r>
            <a:r>
              <a:rPr lang="en-US" altLang="zh-CN" sz="2000" b="1" dirty="0" err="1">
                <a:latin typeface="宋体" pitchFamily="2" charset="-122"/>
              </a:rPr>
              <a:t>n→m</a:t>
            </a:r>
            <a:r>
              <a:rPr lang="zh-CN" altLang="en-US" sz="2000" b="1" dirty="0">
                <a:latin typeface="宋体" pitchFamily="2" charset="-122"/>
              </a:rPr>
              <a:t>是流图</a:t>
            </a:r>
            <a:r>
              <a:rPr lang="en-US" altLang="zh-CN" sz="2000" b="1" dirty="0">
                <a:latin typeface="宋体" pitchFamily="2" charset="-122"/>
              </a:rPr>
              <a:t>G</a:t>
            </a:r>
            <a:r>
              <a:rPr lang="zh-CN" altLang="en-US" sz="2000" b="1" dirty="0">
                <a:latin typeface="宋体" pitchFamily="2" charset="-122"/>
              </a:rPr>
              <a:t>的一条边，如果存在</a:t>
            </a:r>
            <a:r>
              <a:rPr lang="en-US" altLang="zh-CN" sz="2000" b="1" dirty="0">
                <a:latin typeface="宋体" pitchFamily="2" charset="-122"/>
              </a:rPr>
              <a:t>m DOM n</a:t>
            </a:r>
            <a:r>
              <a:rPr lang="zh-CN" altLang="en-US" sz="2000" b="1" dirty="0">
                <a:latin typeface="宋体" pitchFamily="2" charset="-122"/>
              </a:rPr>
              <a:t>，则称</a:t>
            </a:r>
            <a:r>
              <a:rPr lang="en-US" altLang="zh-CN" sz="2000" b="1" dirty="0" err="1">
                <a:latin typeface="宋体" pitchFamily="2" charset="-122"/>
              </a:rPr>
              <a:t>n→m</a:t>
            </a:r>
            <a:r>
              <a:rPr lang="zh-CN" altLang="en-US" sz="2000" b="1" dirty="0">
                <a:latin typeface="宋体" pitchFamily="2" charset="-122"/>
              </a:rPr>
              <a:t>是流图</a:t>
            </a:r>
            <a:r>
              <a:rPr lang="en-US" altLang="zh-CN" sz="2000" b="1" dirty="0">
                <a:latin typeface="宋体" pitchFamily="2" charset="-122"/>
              </a:rPr>
              <a:t>G</a:t>
            </a:r>
            <a:r>
              <a:rPr lang="zh-CN" altLang="en-US" sz="2000" b="1" dirty="0">
                <a:latin typeface="宋体" pitchFamily="2" charset="-122"/>
              </a:rPr>
              <a:t>的</a:t>
            </a:r>
            <a:r>
              <a:rPr lang="zh-CN" altLang="en-US" sz="2000" b="1" dirty="0">
                <a:solidFill>
                  <a:srgbClr val="FF0000"/>
                </a:solidFill>
                <a:latin typeface="宋体" pitchFamily="2" charset="-122"/>
              </a:rPr>
              <a:t>回边</a:t>
            </a:r>
            <a:r>
              <a:rPr lang="zh-CN" altLang="en-US" sz="2000" b="1" dirty="0">
                <a:latin typeface="宋体" pitchFamily="2" charset="-122"/>
              </a:rPr>
              <a:t>。 </a:t>
            </a:r>
          </a:p>
        </p:txBody>
      </p:sp>
      <p:pic>
        <p:nvPicPr>
          <p:cNvPr id="14" name="Picture 8" descr="11_3_2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0950" y="1747838"/>
            <a:ext cx="3352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9"/>
          <p:cNvSpPr txBox="1">
            <a:spLocks noChangeArrowheads="1"/>
          </p:cNvSpPr>
          <p:nvPr/>
        </p:nvSpPr>
        <p:spPr bwMode="auto">
          <a:xfrm>
            <a:off x="762000" y="2117725"/>
            <a:ext cx="38100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40000"/>
              </a:spcBef>
            </a:pPr>
            <a:r>
              <a:rPr lang="en-US" altLang="zh-CN" sz="2000" b="1" dirty="0">
                <a:latin typeface="宋体" pitchFamily="2" charset="-122"/>
                <a:ea typeface="宋体" pitchFamily="2" charset="-122"/>
              </a:rPr>
              <a:t>∵  D</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7</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 {1,2,4,7}</a:t>
            </a:r>
          </a:p>
          <a:p>
            <a:pPr algn="l">
              <a:lnSpc>
                <a:spcPct val="110000"/>
              </a:lnSpc>
              <a:spcBef>
                <a:spcPct val="40000"/>
              </a:spcBef>
            </a:pPr>
            <a:r>
              <a:rPr lang="en-US" altLang="zh-CN" sz="2000" b="1" dirty="0">
                <a:latin typeface="宋体" pitchFamily="2" charset="-122"/>
                <a:ea typeface="宋体" pitchFamily="2" charset="-122"/>
              </a:rPr>
              <a:t>∴ 4 DOM 7</a:t>
            </a:r>
          </a:p>
          <a:p>
            <a:pPr algn="l">
              <a:lnSpc>
                <a:spcPct val="110000"/>
              </a:lnSpc>
              <a:spcBef>
                <a:spcPct val="40000"/>
              </a:spcBef>
            </a:pPr>
            <a:r>
              <a:rPr lang="zh-CN" altLang="en-US" sz="2000" b="1" dirty="0">
                <a:latin typeface="宋体" pitchFamily="2" charset="-122"/>
                <a:ea typeface="宋体" pitchFamily="2" charset="-122"/>
              </a:rPr>
              <a:t>即 </a:t>
            </a:r>
            <a:r>
              <a:rPr lang="en-US" altLang="zh-CN" sz="2000" b="1" dirty="0">
                <a:latin typeface="宋体" pitchFamily="2" charset="-122"/>
                <a:ea typeface="宋体" pitchFamily="2" charset="-122"/>
              </a:rPr>
              <a:t>7→4</a:t>
            </a:r>
            <a:r>
              <a:rPr lang="zh-CN" altLang="en-US" sz="2000" b="1" dirty="0">
                <a:latin typeface="宋体" pitchFamily="2" charset="-122"/>
                <a:ea typeface="宋体" pitchFamily="2" charset="-122"/>
              </a:rPr>
              <a:t>是流图的一个回边。</a:t>
            </a:r>
          </a:p>
        </p:txBody>
      </p:sp>
      <p:sp>
        <p:nvSpPr>
          <p:cNvPr id="16" name="Text Box 10"/>
          <p:cNvSpPr txBox="1">
            <a:spLocks noChangeArrowheads="1"/>
          </p:cNvSpPr>
          <p:nvPr/>
        </p:nvSpPr>
        <p:spPr bwMode="auto">
          <a:xfrm>
            <a:off x="609600" y="1720850"/>
            <a:ext cx="426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defRPr kumimoji="1" sz="2400">
                <a:solidFill>
                  <a:schemeClr val="tx1"/>
                </a:solidFill>
                <a:latin typeface="Times New Roman" pitchFamily="18" charset="0"/>
                <a:ea typeface="宋体" pitchFamily="2" charset="-122"/>
              </a:defRPr>
            </a:lvl1pPr>
            <a:lvl2pPr marL="666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000" b="1">
                <a:latin typeface="宋体" pitchFamily="2" charset="-122"/>
              </a:rPr>
              <a:t>例 右图所示程序流图部分回边如下。</a:t>
            </a:r>
          </a:p>
        </p:txBody>
      </p:sp>
      <p:sp>
        <p:nvSpPr>
          <p:cNvPr id="17" name="Text Box 11"/>
          <p:cNvSpPr txBox="1">
            <a:spLocks noChangeArrowheads="1"/>
          </p:cNvSpPr>
          <p:nvPr/>
        </p:nvSpPr>
        <p:spPr bwMode="auto">
          <a:xfrm>
            <a:off x="762000" y="3413125"/>
            <a:ext cx="38100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40000"/>
              </a:spcBef>
            </a:pPr>
            <a:r>
              <a:rPr lang="en-US" altLang="zh-CN" sz="2000" b="1" dirty="0">
                <a:latin typeface="宋体" pitchFamily="2" charset="-122"/>
                <a:ea typeface="宋体" pitchFamily="2" charset="-122"/>
              </a:rPr>
              <a:t>∵  D</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4</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 {1,2,4}</a:t>
            </a:r>
          </a:p>
          <a:p>
            <a:pPr algn="l">
              <a:lnSpc>
                <a:spcPct val="110000"/>
              </a:lnSpc>
              <a:spcBef>
                <a:spcPct val="40000"/>
              </a:spcBef>
            </a:pPr>
            <a:r>
              <a:rPr lang="en-US" altLang="zh-CN" sz="2000" b="1" dirty="0">
                <a:latin typeface="宋体" pitchFamily="2" charset="-122"/>
                <a:ea typeface="宋体" pitchFamily="2" charset="-122"/>
              </a:rPr>
              <a:t>∴ 2 DOM 4</a:t>
            </a:r>
          </a:p>
          <a:p>
            <a:pPr algn="l">
              <a:lnSpc>
                <a:spcPct val="110000"/>
              </a:lnSpc>
              <a:spcBef>
                <a:spcPct val="40000"/>
              </a:spcBef>
            </a:pPr>
            <a:r>
              <a:rPr lang="zh-CN" altLang="en-US" sz="2000" b="1" dirty="0">
                <a:latin typeface="宋体" pitchFamily="2" charset="-122"/>
                <a:ea typeface="宋体" pitchFamily="2" charset="-122"/>
              </a:rPr>
              <a:t>即 </a:t>
            </a:r>
            <a:r>
              <a:rPr lang="en-US" altLang="zh-CN" sz="2000" b="1" dirty="0">
                <a:latin typeface="宋体" pitchFamily="2" charset="-122"/>
                <a:ea typeface="宋体" pitchFamily="2" charset="-122"/>
              </a:rPr>
              <a:t>4→2</a:t>
            </a:r>
            <a:r>
              <a:rPr lang="zh-CN" altLang="en-US" sz="2000" b="1" dirty="0">
                <a:latin typeface="宋体" pitchFamily="2" charset="-122"/>
                <a:ea typeface="宋体" pitchFamily="2" charset="-122"/>
              </a:rPr>
              <a:t>是流图的一个回边。</a:t>
            </a:r>
          </a:p>
        </p:txBody>
      </p:sp>
      <p:sp>
        <p:nvSpPr>
          <p:cNvPr id="7"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9" descr="11_3_2程序流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7150" y="2952061"/>
            <a:ext cx="3352800" cy="302930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914400" y="3848100"/>
            <a:ext cx="3429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mn-ea"/>
                <a:ea typeface="+mn-ea"/>
              </a:rPr>
              <a:t>⑴ loop={4,7}</a:t>
            </a:r>
            <a:r>
              <a:rPr lang="zh-CN" altLang="en-US" sz="2000" b="1" dirty="0">
                <a:latin typeface="+mn-ea"/>
                <a:ea typeface="+mn-ea"/>
              </a:rPr>
              <a:t>，</a:t>
            </a:r>
            <a:r>
              <a:rPr lang="en-US" altLang="zh-CN" sz="2000" b="1" dirty="0">
                <a:latin typeface="+mn-ea"/>
                <a:ea typeface="+mn-ea"/>
              </a:rPr>
              <a:t>S={7}</a:t>
            </a:r>
          </a:p>
          <a:p>
            <a:pPr algn="l">
              <a:lnSpc>
                <a:spcPct val="105000"/>
              </a:lnSpc>
              <a:spcBef>
                <a:spcPct val="30000"/>
              </a:spcBef>
            </a:pPr>
            <a:r>
              <a:rPr lang="en-US" altLang="zh-CN" sz="2000" b="1" dirty="0">
                <a:latin typeface="+mn-ea"/>
                <a:ea typeface="+mn-ea"/>
              </a:rPr>
              <a:t>⑵ S={5,6}</a:t>
            </a:r>
            <a:r>
              <a:rPr lang="zh-CN" altLang="en-US" sz="2000" b="1" dirty="0">
                <a:latin typeface="+mn-ea"/>
                <a:ea typeface="+mn-ea"/>
              </a:rPr>
              <a:t>－</a:t>
            </a:r>
            <a:r>
              <a:rPr lang="en-US" altLang="zh-CN" sz="2000" b="1" dirty="0">
                <a:latin typeface="+mn-ea"/>
                <a:ea typeface="+mn-ea"/>
              </a:rPr>
              <a:t>loop={5,6}</a:t>
            </a:r>
          </a:p>
          <a:p>
            <a:pPr algn="l">
              <a:lnSpc>
                <a:spcPct val="105000"/>
              </a:lnSpc>
              <a:spcBef>
                <a:spcPct val="30000"/>
              </a:spcBef>
            </a:pPr>
            <a:r>
              <a:rPr lang="en-US" altLang="zh-CN" sz="2000" b="1" dirty="0">
                <a:latin typeface="+mn-ea"/>
                <a:ea typeface="+mn-ea"/>
              </a:rPr>
              <a:t>⑶ loop={4,5,6,7}</a:t>
            </a:r>
          </a:p>
          <a:p>
            <a:pPr algn="l">
              <a:lnSpc>
                <a:spcPct val="105000"/>
              </a:lnSpc>
              <a:spcBef>
                <a:spcPct val="30000"/>
              </a:spcBef>
            </a:pPr>
            <a:r>
              <a:rPr lang="en-US" altLang="zh-CN" sz="2000" b="1" dirty="0">
                <a:latin typeface="+mn-ea"/>
                <a:ea typeface="+mn-ea"/>
              </a:rPr>
              <a:t>⑵ S={4,6}</a:t>
            </a:r>
            <a:r>
              <a:rPr lang="zh-CN" altLang="en-US" sz="2000" b="1" dirty="0">
                <a:latin typeface="+mn-ea"/>
                <a:ea typeface="+mn-ea"/>
              </a:rPr>
              <a:t>－</a:t>
            </a:r>
            <a:r>
              <a:rPr lang="en-US" altLang="zh-CN" sz="2000" b="1" dirty="0">
                <a:latin typeface="+mn-ea"/>
                <a:ea typeface="+mn-ea"/>
              </a:rPr>
              <a:t>loop={}</a:t>
            </a:r>
          </a:p>
          <a:p>
            <a:pPr algn="l">
              <a:lnSpc>
                <a:spcPct val="105000"/>
              </a:lnSpc>
              <a:spcBef>
                <a:spcPct val="30000"/>
              </a:spcBef>
            </a:pPr>
            <a:r>
              <a:rPr lang="en-US" altLang="zh-CN" sz="2000" b="1" dirty="0">
                <a:latin typeface="+mn-ea"/>
                <a:ea typeface="+mn-ea"/>
              </a:rPr>
              <a:t>⑶ loop={4,5,6,7}</a:t>
            </a:r>
          </a:p>
          <a:p>
            <a:pPr algn="l">
              <a:lnSpc>
                <a:spcPct val="105000"/>
              </a:lnSpc>
              <a:spcBef>
                <a:spcPct val="30000"/>
              </a:spcBef>
            </a:pPr>
            <a:r>
              <a:rPr lang="en-US" altLang="zh-CN" sz="2000" b="1" dirty="0">
                <a:latin typeface="+mn-ea"/>
                <a:ea typeface="+mn-ea"/>
              </a:rPr>
              <a:t>∵ loop</a:t>
            </a:r>
            <a:r>
              <a:rPr lang="zh-CN" altLang="en-US" sz="2000" b="1" dirty="0">
                <a:latin typeface="+mn-ea"/>
                <a:ea typeface="+mn-ea"/>
              </a:rPr>
              <a:t>不变 ∴结束。</a:t>
            </a:r>
          </a:p>
        </p:txBody>
      </p:sp>
      <p:sp>
        <p:nvSpPr>
          <p:cNvPr id="8" name="Text Box 2"/>
          <p:cNvSpPr txBox="1">
            <a:spLocks noChangeArrowheads="1"/>
          </p:cNvSpPr>
          <p:nvPr/>
        </p:nvSpPr>
        <p:spPr bwMode="auto">
          <a:xfrm>
            <a:off x="457200" y="517525"/>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dirty="0">
                <a:solidFill>
                  <a:srgbClr val="993300"/>
                </a:solidFill>
                <a:latin typeface="+mn-ea"/>
                <a:ea typeface="+mn-ea"/>
              </a:rPr>
              <a:t>循环查找算法</a:t>
            </a:r>
            <a:r>
              <a:rPr lang="zh-CN" altLang="en-US" sz="2000" b="1" dirty="0">
                <a:latin typeface="+mn-ea"/>
                <a:ea typeface="+mn-ea"/>
              </a:rPr>
              <a:t>（</a:t>
            </a:r>
            <a:r>
              <a:rPr lang="en-US" altLang="zh-CN" sz="2000" b="1" dirty="0">
                <a:latin typeface="+mn-ea"/>
                <a:ea typeface="+mn-ea"/>
              </a:rPr>
              <a:t>P(n)</a:t>
            </a:r>
            <a:r>
              <a:rPr lang="zh-CN" altLang="en-US" sz="2000" b="1" dirty="0">
                <a:latin typeface="+mn-ea"/>
                <a:ea typeface="+mn-ea"/>
              </a:rPr>
              <a:t>为结点</a:t>
            </a:r>
            <a:r>
              <a:rPr lang="en-US" altLang="zh-CN" sz="2000" b="1" dirty="0">
                <a:latin typeface="+mn-ea"/>
                <a:ea typeface="+mn-ea"/>
              </a:rPr>
              <a:t>n</a:t>
            </a:r>
            <a:r>
              <a:rPr lang="zh-CN" altLang="en-US" sz="2000" b="1" dirty="0">
                <a:latin typeface="+mn-ea"/>
                <a:ea typeface="+mn-ea"/>
              </a:rPr>
              <a:t>的所有前驱结点集）</a:t>
            </a:r>
          </a:p>
        </p:txBody>
      </p:sp>
      <p:sp>
        <p:nvSpPr>
          <p:cNvPr id="9" name="Text Box 3"/>
          <p:cNvSpPr txBox="1">
            <a:spLocks noChangeArrowheads="1"/>
          </p:cNvSpPr>
          <p:nvPr/>
        </p:nvSpPr>
        <p:spPr bwMode="auto">
          <a:xfrm>
            <a:off x="152400" y="9144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mn-ea"/>
                <a:ea typeface="+mn-ea"/>
              </a:rPr>
              <a:t> (</a:t>
            </a:r>
            <a:r>
              <a:rPr lang="zh-CN" altLang="en-US" sz="2000" b="1" dirty="0">
                <a:latin typeface="+mn-ea"/>
                <a:ea typeface="+mn-ea"/>
              </a:rPr>
              <a:t>令流图</a:t>
            </a:r>
            <a:r>
              <a:rPr lang="en-US" altLang="zh-CN" sz="2000" b="1" dirty="0">
                <a:latin typeface="+mn-ea"/>
                <a:ea typeface="+mn-ea"/>
              </a:rPr>
              <a:t>G</a:t>
            </a:r>
            <a:r>
              <a:rPr lang="zh-CN" altLang="en-US" sz="2000" b="1" dirty="0">
                <a:latin typeface="+mn-ea"/>
                <a:ea typeface="+mn-ea"/>
              </a:rPr>
              <a:t>的一条回边</a:t>
            </a:r>
            <a:r>
              <a:rPr lang="en-US" altLang="zh-CN" sz="2000" b="1" dirty="0" err="1">
                <a:latin typeface="+mn-ea"/>
                <a:ea typeface="+mn-ea"/>
              </a:rPr>
              <a:t>n→m</a:t>
            </a:r>
            <a:r>
              <a:rPr lang="zh-CN" altLang="en-US" sz="2000" b="1" dirty="0">
                <a:latin typeface="+mn-ea"/>
                <a:ea typeface="+mn-ea"/>
              </a:rPr>
              <a:t>，求</a:t>
            </a:r>
            <a:r>
              <a:rPr lang="en-US" altLang="zh-CN" sz="2000" b="1" dirty="0">
                <a:latin typeface="+mn-ea"/>
                <a:ea typeface="+mn-ea"/>
              </a:rPr>
              <a:t>m</a:t>
            </a:r>
            <a:r>
              <a:rPr lang="zh-CN" altLang="en-US" sz="2000" b="1" dirty="0">
                <a:latin typeface="+mn-ea"/>
                <a:ea typeface="+mn-ea"/>
              </a:rPr>
              <a:t>为入口和</a:t>
            </a:r>
            <a:r>
              <a:rPr lang="en-US" altLang="zh-CN" sz="2000" b="1" dirty="0">
                <a:latin typeface="+mn-ea"/>
                <a:ea typeface="+mn-ea"/>
              </a:rPr>
              <a:t>n</a:t>
            </a:r>
            <a:r>
              <a:rPr lang="zh-CN" altLang="en-US" sz="2000" b="1" dirty="0">
                <a:latin typeface="+mn-ea"/>
                <a:ea typeface="+mn-ea"/>
              </a:rPr>
              <a:t>为出口之循环</a:t>
            </a:r>
            <a:r>
              <a:rPr lang="en-US" altLang="zh-CN" sz="2000" b="1" dirty="0">
                <a:latin typeface="+mn-ea"/>
                <a:ea typeface="+mn-ea"/>
              </a:rPr>
              <a:t>loop</a:t>
            </a:r>
            <a:r>
              <a:rPr lang="zh-CN" altLang="en-US" sz="2000" b="1" dirty="0">
                <a:latin typeface="+mn-ea"/>
                <a:ea typeface="+mn-ea"/>
              </a:rPr>
              <a:t>。</a:t>
            </a:r>
            <a:r>
              <a:rPr lang="en-US" altLang="zh-CN" sz="2000" b="1" dirty="0">
                <a:latin typeface="+mn-ea"/>
                <a:ea typeface="+mn-ea"/>
              </a:rPr>
              <a:t>) </a:t>
            </a:r>
          </a:p>
        </p:txBody>
      </p:sp>
      <p:sp>
        <p:nvSpPr>
          <p:cNvPr id="10" name="Text Box 5"/>
          <p:cNvSpPr txBox="1">
            <a:spLocks noChangeArrowheads="1"/>
          </p:cNvSpPr>
          <p:nvPr/>
        </p:nvSpPr>
        <p:spPr bwMode="auto">
          <a:xfrm>
            <a:off x="838200" y="1219200"/>
            <a:ext cx="7162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en-US" altLang="zh-CN" sz="2000" b="1" dirty="0">
                <a:latin typeface="+mn-ea"/>
                <a:ea typeface="+mn-ea"/>
              </a:rPr>
              <a:t>⑴ loop←{</a:t>
            </a:r>
            <a:r>
              <a:rPr lang="en-US" altLang="zh-CN" sz="2000" b="1" dirty="0" err="1">
                <a:latin typeface="+mn-ea"/>
                <a:ea typeface="+mn-ea"/>
              </a:rPr>
              <a:t>m,n</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S←{n}</a:t>
            </a:r>
            <a:r>
              <a:rPr lang="zh-CN" altLang="en-US" sz="2000" b="1" dirty="0">
                <a:latin typeface="+mn-ea"/>
                <a:ea typeface="+mn-ea"/>
              </a:rPr>
              <a:t>；</a:t>
            </a:r>
          </a:p>
          <a:p>
            <a:pPr algn="l">
              <a:lnSpc>
                <a:spcPct val="150000"/>
              </a:lnSpc>
            </a:pPr>
            <a:r>
              <a:rPr lang="zh-CN" altLang="en-US" sz="2000" b="1" dirty="0">
                <a:latin typeface="+mn-ea"/>
                <a:ea typeface="+mn-ea"/>
              </a:rPr>
              <a:t>⑵ </a:t>
            </a:r>
            <a:r>
              <a:rPr lang="en-US" altLang="zh-CN" sz="2000" b="1" dirty="0">
                <a:latin typeface="+mn-ea"/>
                <a:ea typeface="+mn-ea"/>
              </a:rPr>
              <a:t>S←(  ∪  P(q)|      )</a:t>
            </a:r>
            <a:r>
              <a:rPr lang="zh-CN" altLang="en-US" sz="2000" b="1" dirty="0">
                <a:latin typeface="+mn-ea"/>
                <a:ea typeface="+mn-ea"/>
              </a:rPr>
              <a:t>－</a:t>
            </a:r>
            <a:r>
              <a:rPr lang="en-US" altLang="zh-CN" sz="2000" b="1" dirty="0">
                <a:latin typeface="+mn-ea"/>
                <a:ea typeface="+mn-ea"/>
              </a:rPr>
              <a:t>loop</a:t>
            </a:r>
            <a:r>
              <a:rPr lang="zh-CN" altLang="en-US" sz="2000" b="1" dirty="0">
                <a:latin typeface="+mn-ea"/>
                <a:ea typeface="+mn-ea"/>
              </a:rPr>
              <a:t>；</a:t>
            </a:r>
          </a:p>
          <a:p>
            <a:pPr algn="l">
              <a:lnSpc>
                <a:spcPct val="150000"/>
              </a:lnSpc>
            </a:pPr>
            <a:r>
              <a:rPr lang="zh-CN" altLang="en-US" sz="2000" b="1" dirty="0">
                <a:latin typeface="+mn-ea"/>
                <a:ea typeface="+mn-ea"/>
              </a:rPr>
              <a:t>⑶ </a:t>
            </a:r>
            <a:r>
              <a:rPr lang="en-US" altLang="zh-CN" sz="2000" b="1" dirty="0" err="1">
                <a:latin typeface="+mn-ea"/>
                <a:ea typeface="+mn-ea"/>
              </a:rPr>
              <a:t>loop←loop</a:t>
            </a:r>
            <a:r>
              <a:rPr lang="en-US" altLang="zh-CN" sz="2000" b="1" dirty="0">
                <a:latin typeface="+mn-ea"/>
                <a:ea typeface="+mn-ea"/>
              </a:rPr>
              <a:t> ∪ S</a:t>
            </a:r>
            <a:r>
              <a:rPr lang="zh-CN" altLang="en-US" sz="2000" b="1" dirty="0">
                <a:latin typeface="+mn-ea"/>
                <a:ea typeface="+mn-ea"/>
              </a:rPr>
              <a:t>；</a:t>
            </a:r>
          </a:p>
          <a:p>
            <a:pPr algn="l">
              <a:lnSpc>
                <a:spcPct val="150000"/>
              </a:lnSpc>
            </a:pPr>
            <a:r>
              <a:rPr lang="zh-CN" altLang="en-US" sz="2000" b="1" dirty="0">
                <a:latin typeface="+mn-ea"/>
                <a:ea typeface="+mn-ea"/>
              </a:rPr>
              <a:t>⑷ 重复⑵、⑶，直到所有</a:t>
            </a:r>
            <a:r>
              <a:rPr lang="en-US" altLang="zh-CN" sz="2000" b="1" dirty="0">
                <a:latin typeface="+mn-ea"/>
                <a:ea typeface="+mn-ea"/>
              </a:rPr>
              <a:t>loop</a:t>
            </a:r>
            <a:r>
              <a:rPr lang="zh-CN" altLang="en-US" sz="2000" b="1" dirty="0">
                <a:latin typeface="+mn-ea"/>
                <a:ea typeface="+mn-ea"/>
              </a:rPr>
              <a:t>不再变化为止。 </a:t>
            </a:r>
          </a:p>
        </p:txBody>
      </p:sp>
      <p:sp>
        <p:nvSpPr>
          <p:cNvPr id="12" name="Text Box 6"/>
          <p:cNvSpPr txBox="1">
            <a:spLocks noChangeArrowheads="1"/>
          </p:cNvSpPr>
          <p:nvPr/>
        </p:nvSpPr>
        <p:spPr bwMode="auto">
          <a:xfrm>
            <a:off x="2971800" y="173349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err="1">
                <a:latin typeface="+mn-ea"/>
                <a:ea typeface="+mn-ea"/>
              </a:rPr>
              <a:t>q∈S</a:t>
            </a:r>
            <a:endParaRPr lang="en-US" altLang="zh-CN" sz="2000" b="1" dirty="0">
              <a:latin typeface="+mn-ea"/>
              <a:ea typeface="+mn-ea"/>
            </a:endParaRPr>
          </a:p>
        </p:txBody>
      </p:sp>
      <p:sp>
        <p:nvSpPr>
          <p:cNvPr id="20" name="Text Box 11"/>
          <p:cNvSpPr txBox="1">
            <a:spLocks noChangeArrowheads="1"/>
          </p:cNvSpPr>
          <p:nvPr/>
        </p:nvSpPr>
        <p:spPr bwMode="auto">
          <a:xfrm>
            <a:off x="533400" y="3333690"/>
            <a:ext cx="556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a:defRPr kumimoji="1" sz="2400">
                <a:solidFill>
                  <a:schemeClr val="tx1"/>
                </a:solidFill>
                <a:latin typeface="Times New Roman" pitchFamily="18" charset="0"/>
                <a:ea typeface="宋体" pitchFamily="2" charset="-122"/>
              </a:defRPr>
            </a:lvl1pPr>
            <a:lvl2pPr marL="666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000" b="1" dirty="0">
                <a:latin typeface="+mn-ea"/>
                <a:ea typeface="+mn-ea"/>
              </a:rPr>
              <a:t>例 右图所示程序流图</a:t>
            </a:r>
            <a:r>
              <a:rPr lang="en-US" altLang="zh-CN" sz="2000" b="1" dirty="0">
                <a:latin typeface="+mn-ea"/>
                <a:ea typeface="+mn-ea"/>
              </a:rPr>
              <a:t>7→4</a:t>
            </a:r>
            <a:r>
              <a:rPr lang="zh-CN" altLang="en-US" sz="2000" b="1" dirty="0">
                <a:latin typeface="+mn-ea"/>
                <a:ea typeface="+mn-ea"/>
              </a:rPr>
              <a:t>回边循环计算如下</a:t>
            </a:r>
            <a:r>
              <a:rPr lang="en-US" altLang="zh-CN" sz="2000" b="1" dirty="0">
                <a:latin typeface="+mn-ea"/>
                <a:ea typeface="+mn-ea"/>
              </a:rPr>
              <a:t>:</a:t>
            </a:r>
            <a:endParaRPr lang="zh-CN" altLang="en-US" sz="2000" b="1" dirty="0">
              <a:latin typeface="+mn-ea"/>
              <a:ea typeface="+mn-ea"/>
            </a:endParaRPr>
          </a:p>
        </p:txBody>
      </p:sp>
      <p:sp>
        <p:nvSpPr>
          <p:cNvPr id="11"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652463" y="990600"/>
            <a:ext cx="780573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5000"/>
              </a:lnSpc>
              <a:spcBef>
                <a:spcPct val="45000"/>
              </a:spcBef>
            </a:pPr>
            <a:r>
              <a:rPr lang="zh-CN" altLang="en-US" sz="2000" b="1" dirty="0"/>
              <a:t>根据优化涉及到的范围，优化可以分为</a:t>
            </a:r>
            <a:r>
              <a:rPr lang="zh-CN" altLang="en-US" sz="2000" b="1" dirty="0">
                <a:solidFill>
                  <a:srgbClr val="FF0000"/>
                </a:solidFill>
              </a:rPr>
              <a:t>窥孔优化</a:t>
            </a:r>
            <a:r>
              <a:rPr lang="zh-CN" altLang="en-US" sz="2000" b="1" dirty="0"/>
              <a:t>，</a:t>
            </a:r>
            <a:r>
              <a:rPr lang="zh-CN" altLang="en-US" sz="2000" b="1" dirty="0">
                <a:solidFill>
                  <a:srgbClr val="FF0000"/>
                </a:solidFill>
              </a:rPr>
              <a:t>局部优化</a:t>
            </a:r>
            <a:r>
              <a:rPr lang="zh-CN" altLang="en-US" sz="2000" b="1" dirty="0"/>
              <a:t>，</a:t>
            </a:r>
            <a:r>
              <a:rPr lang="zh-CN" altLang="en-US" sz="2000" b="1" dirty="0">
                <a:solidFill>
                  <a:srgbClr val="FF0000"/>
                </a:solidFill>
              </a:rPr>
              <a:t>循环优化</a:t>
            </a:r>
            <a:r>
              <a:rPr lang="zh-CN" altLang="en-US" sz="2000" b="1" dirty="0"/>
              <a:t>、</a:t>
            </a:r>
            <a:r>
              <a:rPr lang="zh-CN" altLang="en-US" sz="2000" b="1" dirty="0">
                <a:solidFill>
                  <a:srgbClr val="FF0000"/>
                </a:solidFill>
              </a:rPr>
              <a:t>过程内全局优化</a:t>
            </a:r>
            <a:r>
              <a:rPr lang="zh-CN" altLang="en-US" sz="2000" b="1" dirty="0"/>
              <a:t>和</a:t>
            </a:r>
            <a:r>
              <a:rPr lang="zh-CN" altLang="en-US" sz="2000" b="1" dirty="0">
                <a:solidFill>
                  <a:srgbClr val="FF0000"/>
                </a:solidFill>
              </a:rPr>
              <a:t>过程间全局优化</a:t>
            </a:r>
            <a:r>
              <a:rPr lang="zh-CN" altLang="en-US" sz="2000" b="1" dirty="0"/>
              <a:t>。</a:t>
            </a:r>
          </a:p>
        </p:txBody>
      </p:sp>
      <p:sp>
        <p:nvSpPr>
          <p:cNvPr id="28683" name="Rectangle 11"/>
          <p:cNvSpPr>
            <a:spLocks noGrp="1" noChangeArrowheads="1"/>
          </p:cNvSpPr>
          <p:nvPr>
            <p:ph type="title"/>
          </p:nvPr>
        </p:nvSpPr>
        <p:spPr>
          <a:xfrm>
            <a:off x="762000" y="304800"/>
            <a:ext cx="4640263" cy="457200"/>
          </a:xfrm>
        </p:spPr>
        <p:txBody>
          <a:bodyPr/>
          <a:lstStyle/>
          <a:p>
            <a:r>
              <a:rPr lang="en-US" altLang="zh-CN" sz="2800" b="1" dirty="0">
                <a:latin typeface="黑体" pitchFamily="49" charset="-122"/>
                <a:ea typeface="黑体" pitchFamily="49" charset="-122"/>
              </a:rPr>
              <a:t>10.2</a:t>
            </a:r>
            <a:r>
              <a:rPr lang="zh-CN" altLang="en-US" sz="2800" b="1" dirty="0">
                <a:latin typeface="黑体" pitchFamily="49" charset="-122"/>
                <a:ea typeface="黑体" pitchFamily="49" charset="-122"/>
              </a:rPr>
              <a:t>　优化技术</a:t>
            </a:r>
          </a:p>
        </p:txBody>
      </p:sp>
      <p:sp>
        <p:nvSpPr>
          <p:cNvPr id="7" name="Rectangle 11"/>
          <p:cNvSpPr txBox="1">
            <a:spLocks noChangeArrowheads="1"/>
          </p:cNvSpPr>
          <p:nvPr/>
        </p:nvSpPr>
        <p:spPr>
          <a:xfrm>
            <a:off x="685800" y="2057400"/>
            <a:ext cx="46402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宋体" pitchFamily="2" charset="-122"/>
                <a:ea typeface="宋体" pitchFamily="2" charset="-122"/>
                <a:cs typeface="+mj-cs"/>
              </a:rPr>
              <a:t>10.2</a:t>
            </a:r>
            <a:r>
              <a:rPr lang="en-US" altLang="zh-CN" sz="2400" b="1" kern="0" dirty="0">
                <a:solidFill>
                  <a:srgbClr val="0000FF"/>
                </a:solidFill>
                <a:latin typeface="宋体" pitchFamily="2" charset="-122"/>
                <a:ea typeface="宋体" pitchFamily="2" charset="-122"/>
                <a:cs typeface="+mj-cs"/>
              </a:rPr>
              <a:t>.1</a:t>
            </a:r>
            <a:r>
              <a:rPr kumimoji="0"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j-cs"/>
              </a:rPr>
              <a:t>　</a:t>
            </a:r>
            <a:r>
              <a:rPr lang="zh-CN" altLang="en-US" sz="2400" b="1" kern="0" noProof="0" dirty="0">
                <a:solidFill>
                  <a:srgbClr val="0000FF"/>
                </a:solidFill>
                <a:latin typeface="宋体" pitchFamily="2" charset="-122"/>
                <a:ea typeface="宋体" pitchFamily="2" charset="-122"/>
                <a:cs typeface="+mj-cs"/>
              </a:rPr>
              <a:t>窥孔优化</a:t>
            </a:r>
            <a:endParaRPr kumimoji="0"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j-cs"/>
            </a:endParaRPr>
          </a:p>
        </p:txBody>
      </p:sp>
      <p:sp>
        <p:nvSpPr>
          <p:cNvPr id="8" name="Text Box 9"/>
          <p:cNvSpPr txBox="1">
            <a:spLocks noChangeArrowheads="1"/>
          </p:cNvSpPr>
          <p:nvPr/>
        </p:nvSpPr>
        <p:spPr bwMode="auto">
          <a:xfrm>
            <a:off x="685800" y="3484840"/>
            <a:ext cx="7805737"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55000"/>
              </a:lnSpc>
              <a:spcBef>
                <a:spcPts val="300"/>
              </a:spcBef>
            </a:pPr>
            <a:r>
              <a:rPr lang="en-US" altLang="zh-CN" sz="2000" b="1" dirty="0">
                <a:solidFill>
                  <a:srgbClr val="FF0000"/>
                </a:solidFill>
                <a:latin typeface="宋体" pitchFamily="2" charset="-122"/>
              </a:rPr>
              <a:t>1. </a:t>
            </a:r>
            <a:r>
              <a:rPr lang="zh-CN" altLang="en-US" sz="2000" b="1" dirty="0">
                <a:solidFill>
                  <a:srgbClr val="FF0000"/>
                </a:solidFill>
                <a:latin typeface="宋体" pitchFamily="2" charset="-122"/>
              </a:rPr>
              <a:t>删除冗余的“存”或“取”（在同一个基本块中）</a:t>
            </a:r>
            <a:endParaRPr lang="en-US" altLang="zh-CN" sz="2000" b="1" dirty="0">
              <a:solidFill>
                <a:srgbClr val="FF0000"/>
              </a:solidFill>
              <a:latin typeface="宋体" pitchFamily="2" charset="-122"/>
            </a:endParaRPr>
          </a:p>
          <a:p>
            <a:pPr indent="0" algn="l">
              <a:lnSpc>
                <a:spcPct val="155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 </a:t>
            </a:r>
            <a:r>
              <a:rPr lang="en-US" altLang="zh-CN" sz="2000" b="1" dirty="0" err="1">
                <a:latin typeface="宋体" pitchFamily="2" charset="-122"/>
              </a:rPr>
              <a:t>lw</a:t>
            </a:r>
            <a:r>
              <a:rPr lang="en-US" altLang="zh-CN" sz="2000" b="1" dirty="0">
                <a:latin typeface="宋体" pitchFamily="2" charset="-122"/>
              </a:rPr>
              <a:t> $t2,5($t3)     /*</a:t>
            </a:r>
            <a:r>
              <a:rPr lang="zh-CN" altLang="en-US" sz="2000" b="1" dirty="0">
                <a:latin typeface="宋体" pitchFamily="2" charset="-122"/>
              </a:rPr>
              <a:t>取地址</a:t>
            </a:r>
            <a:r>
              <a:rPr lang="en-US" altLang="zh-CN" sz="2000" b="1" dirty="0">
                <a:latin typeface="宋体" pitchFamily="2" charset="-122"/>
              </a:rPr>
              <a:t>$t3+5</a:t>
            </a:r>
            <a:r>
              <a:rPr lang="zh-CN" altLang="en-US" sz="2000" b="1" dirty="0">
                <a:latin typeface="宋体" pitchFamily="2" charset="-122"/>
              </a:rPr>
              <a:t>中的字到寄存器</a:t>
            </a:r>
            <a:r>
              <a:rPr lang="en-US" altLang="zh-CN" sz="2000" b="1" dirty="0">
                <a:latin typeface="宋体" pitchFamily="2" charset="-122"/>
              </a:rPr>
              <a:t>$t2*/</a:t>
            </a:r>
          </a:p>
          <a:p>
            <a:pPr indent="0" algn="l">
              <a:lnSpc>
                <a:spcPct val="155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 </a:t>
            </a:r>
            <a:r>
              <a:rPr lang="en-US" altLang="zh-CN" sz="2000" b="1" dirty="0" err="1">
                <a:latin typeface="宋体" pitchFamily="2" charset="-122"/>
              </a:rPr>
              <a:t>sw</a:t>
            </a:r>
            <a:r>
              <a:rPr lang="en-US" altLang="zh-CN" sz="2000" b="1" dirty="0">
                <a:latin typeface="宋体" pitchFamily="2" charset="-122"/>
              </a:rPr>
              <a:t> $t2, 5($t3)   /*</a:t>
            </a:r>
            <a:r>
              <a:rPr lang="zh-CN" altLang="en-US" sz="2000" b="1" dirty="0">
                <a:latin typeface="宋体" pitchFamily="2" charset="-122"/>
              </a:rPr>
              <a:t>寄存器</a:t>
            </a:r>
            <a:r>
              <a:rPr lang="en-US" altLang="zh-CN" sz="2000" b="1" dirty="0">
                <a:latin typeface="宋体" pitchFamily="2" charset="-122"/>
              </a:rPr>
              <a:t>$t2 </a:t>
            </a:r>
            <a:r>
              <a:rPr lang="zh-CN" altLang="en-US" sz="2000" b="1" dirty="0">
                <a:latin typeface="宋体" pitchFamily="2" charset="-122"/>
              </a:rPr>
              <a:t>的字到写到地址</a:t>
            </a:r>
            <a:r>
              <a:rPr lang="en-US" altLang="zh-CN" sz="2000" b="1" dirty="0">
                <a:latin typeface="宋体" pitchFamily="2" charset="-122"/>
              </a:rPr>
              <a:t>$t3+5</a:t>
            </a:r>
            <a:r>
              <a:rPr lang="zh-CN" altLang="en-US" sz="2000" b="1" dirty="0">
                <a:latin typeface="宋体" pitchFamily="2" charset="-122"/>
              </a:rPr>
              <a:t>中</a:t>
            </a:r>
            <a:r>
              <a:rPr lang="en-US" altLang="zh-CN" sz="2000" b="1" dirty="0">
                <a:latin typeface="宋体" pitchFamily="2" charset="-122"/>
              </a:rPr>
              <a:t>*/</a:t>
            </a:r>
          </a:p>
          <a:p>
            <a:pPr indent="0" algn="l">
              <a:lnSpc>
                <a:spcPct val="155000"/>
              </a:lnSpc>
              <a:spcBef>
                <a:spcPts val="300"/>
              </a:spcBef>
            </a:pPr>
            <a:r>
              <a:rPr lang="zh-CN" altLang="en-US" sz="2000" b="1" dirty="0">
                <a:latin typeface="宋体" pitchFamily="2" charset="-122"/>
              </a:rPr>
              <a:t>优化成：</a:t>
            </a:r>
            <a:endParaRPr lang="en-US" altLang="zh-CN" sz="2000" b="1" dirty="0">
              <a:latin typeface="宋体" pitchFamily="2" charset="-122"/>
            </a:endParaRPr>
          </a:p>
          <a:p>
            <a:pPr indent="0" algn="l">
              <a:lnSpc>
                <a:spcPct val="155000"/>
              </a:lnSpc>
              <a:spcBef>
                <a:spcPts val="300"/>
              </a:spcBef>
            </a:pPr>
            <a:r>
              <a:rPr lang="en-US" altLang="zh-CN" sz="2000" b="1" dirty="0">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a:t>
            </a:r>
            <a:r>
              <a:rPr lang="en-US" altLang="zh-CN" sz="2000" b="1" dirty="0" err="1">
                <a:latin typeface="宋体" pitchFamily="2" charset="-122"/>
              </a:rPr>
              <a:t>lw</a:t>
            </a:r>
            <a:r>
              <a:rPr lang="en-US" altLang="zh-CN" sz="2000" b="1" dirty="0">
                <a:latin typeface="宋体" pitchFamily="2" charset="-122"/>
              </a:rPr>
              <a:t> $t2,5($t3)    /*</a:t>
            </a:r>
            <a:r>
              <a:rPr lang="zh-CN" altLang="en-US" sz="2000" b="1" dirty="0">
                <a:latin typeface="宋体" pitchFamily="2" charset="-122"/>
              </a:rPr>
              <a:t>取地址</a:t>
            </a:r>
            <a:r>
              <a:rPr lang="en-US" altLang="zh-CN" sz="2000" b="1" dirty="0">
                <a:latin typeface="宋体" pitchFamily="2" charset="-122"/>
              </a:rPr>
              <a:t>$t3+5</a:t>
            </a:r>
            <a:r>
              <a:rPr lang="zh-CN" altLang="en-US" sz="2000" b="1" dirty="0">
                <a:latin typeface="宋体" pitchFamily="2" charset="-122"/>
              </a:rPr>
              <a:t>中的字到寄存器</a:t>
            </a:r>
            <a:r>
              <a:rPr lang="en-US" altLang="zh-CN" sz="2000" b="1" dirty="0">
                <a:latin typeface="宋体" pitchFamily="2" charset="-122"/>
              </a:rPr>
              <a:t>$t2*/</a:t>
            </a:r>
          </a:p>
        </p:txBody>
      </p:sp>
      <p:sp>
        <p:nvSpPr>
          <p:cNvPr id="9" name="Text Box 9"/>
          <p:cNvSpPr txBox="1">
            <a:spLocks noChangeArrowheads="1"/>
          </p:cNvSpPr>
          <p:nvPr/>
        </p:nvSpPr>
        <p:spPr bwMode="auto">
          <a:xfrm>
            <a:off x="685800" y="2514600"/>
            <a:ext cx="780573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55000"/>
              </a:lnSpc>
              <a:spcBef>
                <a:spcPct val="45000"/>
              </a:spcBef>
            </a:pPr>
            <a:r>
              <a:rPr lang="zh-CN" altLang="en-US" sz="2000" b="1" dirty="0"/>
              <a:t>         窥孔优化指在语句</a:t>
            </a:r>
            <a:r>
              <a:rPr lang="en-US" altLang="zh-CN" sz="2000" b="1" dirty="0"/>
              <a:t>/</a:t>
            </a:r>
            <a:r>
              <a:rPr lang="zh-CN" altLang="en-US" sz="2000" b="1" dirty="0"/>
              <a:t>指令的序列上，滑动一个包含几条语句</a:t>
            </a:r>
            <a:r>
              <a:rPr lang="en-US" altLang="zh-CN" sz="2000" b="1" dirty="0"/>
              <a:t>/</a:t>
            </a:r>
            <a:r>
              <a:rPr lang="zh-CN" altLang="en-US" sz="2000" b="1" dirty="0"/>
              <a:t>指令的窗口（称为窥孔），对着几条语句进行优化。</a:t>
            </a:r>
            <a:endParaRPr lang="en-US" altLang="zh-CN" sz="2000" b="1" dirty="0"/>
          </a:p>
          <a:p>
            <a:pPr algn="l">
              <a:lnSpc>
                <a:spcPct val="155000"/>
              </a:lnSpc>
              <a:spcBef>
                <a:spcPct val="45000"/>
              </a:spcBef>
            </a:pPr>
            <a:endParaRPr lang="zh-CN" altLang="en-US" sz="2000" b="1" dirty="0"/>
          </a:p>
        </p:txBody>
      </p:sp>
      <p:sp>
        <p:nvSpPr>
          <p:cNvPr id="10"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25</a:t>
            </a:fld>
            <a:endParaRPr lang="en-US" altLang="zh-CN" sz="2000" dirty="0"/>
          </a:p>
        </p:txBody>
      </p:sp>
    </p:spTree>
    <p:extLst>
      <p:ext uri="{BB962C8B-B14F-4D97-AF65-F5344CB8AC3E}">
        <p14:creationId xmlns:p14="http://schemas.microsoft.com/office/powerpoint/2010/main" val="364583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26</a:t>
            </a:fld>
            <a:endParaRPr lang="en-US" altLang="zh-CN"/>
          </a:p>
        </p:txBody>
      </p:sp>
      <p:sp>
        <p:nvSpPr>
          <p:cNvPr id="4" name="Text Box 9"/>
          <p:cNvSpPr txBox="1">
            <a:spLocks noChangeArrowheads="1"/>
          </p:cNvSpPr>
          <p:nvPr/>
        </p:nvSpPr>
        <p:spPr bwMode="auto">
          <a:xfrm>
            <a:off x="881063" y="457200"/>
            <a:ext cx="7805737" cy="175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30000"/>
              </a:lnSpc>
              <a:spcBef>
                <a:spcPts val="300"/>
              </a:spcBef>
            </a:pPr>
            <a:r>
              <a:rPr lang="en-US" altLang="zh-CN" sz="2000" b="1" dirty="0">
                <a:solidFill>
                  <a:srgbClr val="FF0000"/>
                </a:solidFill>
                <a:latin typeface="宋体" pitchFamily="2" charset="-122"/>
              </a:rPr>
              <a:t>2. </a:t>
            </a:r>
            <a:r>
              <a:rPr lang="zh-CN" altLang="en-US" sz="2000" b="1" dirty="0">
                <a:solidFill>
                  <a:srgbClr val="FF0000"/>
                </a:solidFill>
                <a:latin typeface="宋体" pitchFamily="2" charset="-122"/>
              </a:rPr>
              <a:t>常量合并</a:t>
            </a:r>
            <a:endParaRPr lang="en-US" altLang="zh-CN" sz="2000" b="1" dirty="0">
              <a:solidFill>
                <a:srgbClr val="FF0000"/>
              </a:solidFill>
              <a:latin typeface="宋体" pitchFamily="2" charset="-122"/>
            </a:endParaRPr>
          </a:p>
          <a:p>
            <a:pPr indent="0" algn="l">
              <a:lnSpc>
                <a:spcPct val="130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 </a:t>
            </a:r>
            <a:r>
              <a:rPr lang="en-US" altLang="zh-CN" sz="2000" b="1" dirty="0">
                <a:latin typeface="宋体" pitchFamily="2" charset="-122"/>
              </a:rPr>
              <a:t>r2=3*2</a:t>
            </a:r>
          </a:p>
          <a:p>
            <a:pPr indent="0" algn="l">
              <a:lnSpc>
                <a:spcPct val="130000"/>
              </a:lnSpc>
              <a:spcBef>
                <a:spcPts val="300"/>
              </a:spcBef>
            </a:pPr>
            <a:r>
              <a:rPr lang="zh-CN" altLang="en-US" sz="2000" b="1" dirty="0">
                <a:latin typeface="宋体" pitchFamily="2" charset="-122"/>
              </a:rPr>
              <a:t>优化成：</a:t>
            </a:r>
            <a:endParaRPr lang="en-US" altLang="zh-CN" sz="2000" b="1" dirty="0">
              <a:latin typeface="宋体" pitchFamily="2" charset="-122"/>
            </a:endParaRPr>
          </a:p>
          <a:p>
            <a:pPr indent="0" algn="l">
              <a:lnSpc>
                <a:spcPct val="130000"/>
              </a:lnSpc>
              <a:spcBef>
                <a:spcPts val="300"/>
              </a:spcBef>
            </a:pPr>
            <a:r>
              <a:rPr lang="en-US" altLang="zh-CN" sz="2000" b="1" dirty="0">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 </a:t>
            </a:r>
            <a:r>
              <a:rPr lang="en-US" altLang="zh-CN" sz="2000" b="1" dirty="0">
                <a:latin typeface="宋体" pitchFamily="2" charset="-122"/>
              </a:rPr>
              <a:t>r2=6</a:t>
            </a:r>
          </a:p>
        </p:txBody>
      </p:sp>
      <p:sp>
        <p:nvSpPr>
          <p:cNvPr id="5" name="Text Box 9"/>
          <p:cNvSpPr txBox="1">
            <a:spLocks noChangeArrowheads="1"/>
          </p:cNvSpPr>
          <p:nvPr/>
        </p:nvSpPr>
        <p:spPr bwMode="auto">
          <a:xfrm>
            <a:off x="881064" y="2514600"/>
            <a:ext cx="3200400" cy="346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30000"/>
              </a:lnSpc>
              <a:spcBef>
                <a:spcPts val="300"/>
              </a:spcBef>
            </a:pPr>
            <a:r>
              <a:rPr lang="en-US" altLang="zh-CN" sz="2000" b="1" dirty="0">
                <a:solidFill>
                  <a:srgbClr val="FF0000"/>
                </a:solidFill>
                <a:latin typeface="宋体" pitchFamily="2" charset="-122"/>
              </a:rPr>
              <a:t>3. </a:t>
            </a:r>
            <a:r>
              <a:rPr lang="zh-CN" altLang="en-US" sz="2000" b="1" dirty="0">
                <a:solidFill>
                  <a:srgbClr val="FF0000"/>
                </a:solidFill>
                <a:latin typeface="宋体" pitchFamily="2" charset="-122"/>
              </a:rPr>
              <a:t>常量传播</a:t>
            </a:r>
            <a:endParaRPr lang="en-US" altLang="zh-CN" sz="2000" b="1" dirty="0">
              <a:solidFill>
                <a:srgbClr val="FF0000"/>
              </a:solidFill>
              <a:latin typeface="宋体" pitchFamily="2" charset="-122"/>
            </a:endParaRPr>
          </a:p>
          <a:p>
            <a:pPr indent="0" algn="l">
              <a:lnSpc>
                <a:spcPct val="130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a:t>
            </a:r>
            <a:r>
              <a:rPr lang="en-US" altLang="zh-CN" sz="2000" b="1" dirty="0">
                <a:latin typeface="宋体" pitchFamily="2" charset="-122"/>
              </a:rPr>
              <a:t>r2=4</a:t>
            </a:r>
          </a:p>
          <a:p>
            <a:pPr indent="0" algn="l">
              <a:lnSpc>
                <a:spcPct val="130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r3=r1+r2</a:t>
            </a:r>
          </a:p>
          <a:p>
            <a:pPr indent="0" algn="l">
              <a:lnSpc>
                <a:spcPct val="130000"/>
              </a:lnSpc>
              <a:spcBef>
                <a:spcPts val="300"/>
              </a:spcBef>
            </a:pPr>
            <a:r>
              <a:rPr lang="zh-CN" altLang="en-US" sz="2000" b="1" dirty="0">
                <a:latin typeface="宋体" pitchFamily="2" charset="-122"/>
              </a:rPr>
              <a:t>优化成：</a:t>
            </a:r>
            <a:endParaRPr lang="en-US" altLang="zh-CN" sz="2000" b="1" dirty="0">
              <a:latin typeface="宋体" pitchFamily="2" charset="-122"/>
            </a:endParaRPr>
          </a:p>
          <a:p>
            <a:pPr indent="0" algn="l">
              <a:lnSpc>
                <a:spcPct val="130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a:t>
            </a:r>
            <a:r>
              <a:rPr lang="en-US" altLang="zh-CN" sz="2000" b="1" dirty="0">
                <a:latin typeface="宋体" pitchFamily="2" charset="-122"/>
              </a:rPr>
              <a:t>r2=4</a:t>
            </a:r>
          </a:p>
          <a:p>
            <a:pPr indent="0" algn="l">
              <a:lnSpc>
                <a:spcPct val="130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a:t>
            </a:r>
            <a:r>
              <a:rPr lang="en-US" altLang="zh-CN" sz="2000" b="1" dirty="0">
                <a:latin typeface="宋体" pitchFamily="2" charset="-122"/>
              </a:rPr>
              <a:t>2</a:t>
            </a:r>
            <a:r>
              <a:rPr lang="zh-CN" altLang="en-US" sz="2000" b="1" dirty="0">
                <a:latin typeface="宋体" pitchFamily="2" charset="-122"/>
              </a:rPr>
              <a:t>）</a:t>
            </a:r>
            <a:r>
              <a:rPr lang="en-US" altLang="zh-CN" sz="2000" b="1" dirty="0">
                <a:latin typeface="宋体" pitchFamily="2" charset="-122"/>
              </a:rPr>
              <a:t>r3=r1+4</a:t>
            </a:r>
          </a:p>
          <a:p>
            <a:pPr indent="0" algn="l">
              <a:lnSpc>
                <a:spcPct val="130000"/>
              </a:lnSpc>
              <a:spcBef>
                <a:spcPts val="300"/>
              </a:spcBef>
            </a:pPr>
            <a:r>
              <a:rPr lang="zh-CN" altLang="en-US" sz="2000" b="1" dirty="0">
                <a:latin typeface="宋体" pitchFamily="2" charset="-122"/>
              </a:rPr>
              <a:t>如果</a:t>
            </a:r>
            <a:r>
              <a:rPr lang="en-US" altLang="zh-CN" sz="2000" b="1" dirty="0">
                <a:latin typeface="宋体" pitchFamily="2" charset="-122"/>
              </a:rPr>
              <a:t>r2</a:t>
            </a:r>
            <a:r>
              <a:rPr lang="zh-CN" altLang="en-US" sz="2000" b="1" dirty="0">
                <a:latin typeface="宋体" pitchFamily="2" charset="-122"/>
              </a:rPr>
              <a:t>在后面没有被引用，进一步可删除（</a:t>
            </a:r>
            <a:r>
              <a:rPr lang="en-US" altLang="zh-CN" sz="2000" b="1" dirty="0">
                <a:latin typeface="宋体" pitchFamily="2" charset="-122"/>
              </a:rPr>
              <a:t>1</a:t>
            </a:r>
            <a:r>
              <a:rPr lang="zh-CN" altLang="en-US" sz="2000" b="1" dirty="0">
                <a:latin typeface="宋体" pitchFamily="2" charset="-122"/>
              </a:rPr>
              <a:t>）</a:t>
            </a:r>
            <a:endParaRPr lang="en-US" altLang="zh-CN" sz="2000" b="1" dirty="0">
              <a:latin typeface="宋体" pitchFamily="2" charset="-122"/>
            </a:endParaRPr>
          </a:p>
        </p:txBody>
      </p:sp>
      <p:sp>
        <p:nvSpPr>
          <p:cNvPr id="6" name="Text Box 9"/>
          <p:cNvSpPr txBox="1">
            <a:spLocks noChangeArrowheads="1"/>
          </p:cNvSpPr>
          <p:nvPr/>
        </p:nvSpPr>
        <p:spPr bwMode="auto">
          <a:xfrm>
            <a:off x="5257800" y="497378"/>
            <a:ext cx="26670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14000"/>
              </a:lnSpc>
              <a:spcBef>
                <a:spcPts val="300"/>
              </a:spcBef>
            </a:pPr>
            <a:r>
              <a:rPr lang="en-US" altLang="zh-CN" sz="2000" b="1" dirty="0">
                <a:solidFill>
                  <a:srgbClr val="FF0000"/>
                </a:solidFill>
                <a:latin typeface="宋体" pitchFamily="2" charset="-122"/>
              </a:rPr>
              <a:t>5. </a:t>
            </a:r>
            <a:r>
              <a:rPr lang="zh-CN" altLang="en-US" sz="2000" b="1" dirty="0">
                <a:solidFill>
                  <a:srgbClr val="FF0000"/>
                </a:solidFill>
                <a:latin typeface="宋体" pitchFamily="2" charset="-122"/>
              </a:rPr>
              <a:t>控制流优化</a:t>
            </a:r>
            <a:endParaRPr lang="en-US" altLang="zh-CN" sz="2000" b="1" dirty="0">
              <a:solidFill>
                <a:srgbClr val="FF0000"/>
              </a:solidFill>
              <a:latin typeface="宋体" pitchFamily="2" charset="-122"/>
            </a:endParaRPr>
          </a:p>
          <a:p>
            <a:pPr indent="0" algn="l">
              <a:lnSpc>
                <a:spcPct val="114000"/>
              </a:lnSpc>
              <a:spcBef>
                <a:spcPts val="0"/>
              </a:spcBef>
            </a:pPr>
            <a:r>
              <a:rPr lang="en-US" altLang="zh-CN" sz="2000" b="1" dirty="0">
                <a:solidFill>
                  <a:srgbClr val="FF0000"/>
                </a:solidFill>
                <a:latin typeface="宋体" pitchFamily="2" charset="-122"/>
              </a:rPr>
              <a:t>  </a:t>
            </a:r>
            <a:r>
              <a:rPr lang="en-US" altLang="zh-CN" sz="2000" b="1" dirty="0" err="1">
                <a:latin typeface="宋体" pitchFamily="2" charset="-122"/>
              </a:rPr>
              <a:t>goto</a:t>
            </a:r>
            <a:r>
              <a:rPr lang="en-US" altLang="zh-CN" sz="2000" b="1" dirty="0">
                <a:latin typeface="宋体" pitchFamily="2" charset="-122"/>
              </a:rPr>
              <a:t> L1</a:t>
            </a:r>
          </a:p>
          <a:p>
            <a:pPr indent="0" algn="l">
              <a:lnSpc>
                <a:spcPct val="114000"/>
              </a:lnSpc>
              <a:spcBef>
                <a:spcPts val="0"/>
              </a:spcBef>
            </a:pPr>
            <a:r>
              <a:rPr lang="en-US" altLang="zh-CN" sz="2000" b="1" dirty="0">
                <a:latin typeface="宋体" pitchFamily="2" charset="-122"/>
              </a:rPr>
              <a:t>   ……</a:t>
            </a:r>
          </a:p>
          <a:p>
            <a:pPr indent="0" algn="l">
              <a:lnSpc>
                <a:spcPct val="114000"/>
              </a:lnSpc>
              <a:spcBef>
                <a:spcPts val="0"/>
              </a:spcBef>
            </a:pPr>
            <a:r>
              <a:rPr lang="en-US" altLang="zh-CN" sz="2000" b="1" dirty="0">
                <a:latin typeface="宋体" pitchFamily="2" charset="-122"/>
              </a:rPr>
              <a:t>  L1: </a:t>
            </a:r>
            <a:r>
              <a:rPr lang="en-US" altLang="zh-CN" sz="2000" b="1" dirty="0" err="1">
                <a:latin typeface="宋体" pitchFamily="2" charset="-122"/>
              </a:rPr>
              <a:t>goto</a:t>
            </a:r>
            <a:r>
              <a:rPr lang="en-US" altLang="zh-CN" sz="2000" b="1" dirty="0">
                <a:latin typeface="宋体" pitchFamily="2" charset="-122"/>
              </a:rPr>
              <a:t> L2</a:t>
            </a:r>
          </a:p>
          <a:p>
            <a:pPr indent="0" algn="l">
              <a:lnSpc>
                <a:spcPct val="114000"/>
              </a:lnSpc>
              <a:spcBef>
                <a:spcPts val="0"/>
              </a:spcBef>
            </a:pPr>
            <a:r>
              <a:rPr lang="zh-CN" altLang="en-US" sz="2000" b="1" dirty="0">
                <a:latin typeface="宋体" pitchFamily="2" charset="-122"/>
              </a:rPr>
              <a:t>可以替换成：</a:t>
            </a:r>
            <a:endParaRPr lang="en-US" altLang="zh-CN" sz="2000" b="1" dirty="0">
              <a:latin typeface="宋体" pitchFamily="2" charset="-122"/>
            </a:endParaRPr>
          </a:p>
          <a:p>
            <a:pPr indent="0" algn="l">
              <a:lnSpc>
                <a:spcPct val="114000"/>
              </a:lnSpc>
              <a:spcBef>
                <a:spcPts val="0"/>
              </a:spcBef>
            </a:pPr>
            <a:r>
              <a:rPr lang="en-US" altLang="zh-CN" sz="2000" b="1" dirty="0">
                <a:solidFill>
                  <a:srgbClr val="FF0000"/>
                </a:solidFill>
                <a:latin typeface="宋体" pitchFamily="2" charset="-122"/>
              </a:rPr>
              <a:t>  </a:t>
            </a:r>
            <a:r>
              <a:rPr lang="en-US" altLang="zh-CN" sz="2000" b="1" dirty="0" err="1">
                <a:latin typeface="宋体" pitchFamily="2" charset="-122"/>
              </a:rPr>
              <a:t>goto</a:t>
            </a:r>
            <a:r>
              <a:rPr lang="en-US" altLang="zh-CN" sz="2000" b="1" dirty="0">
                <a:latin typeface="宋体" pitchFamily="2" charset="-122"/>
              </a:rPr>
              <a:t> L2</a:t>
            </a:r>
          </a:p>
          <a:p>
            <a:pPr indent="0" algn="l">
              <a:lnSpc>
                <a:spcPct val="114000"/>
              </a:lnSpc>
              <a:spcBef>
                <a:spcPts val="0"/>
              </a:spcBef>
            </a:pPr>
            <a:r>
              <a:rPr lang="en-US" altLang="zh-CN" sz="2000" b="1" dirty="0">
                <a:latin typeface="宋体" pitchFamily="2" charset="-122"/>
              </a:rPr>
              <a:t>   ……</a:t>
            </a:r>
          </a:p>
          <a:p>
            <a:pPr indent="0" algn="l">
              <a:lnSpc>
                <a:spcPct val="114000"/>
              </a:lnSpc>
              <a:spcBef>
                <a:spcPts val="0"/>
              </a:spcBef>
            </a:pPr>
            <a:r>
              <a:rPr lang="en-US" altLang="zh-CN" sz="2000" b="1" dirty="0">
                <a:latin typeface="宋体" pitchFamily="2" charset="-122"/>
              </a:rPr>
              <a:t>  L1: </a:t>
            </a:r>
            <a:r>
              <a:rPr lang="en-US" altLang="zh-CN" sz="2000" b="1" dirty="0" err="1">
                <a:latin typeface="宋体" pitchFamily="2" charset="-122"/>
              </a:rPr>
              <a:t>goto</a:t>
            </a:r>
            <a:r>
              <a:rPr lang="en-US" altLang="zh-CN" sz="2000" b="1" dirty="0">
                <a:latin typeface="宋体" pitchFamily="2" charset="-122"/>
              </a:rPr>
              <a:t> L2</a:t>
            </a:r>
          </a:p>
        </p:txBody>
      </p:sp>
      <p:sp>
        <p:nvSpPr>
          <p:cNvPr id="7" name="Text Box 9"/>
          <p:cNvSpPr txBox="1">
            <a:spLocks noChangeArrowheads="1"/>
          </p:cNvSpPr>
          <p:nvPr/>
        </p:nvSpPr>
        <p:spPr bwMode="auto">
          <a:xfrm>
            <a:off x="5257800" y="3469178"/>
            <a:ext cx="2667000" cy="277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14000"/>
              </a:lnSpc>
              <a:spcBef>
                <a:spcPts val="300"/>
              </a:spcBef>
            </a:pPr>
            <a:r>
              <a:rPr lang="en-US" altLang="zh-CN" sz="2000" b="1" dirty="0">
                <a:solidFill>
                  <a:srgbClr val="FF0000"/>
                </a:solidFill>
                <a:latin typeface="宋体" pitchFamily="2" charset="-122"/>
              </a:rPr>
              <a:t>6. </a:t>
            </a:r>
            <a:r>
              <a:rPr lang="zh-CN" altLang="en-US" sz="2000" b="1" dirty="0">
                <a:solidFill>
                  <a:srgbClr val="FF0000"/>
                </a:solidFill>
                <a:latin typeface="宋体" pitchFamily="2" charset="-122"/>
              </a:rPr>
              <a:t>死代码删除</a:t>
            </a:r>
            <a:endParaRPr lang="en-US" altLang="zh-CN" sz="2000" b="1" dirty="0">
              <a:solidFill>
                <a:srgbClr val="FF0000"/>
              </a:solidFill>
              <a:latin typeface="宋体" pitchFamily="2" charset="-122"/>
            </a:endParaRPr>
          </a:p>
          <a:p>
            <a:pPr indent="0" algn="l">
              <a:lnSpc>
                <a:spcPct val="114000"/>
              </a:lnSpc>
              <a:spcBef>
                <a:spcPts val="300"/>
              </a:spcBef>
            </a:pPr>
            <a:r>
              <a:rPr lang="en-US" altLang="zh-CN" sz="2000" b="1" dirty="0">
                <a:solidFill>
                  <a:srgbClr val="FF0000"/>
                </a:solidFill>
                <a:latin typeface="宋体" pitchFamily="2" charset="-122"/>
              </a:rPr>
              <a:t>  </a:t>
            </a:r>
            <a:r>
              <a:rPr lang="en-US" altLang="zh-CN" sz="2000" b="1" dirty="0">
                <a:latin typeface="宋体" pitchFamily="2" charset="-122"/>
              </a:rPr>
              <a:t>debug=false</a:t>
            </a:r>
          </a:p>
          <a:p>
            <a:pPr indent="0" algn="l">
              <a:lnSpc>
                <a:spcPct val="114000"/>
              </a:lnSpc>
              <a:spcBef>
                <a:spcPts val="300"/>
              </a:spcBef>
            </a:pPr>
            <a:r>
              <a:rPr lang="en-US" altLang="zh-CN" sz="2000" b="1" dirty="0">
                <a:latin typeface="宋体" pitchFamily="2" charset="-122"/>
              </a:rPr>
              <a:t>  if </a:t>
            </a:r>
            <a:r>
              <a:rPr lang="zh-CN" altLang="en-US" sz="2000" b="1" dirty="0">
                <a:latin typeface="宋体" pitchFamily="2" charset="-122"/>
              </a:rPr>
              <a:t>（</a:t>
            </a:r>
            <a:r>
              <a:rPr lang="en-US" altLang="zh-CN" sz="2000" b="1" dirty="0">
                <a:latin typeface="宋体" pitchFamily="2" charset="-122"/>
              </a:rPr>
              <a:t>debug</a:t>
            </a:r>
            <a:r>
              <a:rPr lang="zh-CN" altLang="en-US" sz="2000" b="1" dirty="0">
                <a:latin typeface="宋体" pitchFamily="2" charset="-122"/>
              </a:rPr>
              <a:t>） </a:t>
            </a:r>
            <a:r>
              <a:rPr lang="en-US" altLang="zh-CN" sz="2000" b="1" dirty="0">
                <a:latin typeface="宋体" pitchFamily="2" charset="-122"/>
              </a:rPr>
              <a:t>…</a:t>
            </a:r>
          </a:p>
          <a:p>
            <a:pPr indent="0" algn="l">
              <a:lnSpc>
                <a:spcPct val="114000"/>
              </a:lnSpc>
              <a:spcBef>
                <a:spcPts val="300"/>
              </a:spcBef>
            </a:pPr>
            <a:r>
              <a:rPr lang="en-US" altLang="zh-CN" sz="2000" b="1" dirty="0">
                <a:latin typeface="宋体" pitchFamily="2" charset="-122"/>
              </a:rPr>
              <a:t>  …</a:t>
            </a:r>
          </a:p>
          <a:p>
            <a:pPr indent="0" algn="l">
              <a:lnSpc>
                <a:spcPct val="114000"/>
              </a:lnSpc>
              <a:spcBef>
                <a:spcPts val="300"/>
              </a:spcBef>
            </a:pPr>
            <a:r>
              <a:rPr lang="zh-CN" altLang="en-US" sz="2000" b="1" dirty="0">
                <a:latin typeface="宋体" pitchFamily="2" charset="-122"/>
              </a:rPr>
              <a:t>将死代码删除后：</a:t>
            </a:r>
            <a:endParaRPr lang="en-US" altLang="zh-CN" sz="2000" b="1" dirty="0">
              <a:latin typeface="宋体" pitchFamily="2" charset="-122"/>
            </a:endParaRPr>
          </a:p>
          <a:p>
            <a:pPr indent="0" algn="l">
              <a:lnSpc>
                <a:spcPct val="114000"/>
              </a:lnSpc>
              <a:spcBef>
                <a:spcPts val="300"/>
              </a:spcBef>
            </a:pPr>
            <a:r>
              <a:rPr lang="en-US" altLang="zh-CN" sz="2000" b="1" dirty="0">
                <a:solidFill>
                  <a:srgbClr val="FF0000"/>
                </a:solidFill>
                <a:latin typeface="宋体" pitchFamily="2" charset="-122"/>
              </a:rPr>
              <a:t> </a:t>
            </a:r>
            <a:r>
              <a:rPr lang="en-US" altLang="zh-CN" sz="2000" b="1" dirty="0">
                <a:latin typeface="宋体" pitchFamily="2" charset="-122"/>
              </a:rPr>
              <a:t>debug=false</a:t>
            </a:r>
          </a:p>
          <a:p>
            <a:pPr indent="0" algn="l">
              <a:lnSpc>
                <a:spcPct val="114000"/>
              </a:lnSpc>
              <a:spcBef>
                <a:spcPts val="300"/>
              </a:spcBef>
            </a:pPr>
            <a:r>
              <a:rPr lang="en-US" altLang="zh-CN" sz="2000" b="1" dirty="0">
                <a:latin typeface="宋体" pitchFamily="2"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27</a:t>
            </a:fld>
            <a:endParaRPr lang="en-US" altLang="zh-CN"/>
          </a:p>
        </p:txBody>
      </p:sp>
      <p:sp>
        <p:nvSpPr>
          <p:cNvPr id="4" name="Text Box 9"/>
          <p:cNvSpPr txBox="1">
            <a:spLocks noChangeArrowheads="1"/>
          </p:cNvSpPr>
          <p:nvPr/>
        </p:nvSpPr>
        <p:spPr bwMode="auto">
          <a:xfrm>
            <a:off x="685800" y="457200"/>
            <a:ext cx="7848599" cy="140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50000"/>
              </a:lnSpc>
              <a:spcBef>
                <a:spcPts val="300"/>
              </a:spcBef>
            </a:pPr>
            <a:r>
              <a:rPr lang="en-US" altLang="zh-CN" sz="2000" b="1" dirty="0">
                <a:solidFill>
                  <a:srgbClr val="FF0000"/>
                </a:solidFill>
                <a:latin typeface="宋体" pitchFamily="2" charset="-122"/>
              </a:rPr>
              <a:t>7. </a:t>
            </a:r>
            <a:r>
              <a:rPr lang="zh-CN" altLang="en-US" sz="2000" b="1" dirty="0">
                <a:solidFill>
                  <a:srgbClr val="FF0000"/>
                </a:solidFill>
                <a:latin typeface="宋体" pitchFamily="2" charset="-122"/>
              </a:rPr>
              <a:t>强度削弱</a:t>
            </a:r>
            <a:endParaRPr lang="en-US" altLang="zh-CN" sz="2000" b="1" dirty="0">
              <a:solidFill>
                <a:srgbClr val="FF0000"/>
              </a:solidFill>
              <a:latin typeface="宋体" pitchFamily="2" charset="-122"/>
            </a:endParaRPr>
          </a:p>
          <a:p>
            <a:pPr indent="0" algn="l">
              <a:lnSpc>
                <a:spcPct val="150000"/>
              </a:lnSpc>
              <a:spcBef>
                <a:spcPts val="0"/>
              </a:spcBef>
            </a:pPr>
            <a:r>
              <a:rPr lang="en-US" altLang="zh-CN" sz="2000" b="1" dirty="0">
                <a:solidFill>
                  <a:srgbClr val="FF0000"/>
                </a:solidFill>
                <a:latin typeface="宋体" pitchFamily="2" charset="-122"/>
              </a:rPr>
              <a:t>  </a:t>
            </a:r>
            <a:r>
              <a:rPr lang="en-US" altLang="zh-CN" sz="2000" b="1" dirty="0">
                <a:latin typeface="宋体" pitchFamily="2" charset="-122"/>
              </a:rPr>
              <a:t>x:=2.0*f          </a:t>
            </a:r>
            <a:r>
              <a:rPr lang="zh-CN" altLang="en-US" sz="2000" b="1" dirty="0">
                <a:latin typeface="宋体" pitchFamily="2" charset="-122"/>
              </a:rPr>
              <a:t>替换成： </a:t>
            </a:r>
            <a:r>
              <a:rPr lang="en-US" altLang="zh-CN" sz="2000" b="1" dirty="0">
                <a:latin typeface="宋体" pitchFamily="2" charset="-122"/>
              </a:rPr>
              <a:t>x:=</a:t>
            </a:r>
            <a:r>
              <a:rPr lang="en-US" altLang="zh-CN" sz="2000" b="1" dirty="0" err="1">
                <a:latin typeface="宋体" pitchFamily="2" charset="-122"/>
              </a:rPr>
              <a:t>f+f</a:t>
            </a:r>
            <a:endParaRPr lang="en-US" altLang="zh-CN" sz="2000" b="1" dirty="0">
              <a:latin typeface="宋体" pitchFamily="2" charset="-122"/>
            </a:endParaRPr>
          </a:p>
          <a:p>
            <a:pPr indent="0" algn="l">
              <a:lnSpc>
                <a:spcPct val="150000"/>
              </a:lnSpc>
              <a:spcBef>
                <a:spcPts val="0"/>
              </a:spcBef>
            </a:pPr>
            <a:r>
              <a:rPr lang="en-US" altLang="zh-CN" sz="2000" b="1" dirty="0">
                <a:solidFill>
                  <a:srgbClr val="FF0000"/>
                </a:solidFill>
                <a:latin typeface="宋体" pitchFamily="2" charset="-122"/>
              </a:rPr>
              <a:t>  </a:t>
            </a:r>
            <a:r>
              <a:rPr lang="en-US" altLang="zh-CN" sz="2000" b="1" dirty="0">
                <a:latin typeface="宋体" pitchFamily="2" charset="-122"/>
              </a:rPr>
              <a:t>x:=f/2.0          </a:t>
            </a:r>
            <a:r>
              <a:rPr lang="zh-CN" altLang="en-US" sz="2000" b="1" dirty="0">
                <a:latin typeface="宋体" pitchFamily="2" charset="-122"/>
              </a:rPr>
              <a:t>替换成： </a:t>
            </a:r>
            <a:r>
              <a:rPr lang="en-US" altLang="zh-CN" sz="2000" b="1" dirty="0">
                <a:latin typeface="宋体" pitchFamily="2" charset="-122"/>
              </a:rPr>
              <a:t>x:=f*0.5</a:t>
            </a:r>
          </a:p>
        </p:txBody>
      </p:sp>
      <p:sp>
        <p:nvSpPr>
          <p:cNvPr id="5" name="Text Box 9"/>
          <p:cNvSpPr txBox="1">
            <a:spLocks noChangeArrowheads="1"/>
          </p:cNvSpPr>
          <p:nvPr/>
        </p:nvSpPr>
        <p:spPr bwMode="auto">
          <a:xfrm>
            <a:off x="685800" y="2362200"/>
            <a:ext cx="7010399" cy="172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indent="0" algn="l">
              <a:lnSpc>
                <a:spcPct val="114000"/>
              </a:lnSpc>
              <a:spcBef>
                <a:spcPts val="300"/>
              </a:spcBef>
            </a:pPr>
            <a:r>
              <a:rPr lang="en-US" altLang="zh-CN" sz="2000" b="1" dirty="0">
                <a:solidFill>
                  <a:srgbClr val="FF0000"/>
                </a:solidFill>
                <a:latin typeface="宋体" pitchFamily="2" charset="-122"/>
              </a:rPr>
              <a:t>8. </a:t>
            </a:r>
            <a:r>
              <a:rPr lang="zh-CN" altLang="en-US" sz="2000" b="1" dirty="0">
                <a:solidFill>
                  <a:srgbClr val="FF0000"/>
                </a:solidFill>
                <a:latin typeface="宋体" pitchFamily="2" charset="-122"/>
              </a:rPr>
              <a:t>使用目标机惯用指令</a:t>
            </a:r>
            <a:endParaRPr lang="en-US" altLang="zh-CN" sz="2000" b="1" dirty="0">
              <a:solidFill>
                <a:srgbClr val="FF0000"/>
              </a:solidFill>
              <a:latin typeface="宋体" pitchFamily="2" charset="-122"/>
            </a:endParaRPr>
          </a:p>
          <a:p>
            <a:pPr indent="0" algn="l">
              <a:lnSpc>
                <a:spcPct val="114000"/>
              </a:lnSpc>
              <a:spcBef>
                <a:spcPts val="300"/>
              </a:spcBef>
            </a:pPr>
            <a:r>
              <a:rPr lang="en-US" altLang="zh-CN" sz="2000" b="1" dirty="0">
                <a:solidFill>
                  <a:srgbClr val="FF0000"/>
                </a:solidFill>
                <a:latin typeface="宋体" pitchFamily="2" charset="-122"/>
              </a:rPr>
              <a:t>  </a:t>
            </a:r>
            <a:r>
              <a:rPr lang="zh-CN" altLang="en-US" sz="2000" b="1" dirty="0">
                <a:latin typeface="宋体" pitchFamily="2" charset="-122"/>
              </a:rPr>
              <a:t>将某个数与</a:t>
            </a:r>
            <a:r>
              <a:rPr lang="en-US" altLang="zh-CN" sz="2000" b="1" dirty="0">
                <a:latin typeface="宋体" pitchFamily="2" charset="-122"/>
              </a:rPr>
              <a:t>1</a:t>
            </a:r>
            <a:r>
              <a:rPr lang="zh-CN" altLang="en-US" sz="2000" b="1" dirty="0">
                <a:latin typeface="宋体" pitchFamily="2" charset="-122"/>
              </a:rPr>
              <a:t>相加，通常用“加</a:t>
            </a:r>
            <a:r>
              <a:rPr lang="en-US" altLang="zh-CN" sz="2000" b="1" dirty="0">
                <a:latin typeface="宋体" pitchFamily="2" charset="-122"/>
              </a:rPr>
              <a:t>1</a:t>
            </a:r>
            <a:r>
              <a:rPr lang="zh-CN" altLang="en-US" sz="2000" b="1" dirty="0">
                <a:latin typeface="宋体" pitchFamily="2" charset="-122"/>
              </a:rPr>
              <a:t>”指令，不用“加”指令</a:t>
            </a:r>
            <a:endParaRPr lang="en-US" altLang="zh-CN" sz="2000" b="1" dirty="0">
              <a:latin typeface="宋体" pitchFamily="2" charset="-122"/>
            </a:endParaRPr>
          </a:p>
          <a:p>
            <a:pPr indent="0" algn="l">
              <a:lnSpc>
                <a:spcPct val="114000"/>
              </a:lnSpc>
              <a:spcBef>
                <a:spcPts val="300"/>
              </a:spcBef>
            </a:pPr>
            <a:r>
              <a:rPr lang="en-US" altLang="zh-CN" sz="2000" b="1" dirty="0">
                <a:latin typeface="宋体" pitchFamily="2" charset="-122"/>
              </a:rPr>
              <a:t>  </a:t>
            </a:r>
            <a:r>
              <a:rPr lang="zh-CN" altLang="en-US" sz="2000" b="1" dirty="0">
                <a:latin typeface="宋体" pitchFamily="2" charset="-122"/>
              </a:rPr>
              <a:t>某个数乘</a:t>
            </a:r>
            <a:r>
              <a:rPr lang="en-US" altLang="zh-CN" sz="2000" b="1" dirty="0">
                <a:latin typeface="宋体" pitchFamily="2" charset="-122"/>
              </a:rPr>
              <a:t>2</a:t>
            </a:r>
            <a:r>
              <a:rPr lang="zh-CN" altLang="en-US" sz="2000" b="1" dirty="0">
                <a:latin typeface="宋体" pitchFamily="2" charset="-122"/>
              </a:rPr>
              <a:t>，用“左移”指令，而不是乘法</a:t>
            </a:r>
            <a:endParaRPr lang="en-US" altLang="zh-CN" sz="2000" b="1" dirty="0">
              <a:latin typeface="宋体" pitchFamily="2" charset="-122"/>
            </a:endParaRPr>
          </a:p>
          <a:p>
            <a:pPr indent="0" algn="l">
              <a:lnSpc>
                <a:spcPct val="150000"/>
              </a:lnSpc>
              <a:spcBef>
                <a:spcPts val="300"/>
              </a:spcBef>
            </a:pPr>
            <a:r>
              <a:rPr lang="en-US" altLang="zh-CN" sz="2000" b="1" dirty="0">
                <a:latin typeface="宋体" pitchFamily="2" charset="-122"/>
              </a:rPr>
              <a:t>  </a:t>
            </a:r>
            <a:r>
              <a:rPr lang="zh-CN" altLang="en-US" sz="2000" b="1" dirty="0">
                <a:latin typeface="宋体" pitchFamily="2" charset="-122"/>
              </a:rPr>
              <a:t>某个数除</a:t>
            </a:r>
            <a:r>
              <a:rPr lang="en-US" altLang="zh-CN" sz="2000" b="1" dirty="0">
                <a:latin typeface="宋体" pitchFamily="2" charset="-122"/>
              </a:rPr>
              <a:t>2</a:t>
            </a:r>
            <a:r>
              <a:rPr lang="zh-CN" altLang="en-US" sz="2000" b="1" dirty="0">
                <a:latin typeface="宋体" pitchFamily="2" charset="-122"/>
              </a:rPr>
              <a:t>，用“右移”指令，而不是除法</a:t>
            </a:r>
            <a:endParaRPr lang="en-US" altLang="zh-CN" sz="2000" b="1" dirty="0">
              <a:latin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685800" y="1219200"/>
            <a:ext cx="757713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5000"/>
              </a:lnSpc>
              <a:spcBef>
                <a:spcPct val="45000"/>
              </a:spcBef>
            </a:pPr>
            <a:r>
              <a:rPr lang="zh-CN" altLang="en-US" sz="2000" b="1" dirty="0"/>
              <a:t>如果任何通路都不是环路的有向图</a:t>
            </a:r>
            <a:r>
              <a:rPr lang="en-US" altLang="zh-CN" sz="2000" b="1" dirty="0"/>
              <a:t>G</a:t>
            </a:r>
            <a:r>
              <a:rPr lang="zh-CN" altLang="en-US" sz="2000" b="1" dirty="0"/>
              <a:t>，则有向图</a:t>
            </a:r>
            <a:r>
              <a:rPr lang="en-US" altLang="zh-CN" sz="2000" b="1" dirty="0"/>
              <a:t>G</a:t>
            </a:r>
            <a:r>
              <a:rPr lang="zh-CN" altLang="en-US" sz="2000" b="1" dirty="0"/>
              <a:t>称为</a:t>
            </a:r>
            <a:r>
              <a:rPr lang="zh-CN" altLang="en-US" sz="2000" b="1" dirty="0">
                <a:solidFill>
                  <a:srgbClr val="FF0000"/>
                </a:solidFill>
              </a:rPr>
              <a:t>无环路有向图</a:t>
            </a:r>
            <a:r>
              <a:rPr lang="zh-CN" altLang="en-US" sz="2000" b="1" dirty="0"/>
              <a:t>，简称</a:t>
            </a:r>
            <a:r>
              <a:rPr lang="en-US" altLang="zh-CN" sz="2000" b="1" dirty="0">
                <a:solidFill>
                  <a:srgbClr val="FF0000"/>
                </a:solidFill>
              </a:rPr>
              <a:t>DAG</a:t>
            </a:r>
            <a:r>
              <a:rPr lang="zh-CN" altLang="en-US" sz="2000" b="1" dirty="0">
                <a:solidFill>
                  <a:srgbClr val="FF0000"/>
                </a:solidFill>
              </a:rPr>
              <a:t>（</a:t>
            </a:r>
            <a:r>
              <a:rPr lang="en-US" altLang="zh-CN" sz="2000" b="1" dirty="0">
                <a:solidFill>
                  <a:srgbClr val="FF0000"/>
                </a:solidFill>
              </a:rPr>
              <a:t>Directed Acyclic Graph</a:t>
            </a:r>
            <a:r>
              <a:rPr lang="zh-CN" altLang="en-US" sz="2000" b="1" dirty="0">
                <a:solidFill>
                  <a:srgbClr val="FF0000"/>
                </a:solidFill>
              </a:rPr>
              <a:t>）</a:t>
            </a:r>
            <a:r>
              <a:rPr lang="zh-CN" altLang="en-US" sz="2000" b="1" dirty="0"/>
              <a:t>。 </a:t>
            </a:r>
          </a:p>
        </p:txBody>
      </p:sp>
      <p:sp>
        <p:nvSpPr>
          <p:cNvPr id="28682" name="Text Box 10"/>
          <p:cNvSpPr txBox="1">
            <a:spLocks noChangeArrowheads="1"/>
          </p:cNvSpPr>
          <p:nvPr/>
        </p:nvSpPr>
        <p:spPr bwMode="auto">
          <a:xfrm>
            <a:off x="719137" y="2409825"/>
            <a:ext cx="76962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pitchFamily="18" charset="0"/>
                <a:ea typeface="宋体" pitchFamily="2" charset="-122"/>
              </a:defRPr>
            </a:lvl1pPr>
            <a:lvl2pPr marL="6080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5000"/>
              </a:lnSpc>
              <a:spcBef>
                <a:spcPct val="45000"/>
              </a:spcBef>
            </a:pPr>
            <a:r>
              <a:rPr lang="zh-CN" altLang="en-US" sz="2000" b="1" dirty="0"/>
              <a:t>基本块内优化可以利用无环路有向图（</a:t>
            </a:r>
            <a:r>
              <a:rPr lang="en-US" altLang="zh-CN" sz="2000" b="1" dirty="0"/>
              <a:t>DAG</a:t>
            </a:r>
            <a:r>
              <a:rPr lang="zh-CN" altLang="en-US" sz="2000" b="1" dirty="0"/>
              <a:t>）进行，其基本步骤是：</a:t>
            </a:r>
          </a:p>
          <a:p>
            <a:pPr algn="l">
              <a:lnSpc>
                <a:spcPct val="155000"/>
              </a:lnSpc>
              <a:spcBef>
                <a:spcPct val="45000"/>
              </a:spcBef>
            </a:pPr>
            <a:r>
              <a:rPr lang="zh-CN" altLang="en-US" sz="2000" b="1" dirty="0"/>
              <a:t>（</a:t>
            </a:r>
            <a:r>
              <a:rPr lang="en-US" altLang="zh-CN" sz="2000" b="1" dirty="0"/>
              <a:t>1</a:t>
            </a:r>
            <a:r>
              <a:rPr lang="zh-CN" altLang="en-US" sz="2000" b="1" dirty="0"/>
              <a:t>）将基本块的四元组序列，构造成相应的</a:t>
            </a:r>
            <a:r>
              <a:rPr lang="en-US" altLang="zh-CN" sz="2000" b="1" dirty="0"/>
              <a:t>DAG</a:t>
            </a:r>
            <a:r>
              <a:rPr lang="zh-CN" altLang="en-US" sz="2000" b="1" dirty="0"/>
              <a:t>；</a:t>
            </a:r>
          </a:p>
          <a:p>
            <a:pPr algn="l">
              <a:lnSpc>
                <a:spcPct val="155000"/>
              </a:lnSpc>
              <a:spcBef>
                <a:spcPct val="45000"/>
              </a:spcBef>
            </a:pPr>
            <a:r>
              <a:rPr lang="zh-CN" altLang="en-US" sz="2000" b="1" dirty="0"/>
              <a:t>（</a:t>
            </a:r>
            <a:r>
              <a:rPr lang="en-US" altLang="zh-CN" sz="2000" b="1" dirty="0"/>
              <a:t>2</a:t>
            </a:r>
            <a:r>
              <a:rPr lang="zh-CN" altLang="en-US" sz="2000" b="1" dirty="0"/>
              <a:t>）依据结点编号顺序，将</a:t>
            </a:r>
            <a:r>
              <a:rPr lang="en-US" altLang="zh-CN" sz="2000" b="1" dirty="0"/>
              <a:t>DAG</a:t>
            </a:r>
            <a:r>
              <a:rPr lang="zh-CN" altLang="en-US" sz="2000" b="1" dirty="0">
                <a:solidFill>
                  <a:srgbClr val="FF0000"/>
                </a:solidFill>
              </a:rPr>
              <a:t>重新</a:t>
            </a:r>
            <a:r>
              <a:rPr lang="zh-CN" altLang="en-US" sz="2000" b="1" dirty="0"/>
              <a:t>生成四元组序列。</a:t>
            </a:r>
          </a:p>
        </p:txBody>
      </p:sp>
      <p:sp>
        <p:nvSpPr>
          <p:cNvPr id="28683" name="Rectangle 11"/>
          <p:cNvSpPr>
            <a:spLocks noGrp="1" noChangeArrowheads="1"/>
          </p:cNvSpPr>
          <p:nvPr>
            <p:ph type="title"/>
          </p:nvPr>
        </p:nvSpPr>
        <p:spPr>
          <a:xfrm>
            <a:off x="762000" y="304800"/>
            <a:ext cx="4640263" cy="457200"/>
          </a:xfrm>
        </p:spPr>
        <p:txBody>
          <a:bodyPr/>
          <a:lstStyle/>
          <a:p>
            <a:r>
              <a:rPr lang="en-US" altLang="zh-CN" sz="2800" b="1" dirty="0">
                <a:solidFill>
                  <a:srgbClr val="CC0099"/>
                </a:solidFill>
                <a:latin typeface="黑体" pitchFamily="49" charset="-122"/>
                <a:ea typeface="黑体" pitchFamily="49" charset="-122"/>
              </a:rPr>
              <a:t>10.2.2</a:t>
            </a:r>
            <a:r>
              <a:rPr lang="zh-CN" altLang="en-US" sz="2800" b="1" dirty="0">
                <a:solidFill>
                  <a:srgbClr val="CC0099"/>
                </a:solidFill>
                <a:latin typeface="黑体" pitchFamily="49" charset="-122"/>
                <a:ea typeface="黑体" pitchFamily="49" charset="-122"/>
              </a:rPr>
              <a:t>　局部优化</a:t>
            </a:r>
          </a:p>
        </p:txBody>
      </p:sp>
      <p:sp>
        <p:nvSpPr>
          <p:cNvPr id="5"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28</a:t>
            </a:fld>
            <a:endParaRPr lang="en-US" altLang="zh-CN" sz="2000" dirty="0"/>
          </a:p>
        </p:txBody>
      </p:sp>
    </p:spTree>
    <p:extLst>
      <p:ext uri="{BB962C8B-B14F-4D97-AF65-F5344CB8AC3E}">
        <p14:creationId xmlns:p14="http://schemas.microsoft.com/office/powerpoint/2010/main" val="3645839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29</a:t>
            </a:fld>
            <a:endParaRPr lang="en-US" altLang="zh-CN"/>
          </a:p>
        </p:txBody>
      </p:sp>
      <p:sp>
        <p:nvSpPr>
          <p:cNvPr id="4" name="Text Box 3"/>
          <p:cNvSpPr txBox="1">
            <a:spLocks noChangeArrowheads="1"/>
          </p:cNvSpPr>
          <p:nvPr/>
        </p:nvSpPr>
        <p:spPr bwMode="auto">
          <a:xfrm>
            <a:off x="631825" y="898525"/>
            <a:ext cx="79533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pitchFamily="18" charset="0"/>
                <a:ea typeface="宋体" pitchFamily="2" charset="-122"/>
              </a:defRPr>
            </a:lvl1pPr>
            <a:lvl2pPr marL="61912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30000"/>
              </a:spcBef>
            </a:pPr>
            <a:r>
              <a:rPr lang="zh-CN" altLang="en-US" sz="2000" b="1" dirty="0">
                <a:latin typeface="宋体" pitchFamily="2" charset="-122"/>
              </a:rPr>
              <a:t>利用无环路有向图（</a:t>
            </a:r>
            <a:r>
              <a:rPr lang="en-US" altLang="zh-CN" sz="2000" b="1" dirty="0">
                <a:latin typeface="宋体" pitchFamily="2" charset="-122"/>
              </a:rPr>
              <a:t>DAG</a:t>
            </a:r>
            <a:r>
              <a:rPr lang="zh-CN" altLang="en-US" sz="2000" b="1" dirty="0">
                <a:latin typeface="宋体" pitchFamily="2" charset="-122"/>
              </a:rPr>
              <a:t>）表示四元组时，其结点名称为顺序编号（</a:t>
            </a:r>
            <a:r>
              <a:rPr lang="en-US" altLang="zh-CN" sz="2000" b="1" dirty="0" err="1">
                <a:latin typeface="宋体" pitchFamily="2" charset="-122"/>
              </a:rPr>
              <a:t>n</a:t>
            </a:r>
            <a:r>
              <a:rPr lang="en-US" altLang="zh-CN" sz="2000" b="1" baseline="-30000" dirty="0" err="1">
                <a:latin typeface="宋体" pitchFamily="2" charset="-122"/>
              </a:rPr>
              <a:t>i</a:t>
            </a:r>
            <a:r>
              <a:rPr lang="zh-CN" altLang="en-US" sz="2000" b="1" dirty="0">
                <a:latin typeface="宋体" pitchFamily="2" charset="-122"/>
              </a:rPr>
              <a:t>），并（在结点下方的）</a:t>
            </a:r>
            <a:r>
              <a:rPr lang="zh-CN" altLang="en-US" sz="2000" b="1" dirty="0">
                <a:solidFill>
                  <a:srgbClr val="FF0000"/>
                </a:solidFill>
                <a:latin typeface="宋体" pitchFamily="2" charset="-122"/>
              </a:rPr>
              <a:t>标注标记</a:t>
            </a:r>
            <a:r>
              <a:rPr lang="zh-CN" altLang="en-US" sz="2000" b="1" dirty="0">
                <a:latin typeface="宋体" pitchFamily="2" charset="-122"/>
              </a:rPr>
              <a:t>、或（在结点右侧的）</a:t>
            </a:r>
            <a:r>
              <a:rPr lang="zh-CN" altLang="en-US" sz="2000" b="1" dirty="0">
                <a:solidFill>
                  <a:srgbClr val="FF0000"/>
                </a:solidFill>
                <a:latin typeface="宋体" pitchFamily="2" charset="-122"/>
              </a:rPr>
              <a:t>附加信息</a:t>
            </a:r>
            <a:r>
              <a:rPr lang="zh-CN" altLang="en-US" sz="2000" b="1" dirty="0">
                <a:latin typeface="宋体" pitchFamily="2" charset="-122"/>
              </a:rPr>
              <a:t>：</a:t>
            </a:r>
          </a:p>
        </p:txBody>
      </p:sp>
      <p:sp>
        <p:nvSpPr>
          <p:cNvPr id="5" name="Text Box 4"/>
          <p:cNvSpPr txBox="1">
            <a:spLocks noChangeArrowheads="1"/>
          </p:cNvSpPr>
          <p:nvPr/>
        </p:nvSpPr>
        <p:spPr bwMode="auto">
          <a:xfrm>
            <a:off x="609600" y="425450"/>
            <a:ext cx="3886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200" b="1" dirty="0">
                <a:solidFill>
                  <a:srgbClr val="C00000"/>
                </a:solidFill>
                <a:latin typeface="宋体" pitchFamily="2" charset="-122"/>
                <a:ea typeface="宋体" pitchFamily="2" charset="-122"/>
              </a:rPr>
              <a:t>四元组的</a:t>
            </a:r>
            <a:r>
              <a:rPr lang="en-US" altLang="zh-CN" sz="2200" b="1" dirty="0">
                <a:solidFill>
                  <a:srgbClr val="C00000"/>
                </a:solidFill>
                <a:latin typeface="宋体" pitchFamily="2" charset="-122"/>
                <a:ea typeface="宋体" pitchFamily="2" charset="-122"/>
              </a:rPr>
              <a:t>DAG</a:t>
            </a:r>
            <a:r>
              <a:rPr lang="zh-CN" altLang="en-US" sz="2200" b="1" dirty="0">
                <a:solidFill>
                  <a:srgbClr val="C00000"/>
                </a:solidFill>
                <a:latin typeface="宋体" pitchFamily="2" charset="-122"/>
                <a:ea typeface="宋体" pitchFamily="2" charset="-122"/>
              </a:rPr>
              <a:t>表示方法</a:t>
            </a:r>
          </a:p>
        </p:txBody>
      </p:sp>
      <p:sp>
        <p:nvSpPr>
          <p:cNvPr id="6" name="Text Box 14"/>
          <p:cNvSpPr txBox="1">
            <a:spLocks noChangeArrowheads="1"/>
          </p:cNvSpPr>
          <p:nvPr/>
        </p:nvSpPr>
        <p:spPr bwMode="auto">
          <a:xfrm>
            <a:off x="539750" y="1990725"/>
            <a:ext cx="6194425"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5000"/>
              </a:lnSpc>
              <a:spcBef>
                <a:spcPct val="75000"/>
              </a:spcBef>
            </a:pP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 对于无后继的结点（即叶子结点），以标识符或常量作为标记，结点表示变量或常量的值；</a:t>
            </a:r>
          </a:p>
          <a:p>
            <a:pPr algn="l">
              <a:lnSpc>
                <a:spcPct val="155000"/>
              </a:lnSpc>
              <a:spcBef>
                <a:spcPct val="75000"/>
              </a:spcBef>
            </a:pPr>
            <a:r>
              <a:rPr lang="zh-CN" altLang="en-US" sz="2000" b="1" dirty="0">
                <a:latin typeface="宋体" pitchFamily="2" charset="-122"/>
              </a:rPr>
              <a:t>（</a:t>
            </a:r>
            <a:r>
              <a:rPr lang="en-US" altLang="zh-CN" sz="2000" b="1" dirty="0">
                <a:latin typeface="宋体" pitchFamily="2" charset="-122"/>
              </a:rPr>
              <a:t>2</a:t>
            </a:r>
            <a:r>
              <a:rPr lang="zh-CN" altLang="en-US" sz="2000" b="1" dirty="0">
                <a:latin typeface="宋体" pitchFamily="2" charset="-122"/>
              </a:rPr>
              <a:t>） 对于有后继的结点（即内部结点），以运算符作为标记，结点表示标记的运算符与直接后继结点所代表的值进行运算的结果；</a:t>
            </a:r>
          </a:p>
          <a:p>
            <a:pPr algn="l">
              <a:lnSpc>
                <a:spcPct val="155000"/>
              </a:lnSpc>
              <a:spcBef>
                <a:spcPct val="75000"/>
              </a:spcBef>
            </a:pPr>
            <a:r>
              <a:rPr lang="zh-CN" altLang="en-US" sz="2000" b="1" dirty="0">
                <a:latin typeface="宋体" pitchFamily="2" charset="-122"/>
              </a:rPr>
              <a:t>（</a:t>
            </a:r>
            <a:r>
              <a:rPr lang="en-US" altLang="zh-CN" sz="2000" b="1" dirty="0">
                <a:latin typeface="宋体" pitchFamily="2" charset="-122"/>
              </a:rPr>
              <a:t>3</a:t>
            </a:r>
            <a:r>
              <a:rPr lang="zh-CN" altLang="en-US" sz="2000" b="1" dirty="0">
                <a:latin typeface="宋体" pitchFamily="2" charset="-122"/>
              </a:rPr>
              <a:t>）如果结点上附加一个或多个标识符，表示这些附加标识符具有与结点相同的值。 </a:t>
            </a:r>
          </a:p>
        </p:txBody>
      </p:sp>
      <p:sp>
        <p:nvSpPr>
          <p:cNvPr id="7" name="Rectangle 27"/>
          <p:cNvSpPr>
            <a:spLocks noChangeArrowheads="1"/>
          </p:cNvSpPr>
          <p:nvPr/>
        </p:nvSpPr>
        <p:spPr bwMode="auto">
          <a:xfrm>
            <a:off x="6553200" y="1584325"/>
            <a:ext cx="2032000" cy="4419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latin typeface="Times New Roman" pitchFamily="18" charset="0"/>
            </a:endParaRPr>
          </a:p>
        </p:txBody>
      </p:sp>
      <p:grpSp>
        <p:nvGrpSpPr>
          <p:cNvPr id="8" name="Group 33"/>
          <p:cNvGrpSpPr>
            <a:grpSpLocks/>
          </p:cNvGrpSpPr>
          <p:nvPr/>
        </p:nvGrpSpPr>
        <p:grpSpPr bwMode="auto">
          <a:xfrm>
            <a:off x="6646863" y="1584325"/>
            <a:ext cx="1785937" cy="4008438"/>
            <a:chOff x="4187" y="1084"/>
            <a:chExt cx="1125" cy="2497"/>
          </a:xfrm>
        </p:grpSpPr>
        <p:grpSp>
          <p:nvGrpSpPr>
            <p:cNvPr id="9" name="Group 16"/>
            <p:cNvGrpSpPr>
              <a:grpSpLocks/>
            </p:cNvGrpSpPr>
            <p:nvPr/>
          </p:nvGrpSpPr>
          <p:grpSpPr bwMode="auto">
            <a:xfrm>
              <a:off x="4464" y="1084"/>
              <a:ext cx="453" cy="719"/>
              <a:chOff x="4176" y="1124"/>
              <a:chExt cx="453" cy="719"/>
            </a:xfrm>
          </p:grpSpPr>
          <p:sp>
            <p:nvSpPr>
              <p:cNvPr id="24" name="Oval 5"/>
              <p:cNvSpPr>
                <a:spLocks noChangeArrowheads="1"/>
              </p:cNvSpPr>
              <p:nvPr/>
            </p:nvSpPr>
            <p:spPr bwMode="auto">
              <a:xfrm>
                <a:off x="4176" y="1132"/>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6"/>
              <p:cNvSpPr txBox="1">
                <a:spLocks noChangeArrowheads="1"/>
              </p:cNvSpPr>
              <p:nvPr/>
            </p:nvSpPr>
            <p:spPr bwMode="auto">
              <a:xfrm>
                <a:off x="4258" y="112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sp>
            <p:nvSpPr>
              <p:cNvPr id="26" name="Text Box 7"/>
              <p:cNvSpPr txBox="1">
                <a:spLocks noChangeArrowheads="1"/>
              </p:cNvSpPr>
              <p:nvPr/>
            </p:nvSpPr>
            <p:spPr bwMode="auto">
              <a:xfrm>
                <a:off x="4272" y="155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c</a:t>
                </a:r>
              </a:p>
            </p:txBody>
          </p:sp>
        </p:grpSp>
        <p:sp>
          <p:nvSpPr>
            <p:cNvPr id="10" name="Oval 8"/>
            <p:cNvSpPr>
              <a:spLocks noChangeArrowheads="1"/>
            </p:cNvSpPr>
            <p:nvPr/>
          </p:nvSpPr>
          <p:spPr bwMode="auto">
            <a:xfrm>
              <a:off x="4272" y="31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9"/>
            <p:cNvSpPr txBox="1">
              <a:spLocks noChangeArrowheads="1"/>
            </p:cNvSpPr>
            <p:nvPr/>
          </p:nvSpPr>
          <p:spPr bwMode="auto">
            <a:xfrm>
              <a:off x="4384" y="318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sp>
          <p:nvSpPr>
            <p:cNvPr id="12" name="Text Box 10"/>
            <p:cNvSpPr txBox="1">
              <a:spLocks noChangeArrowheads="1"/>
            </p:cNvSpPr>
            <p:nvPr/>
          </p:nvSpPr>
          <p:spPr bwMode="auto">
            <a:xfrm>
              <a:off x="4735" y="3225"/>
              <a:ext cx="5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X,Y</a:t>
              </a:r>
            </a:p>
          </p:txBody>
        </p:sp>
        <p:grpSp>
          <p:nvGrpSpPr>
            <p:cNvPr id="13" name="Group 17"/>
            <p:cNvGrpSpPr>
              <a:grpSpLocks/>
            </p:cNvGrpSpPr>
            <p:nvPr/>
          </p:nvGrpSpPr>
          <p:grpSpPr bwMode="auto">
            <a:xfrm>
              <a:off x="4471" y="1816"/>
              <a:ext cx="453" cy="453"/>
              <a:chOff x="4252" y="2928"/>
              <a:chExt cx="453" cy="453"/>
            </a:xfrm>
          </p:grpSpPr>
          <p:sp>
            <p:nvSpPr>
              <p:cNvPr id="22" name="Oval 11"/>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2"/>
              <p:cNvSpPr txBox="1">
                <a:spLocks noChangeArrowheads="1"/>
              </p:cNvSpPr>
              <p:nvPr/>
            </p:nvSpPr>
            <p:spPr bwMode="auto">
              <a:xfrm>
                <a:off x="4333" y="292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grpSp>
        <p:sp>
          <p:nvSpPr>
            <p:cNvPr id="14" name="Text Box 13"/>
            <p:cNvSpPr txBox="1">
              <a:spLocks noChangeArrowheads="1"/>
            </p:cNvSpPr>
            <p:nvPr/>
          </p:nvSpPr>
          <p:spPr bwMode="auto">
            <a:xfrm>
              <a:off x="4933" y="185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Z</a:t>
              </a:r>
            </a:p>
          </p:txBody>
        </p:sp>
        <p:sp>
          <p:nvSpPr>
            <p:cNvPr id="15" name="Oval 19"/>
            <p:cNvSpPr>
              <a:spLocks noChangeArrowheads="1"/>
            </p:cNvSpPr>
            <p:nvPr/>
          </p:nvSpPr>
          <p:spPr bwMode="auto">
            <a:xfrm>
              <a:off x="4853" y="2472"/>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20"/>
            <p:cNvSpPr txBox="1">
              <a:spLocks noChangeArrowheads="1"/>
            </p:cNvSpPr>
            <p:nvPr/>
          </p:nvSpPr>
          <p:spPr bwMode="auto">
            <a:xfrm>
              <a:off x="4938" y="2544"/>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k</a:t>
              </a:r>
            </a:p>
          </p:txBody>
        </p:sp>
        <p:sp>
          <p:nvSpPr>
            <p:cNvPr id="17" name="Oval 22"/>
            <p:cNvSpPr>
              <a:spLocks noChangeArrowheads="1"/>
            </p:cNvSpPr>
            <p:nvPr/>
          </p:nvSpPr>
          <p:spPr bwMode="auto">
            <a:xfrm>
              <a:off x="4187" y="2473"/>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3"/>
            <p:cNvSpPr txBox="1">
              <a:spLocks noChangeArrowheads="1"/>
            </p:cNvSpPr>
            <p:nvPr/>
          </p:nvSpPr>
          <p:spPr bwMode="auto">
            <a:xfrm>
              <a:off x="4297" y="2532"/>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j</a:t>
              </a:r>
            </a:p>
          </p:txBody>
        </p:sp>
        <p:sp>
          <p:nvSpPr>
            <p:cNvPr id="19" name="Line 24"/>
            <p:cNvSpPr>
              <a:spLocks noChangeShapeType="1"/>
            </p:cNvSpPr>
            <p:nvPr/>
          </p:nvSpPr>
          <p:spPr bwMode="auto">
            <a:xfrm flipH="1">
              <a:off x="4355" y="2201"/>
              <a:ext cx="192"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5"/>
            <p:cNvSpPr>
              <a:spLocks noChangeShapeType="1"/>
            </p:cNvSpPr>
            <p:nvPr/>
          </p:nvSpPr>
          <p:spPr bwMode="auto">
            <a:xfrm flipH="1" flipV="1">
              <a:off x="4883" y="2181"/>
              <a:ext cx="192"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26"/>
            <p:cNvSpPr txBox="1">
              <a:spLocks noChangeArrowheads="1"/>
            </p:cNvSpPr>
            <p:nvPr/>
          </p:nvSpPr>
          <p:spPr bwMode="auto">
            <a:xfrm>
              <a:off x="4533" y="222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OP</a:t>
              </a:r>
            </a:p>
          </p:txBody>
        </p:sp>
      </p:grpSp>
      <p:sp>
        <p:nvSpPr>
          <p:cNvPr id="27" name="Arc 29"/>
          <p:cNvSpPr>
            <a:spLocks/>
          </p:cNvSpPr>
          <p:nvPr/>
        </p:nvSpPr>
        <p:spPr bwMode="auto">
          <a:xfrm>
            <a:off x="1725613" y="1815488"/>
            <a:ext cx="5390356" cy="359387"/>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28" name="Arc 30"/>
          <p:cNvSpPr>
            <a:spLocks/>
          </p:cNvSpPr>
          <p:nvPr/>
        </p:nvSpPr>
        <p:spPr bwMode="auto">
          <a:xfrm>
            <a:off x="1690688" y="4614863"/>
            <a:ext cx="5091112" cy="417512"/>
          </a:xfrm>
          <a:custGeom>
            <a:avLst/>
            <a:gdLst>
              <a:gd name="G0" fmla="+- 21600 0 0"/>
              <a:gd name="G1" fmla="+- 21600 0 0"/>
              <a:gd name="G2" fmla="+- 21600 0 0"/>
              <a:gd name="T0" fmla="*/ 2 w 43156"/>
              <a:gd name="T1" fmla="*/ 21878 h 21878"/>
              <a:gd name="T2" fmla="*/ 43156 w 43156"/>
              <a:gd name="T3" fmla="*/ 20217 h 21878"/>
              <a:gd name="T4" fmla="*/ 21600 w 43156"/>
              <a:gd name="T5" fmla="*/ 21600 h 21878"/>
            </a:gdLst>
            <a:ahLst/>
            <a:cxnLst>
              <a:cxn ang="0">
                <a:pos x="T0" y="T1"/>
              </a:cxn>
              <a:cxn ang="0">
                <a:pos x="T2" y="T3"/>
              </a:cxn>
              <a:cxn ang="0">
                <a:pos x="T4" y="T5"/>
              </a:cxn>
            </a:cxnLst>
            <a:rect l="0" t="0" r="r" b="b"/>
            <a:pathLst>
              <a:path w="43156" h="21878" fill="none" extrusionOk="0">
                <a:moveTo>
                  <a:pt x="1" y="21878"/>
                </a:moveTo>
                <a:cubicBezTo>
                  <a:pt x="0" y="21785"/>
                  <a:pt x="0" y="21692"/>
                  <a:pt x="0" y="21600"/>
                </a:cubicBezTo>
                <a:cubicBezTo>
                  <a:pt x="0" y="9670"/>
                  <a:pt x="9670" y="0"/>
                  <a:pt x="21600" y="0"/>
                </a:cubicBezTo>
                <a:cubicBezTo>
                  <a:pt x="32992" y="-1"/>
                  <a:pt x="42426" y="8847"/>
                  <a:pt x="43155" y="20217"/>
                </a:cubicBezTo>
              </a:path>
              <a:path w="43156" h="21878" stroke="0" extrusionOk="0">
                <a:moveTo>
                  <a:pt x="1" y="21878"/>
                </a:moveTo>
                <a:cubicBezTo>
                  <a:pt x="0" y="21785"/>
                  <a:pt x="0" y="21692"/>
                  <a:pt x="0" y="21600"/>
                </a:cubicBezTo>
                <a:cubicBezTo>
                  <a:pt x="0" y="9670"/>
                  <a:pt x="9670" y="0"/>
                  <a:pt x="21600" y="0"/>
                </a:cubicBezTo>
                <a:cubicBezTo>
                  <a:pt x="32992" y="-1"/>
                  <a:pt x="42426" y="8847"/>
                  <a:pt x="43155" y="20217"/>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29" name="Arc 31"/>
          <p:cNvSpPr>
            <a:spLocks/>
          </p:cNvSpPr>
          <p:nvPr/>
        </p:nvSpPr>
        <p:spPr bwMode="auto">
          <a:xfrm>
            <a:off x="1671638" y="3068638"/>
            <a:ext cx="5303837" cy="304800"/>
          </a:xfrm>
          <a:custGeom>
            <a:avLst/>
            <a:gdLst>
              <a:gd name="G0" fmla="+- 21600 0 0"/>
              <a:gd name="G1" fmla="+- 21600 0 0"/>
              <a:gd name="G2" fmla="+- 21600 0 0"/>
              <a:gd name="T0" fmla="*/ 2 w 37137"/>
              <a:gd name="T1" fmla="*/ 21878 h 21878"/>
              <a:gd name="T2" fmla="*/ 37137 w 37137"/>
              <a:gd name="T3" fmla="*/ 6595 h 21878"/>
              <a:gd name="T4" fmla="*/ 21600 w 37137"/>
              <a:gd name="T5" fmla="*/ 21600 h 21878"/>
            </a:gdLst>
            <a:ahLst/>
            <a:cxnLst>
              <a:cxn ang="0">
                <a:pos x="T0" y="T1"/>
              </a:cxn>
              <a:cxn ang="0">
                <a:pos x="T2" y="T3"/>
              </a:cxn>
              <a:cxn ang="0">
                <a:pos x="T4" y="T5"/>
              </a:cxn>
            </a:cxnLst>
            <a:rect l="0" t="0" r="r" b="b"/>
            <a:pathLst>
              <a:path w="37137" h="21878" fill="none" extrusionOk="0">
                <a:moveTo>
                  <a:pt x="1" y="21878"/>
                </a:moveTo>
                <a:cubicBezTo>
                  <a:pt x="0" y="21785"/>
                  <a:pt x="0" y="21692"/>
                  <a:pt x="0" y="21600"/>
                </a:cubicBezTo>
                <a:cubicBezTo>
                  <a:pt x="0" y="9670"/>
                  <a:pt x="9670" y="0"/>
                  <a:pt x="21600" y="0"/>
                </a:cubicBezTo>
                <a:cubicBezTo>
                  <a:pt x="27459" y="-1"/>
                  <a:pt x="33066" y="2380"/>
                  <a:pt x="37137" y="6594"/>
                </a:cubicBezTo>
              </a:path>
              <a:path w="37137" h="21878" stroke="0" extrusionOk="0">
                <a:moveTo>
                  <a:pt x="1" y="21878"/>
                </a:moveTo>
                <a:cubicBezTo>
                  <a:pt x="0" y="21785"/>
                  <a:pt x="0" y="21692"/>
                  <a:pt x="0" y="21600"/>
                </a:cubicBezTo>
                <a:cubicBezTo>
                  <a:pt x="0" y="9670"/>
                  <a:pt x="9670" y="0"/>
                  <a:pt x="21600" y="0"/>
                </a:cubicBezTo>
                <a:cubicBezTo>
                  <a:pt x="27459" y="-1"/>
                  <a:pt x="33066" y="2380"/>
                  <a:pt x="37137" y="6594"/>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p:cNvSpPr txBox="1">
            <a:spLocks noChangeArrowheads="1"/>
          </p:cNvSpPr>
          <p:nvPr/>
        </p:nvSpPr>
        <p:spPr bwMode="auto">
          <a:xfrm>
            <a:off x="762000" y="1035050"/>
            <a:ext cx="7391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15000"/>
              </a:lnSpc>
              <a:spcBef>
                <a:spcPct val="70000"/>
              </a:spcBef>
            </a:pPr>
            <a:r>
              <a:rPr lang="zh-CN" altLang="en-US" sz="2000" b="1" dirty="0">
                <a:latin typeface="宋体" pitchFamily="2" charset="-122"/>
              </a:rPr>
              <a:t>所谓代码优化，是指对中间代码或目标代码进行等价变换，使得变换后的代码运行速度加快和存储空间减少。</a:t>
            </a:r>
            <a:endParaRPr lang="zh-CN" altLang="en-US" sz="2000" b="1" dirty="0">
              <a:latin typeface="Tahoma" pitchFamily="34" charset="0"/>
            </a:endParaRPr>
          </a:p>
        </p:txBody>
      </p:sp>
      <p:pic>
        <p:nvPicPr>
          <p:cNvPr id="21513" name="Picture 9" descr="11_1优化分类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057400"/>
            <a:ext cx="7786687" cy="3810000"/>
          </a:xfrm>
          <a:prstGeom prst="rect">
            <a:avLst/>
          </a:prstGeom>
          <a:noFill/>
          <a:extLst>
            <a:ext uri="{909E8E84-426E-40DD-AFC4-6F175D3DCCD1}">
              <a14:hiddenFill xmlns:a14="http://schemas.microsoft.com/office/drawing/2010/main">
                <a:solidFill>
                  <a:srgbClr val="FFFFFF"/>
                </a:solidFill>
              </a14:hiddenFill>
            </a:ext>
          </a:extLst>
        </p:spPr>
      </p:pic>
      <p:sp>
        <p:nvSpPr>
          <p:cNvPr id="21514" name="Rectangle 10"/>
          <p:cNvSpPr>
            <a:spLocks noGrp="1" noChangeArrowheads="1"/>
          </p:cNvSpPr>
          <p:nvPr>
            <p:ph type="title"/>
          </p:nvPr>
        </p:nvSpPr>
        <p:spPr>
          <a:xfrm>
            <a:off x="762000" y="304800"/>
            <a:ext cx="4716463" cy="609600"/>
          </a:xfrm>
        </p:spPr>
        <p:txBody>
          <a:bodyPr/>
          <a:lstStyle/>
          <a:p>
            <a:r>
              <a:rPr lang="en-US" altLang="zh-CN" sz="2800" b="1" dirty="0">
                <a:solidFill>
                  <a:srgbClr val="0000FF"/>
                </a:solidFill>
                <a:latin typeface="黑体" pitchFamily="49" charset="-122"/>
                <a:ea typeface="黑体" pitchFamily="49" charset="-122"/>
              </a:rPr>
              <a:t>10.1</a:t>
            </a:r>
            <a:r>
              <a:rPr lang="zh-CN" altLang="en-US" sz="2800" b="1" dirty="0">
                <a:solidFill>
                  <a:srgbClr val="0000FF"/>
                </a:solidFill>
                <a:latin typeface="黑体" pitchFamily="49" charset="-122"/>
                <a:ea typeface="黑体" pitchFamily="49" charset="-122"/>
              </a:rPr>
              <a:t>　优化技术介绍</a:t>
            </a:r>
          </a:p>
        </p:txBody>
      </p:sp>
      <p:sp>
        <p:nvSpPr>
          <p:cNvPr id="6"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3</a:t>
            </a:fld>
            <a:endParaRPr lang="en-US" altLang="zh-CN" sz="2000" dirty="0"/>
          </a:p>
        </p:txBody>
      </p:sp>
    </p:spTree>
    <p:extLst>
      <p:ext uri="{BB962C8B-B14F-4D97-AF65-F5344CB8AC3E}">
        <p14:creationId xmlns:p14="http://schemas.microsoft.com/office/powerpoint/2010/main" val="4256015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30</a:t>
            </a:fld>
            <a:endParaRPr lang="en-US" altLang="zh-CN"/>
          </a:p>
        </p:txBody>
      </p:sp>
      <p:sp>
        <p:nvSpPr>
          <p:cNvPr id="4" name="Text Box 2"/>
          <p:cNvSpPr txBox="1">
            <a:spLocks noChangeArrowheads="1"/>
          </p:cNvSpPr>
          <p:nvPr/>
        </p:nvSpPr>
        <p:spPr bwMode="auto">
          <a:xfrm>
            <a:off x="76200" y="457200"/>
            <a:ext cx="3886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solidFill>
                  <a:srgbClr val="800000"/>
                </a:solidFill>
                <a:latin typeface="宋体" pitchFamily="2" charset="-122"/>
                <a:ea typeface="宋体" pitchFamily="2" charset="-122"/>
              </a:rPr>
              <a:t>各种四元组的</a:t>
            </a:r>
            <a:r>
              <a:rPr lang="en-US" altLang="zh-CN" sz="2200" b="1" dirty="0">
                <a:solidFill>
                  <a:srgbClr val="800000"/>
                </a:solidFill>
                <a:latin typeface="宋体" pitchFamily="2" charset="-122"/>
                <a:ea typeface="宋体" pitchFamily="2" charset="-122"/>
              </a:rPr>
              <a:t>DAG</a:t>
            </a:r>
            <a:r>
              <a:rPr lang="zh-CN" altLang="en-US" sz="2200" b="1" dirty="0">
                <a:solidFill>
                  <a:srgbClr val="800000"/>
                </a:solidFill>
                <a:latin typeface="宋体" pitchFamily="2" charset="-122"/>
                <a:ea typeface="宋体" pitchFamily="2" charset="-122"/>
              </a:rPr>
              <a:t>表示</a:t>
            </a:r>
          </a:p>
        </p:txBody>
      </p:sp>
      <p:sp>
        <p:nvSpPr>
          <p:cNvPr id="5" name="Text Box 3"/>
          <p:cNvSpPr txBox="1">
            <a:spLocks noChangeArrowheads="1"/>
          </p:cNvSpPr>
          <p:nvPr/>
        </p:nvSpPr>
        <p:spPr bwMode="auto">
          <a:xfrm>
            <a:off x="112712" y="1355725"/>
            <a:ext cx="461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0</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 </a:t>
            </a:r>
            <a:r>
              <a:rPr lang="en-US" altLang="zh-CN" sz="2000" b="1" dirty="0">
                <a:latin typeface="宋体" pitchFamily="2" charset="-122"/>
                <a:ea typeface="宋体" pitchFamily="2" charset="-122"/>
                <a:sym typeface="Symbol" pitchFamily="18" charset="2"/>
              </a:rPr>
              <a:t> = B     </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sym typeface="Symbol" pitchFamily="18" charset="2"/>
              </a:rPr>
              <a:t>=,B,--,A</a:t>
            </a:r>
            <a:r>
              <a:rPr lang="zh-CN" altLang="en-US" sz="2000" b="1" dirty="0">
                <a:latin typeface="宋体" pitchFamily="2" charset="-122"/>
                <a:ea typeface="宋体" pitchFamily="2" charset="-122"/>
                <a:sym typeface="Symbol" pitchFamily="18" charset="2"/>
              </a:rPr>
              <a:t>）</a:t>
            </a:r>
          </a:p>
        </p:txBody>
      </p:sp>
      <p:sp>
        <p:nvSpPr>
          <p:cNvPr id="6" name="Text Box 4"/>
          <p:cNvSpPr txBox="1">
            <a:spLocks noChangeArrowheads="1"/>
          </p:cNvSpPr>
          <p:nvPr/>
        </p:nvSpPr>
        <p:spPr bwMode="auto">
          <a:xfrm>
            <a:off x="341312" y="2727325"/>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宋体" pitchFamily="2" charset="-122"/>
                <a:ea typeface="宋体" pitchFamily="2" charset="-122"/>
              </a:rPr>
              <a:t>（</a:t>
            </a:r>
            <a:r>
              <a:rPr lang="en-US" altLang="zh-CN" sz="2000" b="1">
                <a:latin typeface="宋体" pitchFamily="2" charset="-122"/>
                <a:ea typeface="宋体" pitchFamily="2" charset="-122"/>
              </a:rPr>
              <a:t>1</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A </a:t>
            </a:r>
            <a:r>
              <a:rPr lang="en-US" altLang="zh-CN" sz="2000" b="1">
                <a:latin typeface="宋体" pitchFamily="2" charset="-122"/>
                <a:ea typeface="宋体" pitchFamily="2" charset="-122"/>
                <a:sym typeface="Symbol" pitchFamily="18" charset="2"/>
              </a:rPr>
              <a:t>= op B     </a:t>
            </a:r>
            <a:r>
              <a:rPr lang="zh-CN" altLang="en-US" sz="2000" b="1">
                <a:latin typeface="宋体" pitchFamily="2" charset="-122"/>
                <a:ea typeface="宋体" pitchFamily="2" charset="-122"/>
                <a:sym typeface="Symbol" pitchFamily="18" charset="2"/>
              </a:rPr>
              <a:t>（</a:t>
            </a:r>
            <a:r>
              <a:rPr lang="en-US" altLang="zh-CN" sz="2000" b="1">
                <a:latin typeface="宋体" pitchFamily="2" charset="-122"/>
                <a:ea typeface="宋体" pitchFamily="2" charset="-122"/>
                <a:sym typeface="Symbol" pitchFamily="18" charset="2"/>
              </a:rPr>
              <a:t>=,B,--,A</a:t>
            </a:r>
            <a:r>
              <a:rPr lang="zh-CN" altLang="en-US" sz="2000" b="1">
                <a:latin typeface="宋体" pitchFamily="2" charset="-122"/>
                <a:ea typeface="宋体" pitchFamily="2" charset="-122"/>
                <a:sym typeface="Symbol" pitchFamily="18" charset="2"/>
              </a:rPr>
              <a:t>）</a:t>
            </a:r>
          </a:p>
        </p:txBody>
      </p:sp>
      <p:sp>
        <p:nvSpPr>
          <p:cNvPr id="7" name="Text Box 5"/>
          <p:cNvSpPr txBox="1">
            <a:spLocks noChangeArrowheads="1"/>
          </p:cNvSpPr>
          <p:nvPr/>
        </p:nvSpPr>
        <p:spPr bwMode="auto">
          <a:xfrm>
            <a:off x="174625" y="4708525"/>
            <a:ext cx="4244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 </a:t>
            </a:r>
            <a:r>
              <a:rPr lang="en-US" altLang="zh-CN" sz="2000" b="1" dirty="0">
                <a:latin typeface="宋体" pitchFamily="2" charset="-122"/>
                <a:ea typeface="宋体" pitchFamily="2" charset="-122"/>
                <a:sym typeface="Symbol" pitchFamily="18" charset="2"/>
              </a:rPr>
              <a:t>= B op  C </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sym typeface="Symbol" pitchFamily="18" charset="2"/>
              </a:rPr>
              <a:t>=,B,C,A</a:t>
            </a:r>
            <a:r>
              <a:rPr lang="zh-CN" altLang="en-US" sz="2000" b="1" dirty="0">
                <a:latin typeface="宋体" pitchFamily="2" charset="-122"/>
                <a:ea typeface="宋体" pitchFamily="2" charset="-122"/>
                <a:sym typeface="Symbol" pitchFamily="18" charset="2"/>
              </a:rPr>
              <a:t>）</a:t>
            </a:r>
          </a:p>
        </p:txBody>
      </p:sp>
      <p:grpSp>
        <p:nvGrpSpPr>
          <p:cNvPr id="8" name="Group 70"/>
          <p:cNvGrpSpPr>
            <a:grpSpLocks/>
          </p:cNvGrpSpPr>
          <p:nvPr/>
        </p:nvGrpSpPr>
        <p:grpSpPr bwMode="auto">
          <a:xfrm>
            <a:off x="5181600" y="685800"/>
            <a:ext cx="3276600" cy="5562600"/>
            <a:chOff x="3626" y="460"/>
            <a:chExt cx="1872" cy="3504"/>
          </a:xfrm>
        </p:grpSpPr>
        <p:sp>
          <p:nvSpPr>
            <p:cNvPr id="9" name="Rectangle 7"/>
            <p:cNvSpPr>
              <a:spLocks noChangeArrowheads="1"/>
            </p:cNvSpPr>
            <p:nvPr/>
          </p:nvSpPr>
          <p:spPr bwMode="auto">
            <a:xfrm>
              <a:off x="3626" y="460"/>
              <a:ext cx="1872" cy="3504"/>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grpSp>
          <p:nvGrpSpPr>
            <p:cNvPr id="10" name="Group 30"/>
            <p:cNvGrpSpPr>
              <a:grpSpLocks/>
            </p:cNvGrpSpPr>
            <p:nvPr/>
          </p:nvGrpSpPr>
          <p:grpSpPr bwMode="auto">
            <a:xfrm>
              <a:off x="4178" y="559"/>
              <a:ext cx="718" cy="676"/>
              <a:chOff x="3680" y="748"/>
              <a:chExt cx="718" cy="676"/>
            </a:xfrm>
          </p:grpSpPr>
          <p:sp>
            <p:nvSpPr>
              <p:cNvPr id="34" name="Oval 9"/>
              <p:cNvSpPr>
                <a:spLocks noChangeArrowheads="1"/>
              </p:cNvSpPr>
              <p:nvPr/>
            </p:nvSpPr>
            <p:spPr bwMode="auto">
              <a:xfrm>
                <a:off x="3680" y="756"/>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35" name="Text Box 10"/>
              <p:cNvSpPr txBox="1">
                <a:spLocks noChangeArrowheads="1"/>
              </p:cNvSpPr>
              <p:nvPr/>
            </p:nvSpPr>
            <p:spPr bwMode="auto">
              <a:xfrm>
                <a:off x="3762" y="748"/>
                <a:ext cx="3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i</a:t>
                </a:r>
              </a:p>
            </p:txBody>
          </p:sp>
          <p:sp>
            <p:nvSpPr>
              <p:cNvPr id="36" name="Text Box 11"/>
              <p:cNvSpPr txBox="1">
                <a:spLocks noChangeArrowheads="1"/>
              </p:cNvSpPr>
              <p:nvPr/>
            </p:nvSpPr>
            <p:spPr bwMode="auto">
              <a:xfrm>
                <a:off x="3805" y="1172"/>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B</a:t>
                </a:r>
              </a:p>
            </p:txBody>
          </p:sp>
          <p:sp>
            <p:nvSpPr>
              <p:cNvPr id="37" name="Text Box 29"/>
              <p:cNvSpPr txBox="1">
                <a:spLocks noChangeArrowheads="1"/>
              </p:cNvSpPr>
              <p:nvPr/>
            </p:nvSpPr>
            <p:spPr bwMode="auto">
              <a:xfrm>
                <a:off x="4110" y="809"/>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A</a:t>
                </a:r>
              </a:p>
            </p:txBody>
          </p:sp>
        </p:grpSp>
        <p:grpSp>
          <p:nvGrpSpPr>
            <p:cNvPr id="11" name="Group 45"/>
            <p:cNvGrpSpPr>
              <a:grpSpLocks/>
            </p:cNvGrpSpPr>
            <p:nvPr/>
          </p:nvGrpSpPr>
          <p:grpSpPr bwMode="auto">
            <a:xfrm>
              <a:off x="4246" y="1439"/>
              <a:ext cx="708" cy="1130"/>
              <a:chOff x="4246" y="1439"/>
              <a:chExt cx="708" cy="1130"/>
            </a:xfrm>
          </p:grpSpPr>
          <p:grpSp>
            <p:nvGrpSpPr>
              <p:cNvPr id="26" name="Group 31"/>
              <p:cNvGrpSpPr>
                <a:grpSpLocks/>
              </p:cNvGrpSpPr>
              <p:nvPr/>
            </p:nvGrpSpPr>
            <p:grpSpPr bwMode="auto">
              <a:xfrm>
                <a:off x="4246" y="1439"/>
                <a:ext cx="453" cy="453"/>
                <a:chOff x="4252" y="2928"/>
                <a:chExt cx="453" cy="453"/>
              </a:xfrm>
            </p:grpSpPr>
            <p:sp>
              <p:nvSpPr>
                <p:cNvPr id="32" name="Oval 32"/>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33" name="Text Box 33"/>
                <p:cNvSpPr txBox="1">
                  <a:spLocks noChangeArrowheads="1"/>
                </p:cNvSpPr>
                <p:nvPr/>
              </p:nvSpPr>
              <p:spPr bwMode="auto">
                <a:xfrm>
                  <a:off x="4333" y="2928"/>
                  <a:ext cx="3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i</a:t>
                  </a:r>
                </a:p>
              </p:txBody>
            </p:sp>
          </p:grpSp>
          <p:sp>
            <p:nvSpPr>
              <p:cNvPr id="27" name="Text Box 34"/>
              <p:cNvSpPr txBox="1">
                <a:spLocks noChangeArrowheads="1"/>
              </p:cNvSpPr>
              <p:nvPr/>
            </p:nvSpPr>
            <p:spPr bwMode="auto">
              <a:xfrm>
                <a:off x="4666" y="1480"/>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A</a:t>
                </a:r>
              </a:p>
            </p:txBody>
          </p:sp>
          <p:sp>
            <p:nvSpPr>
              <p:cNvPr id="28" name="Oval 39"/>
              <p:cNvSpPr>
                <a:spLocks noChangeArrowheads="1"/>
              </p:cNvSpPr>
              <p:nvPr/>
            </p:nvSpPr>
            <p:spPr bwMode="auto">
              <a:xfrm>
                <a:off x="4251" y="2116"/>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9" name="Text Box 40"/>
              <p:cNvSpPr txBox="1">
                <a:spLocks noChangeArrowheads="1"/>
              </p:cNvSpPr>
              <p:nvPr/>
            </p:nvSpPr>
            <p:spPr bwMode="auto">
              <a:xfrm>
                <a:off x="4333" y="2116"/>
                <a:ext cx="41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j</a:t>
                </a:r>
              </a:p>
            </p:txBody>
          </p:sp>
          <p:sp>
            <p:nvSpPr>
              <p:cNvPr id="30" name="Text Box 43"/>
              <p:cNvSpPr txBox="1">
                <a:spLocks noChangeArrowheads="1"/>
              </p:cNvSpPr>
              <p:nvPr/>
            </p:nvSpPr>
            <p:spPr bwMode="auto">
              <a:xfrm>
                <a:off x="4512" y="1920"/>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OP</a:t>
                </a:r>
              </a:p>
            </p:txBody>
          </p:sp>
          <p:sp>
            <p:nvSpPr>
              <p:cNvPr id="31" name="Line 44"/>
              <p:cNvSpPr>
                <a:spLocks noChangeShapeType="1"/>
              </p:cNvSpPr>
              <p:nvPr/>
            </p:nvSpPr>
            <p:spPr bwMode="auto">
              <a:xfrm>
                <a:off x="4478" y="1892"/>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grpSp>
        <p:grpSp>
          <p:nvGrpSpPr>
            <p:cNvPr id="12" name="Group 69"/>
            <p:cNvGrpSpPr>
              <a:grpSpLocks/>
            </p:cNvGrpSpPr>
            <p:nvPr/>
          </p:nvGrpSpPr>
          <p:grpSpPr bwMode="auto">
            <a:xfrm>
              <a:off x="3837" y="2736"/>
              <a:ext cx="1587" cy="1116"/>
              <a:chOff x="2939" y="2791"/>
              <a:chExt cx="1587" cy="1116"/>
            </a:xfrm>
          </p:grpSpPr>
          <p:grpSp>
            <p:nvGrpSpPr>
              <p:cNvPr id="13" name="Group 56"/>
              <p:cNvGrpSpPr>
                <a:grpSpLocks/>
              </p:cNvGrpSpPr>
              <p:nvPr/>
            </p:nvGrpSpPr>
            <p:grpSpPr bwMode="auto">
              <a:xfrm>
                <a:off x="3344" y="2791"/>
                <a:ext cx="453" cy="453"/>
                <a:chOff x="4252" y="2928"/>
                <a:chExt cx="453" cy="453"/>
              </a:xfrm>
            </p:grpSpPr>
            <p:sp>
              <p:nvSpPr>
                <p:cNvPr id="24" name="Oval 57"/>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5" name="Text Box 58"/>
                <p:cNvSpPr txBox="1">
                  <a:spLocks noChangeArrowheads="1"/>
                </p:cNvSpPr>
                <p:nvPr/>
              </p:nvSpPr>
              <p:spPr bwMode="auto">
                <a:xfrm>
                  <a:off x="4333" y="2928"/>
                  <a:ext cx="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i</a:t>
                  </a:r>
                </a:p>
              </p:txBody>
            </p:sp>
          </p:grpSp>
          <p:sp>
            <p:nvSpPr>
              <p:cNvPr id="14" name="Text Box 59"/>
              <p:cNvSpPr txBox="1">
                <a:spLocks noChangeArrowheads="1"/>
              </p:cNvSpPr>
              <p:nvPr/>
            </p:nvSpPr>
            <p:spPr bwMode="auto">
              <a:xfrm>
                <a:off x="3778" y="2832"/>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A</a:t>
                </a:r>
              </a:p>
            </p:txBody>
          </p:sp>
          <p:sp>
            <p:nvSpPr>
              <p:cNvPr id="15" name="Oval 60"/>
              <p:cNvSpPr>
                <a:spLocks noChangeArrowheads="1"/>
              </p:cNvSpPr>
              <p:nvPr/>
            </p:nvSpPr>
            <p:spPr bwMode="auto">
              <a:xfrm>
                <a:off x="3824" y="3446"/>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6" name="Text Box 61"/>
              <p:cNvSpPr txBox="1">
                <a:spLocks noChangeArrowheads="1"/>
              </p:cNvSpPr>
              <p:nvPr/>
            </p:nvSpPr>
            <p:spPr bwMode="auto">
              <a:xfrm>
                <a:off x="3883" y="3446"/>
                <a:ext cx="4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k</a:t>
                </a:r>
              </a:p>
            </p:txBody>
          </p:sp>
          <p:sp>
            <p:nvSpPr>
              <p:cNvPr id="17" name="Oval 62"/>
              <p:cNvSpPr>
                <a:spLocks noChangeArrowheads="1"/>
              </p:cNvSpPr>
              <p:nvPr/>
            </p:nvSpPr>
            <p:spPr bwMode="auto">
              <a:xfrm>
                <a:off x="2939" y="3454"/>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8" name="Text Box 63"/>
              <p:cNvSpPr txBox="1">
                <a:spLocks noChangeArrowheads="1"/>
              </p:cNvSpPr>
              <p:nvPr/>
            </p:nvSpPr>
            <p:spPr bwMode="auto">
              <a:xfrm>
                <a:off x="3014" y="3454"/>
                <a:ext cx="3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n</a:t>
                </a:r>
                <a:r>
                  <a:rPr lang="en-US" altLang="zh-CN" sz="2000" b="1" baseline="-10000">
                    <a:latin typeface="宋体" pitchFamily="2" charset="-122"/>
                    <a:ea typeface="宋体" pitchFamily="2" charset="-122"/>
                  </a:rPr>
                  <a:t>j</a:t>
                </a:r>
              </a:p>
            </p:txBody>
          </p:sp>
          <p:sp>
            <p:nvSpPr>
              <p:cNvPr id="19" name="Line 64"/>
              <p:cNvSpPr>
                <a:spLocks noChangeShapeType="1"/>
              </p:cNvSpPr>
              <p:nvPr/>
            </p:nvSpPr>
            <p:spPr bwMode="auto">
              <a:xfrm flipH="1">
                <a:off x="3168" y="3175"/>
                <a:ext cx="245" cy="28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20" name="Line 65"/>
              <p:cNvSpPr>
                <a:spLocks noChangeShapeType="1"/>
              </p:cNvSpPr>
              <p:nvPr/>
            </p:nvSpPr>
            <p:spPr bwMode="auto">
              <a:xfrm flipH="1" flipV="1">
                <a:off x="3756" y="3162"/>
                <a:ext cx="276" cy="29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21" name="Text Box 66"/>
              <p:cNvSpPr txBox="1">
                <a:spLocks noChangeArrowheads="1"/>
              </p:cNvSpPr>
              <p:nvPr/>
            </p:nvSpPr>
            <p:spPr bwMode="auto">
              <a:xfrm>
                <a:off x="3399" y="3196"/>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OP</a:t>
                </a:r>
              </a:p>
            </p:txBody>
          </p:sp>
          <p:sp>
            <p:nvSpPr>
              <p:cNvPr id="22" name="Text Box 67"/>
              <p:cNvSpPr txBox="1">
                <a:spLocks noChangeArrowheads="1"/>
              </p:cNvSpPr>
              <p:nvPr/>
            </p:nvSpPr>
            <p:spPr bwMode="auto">
              <a:xfrm>
                <a:off x="3365" y="353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B</a:t>
                </a:r>
              </a:p>
            </p:txBody>
          </p:sp>
          <p:sp>
            <p:nvSpPr>
              <p:cNvPr id="23" name="Text Box 68"/>
              <p:cNvSpPr txBox="1">
                <a:spLocks noChangeArrowheads="1"/>
              </p:cNvSpPr>
              <p:nvPr/>
            </p:nvSpPr>
            <p:spPr bwMode="auto">
              <a:xfrm>
                <a:off x="4238" y="3520"/>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C</a:t>
                </a:r>
              </a:p>
            </p:txBody>
          </p:sp>
        </p:grpSp>
      </p:grpSp>
      <p:sp>
        <p:nvSpPr>
          <p:cNvPr id="38" name="Text Box 71"/>
          <p:cNvSpPr txBox="1">
            <a:spLocks noChangeArrowheads="1"/>
          </p:cNvSpPr>
          <p:nvPr/>
        </p:nvSpPr>
        <p:spPr bwMode="auto">
          <a:xfrm>
            <a:off x="7239000" y="2286000"/>
            <a:ext cx="45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B</a:t>
            </a:r>
          </a:p>
        </p:txBody>
      </p:sp>
      <p:sp>
        <p:nvSpPr>
          <p:cNvPr id="45" name="Arc 29"/>
          <p:cNvSpPr>
            <a:spLocks/>
          </p:cNvSpPr>
          <p:nvPr/>
        </p:nvSpPr>
        <p:spPr bwMode="auto">
          <a:xfrm>
            <a:off x="1725613" y="1066800"/>
            <a:ext cx="4370387" cy="3810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46" name="Arc 29"/>
          <p:cNvSpPr>
            <a:spLocks/>
          </p:cNvSpPr>
          <p:nvPr/>
        </p:nvSpPr>
        <p:spPr bwMode="auto">
          <a:xfrm>
            <a:off x="1676400" y="2362200"/>
            <a:ext cx="4370387" cy="3810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47" name="Arc 29"/>
          <p:cNvSpPr>
            <a:spLocks/>
          </p:cNvSpPr>
          <p:nvPr/>
        </p:nvSpPr>
        <p:spPr bwMode="auto">
          <a:xfrm>
            <a:off x="1828800" y="4267200"/>
            <a:ext cx="4370387" cy="3810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31</a:t>
            </a:fld>
            <a:endParaRPr lang="en-US" altLang="zh-CN"/>
          </a:p>
        </p:txBody>
      </p:sp>
      <p:sp>
        <p:nvSpPr>
          <p:cNvPr id="4" name="Text Box 3"/>
          <p:cNvSpPr txBox="1">
            <a:spLocks noChangeArrowheads="1"/>
          </p:cNvSpPr>
          <p:nvPr/>
        </p:nvSpPr>
        <p:spPr bwMode="auto">
          <a:xfrm>
            <a:off x="76200" y="1889125"/>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pitchFamily="18" charset="0"/>
              </a:rPr>
              <a:t>（</a:t>
            </a:r>
            <a:r>
              <a:rPr lang="en-US" altLang="zh-CN" sz="2000" b="1" dirty="0">
                <a:latin typeface="Times New Roman" pitchFamily="18" charset="0"/>
              </a:rPr>
              <a:t>3</a:t>
            </a:r>
            <a:r>
              <a:rPr lang="zh-CN" altLang="en-US" sz="2000" b="1" dirty="0">
                <a:latin typeface="Times New Roman" pitchFamily="18" charset="0"/>
              </a:rPr>
              <a:t>）</a:t>
            </a:r>
            <a:r>
              <a:rPr lang="en-US" altLang="zh-CN" sz="2000" b="1" dirty="0">
                <a:latin typeface="Times New Roman" pitchFamily="18" charset="0"/>
              </a:rPr>
              <a:t>A </a:t>
            </a:r>
            <a:r>
              <a:rPr lang="en-US" altLang="zh-CN" sz="2000" b="1" dirty="0">
                <a:latin typeface="Times New Roman" pitchFamily="18" charset="0"/>
                <a:sym typeface="Symbol" pitchFamily="18" charset="2"/>
              </a:rPr>
              <a:t>= B[C]  </a:t>
            </a:r>
            <a:r>
              <a:rPr lang="zh-CN" altLang="en-US" sz="2000" b="1" dirty="0">
                <a:latin typeface="Times New Roman" pitchFamily="18" charset="0"/>
                <a:sym typeface="Symbol" pitchFamily="18" charset="2"/>
              </a:rPr>
              <a:t>（</a:t>
            </a:r>
            <a:r>
              <a:rPr lang="en-US" altLang="zh-CN" sz="2000" b="1" dirty="0">
                <a:latin typeface="Times New Roman" pitchFamily="18" charset="0"/>
                <a:sym typeface="Symbol" pitchFamily="18" charset="2"/>
              </a:rPr>
              <a:t>=[],B[C],--,A</a:t>
            </a:r>
            <a:r>
              <a:rPr lang="zh-CN" altLang="en-US" sz="2000" b="1" dirty="0">
                <a:latin typeface="Times New Roman" pitchFamily="18" charset="0"/>
                <a:sym typeface="Symbol" pitchFamily="18" charset="2"/>
              </a:rPr>
              <a:t>）</a:t>
            </a:r>
          </a:p>
        </p:txBody>
      </p:sp>
      <p:sp>
        <p:nvSpPr>
          <p:cNvPr id="5" name="Rectangle 7"/>
          <p:cNvSpPr>
            <a:spLocks noChangeArrowheads="1"/>
          </p:cNvSpPr>
          <p:nvPr/>
        </p:nvSpPr>
        <p:spPr bwMode="auto">
          <a:xfrm>
            <a:off x="5486400" y="609600"/>
            <a:ext cx="3200400" cy="5562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22"/>
          <p:cNvGrpSpPr>
            <a:grpSpLocks/>
          </p:cNvGrpSpPr>
          <p:nvPr/>
        </p:nvGrpSpPr>
        <p:grpSpPr bwMode="auto">
          <a:xfrm>
            <a:off x="6038850" y="1241425"/>
            <a:ext cx="2519363" cy="1771650"/>
            <a:chOff x="2939" y="2791"/>
            <a:chExt cx="1587" cy="1116"/>
          </a:xfrm>
        </p:grpSpPr>
        <p:grpSp>
          <p:nvGrpSpPr>
            <p:cNvPr id="7" name="Group 23"/>
            <p:cNvGrpSpPr>
              <a:grpSpLocks/>
            </p:cNvGrpSpPr>
            <p:nvPr/>
          </p:nvGrpSpPr>
          <p:grpSpPr bwMode="auto">
            <a:xfrm>
              <a:off x="3344" y="2791"/>
              <a:ext cx="453" cy="453"/>
              <a:chOff x="4252" y="2928"/>
              <a:chExt cx="453" cy="453"/>
            </a:xfrm>
          </p:grpSpPr>
          <p:sp>
            <p:nvSpPr>
              <p:cNvPr id="18" name="Oval 24"/>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5"/>
              <p:cNvSpPr txBox="1">
                <a:spLocks noChangeArrowheads="1"/>
              </p:cNvSpPr>
              <p:nvPr/>
            </p:nvSpPr>
            <p:spPr bwMode="auto">
              <a:xfrm>
                <a:off x="4333" y="292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grpSp>
        <p:sp>
          <p:nvSpPr>
            <p:cNvPr id="8" name="Text Box 26"/>
            <p:cNvSpPr txBox="1">
              <a:spLocks noChangeArrowheads="1"/>
            </p:cNvSpPr>
            <p:nvPr/>
          </p:nvSpPr>
          <p:spPr bwMode="auto">
            <a:xfrm>
              <a:off x="3778" y="283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a:t>
              </a:r>
            </a:p>
          </p:txBody>
        </p:sp>
        <p:sp>
          <p:nvSpPr>
            <p:cNvPr id="9" name="Oval 27"/>
            <p:cNvSpPr>
              <a:spLocks noChangeArrowheads="1"/>
            </p:cNvSpPr>
            <p:nvPr/>
          </p:nvSpPr>
          <p:spPr bwMode="auto">
            <a:xfrm>
              <a:off x="3824" y="3446"/>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28"/>
            <p:cNvSpPr txBox="1">
              <a:spLocks noChangeArrowheads="1"/>
            </p:cNvSpPr>
            <p:nvPr/>
          </p:nvSpPr>
          <p:spPr bwMode="auto">
            <a:xfrm>
              <a:off x="3884" y="3446"/>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k</a:t>
              </a:r>
            </a:p>
          </p:txBody>
        </p:sp>
        <p:sp>
          <p:nvSpPr>
            <p:cNvPr id="11" name="Oval 29"/>
            <p:cNvSpPr>
              <a:spLocks noChangeArrowheads="1"/>
            </p:cNvSpPr>
            <p:nvPr/>
          </p:nvSpPr>
          <p:spPr bwMode="auto">
            <a:xfrm>
              <a:off x="2939" y="3454"/>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30"/>
            <p:cNvSpPr txBox="1">
              <a:spLocks noChangeArrowheads="1"/>
            </p:cNvSpPr>
            <p:nvPr/>
          </p:nvSpPr>
          <p:spPr bwMode="auto">
            <a:xfrm>
              <a:off x="3013" y="3454"/>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j</a:t>
              </a:r>
            </a:p>
          </p:txBody>
        </p:sp>
        <p:sp>
          <p:nvSpPr>
            <p:cNvPr id="13" name="Line 31"/>
            <p:cNvSpPr>
              <a:spLocks noChangeShapeType="1"/>
            </p:cNvSpPr>
            <p:nvPr/>
          </p:nvSpPr>
          <p:spPr bwMode="auto">
            <a:xfrm flipH="1">
              <a:off x="3168" y="3175"/>
              <a:ext cx="245" cy="28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32"/>
            <p:cNvSpPr>
              <a:spLocks noChangeShapeType="1"/>
            </p:cNvSpPr>
            <p:nvPr/>
          </p:nvSpPr>
          <p:spPr bwMode="auto">
            <a:xfrm flipH="1" flipV="1">
              <a:off x="3756" y="3162"/>
              <a:ext cx="276" cy="29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33"/>
            <p:cNvSpPr txBox="1">
              <a:spLocks noChangeArrowheads="1"/>
            </p:cNvSpPr>
            <p:nvPr/>
          </p:nvSpPr>
          <p:spPr bwMode="auto">
            <a:xfrm>
              <a:off x="3399" y="319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sym typeface="Symbol" pitchFamily="18" charset="2"/>
                </a:rPr>
                <a:t>=[]</a:t>
              </a:r>
            </a:p>
          </p:txBody>
        </p:sp>
        <p:sp>
          <p:nvSpPr>
            <p:cNvPr id="16" name="Text Box 34"/>
            <p:cNvSpPr txBox="1">
              <a:spLocks noChangeArrowheads="1"/>
            </p:cNvSpPr>
            <p:nvPr/>
          </p:nvSpPr>
          <p:spPr bwMode="auto">
            <a:xfrm>
              <a:off x="3365" y="353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B</a:t>
              </a:r>
            </a:p>
          </p:txBody>
        </p:sp>
        <p:sp>
          <p:nvSpPr>
            <p:cNvPr id="17" name="Text Box 35"/>
            <p:cNvSpPr txBox="1">
              <a:spLocks noChangeArrowheads="1"/>
            </p:cNvSpPr>
            <p:nvPr/>
          </p:nvSpPr>
          <p:spPr bwMode="auto">
            <a:xfrm>
              <a:off x="4238" y="35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C</a:t>
              </a:r>
            </a:p>
          </p:txBody>
        </p:sp>
      </p:grpSp>
      <p:sp>
        <p:nvSpPr>
          <p:cNvPr id="20" name="Text Box 36"/>
          <p:cNvSpPr txBox="1">
            <a:spLocks noChangeArrowheads="1"/>
          </p:cNvSpPr>
          <p:nvPr/>
        </p:nvSpPr>
        <p:spPr bwMode="auto">
          <a:xfrm>
            <a:off x="228600" y="3717925"/>
            <a:ext cx="5353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000" b="1" dirty="0">
                <a:latin typeface="Times New Roman" pitchFamily="18" charset="0"/>
              </a:rPr>
              <a:t>（</a:t>
            </a:r>
            <a:r>
              <a:rPr lang="en-US" altLang="zh-CN" sz="2000" b="1" dirty="0">
                <a:latin typeface="Times New Roman" pitchFamily="18" charset="0"/>
              </a:rPr>
              <a:t>4</a:t>
            </a:r>
            <a:r>
              <a:rPr lang="zh-CN" altLang="en-US" sz="2000" b="1" dirty="0">
                <a:latin typeface="Times New Roman" pitchFamily="18" charset="0"/>
              </a:rPr>
              <a:t>） </a:t>
            </a:r>
            <a:r>
              <a:rPr lang="en-US" altLang="zh-CN" sz="2000" b="1" dirty="0">
                <a:latin typeface="Times New Roman" pitchFamily="18" charset="0"/>
              </a:rPr>
              <a:t>if </a:t>
            </a:r>
            <a:r>
              <a:rPr lang="en-US" altLang="zh-CN" sz="2000" b="1" dirty="0">
                <a:latin typeface="Times New Roman" pitchFamily="18" charset="0"/>
                <a:sym typeface="Symbol" pitchFamily="18" charset="2"/>
              </a:rPr>
              <a:t>B </a:t>
            </a:r>
            <a:r>
              <a:rPr lang="en-US" altLang="zh-CN" sz="2000" b="1" dirty="0" err="1">
                <a:latin typeface="Times New Roman" pitchFamily="18" charset="0"/>
                <a:sym typeface="Symbol" pitchFamily="18" charset="2"/>
              </a:rPr>
              <a:t>rop</a:t>
            </a:r>
            <a:r>
              <a:rPr lang="en-US" altLang="zh-CN" sz="2000" b="1" dirty="0">
                <a:latin typeface="Times New Roman" pitchFamily="18" charset="0"/>
                <a:sym typeface="Symbol" pitchFamily="18" charset="2"/>
              </a:rPr>
              <a:t> C </a:t>
            </a:r>
            <a:r>
              <a:rPr lang="en-US" altLang="zh-CN" sz="2000" b="1" dirty="0" err="1">
                <a:latin typeface="Times New Roman" pitchFamily="18" charset="0"/>
                <a:sym typeface="Symbol" pitchFamily="18" charset="2"/>
              </a:rPr>
              <a:t>goto</a:t>
            </a:r>
            <a:r>
              <a:rPr lang="en-US" altLang="zh-CN" sz="2000" b="1" dirty="0">
                <a:latin typeface="Times New Roman" pitchFamily="18" charset="0"/>
                <a:sym typeface="Symbol" pitchFamily="18" charset="2"/>
              </a:rPr>
              <a:t> </a:t>
            </a:r>
            <a:r>
              <a:rPr lang="zh-CN" altLang="en-US" sz="2000" b="1" dirty="0">
                <a:latin typeface="Times New Roman" pitchFamily="18" charset="0"/>
                <a:sym typeface="Symbol" pitchFamily="18" charset="2"/>
              </a:rPr>
              <a:t>（</a:t>
            </a:r>
            <a:r>
              <a:rPr lang="en-US" altLang="zh-CN" sz="2000" b="1" dirty="0">
                <a:latin typeface="Times New Roman" pitchFamily="18" charset="0"/>
                <a:sym typeface="Symbol" pitchFamily="18" charset="2"/>
              </a:rPr>
              <a:t>s</a:t>
            </a:r>
            <a:r>
              <a:rPr lang="zh-CN" altLang="en-US" sz="2000" b="1" dirty="0">
                <a:latin typeface="Times New Roman" pitchFamily="18" charset="0"/>
                <a:sym typeface="Symbol" pitchFamily="18" charset="2"/>
              </a:rPr>
              <a:t>）（</a:t>
            </a:r>
            <a:r>
              <a:rPr lang="en-US" altLang="zh-CN" sz="2000" b="1" dirty="0" err="1">
                <a:latin typeface="Times New Roman" pitchFamily="18" charset="0"/>
                <a:sym typeface="Symbol" pitchFamily="18" charset="2"/>
              </a:rPr>
              <a:t>jrop,B,C</a:t>
            </a:r>
            <a:r>
              <a:rPr lang="en-US" altLang="zh-CN" sz="2000" b="1" dirty="0">
                <a:latin typeface="Times New Roman" pitchFamily="18" charset="0"/>
                <a:sym typeface="Symbol" pitchFamily="18" charset="2"/>
              </a:rPr>
              <a:t>,</a:t>
            </a:r>
            <a:r>
              <a:rPr lang="zh-CN" altLang="en-US" sz="2000" b="1" dirty="0">
                <a:latin typeface="Times New Roman" pitchFamily="18" charset="0"/>
                <a:sym typeface="Symbol" pitchFamily="18" charset="2"/>
              </a:rPr>
              <a:t>（</a:t>
            </a:r>
            <a:r>
              <a:rPr lang="en-US" altLang="zh-CN" sz="2000" b="1" dirty="0">
                <a:latin typeface="Times New Roman" pitchFamily="18" charset="0"/>
                <a:sym typeface="Symbol" pitchFamily="18" charset="2"/>
              </a:rPr>
              <a:t>s</a:t>
            </a:r>
            <a:r>
              <a:rPr lang="zh-CN" altLang="en-US" sz="2000" b="1" dirty="0">
                <a:latin typeface="Times New Roman" pitchFamily="18" charset="0"/>
                <a:sym typeface="Symbol" pitchFamily="18" charset="2"/>
              </a:rPr>
              <a:t>））</a:t>
            </a:r>
          </a:p>
        </p:txBody>
      </p:sp>
      <p:grpSp>
        <p:nvGrpSpPr>
          <p:cNvPr id="21" name="Group 51"/>
          <p:cNvGrpSpPr>
            <a:grpSpLocks/>
          </p:cNvGrpSpPr>
          <p:nvPr/>
        </p:nvGrpSpPr>
        <p:grpSpPr bwMode="auto">
          <a:xfrm>
            <a:off x="6057900" y="3611563"/>
            <a:ext cx="2519363" cy="1771650"/>
            <a:chOff x="3637" y="2275"/>
            <a:chExt cx="1587" cy="1116"/>
          </a:xfrm>
        </p:grpSpPr>
        <p:grpSp>
          <p:nvGrpSpPr>
            <p:cNvPr id="22" name="Group 38"/>
            <p:cNvGrpSpPr>
              <a:grpSpLocks/>
            </p:cNvGrpSpPr>
            <p:nvPr/>
          </p:nvGrpSpPr>
          <p:grpSpPr bwMode="auto">
            <a:xfrm>
              <a:off x="4042" y="2275"/>
              <a:ext cx="453" cy="453"/>
              <a:chOff x="4252" y="2928"/>
              <a:chExt cx="453" cy="453"/>
            </a:xfrm>
          </p:grpSpPr>
          <p:sp>
            <p:nvSpPr>
              <p:cNvPr id="33" name="Oval 39"/>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40"/>
              <p:cNvSpPr txBox="1">
                <a:spLocks noChangeArrowheads="1"/>
              </p:cNvSpPr>
              <p:nvPr/>
            </p:nvSpPr>
            <p:spPr bwMode="auto">
              <a:xfrm>
                <a:off x="4333" y="292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grpSp>
        <p:sp>
          <p:nvSpPr>
            <p:cNvPr id="23" name="Text Box 41"/>
            <p:cNvSpPr txBox="1">
              <a:spLocks noChangeArrowheads="1"/>
            </p:cNvSpPr>
            <p:nvPr/>
          </p:nvSpPr>
          <p:spPr bwMode="auto">
            <a:xfrm>
              <a:off x="4476" y="2316"/>
              <a:ext cx="4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rPr>
                <a:t>（</a:t>
              </a:r>
              <a:r>
                <a:rPr lang="en-US" altLang="zh-CN" b="1" dirty="0">
                  <a:latin typeface="Times New Roman" pitchFamily="18" charset="0"/>
                </a:rPr>
                <a:t>s</a:t>
              </a:r>
              <a:r>
                <a:rPr lang="zh-CN" altLang="en-US" b="1" dirty="0">
                  <a:latin typeface="Times New Roman" pitchFamily="18" charset="0"/>
                </a:rPr>
                <a:t>）</a:t>
              </a:r>
            </a:p>
          </p:txBody>
        </p:sp>
        <p:sp>
          <p:nvSpPr>
            <p:cNvPr id="24" name="Oval 42"/>
            <p:cNvSpPr>
              <a:spLocks noChangeArrowheads="1"/>
            </p:cNvSpPr>
            <p:nvPr/>
          </p:nvSpPr>
          <p:spPr bwMode="auto">
            <a:xfrm>
              <a:off x="4522" y="2930"/>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43"/>
            <p:cNvSpPr txBox="1">
              <a:spLocks noChangeArrowheads="1"/>
            </p:cNvSpPr>
            <p:nvPr/>
          </p:nvSpPr>
          <p:spPr bwMode="auto">
            <a:xfrm>
              <a:off x="4582" y="2930"/>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k</a:t>
              </a:r>
            </a:p>
          </p:txBody>
        </p:sp>
        <p:sp>
          <p:nvSpPr>
            <p:cNvPr id="26" name="Oval 44"/>
            <p:cNvSpPr>
              <a:spLocks noChangeArrowheads="1"/>
            </p:cNvSpPr>
            <p:nvPr/>
          </p:nvSpPr>
          <p:spPr bwMode="auto">
            <a:xfrm>
              <a:off x="3637" y="293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45"/>
            <p:cNvSpPr txBox="1">
              <a:spLocks noChangeArrowheads="1"/>
            </p:cNvSpPr>
            <p:nvPr/>
          </p:nvSpPr>
          <p:spPr bwMode="auto">
            <a:xfrm>
              <a:off x="3711" y="2938"/>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j</a:t>
              </a:r>
            </a:p>
          </p:txBody>
        </p:sp>
        <p:sp>
          <p:nvSpPr>
            <p:cNvPr id="28" name="Line 46"/>
            <p:cNvSpPr>
              <a:spLocks noChangeShapeType="1"/>
            </p:cNvSpPr>
            <p:nvPr/>
          </p:nvSpPr>
          <p:spPr bwMode="auto">
            <a:xfrm flipH="1">
              <a:off x="3866" y="2659"/>
              <a:ext cx="245" cy="28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47"/>
            <p:cNvSpPr>
              <a:spLocks noChangeShapeType="1"/>
            </p:cNvSpPr>
            <p:nvPr/>
          </p:nvSpPr>
          <p:spPr bwMode="auto">
            <a:xfrm flipH="1" flipV="1">
              <a:off x="4454" y="2646"/>
              <a:ext cx="276" cy="29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Text Box 48"/>
            <p:cNvSpPr txBox="1">
              <a:spLocks noChangeArrowheads="1"/>
            </p:cNvSpPr>
            <p:nvPr/>
          </p:nvSpPr>
          <p:spPr bwMode="auto">
            <a:xfrm>
              <a:off x="4097" y="268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sym typeface="Symbol" pitchFamily="18" charset="2"/>
                </a:rPr>
                <a:t>rop</a:t>
              </a:r>
            </a:p>
          </p:txBody>
        </p:sp>
        <p:sp>
          <p:nvSpPr>
            <p:cNvPr id="31" name="Text Box 49"/>
            <p:cNvSpPr txBox="1">
              <a:spLocks noChangeArrowheads="1"/>
            </p:cNvSpPr>
            <p:nvPr/>
          </p:nvSpPr>
          <p:spPr bwMode="auto">
            <a:xfrm>
              <a:off x="4063" y="301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B</a:t>
              </a:r>
            </a:p>
          </p:txBody>
        </p:sp>
        <p:sp>
          <p:nvSpPr>
            <p:cNvPr id="32" name="Text Box 50"/>
            <p:cNvSpPr txBox="1">
              <a:spLocks noChangeArrowheads="1"/>
            </p:cNvSpPr>
            <p:nvPr/>
          </p:nvSpPr>
          <p:spPr bwMode="auto">
            <a:xfrm>
              <a:off x="4936" y="30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C</a:t>
              </a:r>
            </a:p>
          </p:txBody>
        </p:sp>
      </p:grpSp>
      <p:sp>
        <p:nvSpPr>
          <p:cNvPr id="35" name="Text Box 2"/>
          <p:cNvSpPr txBox="1">
            <a:spLocks noChangeArrowheads="1"/>
          </p:cNvSpPr>
          <p:nvPr/>
        </p:nvSpPr>
        <p:spPr bwMode="auto">
          <a:xfrm>
            <a:off x="76200" y="483513"/>
            <a:ext cx="3886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solidFill>
                  <a:srgbClr val="800000"/>
                </a:solidFill>
                <a:latin typeface="宋体" pitchFamily="2" charset="-122"/>
                <a:ea typeface="宋体" pitchFamily="2" charset="-122"/>
              </a:rPr>
              <a:t>各种四元组的</a:t>
            </a:r>
            <a:r>
              <a:rPr lang="en-US" altLang="zh-CN" sz="2200" b="1" dirty="0">
                <a:solidFill>
                  <a:srgbClr val="800000"/>
                </a:solidFill>
                <a:latin typeface="宋体" pitchFamily="2" charset="-122"/>
                <a:ea typeface="宋体" pitchFamily="2" charset="-122"/>
              </a:rPr>
              <a:t>DAG</a:t>
            </a:r>
            <a:r>
              <a:rPr lang="zh-CN" altLang="en-US" sz="2200" b="1" dirty="0">
                <a:solidFill>
                  <a:srgbClr val="800000"/>
                </a:solidFill>
                <a:latin typeface="宋体" pitchFamily="2" charset="-122"/>
                <a:ea typeface="宋体" pitchFamily="2" charset="-122"/>
              </a:rPr>
              <a:t>表示</a:t>
            </a:r>
            <a:r>
              <a:rPr lang="en-US" altLang="zh-CN" sz="2200" b="1" dirty="0">
                <a:solidFill>
                  <a:srgbClr val="800000"/>
                </a:solidFill>
                <a:latin typeface="宋体" pitchFamily="2" charset="-122"/>
                <a:ea typeface="宋体" pitchFamily="2" charset="-122"/>
              </a:rPr>
              <a:t>(</a:t>
            </a:r>
            <a:r>
              <a:rPr lang="zh-CN" altLang="en-US" sz="2200" b="1" dirty="0">
                <a:solidFill>
                  <a:srgbClr val="800000"/>
                </a:solidFill>
                <a:latin typeface="宋体" pitchFamily="2" charset="-122"/>
                <a:ea typeface="宋体" pitchFamily="2" charset="-122"/>
              </a:rPr>
              <a:t>续</a:t>
            </a:r>
            <a:r>
              <a:rPr lang="en-US" altLang="zh-CN" sz="2200" b="1" dirty="0">
                <a:solidFill>
                  <a:srgbClr val="800000"/>
                </a:solidFill>
                <a:latin typeface="宋体" pitchFamily="2" charset="-122"/>
                <a:ea typeface="宋体" pitchFamily="2" charset="-122"/>
              </a:rPr>
              <a:t>)</a:t>
            </a:r>
            <a:endParaRPr lang="zh-CN" altLang="en-US" sz="2200" b="1" dirty="0">
              <a:solidFill>
                <a:srgbClr val="800000"/>
              </a:solidFill>
              <a:latin typeface="宋体" pitchFamily="2" charset="-122"/>
              <a:ea typeface="宋体" pitchFamily="2" charset="-122"/>
            </a:endParaRPr>
          </a:p>
        </p:txBody>
      </p:sp>
      <p:sp>
        <p:nvSpPr>
          <p:cNvPr id="36" name="Arc 29"/>
          <p:cNvSpPr>
            <a:spLocks/>
          </p:cNvSpPr>
          <p:nvPr/>
        </p:nvSpPr>
        <p:spPr bwMode="auto">
          <a:xfrm>
            <a:off x="1828800" y="1447800"/>
            <a:ext cx="4724400" cy="3810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37" name="Arc 29"/>
          <p:cNvSpPr>
            <a:spLocks/>
          </p:cNvSpPr>
          <p:nvPr/>
        </p:nvSpPr>
        <p:spPr bwMode="auto">
          <a:xfrm>
            <a:off x="1905000" y="3352800"/>
            <a:ext cx="4953000" cy="4572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32</a:t>
            </a:fld>
            <a:endParaRPr lang="en-US" altLang="zh-CN"/>
          </a:p>
        </p:txBody>
      </p:sp>
      <p:sp>
        <p:nvSpPr>
          <p:cNvPr id="4" name="Text Box 3"/>
          <p:cNvSpPr txBox="1">
            <a:spLocks noChangeArrowheads="1"/>
          </p:cNvSpPr>
          <p:nvPr/>
        </p:nvSpPr>
        <p:spPr bwMode="auto">
          <a:xfrm>
            <a:off x="381000" y="4327525"/>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pitchFamily="18" charset="0"/>
              </a:rPr>
              <a:t>（</a:t>
            </a:r>
            <a:r>
              <a:rPr lang="en-US" altLang="zh-CN" sz="2000" b="1">
                <a:latin typeface="Times New Roman" pitchFamily="18" charset="0"/>
              </a:rPr>
              <a:t>6</a:t>
            </a:r>
            <a:r>
              <a:rPr lang="zh-CN" altLang="en-US" sz="2000" b="1">
                <a:latin typeface="Times New Roman" pitchFamily="18" charset="0"/>
              </a:rPr>
              <a:t>）</a:t>
            </a:r>
            <a:r>
              <a:rPr lang="en-US" altLang="zh-CN" sz="2000" b="1">
                <a:latin typeface="Times New Roman" pitchFamily="18" charset="0"/>
              </a:rPr>
              <a:t>goto </a:t>
            </a:r>
            <a:r>
              <a:rPr lang="zh-CN" altLang="en-US" sz="2000" b="1">
                <a:latin typeface="Times New Roman" pitchFamily="18" charset="0"/>
              </a:rPr>
              <a:t>（</a:t>
            </a:r>
            <a:r>
              <a:rPr lang="en-US" altLang="zh-CN" sz="2000" b="1">
                <a:latin typeface="Times New Roman" pitchFamily="18" charset="0"/>
              </a:rPr>
              <a:t>s</a:t>
            </a:r>
            <a:r>
              <a:rPr lang="zh-CN" altLang="en-US" sz="2000" b="1">
                <a:latin typeface="Times New Roman" pitchFamily="18" charset="0"/>
              </a:rPr>
              <a:t>）</a:t>
            </a:r>
            <a:r>
              <a:rPr lang="zh-CN" altLang="en-US" sz="2000" b="1">
                <a:latin typeface="Times New Roman" pitchFamily="18" charset="0"/>
                <a:sym typeface="Symbol" pitchFamily="18" charset="2"/>
              </a:rPr>
              <a:t>  （</a:t>
            </a:r>
            <a:r>
              <a:rPr lang="en-US" altLang="zh-CN" sz="2000" b="1">
                <a:latin typeface="Times New Roman" pitchFamily="18" charset="0"/>
                <a:sym typeface="Symbol" pitchFamily="18" charset="2"/>
              </a:rPr>
              <a:t>jump, --,--,</a:t>
            </a:r>
            <a:r>
              <a:rPr lang="zh-CN" altLang="en-US" sz="2000" b="1">
                <a:latin typeface="Times New Roman" pitchFamily="18" charset="0"/>
                <a:sym typeface="Symbol" pitchFamily="18" charset="2"/>
              </a:rPr>
              <a:t>（</a:t>
            </a:r>
            <a:r>
              <a:rPr lang="en-US" altLang="zh-CN" sz="2000" b="1">
                <a:latin typeface="Times New Roman" pitchFamily="18" charset="0"/>
                <a:sym typeface="Symbol" pitchFamily="18" charset="2"/>
              </a:rPr>
              <a:t>s</a:t>
            </a:r>
            <a:r>
              <a:rPr lang="zh-CN" altLang="en-US" sz="2000" b="1">
                <a:latin typeface="Times New Roman" pitchFamily="18" charset="0"/>
                <a:sym typeface="Symbol" pitchFamily="18" charset="2"/>
              </a:rPr>
              <a:t>））</a:t>
            </a:r>
          </a:p>
        </p:txBody>
      </p:sp>
      <p:sp>
        <p:nvSpPr>
          <p:cNvPr id="5" name="Rectangle 5"/>
          <p:cNvSpPr>
            <a:spLocks noChangeArrowheads="1"/>
          </p:cNvSpPr>
          <p:nvPr/>
        </p:nvSpPr>
        <p:spPr bwMode="auto">
          <a:xfrm>
            <a:off x="5105400" y="533400"/>
            <a:ext cx="3276600" cy="5562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35"/>
          <p:cNvGrpSpPr>
            <a:grpSpLocks/>
          </p:cNvGrpSpPr>
          <p:nvPr/>
        </p:nvGrpSpPr>
        <p:grpSpPr bwMode="auto">
          <a:xfrm>
            <a:off x="6019800" y="4373563"/>
            <a:ext cx="1216025" cy="731837"/>
            <a:chOff x="4082" y="2561"/>
            <a:chExt cx="766" cy="461"/>
          </a:xfrm>
        </p:grpSpPr>
        <p:sp>
          <p:nvSpPr>
            <p:cNvPr id="7" name="Oval 7"/>
            <p:cNvSpPr>
              <a:spLocks noChangeArrowheads="1"/>
            </p:cNvSpPr>
            <p:nvPr/>
          </p:nvSpPr>
          <p:spPr bwMode="auto">
            <a:xfrm>
              <a:off x="4082" y="2569"/>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8"/>
            <p:cNvSpPr txBox="1">
              <a:spLocks noChangeArrowheads="1"/>
            </p:cNvSpPr>
            <p:nvPr/>
          </p:nvSpPr>
          <p:spPr bwMode="auto">
            <a:xfrm>
              <a:off x="4164" y="2561"/>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sp>
          <p:nvSpPr>
            <p:cNvPr id="9" name="Text Box 10"/>
            <p:cNvSpPr txBox="1">
              <a:spLocks noChangeArrowheads="1"/>
            </p:cNvSpPr>
            <p:nvPr/>
          </p:nvSpPr>
          <p:spPr bwMode="auto">
            <a:xfrm>
              <a:off x="4512" y="262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(s)</a:t>
              </a:r>
            </a:p>
          </p:txBody>
        </p:sp>
      </p:grpSp>
      <p:sp>
        <p:nvSpPr>
          <p:cNvPr id="10" name="Text Box 34"/>
          <p:cNvSpPr txBox="1">
            <a:spLocks noChangeArrowheads="1"/>
          </p:cNvSpPr>
          <p:nvPr/>
        </p:nvSpPr>
        <p:spPr bwMode="auto">
          <a:xfrm>
            <a:off x="304800" y="1736725"/>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pitchFamily="18" charset="0"/>
              </a:rPr>
              <a:t>（</a:t>
            </a:r>
            <a:r>
              <a:rPr lang="en-US" altLang="zh-CN" sz="2000" b="1" dirty="0">
                <a:latin typeface="Times New Roman" pitchFamily="18" charset="0"/>
              </a:rPr>
              <a:t>5</a:t>
            </a:r>
            <a:r>
              <a:rPr lang="zh-CN" altLang="en-US" sz="2000" b="1" dirty="0">
                <a:latin typeface="Times New Roman" pitchFamily="18" charset="0"/>
              </a:rPr>
              <a:t>） </a:t>
            </a:r>
            <a:r>
              <a:rPr lang="en-US" altLang="zh-CN" sz="2000" b="1" dirty="0">
                <a:latin typeface="Times New Roman" pitchFamily="18" charset="0"/>
                <a:sym typeface="Symbol" pitchFamily="18" charset="2"/>
              </a:rPr>
              <a:t>D[C]</a:t>
            </a:r>
            <a:r>
              <a:rPr lang="en-US" altLang="zh-CN" sz="2000" b="1" dirty="0">
                <a:latin typeface="Times New Roman" pitchFamily="18" charset="0"/>
              </a:rPr>
              <a:t> </a:t>
            </a:r>
            <a:r>
              <a:rPr lang="en-US" altLang="zh-CN" sz="2000" b="1" dirty="0">
                <a:latin typeface="Times New Roman" pitchFamily="18" charset="0"/>
                <a:sym typeface="Symbol" pitchFamily="18" charset="2"/>
              </a:rPr>
              <a:t>=B </a:t>
            </a:r>
            <a:r>
              <a:rPr lang="zh-CN" altLang="en-US" sz="2000" b="1" dirty="0">
                <a:latin typeface="Times New Roman" pitchFamily="18" charset="0"/>
                <a:sym typeface="Symbol" pitchFamily="18" charset="2"/>
              </a:rPr>
              <a:t>（</a:t>
            </a:r>
            <a:r>
              <a:rPr lang="en-US" altLang="zh-CN" sz="2000" b="1" dirty="0">
                <a:latin typeface="Times New Roman" pitchFamily="18" charset="0"/>
                <a:sym typeface="Symbol" pitchFamily="18" charset="2"/>
              </a:rPr>
              <a:t>[]=,B,--, D[C]</a:t>
            </a:r>
            <a:r>
              <a:rPr lang="zh-CN" altLang="en-US" sz="2000" b="1" dirty="0">
                <a:latin typeface="Times New Roman" pitchFamily="18" charset="0"/>
                <a:sym typeface="Symbol" pitchFamily="18" charset="2"/>
              </a:rPr>
              <a:t>）</a:t>
            </a:r>
          </a:p>
        </p:txBody>
      </p:sp>
      <p:grpSp>
        <p:nvGrpSpPr>
          <p:cNvPr id="11" name="Group 43"/>
          <p:cNvGrpSpPr>
            <a:grpSpLocks/>
          </p:cNvGrpSpPr>
          <p:nvPr/>
        </p:nvGrpSpPr>
        <p:grpSpPr bwMode="auto">
          <a:xfrm>
            <a:off x="5130800" y="1524000"/>
            <a:ext cx="3419475" cy="1892300"/>
            <a:chOff x="3430" y="768"/>
            <a:chExt cx="2154" cy="1192"/>
          </a:xfrm>
        </p:grpSpPr>
        <p:grpSp>
          <p:nvGrpSpPr>
            <p:cNvPr id="12" name="Group 21"/>
            <p:cNvGrpSpPr>
              <a:grpSpLocks/>
            </p:cNvGrpSpPr>
            <p:nvPr/>
          </p:nvGrpSpPr>
          <p:grpSpPr bwMode="auto">
            <a:xfrm>
              <a:off x="4174" y="768"/>
              <a:ext cx="453" cy="453"/>
              <a:chOff x="4252" y="2928"/>
              <a:chExt cx="453" cy="453"/>
            </a:xfrm>
          </p:grpSpPr>
          <p:sp>
            <p:nvSpPr>
              <p:cNvPr id="30" name="Oval 22"/>
              <p:cNvSpPr>
                <a:spLocks noChangeArrowheads="1"/>
              </p:cNvSpPr>
              <p:nvPr/>
            </p:nvSpPr>
            <p:spPr bwMode="auto">
              <a:xfrm>
                <a:off x="4252" y="2928"/>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3"/>
              <p:cNvSpPr txBox="1">
                <a:spLocks noChangeArrowheads="1"/>
              </p:cNvSpPr>
              <p:nvPr/>
            </p:nvSpPr>
            <p:spPr bwMode="auto">
              <a:xfrm>
                <a:off x="4333" y="292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i</a:t>
                </a:r>
              </a:p>
            </p:txBody>
          </p:sp>
        </p:grpSp>
        <p:sp>
          <p:nvSpPr>
            <p:cNvPr id="13" name="Text Box 24"/>
            <p:cNvSpPr txBox="1">
              <a:spLocks noChangeArrowheads="1"/>
            </p:cNvSpPr>
            <p:nvPr/>
          </p:nvSpPr>
          <p:spPr bwMode="auto">
            <a:xfrm>
              <a:off x="4608" y="80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A</a:t>
              </a:r>
            </a:p>
          </p:txBody>
        </p:sp>
        <p:grpSp>
          <p:nvGrpSpPr>
            <p:cNvPr id="14" name="Group 36"/>
            <p:cNvGrpSpPr>
              <a:grpSpLocks/>
            </p:cNvGrpSpPr>
            <p:nvPr/>
          </p:nvGrpSpPr>
          <p:grpSpPr bwMode="auto">
            <a:xfrm>
              <a:off x="3430" y="1488"/>
              <a:ext cx="453" cy="453"/>
              <a:chOff x="3593" y="1467"/>
              <a:chExt cx="453" cy="453"/>
            </a:xfrm>
          </p:grpSpPr>
          <p:sp>
            <p:nvSpPr>
              <p:cNvPr id="28" name="Oval 27"/>
              <p:cNvSpPr>
                <a:spLocks noChangeArrowheads="1"/>
              </p:cNvSpPr>
              <p:nvPr/>
            </p:nvSpPr>
            <p:spPr bwMode="auto">
              <a:xfrm>
                <a:off x="3593" y="1467"/>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28"/>
              <p:cNvSpPr txBox="1">
                <a:spLocks noChangeArrowheads="1"/>
              </p:cNvSpPr>
              <p:nvPr/>
            </p:nvSpPr>
            <p:spPr bwMode="auto">
              <a:xfrm>
                <a:off x="3674" y="1467"/>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j</a:t>
                </a:r>
              </a:p>
            </p:txBody>
          </p:sp>
        </p:grpSp>
        <p:sp>
          <p:nvSpPr>
            <p:cNvPr id="15" name="Line 29"/>
            <p:cNvSpPr>
              <a:spLocks noChangeShapeType="1"/>
            </p:cNvSpPr>
            <p:nvPr/>
          </p:nvSpPr>
          <p:spPr bwMode="auto">
            <a:xfrm flipH="1">
              <a:off x="3696" y="1152"/>
              <a:ext cx="547" cy="3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30"/>
            <p:cNvSpPr>
              <a:spLocks noChangeShapeType="1"/>
            </p:cNvSpPr>
            <p:nvPr/>
          </p:nvSpPr>
          <p:spPr bwMode="auto">
            <a:xfrm flipH="1" flipV="1">
              <a:off x="4586" y="1139"/>
              <a:ext cx="502" cy="3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Text Box 31"/>
            <p:cNvSpPr txBox="1">
              <a:spLocks noChangeArrowheads="1"/>
            </p:cNvSpPr>
            <p:nvPr/>
          </p:nvSpPr>
          <p:spPr bwMode="auto">
            <a:xfrm>
              <a:off x="4396" y="1173"/>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sym typeface="Symbol" pitchFamily="18" charset="2"/>
                </a:rPr>
                <a:t>[]=</a:t>
              </a:r>
            </a:p>
          </p:txBody>
        </p:sp>
        <p:sp>
          <p:nvSpPr>
            <p:cNvPr id="18" name="Text Box 32"/>
            <p:cNvSpPr txBox="1">
              <a:spLocks noChangeArrowheads="1"/>
            </p:cNvSpPr>
            <p:nvPr/>
          </p:nvSpPr>
          <p:spPr bwMode="auto">
            <a:xfrm>
              <a:off x="3848" y="156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D</a:t>
              </a:r>
            </a:p>
          </p:txBody>
        </p:sp>
        <p:grpSp>
          <p:nvGrpSpPr>
            <p:cNvPr id="19" name="Group 41"/>
            <p:cNvGrpSpPr>
              <a:grpSpLocks/>
            </p:cNvGrpSpPr>
            <p:nvPr/>
          </p:nvGrpSpPr>
          <p:grpSpPr bwMode="auto">
            <a:xfrm>
              <a:off x="4877" y="1487"/>
              <a:ext cx="707" cy="453"/>
              <a:chOff x="4779" y="1459"/>
              <a:chExt cx="707" cy="453"/>
            </a:xfrm>
          </p:grpSpPr>
          <p:sp>
            <p:nvSpPr>
              <p:cNvPr id="25" name="Oval 25"/>
              <p:cNvSpPr>
                <a:spLocks noChangeArrowheads="1"/>
              </p:cNvSpPr>
              <p:nvPr/>
            </p:nvSpPr>
            <p:spPr bwMode="auto">
              <a:xfrm>
                <a:off x="4779" y="1459"/>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6"/>
              <p:cNvSpPr txBox="1">
                <a:spLocks noChangeArrowheads="1"/>
              </p:cNvSpPr>
              <p:nvPr/>
            </p:nvSpPr>
            <p:spPr bwMode="auto">
              <a:xfrm>
                <a:off x="4831" y="145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k</a:t>
                </a:r>
              </a:p>
            </p:txBody>
          </p:sp>
          <p:sp>
            <p:nvSpPr>
              <p:cNvPr id="27" name="Text Box 33"/>
              <p:cNvSpPr txBox="1">
                <a:spLocks noChangeArrowheads="1"/>
              </p:cNvSpPr>
              <p:nvPr/>
            </p:nvSpPr>
            <p:spPr bwMode="auto">
              <a:xfrm>
                <a:off x="5198" y="153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B</a:t>
                </a:r>
              </a:p>
            </p:txBody>
          </p:sp>
        </p:grpSp>
        <p:grpSp>
          <p:nvGrpSpPr>
            <p:cNvPr id="20" name="Group 37"/>
            <p:cNvGrpSpPr>
              <a:grpSpLocks/>
            </p:cNvGrpSpPr>
            <p:nvPr/>
          </p:nvGrpSpPr>
          <p:grpSpPr bwMode="auto">
            <a:xfrm>
              <a:off x="4156" y="1507"/>
              <a:ext cx="453" cy="453"/>
              <a:chOff x="3593" y="1467"/>
              <a:chExt cx="453" cy="453"/>
            </a:xfrm>
          </p:grpSpPr>
          <p:sp>
            <p:nvSpPr>
              <p:cNvPr id="23" name="Oval 38"/>
              <p:cNvSpPr>
                <a:spLocks noChangeArrowheads="1"/>
              </p:cNvSpPr>
              <p:nvPr/>
            </p:nvSpPr>
            <p:spPr bwMode="auto">
              <a:xfrm>
                <a:off x="3593" y="1467"/>
                <a:ext cx="453" cy="45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39"/>
              <p:cNvSpPr txBox="1">
                <a:spLocks noChangeArrowheads="1"/>
              </p:cNvSpPr>
              <p:nvPr/>
            </p:nvSpPr>
            <p:spPr bwMode="auto">
              <a:xfrm>
                <a:off x="3674" y="1467"/>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n</a:t>
                </a:r>
                <a:r>
                  <a:rPr lang="en-US" altLang="zh-CN" b="1" baseline="-10000">
                    <a:latin typeface="Times New Roman" pitchFamily="18" charset="0"/>
                  </a:rPr>
                  <a:t>j</a:t>
                </a:r>
              </a:p>
            </p:txBody>
          </p:sp>
        </p:grpSp>
        <p:sp>
          <p:nvSpPr>
            <p:cNvPr id="21" name="Text Box 40"/>
            <p:cNvSpPr txBox="1">
              <a:spLocks noChangeArrowheads="1"/>
            </p:cNvSpPr>
            <p:nvPr/>
          </p:nvSpPr>
          <p:spPr bwMode="auto">
            <a:xfrm>
              <a:off x="4577" y="155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itchFamily="18" charset="0"/>
                </a:rPr>
                <a:t>C</a:t>
              </a:r>
            </a:p>
          </p:txBody>
        </p:sp>
        <p:sp>
          <p:nvSpPr>
            <p:cNvPr id="22" name="Line 42"/>
            <p:cNvSpPr>
              <a:spLocks noChangeShapeType="1"/>
            </p:cNvSpPr>
            <p:nvPr/>
          </p:nvSpPr>
          <p:spPr bwMode="auto">
            <a:xfrm>
              <a:off x="4403" y="1234"/>
              <a:ext cx="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 name="Arc 29"/>
          <p:cNvSpPr>
            <a:spLocks/>
          </p:cNvSpPr>
          <p:nvPr/>
        </p:nvSpPr>
        <p:spPr bwMode="auto">
          <a:xfrm>
            <a:off x="2030413" y="1524000"/>
            <a:ext cx="4370387" cy="3810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37" name="Arc 29"/>
          <p:cNvSpPr>
            <a:spLocks/>
          </p:cNvSpPr>
          <p:nvPr/>
        </p:nvSpPr>
        <p:spPr bwMode="auto">
          <a:xfrm>
            <a:off x="1981199" y="4114800"/>
            <a:ext cx="4191001" cy="228600"/>
          </a:xfrm>
          <a:custGeom>
            <a:avLst/>
            <a:gdLst>
              <a:gd name="G0" fmla="+- 21600 0 0"/>
              <a:gd name="G1" fmla="+- 21600 0 0"/>
              <a:gd name="G2" fmla="+- 21600 0 0"/>
              <a:gd name="T0" fmla="*/ 2 w 35598"/>
              <a:gd name="T1" fmla="*/ 21878 h 21878"/>
              <a:gd name="T2" fmla="*/ 35598 w 35598"/>
              <a:gd name="T3" fmla="*/ 5150 h 21878"/>
              <a:gd name="T4" fmla="*/ 21600 w 35598"/>
              <a:gd name="T5" fmla="*/ 21600 h 21878"/>
            </a:gdLst>
            <a:ahLst/>
            <a:cxnLst>
              <a:cxn ang="0">
                <a:pos x="T0" y="T1"/>
              </a:cxn>
              <a:cxn ang="0">
                <a:pos x="T2" y="T3"/>
              </a:cxn>
              <a:cxn ang="0">
                <a:pos x="T4" y="T5"/>
              </a:cxn>
            </a:cxnLst>
            <a:rect l="0" t="0" r="r" b="b"/>
            <a:pathLst>
              <a:path w="35598" h="21878" fill="none" extrusionOk="0">
                <a:moveTo>
                  <a:pt x="1" y="21878"/>
                </a:moveTo>
                <a:cubicBezTo>
                  <a:pt x="0" y="21785"/>
                  <a:pt x="0" y="21692"/>
                  <a:pt x="0" y="21600"/>
                </a:cubicBezTo>
                <a:cubicBezTo>
                  <a:pt x="0" y="9670"/>
                  <a:pt x="9670" y="0"/>
                  <a:pt x="21600" y="0"/>
                </a:cubicBezTo>
                <a:cubicBezTo>
                  <a:pt x="26729" y="-1"/>
                  <a:pt x="31691" y="1825"/>
                  <a:pt x="35598" y="5149"/>
                </a:cubicBezTo>
              </a:path>
              <a:path w="35598" h="21878" stroke="0" extrusionOk="0">
                <a:moveTo>
                  <a:pt x="1" y="21878"/>
                </a:moveTo>
                <a:cubicBezTo>
                  <a:pt x="0" y="21785"/>
                  <a:pt x="0" y="21692"/>
                  <a:pt x="0" y="21600"/>
                </a:cubicBezTo>
                <a:cubicBezTo>
                  <a:pt x="0" y="9670"/>
                  <a:pt x="9670" y="0"/>
                  <a:pt x="21600" y="0"/>
                </a:cubicBezTo>
                <a:cubicBezTo>
                  <a:pt x="26729" y="-1"/>
                  <a:pt x="31691" y="1825"/>
                  <a:pt x="35598" y="5149"/>
                </a:cubicBezTo>
                <a:lnTo>
                  <a:pt x="21600" y="21600"/>
                </a:lnTo>
                <a:close/>
              </a:path>
            </a:pathLst>
          </a:custGeom>
          <a:noFill/>
          <a:ln w="28575">
            <a:solidFill>
              <a:srgbClr val="FF00FF"/>
            </a:solidFill>
            <a:prstDash val="dash"/>
            <a:miter lim="800000"/>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宋体" pitchFamily="2" charset="-122"/>
              <a:ea typeface="宋体" pitchFamily="2" charset="-122"/>
            </a:endParaRPr>
          </a:p>
        </p:txBody>
      </p:sp>
      <p:sp>
        <p:nvSpPr>
          <p:cNvPr id="38" name="Text Box 2"/>
          <p:cNvSpPr txBox="1">
            <a:spLocks noChangeArrowheads="1"/>
          </p:cNvSpPr>
          <p:nvPr/>
        </p:nvSpPr>
        <p:spPr bwMode="auto">
          <a:xfrm>
            <a:off x="76200" y="483513"/>
            <a:ext cx="3886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solidFill>
                  <a:srgbClr val="800000"/>
                </a:solidFill>
                <a:latin typeface="宋体" pitchFamily="2" charset="-122"/>
                <a:ea typeface="宋体" pitchFamily="2" charset="-122"/>
              </a:rPr>
              <a:t>各种四元组的</a:t>
            </a:r>
            <a:r>
              <a:rPr lang="en-US" altLang="zh-CN" sz="2200" b="1" dirty="0">
                <a:solidFill>
                  <a:srgbClr val="800000"/>
                </a:solidFill>
                <a:latin typeface="宋体" pitchFamily="2" charset="-122"/>
                <a:ea typeface="宋体" pitchFamily="2" charset="-122"/>
              </a:rPr>
              <a:t>DAG</a:t>
            </a:r>
            <a:r>
              <a:rPr lang="zh-CN" altLang="en-US" sz="2200" b="1" dirty="0">
                <a:solidFill>
                  <a:srgbClr val="800000"/>
                </a:solidFill>
                <a:latin typeface="宋体" pitchFamily="2" charset="-122"/>
                <a:ea typeface="宋体" pitchFamily="2" charset="-122"/>
              </a:rPr>
              <a:t>表示</a:t>
            </a:r>
            <a:r>
              <a:rPr lang="en-US" altLang="zh-CN" sz="2200" b="1" dirty="0">
                <a:solidFill>
                  <a:srgbClr val="800000"/>
                </a:solidFill>
                <a:latin typeface="宋体" pitchFamily="2" charset="-122"/>
                <a:ea typeface="宋体" pitchFamily="2" charset="-122"/>
              </a:rPr>
              <a:t>(</a:t>
            </a:r>
            <a:r>
              <a:rPr lang="zh-CN" altLang="en-US" sz="2200" b="1" dirty="0">
                <a:solidFill>
                  <a:srgbClr val="800000"/>
                </a:solidFill>
                <a:latin typeface="宋体" pitchFamily="2" charset="-122"/>
                <a:ea typeface="宋体" pitchFamily="2" charset="-122"/>
              </a:rPr>
              <a:t>续</a:t>
            </a:r>
            <a:r>
              <a:rPr lang="en-US" altLang="zh-CN" sz="2200" b="1" dirty="0">
                <a:solidFill>
                  <a:srgbClr val="800000"/>
                </a:solidFill>
                <a:latin typeface="宋体" pitchFamily="2" charset="-122"/>
                <a:ea typeface="宋体" pitchFamily="2" charset="-122"/>
              </a:rPr>
              <a:t>)</a:t>
            </a:r>
            <a:endParaRPr lang="zh-CN" altLang="en-US" sz="2200" b="1" dirty="0">
              <a:solidFill>
                <a:srgbClr val="8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1026"/>
          <p:cNvSpPr txBox="1">
            <a:spLocks noChangeArrowheads="1"/>
          </p:cNvSpPr>
          <p:nvPr/>
        </p:nvSpPr>
        <p:spPr bwMode="auto">
          <a:xfrm>
            <a:off x="914400" y="476250"/>
            <a:ext cx="5410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en-US" altLang="zh-CN" sz="2200" b="1" dirty="0">
                <a:solidFill>
                  <a:srgbClr val="800000"/>
                </a:solidFill>
                <a:latin typeface="宋体" pitchFamily="2" charset="-122"/>
                <a:ea typeface="宋体" pitchFamily="2" charset="-122"/>
              </a:rPr>
              <a:t>DAG</a:t>
            </a:r>
            <a:r>
              <a:rPr lang="zh-CN" altLang="en-US" sz="2200" b="1" dirty="0">
                <a:solidFill>
                  <a:srgbClr val="800000"/>
                </a:solidFill>
                <a:latin typeface="宋体" pitchFamily="2" charset="-122"/>
                <a:ea typeface="宋体" pitchFamily="2" charset="-122"/>
              </a:rPr>
              <a:t>优化步骤</a:t>
            </a:r>
          </a:p>
        </p:txBody>
      </p:sp>
      <p:sp>
        <p:nvSpPr>
          <p:cNvPr id="39" name="Text Box 1027"/>
          <p:cNvSpPr txBox="1">
            <a:spLocks noChangeArrowheads="1"/>
          </p:cNvSpPr>
          <p:nvPr/>
        </p:nvSpPr>
        <p:spPr bwMode="auto">
          <a:xfrm>
            <a:off x="838200" y="873125"/>
            <a:ext cx="6324600" cy="78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lnSpc>
                <a:spcPct val="12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 构造基本块四元式的</a:t>
            </a:r>
            <a:r>
              <a:rPr lang="en-US" altLang="zh-CN" sz="2000" b="1" dirty="0">
                <a:latin typeface="宋体" pitchFamily="2" charset="-122"/>
                <a:ea typeface="宋体" pitchFamily="2" charset="-122"/>
              </a:rPr>
              <a:t>DAG</a:t>
            </a:r>
            <a:r>
              <a:rPr lang="zh-CN" altLang="en-US" sz="2000" b="1" dirty="0">
                <a:latin typeface="宋体" pitchFamily="2" charset="-122"/>
                <a:ea typeface="宋体" pitchFamily="2" charset="-122"/>
              </a:rPr>
              <a:t>；</a:t>
            </a:r>
          </a:p>
          <a:p>
            <a:pPr algn="l" eaLnBrk="1" hangingPunct="1">
              <a:lnSpc>
                <a:spcPct val="12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 按</a:t>
            </a:r>
            <a:r>
              <a:rPr lang="en-US" altLang="zh-CN" sz="2000" b="1" dirty="0">
                <a:latin typeface="宋体" pitchFamily="2" charset="-122"/>
                <a:ea typeface="宋体" pitchFamily="2" charset="-122"/>
              </a:rPr>
              <a:t>DAG</a:t>
            </a:r>
            <a:r>
              <a:rPr lang="zh-CN" altLang="en-US" sz="2000" b="1" dirty="0">
                <a:latin typeface="宋体" pitchFamily="2" charset="-122"/>
                <a:ea typeface="宋体" pitchFamily="2" charset="-122"/>
              </a:rPr>
              <a:t>结点顺序，重写基本块四元式。</a:t>
            </a:r>
          </a:p>
        </p:txBody>
      </p:sp>
      <p:sp>
        <p:nvSpPr>
          <p:cNvPr id="40" name="Text Box 1028"/>
          <p:cNvSpPr txBox="1">
            <a:spLocks noChangeArrowheads="1"/>
          </p:cNvSpPr>
          <p:nvPr/>
        </p:nvSpPr>
        <p:spPr bwMode="auto">
          <a:xfrm>
            <a:off x="900113" y="1771650"/>
            <a:ext cx="6643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2000" b="1">
                <a:solidFill>
                  <a:srgbClr val="800000"/>
                </a:solidFill>
                <a:latin typeface="宋体" pitchFamily="2" charset="-122"/>
                <a:ea typeface="宋体" pitchFamily="2" charset="-122"/>
              </a:rPr>
              <a:t>构造</a:t>
            </a:r>
            <a:r>
              <a:rPr lang="en-US" altLang="zh-CN" sz="2000" b="1">
                <a:solidFill>
                  <a:srgbClr val="800000"/>
                </a:solidFill>
                <a:latin typeface="宋体" pitchFamily="2" charset="-122"/>
                <a:ea typeface="宋体" pitchFamily="2" charset="-122"/>
              </a:rPr>
              <a:t>DAG</a:t>
            </a:r>
            <a:r>
              <a:rPr lang="zh-CN" altLang="en-US" sz="2000" b="1">
                <a:solidFill>
                  <a:srgbClr val="800000"/>
                </a:solidFill>
                <a:latin typeface="宋体" pitchFamily="2" charset="-122"/>
                <a:ea typeface="宋体" pitchFamily="2" charset="-122"/>
              </a:rPr>
              <a:t>算法思想（限于四元式（</a:t>
            </a:r>
            <a:r>
              <a:rPr lang="en-US" altLang="zh-CN" sz="2000" b="1">
                <a:solidFill>
                  <a:srgbClr val="800000"/>
                </a:solidFill>
                <a:latin typeface="宋体" pitchFamily="2" charset="-122"/>
                <a:ea typeface="宋体" pitchFamily="2" charset="-122"/>
              </a:rPr>
              <a:t>0</a:t>
            </a:r>
            <a:r>
              <a:rPr lang="zh-CN" altLang="en-US" sz="2000" b="1">
                <a:solidFill>
                  <a:srgbClr val="800000"/>
                </a:solidFill>
                <a:latin typeface="宋体" pitchFamily="2" charset="-122"/>
                <a:ea typeface="宋体" pitchFamily="2" charset="-122"/>
              </a:rPr>
              <a:t>）、（</a:t>
            </a:r>
            <a:r>
              <a:rPr lang="en-US" altLang="zh-CN" sz="2000" b="1">
                <a:solidFill>
                  <a:srgbClr val="800000"/>
                </a:solidFill>
                <a:latin typeface="宋体" pitchFamily="2" charset="-122"/>
                <a:ea typeface="宋体" pitchFamily="2" charset="-122"/>
              </a:rPr>
              <a:t>1</a:t>
            </a:r>
            <a:r>
              <a:rPr lang="zh-CN" altLang="en-US" sz="2000" b="1">
                <a:solidFill>
                  <a:srgbClr val="800000"/>
                </a:solidFill>
                <a:latin typeface="宋体" pitchFamily="2" charset="-122"/>
                <a:ea typeface="宋体" pitchFamily="2" charset="-122"/>
              </a:rPr>
              <a:t>）和（</a:t>
            </a:r>
            <a:r>
              <a:rPr lang="en-US" altLang="zh-CN" sz="2000" b="1">
                <a:solidFill>
                  <a:srgbClr val="800000"/>
                </a:solidFill>
                <a:latin typeface="宋体" pitchFamily="2" charset="-122"/>
                <a:ea typeface="宋体" pitchFamily="2" charset="-122"/>
              </a:rPr>
              <a:t>2</a:t>
            </a:r>
            <a:r>
              <a:rPr lang="zh-CN" altLang="en-US" sz="2000" b="1">
                <a:solidFill>
                  <a:srgbClr val="800000"/>
                </a:solidFill>
                <a:latin typeface="宋体" pitchFamily="2" charset="-122"/>
                <a:ea typeface="宋体" pitchFamily="2" charset="-122"/>
              </a:rPr>
              <a:t>））</a:t>
            </a:r>
          </a:p>
        </p:txBody>
      </p:sp>
      <p:sp>
        <p:nvSpPr>
          <p:cNvPr id="41" name="Text Box 1032"/>
          <p:cNvSpPr txBox="1">
            <a:spLocks noChangeArrowheads="1"/>
          </p:cNvSpPr>
          <p:nvPr/>
        </p:nvSpPr>
        <p:spPr bwMode="auto">
          <a:xfrm>
            <a:off x="684212" y="2286000"/>
            <a:ext cx="81359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lnSpc>
                <a:spcPct val="150000"/>
              </a:lnSpc>
            </a:pPr>
            <a:r>
              <a:rPr kumimoji="0" lang="zh-CN" altLang="en-US" sz="2000" b="1" dirty="0">
                <a:solidFill>
                  <a:srgbClr val="FF0000"/>
                </a:solidFill>
                <a:latin typeface="宋体" pitchFamily="2" charset="-122"/>
                <a:ea typeface="宋体" pitchFamily="2" charset="-122"/>
              </a:rPr>
              <a:t>对</a:t>
            </a:r>
            <a:r>
              <a:rPr kumimoji="0" lang="en-US" altLang="zh-CN" sz="2000" b="1" dirty="0">
                <a:solidFill>
                  <a:srgbClr val="FF0000"/>
                </a:solidFill>
                <a:latin typeface="宋体" pitchFamily="2" charset="-122"/>
                <a:ea typeface="宋体" pitchFamily="2" charset="-122"/>
              </a:rPr>
              <a:t>0</a:t>
            </a:r>
            <a:r>
              <a:rPr kumimoji="0" lang="zh-CN" altLang="en-US" sz="2000" b="1" dirty="0">
                <a:solidFill>
                  <a:srgbClr val="FF0000"/>
                </a:solidFill>
                <a:latin typeface="宋体" pitchFamily="2" charset="-122"/>
                <a:ea typeface="宋体" pitchFamily="2" charset="-122"/>
              </a:rPr>
              <a:t>型四元式：</a:t>
            </a:r>
            <a:r>
              <a:rPr lang="en-US" altLang="zh-CN" sz="2000" b="1" dirty="0">
                <a:solidFill>
                  <a:srgbClr val="FF0000"/>
                </a:solidFill>
                <a:latin typeface="宋体" pitchFamily="2" charset="-122"/>
                <a:ea typeface="宋体" pitchFamily="2" charset="-122"/>
              </a:rPr>
              <a:t>A:=B </a:t>
            </a:r>
          </a:p>
          <a:p>
            <a:pPr algn="l" eaLnBrk="1" hangingPunct="1">
              <a:lnSpc>
                <a:spcPct val="150000"/>
              </a:lnSpc>
              <a:buFont typeface="Wingdings" pitchFamily="2" charset="2"/>
              <a:buNone/>
            </a:pPr>
            <a:r>
              <a:rPr kumimoji="0" lang="en-US" altLang="zh-CN" sz="2000" b="1" dirty="0">
                <a:solidFill>
                  <a:srgbClr val="000000"/>
                </a:solidFill>
                <a:latin typeface="宋体" pitchFamily="2" charset="-122"/>
                <a:ea typeface="宋体" pitchFamily="2" charset="-122"/>
              </a:rPr>
              <a:t>1.  </a:t>
            </a:r>
            <a:r>
              <a:rPr kumimoji="0" lang="zh-CN" altLang="en-US" sz="2000" b="1" dirty="0">
                <a:solidFill>
                  <a:srgbClr val="000000"/>
                </a:solidFill>
                <a:latin typeface="宋体" pitchFamily="2" charset="-122"/>
                <a:ea typeface="宋体" pitchFamily="2" charset="-122"/>
              </a:rPr>
              <a:t>如果</a:t>
            </a:r>
            <a:r>
              <a:rPr kumimoji="0" lang="en-US" altLang="zh-CN" sz="2000" b="1" dirty="0">
                <a:solidFill>
                  <a:srgbClr val="000000"/>
                </a:solidFill>
                <a:latin typeface="宋体" pitchFamily="2" charset="-122"/>
                <a:ea typeface="宋体" pitchFamily="2" charset="-122"/>
              </a:rPr>
              <a:t>NODE</a:t>
            </a:r>
            <a:r>
              <a:rPr kumimoji="0" lang="zh-CN" altLang="en-US" sz="2000" b="1" dirty="0">
                <a:solidFill>
                  <a:srgbClr val="000000"/>
                </a:solidFill>
                <a:latin typeface="宋体" pitchFamily="2" charset="-122"/>
                <a:ea typeface="宋体" pitchFamily="2" charset="-122"/>
              </a:rPr>
              <a:t>（</a:t>
            </a:r>
            <a:r>
              <a:rPr kumimoji="0" lang="en-US" altLang="zh-CN" sz="2000" b="1" dirty="0">
                <a:solidFill>
                  <a:srgbClr val="000000"/>
                </a:solidFill>
                <a:latin typeface="宋体" pitchFamily="2" charset="-122"/>
                <a:ea typeface="宋体" pitchFamily="2" charset="-122"/>
              </a:rPr>
              <a:t>B</a:t>
            </a:r>
            <a:r>
              <a:rPr kumimoji="0" lang="zh-CN" altLang="en-US" sz="2000" b="1" dirty="0">
                <a:solidFill>
                  <a:srgbClr val="000000"/>
                </a:solidFill>
                <a:latin typeface="宋体" pitchFamily="2" charset="-122"/>
                <a:ea typeface="宋体" pitchFamily="2" charset="-122"/>
              </a:rPr>
              <a:t>）无定义，则构造一标记为</a:t>
            </a:r>
            <a:r>
              <a:rPr kumimoji="0" lang="en-US" altLang="zh-CN" sz="2000" b="1" dirty="0">
                <a:solidFill>
                  <a:srgbClr val="000000"/>
                </a:solidFill>
                <a:latin typeface="宋体" pitchFamily="2" charset="-122"/>
                <a:ea typeface="宋体" pitchFamily="2" charset="-122"/>
              </a:rPr>
              <a:t>B</a:t>
            </a:r>
            <a:r>
              <a:rPr kumimoji="0" lang="zh-CN" altLang="en-US" sz="2000" b="1" dirty="0">
                <a:solidFill>
                  <a:srgbClr val="000000"/>
                </a:solidFill>
                <a:latin typeface="宋体" pitchFamily="2" charset="-122"/>
                <a:ea typeface="宋体" pitchFamily="2" charset="-122"/>
              </a:rPr>
              <a:t>的叶结点，并定义</a:t>
            </a:r>
            <a:r>
              <a:rPr kumimoji="0" lang="en-US" altLang="zh-CN" sz="2000" b="1" dirty="0">
                <a:solidFill>
                  <a:srgbClr val="000000"/>
                </a:solidFill>
                <a:latin typeface="宋体" pitchFamily="2" charset="-122"/>
                <a:ea typeface="宋体" pitchFamily="2" charset="-122"/>
              </a:rPr>
              <a:t>NODE</a:t>
            </a:r>
            <a:r>
              <a:rPr kumimoji="0" lang="zh-CN" altLang="en-US" sz="2000" b="1" dirty="0">
                <a:solidFill>
                  <a:srgbClr val="000000"/>
                </a:solidFill>
                <a:latin typeface="宋体" pitchFamily="2" charset="-122"/>
                <a:ea typeface="宋体" pitchFamily="2" charset="-122"/>
              </a:rPr>
              <a:t>（</a:t>
            </a:r>
            <a:r>
              <a:rPr kumimoji="0" lang="en-US" altLang="zh-CN" sz="2000" b="1" dirty="0">
                <a:solidFill>
                  <a:srgbClr val="000000"/>
                </a:solidFill>
                <a:latin typeface="宋体" pitchFamily="2" charset="-122"/>
                <a:ea typeface="宋体" pitchFamily="2" charset="-122"/>
              </a:rPr>
              <a:t>B</a:t>
            </a:r>
            <a:r>
              <a:rPr kumimoji="0" lang="zh-CN" altLang="en-US" sz="2000" b="1" dirty="0">
                <a:solidFill>
                  <a:srgbClr val="000000"/>
                </a:solidFill>
                <a:latin typeface="宋体" pitchFamily="2" charset="-122"/>
                <a:ea typeface="宋体" pitchFamily="2" charset="-122"/>
              </a:rPr>
              <a:t>）为这个结点；记</a:t>
            </a:r>
            <a:r>
              <a:rPr kumimoji="0" lang="en-US" altLang="zh-CN" sz="2000" b="1" dirty="0">
                <a:solidFill>
                  <a:srgbClr val="000000"/>
                </a:solidFill>
                <a:latin typeface="宋体" pitchFamily="2" charset="-122"/>
                <a:ea typeface="宋体" pitchFamily="2" charset="-122"/>
              </a:rPr>
              <a:t>NODE(B)</a:t>
            </a:r>
            <a:r>
              <a:rPr kumimoji="0" lang="zh-CN" altLang="en-US" sz="2000" b="1" dirty="0">
                <a:solidFill>
                  <a:srgbClr val="000000"/>
                </a:solidFill>
                <a:latin typeface="宋体" pitchFamily="2" charset="-122"/>
                <a:ea typeface="宋体" pitchFamily="2" charset="-122"/>
              </a:rPr>
              <a:t>的值为</a:t>
            </a:r>
            <a:r>
              <a:rPr kumimoji="0" lang="en-US" altLang="zh-CN" sz="2000" b="1" dirty="0">
                <a:solidFill>
                  <a:srgbClr val="000000"/>
                </a:solidFill>
                <a:latin typeface="宋体" pitchFamily="2" charset="-122"/>
                <a:ea typeface="宋体" pitchFamily="2" charset="-122"/>
              </a:rPr>
              <a:t>n</a:t>
            </a:r>
            <a:r>
              <a:rPr kumimoji="0" lang="zh-CN" altLang="en-US" sz="2000" b="1" dirty="0">
                <a:solidFill>
                  <a:srgbClr val="000000"/>
                </a:solidFill>
                <a:latin typeface="宋体" pitchFamily="2" charset="-122"/>
                <a:ea typeface="宋体" pitchFamily="2" charset="-122"/>
              </a:rPr>
              <a:t>。</a:t>
            </a:r>
          </a:p>
          <a:p>
            <a:pPr algn="l" eaLnBrk="1" hangingPunct="1">
              <a:lnSpc>
                <a:spcPct val="150000"/>
              </a:lnSpc>
              <a:buFont typeface="Wingdings" pitchFamily="2" charset="2"/>
              <a:buAutoNum type="arabicPeriod" startAt="2"/>
            </a:pPr>
            <a:r>
              <a:rPr kumimoji="0" lang="zh-CN" altLang="en-US" sz="2000" b="1" dirty="0">
                <a:solidFill>
                  <a:srgbClr val="000000"/>
                </a:solidFill>
                <a:latin typeface="宋体" pitchFamily="2" charset="-122"/>
                <a:ea typeface="宋体" pitchFamily="2" charset="-122"/>
              </a:rPr>
              <a:t>如果</a:t>
            </a:r>
            <a:r>
              <a:rPr kumimoji="0" lang="en-US" altLang="zh-CN" sz="2000" b="1" dirty="0">
                <a:solidFill>
                  <a:srgbClr val="000000"/>
                </a:solidFill>
                <a:latin typeface="宋体" pitchFamily="2" charset="-122"/>
                <a:ea typeface="宋体" pitchFamily="2" charset="-122"/>
              </a:rPr>
              <a:t>NODE(A)</a:t>
            </a:r>
            <a:r>
              <a:rPr kumimoji="0" lang="zh-CN" altLang="en-US" sz="2000" b="1" dirty="0">
                <a:solidFill>
                  <a:srgbClr val="000000"/>
                </a:solidFill>
                <a:latin typeface="宋体" pitchFamily="2" charset="-122"/>
                <a:ea typeface="宋体" pitchFamily="2" charset="-122"/>
              </a:rPr>
              <a:t>无定义，则把</a:t>
            </a:r>
            <a:r>
              <a:rPr kumimoji="0" lang="en-US" altLang="zh-CN" sz="2000" b="1" dirty="0">
                <a:solidFill>
                  <a:srgbClr val="000000"/>
                </a:solidFill>
                <a:latin typeface="宋体" pitchFamily="2" charset="-122"/>
                <a:ea typeface="宋体" pitchFamily="2" charset="-122"/>
              </a:rPr>
              <a:t>A</a:t>
            </a:r>
            <a:r>
              <a:rPr kumimoji="0" lang="zh-CN" altLang="en-US" sz="2000" b="1" dirty="0">
                <a:solidFill>
                  <a:srgbClr val="000000"/>
                </a:solidFill>
                <a:latin typeface="宋体" pitchFamily="2" charset="-122"/>
                <a:ea typeface="宋体" pitchFamily="2" charset="-122"/>
              </a:rPr>
              <a:t>附加在结点</a:t>
            </a:r>
            <a:r>
              <a:rPr kumimoji="0" lang="en-US" altLang="zh-CN" sz="2000" b="1" dirty="0">
                <a:solidFill>
                  <a:srgbClr val="000000"/>
                </a:solidFill>
                <a:latin typeface="宋体" pitchFamily="2" charset="-122"/>
                <a:ea typeface="宋体" pitchFamily="2" charset="-122"/>
              </a:rPr>
              <a:t>n</a:t>
            </a:r>
            <a:r>
              <a:rPr kumimoji="0" lang="zh-CN" altLang="en-US" sz="2000" b="1" dirty="0">
                <a:solidFill>
                  <a:srgbClr val="000000"/>
                </a:solidFill>
                <a:latin typeface="宋体" pitchFamily="2" charset="-122"/>
                <a:ea typeface="宋体" pitchFamily="2" charset="-122"/>
              </a:rPr>
              <a:t>上并令</a:t>
            </a:r>
            <a:r>
              <a:rPr kumimoji="0" lang="en-US" altLang="zh-CN" sz="2000" b="1" dirty="0">
                <a:solidFill>
                  <a:srgbClr val="000000"/>
                </a:solidFill>
                <a:latin typeface="宋体" pitchFamily="2" charset="-122"/>
                <a:ea typeface="宋体" pitchFamily="2" charset="-122"/>
              </a:rPr>
              <a:t>NODE(A)=n</a:t>
            </a:r>
            <a:r>
              <a:rPr kumimoji="0" lang="zh-CN" altLang="en-US" sz="2000" b="1" dirty="0">
                <a:solidFill>
                  <a:srgbClr val="000000"/>
                </a:solidFill>
                <a:latin typeface="宋体" pitchFamily="2" charset="-122"/>
                <a:ea typeface="宋体" pitchFamily="2" charset="-122"/>
              </a:rPr>
              <a:t>；否则先把</a:t>
            </a:r>
            <a:r>
              <a:rPr kumimoji="0" lang="en-US" altLang="zh-CN" sz="2000" b="1" dirty="0">
                <a:solidFill>
                  <a:srgbClr val="000000"/>
                </a:solidFill>
                <a:latin typeface="宋体" pitchFamily="2" charset="-122"/>
                <a:ea typeface="宋体" pitchFamily="2" charset="-122"/>
              </a:rPr>
              <a:t>A</a:t>
            </a:r>
            <a:r>
              <a:rPr kumimoji="0" lang="zh-CN" altLang="en-US" sz="2000" b="1" dirty="0">
                <a:solidFill>
                  <a:srgbClr val="000000"/>
                </a:solidFill>
                <a:latin typeface="宋体" pitchFamily="2" charset="-122"/>
                <a:ea typeface="宋体" pitchFamily="2" charset="-122"/>
              </a:rPr>
              <a:t>从</a:t>
            </a:r>
            <a:r>
              <a:rPr kumimoji="0" lang="en-US" altLang="zh-CN" sz="2000" b="1" dirty="0">
                <a:solidFill>
                  <a:srgbClr val="000000"/>
                </a:solidFill>
                <a:latin typeface="宋体" pitchFamily="2" charset="-122"/>
                <a:ea typeface="宋体" pitchFamily="2" charset="-122"/>
              </a:rPr>
              <a:t>NODE(A)</a:t>
            </a:r>
            <a:r>
              <a:rPr kumimoji="0" lang="zh-CN" altLang="en-US" sz="2000" b="1" dirty="0">
                <a:solidFill>
                  <a:srgbClr val="000000"/>
                </a:solidFill>
                <a:latin typeface="宋体" pitchFamily="2" charset="-122"/>
                <a:ea typeface="宋体" pitchFamily="2" charset="-122"/>
              </a:rPr>
              <a:t>结点上附加标识符集中删除（注意，如果</a:t>
            </a:r>
            <a:r>
              <a:rPr kumimoji="0" lang="en-US" altLang="zh-CN" sz="2000" b="1" dirty="0">
                <a:solidFill>
                  <a:srgbClr val="000000"/>
                </a:solidFill>
                <a:latin typeface="宋体" pitchFamily="2" charset="-122"/>
                <a:ea typeface="宋体" pitchFamily="2" charset="-122"/>
              </a:rPr>
              <a:t>NODE(A)</a:t>
            </a:r>
            <a:r>
              <a:rPr kumimoji="0" lang="zh-CN" altLang="en-US" sz="2000" b="1" dirty="0">
                <a:solidFill>
                  <a:srgbClr val="000000"/>
                </a:solidFill>
                <a:latin typeface="宋体" pitchFamily="2" charset="-122"/>
                <a:ea typeface="宋体" pitchFamily="2" charset="-122"/>
              </a:rPr>
              <a:t>是叶结点，则其标记</a:t>
            </a:r>
            <a:r>
              <a:rPr kumimoji="0" lang="en-US" altLang="zh-CN" sz="2000" b="1" dirty="0">
                <a:solidFill>
                  <a:srgbClr val="000000"/>
                </a:solidFill>
                <a:latin typeface="宋体" pitchFamily="2" charset="-122"/>
                <a:ea typeface="宋体" pitchFamily="2" charset="-122"/>
              </a:rPr>
              <a:t>A</a:t>
            </a:r>
            <a:r>
              <a:rPr kumimoji="0" lang="zh-CN" altLang="en-US" sz="2000" b="1" dirty="0">
                <a:solidFill>
                  <a:srgbClr val="000000"/>
                </a:solidFill>
                <a:latin typeface="宋体" pitchFamily="2" charset="-122"/>
                <a:ea typeface="宋体" pitchFamily="2" charset="-122"/>
              </a:rPr>
              <a:t>不删除），把</a:t>
            </a:r>
            <a:r>
              <a:rPr kumimoji="0" lang="en-US" altLang="zh-CN" sz="2000" b="1" dirty="0">
                <a:solidFill>
                  <a:srgbClr val="000000"/>
                </a:solidFill>
                <a:latin typeface="宋体" pitchFamily="2" charset="-122"/>
                <a:ea typeface="宋体" pitchFamily="2" charset="-122"/>
              </a:rPr>
              <a:t>A</a:t>
            </a:r>
            <a:r>
              <a:rPr kumimoji="0" lang="zh-CN" altLang="en-US" sz="2000" b="1" dirty="0">
                <a:solidFill>
                  <a:srgbClr val="000000"/>
                </a:solidFill>
                <a:latin typeface="宋体" pitchFamily="2" charset="-122"/>
                <a:ea typeface="宋体" pitchFamily="2" charset="-122"/>
              </a:rPr>
              <a:t>附加到新结点</a:t>
            </a:r>
            <a:r>
              <a:rPr kumimoji="0" lang="en-US" altLang="zh-CN" sz="2000" b="1" dirty="0">
                <a:solidFill>
                  <a:srgbClr val="000000"/>
                </a:solidFill>
                <a:latin typeface="宋体" pitchFamily="2" charset="-122"/>
                <a:ea typeface="宋体" pitchFamily="2" charset="-122"/>
              </a:rPr>
              <a:t>n</a:t>
            </a:r>
            <a:r>
              <a:rPr kumimoji="0" lang="zh-CN" altLang="en-US" sz="2000" b="1" dirty="0">
                <a:solidFill>
                  <a:srgbClr val="000000"/>
                </a:solidFill>
                <a:latin typeface="宋体" pitchFamily="2" charset="-122"/>
                <a:ea typeface="宋体" pitchFamily="2" charset="-122"/>
              </a:rPr>
              <a:t>上并令</a:t>
            </a:r>
            <a:r>
              <a:rPr kumimoji="0" lang="en-US" altLang="zh-CN" sz="2000" b="1" dirty="0">
                <a:solidFill>
                  <a:srgbClr val="000000"/>
                </a:solidFill>
                <a:latin typeface="宋体" pitchFamily="2" charset="-122"/>
                <a:ea typeface="宋体" pitchFamily="2" charset="-122"/>
              </a:rPr>
              <a:t>NODE(A)=n</a:t>
            </a:r>
            <a:r>
              <a:rPr kumimoji="0" lang="zh-CN" altLang="en-US" sz="2000" b="1" dirty="0">
                <a:solidFill>
                  <a:srgbClr val="000000"/>
                </a:solidFill>
                <a:latin typeface="宋体" pitchFamily="2" charset="-122"/>
                <a:ea typeface="宋体" pitchFamily="2" charset="-122"/>
              </a:rPr>
              <a:t>。转处理下一四元式。</a:t>
            </a:r>
            <a:endParaRPr kumimoji="0" lang="en-US" altLang="zh-CN" sz="2000" b="1" dirty="0">
              <a:solidFill>
                <a:srgbClr val="000000"/>
              </a:solidFill>
              <a:latin typeface="宋体" pitchFamily="2" charset="-122"/>
              <a:ea typeface="宋体" pitchFamily="2" charset="-122"/>
            </a:endParaRPr>
          </a:p>
          <a:p>
            <a:pPr algn="l" eaLnBrk="1" hangingPunct="1">
              <a:lnSpc>
                <a:spcPct val="150000"/>
              </a:lnSpc>
              <a:buFont typeface="Wingdings" pitchFamily="2" charset="2"/>
              <a:buAutoNum type="arabicPeriod" startAt="2"/>
            </a:pPr>
            <a:endParaRPr kumimoji="0" lang="zh-CN" altLang="en-US" sz="2000" b="1" dirty="0">
              <a:solidFill>
                <a:srgbClr val="000000"/>
              </a:solidFill>
              <a:latin typeface="宋体" pitchFamily="2" charset="-122"/>
              <a:ea typeface="宋体" pitchFamily="2" charset="-122"/>
            </a:endParaRPr>
          </a:p>
        </p:txBody>
      </p:sp>
      <p:sp>
        <p:nvSpPr>
          <p:cNvPr id="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457200" y="424433"/>
            <a:ext cx="7958138" cy="582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lnSpc>
                <a:spcPts val="3000"/>
              </a:lnSpc>
            </a:pPr>
            <a:r>
              <a:rPr kumimoji="0" lang="zh-CN" altLang="en-US" sz="2000" b="1" dirty="0">
                <a:solidFill>
                  <a:srgbClr val="FF0000"/>
                </a:solidFill>
                <a:latin typeface="Times New Roman" pitchFamily="18" charset="0"/>
              </a:rPr>
              <a:t>对</a:t>
            </a:r>
            <a:r>
              <a:rPr kumimoji="0" lang="en-US" altLang="zh-CN" sz="2000" b="1" dirty="0">
                <a:solidFill>
                  <a:srgbClr val="FF0000"/>
                </a:solidFill>
                <a:latin typeface="Times New Roman" pitchFamily="18" charset="0"/>
              </a:rPr>
              <a:t>1</a:t>
            </a:r>
            <a:r>
              <a:rPr kumimoji="0" lang="zh-CN" altLang="en-US" sz="2000" b="1" dirty="0">
                <a:solidFill>
                  <a:srgbClr val="FF0000"/>
                </a:solidFill>
                <a:latin typeface="Times New Roman" pitchFamily="18" charset="0"/>
              </a:rPr>
              <a:t>型四元式：</a:t>
            </a:r>
            <a:r>
              <a:rPr lang="en-US" altLang="zh-CN" sz="2000" b="1" dirty="0">
                <a:solidFill>
                  <a:srgbClr val="FF0000"/>
                </a:solidFill>
                <a:latin typeface="Times New Roman" pitchFamily="18" charset="0"/>
              </a:rPr>
              <a:t>A:=op B</a:t>
            </a:r>
            <a:endParaRPr kumimoji="0" lang="en-US" altLang="zh-CN" sz="2000" b="1" dirty="0">
              <a:solidFill>
                <a:srgbClr val="FF0000"/>
              </a:solidFill>
              <a:latin typeface="Times New Roman" pitchFamily="18" charset="0"/>
            </a:endParaRPr>
          </a:p>
          <a:p>
            <a:pPr algn="l" eaLnBrk="1" hangingPunct="1">
              <a:lnSpc>
                <a:spcPts val="3000"/>
              </a:lnSpc>
            </a:pPr>
            <a:r>
              <a:rPr kumimoji="0" lang="en-US" altLang="zh-CN" sz="2000" b="1" dirty="0">
                <a:solidFill>
                  <a:srgbClr val="000000"/>
                </a:solidFill>
                <a:latin typeface="Times New Roman" pitchFamily="18" charset="0"/>
              </a:rPr>
              <a:t>1.    </a:t>
            </a: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无定义，则构造一标记为</a:t>
            </a:r>
            <a:r>
              <a:rPr kumimoji="0" lang="en-US" altLang="zh-CN" sz="2000" b="1" dirty="0">
                <a:solidFill>
                  <a:srgbClr val="000000"/>
                </a:solidFill>
                <a:latin typeface="Times New Roman" pitchFamily="18" charset="0"/>
              </a:rPr>
              <a:t>B</a:t>
            </a:r>
            <a:r>
              <a:rPr kumimoji="0" lang="zh-CN" altLang="en-US" sz="2000" b="1" dirty="0">
                <a:solidFill>
                  <a:srgbClr val="000000"/>
                </a:solidFill>
                <a:latin typeface="Times New Roman" pitchFamily="18" charset="0"/>
              </a:rPr>
              <a:t>的叶结点并定义</a:t>
            </a:r>
            <a:r>
              <a:rPr kumimoji="0" lang="en-US" altLang="zh-CN" sz="2000" b="1" dirty="0">
                <a:solidFill>
                  <a:srgbClr val="000000"/>
                </a:solidFill>
                <a:latin typeface="Times New Roman" pitchFamily="18" charset="0"/>
              </a:rPr>
              <a:t>NODE</a:t>
            </a:r>
            <a:r>
              <a:rPr kumimoji="0" lang="zh-CN" altLang="en-US" sz="2000" b="1" dirty="0">
                <a:solidFill>
                  <a:srgbClr val="000000"/>
                </a:solidFill>
                <a:latin typeface="Times New Roman" pitchFamily="18" charset="0"/>
              </a:rPr>
              <a:t>（</a:t>
            </a:r>
            <a:r>
              <a:rPr kumimoji="0" lang="en-US" altLang="zh-CN" sz="2000" b="1" dirty="0">
                <a:solidFill>
                  <a:srgbClr val="000000"/>
                </a:solidFill>
                <a:latin typeface="Times New Roman" pitchFamily="18" charset="0"/>
              </a:rPr>
              <a:t>B</a:t>
            </a:r>
            <a:r>
              <a:rPr kumimoji="0" lang="zh-CN" altLang="en-US" sz="2000" b="1" dirty="0">
                <a:solidFill>
                  <a:srgbClr val="000000"/>
                </a:solidFill>
                <a:latin typeface="Times New Roman" pitchFamily="18" charset="0"/>
              </a:rPr>
              <a:t>）为这个结点；</a:t>
            </a:r>
          </a:p>
          <a:p>
            <a:pPr algn="l" eaLnBrk="1" hangingPunct="1">
              <a:lnSpc>
                <a:spcPts val="3000"/>
              </a:lnSpc>
              <a:buFontTx/>
              <a:buAutoNum type="arabicPeriod" startAt="2"/>
            </a:pP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是标记为常数的叶结点 ，则转</a:t>
            </a:r>
            <a:r>
              <a:rPr kumimoji="0" lang="en-US" altLang="zh-CN" sz="2000" b="1" dirty="0">
                <a:solidFill>
                  <a:srgbClr val="000000"/>
                </a:solidFill>
                <a:latin typeface="Times New Roman" pitchFamily="18" charset="0"/>
              </a:rPr>
              <a:t>3</a:t>
            </a:r>
            <a:r>
              <a:rPr kumimoji="0" lang="zh-CN" altLang="en-US" sz="2000" b="1" dirty="0">
                <a:solidFill>
                  <a:srgbClr val="000000"/>
                </a:solidFill>
                <a:latin typeface="Times New Roman" pitchFamily="18" charset="0"/>
              </a:rPr>
              <a:t>，否则转</a:t>
            </a:r>
            <a:r>
              <a:rPr kumimoji="0" lang="en-US" altLang="zh-CN" sz="2000" b="1" dirty="0">
                <a:solidFill>
                  <a:srgbClr val="000000"/>
                </a:solidFill>
                <a:latin typeface="Times New Roman" pitchFamily="18" charset="0"/>
              </a:rPr>
              <a:t>4</a:t>
            </a:r>
            <a:r>
              <a:rPr kumimoji="0" lang="zh-CN" altLang="en-US" sz="2000" b="1" dirty="0">
                <a:solidFill>
                  <a:srgbClr val="000000"/>
                </a:solidFill>
                <a:latin typeface="Times New Roman" pitchFamily="18" charset="0"/>
              </a:rPr>
              <a:t>。</a:t>
            </a:r>
          </a:p>
          <a:p>
            <a:pPr algn="l" eaLnBrk="1" hangingPunct="1">
              <a:lnSpc>
                <a:spcPts val="3000"/>
              </a:lnSpc>
              <a:buFontTx/>
              <a:buAutoNum type="arabicPeriod" startAt="2"/>
            </a:pPr>
            <a:r>
              <a:rPr kumimoji="0" lang="zh-CN" altLang="en-US" sz="2000" b="1" dirty="0">
                <a:solidFill>
                  <a:srgbClr val="000000"/>
                </a:solidFill>
                <a:latin typeface="Times New Roman" pitchFamily="18" charset="0"/>
              </a:rPr>
              <a:t>执行</a:t>
            </a:r>
            <a:r>
              <a:rPr kumimoji="0" lang="en-US" altLang="zh-CN" sz="2000" b="1" dirty="0">
                <a:solidFill>
                  <a:srgbClr val="000000"/>
                </a:solidFill>
                <a:latin typeface="Times New Roman" pitchFamily="18" charset="0"/>
              </a:rPr>
              <a:t>op B</a:t>
            </a:r>
            <a:r>
              <a:rPr kumimoji="0" lang="zh-CN" altLang="en-US" sz="2000" b="1" dirty="0">
                <a:solidFill>
                  <a:srgbClr val="000000"/>
                </a:solidFill>
                <a:latin typeface="Times New Roman" pitchFamily="18" charset="0"/>
              </a:rPr>
              <a:t>（即合并已知量），令得到的新常数为</a:t>
            </a:r>
            <a:r>
              <a:rPr kumimoji="0" lang="en-US" altLang="zh-CN" sz="2000" b="1" dirty="0">
                <a:solidFill>
                  <a:srgbClr val="000000"/>
                </a:solidFill>
                <a:latin typeface="Times New Roman" pitchFamily="18" charset="0"/>
              </a:rPr>
              <a:t>P</a:t>
            </a: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是处理当前四元式时新构造出来的结点，则删除它。如果</a:t>
            </a:r>
            <a:r>
              <a:rPr kumimoji="0" lang="en-US" altLang="zh-CN" sz="2000" b="1" dirty="0">
                <a:solidFill>
                  <a:srgbClr val="000000"/>
                </a:solidFill>
                <a:latin typeface="Times New Roman" pitchFamily="18" charset="0"/>
              </a:rPr>
              <a:t>NODE(P)</a:t>
            </a:r>
            <a:r>
              <a:rPr kumimoji="0" lang="zh-CN" altLang="en-US" sz="2000" b="1" dirty="0">
                <a:solidFill>
                  <a:srgbClr val="000000"/>
                </a:solidFill>
                <a:latin typeface="Times New Roman" pitchFamily="18" charset="0"/>
              </a:rPr>
              <a:t>无定义，则构造一用</a:t>
            </a:r>
            <a:r>
              <a:rPr kumimoji="0" lang="en-US" altLang="zh-CN" sz="2000" b="1" dirty="0">
                <a:solidFill>
                  <a:srgbClr val="000000"/>
                </a:solidFill>
                <a:latin typeface="Times New Roman" pitchFamily="18" charset="0"/>
              </a:rPr>
              <a:t>P</a:t>
            </a:r>
            <a:r>
              <a:rPr kumimoji="0" lang="zh-CN" altLang="en-US" sz="2000" b="1" dirty="0">
                <a:solidFill>
                  <a:srgbClr val="000000"/>
                </a:solidFill>
                <a:latin typeface="Times New Roman" pitchFamily="18" charset="0"/>
              </a:rPr>
              <a:t>做标记的叶结点</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。置</a:t>
            </a:r>
            <a:r>
              <a:rPr kumimoji="0" lang="en-US" altLang="zh-CN" sz="2000" b="1" dirty="0">
                <a:solidFill>
                  <a:srgbClr val="000000"/>
                </a:solidFill>
                <a:latin typeface="Times New Roman" pitchFamily="18" charset="0"/>
              </a:rPr>
              <a:t>NODE(P)=n</a:t>
            </a:r>
            <a:r>
              <a:rPr kumimoji="0" lang="zh-CN" altLang="en-US" sz="2000" b="1" dirty="0">
                <a:solidFill>
                  <a:srgbClr val="000000"/>
                </a:solidFill>
                <a:latin typeface="Times New Roman" pitchFamily="18" charset="0"/>
              </a:rPr>
              <a:t>，转</a:t>
            </a:r>
            <a:r>
              <a:rPr kumimoji="0" lang="en-US" altLang="zh-CN" sz="2000" b="1" dirty="0">
                <a:solidFill>
                  <a:srgbClr val="000000"/>
                </a:solidFill>
                <a:latin typeface="Times New Roman" pitchFamily="18" charset="0"/>
              </a:rPr>
              <a:t>5</a:t>
            </a:r>
            <a:r>
              <a:rPr kumimoji="0" lang="zh-CN" altLang="en-US" sz="2000" b="1" dirty="0">
                <a:solidFill>
                  <a:srgbClr val="000000"/>
                </a:solidFill>
                <a:latin typeface="Times New Roman" pitchFamily="18" charset="0"/>
              </a:rPr>
              <a:t>。</a:t>
            </a:r>
          </a:p>
          <a:p>
            <a:pPr algn="l" eaLnBrk="1" hangingPunct="1">
              <a:lnSpc>
                <a:spcPts val="3000"/>
              </a:lnSpc>
              <a:buFontTx/>
              <a:buAutoNum type="arabicPeriod" startAt="2"/>
            </a:pPr>
            <a:r>
              <a:rPr kumimoji="0" lang="zh-CN" altLang="en-US" sz="2000" b="1" dirty="0">
                <a:solidFill>
                  <a:srgbClr val="000000"/>
                </a:solidFill>
                <a:latin typeface="Times New Roman" pitchFamily="18" charset="0"/>
              </a:rPr>
              <a:t>检查</a:t>
            </a:r>
            <a:r>
              <a:rPr kumimoji="0" lang="en-US" altLang="zh-CN" sz="2000" b="1" dirty="0">
                <a:solidFill>
                  <a:srgbClr val="000000"/>
                </a:solidFill>
                <a:latin typeface="Times New Roman" pitchFamily="18" charset="0"/>
              </a:rPr>
              <a:t>DAG</a:t>
            </a:r>
            <a:r>
              <a:rPr kumimoji="0" lang="zh-CN" altLang="en-US" sz="2000" b="1" dirty="0">
                <a:solidFill>
                  <a:srgbClr val="000000"/>
                </a:solidFill>
                <a:latin typeface="Times New Roman" pitchFamily="18" charset="0"/>
              </a:rPr>
              <a:t>中是否已有一结点，其唯一后继为</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，且标记为</a:t>
            </a:r>
            <a:r>
              <a:rPr kumimoji="0" lang="en-US" altLang="zh-CN" sz="2000" b="1" dirty="0">
                <a:solidFill>
                  <a:srgbClr val="000000"/>
                </a:solidFill>
                <a:latin typeface="Times New Roman" pitchFamily="18" charset="0"/>
              </a:rPr>
              <a:t>op</a:t>
            </a:r>
            <a:r>
              <a:rPr kumimoji="0" lang="zh-CN" altLang="en-US" sz="2000" b="1" dirty="0">
                <a:solidFill>
                  <a:srgbClr val="000000"/>
                </a:solidFill>
                <a:latin typeface="Times New Roman" pitchFamily="18" charset="0"/>
              </a:rPr>
              <a:t>（即找公共子表达式）。如果没有，则构造该结点</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，否则就把已有的结点作为它的结点并设该结点为</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a:t>
            </a:r>
          </a:p>
          <a:p>
            <a:pPr algn="l" eaLnBrk="1" hangingPunct="1">
              <a:lnSpc>
                <a:spcPts val="3000"/>
              </a:lnSpc>
              <a:buFontTx/>
              <a:buAutoNum type="arabicPeriod" startAt="2"/>
            </a:pP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NODE(A)</a:t>
            </a:r>
            <a:r>
              <a:rPr kumimoji="0" lang="zh-CN" altLang="en-US" sz="2000" b="1" dirty="0">
                <a:solidFill>
                  <a:srgbClr val="000000"/>
                </a:solidFill>
                <a:latin typeface="Times New Roman" pitchFamily="18" charset="0"/>
              </a:rPr>
              <a:t>无定义，则把</a:t>
            </a:r>
            <a:r>
              <a:rPr kumimoji="0" lang="en-US" altLang="zh-CN" sz="2000" b="1" dirty="0">
                <a:solidFill>
                  <a:srgbClr val="000000"/>
                </a:solidFill>
                <a:latin typeface="Times New Roman" pitchFamily="18" charset="0"/>
              </a:rPr>
              <a:t>A</a:t>
            </a:r>
            <a:r>
              <a:rPr kumimoji="0" lang="zh-CN" altLang="en-US" sz="2000" b="1" dirty="0">
                <a:solidFill>
                  <a:srgbClr val="000000"/>
                </a:solidFill>
                <a:latin typeface="Times New Roman" pitchFamily="18" charset="0"/>
              </a:rPr>
              <a:t>附加在结点</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上并令</a:t>
            </a:r>
            <a:r>
              <a:rPr kumimoji="0" lang="en-US" altLang="zh-CN" sz="2000" b="1" dirty="0">
                <a:solidFill>
                  <a:srgbClr val="000000"/>
                </a:solidFill>
                <a:latin typeface="Times New Roman" pitchFamily="18" charset="0"/>
              </a:rPr>
              <a:t>NODE(A)=n</a:t>
            </a:r>
            <a:r>
              <a:rPr kumimoji="0" lang="zh-CN" altLang="en-US" sz="2000" b="1" dirty="0">
                <a:solidFill>
                  <a:srgbClr val="000000"/>
                </a:solidFill>
                <a:latin typeface="Times New Roman" pitchFamily="18" charset="0"/>
              </a:rPr>
              <a:t>；否则先把</a:t>
            </a:r>
            <a:r>
              <a:rPr kumimoji="0" lang="en-US" altLang="zh-CN" sz="2000" b="1" dirty="0">
                <a:solidFill>
                  <a:srgbClr val="000000"/>
                </a:solidFill>
                <a:latin typeface="Times New Roman" pitchFamily="18" charset="0"/>
              </a:rPr>
              <a:t>A</a:t>
            </a:r>
            <a:r>
              <a:rPr kumimoji="0" lang="zh-CN" altLang="en-US" sz="2000" b="1" dirty="0">
                <a:solidFill>
                  <a:srgbClr val="000000"/>
                </a:solidFill>
                <a:latin typeface="Times New Roman" pitchFamily="18" charset="0"/>
              </a:rPr>
              <a:t>从</a:t>
            </a:r>
            <a:r>
              <a:rPr kumimoji="0" lang="en-US" altLang="zh-CN" sz="2000" b="1" dirty="0">
                <a:solidFill>
                  <a:srgbClr val="000000"/>
                </a:solidFill>
                <a:latin typeface="Times New Roman" pitchFamily="18" charset="0"/>
              </a:rPr>
              <a:t>NODE(A)</a:t>
            </a:r>
            <a:r>
              <a:rPr kumimoji="0" lang="zh-CN" altLang="en-US" sz="2000" b="1" dirty="0">
                <a:solidFill>
                  <a:srgbClr val="000000"/>
                </a:solidFill>
                <a:latin typeface="Times New Roman" pitchFamily="18" charset="0"/>
              </a:rPr>
              <a:t>结点上附加标识符集中删除（注意，如果</a:t>
            </a:r>
            <a:r>
              <a:rPr kumimoji="0" lang="en-US" altLang="zh-CN" sz="2000" b="1" dirty="0">
                <a:solidFill>
                  <a:srgbClr val="000000"/>
                </a:solidFill>
                <a:latin typeface="Times New Roman" pitchFamily="18" charset="0"/>
              </a:rPr>
              <a:t>NODE(A)</a:t>
            </a:r>
            <a:r>
              <a:rPr kumimoji="0" lang="zh-CN" altLang="en-US" sz="2000" b="1" dirty="0">
                <a:solidFill>
                  <a:srgbClr val="000000"/>
                </a:solidFill>
                <a:latin typeface="Times New Roman" pitchFamily="18" charset="0"/>
              </a:rPr>
              <a:t>是叶结点，则其标记</a:t>
            </a:r>
            <a:r>
              <a:rPr kumimoji="0" lang="en-US" altLang="zh-CN" sz="2000" b="1" dirty="0">
                <a:solidFill>
                  <a:srgbClr val="000000"/>
                </a:solidFill>
                <a:latin typeface="Times New Roman" pitchFamily="18" charset="0"/>
              </a:rPr>
              <a:t>A</a:t>
            </a:r>
            <a:r>
              <a:rPr kumimoji="0" lang="zh-CN" altLang="en-US" sz="2000" b="1" dirty="0">
                <a:solidFill>
                  <a:srgbClr val="000000"/>
                </a:solidFill>
                <a:latin typeface="Times New Roman" pitchFamily="18" charset="0"/>
              </a:rPr>
              <a:t>不删除），把</a:t>
            </a:r>
            <a:r>
              <a:rPr kumimoji="0" lang="en-US" altLang="zh-CN" sz="2000" b="1" dirty="0">
                <a:solidFill>
                  <a:srgbClr val="000000"/>
                </a:solidFill>
                <a:latin typeface="Times New Roman" pitchFamily="18" charset="0"/>
              </a:rPr>
              <a:t>A</a:t>
            </a:r>
            <a:r>
              <a:rPr kumimoji="0" lang="zh-CN" altLang="en-US" sz="2000" b="1" dirty="0">
                <a:solidFill>
                  <a:srgbClr val="000000"/>
                </a:solidFill>
                <a:latin typeface="Times New Roman" pitchFamily="18" charset="0"/>
              </a:rPr>
              <a:t>附加到新结点</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上并令</a:t>
            </a:r>
            <a:r>
              <a:rPr kumimoji="0" lang="en-US" altLang="zh-CN" sz="2000" b="1" dirty="0">
                <a:solidFill>
                  <a:srgbClr val="000000"/>
                </a:solidFill>
                <a:latin typeface="Times New Roman" pitchFamily="18" charset="0"/>
              </a:rPr>
              <a:t>NODE(A)=n</a:t>
            </a:r>
            <a:r>
              <a:rPr kumimoji="0" lang="zh-CN" altLang="en-US" sz="2000" b="1" dirty="0">
                <a:solidFill>
                  <a:srgbClr val="000000"/>
                </a:solidFill>
                <a:latin typeface="Times New Roman" pitchFamily="18" charset="0"/>
              </a:rPr>
              <a:t>。</a:t>
            </a:r>
          </a:p>
        </p:txBody>
      </p:sp>
      <p:sp>
        <p:nvSpPr>
          <p:cNvPr id="3"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333375"/>
            <a:ext cx="880745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lnSpc>
                <a:spcPts val="3000"/>
              </a:lnSpc>
            </a:pPr>
            <a:r>
              <a:rPr kumimoji="0" lang="zh-CN" altLang="en-US" sz="2000" b="1" dirty="0">
                <a:solidFill>
                  <a:srgbClr val="FF0000"/>
                </a:solidFill>
                <a:latin typeface="Times New Roman" pitchFamily="18" charset="0"/>
              </a:rPr>
              <a:t>对</a:t>
            </a:r>
            <a:r>
              <a:rPr kumimoji="0" lang="en-US" altLang="zh-CN" sz="2000" b="1" dirty="0">
                <a:solidFill>
                  <a:srgbClr val="FF0000"/>
                </a:solidFill>
                <a:latin typeface="Times New Roman" pitchFamily="18" charset="0"/>
              </a:rPr>
              <a:t>2</a:t>
            </a:r>
            <a:r>
              <a:rPr kumimoji="0" lang="zh-CN" altLang="en-US" sz="2000" b="1" dirty="0">
                <a:solidFill>
                  <a:srgbClr val="FF0000"/>
                </a:solidFill>
                <a:latin typeface="Times New Roman" pitchFamily="18" charset="0"/>
              </a:rPr>
              <a:t>型四元式：</a:t>
            </a:r>
            <a:r>
              <a:rPr lang="en-US" altLang="zh-CN" sz="2000" b="1" dirty="0">
                <a:solidFill>
                  <a:srgbClr val="FF0000"/>
                </a:solidFill>
                <a:latin typeface="Times New Roman" pitchFamily="18" charset="0"/>
              </a:rPr>
              <a:t>A:=B op C</a:t>
            </a:r>
            <a:endParaRPr kumimoji="0" lang="en-US" altLang="zh-CN" sz="2000" b="1" dirty="0">
              <a:solidFill>
                <a:srgbClr val="FF0000"/>
              </a:solidFill>
              <a:latin typeface="Times New Roman" pitchFamily="18" charset="0"/>
            </a:endParaRPr>
          </a:p>
          <a:p>
            <a:pPr algn="l" eaLnBrk="1" hangingPunct="1">
              <a:lnSpc>
                <a:spcPts val="3000"/>
              </a:lnSpc>
              <a:buFontTx/>
              <a:buAutoNum type="arabicPeriod"/>
            </a:pP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无定义，则构造一标记为</a:t>
            </a:r>
            <a:r>
              <a:rPr kumimoji="0" lang="en-US" altLang="zh-CN" sz="2000" b="1" dirty="0">
                <a:solidFill>
                  <a:srgbClr val="000000"/>
                </a:solidFill>
                <a:latin typeface="Times New Roman" pitchFamily="18" charset="0"/>
              </a:rPr>
              <a:t>B</a:t>
            </a:r>
            <a:r>
              <a:rPr kumimoji="0" lang="zh-CN" altLang="en-US" sz="2000" b="1" dirty="0">
                <a:solidFill>
                  <a:srgbClr val="000000"/>
                </a:solidFill>
                <a:latin typeface="Times New Roman" pitchFamily="18" charset="0"/>
              </a:rPr>
              <a:t>的叶结点并定义</a:t>
            </a:r>
            <a:r>
              <a:rPr kumimoji="0" lang="en-US" altLang="zh-CN" sz="2000" b="1" dirty="0">
                <a:solidFill>
                  <a:srgbClr val="000000"/>
                </a:solidFill>
                <a:latin typeface="Times New Roman" pitchFamily="18" charset="0"/>
              </a:rPr>
              <a:t>NODE</a:t>
            </a:r>
            <a:r>
              <a:rPr kumimoji="0" lang="zh-CN" altLang="en-US" sz="2000" b="1" dirty="0">
                <a:solidFill>
                  <a:srgbClr val="000000"/>
                </a:solidFill>
                <a:latin typeface="Times New Roman" pitchFamily="18" charset="0"/>
              </a:rPr>
              <a:t>（</a:t>
            </a:r>
            <a:r>
              <a:rPr kumimoji="0" lang="en-US" altLang="zh-CN" sz="2000" b="1" dirty="0">
                <a:solidFill>
                  <a:srgbClr val="000000"/>
                </a:solidFill>
                <a:latin typeface="Times New Roman" pitchFamily="18" charset="0"/>
              </a:rPr>
              <a:t>B</a:t>
            </a:r>
            <a:r>
              <a:rPr kumimoji="0" lang="zh-CN" altLang="en-US" sz="2000" b="1" dirty="0">
                <a:solidFill>
                  <a:srgbClr val="000000"/>
                </a:solidFill>
                <a:latin typeface="Times New Roman" pitchFamily="18" charset="0"/>
              </a:rPr>
              <a:t>）为这个结点；</a:t>
            </a:r>
          </a:p>
          <a:p>
            <a:pPr algn="l" eaLnBrk="1" hangingPunct="1">
              <a:lnSpc>
                <a:spcPts val="3000"/>
              </a:lnSpc>
              <a:buFontTx/>
              <a:buAutoNum type="arabicPeriod"/>
            </a:pP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NODE(C)</a:t>
            </a:r>
            <a:r>
              <a:rPr kumimoji="0" lang="zh-CN" altLang="en-US" sz="2000" b="1" dirty="0">
                <a:solidFill>
                  <a:srgbClr val="000000"/>
                </a:solidFill>
                <a:latin typeface="Times New Roman" pitchFamily="18" charset="0"/>
              </a:rPr>
              <a:t>无定义，则构造一标记为</a:t>
            </a:r>
            <a:r>
              <a:rPr kumimoji="0" lang="en-US" altLang="zh-CN" sz="2000" b="1" dirty="0">
                <a:solidFill>
                  <a:srgbClr val="000000"/>
                </a:solidFill>
                <a:latin typeface="Times New Roman" pitchFamily="18" charset="0"/>
              </a:rPr>
              <a:t>C</a:t>
            </a:r>
            <a:r>
              <a:rPr kumimoji="0" lang="zh-CN" altLang="en-US" sz="2000" b="1" dirty="0">
                <a:solidFill>
                  <a:srgbClr val="000000"/>
                </a:solidFill>
                <a:latin typeface="Times New Roman" pitchFamily="18" charset="0"/>
              </a:rPr>
              <a:t>的叶结点并定义</a:t>
            </a:r>
            <a:r>
              <a:rPr kumimoji="0" lang="en-US" altLang="zh-CN" sz="2000" b="1" dirty="0">
                <a:solidFill>
                  <a:srgbClr val="000000"/>
                </a:solidFill>
                <a:latin typeface="Times New Roman" pitchFamily="18" charset="0"/>
              </a:rPr>
              <a:t>NODE</a:t>
            </a:r>
            <a:r>
              <a:rPr kumimoji="0" lang="zh-CN" altLang="en-US" sz="2000" b="1" dirty="0">
                <a:solidFill>
                  <a:srgbClr val="000000"/>
                </a:solidFill>
                <a:latin typeface="Times New Roman" pitchFamily="18" charset="0"/>
              </a:rPr>
              <a:t>（</a:t>
            </a:r>
            <a:r>
              <a:rPr kumimoji="0" lang="en-US" altLang="zh-CN" sz="2000" b="1" dirty="0">
                <a:solidFill>
                  <a:srgbClr val="000000"/>
                </a:solidFill>
                <a:latin typeface="Times New Roman" pitchFamily="18" charset="0"/>
              </a:rPr>
              <a:t>C</a:t>
            </a:r>
            <a:r>
              <a:rPr kumimoji="0" lang="zh-CN" altLang="en-US" sz="2000" b="1" dirty="0">
                <a:solidFill>
                  <a:srgbClr val="000000"/>
                </a:solidFill>
                <a:latin typeface="Times New Roman" pitchFamily="18" charset="0"/>
              </a:rPr>
              <a:t>）为这个结点；</a:t>
            </a:r>
          </a:p>
          <a:p>
            <a:pPr algn="l" eaLnBrk="1" hangingPunct="1">
              <a:lnSpc>
                <a:spcPts val="3000"/>
              </a:lnSpc>
              <a:buFontTx/>
              <a:buAutoNum type="arabicPeriod"/>
            </a:pP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和</a:t>
            </a:r>
            <a:r>
              <a:rPr kumimoji="0" lang="en-US" altLang="zh-CN" sz="2000" b="1" dirty="0">
                <a:solidFill>
                  <a:srgbClr val="000000"/>
                </a:solidFill>
                <a:latin typeface="Times New Roman" pitchFamily="18" charset="0"/>
              </a:rPr>
              <a:t>NODE(C)</a:t>
            </a:r>
            <a:r>
              <a:rPr kumimoji="0" lang="zh-CN" altLang="en-US" sz="2000" b="1" dirty="0">
                <a:solidFill>
                  <a:srgbClr val="000000"/>
                </a:solidFill>
                <a:latin typeface="Times New Roman" pitchFamily="18" charset="0"/>
              </a:rPr>
              <a:t>都是标记为常数的叶结点，则转</a:t>
            </a:r>
            <a:r>
              <a:rPr kumimoji="0" lang="en-US" altLang="zh-CN" sz="2000" b="1" dirty="0">
                <a:solidFill>
                  <a:srgbClr val="000000"/>
                </a:solidFill>
                <a:latin typeface="Times New Roman" pitchFamily="18" charset="0"/>
              </a:rPr>
              <a:t>4</a:t>
            </a:r>
            <a:r>
              <a:rPr kumimoji="0" lang="zh-CN" altLang="en-US" sz="2000" b="1" dirty="0">
                <a:solidFill>
                  <a:srgbClr val="000000"/>
                </a:solidFill>
                <a:latin typeface="Times New Roman" pitchFamily="18" charset="0"/>
              </a:rPr>
              <a:t>，否则转</a:t>
            </a:r>
            <a:r>
              <a:rPr kumimoji="0" lang="en-US" altLang="zh-CN" sz="2000" b="1" dirty="0">
                <a:solidFill>
                  <a:srgbClr val="000000"/>
                </a:solidFill>
                <a:latin typeface="Times New Roman" pitchFamily="18" charset="0"/>
              </a:rPr>
              <a:t>5</a:t>
            </a:r>
            <a:r>
              <a:rPr kumimoji="0" lang="zh-CN" altLang="en-US" sz="2000" b="1" dirty="0">
                <a:solidFill>
                  <a:srgbClr val="000000"/>
                </a:solidFill>
                <a:latin typeface="Times New Roman" pitchFamily="18" charset="0"/>
              </a:rPr>
              <a:t>。</a:t>
            </a:r>
          </a:p>
          <a:p>
            <a:pPr algn="l" eaLnBrk="1" hangingPunct="1">
              <a:lnSpc>
                <a:spcPts val="3000"/>
              </a:lnSpc>
              <a:buFontTx/>
              <a:buAutoNum type="arabicPeriod"/>
            </a:pPr>
            <a:r>
              <a:rPr kumimoji="0" lang="zh-CN" altLang="en-US" sz="2000" b="1" dirty="0">
                <a:solidFill>
                  <a:srgbClr val="000000"/>
                </a:solidFill>
                <a:latin typeface="Times New Roman" pitchFamily="18" charset="0"/>
              </a:rPr>
              <a:t>执行</a:t>
            </a:r>
            <a:r>
              <a:rPr kumimoji="0" lang="en-US" altLang="zh-CN" sz="2000" b="1" dirty="0">
                <a:solidFill>
                  <a:srgbClr val="000000"/>
                </a:solidFill>
                <a:latin typeface="Times New Roman" pitchFamily="18" charset="0"/>
              </a:rPr>
              <a:t>B op C</a:t>
            </a:r>
            <a:r>
              <a:rPr kumimoji="0" lang="zh-CN" altLang="en-US" sz="2000" b="1" dirty="0">
                <a:solidFill>
                  <a:srgbClr val="000000"/>
                </a:solidFill>
                <a:latin typeface="Times New Roman" pitchFamily="18" charset="0"/>
              </a:rPr>
              <a:t>（即合并已知量），令得到的新常数为</a:t>
            </a:r>
            <a:r>
              <a:rPr kumimoji="0" lang="en-US" altLang="zh-CN" sz="2000" b="1" dirty="0">
                <a:solidFill>
                  <a:srgbClr val="000000"/>
                </a:solidFill>
                <a:latin typeface="Times New Roman" pitchFamily="18" charset="0"/>
              </a:rPr>
              <a:t>P</a:t>
            </a:r>
            <a:r>
              <a:rPr kumimoji="0" lang="zh-CN" altLang="en-US" sz="2000" b="1" dirty="0">
                <a:solidFill>
                  <a:srgbClr val="000000"/>
                </a:solidFill>
                <a:latin typeface="Times New Roman" pitchFamily="18" charset="0"/>
              </a:rPr>
              <a:t>。如果</a:t>
            </a:r>
            <a:r>
              <a:rPr kumimoji="0" lang="en-US" altLang="zh-CN" sz="2000" b="1" dirty="0">
                <a:solidFill>
                  <a:srgbClr val="000000"/>
                </a:solidFill>
                <a:latin typeface="Times New Roman" pitchFamily="18" charset="0"/>
              </a:rPr>
              <a:t>NODE(B)</a:t>
            </a:r>
            <a:r>
              <a:rPr kumimoji="0" lang="zh-CN" altLang="en-US" sz="2000" b="1" dirty="0">
                <a:solidFill>
                  <a:srgbClr val="000000"/>
                </a:solidFill>
                <a:latin typeface="Times New Roman" pitchFamily="18" charset="0"/>
              </a:rPr>
              <a:t>或</a:t>
            </a:r>
            <a:r>
              <a:rPr kumimoji="0" lang="en-US" altLang="zh-CN" sz="2000" b="1" dirty="0">
                <a:solidFill>
                  <a:srgbClr val="000000"/>
                </a:solidFill>
                <a:latin typeface="Times New Roman" pitchFamily="18" charset="0"/>
              </a:rPr>
              <a:t>NODE(C)</a:t>
            </a:r>
            <a:r>
              <a:rPr kumimoji="0" lang="zh-CN" altLang="en-US" sz="2000" b="1" dirty="0">
                <a:solidFill>
                  <a:srgbClr val="000000"/>
                </a:solidFill>
                <a:latin typeface="Times New Roman" pitchFamily="18" charset="0"/>
              </a:rPr>
              <a:t>是处理当前四元式时新构造出来的结点，则删除它。如果</a:t>
            </a:r>
            <a:r>
              <a:rPr kumimoji="0" lang="en-US" altLang="zh-CN" sz="2000" b="1" dirty="0">
                <a:solidFill>
                  <a:srgbClr val="000000"/>
                </a:solidFill>
                <a:latin typeface="Times New Roman" pitchFamily="18" charset="0"/>
              </a:rPr>
              <a:t>NODE(P)</a:t>
            </a:r>
            <a:r>
              <a:rPr kumimoji="0" lang="zh-CN" altLang="en-US" sz="2000" b="1" dirty="0">
                <a:solidFill>
                  <a:srgbClr val="000000"/>
                </a:solidFill>
                <a:latin typeface="Times New Roman" pitchFamily="18" charset="0"/>
              </a:rPr>
              <a:t>无定义，则构造一用</a:t>
            </a:r>
            <a:r>
              <a:rPr kumimoji="0" lang="en-US" altLang="zh-CN" sz="2000" b="1" dirty="0">
                <a:solidFill>
                  <a:srgbClr val="000000"/>
                </a:solidFill>
                <a:latin typeface="Times New Roman" pitchFamily="18" charset="0"/>
              </a:rPr>
              <a:t>P</a:t>
            </a:r>
            <a:r>
              <a:rPr kumimoji="0" lang="zh-CN" altLang="en-US" sz="2000" b="1" dirty="0">
                <a:solidFill>
                  <a:srgbClr val="000000"/>
                </a:solidFill>
                <a:latin typeface="Times New Roman" pitchFamily="18" charset="0"/>
              </a:rPr>
              <a:t>做标记的叶结点</a:t>
            </a:r>
            <a:r>
              <a:rPr kumimoji="0" lang="en-US" altLang="zh-CN" sz="2000" b="1" dirty="0">
                <a:solidFill>
                  <a:srgbClr val="000000"/>
                </a:solidFill>
                <a:latin typeface="Times New Roman" pitchFamily="18" charset="0"/>
              </a:rPr>
              <a:t>n</a:t>
            </a:r>
            <a:r>
              <a:rPr kumimoji="0" lang="zh-CN" altLang="en-US" sz="2000" b="1" dirty="0">
                <a:solidFill>
                  <a:srgbClr val="000000"/>
                </a:solidFill>
                <a:latin typeface="Times New Roman" pitchFamily="18" charset="0"/>
              </a:rPr>
              <a:t>。置</a:t>
            </a:r>
            <a:r>
              <a:rPr kumimoji="0" lang="en-US" altLang="zh-CN" sz="2000" b="1" dirty="0">
                <a:solidFill>
                  <a:srgbClr val="000000"/>
                </a:solidFill>
                <a:latin typeface="Times New Roman" pitchFamily="18" charset="0"/>
              </a:rPr>
              <a:t>NODE(P)=n</a:t>
            </a:r>
            <a:r>
              <a:rPr kumimoji="0" lang="zh-CN" altLang="en-US" sz="2000" b="1" dirty="0">
                <a:solidFill>
                  <a:srgbClr val="000000"/>
                </a:solidFill>
                <a:latin typeface="Times New Roman" pitchFamily="18" charset="0"/>
              </a:rPr>
              <a:t>，转</a:t>
            </a:r>
            <a:r>
              <a:rPr kumimoji="0" lang="en-US" altLang="zh-CN" sz="2000" b="1" dirty="0">
                <a:solidFill>
                  <a:srgbClr val="000000"/>
                </a:solidFill>
                <a:latin typeface="Times New Roman" pitchFamily="18" charset="0"/>
              </a:rPr>
              <a:t>6</a:t>
            </a:r>
            <a:r>
              <a:rPr kumimoji="0" lang="zh-CN" altLang="en-US" sz="2000" b="1" dirty="0">
                <a:solidFill>
                  <a:srgbClr val="000000"/>
                </a:solidFill>
                <a:latin typeface="Times New Roman" pitchFamily="18" charset="0"/>
              </a:rPr>
              <a:t>。</a:t>
            </a:r>
            <a:endParaRPr kumimoji="0" lang="zh-CN" altLang="en-US" sz="2000" b="1" dirty="0">
              <a:latin typeface="Times New Roman" pitchFamily="18" charset="0"/>
            </a:endParaRPr>
          </a:p>
          <a:p>
            <a:pPr algn="l" eaLnBrk="1" hangingPunct="1">
              <a:lnSpc>
                <a:spcPts val="3000"/>
              </a:lnSpc>
              <a:buFontTx/>
              <a:buAutoNum type="arabicPeriod"/>
            </a:pPr>
            <a:r>
              <a:rPr kumimoji="0" lang="zh-CN" altLang="en-US" sz="2000" b="1" dirty="0">
                <a:latin typeface="Times New Roman" pitchFamily="18" charset="0"/>
              </a:rPr>
              <a:t>检查中</a:t>
            </a:r>
            <a:r>
              <a:rPr kumimoji="0" lang="en-US" altLang="zh-CN" sz="2000" b="1" dirty="0">
                <a:latin typeface="Times New Roman" pitchFamily="18" charset="0"/>
              </a:rPr>
              <a:t>DAG</a:t>
            </a:r>
            <a:r>
              <a:rPr kumimoji="0" lang="zh-CN" altLang="en-US" sz="2000" b="1" dirty="0">
                <a:latin typeface="Times New Roman" pitchFamily="18" charset="0"/>
              </a:rPr>
              <a:t>中是否已有一结点，其左后继为</a:t>
            </a:r>
            <a:r>
              <a:rPr kumimoji="0" lang="en-US" altLang="zh-CN" sz="2000" b="1" dirty="0">
                <a:latin typeface="Times New Roman" pitchFamily="18" charset="0"/>
              </a:rPr>
              <a:t>NODE(B)</a:t>
            </a:r>
            <a:r>
              <a:rPr kumimoji="0" lang="zh-CN" altLang="en-US" sz="2000" b="1" dirty="0">
                <a:latin typeface="Times New Roman" pitchFamily="18" charset="0"/>
              </a:rPr>
              <a:t>，其右后继为</a:t>
            </a:r>
            <a:r>
              <a:rPr kumimoji="0" lang="en-US" altLang="zh-CN" sz="2000" b="1" dirty="0">
                <a:latin typeface="Times New Roman" pitchFamily="18" charset="0"/>
              </a:rPr>
              <a:t>NODE(C)</a:t>
            </a:r>
            <a:r>
              <a:rPr kumimoji="0" lang="zh-CN" altLang="en-US" sz="2000" b="1" dirty="0">
                <a:latin typeface="Times New Roman" pitchFamily="18" charset="0"/>
              </a:rPr>
              <a:t>，且标记为</a:t>
            </a:r>
            <a:r>
              <a:rPr kumimoji="0" lang="en-US" altLang="zh-CN" sz="2000" b="1" dirty="0">
                <a:latin typeface="Times New Roman" pitchFamily="18" charset="0"/>
              </a:rPr>
              <a:t>op</a:t>
            </a:r>
            <a:r>
              <a:rPr kumimoji="0" lang="zh-CN" altLang="en-US" sz="2000" b="1" dirty="0">
                <a:latin typeface="Times New Roman" pitchFamily="18" charset="0"/>
              </a:rPr>
              <a:t>（即找公共子表达式）。如果没有，则构造该结点</a:t>
            </a:r>
            <a:r>
              <a:rPr kumimoji="0" lang="en-US" altLang="zh-CN" sz="2000" b="1" dirty="0">
                <a:latin typeface="Times New Roman" pitchFamily="18" charset="0"/>
              </a:rPr>
              <a:t>n</a:t>
            </a:r>
            <a:r>
              <a:rPr kumimoji="0" lang="zh-CN" altLang="en-US" sz="2000" b="1" dirty="0">
                <a:latin typeface="Times New Roman" pitchFamily="18" charset="0"/>
              </a:rPr>
              <a:t>，否则就把已有的结点作为它的结点并设该结点为</a:t>
            </a:r>
            <a:r>
              <a:rPr kumimoji="0" lang="en-US" altLang="zh-CN" sz="2000" b="1" dirty="0">
                <a:latin typeface="Times New Roman" pitchFamily="18" charset="0"/>
              </a:rPr>
              <a:t>n</a:t>
            </a:r>
            <a:r>
              <a:rPr kumimoji="0" lang="zh-CN" altLang="en-US" sz="2000" b="1" dirty="0">
                <a:latin typeface="Times New Roman" pitchFamily="18" charset="0"/>
              </a:rPr>
              <a:t>。</a:t>
            </a:r>
          </a:p>
          <a:p>
            <a:pPr algn="l" eaLnBrk="1" hangingPunct="1">
              <a:lnSpc>
                <a:spcPts val="3000"/>
              </a:lnSpc>
              <a:buFontTx/>
              <a:buAutoNum type="arabicPeriod"/>
            </a:pPr>
            <a:r>
              <a:rPr kumimoji="0" lang="zh-CN" altLang="en-US" sz="2000" b="1" dirty="0">
                <a:latin typeface="Times New Roman" pitchFamily="18" charset="0"/>
              </a:rPr>
              <a:t>如果</a:t>
            </a:r>
            <a:r>
              <a:rPr kumimoji="0" lang="en-US" altLang="zh-CN" sz="2000" b="1" dirty="0">
                <a:latin typeface="Times New Roman" pitchFamily="18" charset="0"/>
              </a:rPr>
              <a:t>NODE(A)</a:t>
            </a:r>
            <a:r>
              <a:rPr kumimoji="0" lang="zh-CN" altLang="en-US" sz="2000" b="1" dirty="0">
                <a:latin typeface="Times New Roman" pitchFamily="18" charset="0"/>
              </a:rPr>
              <a:t>无定义，则把</a:t>
            </a:r>
            <a:r>
              <a:rPr kumimoji="0" lang="en-US" altLang="zh-CN" sz="2000" b="1" dirty="0">
                <a:latin typeface="Times New Roman" pitchFamily="18" charset="0"/>
              </a:rPr>
              <a:t>A</a:t>
            </a:r>
            <a:r>
              <a:rPr kumimoji="0" lang="zh-CN" altLang="en-US" sz="2000" b="1" dirty="0">
                <a:latin typeface="Times New Roman" pitchFamily="18" charset="0"/>
              </a:rPr>
              <a:t>附加在结点</a:t>
            </a:r>
            <a:r>
              <a:rPr kumimoji="0" lang="en-US" altLang="zh-CN" sz="2000" b="1" dirty="0">
                <a:latin typeface="Times New Roman" pitchFamily="18" charset="0"/>
              </a:rPr>
              <a:t>n</a:t>
            </a:r>
            <a:r>
              <a:rPr kumimoji="0" lang="zh-CN" altLang="en-US" sz="2000" b="1" dirty="0">
                <a:latin typeface="Times New Roman" pitchFamily="18" charset="0"/>
              </a:rPr>
              <a:t>上并令</a:t>
            </a:r>
            <a:r>
              <a:rPr kumimoji="0" lang="en-US" altLang="zh-CN" sz="2000" b="1" dirty="0">
                <a:latin typeface="Times New Roman" pitchFamily="18" charset="0"/>
              </a:rPr>
              <a:t>NODE(A)=n</a:t>
            </a:r>
            <a:r>
              <a:rPr kumimoji="0" lang="zh-CN" altLang="en-US" sz="2000" b="1" dirty="0">
                <a:latin typeface="Times New Roman" pitchFamily="18" charset="0"/>
              </a:rPr>
              <a:t>；否则先把</a:t>
            </a:r>
            <a:r>
              <a:rPr kumimoji="0" lang="en-US" altLang="zh-CN" sz="2000" b="1" dirty="0">
                <a:latin typeface="Times New Roman" pitchFamily="18" charset="0"/>
              </a:rPr>
              <a:t>A</a:t>
            </a:r>
            <a:r>
              <a:rPr kumimoji="0" lang="zh-CN" altLang="en-US" sz="2000" b="1" dirty="0">
                <a:latin typeface="Times New Roman" pitchFamily="18" charset="0"/>
              </a:rPr>
              <a:t>从</a:t>
            </a:r>
            <a:r>
              <a:rPr kumimoji="0" lang="en-US" altLang="zh-CN" sz="2000" b="1" dirty="0">
                <a:latin typeface="Times New Roman" pitchFamily="18" charset="0"/>
              </a:rPr>
              <a:t>NODE(A)</a:t>
            </a:r>
            <a:r>
              <a:rPr kumimoji="0" lang="zh-CN" altLang="en-US" sz="2000" b="1" dirty="0">
                <a:latin typeface="Times New Roman" pitchFamily="18" charset="0"/>
              </a:rPr>
              <a:t>结点上附加标识符集中删除（注意，如果</a:t>
            </a:r>
            <a:r>
              <a:rPr kumimoji="0" lang="en-US" altLang="zh-CN" sz="2000" b="1" dirty="0">
                <a:latin typeface="Times New Roman" pitchFamily="18" charset="0"/>
              </a:rPr>
              <a:t>NODE(A)</a:t>
            </a:r>
            <a:r>
              <a:rPr kumimoji="0" lang="zh-CN" altLang="en-US" sz="2000" b="1" dirty="0">
                <a:latin typeface="Times New Roman" pitchFamily="18" charset="0"/>
              </a:rPr>
              <a:t>是叶结点，则其标记</a:t>
            </a:r>
            <a:r>
              <a:rPr kumimoji="0" lang="en-US" altLang="zh-CN" sz="2000" b="1" dirty="0">
                <a:latin typeface="Times New Roman" pitchFamily="18" charset="0"/>
              </a:rPr>
              <a:t>A</a:t>
            </a:r>
            <a:r>
              <a:rPr kumimoji="0" lang="zh-CN" altLang="en-US" sz="2000" b="1" dirty="0">
                <a:latin typeface="Times New Roman" pitchFamily="18" charset="0"/>
              </a:rPr>
              <a:t>不删除），把</a:t>
            </a:r>
            <a:r>
              <a:rPr kumimoji="0" lang="en-US" altLang="zh-CN" sz="2000" b="1" dirty="0">
                <a:latin typeface="Times New Roman" pitchFamily="18" charset="0"/>
              </a:rPr>
              <a:t>A</a:t>
            </a:r>
            <a:r>
              <a:rPr kumimoji="0" lang="zh-CN" altLang="en-US" sz="2000" b="1" dirty="0">
                <a:latin typeface="Times New Roman" pitchFamily="18" charset="0"/>
              </a:rPr>
              <a:t>附加到新结点</a:t>
            </a:r>
            <a:r>
              <a:rPr kumimoji="0" lang="en-US" altLang="zh-CN" sz="2000" b="1" dirty="0">
                <a:latin typeface="Times New Roman" pitchFamily="18" charset="0"/>
              </a:rPr>
              <a:t>n</a:t>
            </a:r>
            <a:r>
              <a:rPr kumimoji="0" lang="zh-CN" altLang="en-US" sz="2000" b="1" dirty="0">
                <a:latin typeface="Times New Roman" pitchFamily="18" charset="0"/>
              </a:rPr>
              <a:t>上并令</a:t>
            </a:r>
            <a:r>
              <a:rPr kumimoji="0" lang="en-US" altLang="zh-CN" sz="2000" b="1" dirty="0">
                <a:latin typeface="Times New Roman" pitchFamily="18" charset="0"/>
              </a:rPr>
              <a:t>NODE(A)=n</a:t>
            </a:r>
            <a:r>
              <a:rPr kumimoji="0" lang="zh-CN" altLang="en-US" sz="2000" b="1" dirty="0">
                <a:latin typeface="Times New Roman" pitchFamily="18" charset="0"/>
              </a:rPr>
              <a:t>。</a:t>
            </a:r>
          </a:p>
          <a:p>
            <a:pPr algn="l" eaLnBrk="1" hangingPunct="1">
              <a:lnSpc>
                <a:spcPts val="3000"/>
              </a:lnSpc>
              <a:buFontTx/>
              <a:buAutoNum type="arabicPeriod"/>
            </a:pPr>
            <a:endParaRPr kumimoji="0" lang="en-US" altLang="zh-CN" sz="2000" b="1" dirty="0">
              <a:solidFill>
                <a:srgbClr val="000000"/>
              </a:solidFill>
              <a:latin typeface="Times New Roman" pitchFamily="18" charset="0"/>
            </a:endParaRPr>
          </a:p>
        </p:txBody>
      </p:sp>
      <p:sp>
        <p:nvSpPr>
          <p:cNvPr id="3"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03225" y="457200"/>
            <a:ext cx="4625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宋体" pitchFamily="2" charset="-122"/>
                <a:ea typeface="宋体" pitchFamily="2" charset="-122"/>
              </a:rPr>
              <a:t>例  试构造基本块</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DAG</a:t>
            </a:r>
            <a:r>
              <a:rPr lang="zh-CN" altLang="en-US" sz="2000" b="1" dirty="0">
                <a:latin typeface="宋体" pitchFamily="2" charset="-122"/>
                <a:ea typeface="宋体" pitchFamily="2" charset="-122"/>
              </a:rPr>
              <a:t>。</a:t>
            </a:r>
          </a:p>
        </p:txBody>
      </p:sp>
      <p:sp>
        <p:nvSpPr>
          <p:cNvPr id="6"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46" name="矩形 45"/>
          <p:cNvSpPr/>
          <p:nvPr/>
        </p:nvSpPr>
        <p:spPr bwMode="auto">
          <a:xfrm>
            <a:off x="457200" y="1295400"/>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7" name="矩形 46"/>
          <p:cNvSpPr/>
          <p:nvPr/>
        </p:nvSpPr>
        <p:spPr bwMode="auto">
          <a:xfrm>
            <a:off x="457200" y="1752600"/>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8" name="矩形 47"/>
          <p:cNvSpPr/>
          <p:nvPr/>
        </p:nvSpPr>
        <p:spPr bwMode="auto">
          <a:xfrm>
            <a:off x="457200" y="21383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2" name="椭圆 51"/>
          <p:cNvSpPr/>
          <p:nvPr/>
        </p:nvSpPr>
        <p:spPr bwMode="auto">
          <a:xfrm>
            <a:off x="2743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err="1">
                <a:ln>
                  <a:noFill/>
                </a:ln>
                <a:solidFill>
                  <a:schemeClr val="tx1"/>
                </a:solidFill>
                <a:effectLst/>
                <a:latin typeface="宋体" pitchFamily="2" charset="-122"/>
                <a:ea typeface="宋体" pitchFamily="2" charset="-122"/>
              </a:rPr>
              <a:t>temp</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3" name="TextBox 52"/>
          <p:cNvSpPr txBox="1"/>
          <p:nvPr/>
        </p:nvSpPr>
        <p:spPr>
          <a:xfrm>
            <a:off x="2667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2</a:t>
            </a:r>
            <a:endParaRPr lang="zh-CN" altLang="en-US" sz="2000" dirty="0">
              <a:latin typeface="宋体" pitchFamily="2" charset="-122"/>
              <a:ea typeface="宋体" pitchFamily="2" charset="-122"/>
            </a:endParaRPr>
          </a:p>
        </p:txBody>
      </p:sp>
      <p:sp>
        <p:nvSpPr>
          <p:cNvPr id="55" name="椭圆 54"/>
          <p:cNvSpPr/>
          <p:nvPr/>
        </p:nvSpPr>
        <p:spPr bwMode="auto">
          <a:xfrm>
            <a:off x="32004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57" name="直接连接符 56"/>
          <p:cNvCxnSpPr>
            <a:stCxn id="55" idx="4"/>
            <a:endCxn id="52" idx="0"/>
          </p:cNvCxnSpPr>
          <p:nvPr/>
        </p:nvCxnSpPr>
        <p:spPr bwMode="auto">
          <a:xfrm flipH="1">
            <a:off x="3048000" y="3958530"/>
            <a:ext cx="4572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a:stCxn id="55" idx="4"/>
            <a:endCxn id="49" idx="0"/>
          </p:cNvCxnSpPr>
          <p:nvPr/>
        </p:nvCxnSpPr>
        <p:spPr bwMode="auto">
          <a:xfrm>
            <a:off x="35052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38100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1" name="TextBox 60"/>
          <p:cNvSpPr txBox="1"/>
          <p:nvPr/>
        </p:nvSpPr>
        <p:spPr>
          <a:xfrm>
            <a:off x="31242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62" name="TextBox 61"/>
          <p:cNvSpPr txBox="1"/>
          <p:nvPr/>
        </p:nvSpPr>
        <p:spPr>
          <a:xfrm>
            <a:off x="31242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73"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28"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box(in)">
                                      <p:cBhvr>
                                        <p:cTn id="11" dur="500"/>
                                        <p:tgtEl>
                                          <p:spTgt spid="50"/>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box(in)">
                                      <p:cBhvr>
                                        <p:cTn id="14" dur="500"/>
                                        <p:tgtEl>
                                          <p:spTgt spid="49"/>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ox(in)">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ox(in)">
                                      <p:cBhvr>
                                        <p:cTn id="26" dur="500"/>
                                        <p:tgtEl>
                                          <p:spTgt spid="52"/>
                                        </p:tgtEl>
                                      </p:cBhvr>
                                    </p:animEffect>
                                  </p:childTnLst>
                                </p:cTn>
                              </p:par>
                            </p:childTnLst>
                          </p:cTn>
                        </p:par>
                        <p:par>
                          <p:cTn id="27" fill="hold">
                            <p:stCondLst>
                              <p:cond delay="500"/>
                            </p:stCondLst>
                            <p:childTnLst>
                              <p:par>
                                <p:cTn id="28" presetID="4" presetClass="entr" presetSubtype="16"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box(in)">
                                      <p:cBhvr>
                                        <p:cTn id="30" dur="500"/>
                                        <p:tgtEl>
                                          <p:spTgt spid="53"/>
                                        </p:tgtEl>
                                      </p:cBhvr>
                                    </p:animEffect>
                                  </p:childTnLst>
                                </p:cTn>
                              </p:par>
                            </p:childTnLst>
                          </p:cTn>
                        </p:par>
                        <p:par>
                          <p:cTn id="31" fill="hold">
                            <p:stCondLst>
                              <p:cond delay="1000"/>
                            </p:stCondLst>
                            <p:childTnLst>
                              <p:par>
                                <p:cTn id="32" presetID="4" presetClass="entr" presetSubtype="16"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ox(in)">
                                      <p:cBhvr>
                                        <p:cTn id="34" dur="500"/>
                                        <p:tgtEl>
                                          <p:spTgt spid="55"/>
                                        </p:tgtEl>
                                      </p:cBhvr>
                                    </p:animEffect>
                                  </p:childTnLst>
                                </p:cTn>
                              </p:par>
                            </p:childTnLst>
                          </p:cTn>
                        </p:par>
                        <p:par>
                          <p:cTn id="35" fill="hold">
                            <p:stCondLst>
                              <p:cond delay="1500"/>
                            </p:stCondLst>
                            <p:childTnLst>
                              <p:par>
                                <p:cTn id="36" presetID="4" presetClass="entr" presetSubtype="16"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box(in)">
                                      <p:cBhvr>
                                        <p:cTn id="38" dur="500"/>
                                        <p:tgtEl>
                                          <p:spTgt spid="60"/>
                                        </p:tgtEl>
                                      </p:cBhvr>
                                    </p:animEffect>
                                  </p:childTnLst>
                                </p:cTn>
                              </p:par>
                            </p:childTnLst>
                          </p:cTn>
                        </p:par>
                        <p:par>
                          <p:cTn id="39" fill="hold">
                            <p:stCondLst>
                              <p:cond delay="2000"/>
                            </p:stCondLst>
                            <p:childTnLst>
                              <p:par>
                                <p:cTn id="40" presetID="4" presetClass="entr" presetSubtype="16"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box(in)">
                                      <p:cBhvr>
                                        <p:cTn id="42" dur="500"/>
                                        <p:tgtEl>
                                          <p:spTgt spid="61"/>
                                        </p:tgtEl>
                                      </p:cBhvr>
                                    </p:animEffect>
                                  </p:childTnLst>
                                </p:cTn>
                              </p:par>
                            </p:childTnLst>
                          </p:cTn>
                        </p:par>
                        <p:par>
                          <p:cTn id="43" fill="hold">
                            <p:stCondLst>
                              <p:cond delay="2500"/>
                            </p:stCondLst>
                            <p:childTnLst>
                              <p:par>
                                <p:cTn id="44" presetID="4" presetClass="entr" presetSubtype="16"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ox(in)">
                                      <p:cBhvr>
                                        <p:cTn id="46" dur="500"/>
                                        <p:tgtEl>
                                          <p:spTgt spid="57"/>
                                        </p:tgtEl>
                                      </p:cBhvr>
                                    </p:animEffect>
                                  </p:childTnLst>
                                </p:cTn>
                              </p:par>
                            </p:childTnLst>
                          </p:cTn>
                        </p:par>
                        <p:par>
                          <p:cTn id="47" fill="hold">
                            <p:stCondLst>
                              <p:cond delay="3000"/>
                            </p:stCondLst>
                            <p:childTnLst>
                              <p:par>
                                <p:cTn id="48" presetID="4" presetClass="entr" presetSubtype="16" fill="hold"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ox(in)">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box(in)">
                                      <p:cBhvr>
                                        <p:cTn id="55" dur="500"/>
                                        <p:tgtEl>
                                          <p:spTgt spid="62"/>
                                        </p:tgtEl>
                                      </p:cBhvr>
                                    </p:animEffect>
                                  </p:childTnLst>
                                </p:cTn>
                              </p:par>
                            </p:childTnLst>
                          </p:cTn>
                        </p:par>
                        <p:par>
                          <p:cTn id="56" fill="hold">
                            <p:stCondLst>
                              <p:cond delay="500"/>
                            </p:stCondLst>
                            <p:childTnLst>
                              <p:par>
                                <p:cTn id="57" presetID="4" presetClass="exit" presetSubtype="16" fill="hold" grpId="1" nodeType="afterEffect">
                                  <p:stCondLst>
                                    <p:cond delay="0"/>
                                  </p:stCondLst>
                                  <p:childTnLst>
                                    <p:animEffect transition="out" filter="box(in)">
                                      <p:cBhvr>
                                        <p:cTn id="58" dur="500"/>
                                        <p:tgtEl>
                                          <p:spTgt spid="61"/>
                                        </p:tgtEl>
                                      </p:cBhvr>
                                    </p:animEffect>
                                    <p:set>
                                      <p:cBhvr>
                                        <p:cTn id="59" dur="1" fill="hold">
                                          <p:stCondLst>
                                            <p:cond delay="499"/>
                                          </p:stCondLst>
                                        </p:cTn>
                                        <p:tgtEl>
                                          <p:spTgt spid="6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 presetClass="exit" presetSubtype="16" fill="hold" grpId="1" nodeType="clickEffect">
                                  <p:stCondLst>
                                    <p:cond delay="0"/>
                                  </p:stCondLst>
                                  <p:childTnLst>
                                    <p:animEffect transition="out" filter="box(in)">
                                      <p:cBhvr>
                                        <p:cTn id="63" dur="500"/>
                                        <p:tgtEl>
                                          <p:spTgt spid="53"/>
                                        </p:tgtEl>
                                      </p:cBhvr>
                                    </p:animEffect>
                                    <p:set>
                                      <p:cBhvr>
                                        <p:cTn id="64" dur="1" fill="hold">
                                          <p:stCondLst>
                                            <p:cond delay="499"/>
                                          </p:stCondLst>
                                        </p:cTn>
                                        <p:tgtEl>
                                          <p:spTgt spid="53"/>
                                        </p:tgtEl>
                                        <p:attrNameLst>
                                          <p:attrName>style.visibility</p:attrName>
                                        </p:attrNameLst>
                                      </p:cBhvr>
                                      <p:to>
                                        <p:strVal val="hidden"/>
                                      </p:to>
                                    </p:set>
                                  </p:childTnLst>
                                </p:cTn>
                              </p:par>
                              <p:par>
                                <p:cTn id="65" presetID="4" presetClass="exit" presetSubtype="16" fill="hold" grpId="1" nodeType="withEffect">
                                  <p:stCondLst>
                                    <p:cond delay="0"/>
                                  </p:stCondLst>
                                  <p:childTnLst>
                                    <p:animEffect transition="out" filter="box(in)">
                                      <p:cBhvr>
                                        <p:cTn id="66" dur="500"/>
                                        <p:tgtEl>
                                          <p:spTgt spid="52"/>
                                        </p:tgtEl>
                                      </p:cBhvr>
                                    </p:animEffect>
                                    <p:set>
                                      <p:cBhvr>
                                        <p:cTn id="67" dur="1" fill="hold">
                                          <p:stCondLst>
                                            <p:cond delay="499"/>
                                          </p:stCondLst>
                                        </p:cTn>
                                        <p:tgtEl>
                                          <p:spTgt spid="52"/>
                                        </p:tgtEl>
                                        <p:attrNameLst>
                                          <p:attrName>style.visibility</p:attrName>
                                        </p:attrNameLst>
                                      </p:cBhvr>
                                      <p:to>
                                        <p:strVal val="hidden"/>
                                      </p:to>
                                    </p:set>
                                  </p:childTnLst>
                                </p:cTn>
                              </p:par>
                              <p:par>
                                <p:cTn id="68" presetID="4" presetClass="exit" presetSubtype="16" fill="hold" nodeType="withEffect">
                                  <p:stCondLst>
                                    <p:cond delay="0"/>
                                  </p:stCondLst>
                                  <p:childTnLst>
                                    <p:animEffect transition="out" filter="box(in)">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4" presetClass="exit" presetSubtype="16" fill="hold" nodeType="withEffect">
                                  <p:stCondLst>
                                    <p:cond delay="0"/>
                                  </p:stCondLst>
                                  <p:childTnLst>
                                    <p:animEffect transition="out" filter="box(in)">
                                      <p:cBhvr>
                                        <p:cTn id="72" dur="500"/>
                                        <p:tgtEl>
                                          <p:spTgt spid="57"/>
                                        </p:tgtEl>
                                      </p:cBhvr>
                                    </p:animEffect>
                                    <p:set>
                                      <p:cBhvr>
                                        <p:cTn id="73" dur="1" fill="hold">
                                          <p:stCondLst>
                                            <p:cond delay="499"/>
                                          </p:stCondLst>
                                        </p:cTn>
                                        <p:tgtEl>
                                          <p:spTgt spid="5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grpId="1" nodeType="clickEffect">
                                  <p:stCondLst>
                                    <p:cond delay="0"/>
                                  </p:stCondLst>
                                  <p:childTnLst>
                                    <p:animMotion origin="layout" path="M 0 0 L 0.18334 0.14444 " pathEditMode="relative" ptsTypes="AA">
                                      <p:cBhvr>
                                        <p:cTn id="77" dur="2000" fill="hold"/>
                                        <p:tgtEl>
                                          <p:spTgt spid="62"/>
                                        </p:tgtEl>
                                        <p:attrNameLst>
                                          <p:attrName>ppt_x</p:attrName>
                                          <p:attrName>ppt_y</p:attrName>
                                        </p:attrNameLst>
                                      </p:cBhvr>
                                    </p:animMotion>
                                  </p:childTnLst>
                                </p:cTn>
                              </p:par>
                              <p:par>
                                <p:cTn id="78" presetID="0" presetClass="path" presetSubtype="0" accel="50000" decel="50000" fill="hold" grpId="1" nodeType="withEffect">
                                  <p:stCondLst>
                                    <p:cond delay="0"/>
                                  </p:stCondLst>
                                  <p:childTnLst>
                                    <p:animMotion origin="layout" path="M 0 0 L 0.18334 0.14444 " pathEditMode="relative" ptsTypes="AA">
                                      <p:cBhvr>
                                        <p:cTn id="79" dur="2000" fill="hold"/>
                                        <p:tgtEl>
                                          <p:spTgt spid="55"/>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 0 L 0.18334 0.14444 " pathEditMode="relative" ptsTypes="AA">
                                      <p:cBhvr>
                                        <p:cTn id="81" dur="2000" fill="hold"/>
                                        <p:tgtEl>
                                          <p:spTgt spid="60"/>
                                        </p:tgtEl>
                                        <p:attrNameLst>
                                          <p:attrName>ppt_x</p:attrName>
                                          <p:attrName>ppt_y</p:attrName>
                                        </p:attrNameLst>
                                      </p:cBhvr>
                                    </p:animMotion>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ox(in)">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ox(in)">
                                      <p:cBhvr>
                                        <p:cTn id="91" dur="500"/>
                                        <p:tgtEl>
                                          <p:spTgt spid="63"/>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box(in)">
                                      <p:cBhvr>
                                        <p:cTn id="94" dur="500"/>
                                        <p:tgtEl>
                                          <p:spTgt spid="64"/>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box(in)">
                                      <p:cBhvr>
                                        <p:cTn id="97" dur="500"/>
                                        <p:tgtEl>
                                          <p:spTgt spid="65"/>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box(in)">
                                      <p:cBhvr>
                                        <p:cTn id="100" dur="500"/>
                                        <p:tgtEl>
                                          <p:spTgt spid="66"/>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box(in)">
                                      <p:cBhvr>
                                        <p:cTn id="103" dur="500"/>
                                        <p:tgtEl>
                                          <p:spTgt spid="67"/>
                                        </p:tgtEl>
                                      </p:cBhvr>
                                    </p:animEffect>
                                  </p:childTnLst>
                                </p:cTn>
                              </p:par>
                              <p:par>
                                <p:cTn id="104" presetID="4" presetClass="entr" presetSubtype="16" fill="hold"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box(in)">
                                      <p:cBhvr>
                                        <p:cTn id="106" dur="500"/>
                                        <p:tgtEl>
                                          <p:spTgt spid="68"/>
                                        </p:tgtEl>
                                      </p:cBhvr>
                                    </p:animEffect>
                                  </p:childTnLst>
                                </p:cTn>
                              </p:par>
                              <p:par>
                                <p:cTn id="107" presetID="4" presetClass="entr" presetSubtype="16" fill="hold" nodeType="with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box(in)">
                                      <p:cBhvr>
                                        <p:cTn id="109" dur="500"/>
                                        <p:tgtEl>
                                          <p:spTgt spid="69"/>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box(in)">
                                      <p:cBhvr>
                                        <p:cTn id="112" dur="500"/>
                                        <p:tgtEl>
                                          <p:spTgt spid="70"/>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box(in)">
                                      <p:cBhvr>
                                        <p:cTn id="1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p:bldP spid="51" grpId="0"/>
      <p:bldP spid="52" grpId="0" animBg="1"/>
      <p:bldP spid="52" grpId="1" animBg="1"/>
      <p:bldP spid="53" grpId="0"/>
      <p:bldP spid="53" grpId="1"/>
      <p:bldP spid="55" grpId="0" animBg="1"/>
      <p:bldP spid="55" grpId="1" animBg="1"/>
      <p:bldP spid="60" grpId="0"/>
      <p:bldP spid="60" grpId="1"/>
      <p:bldP spid="61" grpId="0"/>
      <p:bldP spid="61" grpId="1"/>
      <p:bldP spid="62" grpId="0"/>
      <p:bldP spid="62" grpId="1"/>
      <p:bldP spid="63" grpId="0" animBg="1"/>
      <p:bldP spid="64" grpId="0"/>
      <p:bldP spid="65" grpId="0" animBg="1"/>
      <p:bldP spid="66" grpId="0"/>
      <p:bldP spid="67" grpId="0" animBg="1"/>
      <p:bldP spid="70" grpId="0"/>
      <p:bldP spid="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25955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35"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6"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25"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ox(in)">
                                      <p:cBhvr>
                                        <p:cTn id="15" dur="500"/>
                                        <p:tgtEl>
                                          <p:spTgt spid="3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ox(in)">
                                      <p:cBhvr>
                                        <p:cTn id="18" dur="500"/>
                                        <p:tgtEl>
                                          <p:spTgt spid="32"/>
                                        </p:tgtEl>
                                      </p:cBhvr>
                                    </p:animEffect>
                                  </p:childTnLst>
                                </p:cTn>
                              </p:par>
                              <p:par>
                                <p:cTn id="19" presetID="4" presetClass="entr" presetSubtype="16"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ox(in)">
                                      <p:cBhvr>
                                        <p:cTn id="21" dur="500"/>
                                        <p:tgtEl>
                                          <p:spTgt spid="29"/>
                                        </p:tgtEl>
                                      </p:cBhvr>
                                    </p:animEffect>
                                  </p:childTnLst>
                                </p:cTn>
                              </p:par>
                              <p:par>
                                <p:cTn id="22" presetID="4" presetClass="entr" presetSubtype="16"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ox(in)">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31"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2987040"/>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4"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5"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2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341852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1" name="TextBox 30"/>
          <p:cNvSpPr txBox="1"/>
          <p:nvPr/>
        </p:nvSpPr>
        <p:spPr>
          <a:xfrm>
            <a:off x="5715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4"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5"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3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ox(in)">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4</a:t>
            </a:fld>
            <a:endParaRPr lang="en-US" altLang="zh-CN" dirty="0"/>
          </a:p>
        </p:txBody>
      </p:sp>
      <p:sp>
        <p:nvSpPr>
          <p:cNvPr id="7" name="Rectangle 9"/>
          <p:cNvSpPr>
            <a:spLocks noChangeArrowheads="1"/>
          </p:cNvSpPr>
          <p:nvPr/>
        </p:nvSpPr>
        <p:spPr bwMode="auto">
          <a:xfrm>
            <a:off x="2362200" y="2378075"/>
            <a:ext cx="4724400" cy="32004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8" name="Text Box 6"/>
          <p:cNvSpPr txBox="1">
            <a:spLocks noChangeArrowheads="1"/>
          </p:cNvSpPr>
          <p:nvPr/>
        </p:nvSpPr>
        <p:spPr bwMode="auto">
          <a:xfrm>
            <a:off x="609600" y="838200"/>
            <a:ext cx="7534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pitchFamily="18" charset="0"/>
                <a:ea typeface="宋体" pitchFamily="2" charset="-122"/>
              </a:defRPr>
            </a:lvl1pPr>
            <a:lvl2pPr marL="574675">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70000"/>
              </a:spcBef>
            </a:pPr>
            <a:r>
              <a:rPr lang="zh-CN" altLang="en-US" sz="2000" b="1" dirty="0">
                <a:latin typeface="+mn-ea"/>
                <a:ea typeface="+mn-ea"/>
              </a:rPr>
              <a:t>下面通过一个四元组中间代码的示例，说明与机器无关优化的基本内容和含义。 </a:t>
            </a:r>
          </a:p>
        </p:txBody>
      </p:sp>
      <p:sp>
        <p:nvSpPr>
          <p:cNvPr id="9" name="Text Box 7"/>
          <p:cNvSpPr txBox="1">
            <a:spLocks noChangeArrowheads="1"/>
          </p:cNvSpPr>
          <p:nvPr/>
        </p:nvSpPr>
        <p:spPr bwMode="auto">
          <a:xfrm>
            <a:off x="624840" y="1828800"/>
            <a:ext cx="739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33388">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spcBef>
                <a:spcPct val="70000"/>
              </a:spcBef>
            </a:pPr>
            <a:r>
              <a:rPr lang="zh-CN" altLang="en-US" sz="2000" b="1" dirty="0">
                <a:latin typeface="+mn-ea"/>
                <a:ea typeface="+mn-ea"/>
              </a:rPr>
              <a:t>假设源程序片段如下：其中约定数据类型</a:t>
            </a:r>
            <a:r>
              <a:rPr lang="en-US" altLang="zh-CN" sz="2000" b="1" dirty="0" err="1">
                <a:latin typeface="+mn-ea"/>
                <a:ea typeface="+mn-ea"/>
              </a:rPr>
              <a:t>int</a:t>
            </a:r>
            <a:r>
              <a:rPr lang="zh-CN" altLang="en-US" sz="2000" b="1" dirty="0">
                <a:latin typeface="+mn-ea"/>
                <a:ea typeface="+mn-ea"/>
              </a:rPr>
              <a:t>占用</a:t>
            </a:r>
            <a:r>
              <a:rPr lang="en-US" altLang="zh-CN" sz="2000" b="1" dirty="0">
                <a:latin typeface="+mn-ea"/>
                <a:ea typeface="+mn-ea"/>
              </a:rPr>
              <a:t>4byte</a:t>
            </a:r>
            <a:r>
              <a:rPr lang="zh-CN" altLang="en-US" sz="2000" b="1" dirty="0">
                <a:latin typeface="+mn-ea"/>
                <a:ea typeface="+mn-ea"/>
              </a:rPr>
              <a:t>。 </a:t>
            </a:r>
          </a:p>
        </p:txBody>
      </p:sp>
      <p:sp>
        <p:nvSpPr>
          <p:cNvPr id="10" name="Text Box 8"/>
          <p:cNvSpPr txBox="1">
            <a:spLocks noChangeArrowheads="1"/>
          </p:cNvSpPr>
          <p:nvPr/>
        </p:nvSpPr>
        <p:spPr bwMode="auto">
          <a:xfrm>
            <a:off x="2895600" y="2743200"/>
            <a:ext cx="4114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dirty="0">
                <a:latin typeface="+mn-ea"/>
                <a:ea typeface="+mn-ea"/>
              </a:rPr>
              <a:t>…</a:t>
            </a:r>
          </a:p>
          <a:p>
            <a:pPr algn="just">
              <a:spcBef>
                <a:spcPct val="50000"/>
              </a:spcBef>
            </a:pPr>
            <a:r>
              <a:rPr lang="en-US" altLang="zh-CN" sz="2000" b="1" dirty="0" err="1">
                <a:latin typeface="+mn-ea"/>
                <a:ea typeface="+mn-ea"/>
              </a:rPr>
              <a:t>int</a:t>
            </a:r>
            <a:r>
              <a:rPr lang="en-US" altLang="zh-CN" sz="2000" b="1" dirty="0">
                <a:latin typeface="+mn-ea"/>
                <a:ea typeface="+mn-ea"/>
              </a:rPr>
              <a:t> A[1..20]</a:t>
            </a:r>
            <a:r>
              <a:rPr lang="zh-CN" altLang="en-US" sz="2000" b="1" dirty="0">
                <a:latin typeface="+mn-ea"/>
                <a:ea typeface="+mn-ea"/>
              </a:rPr>
              <a:t>，</a:t>
            </a:r>
            <a:r>
              <a:rPr lang="en-US" altLang="zh-CN" sz="2000" b="1" dirty="0">
                <a:latin typeface="+mn-ea"/>
                <a:ea typeface="+mn-ea"/>
              </a:rPr>
              <a:t>B[1..20]</a:t>
            </a:r>
            <a:r>
              <a:rPr lang="zh-CN" altLang="en-US" sz="2000" b="1" dirty="0">
                <a:latin typeface="+mn-ea"/>
                <a:ea typeface="+mn-ea"/>
              </a:rPr>
              <a:t>；</a:t>
            </a:r>
          </a:p>
          <a:p>
            <a:pPr algn="just">
              <a:spcBef>
                <a:spcPct val="50000"/>
              </a:spcBef>
            </a:pP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0</a:t>
            </a:r>
            <a:r>
              <a:rPr lang="zh-CN" altLang="en-US" sz="2000" b="1" dirty="0">
                <a:latin typeface="+mn-ea"/>
                <a:ea typeface="+mn-ea"/>
              </a:rPr>
              <a:t>；</a:t>
            </a:r>
          </a:p>
          <a:p>
            <a:pPr algn="just">
              <a:spcBef>
                <a:spcPct val="50000"/>
              </a:spcBef>
            </a:pPr>
            <a:r>
              <a:rPr lang="en-US" altLang="zh-CN" sz="2000" b="1" dirty="0">
                <a:latin typeface="+mn-ea"/>
                <a:ea typeface="+mn-ea"/>
              </a:rPr>
              <a:t>for I:</a:t>
            </a:r>
            <a:r>
              <a:rPr lang="zh-CN" altLang="en-US" sz="2000" b="1" dirty="0">
                <a:latin typeface="+mn-ea"/>
                <a:ea typeface="+mn-ea"/>
              </a:rPr>
              <a:t>＝</a:t>
            </a:r>
            <a:r>
              <a:rPr lang="en-US" altLang="zh-CN" sz="2000" b="1" dirty="0">
                <a:latin typeface="+mn-ea"/>
                <a:ea typeface="+mn-ea"/>
              </a:rPr>
              <a:t>1 to 20 do</a:t>
            </a:r>
          </a:p>
          <a:p>
            <a:pPr algn="just">
              <a:spcBef>
                <a:spcPct val="50000"/>
              </a:spcBef>
            </a:pP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A[I]*B[I]</a:t>
            </a:r>
            <a:r>
              <a:rPr lang="zh-CN" altLang="en-US" sz="2000" b="1" dirty="0">
                <a:latin typeface="+mn-ea"/>
                <a:ea typeface="+mn-ea"/>
              </a:rPr>
              <a:t>；</a:t>
            </a:r>
          </a:p>
          <a:p>
            <a:pPr>
              <a:spcBef>
                <a:spcPct val="50000"/>
              </a:spcBef>
            </a:pPr>
            <a:r>
              <a:rPr lang="zh-CN" altLang="en-US" sz="2000" b="1" dirty="0">
                <a:latin typeface="+mn-ea"/>
                <a:ea typeface="+mn-ea"/>
              </a:rPr>
              <a:t>   </a:t>
            </a:r>
            <a:r>
              <a:rPr lang="en-US" altLang="zh-CN" sz="2000" b="1" dirty="0">
                <a:latin typeface="+mn-ea"/>
                <a:ea typeface="+mn-ea"/>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38147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1" name="TextBox 30"/>
          <p:cNvSpPr txBox="1"/>
          <p:nvPr/>
        </p:nvSpPr>
        <p:spPr>
          <a:xfrm>
            <a:off x="5715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4" name="TextBox 33"/>
          <p:cNvSpPr txBox="1"/>
          <p:nvPr/>
        </p:nvSpPr>
        <p:spPr>
          <a:xfrm>
            <a:off x="7543800" y="34137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4</a:t>
            </a:r>
            <a:endParaRPr lang="zh-CN" altLang="en-US" sz="2000" baseline="-25000" dirty="0">
              <a:latin typeface="宋体" pitchFamily="2" charset="-122"/>
              <a:ea typeface="宋体" pitchFamily="2" charset="-122"/>
            </a:endParaRPr>
          </a:p>
        </p:txBody>
      </p:sp>
      <p:sp>
        <p:nvSpPr>
          <p:cNvPr id="35"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6"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37"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42719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1" name="TextBox 30"/>
          <p:cNvSpPr txBox="1"/>
          <p:nvPr/>
        </p:nvSpPr>
        <p:spPr>
          <a:xfrm>
            <a:off x="5715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4" name="TextBox 33"/>
          <p:cNvSpPr txBox="1"/>
          <p:nvPr/>
        </p:nvSpPr>
        <p:spPr>
          <a:xfrm>
            <a:off x="7543800" y="34137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4</a:t>
            </a:r>
            <a:endParaRPr lang="zh-CN" altLang="en-US" sz="2000" baseline="-25000" dirty="0">
              <a:latin typeface="宋体" pitchFamily="2" charset="-122"/>
              <a:ea typeface="宋体" pitchFamily="2" charset="-122"/>
            </a:endParaRPr>
          </a:p>
        </p:txBody>
      </p:sp>
      <p:sp>
        <p:nvSpPr>
          <p:cNvPr id="35" name="TextBox 34"/>
          <p:cNvSpPr txBox="1"/>
          <p:nvPr/>
        </p:nvSpPr>
        <p:spPr>
          <a:xfrm>
            <a:off x="69342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5</a:t>
            </a:r>
            <a:endParaRPr lang="zh-CN" altLang="en-US" sz="2000" baseline="-25000" dirty="0">
              <a:latin typeface="宋体" pitchFamily="2" charset="-122"/>
              <a:ea typeface="宋体" pitchFamily="2" charset="-122"/>
            </a:endParaRPr>
          </a:p>
        </p:txBody>
      </p:sp>
      <p:sp>
        <p:nvSpPr>
          <p:cNvPr id="36"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7"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38"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46529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1" name="TextBox 30"/>
          <p:cNvSpPr txBox="1"/>
          <p:nvPr/>
        </p:nvSpPr>
        <p:spPr>
          <a:xfrm>
            <a:off x="5715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4" name="TextBox 33"/>
          <p:cNvSpPr txBox="1"/>
          <p:nvPr/>
        </p:nvSpPr>
        <p:spPr>
          <a:xfrm>
            <a:off x="7543800" y="34137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4</a:t>
            </a:r>
            <a:endParaRPr lang="zh-CN" altLang="en-US" sz="2000" baseline="-25000" dirty="0">
              <a:latin typeface="宋体" pitchFamily="2" charset="-122"/>
              <a:ea typeface="宋体" pitchFamily="2" charset="-122"/>
            </a:endParaRPr>
          </a:p>
        </p:txBody>
      </p:sp>
      <p:sp>
        <p:nvSpPr>
          <p:cNvPr id="35" name="TextBox 34"/>
          <p:cNvSpPr txBox="1"/>
          <p:nvPr/>
        </p:nvSpPr>
        <p:spPr>
          <a:xfrm>
            <a:off x="69342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5</a:t>
            </a:r>
            <a:endParaRPr lang="zh-CN" altLang="en-US" sz="2000" baseline="-25000" dirty="0">
              <a:latin typeface="宋体" pitchFamily="2" charset="-122"/>
              <a:ea typeface="宋体" pitchFamily="2" charset="-122"/>
            </a:endParaRPr>
          </a:p>
        </p:txBody>
      </p:sp>
      <p:sp>
        <p:nvSpPr>
          <p:cNvPr id="36"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7" name="椭圆 36"/>
          <p:cNvSpPr/>
          <p:nvPr/>
        </p:nvSpPr>
        <p:spPr bwMode="auto">
          <a:xfrm>
            <a:off x="7924800" y="33528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7</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38" name="直接连接符 37"/>
          <p:cNvCxnSpPr>
            <a:stCxn id="37" idx="4"/>
            <a:endCxn id="65" idx="0"/>
          </p:cNvCxnSpPr>
          <p:nvPr/>
        </p:nvCxnSpPr>
        <p:spPr bwMode="auto">
          <a:xfrm flipH="1">
            <a:off x="6477000" y="3962400"/>
            <a:ext cx="1752600" cy="36189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8534400" y="34098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6</a:t>
            </a:r>
            <a:endParaRPr lang="zh-CN" altLang="en-US" sz="2000" baseline="-25000" dirty="0">
              <a:latin typeface="宋体" pitchFamily="2" charset="-122"/>
              <a:ea typeface="宋体" pitchFamily="2" charset="-122"/>
            </a:endParaRPr>
          </a:p>
        </p:txBody>
      </p:sp>
      <p:sp>
        <p:nvSpPr>
          <p:cNvPr id="40" name="TextBox 39"/>
          <p:cNvSpPr txBox="1"/>
          <p:nvPr/>
        </p:nvSpPr>
        <p:spPr>
          <a:xfrm>
            <a:off x="7543800" y="39432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cxnSp>
        <p:nvCxnSpPr>
          <p:cNvPr id="42" name="直接连接符 41"/>
          <p:cNvCxnSpPr/>
          <p:nvPr/>
        </p:nvCxnSpPr>
        <p:spPr bwMode="auto">
          <a:xfrm flipH="1">
            <a:off x="8077200" y="3962400"/>
            <a:ext cx="152400" cy="381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41"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ox(in)">
                                      <p:cBhvr>
                                        <p:cTn id="15" dur="500"/>
                                        <p:tgtEl>
                                          <p:spTgt spid="39"/>
                                        </p:tgtEl>
                                      </p:cBhvr>
                                    </p:animEffect>
                                  </p:childTnLst>
                                </p:cTn>
                              </p:par>
                              <p:par>
                                <p:cTn id="16" presetID="4" presetClass="entr" presetSubtype="16"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ox(in)">
                                      <p:cBhvr>
                                        <p:cTn id="18" dur="500"/>
                                        <p:tgtEl>
                                          <p:spTgt spid="42"/>
                                        </p:tgtEl>
                                      </p:cBhvr>
                                    </p:animEffect>
                                  </p:childTnLst>
                                </p:cTn>
                              </p:par>
                              <p:par>
                                <p:cTn id="19" presetID="4"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ox(in)">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7" grpId="0" animBg="1"/>
      <p:bldP spid="39" grpId="0"/>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457200" y="5033963"/>
            <a:ext cx="1811594" cy="452437"/>
          </a:xfrm>
          <a:prstGeom prst="rect">
            <a:avLst/>
          </a:prstGeom>
          <a:solidFill>
            <a:srgbClr val="FFFF00">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9" name="椭圆 48"/>
          <p:cNvSpPr/>
          <p:nvPr/>
        </p:nvSpPr>
        <p:spPr bwMode="auto">
          <a:xfrm>
            <a:off x="3733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50" name="TextBox 49"/>
          <p:cNvSpPr txBox="1"/>
          <p:nvPr/>
        </p:nvSpPr>
        <p:spPr>
          <a:xfrm>
            <a:off x="3657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51" name="TextBox 50"/>
          <p:cNvSpPr txBox="1"/>
          <p:nvPr/>
        </p:nvSpPr>
        <p:spPr>
          <a:xfrm>
            <a:off x="4343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55" name="椭圆 54"/>
          <p:cNvSpPr/>
          <p:nvPr/>
        </p:nvSpPr>
        <p:spPr bwMode="auto">
          <a:xfrm>
            <a:off x="4876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0" name="TextBox 59"/>
          <p:cNvSpPr txBox="1"/>
          <p:nvPr/>
        </p:nvSpPr>
        <p:spPr>
          <a:xfrm>
            <a:off x="5486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62" name="TextBox 61"/>
          <p:cNvSpPr txBox="1"/>
          <p:nvPr/>
        </p:nvSpPr>
        <p:spPr>
          <a:xfrm>
            <a:off x="4800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63" name="椭圆 62"/>
          <p:cNvSpPr/>
          <p:nvPr/>
        </p:nvSpPr>
        <p:spPr bwMode="auto">
          <a:xfrm>
            <a:off x="7772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4" name="TextBox 63"/>
          <p:cNvSpPr txBox="1"/>
          <p:nvPr/>
        </p:nvSpPr>
        <p:spPr>
          <a:xfrm>
            <a:off x="7696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5" name="椭圆 64"/>
          <p:cNvSpPr/>
          <p:nvPr/>
        </p:nvSpPr>
        <p:spPr bwMode="auto">
          <a:xfrm>
            <a:off x="6172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66" name="TextBox 65"/>
          <p:cNvSpPr txBox="1"/>
          <p:nvPr/>
        </p:nvSpPr>
        <p:spPr>
          <a:xfrm>
            <a:off x="6096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67" name="椭圆 66"/>
          <p:cNvSpPr/>
          <p:nvPr/>
        </p:nvSpPr>
        <p:spPr bwMode="auto">
          <a:xfrm>
            <a:off x="6705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68" name="直接连接符 67"/>
          <p:cNvCxnSpPr>
            <a:stCxn id="67" idx="4"/>
            <a:endCxn id="65" idx="0"/>
          </p:cNvCxnSpPr>
          <p:nvPr/>
        </p:nvCxnSpPr>
        <p:spPr bwMode="auto">
          <a:xfrm flipH="1">
            <a:off x="6477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67" idx="4"/>
            <a:endCxn id="63" idx="0"/>
          </p:cNvCxnSpPr>
          <p:nvPr/>
        </p:nvCxnSpPr>
        <p:spPr bwMode="auto">
          <a:xfrm>
            <a:off x="7010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7315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71" name="TextBox 70"/>
          <p:cNvSpPr txBox="1"/>
          <p:nvPr/>
        </p:nvSpPr>
        <p:spPr>
          <a:xfrm>
            <a:off x="6629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5867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55" idx="0"/>
          </p:cNvCxnSpPr>
          <p:nvPr/>
        </p:nvCxnSpPr>
        <p:spPr bwMode="auto">
          <a:xfrm flipH="1">
            <a:off x="5181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67" idx="0"/>
          </p:cNvCxnSpPr>
          <p:nvPr/>
        </p:nvCxnSpPr>
        <p:spPr bwMode="auto">
          <a:xfrm>
            <a:off x="6172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791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27" name="TextBox 26"/>
          <p:cNvSpPr txBox="1"/>
          <p:nvPr/>
        </p:nvSpPr>
        <p:spPr>
          <a:xfrm>
            <a:off x="6477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6705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1" name="TextBox 30"/>
          <p:cNvSpPr txBox="1"/>
          <p:nvPr/>
        </p:nvSpPr>
        <p:spPr>
          <a:xfrm>
            <a:off x="5715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4" name="TextBox 33"/>
          <p:cNvSpPr txBox="1"/>
          <p:nvPr/>
        </p:nvSpPr>
        <p:spPr>
          <a:xfrm>
            <a:off x="7543800" y="34137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4</a:t>
            </a:r>
            <a:endParaRPr lang="zh-CN" altLang="en-US" sz="2000" baseline="-25000" dirty="0">
              <a:latin typeface="宋体" pitchFamily="2" charset="-122"/>
              <a:ea typeface="宋体" pitchFamily="2" charset="-122"/>
            </a:endParaRPr>
          </a:p>
        </p:txBody>
      </p:sp>
      <p:sp>
        <p:nvSpPr>
          <p:cNvPr id="35" name="TextBox 34"/>
          <p:cNvSpPr txBox="1"/>
          <p:nvPr/>
        </p:nvSpPr>
        <p:spPr>
          <a:xfrm>
            <a:off x="69342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5</a:t>
            </a:r>
            <a:endParaRPr lang="zh-CN" altLang="en-US" sz="2000" baseline="-25000" dirty="0">
              <a:latin typeface="宋体" pitchFamily="2" charset="-122"/>
              <a:ea typeface="宋体" pitchFamily="2" charset="-122"/>
            </a:endParaRPr>
          </a:p>
        </p:txBody>
      </p:sp>
      <p:sp>
        <p:nvSpPr>
          <p:cNvPr id="36" name="Text Box 3"/>
          <p:cNvSpPr txBox="1">
            <a:spLocks noChangeArrowheads="1"/>
          </p:cNvSpPr>
          <p:nvPr/>
        </p:nvSpPr>
        <p:spPr bwMode="auto">
          <a:xfrm>
            <a:off x="419100" y="1388140"/>
            <a:ext cx="22098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⑵ 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p>
          <a:p>
            <a:pPr algn="l">
              <a:lnSpc>
                <a:spcPct val="105000"/>
              </a:lnSpc>
              <a:spcBef>
                <a:spcPct val="30000"/>
              </a:spcBef>
            </a:pPr>
            <a:r>
              <a:rPr lang="en-US" altLang="zh-CN" sz="2000" b="1" dirty="0">
                <a:latin typeface="宋体" pitchFamily="2" charset="-122"/>
                <a:ea typeface="宋体" pitchFamily="2" charset="-122"/>
              </a:rPr>
              <a:t>⑶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⑸ B  </a:t>
            </a:r>
            <a:r>
              <a:rPr lang="en-US" altLang="zh-CN" sz="2000" b="1" dirty="0">
                <a:latin typeface="宋体" pitchFamily="2" charset="-122"/>
                <a:ea typeface="宋体" pitchFamily="2" charset="-122"/>
                <a:sym typeface="Symbol" pitchFamily="18" charset="2"/>
              </a:rPr>
              <a:t>=A</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⑹ 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=2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0</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⑺ T</a:t>
            </a:r>
            <a:r>
              <a:rPr lang="en-US" altLang="zh-CN" sz="2000" b="1" baseline="-10000" dirty="0">
                <a:latin typeface="宋体" pitchFamily="2" charset="-122"/>
                <a:ea typeface="宋体" pitchFamily="2" charset="-122"/>
              </a:rPr>
              <a:t>4</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3</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4</a:t>
            </a:r>
            <a:endParaRPr lang="en-US" altLang="zh-CN" sz="2000" b="1" dirty="0">
              <a:latin typeface="宋体" pitchFamily="2" charset="-122"/>
              <a:ea typeface="宋体" pitchFamily="2" charset="-122"/>
            </a:endParaRPr>
          </a:p>
          <a:p>
            <a:pPr algn="l">
              <a:lnSpc>
                <a:spcPct val="105000"/>
              </a:lnSpc>
              <a:spcBef>
                <a:spcPct val="3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lnSpc>
                <a:spcPct val="105000"/>
              </a:lnSpc>
              <a:spcBef>
                <a:spcPct val="3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37" name="椭圆 36"/>
          <p:cNvSpPr/>
          <p:nvPr/>
        </p:nvSpPr>
        <p:spPr bwMode="auto">
          <a:xfrm>
            <a:off x="7924800" y="33528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7</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38" name="直接连接符 37"/>
          <p:cNvCxnSpPr>
            <a:stCxn id="37" idx="4"/>
            <a:endCxn id="65" idx="0"/>
          </p:cNvCxnSpPr>
          <p:nvPr/>
        </p:nvCxnSpPr>
        <p:spPr bwMode="auto">
          <a:xfrm flipH="1">
            <a:off x="6477000" y="3962400"/>
            <a:ext cx="1752600" cy="36189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8534400" y="34098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6</a:t>
            </a:r>
            <a:endParaRPr lang="zh-CN" altLang="en-US" sz="2000" baseline="-25000" dirty="0">
              <a:latin typeface="宋体" pitchFamily="2" charset="-122"/>
              <a:ea typeface="宋体" pitchFamily="2" charset="-122"/>
            </a:endParaRPr>
          </a:p>
        </p:txBody>
      </p:sp>
      <p:sp>
        <p:nvSpPr>
          <p:cNvPr id="40" name="TextBox 39"/>
          <p:cNvSpPr txBox="1"/>
          <p:nvPr/>
        </p:nvSpPr>
        <p:spPr>
          <a:xfrm>
            <a:off x="7543800" y="39432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cxnSp>
        <p:nvCxnSpPr>
          <p:cNvPr id="42" name="直接连接符 41"/>
          <p:cNvCxnSpPr/>
          <p:nvPr/>
        </p:nvCxnSpPr>
        <p:spPr bwMode="auto">
          <a:xfrm flipH="1">
            <a:off x="8077200" y="3962400"/>
            <a:ext cx="152400" cy="381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椭圆 40"/>
          <p:cNvSpPr/>
          <p:nvPr/>
        </p:nvSpPr>
        <p:spPr bwMode="auto">
          <a:xfrm>
            <a:off x="6477000" y="1219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8</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43" name="直接连接符 42"/>
          <p:cNvCxnSpPr>
            <a:stCxn id="41" idx="4"/>
            <a:endCxn id="28" idx="0"/>
          </p:cNvCxnSpPr>
          <p:nvPr/>
        </p:nvCxnSpPr>
        <p:spPr bwMode="auto">
          <a:xfrm flipH="1">
            <a:off x="6172200" y="1828800"/>
            <a:ext cx="609600" cy="533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a:stCxn id="41" idx="4"/>
            <a:endCxn id="37" idx="0"/>
          </p:cNvCxnSpPr>
          <p:nvPr/>
        </p:nvCxnSpPr>
        <p:spPr bwMode="auto">
          <a:xfrm>
            <a:off x="6781800" y="1828800"/>
            <a:ext cx="1447800" cy="1524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6324600" y="1809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46" name="TextBox 45"/>
          <p:cNvSpPr txBox="1"/>
          <p:nvPr/>
        </p:nvSpPr>
        <p:spPr>
          <a:xfrm>
            <a:off x="7086600" y="1276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53" name="Text Box 1050"/>
          <p:cNvSpPr txBox="1">
            <a:spLocks noChangeArrowheads="1"/>
          </p:cNvSpPr>
          <p:nvPr/>
        </p:nvSpPr>
        <p:spPr bwMode="auto">
          <a:xfrm>
            <a:off x="381000" y="788313"/>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第一步：构造四元式</a:t>
            </a:r>
          </a:p>
        </p:txBody>
      </p:sp>
      <p:sp>
        <p:nvSpPr>
          <p:cNvPr id="47"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ox(i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ox(in)">
                                      <p:cBhvr>
                                        <p:cTn id="12" dur="500"/>
                                        <p:tgtEl>
                                          <p:spTgt spid="4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ox(in)">
                                      <p:cBhvr>
                                        <p:cTn id="15" dur="500"/>
                                        <p:tgtEl>
                                          <p:spTgt spid="4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ox(in)">
                                      <p:cBhvr>
                                        <p:cTn id="18" dur="500"/>
                                        <p:tgtEl>
                                          <p:spTgt spid="45"/>
                                        </p:tgtEl>
                                      </p:cBhvr>
                                    </p:animEffect>
                                  </p:childTnLst>
                                </p:cTn>
                              </p:par>
                              <p:par>
                                <p:cTn id="19" presetID="4" presetClass="entr" presetSubtype="16"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ox(in)">
                                      <p:cBhvr>
                                        <p:cTn id="21" dur="500"/>
                                        <p:tgtEl>
                                          <p:spTgt spid="4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ox(in)">
                                      <p:cBhvr>
                                        <p:cTn id="24" dur="500"/>
                                        <p:tgtEl>
                                          <p:spTgt spid="46"/>
                                        </p:tgtEl>
                                      </p:cBhvr>
                                    </p:animEffect>
                                  </p:childTnLst>
                                </p:cTn>
                              </p:par>
                            </p:childTnLst>
                          </p:cTn>
                        </p:par>
                        <p:par>
                          <p:cTn id="25" fill="hold">
                            <p:stCondLst>
                              <p:cond delay="500"/>
                            </p:stCondLst>
                            <p:childTnLst>
                              <p:par>
                                <p:cTn id="26" presetID="53" presetClass="exit" presetSubtype="0" fill="hold" grpId="0" nodeType="afterEffect">
                                  <p:stCondLst>
                                    <p:cond delay="0"/>
                                  </p:stCondLst>
                                  <p:childTnLst>
                                    <p:anim calcmode="lin" valueType="num">
                                      <p:cBhvr>
                                        <p:cTn id="27" dur="2000"/>
                                        <p:tgtEl>
                                          <p:spTgt spid="33"/>
                                        </p:tgtEl>
                                        <p:attrNameLst>
                                          <p:attrName>ppt_w</p:attrName>
                                        </p:attrNameLst>
                                      </p:cBhvr>
                                      <p:tavLst>
                                        <p:tav tm="0">
                                          <p:val>
                                            <p:strVal val="ppt_w"/>
                                          </p:val>
                                        </p:tav>
                                        <p:tav tm="100000">
                                          <p:val>
                                            <p:fltVal val="0"/>
                                          </p:val>
                                        </p:tav>
                                      </p:tavLst>
                                    </p:anim>
                                    <p:anim calcmode="lin" valueType="num">
                                      <p:cBhvr>
                                        <p:cTn id="28" dur="2000"/>
                                        <p:tgtEl>
                                          <p:spTgt spid="33"/>
                                        </p:tgtEl>
                                        <p:attrNameLst>
                                          <p:attrName>ppt_h</p:attrName>
                                        </p:attrNameLst>
                                      </p:cBhvr>
                                      <p:tavLst>
                                        <p:tav tm="0">
                                          <p:val>
                                            <p:strVal val="ppt_h"/>
                                          </p:val>
                                        </p:tav>
                                        <p:tav tm="100000">
                                          <p:val>
                                            <p:fltVal val="0"/>
                                          </p:val>
                                        </p:tav>
                                      </p:tavLst>
                                    </p:anim>
                                    <p:animEffect transition="out" filter="fade">
                                      <p:cBhvr>
                                        <p:cTn id="29" dur="2000"/>
                                        <p:tgtEl>
                                          <p:spTgt spid="33"/>
                                        </p:tgtEl>
                                      </p:cBhvr>
                                    </p:animEffect>
                                    <p:set>
                                      <p:cBhvr>
                                        <p:cTn id="30" dur="1" fill="hold">
                                          <p:stCondLst>
                                            <p:cond delay="1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3" grpId="0"/>
      <p:bldP spid="41" grpId="0" animBg="1"/>
      <p:bldP spid="45" grpId="0"/>
      <p:bldP spid="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44</a:t>
            </a:fld>
            <a:endParaRPr lang="en-US" altLang="zh-CN"/>
          </a:p>
        </p:txBody>
      </p:sp>
      <p:sp>
        <p:nvSpPr>
          <p:cNvPr id="5" name="Text Box 1050"/>
          <p:cNvSpPr txBox="1">
            <a:spLocks noChangeArrowheads="1"/>
          </p:cNvSpPr>
          <p:nvPr/>
        </p:nvSpPr>
        <p:spPr bwMode="auto">
          <a:xfrm>
            <a:off x="479425" y="457200"/>
            <a:ext cx="495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spcBef>
                <a:spcPct val="50000"/>
              </a:spcBef>
            </a:pPr>
            <a:r>
              <a:rPr lang="zh-CN" altLang="en-US" sz="2200" b="1" dirty="0">
                <a:solidFill>
                  <a:srgbClr val="FF0000"/>
                </a:solidFill>
                <a:latin typeface="宋体" pitchFamily="2" charset="-122"/>
                <a:ea typeface="宋体" pitchFamily="2" charset="-122"/>
              </a:rPr>
              <a:t>第二步：重写四元式</a:t>
            </a:r>
          </a:p>
        </p:txBody>
      </p:sp>
      <p:sp>
        <p:nvSpPr>
          <p:cNvPr id="6" name="Text Box 1072"/>
          <p:cNvSpPr txBox="1">
            <a:spLocks noChangeArrowheads="1"/>
          </p:cNvSpPr>
          <p:nvPr/>
        </p:nvSpPr>
        <p:spPr bwMode="auto">
          <a:xfrm>
            <a:off x="319087" y="911959"/>
            <a:ext cx="8207375"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l" eaLnBrk="1" hangingPunct="1">
              <a:lnSpc>
                <a:spcPct val="150000"/>
              </a:lnSpc>
            </a:pPr>
            <a:r>
              <a:rPr kumimoji="0" lang="zh-CN" altLang="en-US" sz="2000" b="1" dirty="0">
                <a:solidFill>
                  <a:srgbClr val="000000"/>
                </a:solidFill>
                <a:latin typeface="宋体" pitchFamily="2" charset="-122"/>
                <a:ea typeface="宋体" pitchFamily="2" charset="-122"/>
              </a:rPr>
              <a:t>（</a:t>
            </a:r>
            <a:r>
              <a:rPr kumimoji="0" lang="en-US" altLang="zh-CN" sz="2000" b="1" dirty="0">
                <a:solidFill>
                  <a:srgbClr val="000000"/>
                </a:solidFill>
                <a:latin typeface="宋体" pitchFamily="2" charset="-122"/>
                <a:ea typeface="宋体" pitchFamily="2" charset="-122"/>
              </a:rPr>
              <a:t>1</a:t>
            </a:r>
            <a:r>
              <a:rPr kumimoji="0" lang="zh-CN" altLang="en-US" sz="2000" b="1" dirty="0">
                <a:solidFill>
                  <a:srgbClr val="000000"/>
                </a:solidFill>
                <a:latin typeface="宋体" pitchFamily="2" charset="-122"/>
                <a:ea typeface="宋体" pitchFamily="2" charset="-122"/>
              </a:rPr>
              <a:t>）从左至右写右部有标记的叶结点的四元式；</a:t>
            </a:r>
          </a:p>
          <a:p>
            <a:pPr algn="l" eaLnBrk="1" hangingPunct="1">
              <a:lnSpc>
                <a:spcPct val="150000"/>
              </a:lnSpc>
            </a:pPr>
            <a:r>
              <a:rPr kumimoji="0" lang="zh-CN" altLang="en-US" sz="2000" b="1" dirty="0">
                <a:solidFill>
                  <a:srgbClr val="000000"/>
                </a:solidFill>
                <a:latin typeface="宋体" pitchFamily="2" charset="-122"/>
                <a:ea typeface="宋体" pitchFamily="2" charset="-122"/>
              </a:rPr>
              <a:t>（</a:t>
            </a:r>
            <a:r>
              <a:rPr kumimoji="0" lang="en-US" altLang="zh-CN" sz="2000" b="1" dirty="0">
                <a:solidFill>
                  <a:srgbClr val="000000"/>
                </a:solidFill>
                <a:latin typeface="宋体" pitchFamily="2" charset="-122"/>
                <a:ea typeface="宋体" pitchFamily="2" charset="-122"/>
              </a:rPr>
              <a:t>2</a:t>
            </a:r>
            <a:r>
              <a:rPr kumimoji="0" lang="zh-CN" altLang="en-US" sz="2000" b="1" dirty="0">
                <a:solidFill>
                  <a:srgbClr val="000000"/>
                </a:solidFill>
                <a:latin typeface="宋体" pitchFamily="2" charset="-122"/>
                <a:ea typeface="宋体" pitchFamily="2" charset="-122"/>
              </a:rPr>
              <a:t>）写内结点的四元式：当某结点的所有孩子结点的四元式已处理后，可写此结点的四元式。        </a:t>
            </a:r>
            <a:endParaRPr kumimoji="0" lang="en-US" altLang="zh-CN" sz="2000" b="1" dirty="0">
              <a:solidFill>
                <a:srgbClr val="000000"/>
              </a:solidFill>
              <a:latin typeface="宋体" pitchFamily="2" charset="-122"/>
              <a:ea typeface="宋体" pitchFamily="2" charset="-122"/>
            </a:endParaRPr>
          </a:p>
          <a:p>
            <a:pPr algn="l" eaLnBrk="1" hangingPunct="1">
              <a:lnSpc>
                <a:spcPct val="150000"/>
              </a:lnSpc>
            </a:pPr>
            <a:r>
              <a:rPr kumimoji="0" lang="en-US" altLang="zh-CN" sz="2000" b="1" dirty="0">
                <a:solidFill>
                  <a:srgbClr val="000000"/>
                </a:solidFill>
                <a:latin typeface="宋体" pitchFamily="2" charset="-122"/>
                <a:ea typeface="宋体" pitchFamily="2" charset="-122"/>
              </a:rPr>
              <a:t>   </a:t>
            </a:r>
            <a:r>
              <a:rPr kumimoji="0" lang="zh-CN" altLang="en-US" sz="2000" b="1" dirty="0">
                <a:solidFill>
                  <a:srgbClr val="000000"/>
                </a:solidFill>
                <a:latin typeface="宋体" pitchFamily="2" charset="-122"/>
                <a:ea typeface="宋体" pitchFamily="2" charset="-122"/>
              </a:rPr>
              <a:t> （</a:t>
            </a:r>
            <a:r>
              <a:rPr kumimoji="0" lang="en-US" altLang="zh-CN" sz="2000" b="1" dirty="0">
                <a:solidFill>
                  <a:srgbClr val="000000"/>
                </a:solidFill>
                <a:latin typeface="宋体" pitchFamily="2" charset="-122"/>
                <a:ea typeface="宋体" pitchFamily="2" charset="-122"/>
              </a:rPr>
              <a:t>I</a:t>
            </a:r>
            <a:r>
              <a:rPr kumimoji="0" lang="zh-CN" altLang="en-US" sz="2000" b="1" dirty="0">
                <a:solidFill>
                  <a:srgbClr val="000000"/>
                </a:solidFill>
                <a:latin typeface="宋体" pitchFamily="2" charset="-122"/>
                <a:ea typeface="宋体" pitchFamily="2" charset="-122"/>
              </a:rPr>
              <a:t>）当某内结点的右部有标记，每一个内节点对应生成一个四元式。如果有多个右标记，从第二个开始生成赋值四元式</a:t>
            </a:r>
            <a:endParaRPr kumimoji="0" lang="en-US" altLang="zh-CN" sz="2000" b="1" dirty="0">
              <a:solidFill>
                <a:srgbClr val="000000"/>
              </a:solidFill>
              <a:latin typeface="宋体" pitchFamily="2" charset="-122"/>
              <a:ea typeface="宋体" pitchFamily="2" charset="-122"/>
            </a:endParaRPr>
          </a:p>
          <a:p>
            <a:pPr algn="l" eaLnBrk="1" hangingPunct="1">
              <a:lnSpc>
                <a:spcPct val="150000"/>
              </a:lnSpc>
            </a:pPr>
            <a:r>
              <a:rPr kumimoji="0" lang="zh-CN" altLang="en-US" sz="2000" b="1" dirty="0">
                <a:solidFill>
                  <a:srgbClr val="000000"/>
                </a:solidFill>
                <a:latin typeface="宋体" pitchFamily="2" charset="-122"/>
                <a:ea typeface="宋体" pitchFamily="2" charset="-122"/>
              </a:rPr>
              <a:t>    （</a:t>
            </a:r>
            <a:r>
              <a:rPr kumimoji="0" lang="en-US" altLang="zh-CN" sz="2000" b="1" dirty="0">
                <a:solidFill>
                  <a:srgbClr val="000000"/>
                </a:solidFill>
                <a:latin typeface="宋体" pitchFamily="2" charset="-122"/>
                <a:ea typeface="宋体" pitchFamily="2" charset="-122"/>
              </a:rPr>
              <a:t>II</a:t>
            </a:r>
            <a:r>
              <a:rPr kumimoji="0" lang="zh-CN" altLang="en-US" sz="2000" b="1" dirty="0">
                <a:solidFill>
                  <a:srgbClr val="000000"/>
                </a:solidFill>
                <a:latin typeface="宋体" pitchFamily="2" charset="-122"/>
                <a:ea typeface="宋体" pitchFamily="2" charset="-122"/>
              </a:rPr>
              <a:t>）当某内结点的右部没有标记，</a:t>
            </a:r>
            <a:endParaRPr kumimoji="0" lang="en-US" altLang="zh-CN" sz="2000" b="1" dirty="0">
              <a:solidFill>
                <a:srgbClr val="000000"/>
              </a:solidFill>
              <a:latin typeface="宋体" pitchFamily="2" charset="-122"/>
              <a:ea typeface="宋体" pitchFamily="2" charset="-122"/>
            </a:endParaRPr>
          </a:p>
          <a:p>
            <a:pPr lvl="1" algn="l" eaLnBrk="1" hangingPunct="1">
              <a:lnSpc>
                <a:spcPct val="150000"/>
              </a:lnSpc>
            </a:pPr>
            <a:r>
              <a:rPr kumimoji="0" lang="zh-CN" altLang="en-US" sz="2000" b="1" dirty="0">
                <a:solidFill>
                  <a:srgbClr val="000000"/>
                </a:solidFill>
                <a:latin typeface="宋体" pitchFamily="2" charset="-122"/>
                <a:ea typeface="宋体" pitchFamily="2" charset="-122"/>
              </a:rPr>
              <a:t>（</a:t>
            </a:r>
            <a:r>
              <a:rPr kumimoji="0" lang="en-US" altLang="zh-CN" sz="2000" b="1" dirty="0">
                <a:solidFill>
                  <a:srgbClr val="000000"/>
                </a:solidFill>
                <a:latin typeface="宋体" pitchFamily="2" charset="-122"/>
                <a:ea typeface="宋体" pitchFamily="2" charset="-122"/>
              </a:rPr>
              <a:t>a</a:t>
            </a:r>
            <a:r>
              <a:rPr kumimoji="0" lang="zh-CN" altLang="en-US" sz="2000" b="1" dirty="0">
                <a:solidFill>
                  <a:srgbClr val="000000"/>
                </a:solidFill>
                <a:latin typeface="宋体" pitchFamily="2" charset="-122"/>
                <a:ea typeface="宋体" pitchFamily="2" charset="-122"/>
              </a:rPr>
              <a:t>）当某内结点的右部没有标记且没有父结点时，表明该结点原对应的变量，已被赋给一个新的值，且该节点的值作为中间结果，后面也没使用，所以该节点不产生四元式。 </a:t>
            </a:r>
            <a:endParaRPr kumimoji="0" lang="en-US" altLang="zh-CN" sz="2000" b="1" dirty="0">
              <a:solidFill>
                <a:srgbClr val="000000"/>
              </a:solidFill>
              <a:latin typeface="宋体" pitchFamily="2" charset="-122"/>
              <a:ea typeface="宋体" pitchFamily="2" charset="-122"/>
            </a:endParaRPr>
          </a:p>
          <a:p>
            <a:pPr lvl="1" algn="l" eaLnBrk="1" hangingPunct="1">
              <a:lnSpc>
                <a:spcPct val="150000"/>
              </a:lnSpc>
            </a:pPr>
            <a:r>
              <a:rPr kumimoji="0" lang="zh-CN" altLang="en-US" sz="2000" b="1" dirty="0">
                <a:latin typeface="宋体" pitchFamily="2" charset="-122"/>
                <a:ea typeface="宋体" pitchFamily="2" charset="-122"/>
              </a:rPr>
              <a:t>（</a:t>
            </a:r>
            <a:r>
              <a:rPr kumimoji="0" lang="en-US" altLang="zh-CN" sz="2000" b="1" dirty="0">
                <a:latin typeface="宋体" pitchFamily="2" charset="-122"/>
                <a:ea typeface="宋体" pitchFamily="2" charset="-122"/>
              </a:rPr>
              <a:t>b</a:t>
            </a:r>
            <a:r>
              <a:rPr kumimoji="0" lang="zh-CN" altLang="en-US" sz="2000" b="1" dirty="0">
                <a:latin typeface="宋体" pitchFamily="2" charset="-122"/>
                <a:ea typeface="宋体" pitchFamily="2" charset="-122"/>
              </a:rPr>
              <a:t>）</a:t>
            </a:r>
            <a:r>
              <a:rPr kumimoji="0" lang="zh-CN" altLang="en-US" sz="2000" b="1" dirty="0">
                <a:solidFill>
                  <a:srgbClr val="000000"/>
                </a:solidFill>
                <a:latin typeface="宋体" pitchFamily="2" charset="-122"/>
                <a:ea typeface="宋体" pitchFamily="2" charset="-122"/>
              </a:rPr>
              <a:t>当某内结点没有右部标记但有父结点时，生成一个中间临时变量存放结点的值。</a:t>
            </a:r>
          </a:p>
          <a:p>
            <a:pPr algn="l" eaLnBrk="1" hangingPunct="1">
              <a:lnSpc>
                <a:spcPct val="150000"/>
              </a:lnSpc>
            </a:pPr>
            <a:endParaRPr kumimoji="0" lang="zh-CN" altLang="en-US" sz="2000" b="1" dirty="0">
              <a:solidFill>
                <a:srgbClr val="000000"/>
              </a:solidFill>
              <a:latin typeface="宋体" pitchFamily="2" charset="-122"/>
              <a:ea typeface="宋体" pitchFamily="2" charset="-122"/>
            </a:endParaRPr>
          </a:p>
          <a:p>
            <a:pPr algn="l" eaLnBrk="1" hangingPunct="1">
              <a:lnSpc>
                <a:spcPct val="150000"/>
              </a:lnSpc>
            </a:pPr>
            <a:endParaRPr kumimoji="0" lang="zh-CN" altLang="en-US" sz="2000" b="1" dirty="0">
              <a:solidFill>
                <a:srgbClr val="000000"/>
              </a:solidFill>
              <a:latin typeface="宋体" pitchFamily="2" charset="-122"/>
              <a:ea typeface="宋体" pitchFamily="2" charset="-122"/>
            </a:endParaRPr>
          </a:p>
          <a:p>
            <a:pPr algn="l" eaLnBrk="1" hangingPunct="1">
              <a:lnSpc>
                <a:spcPct val="150000"/>
              </a:lnSpc>
            </a:pPr>
            <a:endParaRPr kumimoji="0" lang="en-US" altLang="zh-CN" sz="2000" b="1" dirty="0">
              <a:solidFill>
                <a:srgbClr val="000000"/>
              </a:solidFill>
              <a:latin typeface="宋体" pitchFamily="2" charset="-122"/>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50"/>
          <p:cNvSpPr txBox="1">
            <a:spLocks noChangeArrowheads="1"/>
          </p:cNvSpPr>
          <p:nvPr/>
        </p:nvSpPr>
        <p:spPr bwMode="auto">
          <a:xfrm>
            <a:off x="381000" y="457200"/>
            <a:ext cx="4953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200" b="1" dirty="0">
                <a:solidFill>
                  <a:srgbClr val="FF0000"/>
                </a:solidFill>
                <a:latin typeface="宋体" pitchFamily="2" charset="-122"/>
                <a:ea typeface="宋体" pitchFamily="2" charset="-122"/>
              </a:rPr>
              <a:t>第二步：按构造顺序重写四元式，</a:t>
            </a:r>
          </a:p>
        </p:txBody>
      </p:sp>
      <p:sp>
        <p:nvSpPr>
          <p:cNvPr id="10" name="Text Box 1069"/>
          <p:cNvSpPr txBox="1">
            <a:spLocks noChangeArrowheads="1"/>
          </p:cNvSpPr>
          <p:nvPr/>
        </p:nvSpPr>
        <p:spPr bwMode="auto">
          <a:xfrm>
            <a:off x="6477000" y="1371600"/>
            <a:ext cx="22860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35000"/>
              </a:spcBef>
            </a:pPr>
            <a:r>
              <a:rPr lang="en-US" altLang="zh-CN" sz="2000" b="1" dirty="0">
                <a:latin typeface="Times New Roman" pitchFamily="18" charset="0"/>
              </a:rPr>
              <a:t>⑴ T</a:t>
            </a:r>
            <a:r>
              <a:rPr lang="en-US" altLang="zh-CN" sz="2000" b="1" baseline="-10000" dirty="0">
                <a:latin typeface="Times New Roman" pitchFamily="18" charset="0"/>
              </a:rPr>
              <a:t>0</a:t>
            </a:r>
            <a:r>
              <a:rPr lang="en-US" altLang="zh-CN" sz="2000" b="1" dirty="0">
                <a:latin typeface="Times New Roman" pitchFamily="18" charset="0"/>
              </a:rPr>
              <a:t> </a:t>
            </a:r>
            <a:r>
              <a:rPr lang="en-US" altLang="zh-CN" sz="2000" b="1" dirty="0">
                <a:latin typeface="Times New Roman" pitchFamily="18" charset="0"/>
                <a:sym typeface="Symbol" pitchFamily="18" charset="2"/>
              </a:rPr>
              <a:t>=3.14 </a:t>
            </a:r>
            <a:endParaRPr lang="en-US" altLang="zh-CN" sz="2000" b="1" dirty="0">
              <a:latin typeface="Times New Roman" pitchFamily="18" charset="0"/>
            </a:endParaRPr>
          </a:p>
          <a:p>
            <a:pPr algn="l">
              <a:lnSpc>
                <a:spcPct val="110000"/>
              </a:lnSpc>
              <a:spcBef>
                <a:spcPct val="35000"/>
              </a:spcBef>
            </a:pPr>
            <a:r>
              <a:rPr lang="en-US" altLang="zh-CN" sz="2000" b="1" dirty="0">
                <a:latin typeface="Times New Roman" pitchFamily="18" charset="0"/>
              </a:rPr>
              <a:t>⑵ T</a:t>
            </a:r>
            <a:r>
              <a:rPr lang="en-US" altLang="zh-CN" sz="2000" b="1" baseline="-10000" dirty="0">
                <a:latin typeface="Times New Roman" pitchFamily="18" charset="0"/>
              </a:rPr>
              <a:t>1</a:t>
            </a:r>
            <a:r>
              <a:rPr lang="en-US" altLang="zh-CN" sz="2000" b="1" dirty="0">
                <a:latin typeface="Times New Roman" pitchFamily="18" charset="0"/>
              </a:rPr>
              <a:t> </a:t>
            </a:r>
            <a:r>
              <a:rPr lang="en-US" altLang="zh-CN" sz="2000" b="1" dirty="0">
                <a:latin typeface="Times New Roman" pitchFamily="18" charset="0"/>
                <a:sym typeface="Symbol" pitchFamily="18" charset="2"/>
              </a:rPr>
              <a:t>= 6.28</a:t>
            </a:r>
            <a:endParaRPr lang="en-US" altLang="zh-CN" sz="2000" b="1" dirty="0">
              <a:latin typeface="Times New Roman" pitchFamily="18" charset="0"/>
            </a:endParaRPr>
          </a:p>
          <a:p>
            <a:pPr algn="l">
              <a:lnSpc>
                <a:spcPct val="110000"/>
              </a:lnSpc>
              <a:spcBef>
                <a:spcPct val="35000"/>
              </a:spcBef>
            </a:pPr>
            <a:r>
              <a:rPr lang="en-US" altLang="zh-CN" sz="2000" b="1" dirty="0">
                <a:latin typeface="Times New Roman" pitchFamily="18" charset="0"/>
              </a:rPr>
              <a:t>⑶ T</a:t>
            </a:r>
            <a:r>
              <a:rPr lang="en-US" altLang="zh-CN" sz="2000" b="1" baseline="-10000" dirty="0">
                <a:latin typeface="Times New Roman" pitchFamily="18" charset="0"/>
              </a:rPr>
              <a:t>3</a:t>
            </a:r>
            <a:r>
              <a:rPr lang="en-US" altLang="zh-CN" sz="2000" b="1" dirty="0">
                <a:latin typeface="Times New Roman" pitchFamily="18" charset="0"/>
              </a:rPr>
              <a:t> </a:t>
            </a:r>
            <a:r>
              <a:rPr lang="en-US" altLang="zh-CN" sz="2000" b="1" dirty="0">
                <a:latin typeface="Times New Roman" pitchFamily="18" charset="0"/>
                <a:sym typeface="Symbol" pitchFamily="18" charset="2"/>
              </a:rPr>
              <a:t>= 6.28</a:t>
            </a:r>
            <a:endParaRPr lang="en-US" altLang="zh-CN" sz="2000" b="1" dirty="0">
              <a:latin typeface="Times New Roman" pitchFamily="18" charset="0"/>
            </a:endParaRPr>
          </a:p>
          <a:p>
            <a:pPr algn="l">
              <a:lnSpc>
                <a:spcPct val="110000"/>
              </a:lnSpc>
              <a:spcBef>
                <a:spcPct val="35000"/>
              </a:spcBef>
            </a:pPr>
            <a:r>
              <a:rPr lang="en-US" altLang="zh-CN" sz="2000" b="1" dirty="0">
                <a:latin typeface="Times New Roman" pitchFamily="18" charset="0"/>
              </a:rPr>
              <a:t>⑷ T</a:t>
            </a:r>
            <a:r>
              <a:rPr lang="en-US" altLang="zh-CN" sz="2000" b="1" baseline="-10000" dirty="0">
                <a:latin typeface="Times New Roman" pitchFamily="18" charset="0"/>
              </a:rPr>
              <a:t>2</a:t>
            </a:r>
            <a:r>
              <a:rPr lang="en-US" altLang="zh-CN" sz="2000" b="1" dirty="0">
                <a:latin typeface="Times New Roman" pitchFamily="18" charset="0"/>
              </a:rPr>
              <a:t> </a:t>
            </a:r>
            <a:r>
              <a:rPr lang="en-US" altLang="zh-CN" sz="2000" b="1" dirty="0">
                <a:latin typeface="Times New Roman" pitchFamily="18" charset="0"/>
                <a:sym typeface="Symbol" pitchFamily="18" charset="2"/>
              </a:rPr>
              <a:t>=R</a:t>
            </a:r>
            <a:r>
              <a:rPr lang="zh-CN" altLang="en-US" sz="2000" b="1" dirty="0">
                <a:latin typeface="Times New Roman" pitchFamily="18" charset="0"/>
                <a:sym typeface="Symbol" pitchFamily="18" charset="2"/>
              </a:rPr>
              <a:t>＋</a:t>
            </a:r>
            <a:r>
              <a:rPr lang="en-US" altLang="zh-CN" sz="2000" b="1" dirty="0">
                <a:latin typeface="Times New Roman" pitchFamily="18" charset="0"/>
              </a:rPr>
              <a:t>r</a:t>
            </a:r>
          </a:p>
          <a:p>
            <a:pPr algn="l">
              <a:lnSpc>
                <a:spcPct val="110000"/>
              </a:lnSpc>
              <a:spcBef>
                <a:spcPct val="35000"/>
              </a:spcBef>
            </a:pPr>
            <a:r>
              <a:rPr lang="en-US" altLang="zh-CN" sz="2000" b="1" dirty="0">
                <a:latin typeface="Times New Roman" pitchFamily="18" charset="0"/>
              </a:rPr>
              <a:t>⑸ T</a:t>
            </a:r>
            <a:r>
              <a:rPr lang="en-US" altLang="zh-CN" sz="2000" b="1" baseline="-10000" dirty="0">
                <a:latin typeface="Times New Roman" pitchFamily="18" charset="0"/>
              </a:rPr>
              <a:t>4</a:t>
            </a:r>
            <a:r>
              <a:rPr lang="en-US" altLang="zh-CN" sz="2000" b="1" dirty="0">
                <a:latin typeface="Times New Roman" pitchFamily="18" charset="0"/>
              </a:rPr>
              <a:t> </a:t>
            </a:r>
            <a:r>
              <a:rPr lang="en-US" altLang="zh-CN" sz="2000" b="1" dirty="0">
                <a:latin typeface="Times New Roman" pitchFamily="18" charset="0"/>
                <a:sym typeface="Symbol" pitchFamily="18" charset="2"/>
              </a:rPr>
              <a:t>= </a:t>
            </a:r>
            <a:r>
              <a:rPr lang="en-US" altLang="zh-CN" sz="2000" b="1" dirty="0">
                <a:latin typeface="Times New Roman" pitchFamily="18" charset="0"/>
              </a:rPr>
              <a:t>T</a:t>
            </a:r>
            <a:r>
              <a:rPr lang="en-US" altLang="zh-CN" sz="2000" b="1" baseline="-10000" dirty="0">
                <a:latin typeface="Times New Roman" pitchFamily="18" charset="0"/>
              </a:rPr>
              <a:t>2</a:t>
            </a:r>
            <a:r>
              <a:rPr lang="en-US" altLang="zh-CN" sz="2000" b="1" dirty="0">
                <a:latin typeface="Times New Roman" pitchFamily="18" charset="0"/>
              </a:rPr>
              <a:t> </a:t>
            </a:r>
          </a:p>
          <a:p>
            <a:pPr algn="l">
              <a:lnSpc>
                <a:spcPct val="110000"/>
              </a:lnSpc>
              <a:spcBef>
                <a:spcPct val="35000"/>
              </a:spcBef>
            </a:pPr>
            <a:r>
              <a:rPr lang="en-US" altLang="zh-CN" sz="2000" b="1" dirty="0">
                <a:latin typeface="Times New Roman" pitchFamily="18" charset="0"/>
              </a:rPr>
              <a:t>⑹ A </a:t>
            </a:r>
            <a:r>
              <a:rPr lang="en-US" altLang="zh-CN" sz="2000" b="1" dirty="0">
                <a:latin typeface="Times New Roman" pitchFamily="18" charset="0"/>
                <a:sym typeface="Symbol" pitchFamily="18" charset="2"/>
              </a:rPr>
              <a:t>= 6.28 * </a:t>
            </a:r>
            <a:r>
              <a:rPr lang="en-US" altLang="zh-CN" sz="2000" b="1" dirty="0">
                <a:latin typeface="Times New Roman" pitchFamily="18" charset="0"/>
              </a:rPr>
              <a:t>T</a:t>
            </a:r>
            <a:r>
              <a:rPr lang="en-US" altLang="zh-CN" sz="2000" b="1" baseline="-10000" dirty="0">
                <a:latin typeface="Times New Roman" pitchFamily="18" charset="0"/>
              </a:rPr>
              <a:t>2</a:t>
            </a:r>
            <a:endParaRPr lang="en-US" altLang="zh-CN" sz="2000" b="1" dirty="0">
              <a:latin typeface="Times New Roman" pitchFamily="18" charset="0"/>
            </a:endParaRPr>
          </a:p>
          <a:p>
            <a:pPr algn="l">
              <a:lnSpc>
                <a:spcPct val="110000"/>
              </a:lnSpc>
              <a:spcBef>
                <a:spcPct val="35000"/>
              </a:spcBef>
            </a:pPr>
            <a:r>
              <a:rPr lang="en-US" altLang="zh-CN" sz="2000" b="1" dirty="0">
                <a:latin typeface="Times New Roman" pitchFamily="18" charset="0"/>
              </a:rPr>
              <a:t>⑺ T</a:t>
            </a:r>
            <a:r>
              <a:rPr lang="en-US" altLang="zh-CN" sz="2000" b="1" baseline="-10000" dirty="0">
                <a:latin typeface="Times New Roman" pitchFamily="18" charset="0"/>
              </a:rPr>
              <a:t>5</a:t>
            </a:r>
            <a:r>
              <a:rPr lang="en-US" altLang="zh-CN" sz="2000" b="1" dirty="0">
                <a:latin typeface="Times New Roman" pitchFamily="18" charset="0"/>
              </a:rPr>
              <a:t> </a:t>
            </a:r>
            <a:r>
              <a:rPr lang="en-US" altLang="zh-CN" sz="2000" b="1" dirty="0">
                <a:latin typeface="Times New Roman" pitchFamily="18" charset="0"/>
                <a:sym typeface="Symbol" pitchFamily="18" charset="2"/>
              </a:rPr>
              <a:t>=A</a:t>
            </a:r>
            <a:endParaRPr lang="en-US" altLang="zh-CN" sz="2000" b="1" dirty="0">
              <a:latin typeface="Times New Roman" pitchFamily="18" charset="0"/>
            </a:endParaRPr>
          </a:p>
          <a:p>
            <a:pPr algn="l">
              <a:lnSpc>
                <a:spcPct val="110000"/>
              </a:lnSpc>
              <a:spcBef>
                <a:spcPct val="35000"/>
              </a:spcBef>
            </a:pPr>
            <a:r>
              <a:rPr lang="en-US" altLang="zh-CN" sz="2000" b="1" dirty="0">
                <a:latin typeface="Times New Roman" pitchFamily="18" charset="0"/>
              </a:rPr>
              <a:t>⑻ T</a:t>
            </a:r>
            <a:r>
              <a:rPr lang="en-US" altLang="zh-CN" sz="2000" b="1" baseline="-10000" dirty="0">
                <a:latin typeface="Times New Roman" pitchFamily="18" charset="0"/>
              </a:rPr>
              <a:t>6</a:t>
            </a:r>
            <a:r>
              <a:rPr lang="en-US" altLang="zh-CN" sz="2000" b="1" dirty="0">
                <a:latin typeface="Times New Roman" pitchFamily="18" charset="0"/>
              </a:rPr>
              <a:t> </a:t>
            </a:r>
            <a:r>
              <a:rPr lang="en-US" altLang="zh-CN" sz="2000" b="1" dirty="0">
                <a:latin typeface="Times New Roman" pitchFamily="18" charset="0"/>
                <a:sym typeface="Symbol" pitchFamily="18" charset="2"/>
              </a:rPr>
              <a:t>=R</a:t>
            </a:r>
            <a:r>
              <a:rPr lang="zh-CN" altLang="en-US" sz="2000" b="1" dirty="0">
                <a:latin typeface="Times New Roman" pitchFamily="18" charset="0"/>
                <a:sym typeface="Symbol" pitchFamily="18" charset="2"/>
              </a:rPr>
              <a:t>－</a:t>
            </a:r>
            <a:r>
              <a:rPr lang="en-US" altLang="zh-CN" sz="2000" b="1" dirty="0">
                <a:latin typeface="Times New Roman" pitchFamily="18" charset="0"/>
              </a:rPr>
              <a:t>r </a:t>
            </a:r>
          </a:p>
          <a:p>
            <a:pPr algn="l">
              <a:lnSpc>
                <a:spcPct val="110000"/>
              </a:lnSpc>
              <a:spcBef>
                <a:spcPct val="35000"/>
              </a:spcBef>
            </a:pPr>
            <a:r>
              <a:rPr lang="en-US" altLang="zh-CN" sz="2000" b="1" dirty="0">
                <a:latin typeface="Times New Roman" pitchFamily="18" charset="0"/>
              </a:rPr>
              <a:t>⑼ B  </a:t>
            </a:r>
            <a:r>
              <a:rPr lang="en-US" altLang="zh-CN" sz="2000" b="1" dirty="0">
                <a:latin typeface="Times New Roman" pitchFamily="18" charset="0"/>
                <a:sym typeface="Symbol" pitchFamily="18" charset="2"/>
              </a:rPr>
              <a:t>=</a:t>
            </a:r>
            <a:r>
              <a:rPr lang="en-US" altLang="zh-CN" sz="2000" b="1" dirty="0">
                <a:latin typeface="Times New Roman" pitchFamily="18" charset="0"/>
              </a:rPr>
              <a:t>A </a:t>
            </a:r>
            <a:r>
              <a:rPr lang="en-US" altLang="zh-CN" sz="2000" b="1" dirty="0">
                <a:latin typeface="Times New Roman" pitchFamily="18" charset="0"/>
                <a:sym typeface="Symbol" pitchFamily="18" charset="2"/>
              </a:rPr>
              <a:t>* </a:t>
            </a:r>
            <a:r>
              <a:rPr lang="en-US" altLang="zh-CN" sz="2000" b="1" dirty="0">
                <a:latin typeface="Times New Roman" pitchFamily="18" charset="0"/>
              </a:rPr>
              <a:t>T</a:t>
            </a:r>
            <a:r>
              <a:rPr lang="en-US" altLang="zh-CN" sz="2000" b="1" baseline="-10000" dirty="0">
                <a:latin typeface="Times New Roman" pitchFamily="18" charset="0"/>
              </a:rPr>
              <a:t>6</a:t>
            </a:r>
          </a:p>
        </p:txBody>
      </p:sp>
      <p:sp>
        <p:nvSpPr>
          <p:cNvPr id="11" name="TextBox 10"/>
          <p:cNvSpPr txBox="1"/>
          <p:nvPr/>
        </p:nvSpPr>
        <p:spPr>
          <a:xfrm>
            <a:off x="221612" y="5486400"/>
            <a:ext cx="7703188" cy="369332"/>
          </a:xfrm>
          <a:prstGeom prst="rect">
            <a:avLst/>
          </a:prstGeom>
          <a:noFill/>
        </p:spPr>
        <p:txBody>
          <a:bodyPr wrap="square" rtlCol="0">
            <a:spAutoFit/>
          </a:bodyPr>
          <a:lstStyle/>
          <a:p>
            <a:r>
              <a:rPr lang="zh-CN" altLang="en-US" b="1" dirty="0">
                <a:solidFill>
                  <a:srgbClr val="FF0000"/>
                </a:solidFill>
                <a:latin typeface="宋体" pitchFamily="2" charset="-122"/>
                <a:ea typeface="宋体" pitchFamily="2" charset="-122"/>
              </a:rPr>
              <a:t>叶子节点标识符：在基本块外被定值并在基本块内被引用的所有标识符。</a:t>
            </a:r>
          </a:p>
        </p:txBody>
      </p:sp>
      <p:sp>
        <p:nvSpPr>
          <p:cNvPr id="12" name="TextBox 11"/>
          <p:cNvSpPr txBox="1"/>
          <p:nvPr/>
        </p:nvSpPr>
        <p:spPr>
          <a:xfrm>
            <a:off x="152400" y="5879068"/>
            <a:ext cx="8915400" cy="369332"/>
          </a:xfrm>
          <a:prstGeom prst="rect">
            <a:avLst/>
          </a:prstGeom>
          <a:noFill/>
        </p:spPr>
        <p:txBody>
          <a:bodyPr wrap="square" rtlCol="0">
            <a:spAutoFit/>
          </a:bodyPr>
          <a:lstStyle/>
          <a:p>
            <a:r>
              <a:rPr lang="zh-CN" altLang="en-US" b="1" dirty="0">
                <a:solidFill>
                  <a:srgbClr val="FF0000"/>
                </a:solidFill>
                <a:latin typeface="宋体" pitchFamily="2" charset="-122"/>
                <a:ea typeface="宋体" pitchFamily="2" charset="-122"/>
              </a:rPr>
              <a:t>内节点标识符的附加标识符：在基本块内被定值并在基本块后被引用的所有标识符。</a:t>
            </a:r>
          </a:p>
        </p:txBody>
      </p:sp>
      <p:sp>
        <p:nvSpPr>
          <p:cNvPr id="13" name="椭圆 12"/>
          <p:cNvSpPr/>
          <p:nvPr/>
        </p:nvSpPr>
        <p:spPr bwMode="auto">
          <a:xfrm>
            <a:off x="6858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1</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14" name="TextBox 13"/>
          <p:cNvSpPr txBox="1"/>
          <p:nvPr/>
        </p:nvSpPr>
        <p:spPr>
          <a:xfrm>
            <a:off x="609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3.14</a:t>
            </a:r>
            <a:endParaRPr lang="zh-CN" altLang="en-US" sz="2000" dirty="0">
              <a:latin typeface="宋体" pitchFamily="2" charset="-122"/>
              <a:ea typeface="宋体" pitchFamily="2" charset="-122"/>
            </a:endParaRPr>
          </a:p>
        </p:txBody>
      </p:sp>
      <p:sp>
        <p:nvSpPr>
          <p:cNvPr id="15" name="TextBox 14"/>
          <p:cNvSpPr txBox="1"/>
          <p:nvPr/>
        </p:nvSpPr>
        <p:spPr>
          <a:xfrm>
            <a:off x="1295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0</a:t>
            </a:r>
            <a:endParaRPr lang="zh-CN" altLang="en-US" sz="2000" baseline="-25000" dirty="0">
              <a:latin typeface="宋体" pitchFamily="2" charset="-122"/>
              <a:ea typeface="宋体" pitchFamily="2" charset="-122"/>
            </a:endParaRPr>
          </a:p>
        </p:txBody>
      </p:sp>
      <p:sp>
        <p:nvSpPr>
          <p:cNvPr id="16" name="椭圆 15"/>
          <p:cNvSpPr/>
          <p:nvPr/>
        </p:nvSpPr>
        <p:spPr bwMode="auto">
          <a:xfrm>
            <a:off x="1828800" y="43434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2</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17" name="TextBox 16"/>
          <p:cNvSpPr txBox="1"/>
          <p:nvPr/>
        </p:nvSpPr>
        <p:spPr>
          <a:xfrm>
            <a:off x="2438400" y="44004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1</a:t>
            </a:r>
            <a:endParaRPr lang="zh-CN" altLang="en-US" sz="2000" baseline="-25000" dirty="0">
              <a:latin typeface="宋体" pitchFamily="2" charset="-122"/>
              <a:ea typeface="宋体" pitchFamily="2" charset="-122"/>
            </a:endParaRPr>
          </a:p>
        </p:txBody>
      </p:sp>
      <p:sp>
        <p:nvSpPr>
          <p:cNvPr id="18" name="TextBox 17"/>
          <p:cNvSpPr txBox="1"/>
          <p:nvPr/>
        </p:nvSpPr>
        <p:spPr>
          <a:xfrm>
            <a:off x="17526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6.28</a:t>
            </a:r>
            <a:endParaRPr lang="zh-CN" altLang="en-US" sz="2000" dirty="0">
              <a:latin typeface="宋体" pitchFamily="2" charset="-122"/>
              <a:ea typeface="宋体" pitchFamily="2" charset="-122"/>
            </a:endParaRPr>
          </a:p>
        </p:txBody>
      </p:sp>
      <p:sp>
        <p:nvSpPr>
          <p:cNvPr id="19" name="椭圆 18"/>
          <p:cNvSpPr/>
          <p:nvPr/>
        </p:nvSpPr>
        <p:spPr bwMode="auto">
          <a:xfrm>
            <a:off x="47244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4</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20" name="TextBox 19"/>
          <p:cNvSpPr txBox="1"/>
          <p:nvPr/>
        </p:nvSpPr>
        <p:spPr>
          <a:xfrm>
            <a:off x="46482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21" name="椭圆 20"/>
          <p:cNvSpPr/>
          <p:nvPr/>
        </p:nvSpPr>
        <p:spPr bwMode="auto">
          <a:xfrm>
            <a:off x="3124200" y="432429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3</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sp>
        <p:nvSpPr>
          <p:cNvPr id="22" name="TextBox 21"/>
          <p:cNvSpPr txBox="1"/>
          <p:nvPr/>
        </p:nvSpPr>
        <p:spPr>
          <a:xfrm>
            <a:off x="3048000" y="49338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R</a:t>
            </a:r>
            <a:endParaRPr lang="zh-CN" altLang="en-US" sz="2000" dirty="0">
              <a:latin typeface="宋体" pitchFamily="2" charset="-122"/>
              <a:ea typeface="宋体" pitchFamily="2" charset="-122"/>
            </a:endParaRPr>
          </a:p>
        </p:txBody>
      </p:sp>
      <p:sp>
        <p:nvSpPr>
          <p:cNvPr id="23" name="椭圆 22"/>
          <p:cNvSpPr/>
          <p:nvPr/>
        </p:nvSpPr>
        <p:spPr bwMode="auto">
          <a:xfrm>
            <a:off x="3657600" y="334893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5</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4" name="直接连接符 23"/>
          <p:cNvCxnSpPr>
            <a:stCxn id="23" idx="4"/>
            <a:endCxn id="21" idx="0"/>
          </p:cNvCxnSpPr>
          <p:nvPr/>
        </p:nvCxnSpPr>
        <p:spPr bwMode="auto">
          <a:xfrm flipH="1">
            <a:off x="3429000" y="3958530"/>
            <a:ext cx="5334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stCxn id="23" idx="4"/>
            <a:endCxn id="19" idx="0"/>
          </p:cNvCxnSpPr>
          <p:nvPr/>
        </p:nvCxnSpPr>
        <p:spPr bwMode="auto">
          <a:xfrm>
            <a:off x="3962400" y="3958530"/>
            <a:ext cx="1066800" cy="36576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4267200" y="340602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2</a:t>
            </a:r>
            <a:endParaRPr lang="zh-CN" altLang="en-US" sz="2000" baseline="-25000" dirty="0">
              <a:latin typeface="宋体" pitchFamily="2" charset="-122"/>
              <a:ea typeface="宋体" pitchFamily="2" charset="-122"/>
            </a:endParaRPr>
          </a:p>
        </p:txBody>
      </p:sp>
      <p:sp>
        <p:nvSpPr>
          <p:cNvPr id="27" name="TextBox 26"/>
          <p:cNvSpPr txBox="1"/>
          <p:nvPr/>
        </p:nvSpPr>
        <p:spPr>
          <a:xfrm>
            <a:off x="3581400" y="393942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28" name="椭圆 27"/>
          <p:cNvSpPr/>
          <p:nvPr/>
        </p:nvSpPr>
        <p:spPr bwMode="auto">
          <a:xfrm>
            <a:off x="2819400" y="2362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6</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29" name="直接连接符 28"/>
          <p:cNvCxnSpPr>
            <a:stCxn id="28" idx="4"/>
            <a:endCxn id="16" idx="0"/>
          </p:cNvCxnSpPr>
          <p:nvPr/>
        </p:nvCxnSpPr>
        <p:spPr bwMode="auto">
          <a:xfrm flipH="1">
            <a:off x="2133600" y="2971800"/>
            <a:ext cx="990600" cy="1371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28" idx="4"/>
            <a:endCxn id="23" idx="0"/>
          </p:cNvCxnSpPr>
          <p:nvPr/>
        </p:nvCxnSpPr>
        <p:spPr bwMode="auto">
          <a:xfrm>
            <a:off x="3124200" y="2971800"/>
            <a:ext cx="838200" cy="37713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2743200" y="2952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32" name="TextBox 31"/>
          <p:cNvSpPr txBox="1"/>
          <p:nvPr/>
        </p:nvSpPr>
        <p:spPr>
          <a:xfrm>
            <a:off x="34290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A</a:t>
            </a:r>
            <a:endParaRPr lang="zh-CN" altLang="en-US" sz="2000" baseline="-25000" dirty="0">
              <a:latin typeface="宋体" pitchFamily="2" charset="-122"/>
              <a:ea typeface="宋体" pitchFamily="2" charset="-122"/>
            </a:endParaRPr>
          </a:p>
        </p:txBody>
      </p:sp>
      <p:sp>
        <p:nvSpPr>
          <p:cNvPr id="33" name="TextBox 32"/>
          <p:cNvSpPr txBox="1"/>
          <p:nvPr/>
        </p:nvSpPr>
        <p:spPr>
          <a:xfrm>
            <a:off x="3657600" y="24231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34" name="TextBox 33"/>
          <p:cNvSpPr txBox="1"/>
          <p:nvPr/>
        </p:nvSpPr>
        <p:spPr>
          <a:xfrm>
            <a:off x="2667000" y="44043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3</a:t>
            </a:r>
            <a:endParaRPr lang="zh-CN" altLang="en-US" sz="2000" baseline="-25000" dirty="0">
              <a:latin typeface="宋体" pitchFamily="2" charset="-122"/>
              <a:ea typeface="宋体" pitchFamily="2" charset="-122"/>
            </a:endParaRPr>
          </a:p>
        </p:txBody>
      </p:sp>
      <p:sp>
        <p:nvSpPr>
          <p:cNvPr id="35" name="TextBox 34"/>
          <p:cNvSpPr txBox="1"/>
          <p:nvPr/>
        </p:nvSpPr>
        <p:spPr>
          <a:xfrm>
            <a:off x="4495800" y="341376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4</a:t>
            </a:r>
            <a:endParaRPr lang="zh-CN" altLang="en-US" sz="2000" baseline="-25000" dirty="0">
              <a:latin typeface="宋体" pitchFamily="2" charset="-122"/>
              <a:ea typeface="宋体" pitchFamily="2" charset="-122"/>
            </a:endParaRPr>
          </a:p>
        </p:txBody>
      </p:sp>
      <p:sp>
        <p:nvSpPr>
          <p:cNvPr id="36" name="TextBox 35"/>
          <p:cNvSpPr txBox="1"/>
          <p:nvPr/>
        </p:nvSpPr>
        <p:spPr>
          <a:xfrm>
            <a:off x="3886200" y="2419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5</a:t>
            </a:r>
            <a:endParaRPr lang="zh-CN" altLang="en-US" sz="2000" baseline="-25000" dirty="0">
              <a:latin typeface="宋体" pitchFamily="2" charset="-122"/>
              <a:ea typeface="宋体" pitchFamily="2" charset="-122"/>
            </a:endParaRPr>
          </a:p>
        </p:txBody>
      </p:sp>
      <p:sp>
        <p:nvSpPr>
          <p:cNvPr id="37" name="椭圆 36"/>
          <p:cNvSpPr/>
          <p:nvPr/>
        </p:nvSpPr>
        <p:spPr bwMode="auto">
          <a:xfrm>
            <a:off x="4876800" y="33528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7</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38" name="直接连接符 37"/>
          <p:cNvCxnSpPr>
            <a:stCxn id="37" idx="4"/>
            <a:endCxn id="21" idx="0"/>
          </p:cNvCxnSpPr>
          <p:nvPr/>
        </p:nvCxnSpPr>
        <p:spPr bwMode="auto">
          <a:xfrm flipH="1">
            <a:off x="3429000" y="3962400"/>
            <a:ext cx="1752600" cy="36189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5486400" y="34098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T</a:t>
            </a:r>
            <a:r>
              <a:rPr lang="en-US" altLang="zh-CN" sz="2000" baseline="-25000" dirty="0">
                <a:latin typeface="宋体" pitchFamily="2" charset="-122"/>
                <a:ea typeface="宋体" pitchFamily="2" charset="-122"/>
              </a:rPr>
              <a:t>6</a:t>
            </a:r>
            <a:endParaRPr lang="zh-CN" altLang="en-US" sz="2000" baseline="-25000" dirty="0">
              <a:latin typeface="宋体" pitchFamily="2" charset="-122"/>
              <a:ea typeface="宋体" pitchFamily="2" charset="-122"/>
            </a:endParaRPr>
          </a:p>
        </p:txBody>
      </p:sp>
      <p:sp>
        <p:nvSpPr>
          <p:cNvPr id="40" name="TextBox 39"/>
          <p:cNvSpPr txBox="1"/>
          <p:nvPr/>
        </p:nvSpPr>
        <p:spPr>
          <a:xfrm>
            <a:off x="4495800" y="3943290"/>
            <a:ext cx="838200" cy="400110"/>
          </a:xfrm>
          <a:prstGeom prst="rect">
            <a:avLst/>
          </a:prstGeom>
          <a:noFill/>
        </p:spPr>
        <p:txBody>
          <a:bodyPr wrap="square" rtlCol="0">
            <a:spAutoFit/>
          </a:bodyPr>
          <a:lstStyle/>
          <a:p>
            <a:r>
              <a:rPr lang="en-US" altLang="zh-CN" sz="2000" dirty="0">
                <a:latin typeface="宋体" pitchFamily="2" charset="-122"/>
                <a:ea typeface="宋体" pitchFamily="2" charset="-122"/>
              </a:rPr>
              <a:t>-</a:t>
            </a:r>
            <a:endParaRPr lang="zh-CN" altLang="en-US" sz="2000" dirty="0">
              <a:latin typeface="宋体" pitchFamily="2" charset="-122"/>
              <a:ea typeface="宋体" pitchFamily="2" charset="-122"/>
            </a:endParaRPr>
          </a:p>
        </p:txBody>
      </p:sp>
      <p:cxnSp>
        <p:nvCxnSpPr>
          <p:cNvPr id="41" name="直接连接符 40"/>
          <p:cNvCxnSpPr/>
          <p:nvPr/>
        </p:nvCxnSpPr>
        <p:spPr bwMode="auto">
          <a:xfrm flipH="1">
            <a:off x="5029200" y="3962400"/>
            <a:ext cx="152400" cy="381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椭圆 41"/>
          <p:cNvSpPr/>
          <p:nvPr/>
        </p:nvSpPr>
        <p:spPr bwMode="auto">
          <a:xfrm>
            <a:off x="3429000" y="1219200"/>
            <a:ext cx="609600" cy="609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n</a:t>
            </a:r>
            <a:r>
              <a:rPr kumimoji="0" lang="en-US" altLang="zh-CN" sz="2000" b="0" i="0" u="none" strike="noStrike" cap="none" normalizeH="0" baseline="-25000" dirty="0">
                <a:ln>
                  <a:noFill/>
                </a:ln>
                <a:solidFill>
                  <a:schemeClr val="tx1"/>
                </a:solidFill>
                <a:effectLst/>
                <a:latin typeface="宋体" pitchFamily="2" charset="-122"/>
                <a:ea typeface="宋体" pitchFamily="2" charset="-122"/>
              </a:rPr>
              <a:t>8</a:t>
            </a:r>
            <a:endParaRPr kumimoji="0" lang="zh-CN" altLang="en-US" sz="2000" b="0" i="0" u="none" strike="noStrike" cap="none" normalizeH="0" baseline="-25000" dirty="0">
              <a:ln>
                <a:noFill/>
              </a:ln>
              <a:solidFill>
                <a:schemeClr val="tx1"/>
              </a:solidFill>
              <a:effectLst/>
              <a:latin typeface="宋体" pitchFamily="2" charset="-122"/>
              <a:ea typeface="宋体" pitchFamily="2" charset="-122"/>
            </a:endParaRPr>
          </a:p>
        </p:txBody>
      </p:sp>
      <p:cxnSp>
        <p:nvCxnSpPr>
          <p:cNvPr id="43" name="直接连接符 42"/>
          <p:cNvCxnSpPr>
            <a:stCxn id="42" idx="4"/>
            <a:endCxn id="28" idx="0"/>
          </p:cNvCxnSpPr>
          <p:nvPr/>
        </p:nvCxnSpPr>
        <p:spPr bwMode="auto">
          <a:xfrm flipH="1">
            <a:off x="3124200" y="1828800"/>
            <a:ext cx="609600" cy="533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a:stCxn id="42" idx="4"/>
            <a:endCxn id="37" idx="0"/>
          </p:cNvCxnSpPr>
          <p:nvPr/>
        </p:nvCxnSpPr>
        <p:spPr bwMode="auto">
          <a:xfrm>
            <a:off x="3733800" y="1828800"/>
            <a:ext cx="1447800" cy="1524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3276600" y="1809690"/>
            <a:ext cx="838200" cy="400110"/>
          </a:xfrm>
          <a:prstGeom prst="rect">
            <a:avLst/>
          </a:prstGeom>
          <a:noFill/>
        </p:spPr>
        <p:txBody>
          <a:bodyPr wrap="square" rtlCol="0">
            <a:spAutoFit/>
          </a:bodyPr>
          <a:lstStyle/>
          <a:p>
            <a:r>
              <a:rPr lang="zh-CN" altLang="en-US" sz="2000" dirty="0">
                <a:latin typeface="宋体" pitchFamily="2" charset="-122"/>
                <a:ea typeface="宋体" pitchFamily="2" charset="-122"/>
              </a:rPr>
              <a:t>*</a:t>
            </a:r>
          </a:p>
        </p:txBody>
      </p:sp>
      <p:sp>
        <p:nvSpPr>
          <p:cNvPr id="46" name="TextBox 45"/>
          <p:cNvSpPr txBox="1"/>
          <p:nvPr/>
        </p:nvSpPr>
        <p:spPr>
          <a:xfrm>
            <a:off x="4038600" y="1276290"/>
            <a:ext cx="533400" cy="400110"/>
          </a:xfrm>
          <a:prstGeom prst="rect">
            <a:avLst/>
          </a:prstGeom>
          <a:noFill/>
        </p:spPr>
        <p:txBody>
          <a:bodyPr wrap="square" rtlCol="0">
            <a:spAutoFit/>
          </a:bodyPr>
          <a:lstStyle/>
          <a:p>
            <a:pPr algn="l"/>
            <a:r>
              <a:rPr lang="en-US" altLang="zh-CN" sz="2000" dirty="0">
                <a:latin typeface="宋体" pitchFamily="2" charset="-122"/>
                <a:ea typeface="宋体" pitchFamily="2" charset="-122"/>
              </a:rPr>
              <a:t>B</a:t>
            </a:r>
            <a:endParaRPr lang="zh-CN" altLang="en-US" sz="2000" baseline="-25000" dirty="0">
              <a:latin typeface="宋体" pitchFamily="2" charset="-122"/>
              <a:ea typeface="宋体" pitchFamily="2" charset="-122"/>
            </a:endParaRPr>
          </a:p>
        </p:txBody>
      </p:sp>
      <p:sp>
        <p:nvSpPr>
          <p:cNvPr id="48"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3"/>
          <p:cNvSpPr txBox="1">
            <a:spLocks noChangeArrowheads="1"/>
          </p:cNvSpPr>
          <p:nvPr/>
        </p:nvSpPr>
        <p:spPr bwMode="auto">
          <a:xfrm>
            <a:off x="228600" y="847904"/>
            <a:ext cx="35052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spcBef>
                <a:spcPct val="20000"/>
              </a:spcBef>
            </a:pPr>
            <a:r>
              <a:rPr lang="en-US" altLang="zh-CN" sz="2000" b="1" dirty="0">
                <a:solidFill>
                  <a:srgbClr val="FF0000"/>
                </a:solidFill>
                <a:latin typeface="宋体" pitchFamily="2" charset="-122"/>
                <a:ea typeface="宋体" pitchFamily="2" charset="-122"/>
              </a:rPr>
              <a:t>⑵ T</a:t>
            </a:r>
            <a:r>
              <a:rPr lang="en-US" altLang="zh-CN" sz="2000" b="1" baseline="-1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sym typeface="Symbol" pitchFamily="18" charset="2"/>
              </a:rPr>
              <a:t>=2 * </a:t>
            </a:r>
            <a:r>
              <a:rPr lang="en-US" altLang="zh-CN" sz="2000" b="1" dirty="0">
                <a:solidFill>
                  <a:srgbClr val="FF0000"/>
                </a:solidFill>
                <a:latin typeface="宋体" pitchFamily="2" charset="-122"/>
                <a:ea typeface="宋体" pitchFamily="2" charset="-122"/>
              </a:rPr>
              <a:t>T</a:t>
            </a:r>
            <a:r>
              <a:rPr lang="en-US" altLang="zh-CN" sz="2000" b="1" baseline="-10000" dirty="0">
                <a:solidFill>
                  <a:srgbClr val="FF0000"/>
                </a:solidFill>
                <a:latin typeface="宋体" pitchFamily="2" charset="-122"/>
                <a:ea typeface="宋体" pitchFamily="2" charset="-122"/>
              </a:rPr>
              <a:t>0</a:t>
            </a:r>
            <a:r>
              <a:rPr lang="en-US" altLang="zh-CN" sz="2000" b="1" dirty="0">
                <a:solidFill>
                  <a:srgbClr val="FF0000"/>
                </a:solidFill>
                <a:latin typeface="宋体" pitchFamily="2" charset="-122"/>
                <a:ea typeface="宋体" pitchFamily="2" charset="-122"/>
              </a:rPr>
              <a:t> </a:t>
            </a:r>
          </a:p>
          <a:p>
            <a:pPr algn="l">
              <a:spcBef>
                <a:spcPct val="20000"/>
              </a:spcBef>
            </a:pPr>
            <a:r>
              <a:rPr lang="en-US" altLang="zh-CN" sz="2000" b="1" dirty="0">
                <a:latin typeface="宋体" pitchFamily="2" charset="-122"/>
                <a:ea typeface="宋体" pitchFamily="2" charset="-122"/>
              </a:rPr>
              <a:t>⑶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2</a:t>
            </a:r>
            <a:r>
              <a:rPr lang="en-US" altLang="zh-CN" sz="2000" b="1" dirty="0">
                <a:solidFill>
                  <a:srgbClr val="0000FF"/>
                </a:solidFill>
                <a:latin typeface="宋体" pitchFamily="2" charset="-122"/>
                <a:ea typeface="宋体" pitchFamily="2" charset="-122"/>
              </a:rPr>
              <a:t> </a:t>
            </a:r>
            <a:r>
              <a:rPr lang="en-US" altLang="zh-CN" sz="2000" b="1" dirty="0">
                <a:solidFill>
                  <a:srgbClr val="0000FF"/>
                </a:solidFill>
                <a:latin typeface="宋体" pitchFamily="2" charset="-122"/>
                <a:ea typeface="宋体" pitchFamily="2" charset="-122"/>
                <a:sym typeface="Symbol" pitchFamily="18" charset="2"/>
              </a:rPr>
              <a:t>=R</a:t>
            </a:r>
            <a:r>
              <a:rPr lang="zh-CN" altLang="en-US" sz="2000" b="1" dirty="0">
                <a:solidFill>
                  <a:srgbClr val="0000FF"/>
                </a:solidFill>
                <a:latin typeface="宋体" pitchFamily="2" charset="-122"/>
                <a:ea typeface="宋体" pitchFamily="2" charset="-122"/>
                <a:sym typeface="Symbol" pitchFamily="18" charset="2"/>
              </a:rPr>
              <a:t>＋</a:t>
            </a:r>
            <a:r>
              <a:rPr lang="en-US" altLang="zh-CN" sz="2000" b="1" dirty="0">
                <a:solidFill>
                  <a:srgbClr val="0000FF"/>
                </a:solidFill>
                <a:latin typeface="宋体" pitchFamily="2" charset="-122"/>
                <a:ea typeface="宋体" pitchFamily="2" charset="-122"/>
              </a:rPr>
              <a:t>r </a:t>
            </a:r>
          </a:p>
          <a:p>
            <a:pPr algn="l">
              <a:spcBef>
                <a:spcPct val="20000"/>
              </a:spcBef>
            </a:pPr>
            <a:r>
              <a:rPr lang="en-US" altLang="zh-CN" sz="2000" b="1" dirty="0">
                <a:latin typeface="宋体" pitchFamily="2" charset="-122"/>
                <a:ea typeface="宋体" pitchFamily="2" charset="-122"/>
              </a:rPr>
              <a:t>⑷ A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1</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⑸ </a:t>
            </a:r>
            <a:r>
              <a:rPr lang="en-US" altLang="zh-CN" sz="2000" b="1" dirty="0">
                <a:solidFill>
                  <a:srgbClr val="00B050"/>
                </a:solidFill>
                <a:latin typeface="宋体" pitchFamily="2" charset="-122"/>
                <a:ea typeface="宋体" pitchFamily="2" charset="-122"/>
              </a:rPr>
              <a:t>A  </a:t>
            </a:r>
            <a:r>
              <a:rPr lang="en-US" altLang="zh-CN" sz="2000" b="1" dirty="0">
                <a:solidFill>
                  <a:srgbClr val="00B050"/>
                </a:solidFill>
                <a:latin typeface="宋体" pitchFamily="2" charset="-122"/>
                <a:ea typeface="宋体" pitchFamily="2" charset="-122"/>
                <a:sym typeface="Symbol" pitchFamily="18" charset="2"/>
              </a:rPr>
              <a:t>=</a:t>
            </a:r>
            <a:r>
              <a:rPr lang="en-US" altLang="zh-CN" sz="2000" b="1" dirty="0">
                <a:solidFill>
                  <a:srgbClr val="00B050"/>
                </a:solidFill>
                <a:latin typeface="宋体" pitchFamily="2" charset="-122"/>
                <a:ea typeface="宋体" pitchFamily="2" charset="-122"/>
              </a:rPr>
              <a:t>B </a:t>
            </a:r>
            <a:r>
              <a:rPr lang="zh-CN" altLang="en-US" sz="2000" b="1" dirty="0">
                <a:solidFill>
                  <a:srgbClr val="00B050"/>
                </a:solidFill>
                <a:latin typeface="宋体" pitchFamily="2" charset="-122"/>
                <a:ea typeface="宋体" pitchFamily="2" charset="-122"/>
              </a:rPr>
              <a:t>（无用赋值）</a:t>
            </a:r>
            <a:endParaRPr lang="en-US" altLang="zh-CN" sz="2000" b="1" dirty="0">
              <a:solidFill>
                <a:srgbClr val="00B050"/>
              </a:solidFill>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⑹ </a:t>
            </a:r>
            <a:r>
              <a:rPr lang="en-US" altLang="zh-CN" sz="2000" b="1" dirty="0">
                <a:solidFill>
                  <a:srgbClr val="FF0000"/>
                </a:solidFill>
                <a:latin typeface="宋体" pitchFamily="2" charset="-122"/>
                <a:ea typeface="宋体" pitchFamily="2" charset="-122"/>
              </a:rPr>
              <a:t>T</a:t>
            </a:r>
            <a:r>
              <a:rPr lang="en-US" altLang="zh-CN" sz="2000" b="1" baseline="-10000" dirty="0">
                <a:solidFill>
                  <a:srgbClr val="FF0000"/>
                </a:solidFill>
                <a:latin typeface="宋体" pitchFamily="2" charset="-122"/>
                <a:ea typeface="宋体" pitchFamily="2" charset="-122"/>
              </a:rPr>
              <a:t>3</a:t>
            </a:r>
            <a:r>
              <a:rPr lang="en-US" altLang="zh-CN"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sym typeface="Symbol" pitchFamily="18" charset="2"/>
              </a:rPr>
              <a:t>=2 * </a:t>
            </a:r>
            <a:r>
              <a:rPr lang="en-US" altLang="zh-CN" sz="2000" b="1" dirty="0">
                <a:solidFill>
                  <a:srgbClr val="FF0000"/>
                </a:solidFill>
                <a:latin typeface="宋体" pitchFamily="2" charset="-122"/>
                <a:ea typeface="宋体" pitchFamily="2" charset="-122"/>
              </a:rPr>
              <a:t>T</a:t>
            </a:r>
            <a:r>
              <a:rPr lang="en-US" altLang="zh-CN" sz="2000" b="1" baseline="-10000" dirty="0">
                <a:solidFill>
                  <a:srgbClr val="FF0000"/>
                </a:solidFill>
                <a:latin typeface="宋体" pitchFamily="2" charset="-122"/>
                <a:ea typeface="宋体" pitchFamily="2" charset="-122"/>
              </a:rPr>
              <a:t>0</a:t>
            </a:r>
            <a:endParaRPr lang="en-US" altLang="zh-CN" sz="2000" b="1" dirty="0">
              <a:solidFill>
                <a:srgbClr val="FF0000"/>
              </a:solidFill>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⑺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4</a:t>
            </a:r>
            <a:r>
              <a:rPr lang="en-US" altLang="zh-CN" sz="2000" b="1" dirty="0">
                <a:solidFill>
                  <a:srgbClr val="0000FF"/>
                </a:solidFill>
                <a:latin typeface="宋体" pitchFamily="2" charset="-122"/>
                <a:ea typeface="宋体" pitchFamily="2" charset="-122"/>
              </a:rPr>
              <a:t> </a:t>
            </a:r>
            <a:r>
              <a:rPr lang="en-US" altLang="zh-CN" sz="2000" b="1" dirty="0">
                <a:solidFill>
                  <a:srgbClr val="0000FF"/>
                </a:solidFill>
                <a:latin typeface="宋体" pitchFamily="2" charset="-122"/>
                <a:ea typeface="宋体" pitchFamily="2" charset="-122"/>
                <a:sym typeface="Symbol" pitchFamily="18" charset="2"/>
              </a:rPr>
              <a:t>=R</a:t>
            </a:r>
            <a:r>
              <a:rPr lang="zh-CN" altLang="en-US" sz="2000" b="1" dirty="0">
                <a:solidFill>
                  <a:srgbClr val="0000FF"/>
                </a:solidFill>
                <a:latin typeface="宋体" pitchFamily="2" charset="-122"/>
                <a:ea typeface="宋体" pitchFamily="2" charset="-122"/>
                <a:sym typeface="Symbol" pitchFamily="18" charset="2"/>
              </a:rPr>
              <a:t>＋</a:t>
            </a:r>
            <a:r>
              <a:rPr lang="en-US" altLang="zh-CN" sz="2000" b="1" dirty="0">
                <a:solidFill>
                  <a:srgbClr val="0000FF"/>
                </a:solidFill>
                <a:latin typeface="宋体" pitchFamily="2" charset="-122"/>
                <a:ea typeface="宋体" pitchFamily="2" charset="-122"/>
              </a:rPr>
              <a:t>r</a:t>
            </a:r>
            <a:r>
              <a:rPr lang="en-US" altLang="zh-CN" sz="2000" b="1" dirty="0">
                <a:latin typeface="宋体" pitchFamily="2" charset="-122"/>
                <a:ea typeface="宋体" pitchFamily="2" charset="-122"/>
              </a:rPr>
              <a:t> </a:t>
            </a:r>
          </a:p>
          <a:p>
            <a:pPr algn="l">
              <a:spcBef>
                <a:spcPct val="20000"/>
              </a:spcBef>
            </a:pPr>
            <a:r>
              <a:rPr lang="en-US" altLang="zh-CN" sz="2000" b="1" dirty="0">
                <a:latin typeface="宋体" pitchFamily="2" charset="-122"/>
                <a:ea typeface="宋体" pitchFamily="2" charset="-122"/>
              </a:rPr>
              <a:t>⑻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5</a:t>
            </a:r>
            <a:r>
              <a:rPr lang="en-US" altLang="zh-CN" sz="2000" b="1" dirty="0">
                <a:solidFill>
                  <a:srgbClr val="0000FF"/>
                </a:solidFill>
                <a:latin typeface="宋体" pitchFamily="2" charset="-122"/>
                <a:ea typeface="宋体" pitchFamily="2" charset="-122"/>
              </a:rPr>
              <a:t> </a:t>
            </a:r>
            <a:r>
              <a:rPr lang="en-US" altLang="zh-CN" sz="2000" b="1" dirty="0">
                <a:solidFill>
                  <a:srgbClr val="0000FF"/>
                </a:solidFill>
                <a:latin typeface="宋体" pitchFamily="2" charset="-122"/>
                <a:ea typeface="宋体" pitchFamily="2" charset="-122"/>
                <a:sym typeface="Symbol" pitchFamily="18" charset="2"/>
              </a:rPr>
              <a:t>=</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3</a:t>
            </a:r>
            <a:r>
              <a:rPr lang="en-US" altLang="zh-CN" sz="2000" b="1" dirty="0">
                <a:solidFill>
                  <a:srgbClr val="0000FF"/>
                </a:solidFill>
                <a:latin typeface="宋体" pitchFamily="2" charset="-122"/>
                <a:ea typeface="宋体" pitchFamily="2" charset="-122"/>
                <a:sym typeface="Symbol" pitchFamily="18" charset="2"/>
              </a:rPr>
              <a:t>*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4</a:t>
            </a:r>
            <a:endParaRPr lang="en-US" altLang="zh-CN" sz="2000" b="1" dirty="0">
              <a:solidFill>
                <a:srgbClr val="0000FF"/>
              </a:solidFill>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⑼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spcBef>
                <a:spcPct val="20000"/>
              </a:spcBef>
            </a:pPr>
            <a:r>
              <a:rPr lang="en-US" altLang="zh-CN" sz="2000" b="1" dirty="0">
                <a:latin typeface="宋体" pitchFamily="2" charset="-122"/>
                <a:ea typeface="宋体" pitchFamily="2" charset="-122"/>
              </a:rPr>
              <a:t>⑽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5</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49" name="Text Box 14"/>
          <p:cNvSpPr txBox="1">
            <a:spLocks noChangeArrowheads="1"/>
          </p:cNvSpPr>
          <p:nvPr/>
        </p:nvSpPr>
        <p:spPr bwMode="auto">
          <a:xfrm>
            <a:off x="4343400" y="803454"/>
            <a:ext cx="48006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en-US" altLang="zh-CN" sz="2000" b="1" dirty="0">
                <a:latin typeface="宋体" pitchFamily="2" charset="-122"/>
                <a:ea typeface="宋体" pitchFamily="2" charset="-122"/>
              </a:rPr>
              <a:t>⑴ T</a:t>
            </a:r>
            <a:r>
              <a:rPr lang="en-US" altLang="zh-CN" sz="2000" b="1" baseline="-10000" dirty="0">
                <a:latin typeface="宋体" pitchFamily="2" charset="-122"/>
                <a:ea typeface="宋体" pitchFamily="2" charset="-122"/>
              </a:rPr>
              <a:t>0</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=3.14 </a:t>
            </a:r>
            <a:endParaRPr lang="en-US" altLang="zh-CN" sz="2000" b="1" dirty="0">
              <a:latin typeface="宋体" pitchFamily="2" charset="-122"/>
              <a:ea typeface="宋体" pitchFamily="2" charset="-122"/>
            </a:endParaRPr>
          </a:p>
          <a:p>
            <a:pPr algn="l">
              <a:spcBef>
                <a:spcPct val="20000"/>
              </a:spcBef>
            </a:pPr>
            <a:r>
              <a:rPr lang="en-US" altLang="zh-CN" sz="2000" b="1" dirty="0">
                <a:solidFill>
                  <a:srgbClr val="FF0000"/>
                </a:solidFill>
                <a:latin typeface="宋体" pitchFamily="2" charset="-122"/>
                <a:ea typeface="宋体" pitchFamily="2" charset="-122"/>
              </a:rPr>
              <a:t>⑵ T</a:t>
            </a:r>
            <a:r>
              <a:rPr lang="en-US" altLang="zh-CN" sz="2000" b="1" baseline="-1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sym typeface="Symbol" pitchFamily="18" charset="2"/>
              </a:rPr>
              <a:t>= 6.28  </a:t>
            </a:r>
            <a:r>
              <a:rPr lang="zh-CN" altLang="en-US" sz="2000" b="1" dirty="0">
                <a:solidFill>
                  <a:srgbClr val="FF0000"/>
                </a:solidFill>
                <a:latin typeface="宋体" pitchFamily="2" charset="-122"/>
                <a:ea typeface="宋体" pitchFamily="2" charset="-122"/>
                <a:sym typeface="Symbol" pitchFamily="18" charset="2"/>
              </a:rPr>
              <a:t>（合并已知量）</a:t>
            </a:r>
            <a:endParaRPr lang="en-US" altLang="zh-CN" sz="2000" b="1" dirty="0">
              <a:solidFill>
                <a:srgbClr val="FF0000"/>
              </a:solidFill>
              <a:latin typeface="宋体" pitchFamily="2" charset="-122"/>
              <a:ea typeface="宋体" pitchFamily="2" charset="-122"/>
            </a:endParaRPr>
          </a:p>
          <a:p>
            <a:pPr algn="l">
              <a:spcBef>
                <a:spcPct val="20000"/>
              </a:spcBef>
            </a:pPr>
            <a:r>
              <a:rPr lang="en-US" altLang="zh-CN" sz="2000" b="1" dirty="0">
                <a:solidFill>
                  <a:srgbClr val="FF0000"/>
                </a:solidFill>
                <a:latin typeface="宋体" pitchFamily="2" charset="-122"/>
                <a:ea typeface="宋体" pitchFamily="2" charset="-122"/>
              </a:rPr>
              <a:t>⑶ T</a:t>
            </a:r>
            <a:r>
              <a:rPr lang="en-US" altLang="zh-CN" sz="2000" b="1" baseline="-10000" dirty="0">
                <a:solidFill>
                  <a:srgbClr val="FF0000"/>
                </a:solidFill>
                <a:latin typeface="宋体" pitchFamily="2" charset="-122"/>
                <a:ea typeface="宋体" pitchFamily="2" charset="-122"/>
              </a:rPr>
              <a:t>3</a:t>
            </a:r>
            <a:r>
              <a:rPr lang="en-US" altLang="zh-CN"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sym typeface="Symbol" pitchFamily="18" charset="2"/>
              </a:rPr>
              <a:t>= 6.28</a:t>
            </a:r>
            <a:r>
              <a:rPr lang="zh-CN" altLang="en-US" sz="2000" b="1" dirty="0">
                <a:solidFill>
                  <a:srgbClr val="FF0000"/>
                </a:solidFill>
                <a:latin typeface="宋体" pitchFamily="2" charset="-122"/>
                <a:ea typeface="宋体" pitchFamily="2" charset="-122"/>
                <a:sym typeface="Symbol" pitchFamily="18" charset="2"/>
              </a:rPr>
              <a:t>（合并已知量）</a:t>
            </a:r>
            <a:endParaRPr lang="en-US" altLang="zh-CN" sz="2000" b="1" dirty="0">
              <a:solidFill>
                <a:srgbClr val="FF0000"/>
              </a:solidFill>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⑷ T</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r>
              <a:rPr lang="zh-CN" altLang="en-US" sz="2000" b="1" dirty="0">
                <a:solidFill>
                  <a:srgbClr val="FF0000"/>
                </a:solidFill>
                <a:latin typeface="宋体" pitchFamily="2" charset="-122"/>
                <a:ea typeface="宋体" pitchFamily="2" charset="-122"/>
                <a:sym typeface="Symbol" pitchFamily="18" charset="2"/>
              </a:rPr>
              <a:t>（删除了一个多余运算）</a:t>
            </a:r>
            <a:endParaRPr lang="en-US" altLang="zh-CN" sz="2000" b="1" dirty="0">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⑸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4</a:t>
            </a:r>
            <a:r>
              <a:rPr lang="en-US" altLang="zh-CN" sz="2000" b="1" dirty="0">
                <a:solidFill>
                  <a:srgbClr val="0000FF"/>
                </a:solidFill>
                <a:latin typeface="宋体" pitchFamily="2" charset="-122"/>
                <a:ea typeface="宋体" pitchFamily="2" charset="-122"/>
              </a:rPr>
              <a:t> </a:t>
            </a:r>
            <a:r>
              <a:rPr lang="en-US" altLang="zh-CN" sz="2000" b="1" dirty="0">
                <a:solidFill>
                  <a:srgbClr val="0000FF"/>
                </a:solidFill>
                <a:latin typeface="宋体" pitchFamily="2" charset="-122"/>
                <a:ea typeface="宋体" pitchFamily="2" charset="-122"/>
                <a:sym typeface="Symbol" pitchFamily="18" charset="2"/>
              </a:rPr>
              <a:t>=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2</a:t>
            </a:r>
            <a:r>
              <a:rPr lang="en-US" altLang="zh-CN" sz="2000" b="1" dirty="0">
                <a:solidFill>
                  <a:srgbClr val="0000FF"/>
                </a:solidFill>
                <a:latin typeface="宋体" pitchFamily="2" charset="-122"/>
                <a:ea typeface="宋体" pitchFamily="2" charset="-122"/>
              </a:rPr>
              <a:t> </a:t>
            </a:r>
          </a:p>
          <a:p>
            <a:pPr algn="l">
              <a:spcBef>
                <a:spcPct val="20000"/>
              </a:spcBef>
            </a:pPr>
            <a:r>
              <a:rPr lang="en-US" altLang="zh-CN" sz="2000" b="1" dirty="0">
                <a:latin typeface="宋体" pitchFamily="2" charset="-122"/>
                <a:ea typeface="宋体" pitchFamily="2" charset="-122"/>
              </a:rPr>
              <a:t>⑹ A </a:t>
            </a:r>
            <a:r>
              <a:rPr lang="en-US" altLang="zh-CN" sz="2000" b="1" dirty="0">
                <a:latin typeface="宋体" pitchFamily="2" charset="-122"/>
                <a:ea typeface="宋体" pitchFamily="2" charset="-122"/>
                <a:sym typeface="Symbol" pitchFamily="18" charset="2"/>
              </a:rPr>
              <a:t>= 6.28 *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2</a:t>
            </a:r>
            <a:endParaRPr lang="en-US" altLang="zh-CN" sz="2000" b="1" dirty="0">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⑺ </a:t>
            </a:r>
            <a:r>
              <a:rPr lang="en-US" altLang="zh-CN" sz="2000" b="1" dirty="0">
                <a:solidFill>
                  <a:srgbClr val="0000FF"/>
                </a:solidFill>
                <a:latin typeface="宋体" pitchFamily="2" charset="-122"/>
                <a:ea typeface="宋体" pitchFamily="2" charset="-122"/>
              </a:rPr>
              <a:t>T</a:t>
            </a:r>
            <a:r>
              <a:rPr lang="en-US" altLang="zh-CN" sz="2000" b="1" baseline="-10000" dirty="0">
                <a:solidFill>
                  <a:srgbClr val="0000FF"/>
                </a:solidFill>
                <a:latin typeface="宋体" pitchFamily="2" charset="-122"/>
                <a:ea typeface="宋体" pitchFamily="2" charset="-122"/>
              </a:rPr>
              <a:t>5</a:t>
            </a:r>
            <a:r>
              <a:rPr lang="en-US" altLang="zh-CN" sz="2000" b="1" dirty="0">
                <a:solidFill>
                  <a:srgbClr val="0000FF"/>
                </a:solidFill>
                <a:latin typeface="宋体" pitchFamily="2" charset="-122"/>
                <a:ea typeface="宋体" pitchFamily="2" charset="-122"/>
              </a:rPr>
              <a:t> </a:t>
            </a:r>
            <a:r>
              <a:rPr lang="en-US" altLang="zh-CN" sz="2000" b="1" dirty="0">
                <a:solidFill>
                  <a:srgbClr val="0000FF"/>
                </a:solidFill>
                <a:latin typeface="宋体" pitchFamily="2" charset="-122"/>
                <a:ea typeface="宋体" pitchFamily="2" charset="-122"/>
                <a:sym typeface="Symbol" pitchFamily="18" charset="2"/>
              </a:rPr>
              <a:t>=A</a:t>
            </a:r>
            <a:endParaRPr lang="en-US" altLang="zh-CN" sz="2000" b="1" dirty="0">
              <a:solidFill>
                <a:srgbClr val="0000FF"/>
              </a:solidFill>
              <a:latin typeface="宋体" pitchFamily="2" charset="-122"/>
              <a:ea typeface="宋体" pitchFamily="2" charset="-122"/>
            </a:endParaRPr>
          </a:p>
          <a:p>
            <a:pPr algn="l">
              <a:spcBef>
                <a:spcPct val="20000"/>
              </a:spcBef>
            </a:pPr>
            <a:r>
              <a:rPr lang="en-US" altLang="zh-CN" sz="2000" b="1" dirty="0">
                <a:latin typeface="宋体" pitchFamily="2" charset="-122"/>
                <a:ea typeface="宋体" pitchFamily="2" charset="-122"/>
              </a:rPr>
              <a:t>⑻ T</a:t>
            </a:r>
            <a:r>
              <a:rPr lang="en-US" altLang="zh-CN" sz="2000" b="1" baseline="-10000" dirty="0">
                <a:latin typeface="宋体" pitchFamily="2" charset="-122"/>
                <a:ea typeface="宋体" pitchFamily="2" charset="-122"/>
              </a:rPr>
              <a:t>6</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spcBef>
                <a:spcPct val="20000"/>
              </a:spcBef>
            </a:pPr>
            <a:r>
              <a:rPr lang="en-US" altLang="zh-CN" sz="2000" b="1" dirty="0">
                <a:latin typeface="宋体" pitchFamily="2" charset="-122"/>
                <a:ea typeface="宋体" pitchFamily="2" charset="-122"/>
              </a:rPr>
              <a:t>⑼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 </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T</a:t>
            </a:r>
            <a:r>
              <a:rPr lang="en-US" altLang="zh-CN" sz="2000" b="1" baseline="-10000" dirty="0">
                <a:latin typeface="宋体" pitchFamily="2" charset="-122"/>
                <a:ea typeface="宋体" pitchFamily="2" charset="-122"/>
              </a:rPr>
              <a:t>6</a:t>
            </a:r>
          </a:p>
        </p:txBody>
      </p:sp>
      <p:sp>
        <p:nvSpPr>
          <p:cNvPr id="50" name="Text Box 15"/>
          <p:cNvSpPr txBox="1">
            <a:spLocks noChangeArrowheads="1"/>
          </p:cNvSpPr>
          <p:nvPr/>
        </p:nvSpPr>
        <p:spPr bwMode="auto">
          <a:xfrm>
            <a:off x="2209800" y="381000"/>
            <a:ext cx="4114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b="1" dirty="0">
                <a:latin typeface="宋体" pitchFamily="2" charset="-122"/>
                <a:ea typeface="宋体" pitchFamily="2" charset="-122"/>
              </a:rPr>
              <a:t>优化前后结果对比</a:t>
            </a:r>
          </a:p>
        </p:txBody>
      </p:sp>
      <p:sp>
        <p:nvSpPr>
          <p:cNvPr id="51" name="AutoShape 16"/>
          <p:cNvSpPr>
            <a:spLocks noChangeArrowheads="1"/>
          </p:cNvSpPr>
          <p:nvPr/>
        </p:nvSpPr>
        <p:spPr bwMode="auto">
          <a:xfrm>
            <a:off x="2971800" y="2373492"/>
            <a:ext cx="1219200" cy="3048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53" name="Text Box 14"/>
          <p:cNvSpPr txBox="1">
            <a:spLocks noChangeArrowheads="1"/>
          </p:cNvSpPr>
          <p:nvPr/>
        </p:nvSpPr>
        <p:spPr bwMode="auto">
          <a:xfrm>
            <a:off x="4343400" y="4740295"/>
            <a:ext cx="3276600" cy="1508105"/>
          </a:xfrm>
          <a:prstGeom prst="rect">
            <a:avLst/>
          </a:prstGeom>
          <a:noFill/>
          <a:ln>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en-US" altLang="zh-CN" sz="2000" b="1" dirty="0">
                <a:latin typeface="宋体" pitchFamily="2" charset="-122"/>
                <a:ea typeface="宋体" pitchFamily="2" charset="-122"/>
              </a:rPr>
              <a:t>⑴ S</a:t>
            </a:r>
            <a:r>
              <a:rPr lang="en-US" altLang="zh-CN" sz="2000" b="1" baseline="-10000" dirty="0">
                <a:latin typeface="宋体" pitchFamily="2" charset="-122"/>
                <a:ea typeface="宋体" pitchFamily="2" charset="-122"/>
              </a:rPr>
              <a:t>1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spcBef>
                <a:spcPct val="20000"/>
              </a:spcBef>
            </a:pPr>
            <a:r>
              <a:rPr lang="en-US" altLang="zh-CN" sz="2000" b="1" dirty="0">
                <a:latin typeface="宋体" pitchFamily="2" charset="-122"/>
                <a:ea typeface="宋体" pitchFamily="2" charset="-122"/>
              </a:rPr>
              <a:t>⑵ A </a:t>
            </a:r>
            <a:r>
              <a:rPr lang="en-US" altLang="zh-CN" sz="2000" b="1" dirty="0">
                <a:latin typeface="宋体" pitchFamily="2" charset="-122"/>
                <a:ea typeface="宋体" pitchFamily="2" charset="-122"/>
                <a:sym typeface="Symbol" pitchFamily="18" charset="2"/>
              </a:rPr>
              <a:t>= 6.28 * </a:t>
            </a:r>
            <a:r>
              <a:rPr lang="en-US" altLang="zh-CN" sz="2000" b="1" dirty="0">
                <a:latin typeface="宋体" pitchFamily="2" charset="-122"/>
                <a:ea typeface="宋体" pitchFamily="2" charset="-122"/>
              </a:rPr>
              <a:t>S</a:t>
            </a:r>
            <a:r>
              <a:rPr lang="en-US" altLang="zh-CN" sz="2000" b="1" baseline="-10000" dirty="0">
                <a:latin typeface="宋体" pitchFamily="2" charset="-122"/>
                <a:ea typeface="宋体" pitchFamily="2" charset="-122"/>
              </a:rPr>
              <a:t>1 </a:t>
            </a:r>
          </a:p>
          <a:p>
            <a:pPr algn="l">
              <a:spcBef>
                <a:spcPct val="20000"/>
              </a:spcBef>
            </a:pPr>
            <a:r>
              <a:rPr lang="en-US" altLang="zh-CN" sz="2000" b="1" dirty="0">
                <a:latin typeface="宋体" pitchFamily="2" charset="-122"/>
                <a:ea typeface="宋体" pitchFamily="2" charset="-122"/>
              </a:rPr>
              <a:t>⑶ S</a:t>
            </a:r>
            <a:r>
              <a:rPr lang="en-US" altLang="zh-CN" sz="2000" b="1" baseline="-10000" dirty="0">
                <a:latin typeface="宋体" pitchFamily="2" charset="-122"/>
                <a:ea typeface="宋体" pitchFamily="2" charset="-122"/>
              </a:rPr>
              <a:t>2</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=R</a:t>
            </a:r>
            <a:r>
              <a:rPr lang="zh-CN" altLang="en-US"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r </a:t>
            </a:r>
          </a:p>
          <a:p>
            <a:pPr algn="l">
              <a:spcBef>
                <a:spcPct val="20000"/>
              </a:spcBef>
            </a:pPr>
            <a:r>
              <a:rPr lang="en-US" altLang="zh-CN" sz="2000" b="1" dirty="0">
                <a:latin typeface="宋体" pitchFamily="2" charset="-122"/>
                <a:ea typeface="宋体" pitchFamily="2" charset="-122"/>
              </a:rPr>
              <a:t>⑷ B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 </a:t>
            </a:r>
            <a:r>
              <a:rPr lang="en-US" altLang="zh-CN" sz="2000" b="1" dirty="0">
                <a:latin typeface="宋体" pitchFamily="2" charset="-122"/>
                <a:ea typeface="宋体" pitchFamily="2" charset="-122"/>
                <a:sym typeface="Symbol" pitchFamily="18" charset="2"/>
              </a:rPr>
              <a:t>* </a:t>
            </a:r>
            <a:r>
              <a:rPr lang="en-US" altLang="zh-CN" sz="2000" b="1" dirty="0">
                <a:latin typeface="宋体" pitchFamily="2" charset="-122"/>
                <a:ea typeface="宋体" pitchFamily="2" charset="-122"/>
              </a:rPr>
              <a:t>S</a:t>
            </a:r>
            <a:r>
              <a:rPr lang="en-US" altLang="zh-CN" sz="2000" b="1" baseline="-10000" dirty="0">
                <a:latin typeface="宋体" pitchFamily="2" charset="-122"/>
                <a:ea typeface="宋体" pitchFamily="2" charset="-122"/>
              </a:rPr>
              <a:t>2</a:t>
            </a:r>
          </a:p>
        </p:txBody>
      </p:sp>
      <p:sp>
        <p:nvSpPr>
          <p:cNvPr id="54" name="Text Box 14"/>
          <p:cNvSpPr txBox="1">
            <a:spLocks noChangeArrowheads="1"/>
          </p:cNvSpPr>
          <p:nvPr/>
        </p:nvSpPr>
        <p:spPr bwMode="auto">
          <a:xfrm>
            <a:off x="3429000" y="4171890"/>
            <a:ext cx="541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zh-CN" altLang="en-US" sz="2000" b="1" dirty="0">
                <a:solidFill>
                  <a:srgbClr val="00B0F0"/>
                </a:solidFill>
                <a:latin typeface="宋体" pitchFamily="2" charset="-122"/>
                <a:ea typeface="宋体" pitchFamily="2" charset="-122"/>
              </a:rPr>
              <a:t>假定</a:t>
            </a:r>
            <a:r>
              <a:rPr lang="en-US" altLang="zh-CN" sz="2000" b="1" dirty="0">
                <a:solidFill>
                  <a:srgbClr val="00B0F0"/>
                </a:solidFill>
                <a:latin typeface="宋体" pitchFamily="2" charset="-122"/>
                <a:ea typeface="宋体" pitchFamily="2" charset="-122"/>
              </a:rPr>
              <a:t>t0---t6</a:t>
            </a:r>
            <a:r>
              <a:rPr lang="zh-CN" altLang="en-US" sz="2000" b="1" dirty="0">
                <a:solidFill>
                  <a:srgbClr val="00B0F0"/>
                </a:solidFill>
                <a:latin typeface="宋体" pitchFamily="2" charset="-122"/>
                <a:ea typeface="宋体" pitchFamily="2" charset="-122"/>
              </a:rPr>
              <a:t>在后面不再活跃，进一步优化：</a:t>
            </a:r>
            <a:endParaRPr lang="en-US" altLang="zh-CN" sz="2000" b="1" baseline="-10000" dirty="0">
              <a:solidFill>
                <a:srgbClr val="00B0F0"/>
              </a:solidFill>
              <a:latin typeface="宋体" pitchFamily="2" charset="-122"/>
              <a:ea typeface="宋体" pitchFamily="2" charset="-122"/>
            </a:endParaRPr>
          </a:p>
        </p:txBody>
      </p:sp>
      <p:sp>
        <p:nvSpPr>
          <p:cNvPr id="8"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ox(in)">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p:cNvSpPr>
            <a:spLocks noChangeArrowheads="1"/>
          </p:cNvSpPr>
          <p:nvPr/>
        </p:nvSpPr>
        <p:spPr bwMode="auto">
          <a:xfrm>
            <a:off x="1066800" y="4781550"/>
            <a:ext cx="1390650" cy="9144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Text Box 5"/>
          <p:cNvSpPr txBox="1">
            <a:spLocks noChangeArrowheads="1"/>
          </p:cNvSpPr>
          <p:nvPr/>
        </p:nvSpPr>
        <p:spPr bwMode="auto">
          <a:xfrm>
            <a:off x="1066800" y="4513263"/>
            <a:ext cx="75438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4350">
              <a:defRPr kumimoji="1" sz="2400">
                <a:solidFill>
                  <a:schemeClr val="tx1"/>
                </a:solidFill>
                <a:latin typeface="Times New Roman" pitchFamily="18" charset="0"/>
                <a:ea typeface="宋体" pitchFamily="2" charset="-122"/>
              </a:defRPr>
            </a:lvl1pPr>
            <a:lvl2pPr marL="947738">
              <a:defRPr kumimoji="1" sz="2400">
                <a:solidFill>
                  <a:schemeClr val="tx1"/>
                </a:solidFill>
                <a:latin typeface="Times New Roman" pitchFamily="18" charset="0"/>
                <a:ea typeface="宋体" pitchFamily="2" charset="-122"/>
              </a:defRPr>
            </a:lvl2pPr>
            <a:lvl3pPr marL="113823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spcBef>
                <a:spcPct val="75000"/>
              </a:spcBef>
            </a:pPr>
            <a:r>
              <a:rPr lang="zh-CN" altLang="en-US" sz="2000" b="1" dirty="0">
                <a:solidFill>
                  <a:srgbClr val="FF3300"/>
                </a:solidFill>
                <a:ea typeface="方正舒体" pitchFamily="2" charset="-122"/>
              </a:rPr>
              <a:t>应用结构化程序设计技术编写的程序，其流图一定是可归约的。高级语言编写的程序，其流图往往是可归约的。如果程序流图是可归约的，其循环优化比较容易进行。</a:t>
            </a:r>
            <a:r>
              <a:rPr lang="zh-CN" altLang="en-US" sz="2000" b="1" dirty="0">
                <a:ea typeface="方正舒体" pitchFamily="2" charset="-122"/>
              </a:rPr>
              <a:t> </a:t>
            </a:r>
          </a:p>
        </p:txBody>
      </p:sp>
      <p:sp>
        <p:nvSpPr>
          <p:cNvPr id="64515" name="Text Box 3"/>
          <p:cNvSpPr txBox="1">
            <a:spLocks noChangeArrowheads="1"/>
          </p:cNvSpPr>
          <p:nvPr/>
        </p:nvSpPr>
        <p:spPr bwMode="auto">
          <a:xfrm>
            <a:off x="685800" y="1126284"/>
            <a:ext cx="8077200" cy="83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spcBef>
                <a:spcPct val="55000"/>
              </a:spcBef>
            </a:pPr>
            <a:r>
              <a:rPr lang="zh-CN" altLang="en-US" sz="2000" b="1" dirty="0">
                <a:latin typeface="宋体" pitchFamily="2" charset="-122"/>
              </a:rPr>
              <a:t>一个流图是</a:t>
            </a:r>
            <a:r>
              <a:rPr lang="zh-CN" altLang="en-US" sz="2000" b="1" dirty="0">
                <a:solidFill>
                  <a:srgbClr val="FF6600"/>
                </a:solidFill>
                <a:latin typeface="宋体" pitchFamily="2" charset="-122"/>
              </a:rPr>
              <a:t>可归约流图</a:t>
            </a:r>
            <a:r>
              <a:rPr lang="zh-CN" altLang="en-US" sz="2000" b="1" dirty="0">
                <a:latin typeface="宋体" pitchFamily="2" charset="-122"/>
              </a:rPr>
              <a:t>，当且仅当流图中除去回边后，其余边构成一个无环路流图。</a:t>
            </a:r>
          </a:p>
        </p:txBody>
      </p:sp>
      <p:sp>
        <p:nvSpPr>
          <p:cNvPr id="64516" name="Text Box 4"/>
          <p:cNvSpPr txBox="1">
            <a:spLocks noChangeArrowheads="1"/>
          </p:cNvSpPr>
          <p:nvPr/>
        </p:nvSpPr>
        <p:spPr bwMode="auto">
          <a:xfrm>
            <a:off x="685800" y="2062532"/>
            <a:ext cx="7924800" cy="212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52500" indent="-952500">
              <a:defRPr kumimoji="1" sz="2400">
                <a:solidFill>
                  <a:schemeClr val="tx1"/>
                </a:solidFill>
                <a:latin typeface="Times New Roman" pitchFamily="18" charset="0"/>
                <a:ea typeface="宋体" pitchFamily="2" charset="-122"/>
              </a:defRPr>
            </a:lvl1pPr>
            <a:lvl2pPr marL="1143000">
              <a:defRPr kumimoji="1" sz="2400">
                <a:solidFill>
                  <a:schemeClr val="tx1"/>
                </a:solidFill>
                <a:latin typeface="Times New Roman" pitchFamily="18" charset="0"/>
                <a:ea typeface="宋体" pitchFamily="2" charset="-122"/>
              </a:defRPr>
            </a:lvl2pPr>
            <a:lvl3pPr marL="1333500">
              <a:defRPr kumimoji="1" sz="2400">
                <a:solidFill>
                  <a:schemeClr val="tx1"/>
                </a:solidFill>
                <a:latin typeface="Times New Roman" pitchFamily="18" charset="0"/>
                <a:ea typeface="宋体" pitchFamily="2" charset="-122"/>
              </a:defRPr>
            </a:lvl3pPr>
            <a:lvl4pPr marL="1524000">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spcBef>
                <a:spcPct val="10000"/>
              </a:spcBef>
            </a:pPr>
            <a:r>
              <a:rPr lang="zh-CN" altLang="en-US" sz="2000" b="1" dirty="0">
                <a:latin typeface="宋体" pitchFamily="2" charset="-122"/>
              </a:rPr>
              <a:t>可归约流图具有下列性质：</a:t>
            </a:r>
          </a:p>
          <a:p>
            <a:pPr algn="l">
              <a:lnSpc>
                <a:spcPct val="130000"/>
              </a:lnSpc>
              <a:spcBef>
                <a:spcPct val="10000"/>
              </a:spcBef>
            </a:pPr>
            <a:r>
              <a:rPr lang="zh-CN" altLang="en-US" sz="2000" b="1" dirty="0">
                <a:latin typeface="宋体" pitchFamily="2" charset="-122"/>
              </a:rPr>
              <a:t>        性质</a:t>
            </a:r>
            <a:r>
              <a:rPr lang="en-US" altLang="zh-CN" sz="2000" b="1" dirty="0">
                <a:latin typeface="宋体" pitchFamily="2" charset="-122"/>
              </a:rPr>
              <a:t>1  </a:t>
            </a:r>
            <a:r>
              <a:rPr lang="zh-CN" altLang="en-US" sz="2000" b="1" dirty="0">
                <a:latin typeface="宋体" pitchFamily="2" charset="-122"/>
              </a:rPr>
              <a:t>流图中任何直观意义下的环路，都属于循环。</a:t>
            </a:r>
          </a:p>
          <a:p>
            <a:pPr algn="l">
              <a:lnSpc>
                <a:spcPct val="130000"/>
              </a:lnSpc>
              <a:spcBef>
                <a:spcPct val="10000"/>
              </a:spcBef>
            </a:pPr>
            <a:r>
              <a:rPr lang="zh-CN" altLang="en-US" sz="2000" b="1" dirty="0">
                <a:latin typeface="宋体" pitchFamily="2" charset="-122"/>
              </a:rPr>
              <a:t>        性质</a:t>
            </a:r>
            <a:r>
              <a:rPr lang="en-US" altLang="zh-CN" sz="2000" b="1" dirty="0">
                <a:latin typeface="宋体" pitchFamily="2" charset="-122"/>
              </a:rPr>
              <a:t>2  </a:t>
            </a:r>
            <a:r>
              <a:rPr lang="zh-CN" altLang="en-US" sz="2000" b="1" dirty="0">
                <a:latin typeface="宋体" pitchFamily="2" charset="-122"/>
              </a:rPr>
              <a:t>只要找出流图中所有回边，就可以找出流图中所有循环。</a:t>
            </a:r>
          </a:p>
          <a:p>
            <a:pPr algn="l">
              <a:lnSpc>
                <a:spcPct val="130000"/>
              </a:lnSpc>
              <a:spcBef>
                <a:spcPct val="10000"/>
              </a:spcBef>
            </a:pPr>
            <a:r>
              <a:rPr lang="zh-CN" altLang="en-US" sz="2000" b="1" dirty="0">
                <a:latin typeface="宋体" pitchFamily="2" charset="-122"/>
              </a:rPr>
              <a:t>        性质</a:t>
            </a:r>
            <a:r>
              <a:rPr lang="en-US" altLang="zh-CN" sz="2000" b="1" dirty="0">
                <a:latin typeface="宋体" pitchFamily="2" charset="-122"/>
              </a:rPr>
              <a:t>3  </a:t>
            </a:r>
            <a:r>
              <a:rPr lang="zh-CN" altLang="en-US" sz="2000" b="1" dirty="0">
                <a:latin typeface="宋体" pitchFamily="2" charset="-122"/>
              </a:rPr>
              <a:t>流图中任意两个循环，或嵌套或不相交。  </a:t>
            </a:r>
          </a:p>
        </p:txBody>
      </p:sp>
      <p:sp>
        <p:nvSpPr>
          <p:cNvPr id="9" name="Rectangle 7"/>
          <p:cNvSpPr>
            <a:spLocks noGrp="1" noChangeArrowheads="1"/>
          </p:cNvSpPr>
          <p:nvPr>
            <p:ph type="title"/>
          </p:nvPr>
        </p:nvSpPr>
        <p:spPr>
          <a:xfrm>
            <a:off x="693738" y="304800"/>
            <a:ext cx="4487862" cy="457200"/>
          </a:xfrm>
        </p:spPr>
        <p:txBody>
          <a:bodyPr/>
          <a:lstStyle/>
          <a:p>
            <a:r>
              <a:rPr lang="en-US" altLang="zh-CN" sz="2400" b="1" dirty="0">
                <a:solidFill>
                  <a:srgbClr val="CC0099"/>
                </a:solidFill>
                <a:latin typeface="Times New Roman" pitchFamily="18" charset="0"/>
                <a:ea typeface="黑体" pitchFamily="49" charset="-122"/>
              </a:rPr>
              <a:t>10.2.3</a:t>
            </a:r>
            <a:r>
              <a:rPr lang="zh-CN" altLang="en-US" sz="2400" b="1" dirty="0">
                <a:solidFill>
                  <a:srgbClr val="CC0099"/>
                </a:solidFill>
                <a:latin typeface="Times New Roman" pitchFamily="18" charset="0"/>
                <a:ea typeface="黑体" pitchFamily="49" charset="-122"/>
              </a:rPr>
              <a:t>　循环优化</a:t>
            </a:r>
          </a:p>
        </p:txBody>
      </p:sp>
      <p:sp>
        <p:nvSpPr>
          <p:cNvPr id="8"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47</a:t>
            </a:fld>
            <a:endParaRPr lang="en-US" altLang="zh-CN" sz="2000" dirty="0"/>
          </a:p>
        </p:txBody>
      </p:sp>
    </p:spTree>
    <p:extLst>
      <p:ext uri="{BB962C8B-B14F-4D97-AF65-F5344CB8AC3E}">
        <p14:creationId xmlns:p14="http://schemas.microsoft.com/office/powerpoint/2010/main" val="533563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48</a:t>
            </a:fld>
            <a:endParaRPr lang="en-US" altLang="zh-CN"/>
          </a:p>
        </p:txBody>
      </p:sp>
      <p:sp>
        <p:nvSpPr>
          <p:cNvPr id="3" name="Text Box 3"/>
          <p:cNvSpPr txBox="1">
            <a:spLocks noChangeArrowheads="1"/>
          </p:cNvSpPr>
          <p:nvPr/>
        </p:nvSpPr>
        <p:spPr bwMode="auto">
          <a:xfrm>
            <a:off x="228600" y="6096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．代码外提</a:t>
            </a:r>
            <a:r>
              <a:rPr lang="zh-CN" altLang="en-US" sz="2000" dirty="0">
                <a:latin typeface="宋体" pitchFamily="2" charset="-122"/>
                <a:ea typeface="宋体" pitchFamily="2" charset="-122"/>
              </a:rPr>
              <a:t> </a:t>
            </a:r>
          </a:p>
        </p:txBody>
      </p:sp>
      <p:sp>
        <p:nvSpPr>
          <p:cNvPr id="4" name="Text Box 4"/>
          <p:cNvSpPr txBox="1">
            <a:spLocks noChangeArrowheads="1"/>
          </p:cNvSpPr>
          <p:nvPr/>
        </p:nvSpPr>
        <p:spPr bwMode="auto">
          <a:xfrm>
            <a:off x="609600" y="1208088"/>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4350">
              <a:defRPr kumimoji="1" sz="2400">
                <a:solidFill>
                  <a:schemeClr val="tx1"/>
                </a:solidFill>
                <a:latin typeface="Times New Roman" pitchFamily="18" charset="0"/>
                <a:ea typeface="宋体" pitchFamily="2" charset="-122"/>
              </a:defRPr>
            </a:lvl1pPr>
            <a:lvl2pPr marL="862013">
              <a:defRPr kumimoji="1" sz="2400">
                <a:solidFill>
                  <a:schemeClr val="tx1"/>
                </a:solidFill>
                <a:latin typeface="Times New Roman" pitchFamily="18" charset="0"/>
                <a:ea typeface="宋体" pitchFamily="2" charset="-122"/>
              </a:defRPr>
            </a:lvl2pPr>
            <a:lvl3pPr marL="1052513">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30000"/>
              </a:spcBef>
            </a:pPr>
            <a:r>
              <a:rPr lang="zh-CN" altLang="en-US" sz="2000" b="1" dirty="0">
                <a:latin typeface="宋体" pitchFamily="2" charset="-122"/>
              </a:rPr>
              <a:t>实现循环代码外提的方法是在循环入口结点和其直接前驱结点之间，插入一个新结点之后，将循环中所有的全部不变运算置于这个新结点之中。 </a:t>
            </a:r>
          </a:p>
        </p:txBody>
      </p:sp>
      <p:sp>
        <p:nvSpPr>
          <p:cNvPr id="5" name="Text Box 5"/>
          <p:cNvSpPr txBox="1">
            <a:spLocks noChangeArrowheads="1"/>
          </p:cNvSpPr>
          <p:nvPr/>
        </p:nvSpPr>
        <p:spPr bwMode="auto">
          <a:xfrm>
            <a:off x="685800" y="2395538"/>
            <a:ext cx="7696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8000">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10000"/>
              </a:spcBef>
            </a:pPr>
            <a:r>
              <a:rPr lang="zh-CN" altLang="en-US" sz="2000" b="1" dirty="0">
                <a:latin typeface="宋体" pitchFamily="2" charset="-122"/>
              </a:rPr>
              <a:t>一个不变运算</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B op C</a:t>
            </a:r>
            <a:r>
              <a:rPr lang="zh-CN" altLang="en-US" sz="2000" b="1" dirty="0">
                <a:latin typeface="宋体" pitchFamily="2" charset="-122"/>
              </a:rPr>
              <a:t>提到前置结点条件是：</a:t>
            </a:r>
          </a:p>
          <a:p>
            <a:pPr algn="l">
              <a:lnSpc>
                <a:spcPct val="120000"/>
              </a:lnSpc>
              <a:spcBef>
                <a:spcPct val="10000"/>
              </a:spcBef>
            </a:pPr>
            <a:r>
              <a:rPr lang="zh-CN" altLang="en-US" sz="2000" b="1" dirty="0">
                <a:latin typeface="宋体" pitchFamily="2" charset="-122"/>
              </a:rPr>
              <a:t>   ① </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B op C</a:t>
            </a:r>
            <a:r>
              <a:rPr lang="zh-CN" altLang="en-US" sz="2000" b="1" dirty="0">
                <a:latin typeface="宋体" pitchFamily="2" charset="-122"/>
              </a:rPr>
              <a:t>所在结点是循环所有出口结点的必经结点。</a:t>
            </a:r>
          </a:p>
          <a:p>
            <a:pPr algn="l">
              <a:lnSpc>
                <a:spcPct val="120000"/>
              </a:lnSpc>
              <a:spcBef>
                <a:spcPct val="10000"/>
              </a:spcBef>
            </a:pPr>
            <a:r>
              <a:rPr lang="zh-CN" altLang="en-US" sz="2000" b="1" dirty="0">
                <a:latin typeface="宋体" pitchFamily="2" charset="-122"/>
              </a:rPr>
              <a:t>   ② </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B op C</a:t>
            </a:r>
            <a:r>
              <a:rPr lang="zh-CN" altLang="en-US" sz="2000" b="1" dirty="0">
                <a:latin typeface="宋体" pitchFamily="2" charset="-122"/>
              </a:rPr>
              <a:t>所在结点为唯一的</a:t>
            </a:r>
            <a:r>
              <a:rPr lang="en-US" altLang="zh-CN" sz="2000" b="1" dirty="0">
                <a:latin typeface="宋体" pitchFamily="2" charset="-122"/>
              </a:rPr>
              <a:t>A</a:t>
            </a:r>
            <a:r>
              <a:rPr lang="zh-CN" altLang="en-US" sz="2000" b="1" dirty="0">
                <a:latin typeface="宋体" pitchFamily="2" charset="-122"/>
              </a:rPr>
              <a:t>定值点，且所有</a:t>
            </a:r>
            <a:r>
              <a:rPr lang="en-US" altLang="zh-CN" sz="2000" b="1" dirty="0">
                <a:latin typeface="宋体" pitchFamily="2" charset="-122"/>
              </a:rPr>
              <a:t>A</a:t>
            </a:r>
            <a:r>
              <a:rPr lang="zh-CN" altLang="en-US" sz="2000" b="1" dirty="0">
                <a:latin typeface="宋体" pitchFamily="2" charset="-122"/>
              </a:rPr>
              <a:t>引用点是且仅是</a:t>
            </a:r>
            <a:r>
              <a:rPr lang="en-US" altLang="zh-CN" sz="2000" b="1" dirty="0">
                <a:latin typeface="宋体" pitchFamily="2" charset="-122"/>
              </a:rPr>
              <a:t>A</a:t>
            </a:r>
            <a:r>
              <a:rPr lang="zh-CN" altLang="en-US" sz="2000" b="1" dirty="0">
                <a:latin typeface="宋体" pitchFamily="2" charset="-122"/>
              </a:rPr>
              <a:t>定值点所能达到的点。</a:t>
            </a:r>
          </a:p>
        </p:txBody>
      </p:sp>
      <p:sp>
        <p:nvSpPr>
          <p:cNvPr id="6" name="Text Box 6"/>
          <p:cNvSpPr txBox="1">
            <a:spLocks noChangeArrowheads="1"/>
          </p:cNvSpPr>
          <p:nvPr/>
        </p:nvSpPr>
        <p:spPr bwMode="auto">
          <a:xfrm>
            <a:off x="1219200" y="4464784"/>
            <a:ext cx="64008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lang="zh-CN" altLang="en-US" sz="2000" b="1" dirty="0">
                <a:latin typeface="宋体" pitchFamily="2" charset="-122"/>
                <a:ea typeface="宋体" pitchFamily="2" charset="-122"/>
              </a:rPr>
              <a:t>注解：</a:t>
            </a:r>
          </a:p>
          <a:p>
            <a:pPr algn="l">
              <a:lnSpc>
                <a:spcPct val="110000"/>
              </a:lnSpc>
              <a:spcBef>
                <a:spcPct val="20000"/>
              </a:spcBef>
            </a:pPr>
            <a:r>
              <a:rPr lang="zh-CN" altLang="en-US" sz="2000" b="1" dirty="0">
                <a:latin typeface="宋体" pitchFamily="2" charset="-122"/>
                <a:ea typeface="宋体" pitchFamily="2" charset="-122"/>
              </a:rPr>
              <a:t>　　</a:t>
            </a:r>
            <a:r>
              <a:rPr lang="zh-CN" altLang="en-US" sz="2000" b="1" dirty="0">
                <a:solidFill>
                  <a:srgbClr val="FF6600"/>
                </a:solidFill>
                <a:latin typeface="宋体" pitchFamily="2" charset="-122"/>
                <a:ea typeface="宋体" pitchFamily="2" charset="-122"/>
              </a:rPr>
              <a:t>出口结点</a:t>
            </a:r>
            <a:r>
              <a:rPr lang="zh-CN" altLang="en-US" sz="2000" b="1" dirty="0">
                <a:latin typeface="宋体" pitchFamily="2" charset="-122"/>
                <a:ea typeface="宋体" pitchFamily="2" charset="-122"/>
              </a:rPr>
              <a:t>是指有一条弧引向循环外的结点；</a:t>
            </a:r>
          </a:p>
          <a:p>
            <a:pPr algn="l">
              <a:lnSpc>
                <a:spcPct val="110000"/>
              </a:lnSpc>
              <a:spcBef>
                <a:spcPct val="20000"/>
              </a:spcBef>
            </a:pPr>
            <a:r>
              <a:rPr lang="zh-CN" altLang="en-US" sz="2000" b="1" dirty="0">
                <a:latin typeface="宋体" pitchFamily="2" charset="-122"/>
                <a:ea typeface="宋体" pitchFamily="2" charset="-122"/>
              </a:rPr>
              <a:t>　　变量</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的</a:t>
            </a:r>
            <a:r>
              <a:rPr lang="zh-CN" altLang="en-US" sz="2000" b="1" dirty="0">
                <a:solidFill>
                  <a:srgbClr val="FF6600"/>
                </a:solidFill>
                <a:latin typeface="宋体" pitchFamily="2" charset="-122"/>
                <a:ea typeface="宋体" pitchFamily="2" charset="-122"/>
              </a:rPr>
              <a:t>定值点</a:t>
            </a:r>
            <a:r>
              <a:rPr lang="zh-CN" altLang="en-US" sz="2000" b="1" dirty="0">
                <a:latin typeface="宋体" pitchFamily="2" charset="-122"/>
                <a:ea typeface="宋体" pitchFamily="2" charset="-122"/>
              </a:rPr>
              <a:t>是指变量</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被赋值所在的结点；  </a:t>
            </a:r>
          </a:p>
          <a:p>
            <a:pPr algn="l">
              <a:lnSpc>
                <a:spcPct val="110000"/>
              </a:lnSpc>
              <a:spcBef>
                <a:spcPct val="20000"/>
              </a:spcBef>
            </a:pPr>
            <a:r>
              <a:rPr lang="zh-CN" altLang="en-US" sz="2000" b="1" dirty="0">
                <a:latin typeface="宋体" pitchFamily="2" charset="-122"/>
                <a:ea typeface="宋体" pitchFamily="2" charset="-122"/>
              </a:rPr>
              <a:t>　　变量</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的</a:t>
            </a:r>
            <a:r>
              <a:rPr lang="zh-CN" altLang="en-US" sz="2000" b="1" dirty="0">
                <a:solidFill>
                  <a:srgbClr val="FF6600"/>
                </a:solidFill>
                <a:latin typeface="宋体" pitchFamily="2" charset="-122"/>
                <a:ea typeface="宋体" pitchFamily="2" charset="-122"/>
              </a:rPr>
              <a:t>引用点</a:t>
            </a:r>
            <a:r>
              <a:rPr lang="zh-CN" altLang="en-US" sz="2000" b="1" dirty="0">
                <a:latin typeface="宋体" pitchFamily="2" charset="-122"/>
                <a:ea typeface="宋体" pitchFamily="2" charset="-122"/>
              </a:rPr>
              <a:t>是指变量</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被引用时所在的结点。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49</a:t>
            </a:fld>
            <a:endParaRPr lang="en-US" altLang="zh-CN"/>
          </a:p>
        </p:txBody>
      </p:sp>
      <p:sp>
        <p:nvSpPr>
          <p:cNvPr id="3" name="Text Box 3"/>
          <p:cNvSpPr txBox="1">
            <a:spLocks noChangeArrowheads="1"/>
          </p:cNvSpPr>
          <p:nvPr/>
        </p:nvSpPr>
        <p:spPr bwMode="auto">
          <a:xfrm>
            <a:off x="685800" y="609600"/>
            <a:ext cx="4876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200" b="1" dirty="0">
                <a:solidFill>
                  <a:srgbClr val="800000"/>
                </a:solidFill>
                <a:latin typeface="宋体" pitchFamily="2" charset="-122"/>
                <a:ea typeface="宋体" pitchFamily="2" charset="-122"/>
              </a:rPr>
              <a:t>计算不变运算的算法</a:t>
            </a:r>
          </a:p>
        </p:txBody>
      </p:sp>
      <p:sp>
        <p:nvSpPr>
          <p:cNvPr id="4" name="Text Box 4"/>
          <p:cNvSpPr txBox="1">
            <a:spLocks noChangeArrowheads="1"/>
          </p:cNvSpPr>
          <p:nvPr/>
        </p:nvSpPr>
        <p:spPr bwMode="auto">
          <a:xfrm>
            <a:off x="914400" y="1355725"/>
            <a:ext cx="73152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7188" indent="-357188">
              <a:defRPr kumimoji="1" sz="2400">
                <a:solidFill>
                  <a:schemeClr val="tx1"/>
                </a:solidFill>
                <a:latin typeface="Times New Roman" pitchFamily="18" charset="0"/>
                <a:ea typeface="宋体" pitchFamily="2" charset="-122"/>
              </a:defRPr>
            </a:lvl1pPr>
            <a:lvl2pPr marL="5699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5000"/>
              </a:lnSpc>
              <a:spcBef>
                <a:spcPct val="50000"/>
              </a:spcBef>
            </a:pPr>
            <a:r>
              <a:rPr lang="en-US" altLang="zh-CN" sz="2000" b="1" dirty="0">
                <a:latin typeface="宋体" pitchFamily="2" charset="-122"/>
              </a:rPr>
              <a:t>⑴ </a:t>
            </a:r>
            <a:r>
              <a:rPr lang="zh-CN" altLang="en-US" sz="2000" b="1" dirty="0">
                <a:latin typeface="宋体" pitchFamily="2" charset="-122"/>
              </a:rPr>
              <a:t>对于循环</a:t>
            </a:r>
            <a:r>
              <a:rPr lang="en-US" altLang="zh-CN" sz="2000" b="1" dirty="0">
                <a:latin typeface="宋体" pitchFamily="2" charset="-122"/>
              </a:rPr>
              <a:t>L</a:t>
            </a:r>
            <a:r>
              <a:rPr lang="zh-CN" altLang="en-US" sz="2000" b="1" dirty="0">
                <a:latin typeface="宋体" pitchFamily="2" charset="-122"/>
              </a:rPr>
              <a:t>中每个四元组，如果其所有运算对象或是常数、或是定值点在</a:t>
            </a:r>
            <a:r>
              <a:rPr lang="en-US" altLang="zh-CN" sz="2000" b="1" dirty="0">
                <a:latin typeface="宋体" pitchFamily="2" charset="-122"/>
              </a:rPr>
              <a:t>L</a:t>
            </a:r>
            <a:r>
              <a:rPr lang="zh-CN" altLang="en-US" sz="2000" b="1" dirty="0">
                <a:latin typeface="宋体" pitchFamily="2" charset="-122"/>
              </a:rPr>
              <a:t>之外，则此四元组标记为“不变运算”；</a:t>
            </a:r>
          </a:p>
          <a:p>
            <a:pPr algn="l">
              <a:lnSpc>
                <a:spcPct val="125000"/>
              </a:lnSpc>
              <a:spcBef>
                <a:spcPct val="50000"/>
              </a:spcBef>
            </a:pPr>
            <a:r>
              <a:rPr lang="zh-CN" altLang="en-US" sz="2000" b="1" dirty="0">
                <a:latin typeface="宋体" pitchFamily="2" charset="-122"/>
              </a:rPr>
              <a:t>⑵ 对于循环</a:t>
            </a:r>
            <a:r>
              <a:rPr lang="en-US" altLang="zh-CN" sz="2000" b="1" dirty="0">
                <a:latin typeface="宋体" pitchFamily="2" charset="-122"/>
              </a:rPr>
              <a:t>L</a:t>
            </a:r>
            <a:r>
              <a:rPr lang="zh-CN" altLang="en-US" sz="2000" b="1" dirty="0">
                <a:latin typeface="宋体" pitchFamily="2" charset="-122"/>
              </a:rPr>
              <a:t>中每个没有标记为“不变运算”的四元组，如果其所有运算对象或是常数、或是定值点在</a:t>
            </a:r>
            <a:r>
              <a:rPr lang="en-US" altLang="zh-CN" sz="2000" b="1" dirty="0">
                <a:latin typeface="宋体" pitchFamily="2" charset="-122"/>
              </a:rPr>
              <a:t>L</a:t>
            </a:r>
            <a:r>
              <a:rPr lang="zh-CN" altLang="en-US" sz="2000" b="1" dirty="0">
                <a:latin typeface="宋体" pitchFamily="2" charset="-122"/>
              </a:rPr>
              <a:t>之外、或是一个“到达</a:t>
            </a:r>
            <a:r>
              <a:rPr lang="en-US" altLang="zh-CN" sz="2000" b="1" dirty="0">
                <a:latin typeface="宋体" pitchFamily="2" charset="-122"/>
              </a:rPr>
              <a:t>—</a:t>
            </a:r>
            <a:r>
              <a:rPr lang="zh-CN" altLang="en-US" sz="2000" b="1" dirty="0">
                <a:latin typeface="宋体" pitchFamily="2" charset="-122"/>
              </a:rPr>
              <a:t>定值点”且其定值点已标记为“不变运算”，则此四元组标记为“不变运算”；</a:t>
            </a:r>
          </a:p>
          <a:p>
            <a:pPr algn="l">
              <a:lnSpc>
                <a:spcPct val="125000"/>
              </a:lnSpc>
              <a:spcBef>
                <a:spcPct val="50000"/>
              </a:spcBef>
            </a:pPr>
            <a:r>
              <a:rPr lang="zh-CN" altLang="en-US" sz="2000" b="1" dirty="0">
                <a:latin typeface="宋体" pitchFamily="2" charset="-122"/>
              </a:rPr>
              <a:t>⑶ 重复⑵，直到不再出现新的“不变运算”为止。 </a:t>
            </a:r>
          </a:p>
        </p:txBody>
      </p:sp>
      <p:sp>
        <p:nvSpPr>
          <p:cNvPr id="5" name="Text Box 5"/>
          <p:cNvSpPr txBox="1">
            <a:spLocks noChangeArrowheads="1"/>
          </p:cNvSpPr>
          <p:nvPr/>
        </p:nvSpPr>
        <p:spPr bwMode="auto">
          <a:xfrm>
            <a:off x="1447800" y="4708525"/>
            <a:ext cx="6858000" cy="80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pitchFamily="18" charset="0"/>
                <a:ea typeface="宋体" pitchFamily="2" charset="-122"/>
              </a:defRPr>
            </a:lvl1pPr>
            <a:lvl2pPr marL="862013">
              <a:defRPr kumimoji="1" sz="2400">
                <a:solidFill>
                  <a:schemeClr val="tx1"/>
                </a:solidFill>
                <a:latin typeface="Times New Roman" pitchFamily="18" charset="0"/>
                <a:ea typeface="宋体" pitchFamily="2" charset="-122"/>
              </a:defRPr>
            </a:lvl2pPr>
            <a:lvl3pPr marL="1052513">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5000"/>
              </a:lnSpc>
              <a:spcBef>
                <a:spcPct val="50000"/>
              </a:spcBef>
            </a:pPr>
            <a:r>
              <a:rPr lang="en-US" altLang="zh-CN" sz="2000" b="1">
                <a:latin typeface="宋体" pitchFamily="2" charset="-122"/>
              </a:rPr>
              <a:t>“</a:t>
            </a:r>
            <a:r>
              <a:rPr lang="zh-CN" altLang="en-US" sz="2000" b="1">
                <a:solidFill>
                  <a:srgbClr val="FF6600"/>
                </a:solidFill>
                <a:latin typeface="宋体" pitchFamily="2" charset="-122"/>
              </a:rPr>
              <a:t>到达</a:t>
            </a:r>
            <a:r>
              <a:rPr lang="en-US" altLang="zh-CN" sz="2000" b="1">
                <a:solidFill>
                  <a:srgbClr val="FF6600"/>
                </a:solidFill>
                <a:latin typeface="宋体" pitchFamily="2" charset="-122"/>
              </a:rPr>
              <a:t>—</a:t>
            </a:r>
            <a:r>
              <a:rPr lang="zh-CN" altLang="en-US" sz="2000" b="1">
                <a:solidFill>
                  <a:srgbClr val="FF6600"/>
                </a:solidFill>
                <a:latin typeface="宋体" pitchFamily="2" charset="-122"/>
              </a:rPr>
              <a:t>定值点</a:t>
            </a:r>
            <a:r>
              <a:rPr lang="zh-CN" altLang="en-US" sz="2000" b="1">
                <a:latin typeface="宋体" pitchFamily="2" charset="-122"/>
              </a:rPr>
              <a:t>”是指变量在某定值点后可达的点，且通路上没有其它该变量的定值点。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5</a:t>
            </a:fld>
            <a:endParaRPr lang="en-US" altLang="zh-CN" dirty="0"/>
          </a:p>
        </p:txBody>
      </p:sp>
      <p:pic>
        <p:nvPicPr>
          <p:cNvPr id="3" name="Picture 23" descr="11_1优化内容演示图1（删除多余运算）"/>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25" y="533400"/>
            <a:ext cx="8653463"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bwMode="auto">
          <a:xfrm>
            <a:off x="990600" y="251460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990600" y="342900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矩形 5"/>
          <p:cNvSpPr/>
          <p:nvPr/>
        </p:nvSpPr>
        <p:spPr bwMode="auto">
          <a:xfrm>
            <a:off x="5410200" y="246888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矩形 6"/>
          <p:cNvSpPr/>
          <p:nvPr/>
        </p:nvSpPr>
        <p:spPr bwMode="auto">
          <a:xfrm>
            <a:off x="5410200" y="336804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50</a:t>
            </a:fld>
            <a:endParaRPr lang="en-US" altLang="zh-CN"/>
          </a:p>
        </p:txBody>
      </p:sp>
      <p:sp>
        <p:nvSpPr>
          <p:cNvPr id="3" name="Text Box 2"/>
          <p:cNvSpPr txBox="1">
            <a:spLocks noChangeArrowheads="1"/>
          </p:cNvSpPr>
          <p:nvPr/>
        </p:nvSpPr>
        <p:spPr bwMode="auto">
          <a:xfrm>
            <a:off x="533400" y="533400"/>
            <a:ext cx="4876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200" b="1" dirty="0">
                <a:solidFill>
                  <a:srgbClr val="800000"/>
                </a:solidFill>
                <a:latin typeface="宋体" pitchFamily="2" charset="-122"/>
                <a:ea typeface="宋体" pitchFamily="2" charset="-122"/>
              </a:rPr>
              <a:t>不变运算外提的算法</a:t>
            </a:r>
          </a:p>
        </p:txBody>
      </p:sp>
      <p:sp>
        <p:nvSpPr>
          <p:cNvPr id="4" name="Text Box 3"/>
          <p:cNvSpPr txBox="1">
            <a:spLocks noChangeArrowheads="1"/>
          </p:cNvSpPr>
          <p:nvPr/>
        </p:nvSpPr>
        <p:spPr bwMode="auto">
          <a:xfrm>
            <a:off x="923925" y="1122363"/>
            <a:ext cx="769620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23850" indent="-323850">
              <a:defRPr kumimoji="1" sz="2400">
                <a:solidFill>
                  <a:schemeClr val="tx1"/>
                </a:solidFill>
                <a:latin typeface="Times New Roman" pitchFamily="18" charset="0"/>
                <a:ea typeface="宋体" pitchFamily="2" charset="-122"/>
              </a:defRPr>
            </a:lvl1pPr>
            <a:lvl2pPr marL="666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spcBef>
                <a:spcPct val="50000"/>
              </a:spcBef>
            </a:pPr>
            <a:r>
              <a:rPr lang="en-US" altLang="zh-CN" sz="2000" b="1" dirty="0">
                <a:latin typeface="宋体" pitchFamily="2" charset="-122"/>
              </a:rPr>
              <a:t>⑴ </a:t>
            </a:r>
            <a:r>
              <a:rPr lang="zh-CN" altLang="en-US" sz="2000" b="1" dirty="0">
                <a:latin typeface="宋体" pitchFamily="2" charset="-122"/>
              </a:rPr>
              <a:t>求出循环</a:t>
            </a:r>
            <a:r>
              <a:rPr lang="en-US" altLang="zh-CN" sz="2000" b="1" dirty="0">
                <a:latin typeface="宋体" pitchFamily="2" charset="-122"/>
              </a:rPr>
              <a:t>L</a:t>
            </a:r>
            <a:r>
              <a:rPr lang="zh-CN" altLang="en-US" sz="2000" b="1" dirty="0">
                <a:latin typeface="宋体" pitchFamily="2" charset="-122"/>
              </a:rPr>
              <a:t>的所有不变运算；</a:t>
            </a:r>
          </a:p>
          <a:p>
            <a:pPr algn="l">
              <a:lnSpc>
                <a:spcPct val="115000"/>
              </a:lnSpc>
              <a:spcBef>
                <a:spcPct val="30000"/>
              </a:spcBef>
            </a:pPr>
            <a:r>
              <a:rPr lang="zh-CN" altLang="en-US" sz="2000" b="1" dirty="0">
                <a:latin typeface="宋体" pitchFamily="2" charset="-122"/>
              </a:rPr>
              <a:t>⑵ 对于每个形如</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B op C</a:t>
            </a:r>
            <a:r>
              <a:rPr lang="zh-CN" altLang="en-US" sz="2000" b="1" dirty="0">
                <a:latin typeface="宋体" pitchFamily="2" charset="-122"/>
              </a:rPr>
              <a:t>或</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op B </a:t>
            </a:r>
            <a:r>
              <a:rPr lang="zh-CN" altLang="en-US" sz="2000" b="1" dirty="0">
                <a:latin typeface="宋体" pitchFamily="2" charset="-122"/>
              </a:rPr>
              <a:t>或</a:t>
            </a:r>
            <a:r>
              <a:rPr lang="en-US" altLang="zh-CN" sz="2000" b="1" dirty="0">
                <a:latin typeface="宋体" pitchFamily="2" charset="-122"/>
              </a:rPr>
              <a:t>A:</a:t>
            </a:r>
            <a:r>
              <a:rPr lang="zh-CN" altLang="en-US" sz="2000" b="1" dirty="0">
                <a:latin typeface="宋体" pitchFamily="2" charset="-122"/>
              </a:rPr>
              <a:t>＝</a:t>
            </a:r>
            <a:r>
              <a:rPr lang="en-US" altLang="zh-CN" sz="2000" b="1" dirty="0">
                <a:latin typeface="宋体" pitchFamily="2" charset="-122"/>
              </a:rPr>
              <a:t>B</a:t>
            </a:r>
            <a:r>
              <a:rPr lang="zh-CN" altLang="en-US" sz="2000" b="1" dirty="0">
                <a:latin typeface="宋体" pitchFamily="2" charset="-122"/>
              </a:rPr>
              <a:t>的不变运算</a:t>
            </a:r>
            <a:r>
              <a:rPr lang="en-US" altLang="zh-CN" sz="2000" b="1" dirty="0">
                <a:latin typeface="宋体" pitchFamily="2" charset="-122"/>
              </a:rPr>
              <a:t>s</a:t>
            </a:r>
            <a:r>
              <a:rPr lang="zh-CN" altLang="en-US" sz="2000" b="1" dirty="0">
                <a:latin typeface="宋体" pitchFamily="2" charset="-122"/>
              </a:rPr>
              <a:t>，检查</a:t>
            </a:r>
            <a:r>
              <a:rPr lang="en-US" altLang="zh-CN" sz="2000" b="1" dirty="0">
                <a:latin typeface="宋体" pitchFamily="2" charset="-122"/>
              </a:rPr>
              <a:t>s</a:t>
            </a:r>
            <a:r>
              <a:rPr lang="zh-CN" altLang="en-US" sz="2000" b="1" dirty="0">
                <a:latin typeface="宋体" pitchFamily="2" charset="-122"/>
              </a:rPr>
              <a:t>是否满足下列两个条件之一：</a:t>
            </a:r>
          </a:p>
        </p:txBody>
      </p:sp>
      <p:sp>
        <p:nvSpPr>
          <p:cNvPr id="5" name="Text Box 4"/>
          <p:cNvSpPr txBox="1">
            <a:spLocks noChangeArrowheads="1"/>
          </p:cNvSpPr>
          <p:nvPr/>
        </p:nvSpPr>
        <p:spPr bwMode="auto">
          <a:xfrm>
            <a:off x="2057400" y="5241925"/>
            <a:ext cx="640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pitchFamily="18" charset="0"/>
                <a:ea typeface="宋体" pitchFamily="2" charset="-122"/>
              </a:defRPr>
            </a:lvl1pPr>
            <a:lvl2pPr marL="862013">
              <a:defRPr kumimoji="1" sz="2400">
                <a:solidFill>
                  <a:schemeClr val="tx1"/>
                </a:solidFill>
                <a:latin typeface="Times New Roman" pitchFamily="18" charset="0"/>
                <a:ea typeface="宋体" pitchFamily="2" charset="-122"/>
              </a:defRPr>
            </a:lvl2pPr>
            <a:lvl3pPr marL="1052513">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en-US" altLang="zh-CN" sz="2000" b="1" dirty="0">
                <a:latin typeface="宋体" pitchFamily="2" charset="-122"/>
              </a:rPr>
              <a:t>“</a:t>
            </a:r>
            <a:r>
              <a:rPr lang="en-US" altLang="zh-CN" sz="2000" b="1" dirty="0">
                <a:solidFill>
                  <a:srgbClr val="FF6600"/>
                </a:solidFill>
                <a:latin typeface="宋体" pitchFamily="2" charset="-122"/>
              </a:rPr>
              <a:t>A</a:t>
            </a:r>
            <a:r>
              <a:rPr lang="zh-CN" altLang="en-US" sz="2000" b="1" dirty="0">
                <a:solidFill>
                  <a:srgbClr val="FF6600"/>
                </a:solidFill>
                <a:latin typeface="宋体" pitchFamily="2" charset="-122"/>
              </a:rPr>
              <a:t>在离开</a:t>
            </a:r>
            <a:r>
              <a:rPr lang="en-US" altLang="zh-CN" sz="2000" b="1" dirty="0">
                <a:solidFill>
                  <a:srgbClr val="FF6600"/>
                </a:solidFill>
                <a:latin typeface="宋体" pitchFamily="2" charset="-122"/>
              </a:rPr>
              <a:t>L</a:t>
            </a:r>
            <a:r>
              <a:rPr lang="zh-CN" altLang="en-US" sz="2000" b="1" dirty="0">
                <a:solidFill>
                  <a:srgbClr val="FF6600"/>
                </a:solidFill>
                <a:latin typeface="宋体" pitchFamily="2" charset="-122"/>
              </a:rPr>
              <a:t>之后不再活跃的</a:t>
            </a:r>
            <a:r>
              <a:rPr lang="zh-CN" altLang="en-US" sz="2000" b="1" dirty="0">
                <a:latin typeface="宋体" pitchFamily="2" charset="-122"/>
              </a:rPr>
              <a:t>”是指</a:t>
            </a:r>
            <a:r>
              <a:rPr lang="en-US" altLang="zh-CN" sz="2000" b="1" dirty="0">
                <a:latin typeface="宋体" pitchFamily="2" charset="-122"/>
              </a:rPr>
              <a:t>A</a:t>
            </a:r>
            <a:r>
              <a:rPr lang="zh-CN" altLang="en-US" sz="2000" b="1" dirty="0">
                <a:latin typeface="宋体" pitchFamily="2" charset="-122"/>
              </a:rPr>
              <a:t>在</a:t>
            </a:r>
            <a:r>
              <a:rPr lang="en-US" altLang="zh-CN" sz="2000" b="1" dirty="0">
                <a:latin typeface="宋体" pitchFamily="2" charset="-122"/>
              </a:rPr>
              <a:t>L</a:t>
            </a:r>
            <a:r>
              <a:rPr lang="zh-CN" altLang="en-US" sz="2000" b="1" dirty="0">
                <a:latin typeface="宋体" pitchFamily="2" charset="-122"/>
              </a:rPr>
              <a:t>的任何出口结点的后继结点入口处不被引用。 </a:t>
            </a:r>
          </a:p>
        </p:txBody>
      </p:sp>
      <p:sp>
        <p:nvSpPr>
          <p:cNvPr id="6" name="Text Box 5"/>
          <p:cNvSpPr txBox="1">
            <a:spLocks noChangeArrowheads="1"/>
          </p:cNvSpPr>
          <p:nvPr/>
        </p:nvSpPr>
        <p:spPr bwMode="auto">
          <a:xfrm>
            <a:off x="1171575" y="2341563"/>
            <a:ext cx="7296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76275" indent="-676275">
              <a:defRPr kumimoji="1" sz="2400">
                <a:solidFill>
                  <a:schemeClr val="tx1"/>
                </a:solidFill>
                <a:latin typeface="Times New Roman" pitchFamily="18" charset="0"/>
                <a:ea typeface="宋体" pitchFamily="2" charset="-122"/>
              </a:defRPr>
            </a:lvl1pPr>
            <a:lvl2pPr marL="762000">
              <a:defRPr kumimoji="1" sz="2400">
                <a:solidFill>
                  <a:schemeClr val="tx1"/>
                </a:solidFill>
                <a:latin typeface="Times New Roman" pitchFamily="18" charset="0"/>
                <a:ea typeface="宋体" pitchFamily="2" charset="-122"/>
              </a:defRPr>
            </a:lvl2pPr>
            <a:lvl3pPr marL="95250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pPr>
            <a:r>
              <a:rPr lang="zh-CN" altLang="en-US" sz="2000" b="1" dirty="0">
                <a:latin typeface="宋体" pitchFamily="2" charset="-122"/>
              </a:rPr>
              <a:t>（</a:t>
            </a:r>
            <a:r>
              <a:rPr lang="en-US" altLang="zh-CN" sz="2000" b="1" dirty="0">
                <a:latin typeface="宋体" pitchFamily="2" charset="-122"/>
              </a:rPr>
              <a:t>a</a:t>
            </a:r>
            <a:r>
              <a:rPr lang="zh-CN" altLang="en-US" sz="2000" b="1" dirty="0">
                <a:latin typeface="宋体" pitchFamily="2" charset="-122"/>
              </a:rPr>
              <a:t>） ① </a:t>
            </a:r>
            <a:r>
              <a:rPr lang="en-US" altLang="zh-CN" sz="2000" b="1" dirty="0">
                <a:latin typeface="宋体" pitchFamily="2" charset="-122"/>
              </a:rPr>
              <a:t>s</a:t>
            </a:r>
            <a:r>
              <a:rPr lang="zh-CN" altLang="en-US" sz="2000" b="1" dirty="0">
                <a:latin typeface="宋体" pitchFamily="2" charset="-122"/>
              </a:rPr>
              <a:t>所在结点是</a:t>
            </a:r>
            <a:r>
              <a:rPr lang="en-US" altLang="zh-CN" sz="2000" b="1" dirty="0">
                <a:latin typeface="宋体" pitchFamily="2" charset="-122"/>
              </a:rPr>
              <a:t>L</a:t>
            </a:r>
            <a:r>
              <a:rPr lang="zh-CN" altLang="en-US" sz="2000" b="1" dirty="0">
                <a:latin typeface="宋体" pitchFamily="2" charset="-122"/>
              </a:rPr>
              <a:t>的所有出口结点的必经结点，或② </a:t>
            </a:r>
            <a:r>
              <a:rPr lang="en-US" altLang="zh-CN" sz="2000" b="1" dirty="0">
                <a:latin typeface="宋体" pitchFamily="2" charset="-122"/>
              </a:rPr>
              <a:t>A</a:t>
            </a:r>
            <a:r>
              <a:rPr lang="zh-CN" altLang="en-US" sz="2000" b="1" dirty="0">
                <a:latin typeface="宋体" pitchFamily="2" charset="-122"/>
              </a:rPr>
              <a:t>在</a:t>
            </a:r>
            <a:r>
              <a:rPr lang="en-US" altLang="zh-CN" sz="2000" b="1" dirty="0">
                <a:latin typeface="宋体" pitchFamily="2" charset="-122"/>
              </a:rPr>
              <a:t>L</a:t>
            </a:r>
            <a:r>
              <a:rPr lang="zh-CN" altLang="en-US" sz="2000" b="1" dirty="0">
                <a:latin typeface="宋体" pitchFamily="2" charset="-122"/>
              </a:rPr>
              <a:t>中其它地方不再定值，或③ </a:t>
            </a:r>
            <a:r>
              <a:rPr lang="en-US" altLang="zh-CN" sz="2000" b="1" dirty="0">
                <a:latin typeface="宋体" pitchFamily="2" charset="-122"/>
              </a:rPr>
              <a:t>L</a:t>
            </a:r>
            <a:r>
              <a:rPr lang="zh-CN" altLang="en-US" sz="2000" b="1" dirty="0">
                <a:latin typeface="宋体" pitchFamily="2" charset="-122"/>
              </a:rPr>
              <a:t>中所有</a:t>
            </a:r>
            <a:r>
              <a:rPr lang="en-US" altLang="zh-CN" sz="2000" b="1" dirty="0">
                <a:latin typeface="宋体" pitchFamily="2" charset="-122"/>
              </a:rPr>
              <a:t>A</a:t>
            </a:r>
            <a:r>
              <a:rPr lang="zh-CN" altLang="en-US" sz="2000" b="1" dirty="0">
                <a:latin typeface="宋体" pitchFamily="2" charset="-122"/>
              </a:rPr>
              <a:t>的引用点只有</a:t>
            </a:r>
            <a:r>
              <a:rPr lang="en-US" altLang="zh-CN" sz="2000" b="1" dirty="0">
                <a:latin typeface="宋体" pitchFamily="2" charset="-122"/>
              </a:rPr>
              <a:t>s</a:t>
            </a:r>
            <a:r>
              <a:rPr lang="zh-CN" altLang="en-US" sz="2000" b="1" dirty="0">
                <a:latin typeface="宋体" pitchFamily="2" charset="-122"/>
              </a:rPr>
              <a:t>中的</a:t>
            </a:r>
            <a:r>
              <a:rPr lang="en-US" altLang="zh-CN" sz="2000" b="1" dirty="0">
                <a:latin typeface="宋体" pitchFamily="2" charset="-122"/>
              </a:rPr>
              <a:t>A</a:t>
            </a:r>
            <a:r>
              <a:rPr lang="zh-CN" altLang="en-US" sz="2000" b="1" dirty="0">
                <a:latin typeface="宋体" pitchFamily="2" charset="-122"/>
              </a:rPr>
              <a:t>的定值才能达到；</a:t>
            </a:r>
          </a:p>
          <a:p>
            <a:pPr algn="l">
              <a:lnSpc>
                <a:spcPct val="115000"/>
              </a:lnSpc>
            </a:pPr>
            <a:r>
              <a:rPr lang="zh-CN" altLang="en-US" sz="2000" b="1" dirty="0">
                <a:latin typeface="宋体" pitchFamily="2" charset="-122"/>
              </a:rPr>
              <a:t>（</a:t>
            </a:r>
            <a:r>
              <a:rPr lang="en-US" altLang="zh-CN" sz="2000" b="1" dirty="0">
                <a:latin typeface="宋体" pitchFamily="2" charset="-122"/>
              </a:rPr>
              <a:t>b</a:t>
            </a:r>
            <a:r>
              <a:rPr lang="zh-CN" altLang="en-US" sz="2000" b="1" dirty="0">
                <a:latin typeface="宋体" pitchFamily="2" charset="-122"/>
              </a:rPr>
              <a:t>）</a:t>
            </a:r>
            <a:r>
              <a:rPr lang="en-US" altLang="zh-CN" sz="2000" b="1" dirty="0">
                <a:latin typeface="宋体" pitchFamily="2" charset="-122"/>
              </a:rPr>
              <a:t>A</a:t>
            </a:r>
            <a:r>
              <a:rPr lang="zh-CN" altLang="en-US" sz="2000" b="1" dirty="0">
                <a:latin typeface="宋体" pitchFamily="2" charset="-122"/>
              </a:rPr>
              <a:t>在离开</a:t>
            </a:r>
            <a:r>
              <a:rPr lang="en-US" altLang="zh-CN" sz="2000" b="1" dirty="0">
                <a:latin typeface="宋体" pitchFamily="2" charset="-122"/>
              </a:rPr>
              <a:t>L</a:t>
            </a:r>
            <a:r>
              <a:rPr lang="zh-CN" altLang="en-US" sz="2000" b="1" dirty="0">
                <a:latin typeface="宋体" pitchFamily="2" charset="-122"/>
              </a:rPr>
              <a:t>之后不再活跃的，且条件①和②成立；</a:t>
            </a:r>
          </a:p>
        </p:txBody>
      </p:sp>
      <p:sp>
        <p:nvSpPr>
          <p:cNvPr id="7" name="Text Box 6"/>
          <p:cNvSpPr txBox="1">
            <a:spLocks noChangeArrowheads="1"/>
          </p:cNvSpPr>
          <p:nvPr/>
        </p:nvSpPr>
        <p:spPr bwMode="auto">
          <a:xfrm>
            <a:off x="914400" y="3808413"/>
            <a:ext cx="75438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14325" indent="-31432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spcBef>
                <a:spcPct val="50000"/>
              </a:spcBef>
            </a:pPr>
            <a:r>
              <a:rPr lang="en-US" altLang="zh-CN" sz="2000" b="1" dirty="0">
                <a:latin typeface="宋体" pitchFamily="2" charset="-122"/>
              </a:rPr>
              <a:t>⑶  </a:t>
            </a:r>
            <a:r>
              <a:rPr lang="zh-CN" altLang="en-US" sz="2000" b="1" dirty="0">
                <a:latin typeface="宋体" pitchFamily="2" charset="-122"/>
              </a:rPr>
              <a:t>将满足条件（</a:t>
            </a:r>
            <a:r>
              <a:rPr lang="en-US" altLang="zh-CN" sz="2000" b="1" dirty="0">
                <a:latin typeface="宋体" pitchFamily="2" charset="-122"/>
              </a:rPr>
              <a:t>a</a:t>
            </a:r>
            <a:r>
              <a:rPr lang="zh-CN" altLang="en-US" sz="2000" b="1" dirty="0">
                <a:latin typeface="宋体" pitchFamily="2" charset="-122"/>
              </a:rPr>
              <a:t>）或（</a:t>
            </a:r>
            <a:r>
              <a:rPr lang="en-US" altLang="zh-CN" sz="2000" b="1" dirty="0">
                <a:latin typeface="宋体" pitchFamily="2" charset="-122"/>
              </a:rPr>
              <a:t>b</a:t>
            </a:r>
            <a:r>
              <a:rPr lang="zh-CN" altLang="en-US" sz="2000" b="1" dirty="0">
                <a:latin typeface="宋体" pitchFamily="2" charset="-122"/>
              </a:rPr>
              <a:t>）的不变运算，外提到前置结点。如果 </a:t>
            </a:r>
            <a:r>
              <a:rPr lang="en-US" altLang="zh-CN" sz="2000" b="1" dirty="0">
                <a:latin typeface="宋体" pitchFamily="2" charset="-122"/>
              </a:rPr>
              <a:t>s </a:t>
            </a:r>
            <a:r>
              <a:rPr lang="zh-CN" altLang="en-US" sz="2000" b="1" dirty="0">
                <a:latin typeface="宋体" pitchFamily="2" charset="-122"/>
              </a:rPr>
              <a:t>的运算对象是在</a:t>
            </a:r>
            <a:r>
              <a:rPr lang="en-US" altLang="zh-CN" sz="2000" b="1" dirty="0">
                <a:latin typeface="宋体" pitchFamily="2" charset="-122"/>
              </a:rPr>
              <a:t>L</a:t>
            </a:r>
            <a:r>
              <a:rPr lang="zh-CN" altLang="en-US" sz="2000" b="1" dirty="0">
                <a:latin typeface="宋体" pitchFamily="2" charset="-122"/>
              </a:rPr>
              <a:t>中定值的，则只有当这些定值四元组都外提到前置结点中时，才可以将</a:t>
            </a:r>
            <a:r>
              <a:rPr lang="en-US" altLang="zh-CN" sz="2000" b="1" dirty="0">
                <a:latin typeface="宋体" pitchFamily="2" charset="-122"/>
              </a:rPr>
              <a:t>s</a:t>
            </a:r>
            <a:r>
              <a:rPr lang="zh-CN" altLang="en-US" sz="2000" b="1" dirty="0">
                <a:latin typeface="宋体" pitchFamily="2" charset="-122"/>
              </a:rPr>
              <a:t>外提到前置结点。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51</a:t>
            </a:fld>
            <a:endParaRPr lang="en-US" altLang="zh-CN"/>
          </a:p>
        </p:txBody>
      </p:sp>
      <p:sp>
        <p:nvSpPr>
          <p:cNvPr id="3" name="Text Box 3"/>
          <p:cNvSpPr txBox="1">
            <a:spLocks noChangeArrowheads="1"/>
          </p:cNvSpPr>
          <p:nvPr/>
        </p:nvSpPr>
        <p:spPr bwMode="auto">
          <a:xfrm>
            <a:off x="763292" y="533400"/>
            <a:ext cx="4343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200" b="1" dirty="0">
                <a:latin typeface="宋体" pitchFamily="2" charset="-122"/>
                <a:ea typeface="宋体" pitchFamily="2" charset="-122"/>
              </a:rPr>
              <a:t>2</a:t>
            </a:r>
            <a:r>
              <a:rPr lang="zh-CN" altLang="en-US" sz="2200" b="1" dirty="0">
                <a:latin typeface="宋体" pitchFamily="2" charset="-122"/>
                <a:ea typeface="宋体" pitchFamily="2" charset="-122"/>
              </a:rPr>
              <a:t>．强度削弱和删除归纳变量 </a:t>
            </a:r>
          </a:p>
        </p:txBody>
      </p:sp>
      <p:sp>
        <p:nvSpPr>
          <p:cNvPr id="4" name="Text Box 4"/>
          <p:cNvSpPr txBox="1">
            <a:spLocks noChangeArrowheads="1"/>
          </p:cNvSpPr>
          <p:nvPr/>
        </p:nvSpPr>
        <p:spPr bwMode="auto">
          <a:xfrm>
            <a:off x="750376" y="1066800"/>
            <a:ext cx="75438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15000"/>
              </a:lnSpc>
              <a:spcBef>
                <a:spcPct val="65000"/>
              </a:spcBef>
            </a:pPr>
            <a:r>
              <a:rPr lang="zh-CN" altLang="en-US" sz="2000" b="1" dirty="0">
                <a:latin typeface="宋体" pitchFamily="2" charset="-122"/>
              </a:rPr>
              <a:t>强度削弱和删除归纳变量采用的变换方法是对于一个在循环中的、除自身递归定值之外、只是在循环中用来循环控制和计算其它归纳量的基本归纳量，用另外某一个同族的归纳量替代。之后，将基本归纳量的递归定值作为无用赋值运算而删除，如果这些赋值变量在循环出口后不是活跃的。 </a:t>
            </a:r>
          </a:p>
        </p:txBody>
      </p:sp>
      <p:sp>
        <p:nvSpPr>
          <p:cNvPr id="5" name="Text Box 5"/>
          <p:cNvSpPr txBox="1">
            <a:spLocks noChangeArrowheads="1"/>
          </p:cNvSpPr>
          <p:nvPr/>
        </p:nvSpPr>
        <p:spPr bwMode="auto">
          <a:xfrm>
            <a:off x="838200" y="2971800"/>
            <a:ext cx="74676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862013">
              <a:defRPr kumimoji="1" sz="2400">
                <a:solidFill>
                  <a:schemeClr val="tx1"/>
                </a:solidFill>
                <a:latin typeface="Times New Roman" pitchFamily="18" charset="0"/>
                <a:ea typeface="宋体" pitchFamily="2" charset="-122"/>
              </a:defRPr>
            </a:lvl2pPr>
            <a:lvl3pPr marL="1052513">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70000"/>
              </a:spcBef>
            </a:pPr>
            <a:r>
              <a:rPr lang="zh-CN" altLang="en-US" sz="2000" b="1" dirty="0">
                <a:latin typeface="宋体" pitchFamily="2" charset="-122"/>
              </a:rPr>
              <a:t>定义</a:t>
            </a:r>
            <a:r>
              <a:rPr lang="en-US" altLang="zh-CN" sz="2000" b="1" dirty="0">
                <a:latin typeface="宋体" pitchFamily="2" charset="-122"/>
              </a:rPr>
              <a:t>11.6  </a:t>
            </a:r>
            <a:r>
              <a:rPr lang="zh-CN" altLang="en-US" sz="2000" b="1" dirty="0">
                <a:latin typeface="宋体" pitchFamily="2" charset="-122"/>
              </a:rPr>
              <a:t>如果循环中对于变量</a:t>
            </a:r>
            <a:r>
              <a:rPr lang="en-US" altLang="zh-CN" sz="2000" b="1" dirty="0">
                <a:latin typeface="宋体" pitchFamily="2" charset="-122"/>
              </a:rPr>
              <a:t>I</a:t>
            </a:r>
            <a:r>
              <a:rPr lang="zh-CN" altLang="en-US" sz="2000" b="1" dirty="0">
                <a:latin typeface="宋体" pitchFamily="2" charset="-122"/>
              </a:rPr>
              <a:t>只有唯一的形如</a:t>
            </a:r>
            <a:r>
              <a:rPr lang="en-US" altLang="zh-CN" sz="2000" b="1" dirty="0">
                <a:latin typeface="宋体" pitchFamily="2" charset="-122"/>
              </a:rPr>
              <a:t>I:</a:t>
            </a:r>
            <a:r>
              <a:rPr lang="zh-CN" altLang="en-US" sz="2000" b="1" dirty="0">
                <a:latin typeface="宋体" pitchFamily="2" charset="-122"/>
              </a:rPr>
              <a:t>＝</a:t>
            </a:r>
            <a:r>
              <a:rPr lang="en-US" altLang="zh-CN" sz="2000" b="1" dirty="0">
                <a:latin typeface="宋体" pitchFamily="2" charset="-122"/>
              </a:rPr>
              <a:t>I</a:t>
            </a:r>
            <a:r>
              <a:rPr lang="zh-CN" altLang="en-US" sz="2000" b="1" dirty="0">
                <a:latin typeface="宋体" pitchFamily="2" charset="-122"/>
              </a:rPr>
              <a:t>＋</a:t>
            </a:r>
            <a:r>
              <a:rPr lang="en-US" altLang="zh-CN" sz="2000" b="1" dirty="0">
                <a:latin typeface="宋体" pitchFamily="2" charset="-122"/>
              </a:rPr>
              <a:t>C</a:t>
            </a:r>
            <a:r>
              <a:rPr lang="zh-CN" altLang="en-US" sz="2000" b="1" dirty="0">
                <a:latin typeface="宋体" pitchFamily="2" charset="-122"/>
              </a:rPr>
              <a:t>，且</a:t>
            </a:r>
            <a:r>
              <a:rPr lang="en-US" altLang="zh-CN" sz="2000" b="1" dirty="0">
                <a:latin typeface="宋体" pitchFamily="2" charset="-122"/>
              </a:rPr>
              <a:t>C</a:t>
            </a:r>
            <a:r>
              <a:rPr lang="zh-CN" altLang="en-US" sz="2000" b="1" dirty="0">
                <a:latin typeface="宋体" pitchFamily="2" charset="-122"/>
              </a:rPr>
              <a:t>为循环不变量，则称</a:t>
            </a:r>
            <a:r>
              <a:rPr lang="en-US" altLang="zh-CN" sz="2000" b="1" dirty="0">
                <a:latin typeface="宋体" pitchFamily="2" charset="-122"/>
              </a:rPr>
              <a:t>I</a:t>
            </a:r>
            <a:r>
              <a:rPr lang="zh-CN" altLang="en-US" sz="2000" b="1" dirty="0">
                <a:latin typeface="宋体" pitchFamily="2" charset="-122"/>
              </a:rPr>
              <a:t>为循环中的</a:t>
            </a:r>
            <a:r>
              <a:rPr lang="zh-CN" altLang="en-US" sz="2000" b="1" dirty="0">
                <a:solidFill>
                  <a:srgbClr val="FF6600"/>
                </a:solidFill>
                <a:latin typeface="宋体" pitchFamily="2" charset="-122"/>
              </a:rPr>
              <a:t>基本归纳量</a:t>
            </a:r>
            <a:r>
              <a:rPr lang="zh-CN" altLang="en-US" sz="2000" b="1" dirty="0">
                <a:latin typeface="宋体" pitchFamily="2" charset="-122"/>
              </a:rPr>
              <a:t>。</a:t>
            </a:r>
          </a:p>
          <a:p>
            <a:pPr algn="l">
              <a:lnSpc>
                <a:spcPct val="120000"/>
              </a:lnSpc>
              <a:spcBef>
                <a:spcPct val="70000"/>
              </a:spcBef>
            </a:pPr>
            <a:r>
              <a:rPr lang="zh-CN" altLang="en-US" sz="2000" b="1" dirty="0">
                <a:latin typeface="宋体" pitchFamily="2" charset="-122"/>
              </a:rPr>
              <a:t>定义</a:t>
            </a:r>
            <a:r>
              <a:rPr lang="en-US" altLang="zh-CN" sz="2000" b="1" dirty="0">
                <a:latin typeface="宋体" pitchFamily="2" charset="-122"/>
              </a:rPr>
              <a:t>11.7  </a:t>
            </a:r>
            <a:r>
              <a:rPr lang="zh-CN" altLang="en-US" sz="2000" b="1" dirty="0">
                <a:latin typeface="宋体" pitchFamily="2" charset="-122"/>
              </a:rPr>
              <a:t>如果变量</a:t>
            </a:r>
            <a:r>
              <a:rPr lang="en-US" altLang="zh-CN" sz="2000" b="1" dirty="0">
                <a:latin typeface="宋体" pitchFamily="2" charset="-122"/>
              </a:rPr>
              <a:t>I</a:t>
            </a:r>
            <a:r>
              <a:rPr lang="zh-CN" altLang="en-US" sz="2000" b="1" dirty="0">
                <a:latin typeface="宋体" pitchFamily="2" charset="-122"/>
              </a:rPr>
              <a:t>是循环中的基本归纳量，</a:t>
            </a:r>
            <a:r>
              <a:rPr lang="en-US" altLang="zh-CN" sz="2000" b="1" dirty="0">
                <a:latin typeface="宋体" pitchFamily="2" charset="-122"/>
              </a:rPr>
              <a:t>J</a:t>
            </a:r>
            <a:r>
              <a:rPr lang="zh-CN" altLang="en-US" sz="2000" b="1" dirty="0">
                <a:latin typeface="宋体" pitchFamily="2" charset="-122"/>
              </a:rPr>
              <a:t>在循环的定值总是可以化归为</a:t>
            </a:r>
            <a:r>
              <a:rPr lang="en-US" altLang="zh-CN" sz="2000" b="1" dirty="0">
                <a:latin typeface="宋体" pitchFamily="2" charset="-122"/>
              </a:rPr>
              <a:t>I</a:t>
            </a:r>
            <a:r>
              <a:rPr lang="zh-CN" altLang="en-US" sz="2000" b="1" dirty="0">
                <a:latin typeface="宋体" pitchFamily="2" charset="-122"/>
              </a:rPr>
              <a:t>的线性函数，即</a:t>
            </a:r>
            <a:r>
              <a:rPr lang="en-US" altLang="zh-CN" sz="2000" b="1" dirty="0">
                <a:latin typeface="宋体" pitchFamily="2" charset="-122"/>
              </a:rPr>
              <a:t>J:</a:t>
            </a:r>
            <a:r>
              <a:rPr lang="zh-CN" altLang="en-US" sz="2000" b="1" dirty="0">
                <a:latin typeface="宋体" pitchFamily="2" charset="-122"/>
              </a:rPr>
              <a:t>＝</a:t>
            </a:r>
            <a:r>
              <a:rPr lang="en-US" altLang="zh-CN" sz="2000" b="1" dirty="0">
                <a:latin typeface="宋体" pitchFamily="2" charset="-122"/>
              </a:rPr>
              <a:t>C</a:t>
            </a:r>
            <a:r>
              <a:rPr lang="en-US" altLang="zh-CN" sz="2000" b="1" baseline="-10000" dirty="0">
                <a:latin typeface="宋体" pitchFamily="2" charset="-122"/>
              </a:rPr>
              <a:t>1</a:t>
            </a:r>
            <a:r>
              <a:rPr lang="en-US" altLang="zh-CN" sz="2000" b="1" dirty="0">
                <a:latin typeface="宋体" pitchFamily="2" charset="-122"/>
              </a:rPr>
              <a:t>*I</a:t>
            </a:r>
            <a:r>
              <a:rPr lang="zh-CN" altLang="en-US" sz="2000" b="1" dirty="0">
                <a:latin typeface="宋体" pitchFamily="2" charset="-122"/>
              </a:rPr>
              <a:t>＋</a:t>
            </a:r>
            <a:r>
              <a:rPr lang="en-US" altLang="zh-CN" sz="2000" b="1" dirty="0">
                <a:latin typeface="宋体" pitchFamily="2" charset="-122"/>
              </a:rPr>
              <a:t>C</a:t>
            </a:r>
            <a:r>
              <a:rPr lang="en-US" altLang="zh-CN" sz="2000" b="1" baseline="-10000" dirty="0">
                <a:latin typeface="宋体" pitchFamily="2" charset="-122"/>
              </a:rPr>
              <a:t>2</a:t>
            </a:r>
            <a:r>
              <a:rPr lang="zh-CN" altLang="en-US" sz="2000" b="1" dirty="0">
                <a:latin typeface="宋体" pitchFamily="2" charset="-122"/>
              </a:rPr>
              <a:t>，且</a:t>
            </a:r>
            <a:r>
              <a:rPr lang="en-US" altLang="zh-CN" sz="2000" b="1" dirty="0">
                <a:latin typeface="宋体" pitchFamily="2" charset="-122"/>
              </a:rPr>
              <a:t>C</a:t>
            </a:r>
            <a:r>
              <a:rPr lang="en-US" altLang="zh-CN" sz="2000" b="1" baseline="-10000" dirty="0">
                <a:latin typeface="宋体" pitchFamily="2" charset="-122"/>
              </a:rPr>
              <a:t>1</a:t>
            </a:r>
            <a:r>
              <a:rPr lang="zh-CN" altLang="en-US" sz="2000" b="1" dirty="0">
                <a:latin typeface="宋体" pitchFamily="2" charset="-122"/>
              </a:rPr>
              <a:t>和</a:t>
            </a:r>
            <a:r>
              <a:rPr lang="en-US" altLang="zh-CN" sz="2000" b="1" dirty="0">
                <a:latin typeface="宋体" pitchFamily="2" charset="-122"/>
              </a:rPr>
              <a:t>C</a:t>
            </a:r>
            <a:r>
              <a:rPr lang="en-US" altLang="zh-CN" sz="2000" b="1" baseline="-10000" dirty="0">
                <a:latin typeface="宋体" pitchFamily="2" charset="-122"/>
              </a:rPr>
              <a:t>2</a:t>
            </a:r>
            <a:r>
              <a:rPr lang="zh-CN" altLang="en-US" sz="2000" b="1" dirty="0">
                <a:latin typeface="宋体" pitchFamily="2" charset="-122"/>
              </a:rPr>
              <a:t>为循环不变量，则称</a:t>
            </a:r>
            <a:r>
              <a:rPr lang="en-US" altLang="zh-CN" sz="2000" b="1" dirty="0">
                <a:latin typeface="宋体" pitchFamily="2" charset="-122"/>
              </a:rPr>
              <a:t>J</a:t>
            </a:r>
            <a:r>
              <a:rPr lang="zh-CN" altLang="en-US" sz="2000" b="1" dirty="0">
                <a:latin typeface="宋体" pitchFamily="2" charset="-122"/>
              </a:rPr>
              <a:t>为循环中相对于基本归纳量</a:t>
            </a:r>
            <a:r>
              <a:rPr lang="en-US" altLang="zh-CN" sz="2000" b="1" dirty="0">
                <a:latin typeface="宋体" pitchFamily="2" charset="-122"/>
              </a:rPr>
              <a:t>I</a:t>
            </a:r>
            <a:r>
              <a:rPr lang="zh-CN" altLang="en-US" sz="2000" b="1" dirty="0">
                <a:latin typeface="宋体" pitchFamily="2" charset="-122"/>
              </a:rPr>
              <a:t>的</a:t>
            </a:r>
            <a:r>
              <a:rPr lang="zh-CN" altLang="en-US" sz="2000" b="1" dirty="0">
                <a:solidFill>
                  <a:srgbClr val="FF6600"/>
                </a:solidFill>
                <a:latin typeface="宋体" pitchFamily="2" charset="-122"/>
              </a:rPr>
              <a:t>归纳量</a:t>
            </a:r>
            <a:r>
              <a:rPr lang="zh-CN" altLang="en-US" sz="2000" b="1" dirty="0">
                <a:latin typeface="宋体" pitchFamily="2" charset="-122"/>
              </a:rPr>
              <a:t>，并称</a:t>
            </a:r>
            <a:r>
              <a:rPr lang="en-US" altLang="zh-CN" sz="2000" b="1" dirty="0">
                <a:solidFill>
                  <a:srgbClr val="FF6600"/>
                </a:solidFill>
                <a:latin typeface="宋体" pitchFamily="2" charset="-122"/>
              </a:rPr>
              <a:t>J</a:t>
            </a:r>
            <a:r>
              <a:rPr lang="zh-CN" altLang="en-US" sz="2000" b="1" dirty="0">
                <a:solidFill>
                  <a:srgbClr val="FF6600"/>
                </a:solidFill>
                <a:latin typeface="宋体" pitchFamily="2" charset="-122"/>
              </a:rPr>
              <a:t>与</a:t>
            </a:r>
            <a:r>
              <a:rPr lang="en-US" altLang="zh-CN" sz="2000" b="1" dirty="0">
                <a:solidFill>
                  <a:srgbClr val="FF6600"/>
                </a:solidFill>
                <a:latin typeface="宋体" pitchFamily="2" charset="-122"/>
              </a:rPr>
              <a:t>I</a:t>
            </a:r>
            <a:r>
              <a:rPr lang="zh-CN" altLang="en-US" sz="2000" b="1" dirty="0">
                <a:solidFill>
                  <a:srgbClr val="FF6600"/>
                </a:solidFill>
                <a:latin typeface="宋体" pitchFamily="2" charset="-122"/>
              </a:rPr>
              <a:t>同族的</a:t>
            </a:r>
            <a:r>
              <a:rPr lang="zh-CN" altLang="en-US" sz="2000" b="1" dirty="0">
                <a:latin typeface="宋体" pitchFamily="2"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304800"/>
            <a:ext cx="4155305" cy="523220"/>
          </a:xfrm>
          <a:prstGeom prst="rect">
            <a:avLst/>
          </a:prstGeom>
        </p:spPr>
        <p:txBody>
          <a:bodyPr wrap="none">
            <a:spAutoFit/>
          </a:bodyPr>
          <a:lstStyle/>
          <a:p>
            <a:r>
              <a:rPr lang="en-US" altLang="zh-CN" sz="2800" b="1" dirty="0">
                <a:solidFill>
                  <a:srgbClr val="0000FF"/>
                </a:solidFill>
                <a:latin typeface="黑体" pitchFamily="49" charset="-122"/>
                <a:ea typeface="黑体" pitchFamily="49" charset="-122"/>
              </a:rPr>
              <a:t>10.3</a:t>
            </a:r>
            <a:r>
              <a:rPr lang="zh-CN" altLang="en-US" sz="2800" b="1" dirty="0">
                <a:solidFill>
                  <a:srgbClr val="0000FF"/>
                </a:solidFill>
                <a:latin typeface="黑体" pitchFamily="49" charset="-122"/>
                <a:ea typeface="黑体" pitchFamily="49" charset="-122"/>
              </a:rPr>
              <a:t>　目标代码生成技术</a:t>
            </a:r>
            <a:endParaRPr lang="zh-CN" altLang="en-US" sz="2800" dirty="0">
              <a:latin typeface="黑体" pitchFamily="49" charset="-122"/>
              <a:ea typeface="黑体" pitchFamily="49" charset="-122"/>
            </a:endParaRPr>
          </a:p>
        </p:txBody>
      </p:sp>
      <p:sp>
        <p:nvSpPr>
          <p:cNvPr id="3" name="Text Box 36">
            <a:hlinkClick r:id="rId2" action="ppaction://hlinksldjump"/>
          </p:cNvPr>
          <p:cNvSpPr txBox="1">
            <a:spLocks noChangeArrowheads="1"/>
          </p:cNvSpPr>
          <p:nvPr/>
        </p:nvSpPr>
        <p:spPr bwMode="auto">
          <a:xfrm>
            <a:off x="609600" y="990600"/>
            <a:ext cx="7620000" cy="2328523"/>
          </a:xfrm>
          <a:prstGeom prst="rect">
            <a:avLst/>
          </a:prstGeom>
          <a:noFill/>
          <a:ln w="9525">
            <a:noFill/>
            <a:miter lim="800000"/>
            <a:headEnd/>
            <a:tailEnd/>
          </a:ln>
          <a:effectLst/>
        </p:spPr>
        <p:txBody>
          <a:bodyPr wrap="square">
            <a:spAutoFit/>
          </a:bodyPr>
          <a:lstStyle/>
          <a:p>
            <a:pPr algn="l">
              <a:lnSpc>
                <a:spcPct val="150000"/>
              </a:lnSpc>
              <a:spcBef>
                <a:spcPct val="0"/>
              </a:spcBef>
              <a:buClr>
                <a:srgbClr val="800080"/>
              </a:buClr>
            </a:pPr>
            <a:r>
              <a:rPr lang="zh-CN" altLang="en-US" sz="2000" b="1" dirty="0">
                <a:latin typeface="宋体" pitchFamily="2" charset="-122"/>
                <a:ea typeface="宋体" pitchFamily="2" charset="-122"/>
              </a:rPr>
              <a:t>     代码生成要考虑的主要问题是如何将程序的代码映射到运行时的虚拟空间中：常量或全局变量映射到静态数据区；代码映射到代码区；局部数据或临时变量存放到寄存器或动态数据区。</a:t>
            </a:r>
            <a:endParaRPr lang="en-US" altLang="zh-CN" sz="2000" b="1" dirty="0">
              <a:latin typeface="宋体" pitchFamily="2" charset="-122"/>
              <a:ea typeface="宋体" pitchFamily="2" charset="-122"/>
            </a:endParaRPr>
          </a:p>
          <a:p>
            <a:pPr algn="l">
              <a:lnSpc>
                <a:spcPct val="150000"/>
              </a:lnSpc>
              <a:buClr>
                <a:srgbClr val="800080"/>
              </a:buClr>
            </a:pPr>
            <a:r>
              <a:rPr lang="en-US" altLang="zh-CN" sz="2000" b="1" dirty="0">
                <a:latin typeface="宋体" pitchFamily="2" charset="-122"/>
                <a:ea typeface="宋体" pitchFamily="2" charset="-122"/>
              </a:rPr>
              <a:t>  </a:t>
            </a:r>
            <a:endParaRPr lang="zh-CN" altLang="en-US" sz="2000" b="1" dirty="0">
              <a:latin typeface="宋体" pitchFamily="2" charset="-122"/>
              <a:ea typeface="宋体" pitchFamily="2" charset="-122"/>
            </a:endParaRPr>
          </a:p>
          <a:p>
            <a:pPr algn="l">
              <a:lnSpc>
                <a:spcPct val="150000"/>
              </a:lnSpc>
              <a:spcBef>
                <a:spcPct val="0"/>
              </a:spcBef>
              <a:buClr>
                <a:srgbClr val="800080"/>
              </a:buClr>
              <a:buFont typeface="Wingdings" pitchFamily="2" charset="2"/>
              <a:buChar char="²"/>
            </a:pPr>
            <a:endParaRPr lang="zh-CN" altLang="en-US" sz="2000" b="1" dirty="0">
              <a:latin typeface="宋体" pitchFamily="2" charset="-122"/>
              <a:ea typeface="宋体" pitchFamily="2" charset="-122"/>
            </a:endParaRPr>
          </a:p>
        </p:txBody>
      </p:sp>
      <p:sp>
        <p:nvSpPr>
          <p:cNvPr id="7" name="Rectangle 11"/>
          <p:cNvSpPr>
            <a:spLocks noChangeArrowheads="1"/>
          </p:cNvSpPr>
          <p:nvPr/>
        </p:nvSpPr>
        <p:spPr bwMode="auto">
          <a:xfrm>
            <a:off x="781050" y="2544901"/>
            <a:ext cx="7905750" cy="3170099"/>
          </a:xfrm>
          <a:prstGeom prst="rect">
            <a:avLst/>
          </a:prstGeom>
          <a:noFill/>
          <a:ln w="9525">
            <a:noFill/>
            <a:miter lim="800000"/>
            <a:headEnd/>
            <a:tailEnd/>
          </a:ln>
          <a:effectLst/>
        </p:spPr>
        <p:txBody>
          <a:bodyPr>
            <a:spAutoFit/>
          </a:bodyPr>
          <a:lstStyle/>
          <a:p>
            <a:pPr algn="l">
              <a:lnSpc>
                <a:spcPct val="100000"/>
              </a:lnSpc>
              <a:spcBef>
                <a:spcPct val="0"/>
              </a:spcBef>
            </a:pPr>
            <a:r>
              <a:rPr lang="zh-CN" altLang="en-US" sz="2000" b="1" dirty="0">
                <a:latin typeface="宋体" pitchFamily="2" charset="-122"/>
                <a:ea typeface="宋体" pitchFamily="2" charset="-122"/>
              </a:rPr>
              <a:t>核心问题包括：</a:t>
            </a:r>
            <a:endParaRPr lang="en-US" altLang="zh-CN" sz="2000" b="1" dirty="0">
              <a:latin typeface="宋体" pitchFamily="2" charset="-122"/>
              <a:ea typeface="宋体" pitchFamily="2" charset="-122"/>
            </a:endParaRPr>
          </a:p>
          <a:p>
            <a:pPr algn="l">
              <a:lnSpc>
                <a:spcPct val="100000"/>
              </a:lnSpc>
              <a:spcBef>
                <a:spcPts val="1200"/>
              </a:spcBef>
              <a:buFont typeface="Symbol" pitchFamily="18" charset="2"/>
              <a:buChar char="-"/>
            </a:pPr>
            <a:r>
              <a:rPr lang="en-US" altLang="zh-CN" sz="2000" b="1" dirty="0">
                <a:latin typeface="宋体" pitchFamily="2" charset="-122"/>
                <a:ea typeface="宋体" pitchFamily="2" charset="-122"/>
              </a:rPr>
              <a:t> </a:t>
            </a:r>
            <a:r>
              <a:rPr lang="zh-CN" altLang="en-US" sz="2000" b="1" dirty="0">
                <a:solidFill>
                  <a:srgbClr val="FF0000"/>
                </a:solidFill>
                <a:latin typeface="宋体" pitchFamily="2" charset="-122"/>
                <a:ea typeface="宋体" pitchFamily="2" charset="-122"/>
              </a:rPr>
              <a:t>指令选择 </a:t>
            </a:r>
            <a:r>
              <a:rPr lang="zh-CN" altLang="zh-CN" sz="2000" b="1" dirty="0">
                <a:latin typeface="宋体" pitchFamily="2" charset="-122"/>
                <a:ea typeface="宋体" pitchFamily="2" charset="-122"/>
              </a:rPr>
              <a:t>（</a:t>
            </a:r>
            <a:r>
              <a:rPr lang="en-US" altLang="zh-CN" sz="2000" b="1" i="1" dirty="0">
                <a:latin typeface="宋体" pitchFamily="2" charset="-122"/>
                <a:ea typeface="宋体" pitchFamily="2" charset="-122"/>
              </a:rPr>
              <a:t>instruction selection</a:t>
            </a:r>
            <a:r>
              <a:rPr lang="zh-CN" altLang="zh-CN" sz="2000" b="1" dirty="0">
                <a:latin typeface="宋体" pitchFamily="2" charset="-122"/>
                <a:ea typeface="宋体" pitchFamily="2" charset="-122"/>
              </a:rPr>
              <a:t>）</a:t>
            </a:r>
            <a:endParaRPr lang="zh-CN" altLang="en-US" sz="2000" b="1" dirty="0">
              <a:latin typeface="宋体" pitchFamily="2" charset="-122"/>
              <a:ea typeface="宋体" pitchFamily="2" charset="-122"/>
            </a:endParaRPr>
          </a:p>
          <a:p>
            <a:pPr algn="l">
              <a:lnSpc>
                <a:spcPct val="100000"/>
              </a:lnSpc>
              <a:spcBef>
                <a:spcPts val="1200"/>
              </a:spcBef>
              <a:buFont typeface="Symbol" pitchFamily="18" charset="2"/>
              <a:buNone/>
            </a:pPr>
            <a:r>
              <a:rPr lang="zh-CN" altLang="en-US" sz="2000" b="1" dirty="0">
                <a:latin typeface="宋体" pitchFamily="2" charset="-122"/>
                <a:ea typeface="宋体" pitchFamily="2" charset="-122"/>
              </a:rPr>
              <a:t>     目标机指令集的性质和中间代码的形式决定</a:t>
            </a:r>
          </a:p>
          <a:p>
            <a:pPr algn="l">
              <a:lnSpc>
                <a:spcPct val="100000"/>
              </a:lnSpc>
              <a:spcBef>
                <a:spcPct val="0"/>
              </a:spcBef>
              <a:buFont typeface="Symbol" pitchFamily="18" charset="2"/>
              <a:buNone/>
            </a:pPr>
            <a:r>
              <a:rPr lang="zh-CN" altLang="en-US" sz="2000" b="1" dirty="0">
                <a:latin typeface="宋体" pitchFamily="2" charset="-122"/>
                <a:ea typeface="宋体" pitchFamily="2" charset="-122"/>
              </a:rPr>
              <a:t>     指令选择的难易</a:t>
            </a:r>
          </a:p>
          <a:p>
            <a:pPr algn="l">
              <a:lnSpc>
                <a:spcPct val="100000"/>
              </a:lnSpc>
              <a:spcBef>
                <a:spcPts val="1200"/>
              </a:spcBef>
              <a:buFont typeface="Symbol" pitchFamily="18" charset="2"/>
              <a:buChar char="-"/>
            </a:pPr>
            <a:r>
              <a:rPr lang="zh-CN" altLang="en-US" sz="2000" b="1" dirty="0">
                <a:latin typeface="宋体" pitchFamily="2" charset="-122"/>
                <a:ea typeface="宋体" pitchFamily="2" charset="-122"/>
              </a:rPr>
              <a:t> </a:t>
            </a:r>
            <a:r>
              <a:rPr lang="zh-CN" altLang="en-US" sz="2000" b="1" dirty="0">
                <a:solidFill>
                  <a:srgbClr val="FF0000"/>
                </a:solidFill>
                <a:latin typeface="宋体" pitchFamily="2" charset="-122"/>
                <a:ea typeface="宋体" pitchFamily="2" charset="-122"/>
              </a:rPr>
              <a:t>寄存器分配 </a:t>
            </a:r>
            <a:r>
              <a:rPr lang="zh-CN" altLang="zh-CN" sz="2000" b="1" dirty="0">
                <a:latin typeface="宋体" pitchFamily="2" charset="-122"/>
                <a:ea typeface="宋体" pitchFamily="2" charset="-122"/>
              </a:rPr>
              <a:t>（</a:t>
            </a:r>
            <a:r>
              <a:rPr lang="en-US" altLang="zh-CN" sz="2000" b="1" i="1" dirty="0">
                <a:latin typeface="宋体" pitchFamily="2" charset="-122"/>
                <a:ea typeface="宋体" pitchFamily="2" charset="-122"/>
              </a:rPr>
              <a:t>register allocation</a:t>
            </a:r>
            <a:r>
              <a:rPr lang="zh-CN" altLang="zh-CN" sz="2000" b="1" dirty="0">
                <a:latin typeface="宋体" pitchFamily="2" charset="-122"/>
                <a:ea typeface="宋体" pitchFamily="2" charset="-122"/>
              </a:rPr>
              <a:t>）</a:t>
            </a:r>
            <a:endParaRPr lang="zh-CN" altLang="en-US" sz="2000" b="1" dirty="0">
              <a:latin typeface="宋体" pitchFamily="2" charset="-122"/>
              <a:ea typeface="宋体" pitchFamily="2" charset="-122"/>
            </a:endParaRPr>
          </a:p>
          <a:p>
            <a:pPr algn="l">
              <a:lnSpc>
                <a:spcPct val="100000"/>
              </a:lnSpc>
              <a:spcBef>
                <a:spcPct val="0"/>
              </a:spcBef>
              <a:buFont typeface="Symbol" pitchFamily="18" charset="2"/>
              <a:buNone/>
            </a:pPr>
            <a:r>
              <a:rPr lang="zh-CN" altLang="en-US" sz="2000" b="1" dirty="0">
                <a:latin typeface="宋体" pitchFamily="2" charset="-122"/>
                <a:ea typeface="宋体" pitchFamily="2" charset="-122"/>
              </a:rPr>
              <a:t>    充分、高效地使用寄存器</a:t>
            </a:r>
          </a:p>
          <a:p>
            <a:pPr algn="l">
              <a:lnSpc>
                <a:spcPct val="100000"/>
              </a:lnSpc>
              <a:spcBef>
                <a:spcPts val="1200"/>
              </a:spcBef>
              <a:buFont typeface="Symbol" pitchFamily="18" charset="2"/>
              <a:buChar char="-"/>
            </a:pPr>
            <a:r>
              <a:rPr lang="zh-CN" altLang="en-US" sz="2000" b="1" dirty="0">
                <a:latin typeface="宋体" pitchFamily="2" charset="-122"/>
                <a:ea typeface="宋体" pitchFamily="2" charset="-122"/>
              </a:rPr>
              <a:t> </a:t>
            </a:r>
            <a:r>
              <a:rPr lang="zh-CN" altLang="en-US" sz="2000" b="1" dirty="0">
                <a:solidFill>
                  <a:srgbClr val="FF0000"/>
                </a:solidFill>
                <a:latin typeface="宋体" pitchFamily="2" charset="-122"/>
                <a:ea typeface="宋体" pitchFamily="2" charset="-122"/>
              </a:rPr>
              <a:t>指令</a:t>
            </a:r>
            <a:r>
              <a:rPr lang="zh-CN" altLang="zh-CN" sz="2000" b="1" dirty="0">
                <a:solidFill>
                  <a:srgbClr val="FF0000"/>
                </a:solidFill>
                <a:latin typeface="宋体" pitchFamily="2" charset="-122"/>
                <a:ea typeface="宋体" pitchFamily="2" charset="-122"/>
              </a:rPr>
              <a:t>调度</a:t>
            </a:r>
            <a:r>
              <a:rPr lang="en-US" altLang="zh-CN" sz="2000" b="1" dirty="0">
                <a:solidFill>
                  <a:srgbClr val="FF0000"/>
                </a:solidFill>
                <a:latin typeface="宋体" pitchFamily="2" charset="-122"/>
                <a:ea typeface="宋体" pitchFamily="2" charset="-122"/>
              </a:rPr>
              <a:t> </a:t>
            </a:r>
            <a:r>
              <a:rPr lang="zh-CN" altLang="zh-CN" sz="2000" b="1" dirty="0">
                <a:latin typeface="宋体" pitchFamily="2" charset="-122"/>
                <a:ea typeface="宋体" pitchFamily="2" charset="-122"/>
              </a:rPr>
              <a:t>（</a:t>
            </a:r>
            <a:r>
              <a:rPr lang="en-US" altLang="zh-CN" sz="2000" b="1" i="1" dirty="0">
                <a:latin typeface="宋体" pitchFamily="2" charset="-122"/>
                <a:ea typeface="宋体" pitchFamily="2" charset="-122"/>
              </a:rPr>
              <a:t>code scheduling</a:t>
            </a:r>
            <a:r>
              <a:rPr lang="zh-CN" altLang="zh-CN" sz="2000" b="1" dirty="0">
                <a:latin typeface="宋体" pitchFamily="2" charset="-122"/>
                <a:ea typeface="宋体" pitchFamily="2" charset="-122"/>
              </a:rPr>
              <a:t>）</a:t>
            </a:r>
            <a:endParaRPr lang="zh-CN" altLang="en-US" sz="2000" b="1" dirty="0">
              <a:latin typeface="宋体" pitchFamily="2" charset="-122"/>
              <a:ea typeface="宋体" pitchFamily="2" charset="-122"/>
            </a:endParaRPr>
          </a:p>
          <a:p>
            <a:pPr algn="l">
              <a:lnSpc>
                <a:spcPct val="100000"/>
              </a:lnSpc>
              <a:spcBef>
                <a:spcPct val="0"/>
              </a:spcBef>
              <a:buFont typeface="Symbol" pitchFamily="18" charset="2"/>
              <a:buNone/>
            </a:pPr>
            <a:r>
              <a:rPr lang="zh-CN" altLang="en-US" sz="2000" b="1" dirty="0">
                <a:latin typeface="宋体" pitchFamily="2" charset="-122"/>
                <a:ea typeface="宋体" pitchFamily="2" charset="-122"/>
              </a:rPr>
              <a:t>     调整好计算的次序，充分利用目标机的特点</a:t>
            </a:r>
          </a:p>
        </p:txBody>
      </p:sp>
      <p:sp>
        <p:nvSpPr>
          <p:cNvPr id="5"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52</a:t>
            </a:fld>
            <a:endParaRPr lang="en-US" altLang="zh-CN" sz="2000" dirty="0"/>
          </a:p>
        </p:txBody>
      </p:sp>
    </p:spTree>
    <p:extLst>
      <p:ext uri="{BB962C8B-B14F-4D97-AF65-F5344CB8AC3E}">
        <p14:creationId xmlns:p14="http://schemas.microsoft.com/office/powerpoint/2010/main" val="1577652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hlinkClick r:id="rId2" action="ppaction://hlinksldjump"/>
          </p:cNvPr>
          <p:cNvSpPr txBox="1">
            <a:spLocks noChangeArrowheads="1"/>
          </p:cNvSpPr>
          <p:nvPr/>
        </p:nvSpPr>
        <p:spPr bwMode="auto">
          <a:xfrm>
            <a:off x="304800" y="986135"/>
            <a:ext cx="8224838" cy="461665"/>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400" b="1" dirty="0">
                <a:solidFill>
                  <a:srgbClr val="C00000"/>
                </a:solidFill>
                <a:latin typeface="宋体" pitchFamily="2" charset="-122"/>
                <a:ea typeface="宋体" pitchFamily="2" charset="-122"/>
              </a:rPr>
              <a:t>10.3.1.1</a:t>
            </a:r>
            <a:r>
              <a:rPr lang="zh-CN" altLang="en-US" sz="2400" b="1" dirty="0">
                <a:solidFill>
                  <a:srgbClr val="C00000"/>
                </a:solidFill>
                <a:latin typeface="宋体" pitchFamily="2" charset="-122"/>
                <a:ea typeface="宋体" pitchFamily="2" charset="-122"/>
              </a:rPr>
              <a:t>指令选择</a:t>
            </a:r>
          </a:p>
        </p:txBody>
      </p:sp>
      <p:sp>
        <p:nvSpPr>
          <p:cNvPr id="3" name="Rectangle 11"/>
          <p:cNvSpPr>
            <a:spLocks noChangeArrowheads="1"/>
          </p:cNvSpPr>
          <p:nvPr/>
        </p:nvSpPr>
        <p:spPr bwMode="auto">
          <a:xfrm>
            <a:off x="304800" y="1618595"/>
            <a:ext cx="8229600" cy="4401205"/>
          </a:xfrm>
          <a:prstGeom prst="rect">
            <a:avLst/>
          </a:prstGeom>
          <a:noFill/>
          <a:ln w="9525">
            <a:noFill/>
            <a:miter lim="800000"/>
            <a:headEnd/>
            <a:tailEnd/>
          </a:ln>
          <a:effectLst/>
        </p:spPr>
        <p:txBody>
          <a:bodyPr>
            <a:spAutoFit/>
          </a:bodyPr>
          <a:lstStyle/>
          <a:p>
            <a:pPr algn="l">
              <a:lnSpc>
                <a:spcPct val="100000"/>
              </a:lnSpc>
              <a:spcBef>
                <a:spcPct val="0"/>
              </a:spcBef>
              <a:buFont typeface="Symbol" pitchFamily="18" charset="2"/>
              <a:buChar char="-"/>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任务 </a:t>
            </a:r>
          </a:p>
          <a:p>
            <a:pPr lvl="1" algn="l">
              <a:lnSpc>
                <a:spcPct val="100000"/>
              </a:lnSpc>
              <a:spcBef>
                <a:spcPts val="1200"/>
              </a:spcBef>
              <a:buClr>
                <a:srgbClr val="800080"/>
              </a:buClr>
            </a:pPr>
            <a:r>
              <a:rPr lang="zh-CN" altLang="en-US" sz="2000" b="1" dirty="0">
                <a:latin typeface="宋体" pitchFamily="2" charset="-122"/>
                <a:ea typeface="宋体" pitchFamily="2" charset="-122"/>
              </a:rPr>
              <a:t>为每条中间语言语句选择恰当的目标机指令或指令序列</a:t>
            </a:r>
            <a:endParaRPr kumimoji="0" lang="zh-CN" altLang="en-US" sz="2000" b="1" dirty="0">
              <a:latin typeface="宋体" pitchFamily="2" charset="-122"/>
              <a:ea typeface="宋体" pitchFamily="2" charset="-122"/>
            </a:endParaRPr>
          </a:p>
          <a:p>
            <a:pPr lvl="1" algn="l">
              <a:lnSpc>
                <a:spcPct val="100000"/>
              </a:lnSpc>
              <a:spcBef>
                <a:spcPct val="0"/>
              </a:spcBef>
              <a:buClr>
                <a:srgbClr val="800080"/>
              </a:buClr>
            </a:pPr>
            <a:endParaRPr lang="zh-CN" altLang="en-US" sz="2000" b="1" dirty="0">
              <a:latin typeface="宋体" pitchFamily="2" charset="-122"/>
              <a:ea typeface="宋体" pitchFamily="2" charset="-122"/>
            </a:endParaRPr>
          </a:p>
          <a:p>
            <a:pPr algn="l">
              <a:lnSpc>
                <a:spcPct val="100000"/>
              </a:lnSpc>
              <a:spcBef>
                <a:spcPct val="0"/>
              </a:spcBef>
              <a:buFont typeface="Symbol" pitchFamily="18" charset="2"/>
              <a:buChar char="-"/>
            </a:pPr>
            <a:r>
              <a:rPr lang="zh-CN" altLang="en-US" sz="2000" b="1" dirty="0">
                <a:latin typeface="宋体" pitchFamily="2" charset="-122"/>
                <a:ea typeface="宋体" pitchFamily="2" charset="-122"/>
              </a:rPr>
              <a:t> 原则 </a:t>
            </a:r>
          </a:p>
          <a:p>
            <a:pPr marL="715963" lvl="1" indent="-258763" algn="l">
              <a:lnSpc>
                <a:spcPct val="150000"/>
              </a:lnSpc>
              <a:spcBef>
                <a:spcPts val="1200"/>
              </a:spcBef>
              <a:buClr>
                <a:srgbClr val="800080"/>
              </a:buClr>
              <a:buFontTx/>
              <a:buChar char="•"/>
            </a:pPr>
            <a:r>
              <a:rPr lang="zh-CN" altLang="en-US" sz="2000" b="1" dirty="0">
                <a:latin typeface="宋体" pitchFamily="2" charset="-122"/>
                <a:ea typeface="宋体" pitchFamily="2" charset="-122"/>
              </a:rPr>
              <a:t>首先要保证语义的一致性；若目标机指令系统比较完备，为中间语言语句找到语义一致的指令序列模板是很直接的（不必考虑执行效率的情形下）</a:t>
            </a:r>
            <a:endParaRPr kumimoji="0" lang="zh-CN" altLang="en-US" sz="2000" b="1" dirty="0">
              <a:latin typeface="宋体" pitchFamily="2" charset="-122"/>
              <a:ea typeface="宋体" pitchFamily="2" charset="-122"/>
            </a:endParaRPr>
          </a:p>
          <a:p>
            <a:pPr marL="715963" lvl="1" indent="-258763" algn="l">
              <a:lnSpc>
                <a:spcPct val="150000"/>
              </a:lnSpc>
              <a:spcBef>
                <a:spcPct val="0"/>
              </a:spcBef>
              <a:buClr>
                <a:srgbClr val="800080"/>
              </a:buClr>
              <a:buFontTx/>
              <a:buChar char="•"/>
            </a:pPr>
            <a:r>
              <a:rPr lang="zh-CN" altLang="en-US" sz="2000" b="1" dirty="0">
                <a:latin typeface="宋体" pitchFamily="2" charset="-122"/>
                <a:ea typeface="宋体" pitchFamily="2" charset="-122"/>
              </a:rPr>
              <a:t>其次要权衡所生成代码的效率（考虑时间</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空间代价）这一点较难做到，因为执行效率往往与该语句的上下文以及目标机体系结构（如流水线）有关</a:t>
            </a:r>
          </a:p>
        </p:txBody>
      </p:sp>
      <p:sp>
        <p:nvSpPr>
          <p:cNvPr id="4" name="Text Box 6">
            <a:hlinkClick r:id="rId3" action="ppaction://hlinksldjump"/>
          </p:cNvPr>
          <p:cNvSpPr txBox="1">
            <a:spLocks noChangeArrowheads="1"/>
          </p:cNvSpPr>
          <p:nvPr/>
        </p:nvSpPr>
        <p:spPr bwMode="auto">
          <a:xfrm>
            <a:off x="381000" y="314980"/>
            <a:ext cx="8224838"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10.3.1 </a:t>
            </a:r>
            <a:r>
              <a:rPr lang="zh-CN" altLang="en-US" sz="2800" b="1" dirty="0">
                <a:solidFill>
                  <a:srgbClr val="800080"/>
                </a:solidFill>
                <a:latin typeface="黑体" pitchFamily="49" charset="-122"/>
                <a:ea typeface="黑体" pitchFamily="49" charset="-122"/>
              </a:rPr>
              <a:t>目标代码的主要环节</a:t>
            </a:r>
          </a:p>
        </p:txBody>
      </p:sp>
      <p:sp>
        <p:nvSpPr>
          <p:cNvPr id="5"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53</a:t>
            </a:fld>
            <a:endParaRPr lang="en-US" altLang="zh-CN" sz="2000" dirty="0"/>
          </a:p>
        </p:txBody>
      </p:sp>
    </p:spTree>
    <p:extLst>
      <p:ext uri="{BB962C8B-B14F-4D97-AF65-F5344CB8AC3E}">
        <p14:creationId xmlns:p14="http://schemas.microsoft.com/office/powerpoint/2010/main" val="2129849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hlinkClick r:id="rId2" action="ppaction://hlinksldjump"/>
          </p:cNvPr>
          <p:cNvSpPr txBox="1">
            <a:spLocks noChangeArrowheads="1"/>
          </p:cNvSpPr>
          <p:nvPr/>
        </p:nvSpPr>
        <p:spPr bwMode="auto">
          <a:xfrm>
            <a:off x="250372" y="314980"/>
            <a:ext cx="8224838"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buFont typeface="Wingdings" pitchFamily="2" charset="2"/>
              <a:buChar char="²"/>
            </a:pPr>
            <a:r>
              <a:rPr lang="en-US" altLang="zh-CN" sz="2800" b="1" dirty="0">
                <a:solidFill>
                  <a:srgbClr val="800080"/>
                </a:solidFill>
                <a:latin typeface="黑体" pitchFamily="49" charset="-122"/>
                <a:ea typeface="黑体" pitchFamily="49" charset="-122"/>
              </a:rPr>
              <a:t> </a:t>
            </a:r>
            <a:r>
              <a:rPr lang="zh-CN" altLang="en-US" sz="2800" b="1" dirty="0">
                <a:solidFill>
                  <a:srgbClr val="800080"/>
                </a:solidFill>
                <a:latin typeface="黑体" pitchFamily="49" charset="-122"/>
                <a:ea typeface="黑体" pitchFamily="49" charset="-122"/>
              </a:rPr>
              <a:t>指令选择举例</a:t>
            </a:r>
          </a:p>
        </p:txBody>
      </p:sp>
      <p:sp>
        <p:nvSpPr>
          <p:cNvPr id="4" name="Rectangle 11"/>
          <p:cNvSpPr>
            <a:spLocks noChangeArrowheads="1"/>
          </p:cNvSpPr>
          <p:nvPr/>
        </p:nvSpPr>
        <p:spPr bwMode="auto">
          <a:xfrm>
            <a:off x="288471" y="979944"/>
            <a:ext cx="8169729" cy="2246769"/>
          </a:xfrm>
          <a:prstGeom prst="rect">
            <a:avLst/>
          </a:prstGeom>
          <a:noFill/>
          <a:ln w="9525">
            <a:noFill/>
            <a:miter lim="800000"/>
            <a:headEnd/>
            <a:tailEnd/>
          </a:ln>
          <a:effectLst/>
        </p:spPr>
        <p:txBody>
          <a:bodyPr wrap="square">
            <a:spAutoFit/>
          </a:bodyPr>
          <a:lstStyle/>
          <a:p>
            <a:pPr algn="l">
              <a:lnSpc>
                <a:spcPct val="10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选择指令模板时应考虑</a:t>
            </a:r>
            <a:r>
              <a:rPr lang="zh-CN" altLang="en-US" sz="2000" b="1" dirty="0">
                <a:solidFill>
                  <a:srgbClr val="800080"/>
                </a:solidFill>
                <a:latin typeface="宋体" pitchFamily="2" charset="-122"/>
                <a:ea typeface="宋体" pitchFamily="2" charset="-122"/>
              </a:rPr>
              <a:t>指令执行的代价</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cost</a:t>
            </a:r>
            <a:r>
              <a:rPr lang="zh-CN" altLang="en-US" sz="2000" b="1" dirty="0">
                <a:latin typeface="宋体" pitchFamily="2" charset="-122"/>
                <a:ea typeface="宋体" pitchFamily="2" charset="-122"/>
              </a:rPr>
              <a:t>）</a:t>
            </a:r>
            <a:r>
              <a:rPr lang="zh-CN" altLang="en-US" sz="2000" b="1" dirty="0">
                <a:solidFill>
                  <a:srgbClr val="800080"/>
                </a:solidFill>
                <a:latin typeface="宋体" pitchFamily="2" charset="-122"/>
                <a:ea typeface="宋体" pitchFamily="2" charset="-122"/>
              </a:rPr>
              <a:t> </a:t>
            </a:r>
          </a:p>
          <a:p>
            <a:pPr lvl="1" algn="l">
              <a:lnSpc>
                <a:spcPct val="100000"/>
              </a:lnSpc>
              <a:spcBef>
                <a:spcPct val="0"/>
              </a:spcBef>
              <a:buClr>
                <a:srgbClr val="800080"/>
              </a:buClr>
            </a:pPr>
            <a:r>
              <a:rPr lang="zh-CN" altLang="en-US" sz="2000" b="1" dirty="0">
                <a:latin typeface="宋体" pitchFamily="2" charset="-122"/>
                <a:ea typeface="宋体" pitchFamily="2" charset="-122"/>
              </a:rPr>
              <a:t>    </a:t>
            </a:r>
            <a:r>
              <a:rPr lang="zh-CN" altLang="zh-CN" sz="2000" b="1" dirty="0">
                <a:latin typeface="宋体" pitchFamily="2" charset="-122"/>
                <a:ea typeface="宋体" pitchFamily="2" charset="-122"/>
              </a:rPr>
              <a:t>考虑因不同的寻址方式所附加的指令执行代价</a:t>
            </a:r>
            <a:r>
              <a:rPr lang="en-US" altLang="zh-CN" sz="2000" b="1" dirty="0">
                <a:latin typeface="宋体" pitchFamily="2" charset="-122"/>
                <a:ea typeface="宋体" pitchFamily="2" charset="-122"/>
              </a:rPr>
              <a:t>,</a:t>
            </a:r>
            <a:r>
              <a:rPr lang="zh-CN" altLang="zh-CN" sz="2000" b="1" dirty="0">
                <a:latin typeface="宋体" pitchFamily="2" charset="-122"/>
                <a:ea typeface="宋体" pitchFamily="2" charset="-122"/>
              </a:rPr>
              <a:t>假设每条指令在操作数准备好后执行其操作的代价均为</a:t>
            </a:r>
            <a:r>
              <a:rPr lang="en-US" altLang="zh-CN" sz="2000" b="1" dirty="0">
                <a:latin typeface="宋体" pitchFamily="2" charset="-122"/>
                <a:ea typeface="宋体" pitchFamily="2" charset="-122"/>
              </a:rPr>
              <a:t>1</a:t>
            </a:r>
            <a:r>
              <a:rPr lang="zh-CN" altLang="zh-CN" sz="2000" b="1" dirty="0">
                <a:latin typeface="宋体" pitchFamily="2" charset="-122"/>
                <a:ea typeface="宋体" pitchFamily="2" charset="-122"/>
              </a:rPr>
              <a:t>，而是否会有附加的代价则要视获取操作数时是否访问内存而定，每访问一次内存则增加代价</a:t>
            </a:r>
            <a:r>
              <a:rPr lang="en-US" altLang="zh-CN" sz="2000" b="1" dirty="0">
                <a:latin typeface="宋体" pitchFamily="2" charset="-122"/>
                <a:ea typeface="宋体" pitchFamily="2" charset="-122"/>
              </a:rPr>
              <a:t>1</a:t>
            </a:r>
            <a:r>
              <a:rPr lang="zh-CN" altLang="zh-CN" sz="2000" b="1" dirty="0">
                <a:latin typeface="宋体" pitchFamily="2" charset="-122"/>
                <a:ea typeface="宋体" pitchFamily="2" charset="-122"/>
              </a:rPr>
              <a:t>。</a:t>
            </a:r>
            <a:endParaRPr lang="en-US" altLang="zh-CN" sz="2000" b="1" dirty="0">
              <a:latin typeface="宋体" pitchFamily="2" charset="-122"/>
              <a:ea typeface="宋体" pitchFamily="2" charset="-122"/>
            </a:endParaRPr>
          </a:p>
          <a:p>
            <a:pPr algn="l"/>
            <a:r>
              <a:rPr lang="zh-CN" altLang="en-US" sz="2000" b="1" dirty="0">
                <a:solidFill>
                  <a:srgbClr val="800080"/>
                </a:solidFill>
                <a:latin typeface="宋体" pitchFamily="2" charset="-122"/>
                <a:ea typeface="宋体" pitchFamily="2" charset="-122"/>
              </a:rPr>
              <a:t>    例 </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 </a:t>
            </a:r>
            <a:r>
              <a:rPr lang="en-US" altLang="zh-CN" sz="2000" b="1" dirty="0">
                <a:latin typeface="宋体" pitchFamily="2" charset="-122"/>
                <a:ea typeface="宋体" pitchFamily="2" charset="-122"/>
              </a:rPr>
              <a:t>a:=b+c </a:t>
            </a:r>
            <a:r>
              <a:rPr lang="zh-CN" altLang="en-US" sz="2000" b="1" dirty="0">
                <a:latin typeface="宋体" pitchFamily="2" charset="-122"/>
                <a:ea typeface="宋体" pitchFamily="2" charset="-122"/>
              </a:rPr>
              <a:t>的几种转换方式</a:t>
            </a:r>
          </a:p>
          <a:p>
            <a:pPr algn="l">
              <a:lnSpc>
                <a:spcPct val="100000"/>
              </a:lnSpc>
              <a:spcBef>
                <a:spcPct val="0"/>
              </a:spcBef>
              <a:buFont typeface="Symbol" pitchFamily="18" charset="2"/>
              <a:buNone/>
            </a:pPr>
            <a:endParaRPr lang="en-US" altLang="zh-CN" sz="2000" b="1" dirty="0">
              <a:latin typeface="宋体" pitchFamily="2" charset="-122"/>
              <a:ea typeface="宋体" pitchFamily="2" charset="-122"/>
            </a:endParaRPr>
          </a:p>
        </p:txBody>
      </p:sp>
      <p:sp>
        <p:nvSpPr>
          <p:cNvPr id="13" name="Text Box 13"/>
          <p:cNvSpPr txBox="1">
            <a:spLocks noChangeArrowheads="1"/>
          </p:cNvSpPr>
          <p:nvPr/>
        </p:nvSpPr>
        <p:spPr bwMode="auto">
          <a:xfrm>
            <a:off x="381000" y="3206710"/>
            <a:ext cx="3733800" cy="923330"/>
          </a:xfrm>
          <a:prstGeom prst="rect">
            <a:avLst/>
          </a:prstGeom>
          <a:noFill/>
          <a:ln w="9525">
            <a:solidFill>
              <a:srgbClr val="0070C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MOV  b, R</a:t>
            </a:r>
            <a:r>
              <a:rPr lang="en-US" altLang="zh-CN" sz="2000" b="1" baseline="-25000" dirty="0">
                <a:latin typeface="宋体" pitchFamily="2" charset="-122"/>
                <a:ea typeface="宋体" pitchFamily="2" charset="-122"/>
              </a:rPr>
              <a:t>0 </a:t>
            </a:r>
          </a:p>
          <a:p>
            <a:pPr algn="l"/>
            <a:r>
              <a:rPr lang="en-US" altLang="zh-CN" sz="2000" b="1" dirty="0">
                <a:latin typeface="宋体" pitchFamily="2" charset="-122"/>
                <a:ea typeface="宋体" pitchFamily="2" charset="-122"/>
              </a:rPr>
              <a:t>     ADD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a:t>
            </a:r>
            <a:r>
              <a:rPr lang="en-US" altLang="zh-CN" sz="2000" b="1" baseline="-25000" dirty="0">
                <a:latin typeface="宋体" pitchFamily="2" charset="-122"/>
                <a:ea typeface="宋体" pitchFamily="2" charset="-122"/>
              </a:rPr>
              <a:t> </a:t>
            </a:r>
            <a:r>
              <a:rPr lang="en-US" altLang="zh-CN" sz="2000" b="1" dirty="0">
                <a:latin typeface="宋体" pitchFamily="2" charset="-122"/>
                <a:ea typeface="宋体" pitchFamily="2" charset="-122"/>
              </a:rPr>
              <a:t>c</a:t>
            </a:r>
            <a:endParaRPr lang="en-US" altLang="zh-CN" sz="2000" b="1" baseline="-25000" dirty="0">
              <a:latin typeface="宋体" pitchFamily="2" charset="-122"/>
              <a:ea typeface="宋体" pitchFamily="2" charset="-122"/>
            </a:endParaRP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a     </a:t>
            </a:r>
            <a:r>
              <a:rPr lang="en-US" altLang="zh-CN" sz="2000" b="1" dirty="0">
                <a:solidFill>
                  <a:srgbClr val="800080"/>
                </a:solidFill>
                <a:latin typeface="宋体" pitchFamily="2" charset="-122"/>
                <a:ea typeface="宋体" pitchFamily="2" charset="-122"/>
              </a:rPr>
              <a:t>cost=6</a:t>
            </a:r>
            <a:endParaRPr lang="en-US" altLang="zh-CN" sz="2000" b="1" dirty="0">
              <a:latin typeface="宋体" pitchFamily="2" charset="-122"/>
              <a:ea typeface="宋体" pitchFamily="2" charset="-122"/>
            </a:endParaRPr>
          </a:p>
        </p:txBody>
      </p:sp>
      <p:sp>
        <p:nvSpPr>
          <p:cNvPr id="14" name="Text Box 14"/>
          <p:cNvSpPr txBox="1">
            <a:spLocks noChangeArrowheads="1"/>
          </p:cNvSpPr>
          <p:nvPr/>
        </p:nvSpPr>
        <p:spPr bwMode="auto">
          <a:xfrm>
            <a:off x="4508080" y="3200400"/>
            <a:ext cx="3820277" cy="923330"/>
          </a:xfrm>
          <a:prstGeom prst="rect">
            <a:avLst/>
          </a:prstGeom>
          <a:noFill/>
          <a:ln w="9525">
            <a:solidFill>
              <a:srgbClr val="0070C0"/>
            </a:solidFill>
            <a:miter lim="800000"/>
            <a:headEnd/>
            <a:tailEnd/>
          </a:ln>
          <a:effectLst/>
        </p:spPr>
        <p:txBody>
          <a:bodyPr wrap="non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MOV  b, a</a:t>
            </a:r>
            <a:r>
              <a:rPr lang="en-US" altLang="zh-CN" sz="2000" b="1" baseline="-25000" dirty="0">
                <a:latin typeface="宋体" pitchFamily="2" charset="-122"/>
                <a:ea typeface="宋体" pitchFamily="2" charset="-122"/>
              </a:rPr>
              <a:t> </a:t>
            </a:r>
          </a:p>
          <a:p>
            <a:pPr algn="l"/>
            <a:r>
              <a:rPr lang="en-US" altLang="zh-CN" sz="2000" b="1" dirty="0">
                <a:latin typeface="宋体" pitchFamily="2" charset="-122"/>
                <a:ea typeface="宋体" pitchFamily="2" charset="-122"/>
              </a:rPr>
              <a:t>     ADD  a, c        </a:t>
            </a:r>
            <a:r>
              <a:rPr lang="en-US" altLang="zh-CN" sz="2000" b="1" dirty="0">
                <a:solidFill>
                  <a:srgbClr val="800080"/>
                </a:solidFill>
                <a:latin typeface="宋体" pitchFamily="2" charset="-122"/>
                <a:ea typeface="宋体" pitchFamily="2" charset="-122"/>
              </a:rPr>
              <a:t>cost=6</a:t>
            </a:r>
          </a:p>
          <a:p>
            <a:pPr algn="l"/>
            <a:endParaRPr lang="en-US" altLang="zh-CN" sz="2000" b="1" dirty="0">
              <a:solidFill>
                <a:srgbClr val="800080"/>
              </a:solidFill>
              <a:latin typeface="宋体" pitchFamily="2" charset="-122"/>
              <a:ea typeface="宋体" pitchFamily="2" charset="-122"/>
            </a:endParaRPr>
          </a:p>
        </p:txBody>
      </p:sp>
      <p:sp>
        <p:nvSpPr>
          <p:cNvPr id="15" name="Text Box 15"/>
          <p:cNvSpPr txBox="1">
            <a:spLocks noChangeArrowheads="1"/>
          </p:cNvSpPr>
          <p:nvPr/>
        </p:nvSpPr>
        <p:spPr bwMode="auto">
          <a:xfrm>
            <a:off x="381000" y="4380886"/>
            <a:ext cx="3733800" cy="1538883"/>
          </a:xfrm>
          <a:prstGeom prst="rect">
            <a:avLst/>
          </a:prstGeom>
          <a:noFill/>
          <a:ln w="9525">
            <a:solidFill>
              <a:srgbClr val="0070C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）假定</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1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2</a:t>
            </a:r>
            <a:r>
              <a:rPr lang="zh-CN" altLang="zh-CN" sz="2000" b="1" dirty="0">
                <a:latin typeface="宋体" pitchFamily="2" charset="-122"/>
                <a:ea typeface="宋体" pitchFamily="2" charset="-122"/>
              </a:rPr>
              <a:t>中</a:t>
            </a:r>
            <a:r>
              <a:rPr lang="zh-CN" altLang="en-US" sz="2000" b="1" dirty="0">
                <a:latin typeface="宋体" pitchFamily="2" charset="-122"/>
                <a:ea typeface="宋体" pitchFamily="2" charset="-122"/>
              </a:rPr>
              <a:t>已经分别</a:t>
            </a:r>
            <a:r>
              <a:rPr lang="zh-CN" altLang="zh-CN" sz="2000" b="1" dirty="0">
                <a:latin typeface="宋体" pitchFamily="2" charset="-122"/>
                <a:ea typeface="宋体" pitchFamily="2" charset="-122"/>
              </a:rPr>
              <a:t>包含</a:t>
            </a:r>
            <a:r>
              <a:rPr lang="zh-CN" altLang="en-US" sz="2000" b="1" dirty="0">
                <a:latin typeface="宋体" pitchFamily="2" charset="-122"/>
                <a:ea typeface="宋体" pitchFamily="2" charset="-122"/>
              </a:rPr>
              <a:t>了</a:t>
            </a:r>
            <a:r>
              <a:rPr lang="en-US" altLang="zh-CN" sz="2000" b="1" dirty="0">
                <a:latin typeface="宋体" pitchFamily="2" charset="-122"/>
                <a:ea typeface="宋体" pitchFamily="2" charset="-122"/>
              </a:rPr>
              <a:t> b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的值</a:t>
            </a: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MOV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0</a:t>
            </a:r>
            <a:r>
              <a:rPr lang="zh-CN" altLang="en-US" sz="2000" b="1" dirty="0">
                <a:latin typeface="宋体" pitchFamily="2" charset="-122"/>
                <a:ea typeface="宋体" pitchFamily="2" charset="-122"/>
              </a:rPr>
              <a:t>         </a:t>
            </a:r>
            <a:endParaRPr lang="en-US" altLang="zh-CN" sz="2000" b="1" dirty="0">
              <a:latin typeface="宋体" pitchFamily="2" charset="-122"/>
              <a:ea typeface="宋体" pitchFamily="2" charset="-122"/>
            </a:endParaRPr>
          </a:p>
          <a:p>
            <a:pPr algn="l"/>
            <a:r>
              <a:rPr lang="en-US" altLang="zh-CN" sz="2000" b="1" dirty="0">
                <a:latin typeface="宋体" pitchFamily="2" charset="-122"/>
                <a:ea typeface="宋体" pitchFamily="2" charset="-122"/>
              </a:rPr>
              <a:t>     ADD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2</a:t>
            </a: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a</a:t>
            </a:r>
            <a:r>
              <a:rPr lang="en-US" altLang="zh-CN" sz="2000" b="1" baseline="-25000" dirty="0">
                <a:latin typeface="宋体" pitchFamily="2" charset="-122"/>
                <a:ea typeface="宋体" pitchFamily="2" charset="-122"/>
              </a:rPr>
              <a:t>       </a:t>
            </a:r>
            <a:r>
              <a:rPr lang="en-US" altLang="zh-CN" sz="2000" b="1" dirty="0">
                <a:solidFill>
                  <a:srgbClr val="800080"/>
                </a:solidFill>
                <a:latin typeface="宋体" pitchFamily="2" charset="-122"/>
                <a:ea typeface="宋体" pitchFamily="2" charset="-122"/>
              </a:rPr>
              <a:t>cost=4</a:t>
            </a:r>
            <a:endParaRPr lang="en-US" altLang="zh-CN" sz="2000" b="1" baseline="-25000" dirty="0">
              <a:solidFill>
                <a:schemeClr val="tx1"/>
              </a:solidFill>
              <a:latin typeface="宋体" pitchFamily="2" charset="-122"/>
              <a:ea typeface="宋体" pitchFamily="2" charset="-122"/>
            </a:endParaRPr>
          </a:p>
        </p:txBody>
      </p:sp>
      <p:sp>
        <p:nvSpPr>
          <p:cNvPr id="16" name="Text Box 17"/>
          <p:cNvSpPr txBox="1">
            <a:spLocks noChangeArrowheads="1"/>
          </p:cNvSpPr>
          <p:nvPr/>
        </p:nvSpPr>
        <p:spPr bwMode="auto">
          <a:xfrm>
            <a:off x="4507832" y="4371261"/>
            <a:ext cx="3797968" cy="1538883"/>
          </a:xfrm>
          <a:prstGeom prst="rect">
            <a:avLst/>
          </a:prstGeom>
          <a:noFill/>
          <a:ln w="9525">
            <a:solidFill>
              <a:srgbClr val="FF000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4</a:t>
            </a:r>
            <a:r>
              <a:rPr lang="zh-CN" altLang="en-US" sz="2000" b="1" dirty="0">
                <a:latin typeface="宋体" pitchFamily="2" charset="-122"/>
                <a:ea typeface="宋体" pitchFamily="2" charset="-122"/>
              </a:rPr>
              <a:t>）</a:t>
            </a:r>
            <a:r>
              <a:rPr lang="zh-CN" altLang="zh-CN" sz="2000" b="1" dirty="0">
                <a:latin typeface="宋体" pitchFamily="2" charset="-122"/>
                <a:ea typeface="宋体" pitchFamily="2" charset="-122"/>
              </a:rPr>
              <a:t>假定</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1</a:t>
            </a:r>
            <a:r>
              <a:rPr lang="zh-CN" altLang="zh-CN" sz="2000" b="1" dirty="0">
                <a:latin typeface="宋体" pitchFamily="2" charset="-122"/>
                <a:ea typeface="宋体" pitchFamily="2" charset="-122"/>
              </a:rPr>
              <a:t>和</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2</a:t>
            </a:r>
            <a:r>
              <a:rPr lang="zh-CN" altLang="zh-CN" sz="2000" b="1" dirty="0">
                <a:latin typeface="宋体" pitchFamily="2" charset="-122"/>
                <a:ea typeface="宋体" pitchFamily="2" charset="-122"/>
              </a:rPr>
              <a:t>中分别包含</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c</a:t>
            </a:r>
            <a:r>
              <a:rPr lang="zh-CN" altLang="en-US" sz="2000" b="1" dirty="0">
                <a:latin typeface="宋体" pitchFamily="2" charset="-122"/>
                <a:ea typeface="宋体" pitchFamily="2" charset="-122"/>
              </a:rPr>
              <a:t>的值</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并且</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的值在  这个赋值以后不再需要</a:t>
            </a: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ADD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2</a:t>
            </a: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a</a:t>
            </a:r>
            <a:r>
              <a:rPr lang="en-US" altLang="zh-CN" sz="2000" b="1" baseline="-25000" dirty="0">
                <a:latin typeface="宋体" pitchFamily="2" charset="-122"/>
                <a:ea typeface="宋体" pitchFamily="2" charset="-122"/>
              </a:rPr>
              <a:t>       </a:t>
            </a:r>
            <a:r>
              <a:rPr lang="en-US" altLang="zh-CN" sz="2000" b="1" dirty="0">
                <a:solidFill>
                  <a:srgbClr val="C00000"/>
                </a:solidFill>
                <a:latin typeface="宋体" pitchFamily="2" charset="-122"/>
                <a:ea typeface="宋体" pitchFamily="2" charset="-122"/>
              </a:rPr>
              <a:t>cost=3</a:t>
            </a:r>
          </a:p>
        </p:txBody>
      </p:sp>
      <p:sp>
        <p:nvSpPr>
          <p:cNvPr id="8"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54</a:t>
            </a:fld>
            <a:endParaRPr lang="en-US" altLang="zh-CN" sz="2000" dirty="0"/>
          </a:p>
        </p:txBody>
      </p:sp>
    </p:spTree>
    <p:extLst>
      <p:ext uri="{BB962C8B-B14F-4D97-AF65-F5344CB8AC3E}">
        <p14:creationId xmlns:p14="http://schemas.microsoft.com/office/powerpoint/2010/main" val="3389741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55</a:t>
            </a:fld>
            <a:endParaRPr lang="en-US" altLang="zh-CN"/>
          </a:p>
        </p:txBody>
      </p:sp>
      <p:sp>
        <p:nvSpPr>
          <p:cNvPr id="3" name="Text Box 6">
            <a:hlinkClick r:id="rId2" action="ppaction://hlinksldjump"/>
          </p:cNvPr>
          <p:cNvSpPr txBox="1">
            <a:spLocks noChangeArrowheads="1"/>
          </p:cNvSpPr>
          <p:nvPr/>
        </p:nvSpPr>
        <p:spPr bwMode="auto">
          <a:xfrm>
            <a:off x="250372" y="314980"/>
            <a:ext cx="8224838" cy="430887"/>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zh-CN" altLang="en-US" sz="2200" b="1" dirty="0">
                <a:solidFill>
                  <a:srgbClr val="800080"/>
                </a:solidFill>
                <a:latin typeface="黑体" pitchFamily="49" charset="-122"/>
                <a:ea typeface="黑体" pitchFamily="49" charset="-122"/>
              </a:rPr>
              <a:t>指令选择举例</a:t>
            </a:r>
          </a:p>
        </p:txBody>
      </p:sp>
      <p:sp>
        <p:nvSpPr>
          <p:cNvPr id="4" name="Rectangle 11"/>
          <p:cNvSpPr>
            <a:spLocks noChangeArrowheads="1"/>
          </p:cNvSpPr>
          <p:nvPr/>
        </p:nvSpPr>
        <p:spPr bwMode="auto">
          <a:xfrm>
            <a:off x="288471" y="685800"/>
            <a:ext cx="8169729" cy="2246769"/>
          </a:xfrm>
          <a:prstGeom prst="rect">
            <a:avLst/>
          </a:prstGeom>
          <a:noFill/>
          <a:ln w="9525">
            <a:noFill/>
            <a:miter lim="800000"/>
            <a:headEnd/>
            <a:tailEnd/>
          </a:ln>
          <a:effectLst/>
        </p:spPr>
        <p:txBody>
          <a:bodyPr wrap="square">
            <a:spAutoFit/>
          </a:bodyPr>
          <a:lstStyle/>
          <a:p>
            <a:pPr algn="l">
              <a:lnSpc>
                <a:spcPct val="10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选择指令模板时应考虑</a:t>
            </a:r>
            <a:r>
              <a:rPr lang="zh-CN" altLang="en-US" sz="2000" b="1" dirty="0">
                <a:solidFill>
                  <a:srgbClr val="800080"/>
                </a:solidFill>
                <a:latin typeface="宋体" pitchFamily="2" charset="-122"/>
                <a:ea typeface="宋体" pitchFamily="2" charset="-122"/>
              </a:rPr>
              <a:t>指令执行的代价</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cost</a:t>
            </a:r>
            <a:r>
              <a:rPr lang="zh-CN" altLang="en-US" sz="2000" b="1" dirty="0">
                <a:latin typeface="宋体" pitchFamily="2" charset="-122"/>
                <a:ea typeface="宋体" pitchFamily="2" charset="-122"/>
              </a:rPr>
              <a:t>）</a:t>
            </a:r>
            <a:r>
              <a:rPr lang="zh-CN" altLang="en-US" sz="2000" b="1" dirty="0">
                <a:solidFill>
                  <a:srgbClr val="800080"/>
                </a:solidFill>
                <a:latin typeface="宋体" pitchFamily="2" charset="-122"/>
                <a:ea typeface="宋体" pitchFamily="2" charset="-122"/>
              </a:rPr>
              <a:t> </a:t>
            </a:r>
          </a:p>
          <a:p>
            <a:pPr lvl="1" algn="l">
              <a:lnSpc>
                <a:spcPct val="100000"/>
              </a:lnSpc>
              <a:spcBef>
                <a:spcPct val="0"/>
              </a:spcBef>
              <a:buClr>
                <a:srgbClr val="800080"/>
              </a:buClr>
            </a:pPr>
            <a:r>
              <a:rPr lang="zh-CN" altLang="en-US" sz="2000" b="1" dirty="0">
                <a:latin typeface="宋体" pitchFamily="2" charset="-122"/>
                <a:ea typeface="宋体" pitchFamily="2" charset="-122"/>
              </a:rPr>
              <a:t>    </a:t>
            </a:r>
            <a:r>
              <a:rPr lang="zh-CN" altLang="zh-CN" sz="2000" b="1" dirty="0">
                <a:latin typeface="宋体" pitchFamily="2" charset="-122"/>
                <a:ea typeface="宋体" pitchFamily="2" charset="-122"/>
              </a:rPr>
              <a:t>考虑因不同的寻址方式所附加的指令执行代价</a:t>
            </a:r>
            <a:r>
              <a:rPr lang="en-US" altLang="zh-CN" sz="2000" b="1" dirty="0">
                <a:latin typeface="宋体" pitchFamily="2" charset="-122"/>
                <a:ea typeface="宋体" pitchFamily="2" charset="-122"/>
              </a:rPr>
              <a:t>,</a:t>
            </a:r>
            <a:r>
              <a:rPr lang="zh-CN" altLang="zh-CN" sz="2000" b="1" dirty="0">
                <a:latin typeface="宋体" pitchFamily="2" charset="-122"/>
                <a:ea typeface="宋体" pitchFamily="2" charset="-122"/>
              </a:rPr>
              <a:t>假设每条指令在操作数准备好后执行其操作的代价均为</a:t>
            </a:r>
            <a:r>
              <a:rPr lang="en-US" altLang="zh-CN" sz="2000" b="1" dirty="0">
                <a:latin typeface="宋体" pitchFamily="2" charset="-122"/>
                <a:ea typeface="宋体" pitchFamily="2" charset="-122"/>
              </a:rPr>
              <a:t>1</a:t>
            </a:r>
            <a:r>
              <a:rPr lang="zh-CN" altLang="zh-CN" sz="2000" b="1" dirty="0">
                <a:latin typeface="宋体" pitchFamily="2" charset="-122"/>
                <a:ea typeface="宋体" pitchFamily="2" charset="-122"/>
              </a:rPr>
              <a:t>，而是否会有附加的代价则要视获取操作数时是否访问内存而定，每访问一次内存则增加代价</a:t>
            </a:r>
            <a:r>
              <a:rPr lang="en-US" altLang="zh-CN" sz="2000" b="1" dirty="0">
                <a:latin typeface="宋体" pitchFamily="2" charset="-122"/>
                <a:ea typeface="宋体" pitchFamily="2" charset="-122"/>
              </a:rPr>
              <a:t>1</a:t>
            </a:r>
            <a:r>
              <a:rPr lang="zh-CN" altLang="zh-CN" sz="2000" b="1" dirty="0">
                <a:latin typeface="宋体" pitchFamily="2" charset="-122"/>
                <a:ea typeface="宋体" pitchFamily="2" charset="-122"/>
              </a:rPr>
              <a:t>。</a:t>
            </a:r>
            <a:endParaRPr lang="en-US" altLang="zh-CN" sz="2000" b="1" dirty="0">
              <a:latin typeface="宋体" pitchFamily="2" charset="-122"/>
              <a:ea typeface="宋体" pitchFamily="2" charset="-122"/>
            </a:endParaRPr>
          </a:p>
          <a:p>
            <a:pPr algn="l"/>
            <a:r>
              <a:rPr lang="zh-CN" altLang="en-US" sz="2000" b="1" dirty="0">
                <a:solidFill>
                  <a:srgbClr val="800080"/>
                </a:solidFill>
                <a:latin typeface="宋体" pitchFamily="2" charset="-122"/>
                <a:ea typeface="宋体" pitchFamily="2" charset="-122"/>
              </a:rPr>
              <a:t>    例 </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 </a:t>
            </a:r>
            <a:r>
              <a:rPr lang="en-US" altLang="zh-CN" sz="2000" b="1" dirty="0">
                <a:latin typeface="宋体" pitchFamily="2" charset="-122"/>
                <a:ea typeface="宋体" pitchFamily="2" charset="-122"/>
              </a:rPr>
              <a:t>a:=b+c </a:t>
            </a:r>
            <a:r>
              <a:rPr lang="zh-CN" altLang="en-US" sz="2000" b="1" dirty="0">
                <a:latin typeface="宋体" pitchFamily="2" charset="-122"/>
                <a:ea typeface="宋体" pitchFamily="2" charset="-122"/>
              </a:rPr>
              <a:t>的几种转换方式</a:t>
            </a:r>
          </a:p>
          <a:p>
            <a:pPr algn="l">
              <a:lnSpc>
                <a:spcPct val="100000"/>
              </a:lnSpc>
              <a:spcBef>
                <a:spcPct val="0"/>
              </a:spcBef>
              <a:buFont typeface="Symbol" pitchFamily="18" charset="2"/>
              <a:buNone/>
            </a:pPr>
            <a:endParaRPr lang="en-US" altLang="zh-CN" sz="2000" b="1" dirty="0">
              <a:latin typeface="宋体" pitchFamily="2" charset="-122"/>
              <a:ea typeface="宋体" pitchFamily="2" charset="-122"/>
            </a:endParaRPr>
          </a:p>
        </p:txBody>
      </p:sp>
      <p:sp>
        <p:nvSpPr>
          <p:cNvPr id="5" name="Text Box 13"/>
          <p:cNvSpPr txBox="1">
            <a:spLocks noChangeArrowheads="1"/>
          </p:cNvSpPr>
          <p:nvPr/>
        </p:nvSpPr>
        <p:spPr bwMode="auto">
          <a:xfrm>
            <a:off x="381000" y="2673310"/>
            <a:ext cx="3733800" cy="923330"/>
          </a:xfrm>
          <a:prstGeom prst="rect">
            <a:avLst/>
          </a:prstGeom>
          <a:noFill/>
          <a:ln w="9525">
            <a:solidFill>
              <a:srgbClr val="0070C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MOV  b, R</a:t>
            </a:r>
            <a:r>
              <a:rPr lang="en-US" altLang="zh-CN" sz="2000" b="1" baseline="-25000" dirty="0">
                <a:latin typeface="宋体" pitchFamily="2" charset="-122"/>
                <a:ea typeface="宋体" pitchFamily="2" charset="-122"/>
              </a:rPr>
              <a:t>0 </a:t>
            </a:r>
          </a:p>
          <a:p>
            <a:pPr algn="l"/>
            <a:r>
              <a:rPr lang="en-US" altLang="zh-CN" sz="2000" b="1" dirty="0">
                <a:latin typeface="宋体" pitchFamily="2" charset="-122"/>
                <a:ea typeface="宋体" pitchFamily="2" charset="-122"/>
              </a:rPr>
              <a:t>     ADD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a:t>
            </a:r>
            <a:r>
              <a:rPr lang="en-US" altLang="zh-CN" sz="2000" b="1" baseline="-25000" dirty="0">
                <a:latin typeface="宋体" pitchFamily="2" charset="-122"/>
                <a:ea typeface="宋体" pitchFamily="2" charset="-122"/>
              </a:rPr>
              <a:t> </a:t>
            </a:r>
            <a:r>
              <a:rPr lang="en-US" altLang="zh-CN" sz="2000" b="1" dirty="0">
                <a:latin typeface="宋体" pitchFamily="2" charset="-122"/>
                <a:ea typeface="宋体" pitchFamily="2" charset="-122"/>
              </a:rPr>
              <a:t>c</a:t>
            </a:r>
            <a:endParaRPr lang="en-US" altLang="zh-CN" sz="2000" b="1" baseline="-25000" dirty="0">
              <a:latin typeface="宋体" pitchFamily="2" charset="-122"/>
              <a:ea typeface="宋体" pitchFamily="2" charset="-122"/>
            </a:endParaRP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a     </a:t>
            </a:r>
            <a:r>
              <a:rPr lang="en-US" altLang="zh-CN" sz="2000" b="1" dirty="0">
                <a:solidFill>
                  <a:srgbClr val="800080"/>
                </a:solidFill>
                <a:latin typeface="宋体" pitchFamily="2" charset="-122"/>
                <a:ea typeface="宋体" pitchFamily="2" charset="-122"/>
              </a:rPr>
              <a:t>cost=6</a:t>
            </a:r>
            <a:endParaRPr lang="en-US" altLang="zh-CN" sz="2000" b="1" dirty="0">
              <a:latin typeface="宋体" pitchFamily="2" charset="-122"/>
              <a:ea typeface="宋体" pitchFamily="2" charset="-122"/>
            </a:endParaRPr>
          </a:p>
        </p:txBody>
      </p:sp>
      <p:sp>
        <p:nvSpPr>
          <p:cNvPr id="6" name="Text Box 14"/>
          <p:cNvSpPr txBox="1">
            <a:spLocks noChangeArrowheads="1"/>
          </p:cNvSpPr>
          <p:nvPr/>
        </p:nvSpPr>
        <p:spPr bwMode="auto">
          <a:xfrm>
            <a:off x="4508080" y="2667000"/>
            <a:ext cx="3820277" cy="923330"/>
          </a:xfrm>
          <a:prstGeom prst="rect">
            <a:avLst/>
          </a:prstGeom>
          <a:noFill/>
          <a:ln w="9525">
            <a:solidFill>
              <a:srgbClr val="0070C0"/>
            </a:solidFill>
            <a:miter lim="800000"/>
            <a:headEnd/>
            <a:tailEnd/>
          </a:ln>
          <a:effectLst/>
        </p:spPr>
        <p:txBody>
          <a:bodyPr wrap="non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MOV  b, a</a:t>
            </a:r>
            <a:r>
              <a:rPr lang="en-US" altLang="zh-CN" sz="2000" b="1" baseline="-25000" dirty="0">
                <a:latin typeface="宋体" pitchFamily="2" charset="-122"/>
                <a:ea typeface="宋体" pitchFamily="2" charset="-122"/>
              </a:rPr>
              <a:t> </a:t>
            </a:r>
          </a:p>
          <a:p>
            <a:pPr algn="l"/>
            <a:r>
              <a:rPr lang="en-US" altLang="zh-CN" sz="2000" b="1" dirty="0">
                <a:latin typeface="宋体" pitchFamily="2" charset="-122"/>
                <a:ea typeface="宋体" pitchFamily="2" charset="-122"/>
              </a:rPr>
              <a:t>     ADD  a, c        </a:t>
            </a:r>
            <a:r>
              <a:rPr lang="en-US" altLang="zh-CN" sz="2000" b="1" dirty="0">
                <a:solidFill>
                  <a:srgbClr val="800080"/>
                </a:solidFill>
                <a:latin typeface="宋体" pitchFamily="2" charset="-122"/>
                <a:ea typeface="宋体" pitchFamily="2" charset="-122"/>
              </a:rPr>
              <a:t>cost=6</a:t>
            </a:r>
          </a:p>
          <a:p>
            <a:pPr algn="l"/>
            <a:endParaRPr lang="en-US" altLang="zh-CN" sz="2000" b="1" dirty="0">
              <a:solidFill>
                <a:srgbClr val="800080"/>
              </a:solidFill>
              <a:latin typeface="宋体" pitchFamily="2" charset="-122"/>
              <a:ea typeface="宋体" pitchFamily="2" charset="-122"/>
            </a:endParaRPr>
          </a:p>
        </p:txBody>
      </p:sp>
      <p:sp>
        <p:nvSpPr>
          <p:cNvPr id="7" name="Text Box 15"/>
          <p:cNvSpPr txBox="1">
            <a:spLocks noChangeArrowheads="1"/>
          </p:cNvSpPr>
          <p:nvPr/>
        </p:nvSpPr>
        <p:spPr bwMode="auto">
          <a:xfrm>
            <a:off x="381000" y="3847486"/>
            <a:ext cx="3733800" cy="1538883"/>
          </a:xfrm>
          <a:prstGeom prst="rect">
            <a:avLst/>
          </a:prstGeom>
          <a:noFill/>
          <a:ln w="9525">
            <a:solidFill>
              <a:srgbClr val="0070C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）假定</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1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2</a:t>
            </a:r>
            <a:r>
              <a:rPr lang="zh-CN" altLang="zh-CN" sz="2000" b="1" dirty="0">
                <a:latin typeface="宋体" pitchFamily="2" charset="-122"/>
                <a:ea typeface="宋体" pitchFamily="2" charset="-122"/>
              </a:rPr>
              <a:t>中</a:t>
            </a:r>
            <a:r>
              <a:rPr lang="zh-CN" altLang="en-US" sz="2000" b="1" dirty="0">
                <a:latin typeface="宋体" pitchFamily="2" charset="-122"/>
                <a:ea typeface="宋体" pitchFamily="2" charset="-122"/>
              </a:rPr>
              <a:t>已经分别</a:t>
            </a:r>
            <a:r>
              <a:rPr lang="zh-CN" altLang="zh-CN" sz="2000" b="1" dirty="0">
                <a:latin typeface="宋体" pitchFamily="2" charset="-122"/>
                <a:ea typeface="宋体" pitchFamily="2" charset="-122"/>
              </a:rPr>
              <a:t>包含</a:t>
            </a:r>
            <a:r>
              <a:rPr lang="zh-CN" altLang="en-US" sz="2000" b="1" dirty="0">
                <a:latin typeface="宋体" pitchFamily="2" charset="-122"/>
                <a:ea typeface="宋体" pitchFamily="2" charset="-122"/>
              </a:rPr>
              <a:t>了</a:t>
            </a:r>
            <a:r>
              <a:rPr lang="en-US" altLang="zh-CN" sz="2000" b="1" dirty="0">
                <a:latin typeface="宋体" pitchFamily="2" charset="-122"/>
                <a:ea typeface="宋体" pitchFamily="2" charset="-122"/>
              </a:rPr>
              <a:t> b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的值</a:t>
            </a: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MOV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0</a:t>
            </a:r>
            <a:r>
              <a:rPr lang="zh-CN" altLang="en-US" sz="2000" b="1" dirty="0">
                <a:latin typeface="宋体" pitchFamily="2" charset="-122"/>
                <a:ea typeface="宋体" pitchFamily="2" charset="-122"/>
              </a:rPr>
              <a:t>         </a:t>
            </a:r>
            <a:endParaRPr lang="en-US" altLang="zh-CN" sz="2000" b="1" dirty="0">
              <a:latin typeface="宋体" pitchFamily="2" charset="-122"/>
              <a:ea typeface="宋体" pitchFamily="2" charset="-122"/>
            </a:endParaRPr>
          </a:p>
          <a:p>
            <a:pPr algn="l"/>
            <a:r>
              <a:rPr lang="en-US" altLang="zh-CN" sz="2000" b="1" dirty="0">
                <a:latin typeface="宋体" pitchFamily="2" charset="-122"/>
                <a:ea typeface="宋体" pitchFamily="2" charset="-122"/>
              </a:rPr>
              <a:t>     ADD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2</a:t>
            </a: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0</a:t>
            </a:r>
            <a:r>
              <a:rPr lang="en-US" altLang="zh-CN" sz="2000" b="1" dirty="0">
                <a:latin typeface="宋体" pitchFamily="2" charset="-122"/>
                <a:ea typeface="宋体" pitchFamily="2" charset="-122"/>
              </a:rPr>
              <a:t>, a</a:t>
            </a:r>
            <a:r>
              <a:rPr lang="en-US" altLang="zh-CN" sz="2000" b="1" baseline="-25000" dirty="0">
                <a:latin typeface="宋体" pitchFamily="2" charset="-122"/>
                <a:ea typeface="宋体" pitchFamily="2" charset="-122"/>
              </a:rPr>
              <a:t>       </a:t>
            </a:r>
            <a:r>
              <a:rPr lang="en-US" altLang="zh-CN" sz="2000" b="1" dirty="0">
                <a:solidFill>
                  <a:srgbClr val="800080"/>
                </a:solidFill>
                <a:latin typeface="宋体" pitchFamily="2" charset="-122"/>
                <a:ea typeface="宋体" pitchFamily="2" charset="-122"/>
              </a:rPr>
              <a:t>cost=4</a:t>
            </a:r>
            <a:endParaRPr lang="en-US" altLang="zh-CN" sz="2000" b="1" baseline="-25000" dirty="0">
              <a:solidFill>
                <a:schemeClr val="tx1"/>
              </a:solidFill>
              <a:latin typeface="宋体" pitchFamily="2" charset="-122"/>
              <a:ea typeface="宋体" pitchFamily="2" charset="-122"/>
            </a:endParaRPr>
          </a:p>
        </p:txBody>
      </p:sp>
      <p:sp>
        <p:nvSpPr>
          <p:cNvPr id="8" name="Text Box 17"/>
          <p:cNvSpPr txBox="1">
            <a:spLocks noChangeArrowheads="1"/>
          </p:cNvSpPr>
          <p:nvPr/>
        </p:nvSpPr>
        <p:spPr bwMode="auto">
          <a:xfrm>
            <a:off x="4507832" y="3837861"/>
            <a:ext cx="3797968" cy="1538883"/>
          </a:xfrm>
          <a:prstGeom prst="rect">
            <a:avLst/>
          </a:prstGeom>
          <a:noFill/>
          <a:ln w="9525">
            <a:solidFill>
              <a:srgbClr val="FF0000"/>
            </a:solidFill>
            <a:miter lim="800000"/>
            <a:headEnd/>
            <a:tailEnd/>
          </a:ln>
          <a:effectLst/>
        </p:spPr>
        <p:txBody>
          <a:bodyPr wrap="square" tIns="0" bIns="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4</a:t>
            </a:r>
            <a:r>
              <a:rPr lang="zh-CN" altLang="en-US" sz="2000" b="1" dirty="0">
                <a:latin typeface="宋体" pitchFamily="2" charset="-122"/>
                <a:ea typeface="宋体" pitchFamily="2" charset="-122"/>
              </a:rPr>
              <a:t>）</a:t>
            </a:r>
            <a:r>
              <a:rPr lang="zh-CN" altLang="zh-CN" sz="2000" b="1" dirty="0">
                <a:latin typeface="宋体" pitchFamily="2" charset="-122"/>
                <a:ea typeface="宋体" pitchFamily="2" charset="-122"/>
              </a:rPr>
              <a:t>假定</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1</a:t>
            </a:r>
            <a:r>
              <a:rPr lang="zh-CN" altLang="zh-CN" sz="2000" b="1" dirty="0">
                <a:latin typeface="宋体" pitchFamily="2" charset="-122"/>
                <a:ea typeface="宋体" pitchFamily="2" charset="-122"/>
              </a:rPr>
              <a:t>和</a:t>
            </a:r>
            <a:r>
              <a:rPr lang="en-US" altLang="zh-CN" sz="2000" b="1" dirty="0">
                <a:latin typeface="宋体" pitchFamily="2" charset="-122"/>
                <a:ea typeface="宋体" pitchFamily="2" charset="-122"/>
              </a:rPr>
              <a:t>R</a:t>
            </a:r>
            <a:r>
              <a:rPr lang="en-US" altLang="zh-CN" sz="2000" b="1" baseline="-25000" dirty="0">
                <a:latin typeface="宋体" pitchFamily="2" charset="-122"/>
                <a:ea typeface="宋体" pitchFamily="2" charset="-122"/>
              </a:rPr>
              <a:t>2</a:t>
            </a:r>
            <a:r>
              <a:rPr lang="zh-CN" altLang="zh-CN" sz="2000" b="1" dirty="0">
                <a:latin typeface="宋体" pitchFamily="2" charset="-122"/>
                <a:ea typeface="宋体" pitchFamily="2" charset="-122"/>
              </a:rPr>
              <a:t>中分别包含</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c</a:t>
            </a:r>
            <a:r>
              <a:rPr lang="zh-CN" altLang="en-US" sz="2000" b="1" dirty="0">
                <a:latin typeface="宋体" pitchFamily="2" charset="-122"/>
                <a:ea typeface="宋体" pitchFamily="2" charset="-122"/>
              </a:rPr>
              <a:t>的值</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并且</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的值在  这个赋值以后不再需要</a:t>
            </a: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ADD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R</a:t>
            </a:r>
            <a:r>
              <a:rPr lang="en-US" altLang="zh-CN" sz="2000" b="1" baseline="-25000" dirty="0">
                <a:latin typeface="宋体" pitchFamily="2" charset="-122"/>
                <a:ea typeface="宋体" pitchFamily="2" charset="-122"/>
              </a:rPr>
              <a:t>2</a:t>
            </a:r>
          </a:p>
          <a:p>
            <a:pPr algn="l"/>
            <a:r>
              <a:rPr lang="en-US" altLang="zh-CN" sz="2000" b="1" dirty="0">
                <a:latin typeface="宋体" pitchFamily="2" charset="-122"/>
                <a:ea typeface="宋体" pitchFamily="2" charset="-122"/>
              </a:rPr>
              <a:t>     MOV  R</a:t>
            </a:r>
            <a:r>
              <a:rPr lang="en-US" altLang="zh-CN" sz="2000" b="1" baseline="-25000" dirty="0">
                <a:latin typeface="宋体" pitchFamily="2" charset="-122"/>
                <a:ea typeface="宋体" pitchFamily="2" charset="-122"/>
              </a:rPr>
              <a:t>1</a:t>
            </a:r>
            <a:r>
              <a:rPr lang="en-US" altLang="zh-CN" sz="2000" b="1" dirty="0">
                <a:latin typeface="宋体" pitchFamily="2" charset="-122"/>
                <a:ea typeface="宋体" pitchFamily="2" charset="-122"/>
              </a:rPr>
              <a:t>,  a</a:t>
            </a:r>
            <a:r>
              <a:rPr lang="en-US" altLang="zh-CN" sz="2000" b="1" baseline="-25000" dirty="0">
                <a:latin typeface="宋体" pitchFamily="2" charset="-122"/>
                <a:ea typeface="宋体" pitchFamily="2" charset="-122"/>
              </a:rPr>
              <a:t>       </a:t>
            </a:r>
            <a:r>
              <a:rPr lang="en-US" altLang="zh-CN" sz="2000" b="1" dirty="0">
                <a:solidFill>
                  <a:srgbClr val="C00000"/>
                </a:solidFill>
                <a:latin typeface="宋体" pitchFamily="2" charset="-122"/>
                <a:ea typeface="宋体" pitchFamily="2" charset="-122"/>
              </a:rPr>
              <a:t>cost=3</a:t>
            </a:r>
          </a:p>
        </p:txBody>
      </p:sp>
      <p:sp>
        <p:nvSpPr>
          <p:cNvPr id="9" name="Rectangle 11"/>
          <p:cNvSpPr>
            <a:spLocks noChangeArrowheads="1"/>
          </p:cNvSpPr>
          <p:nvPr/>
        </p:nvSpPr>
        <p:spPr bwMode="auto">
          <a:xfrm>
            <a:off x="440871" y="5525631"/>
            <a:ext cx="8169729" cy="400110"/>
          </a:xfrm>
          <a:prstGeom prst="rect">
            <a:avLst/>
          </a:prstGeom>
          <a:noFill/>
          <a:ln w="9525">
            <a:noFill/>
            <a:miter lim="800000"/>
            <a:headEnd/>
            <a:tailEnd/>
          </a:ln>
          <a:effectLst/>
        </p:spPr>
        <p:txBody>
          <a:bodyPr wrap="square">
            <a:spAutoFit/>
          </a:bodyPr>
          <a:lstStyle/>
          <a:p>
            <a:pPr algn="l">
              <a:lnSpc>
                <a:spcPct val="10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选择指令模板时其它指标，如代码的尺寸（条数）等</a:t>
            </a:r>
            <a:endParaRPr lang="en-US" altLang="zh-CN" sz="2000" b="1"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hlinkClick r:id="rId2" action="ppaction://hlinksldjump"/>
          </p:cNvPr>
          <p:cNvSpPr txBox="1">
            <a:spLocks noChangeArrowheads="1"/>
          </p:cNvSpPr>
          <p:nvPr/>
        </p:nvSpPr>
        <p:spPr bwMode="auto">
          <a:xfrm>
            <a:off x="372979" y="304800"/>
            <a:ext cx="5943600"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10.3.1.2 </a:t>
            </a:r>
            <a:r>
              <a:rPr lang="zh-CN" altLang="en-US" sz="2800" b="1" dirty="0">
                <a:solidFill>
                  <a:srgbClr val="800080"/>
                </a:solidFill>
                <a:latin typeface="黑体" pitchFamily="49" charset="-122"/>
                <a:ea typeface="黑体" pitchFamily="49" charset="-122"/>
              </a:rPr>
              <a:t>寄存器分配</a:t>
            </a:r>
          </a:p>
        </p:txBody>
      </p:sp>
      <p:sp>
        <p:nvSpPr>
          <p:cNvPr id="3" name="Rectangle 16"/>
          <p:cNvSpPr>
            <a:spLocks noChangeArrowheads="1"/>
          </p:cNvSpPr>
          <p:nvPr/>
        </p:nvSpPr>
        <p:spPr bwMode="auto">
          <a:xfrm>
            <a:off x="152400" y="964446"/>
            <a:ext cx="9143999" cy="5632311"/>
          </a:xfrm>
          <a:prstGeom prst="rect">
            <a:avLst/>
          </a:prstGeom>
          <a:noFill/>
          <a:ln w="9525">
            <a:noFill/>
            <a:miter lim="800000"/>
            <a:headEnd/>
            <a:tailEnd/>
          </a:ln>
          <a:effectLst/>
        </p:spPr>
        <p:txBody>
          <a:bodyPr wrap="square">
            <a:spAutoFit/>
          </a:bodyPr>
          <a:lstStyle/>
          <a:p>
            <a:pPr marL="800100" lvl="1" indent="-342900" algn="l">
              <a:lnSpc>
                <a:spcPct val="150000"/>
              </a:lnSpc>
              <a:buFont typeface="Arial" pitchFamily="34" charset="0"/>
              <a:buChar char="•"/>
            </a:pPr>
            <a:r>
              <a:rPr lang="zh-CN" altLang="en-US" sz="2000" b="1" dirty="0">
                <a:latin typeface="宋体" pitchFamily="2" charset="-122"/>
                <a:ea typeface="宋体" pitchFamily="2" charset="-122"/>
              </a:rPr>
              <a:t>寄存器分配：为基本块选择需驻留寄存器的一组变量</a:t>
            </a:r>
            <a:endParaRPr lang="en-US" altLang="zh-CN" sz="2000" b="1" dirty="0">
              <a:latin typeface="宋体" pitchFamily="2" charset="-122"/>
              <a:ea typeface="宋体" pitchFamily="2" charset="-122"/>
            </a:endParaRPr>
          </a:p>
          <a:p>
            <a:pPr marL="800100" lvl="1" indent="-342900" algn="l">
              <a:lnSpc>
                <a:spcPct val="150000"/>
              </a:lnSpc>
              <a:spcBef>
                <a:spcPts val="1200"/>
              </a:spcBef>
              <a:buFont typeface="Arial" pitchFamily="34" charset="0"/>
              <a:buChar char="•"/>
            </a:pPr>
            <a:r>
              <a:rPr lang="zh-CN" altLang="en-US" sz="2000" b="1" dirty="0">
                <a:latin typeface="宋体" pitchFamily="2" charset="-122"/>
                <a:ea typeface="宋体" pitchFamily="2" charset="-122"/>
              </a:rPr>
              <a:t>寄存器指派：为变量指定具体的寄存器</a:t>
            </a:r>
            <a:endParaRPr lang="en-US" altLang="zh-CN" sz="2000" b="1" dirty="0">
              <a:latin typeface="宋体" pitchFamily="2" charset="-122"/>
              <a:ea typeface="宋体" pitchFamily="2" charset="-122"/>
            </a:endParaRPr>
          </a:p>
          <a:p>
            <a:pPr lvl="1" algn="l">
              <a:lnSpc>
                <a:spcPct val="150000"/>
              </a:lnSpc>
            </a:pPr>
            <a:r>
              <a:rPr lang="zh-CN" altLang="en-US" sz="2000" b="1" dirty="0">
                <a:latin typeface="宋体" pitchFamily="2" charset="-122"/>
                <a:ea typeface="宋体" pitchFamily="2" charset="-122"/>
              </a:rPr>
              <a:t>   原则：尽可能地让变量的值保留在寄存器中</a:t>
            </a:r>
            <a:endParaRPr lang="en-US" altLang="zh-CN" sz="2000" b="1" dirty="0">
              <a:latin typeface="宋体" pitchFamily="2" charset="-122"/>
              <a:ea typeface="宋体" pitchFamily="2" charset="-122"/>
            </a:endParaRPr>
          </a:p>
          <a:p>
            <a:pPr algn="l">
              <a:lnSpc>
                <a:spcPct val="150000"/>
              </a:lnSpc>
            </a:pPr>
            <a:r>
              <a:rPr lang="zh-CN" altLang="en-US" sz="2000" b="1" dirty="0">
                <a:latin typeface="宋体" pitchFamily="2" charset="-122"/>
                <a:ea typeface="宋体" pitchFamily="2" charset="-122"/>
              </a:rPr>
              <a:t>             尽可能引用变量在寄存器中的值</a:t>
            </a:r>
            <a:endParaRPr lang="en-US" altLang="zh-CN" sz="2000" b="1" dirty="0">
              <a:latin typeface="宋体" pitchFamily="2" charset="-122"/>
              <a:ea typeface="宋体" pitchFamily="2" charset="-122"/>
            </a:endParaRPr>
          </a:p>
          <a:p>
            <a:pPr algn="l">
              <a:lnSpc>
                <a:spcPct val="150000"/>
              </a:lnSpc>
            </a:pPr>
            <a:r>
              <a:rPr lang="en-US" altLang="zh-CN" sz="2000" b="1" dirty="0">
                <a:latin typeface="宋体" pitchFamily="2" charset="-122"/>
                <a:ea typeface="宋体" pitchFamily="2" charset="-122"/>
              </a:rPr>
              <a:t>             </a:t>
            </a:r>
            <a:r>
              <a:rPr lang="zh-CN" altLang="zh-CN" sz="2000" b="1" dirty="0">
                <a:latin typeface="宋体" pitchFamily="2" charset="-122"/>
                <a:ea typeface="宋体" pitchFamily="2" charset="-122"/>
              </a:rPr>
              <a:t>不再被引用的变量所占用的寄存器应尽早释放</a:t>
            </a:r>
            <a:endParaRPr lang="en-US" altLang="zh-CN" sz="2000" b="1" dirty="0">
              <a:latin typeface="宋体" pitchFamily="2" charset="-122"/>
              <a:ea typeface="宋体" pitchFamily="2" charset="-122"/>
            </a:endParaRPr>
          </a:p>
          <a:p>
            <a:pPr lvl="1" algn="l">
              <a:lnSpc>
                <a:spcPct val="150000"/>
              </a:lnSpc>
              <a:spcBef>
                <a:spcPts val="1200"/>
              </a:spcBef>
              <a:buFontTx/>
              <a:buChar char="•"/>
            </a:pPr>
            <a:r>
              <a:rPr lang="zh-CN" altLang="en-US" sz="2000" b="1" dirty="0">
                <a:latin typeface="宋体" pitchFamily="2" charset="-122"/>
                <a:ea typeface="宋体" pitchFamily="2" charset="-122"/>
              </a:rPr>
              <a:t>建立寄存器描述数组和变量地址描述数组描述寄存器分配与使用情况</a:t>
            </a:r>
            <a:endParaRPr lang="en-US" altLang="zh-CN" sz="2000" b="1" dirty="0">
              <a:latin typeface="宋体" pitchFamily="2" charset="-122"/>
              <a:ea typeface="宋体" pitchFamily="2" charset="-122"/>
            </a:endParaRPr>
          </a:p>
          <a:p>
            <a:pPr lvl="2" algn="l">
              <a:lnSpc>
                <a:spcPct val="150000"/>
              </a:lnSpc>
              <a:buClr>
                <a:srgbClr val="800080"/>
              </a:buClr>
              <a:buFontTx/>
              <a:buChar char="•"/>
            </a:pPr>
            <a:r>
              <a:rPr lang="en-US" altLang="zh-CN" sz="2000" b="1" dirty="0">
                <a:solidFill>
                  <a:srgbClr val="800080"/>
                </a:solidFill>
                <a:latin typeface="宋体" pitchFamily="2" charset="-122"/>
                <a:ea typeface="宋体" pitchFamily="2" charset="-122"/>
              </a:rPr>
              <a:t>RVALUE[R]</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描述寄存器 </a:t>
            </a:r>
            <a:r>
              <a:rPr lang="en-US" altLang="zh-CN" sz="2000" b="1" dirty="0">
                <a:solidFill>
                  <a:srgbClr val="800080"/>
                </a:solidFill>
                <a:latin typeface="宋体" pitchFamily="2" charset="-122"/>
                <a:ea typeface="宋体" pitchFamily="2" charset="-122"/>
              </a:rPr>
              <a:t>R </a:t>
            </a:r>
            <a:r>
              <a:rPr lang="zh-CN" altLang="en-US" sz="2000" b="1" dirty="0">
                <a:latin typeface="宋体" pitchFamily="2" charset="-122"/>
                <a:ea typeface="宋体" pitchFamily="2" charset="-122"/>
              </a:rPr>
              <a:t>当前存放</a:t>
            </a:r>
            <a:r>
              <a:rPr lang="zh-CN" altLang="en-US" sz="2000" b="1" dirty="0">
                <a:solidFill>
                  <a:srgbClr val="800080"/>
                </a:solidFill>
                <a:latin typeface="宋体" pitchFamily="2" charset="-122"/>
                <a:ea typeface="宋体" pitchFamily="2" charset="-122"/>
              </a:rPr>
              <a:t>哪些</a:t>
            </a:r>
            <a:r>
              <a:rPr lang="zh-CN" altLang="en-US" sz="2000" b="1" dirty="0">
                <a:latin typeface="宋体" pitchFamily="2" charset="-122"/>
                <a:ea typeface="宋体" pitchFamily="2" charset="-122"/>
              </a:rPr>
              <a:t>变量</a:t>
            </a:r>
          </a:p>
          <a:p>
            <a:pPr lvl="2" algn="l">
              <a:lnSpc>
                <a:spcPct val="150000"/>
              </a:lnSpc>
              <a:buClr>
                <a:srgbClr val="800080"/>
              </a:buClr>
              <a:buFontTx/>
              <a:buChar char="•"/>
            </a:pPr>
            <a:r>
              <a:rPr lang="en-US" altLang="zh-CN" sz="2000" b="1" dirty="0">
                <a:solidFill>
                  <a:srgbClr val="800080"/>
                </a:solidFill>
                <a:latin typeface="宋体" pitchFamily="2" charset="-122"/>
                <a:ea typeface="宋体" pitchFamily="2" charset="-122"/>
              </a:rPr>
              <a:t>AVALUE[A]</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表示变量 </a:t>
            </a:r>
            <a:r>
              <a:rPr lang="en-US" altLang="zh-CN" sz="2000" b="1" dirty="0">
                <a:solidFill>
                  <a:srgbClr val="800080"/>
                </a:solidFill>
                <a:latin typeface="宋体" pitchFamily="2" charset="-122"/>
                <a:ea typeface="宋体" pitchFamily="2" charset="-122"/>
              </a:rPr>
              <a:t>A </a:t>
            </a:r>
            <a:r>
              <a:rPr lang="zh-CN" altLang="en-US" sz="2000" b="1" dirty="0">
                <a:latin typeface="宋体" pitchFamily="2" charset="-122"/>
                <a:ea typeface="宋体" pitchFamily="2" charset="-122"/>
              </a:rPr>
              <a:t>的值存放在</a:t>
            </a:r>
            <a:r>
              <a:rPr lang="zh-CN" altLang="en-US" sz="2000" b="1" dirty="0">
                <a:solidFill>
                  <a:srgbClr val="800080"/>
                </a:solidFill>
                <a:latin typeface="宋体" pitchFamily="2" charset="-122"/>
                <a:ea typeface="宋体" pitchFamily="2" charset="-122"/>
              </a:rPr>
              <a:t>哪个</a:t>
            </a:r>
            <a:r>
              <a:rPr lang="zh-CN" altLang="en-US" sz="2000" b="1" dirty="0">
                <a:latin typeface="宋体" pitchFamily="2" charset="-122"/>
                <a:ea typeface="宋体" pitchFamily="2" charset="-122"/>
              </a:rPr>
              <a:t>寄存器中</a:t>
            </a:r>
          </a:p>
          <a:p>
            <a:pPr lvl="1" algn="l">
              <a:lnSpc>
                <a:spcPct val="150000"/>
              </a:lnSpc>
              <a:spcBef>
                <a:spcPts val="1200"/>
              </a:spcBef>
              <a:buClr>
                <a:srgbClr val="800080"/>
              </a:buClr>
              <a:buFontTx/>
              <a:buChar char="•"/>
            </a:pPr>
            <a:r>
              <a:rPr lang="zh-CN" altLang="en-US" sz="2000" b="1" dirty="0">
                <a:latin typeface="宋体" pitchFamily="2" charset="-122"/>
                <a:ea typeface="宋体" pitchFamily="2" charset="-122"/>
              </a:rPr>
              <a:t>  </a:t>
            </a:r>
            <a:r>
              <a:rPr kumimoji="0" lang="zh-CN" altLang="en-US" sz="2000" b="1" dirty="0">
                <a:latin typeface="宋体" pitchFamily="2" charset="-122"/>
                <a:ea typeface="宋体" pitchFamily="2" charset="-122"/>
              </a:rPr>
              <a:t>借助在</a:t>
            </a:r>
            <a:r>
              <a:rPr lang="zh-CN" altLang="en-US" sz="2000" b="1" dirty="0">
                <a:latin typeface="宋体" pitchFamily="2" charset="-122"/>
                <a:ea typeface="宋体" pitchFamily="2" charset="-122"/>
              </a:rPr>
              <a:t>基本块范围内建立变量的</a:t>
            </a:r>
            <a:r>
              <a:rPr lang="zh-CN" altLang="en-US" sz="2000" b="1" dirty="0">
                <a:solidFill>
                  <a:srgbClr val="800080"/>
                </a:solidFill>
                <a:latin typeface="宋体" pitchFamily="2" charset="-122"/>
                <a:ea typeface="宋体" pitchFamily="2" charset="-122"/>
              </a:rPr>
              <a:t>待用信息链</a:t>
            </a:r>
            <a:r>
              <a:rPr lang="zh-CN" altLang="en-US" sz="2000" b="1" dirty="0">
                <a:latin typeface="宋体" pitchFamily="2" charset="-122"/>
                <a:ea typeface="宋体" pitchFamily="2" charset="-122"/>
              </a:rPr>
              <a:t>和</a:t>
            </a:r>
          </a:p>
          <a:p>
            <a:pPr lvl="1" algn="l">
              <a:lnSpc>
                <a:spcPct val="150000"/>
              </a:lnSpc>
              <a:spcBef>
                <a:spcPct val="0"/>
              </a:spcBef>
              <a:buClr>
                <a:srgbClr val="800080"/>
              </a:buClr>
            </a:pPr>
            <a:r>
              <a:rPr lang="zh-CN" altLang="en-US" sz="2000" b="1" dirty="0">
                <a:solidFill>
                  <a:srgbClr val="800080"/>
                </a:solidFill>
                <a:latin typeface="宋体" pitchFamily="2" charset="-122"/>
                <a:ea typeface="宋体" pitchFamily="2" charset="-122"/>
              </a:rPr>
              <a:t>   活跃信息链</a:t>
            </a:r>
            <a:r>
              <a:rPr lang="zh-CN" altLang="en-US" sz="2000" b="1" dirty="0">
                <a:latin typeface="宋体" pitchFamily="2" charset="-122"/>
                <a:ea typeface="宋体" pitchFamily="2" charset="-122"/>
              </a:rPr>
              <a:t>辅助寄存器分配</a:t>
            </a:r>
            <a:endParaRPr lang="en-US" altLang="zh-CN" sz="2000" b="1" dirty="0">
              <a:latin typeface="宋体" pitchFamily="2" charset="-122"/>
              <a:ea typeface="宋体" pitchFamily="2" charset="-122"/>
            </a:endParaRPr>
          </a:p>
          <a:p>
            <a:pPr lvl="1" algn="l">
              <a:lnSpc>
                <a:spcPct val="150000"/>
              </a:lnSpc>
              <a:spcBef>
                <a:spcPct val="0"/>
              </a:spcBef>
              <a:buClr>
                <a:srgbClr val="800080"/>
              </a:buClr>
            </a:pPr>
            <a:endParaRPr kumimoji="0" lang="zh-CN" altLang="en-US" sz="2000" b="1" dirty="0">
              <a:latin typeface="宋体" pitchFamily="2" charset="-122"/>
              <a:ea typeface="宋体" pitchFamily="2" charset="-122"/>
            </a:endParaRPr>
          </a:p>
        </p:txBody>
      </p:sp>
      <p:sp>
        <p:nvSpPr>
          <p:cNvPr id="4"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56</a:t>
            </a:fld>
            <a:endParaRPr lang="en-US" altLang="zh-CN" sz="2000" dirty="0"/>
          </a:p>
        </p:txBody>
      </p:sp>
    </p:spTree>
    <p:extLst>
      <p:ext uri="{BB962C8B-B14F-4D97-AF65-F5344CB8AC3E}">
        <p14:creationId xmlns:p14="http://schemas.microsoft.com/office/powerpoint/2010/main" val="2022254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p:cNvSpPr>
            <a:spLocks noChangeArrowheads="1"/>
          </p:cNvSpPr>
          <p:nvPr/>
        </p:nvSpPr>
        <p:spPr bwMode="auto">
          <a:xfrm>
            <a:off x="457200" y="1219200"/>
            <a:ext cx="7620000" cy="2862322"/>
          </a:xfrm>
          <a:prstGeom prst="rect">
            <a:avLst/>
          </a:prstGeom>
          <a:noFill/>
          <a:ln w="9525">
            <a:noFill/>
            <a:miter lim="800000"/>
            <a:headEnd/>
            <a:tailEnd/>
          </a:ln>
          <a:effectLst/>
        </p:spPr>
        <p:txBody>
          <a:bodyPr wrap="square">
            <a:spAutoFit/>
          </a:bodyPr>
          <a:lstStyle/>
          <a:p>
            <a:pPr marL="800100" lvl="1" indent="-342900" algn="l">
              <a:lnSpc>
                <a:spcPct val="150000"/>
              </a:lnSpc>
              <a:buFont typeface="Arial" pitchFamily="34" charset="0"/>
              <a:buChar char="•"/>
            </a:pPr>
            <a:r>
              <a:rPr lang="zh-CN" altLang="en-US" sz="2000" b="1" dirty="0">
                <a:latin typeface="宋体" pitchFamily="2" charset="-122"/>
                <a:ea typeface="宋体" pitchFamily="2" charset="-122"/>
              </a:rPr>
              <a:t>机器指令有特殊要求</a:t>
            </a:r>
            <a:endParaRPr lang="en-US" altLang="zh-CN" sz="2000" b="1" dirty="0">
              <a:latin typeface="宋体" pitchFamily="2" charset="-122"/>
              <a:ea typeface="宋体" pitchFamily="2" charset="-122"/>
            </a:endParaRPr>
          </a:p>
          <a:p>
            <a:pPr marL="1257300" lvl="2" indent="-342900" algn="l">
              <a:lnSpc>
                <a:spcPct val="150000"/>
              </a:lnSpc>
              <a:buFont typeface="Arial" pitchFamily="34" charset="0"/>
              <a:buChar char="•"/>
            </a:pPr>
            <a:r>
              <a:rPr lang="zh-CN" altLang="en-US" sz="2000" b="1" dirty="0">
                <a:latin typeface="宋体" pitchFamily="2" charset="-122"/>
                <a:ea typeface="宋体" pitchFamily="2" charset="-122"/>
              </a:rPr>
              <a:t>流水线体系结构限制</a:t>
            </a:r>
            <a:r>
              <a:rPr lang="en-US" altLang="zh-CN" sz="2000" b="1" dirty="0">
                <a:latin typeface="宋体" pitchFamily="2" charset="-122"/>
                <a:ea typeface="宋体" pitchFamily="2" charset="-122"/>
              </a:rPr>
              <a:t>load  R0</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x</a:t>
            </a:r>
            <a:r>
              <a:rPr lang="zh-CN" altLang="en-US" sz="2000" b="1" dirty="0">
                <a:latin typeface="宋体" pitchFamily="2" charset="-122"/>
                <a:ea typeface="宋体" pitchFamily="2" charset="-122"/>
              </a:rPr>
              <a:t>，在随后的几个周期是不能使用的</a:t>
            </a:r>
            <a:endParaRPr lang="en-US" altLang="zh-CN" sz="2000" b="1" dirty="0">
              <a:latin typeface="宋体" pitchFamily="2" charset="-122"/>
              <a:ea typeface="宋体" pitchFamily="2" charset="-122"/>
            </a:endParaRPr>
          </a:p>
          <a:p>
            <a:pPr marL="1257300" lvl="2" indent="-342900" algn="l">
              <a:lnSpc>
                <a:spcPct val="150000"/>
              </a:lnSpc>
              <a:buFont typeface="Arial" pitchFamily="34" charset="0"/>
              <a:buChar char="•"/>
            </a:pPr>
            <a:r>
              <a:rPr lang="zh-CN" altLang="en-US" sz="2000" b="1" dirty="0">
                <a:latin typeface="宋体" pitchFamily="2" charset="-122"/>
                <a:ea typeface="宋体" pitchFamily="2" charset="-122"/>
              </a:rPr>
              <a:t>取数据之后可以执行与改数据无逻辑关系的运算</a:t>
            </a:r>
            <a:endParaRPr lang="en-US" altLang="zh-CN" sz="2000" b="1" dirty="0">
              <a:latin typeface="宋体" pitchFamily="2" charset="-122"/>
              <a:ea typeface="宋体" pitchFamily="2" charset="-122"/>
            </a:endParaRPr>
          </a:p>
          <a:p>
            <a:pPr marL="800100" lvl="1" indent="-342900" algn="l">
              <a:lnSpc>
                <a:spcPct val="150000"/>
              </a:lnSpc>
              <a:buFont typeface="Arial" pitchFamily="34" charset="0"/>
              <a:buChar char="•"/>
            </a:pPr>
            <a:r>
              <a:rPr lang="zh-CN" altLang="en-US" sz="2000" b="1" dirty="0">
                <a:latin typeface="宋体" pitchFamily="2" charset="-122"/>
                <a:ea typeface="宋体" pitchFamily="2" charset="-122"/>
              </a:rPr>
              <a:t>保证程序执行结果正确</a:t>
            </a:r>
            <a:endParaRPr lang="en-US" altLang="zh-CN" sz="2000" b="1" dirty="0">
              <a:latin typeface="宋体" pitchFamily="2" charset="-122"/>
              <a:ea typeface="宋体" pitchFamily="2" charset="-122"/>
            </a:endParaRPr>
          </a:p>
          <a:p>
            <a:pPr marL="800100" lvl="1" indent="-342900" algn="l">
              <a:lnSpc>
                <a:spcPct val="150000"/>
              </a:lnSpc>
              <a:buFont typeface="Arial" pitchFamily="34" charset="0"/>
              <a:buChar char="•"/>
            </a:pPr>
            <a:r>
              <a:rPr lang="zh-CN" altLang="en-US" sz="2000" b="1" dirty="0">
                <a:latin typeface="宋体" pitchFamily="2" charset="-122"/>
                <a:ea typeface="宋体" pitchFamily="2" charset="-122"/>
              </a:rPr>
              <a:t>可以适当调整目标语言语句间的前后</a:t>
            </a:r>
            <a:endParaRPr kumimoji="0" lang="zh-CN" altLang="en-US" sz="2000" b="1" dirty="0">
              <a:latin typeface="宋体" pitchFamily="2" charset="-122"/>
              <a:ea typeface="宋体" pitchFamily="2" charset="-122"/>
            </a:endParaRPr>
          </a:p>
        </p:txBody>
      </p:sp>
      <p:sp>
        <p:nvSpPr>
          <p:cNvPr id="4" name="Text Box 7">
            <a:hlinkClick r:id="rId2" action="ppaction://hlinksldjump"/>
          </p:cNvPr>
          <p:cNvSpPr txBox="1">
            <a:spLocks noChangeArrowheads="1"/>
          </p:cNvSpPr>
          <p:nvPr/>
        </p:nvSpPr>
        <p:spPr bwMode="auto">
          <a:xfrm>
            <a:off x="372979" y="304800"/>
            <a:ext cx="5943600"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10.3.1.3 </a:t>
            </a:r>
            <a:r>
              <a:rPr lang="zh-CN" altLang="en-US" sz="2800" b="1" dirty="0">
                <a:solidFill>
                  <a:srgbClr val="800080"/>
                </a:solidFill>
                <a:latin typeface="黑体" pitchFamily="49" charset="-122"/>
                <a:ea typeface="黑体" pitchFamily="49" charset="-122"/>
              </a:rPr>
              <a:t>指令调度</a:t>
            </a:r>
          </a:p>
        </p:txBody>
      </p:sp>
      <p:sp>
        <p:nvSpPr>
          <p:cNvPr id="5"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57</a:t>
            </a:fld>
            <a:endParaRPr lang="en-US" altLang="zh-CN" sz="2000" dirty="0"/>
          </a:p>
        </p:txBody>
      </p:sp>
    </p:spTree>
    <p:extLst>
      <p:ext uri="{BB962C8B-B14F-4D97-AF65-F5344CB8AC3E}">
        <p14:creationId xmlns:p14="http://schemas.microsoft.com/office/powerpoint/2010/main" val="2702667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hlinkClick r:id="rId2" action="ppaction://hlinksldjump"/>
          </p:cNvPr>
          <p:cNvSpPr txBox="1">
            <a:spLocks noChangeArrowheads="1"/>
          </p:cNvSpPr>
          <p:nvPr/>
        </p:nvSpPr>
        <p:spPr bwMode="auto">
          <a:xfrm>
            <a:off x="381000" y="304800"/>
            <a:ext cx="5943600"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10.3.2 </a:t>
            </a:r>
            <a:r>
              <a:rPr lang="zh-CN" altLang="en-US" sz="2800" b="1" dirty="0">
                <a:solidFill>
                  <a:srgbClr val="800080"/>
                </a:solidFill>
                <a:latin typeface="黑体" pitchFamily="49" charset="-122"/>
                <a:ea typeface="黑体" pitchFamily="49" charset="-122"/>
              </a:rPr>
              <a:t>一个简单的代码生成算法</a:t>
            </a:r>
          </a:p>
        </p:txBody>
      </p:sp>
      <p:sp>
        <p:nvSpPr>
          <p:cNvPr id="3" name="Rectangle 3"/>
          <p:cNvSpPr>
            <a:spLocks noChangeArrowheads="1"/>
          </p:cNvSpPr>
          <p:nvPr/>
        </p:nvSpPr>
        <p:spPr bwMode="auto">
          <a:xfrm>
            <a:off x="304800" y="1095086"/>
            <a:ext cx="8001000" cy="5170646"/>
          </a:xfrm>
          <a:prstGeom prst="rect">
            <a:avLst/>
          </a:prstGeom>
          <a:noFill/>
          <a:ln w="9525">
            <a:noFill/>
            <a:miter lim="800000"/>
            <a:headEnd/>
            <a:tailEnd/>
          </a:ln>
          <a:effectLst/>
        </p:spPr>
        <p:txBody>
          <a:bodyPr wrap="square">
            <a:spAutoFit/>
          </a:bodyPr>
          <a:lstStyle/>
          <a:p>
            <a:pPr algn="l">
              <a:lnSpc>
                <a:spcPct val="150000"/>
              </a:lnSpc>
              <a:spcBef>
                <a:spcPct val="0"/>
              </a:spcBef>
              <a:buFont typeface="Symbol" pitchFamily="18" charset="2"/>
              <a:buChar char="-"/>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基本块内 </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语句序列的简单代码生成</a:t>
            </a:r>
          </a:p>
          <a:p>
            <a:pPr algn="l">
              <a:lnSpc>
                <a:spcPct val="150000"/>
              </a:lnSpc>
              <a:spcBef>
                <a:spcPct val="0"/>
              </a:spcBef>
              <a:buFont typeface="Symbol" pitchFamily="18" charset="2"/>
              <a:buNone/>
            </a:pPr>
            <a:r>
              <a:rPr lang="zh-CN" altLang="en-US" sz="2000" b="1" dirty="0">
                <a:latin typeface="宋体" pitchFamily="2" charset="-122"/>
                <a:ea typeface="宋体" pitchFamily="2" charset="-122"/>
              </a:rPr>
              <a:t>   （假设只有形如 </a:t>
            </a:r>
            <a:r>
              <a:rPr lang="en-US" altLang="zh-CN" sz="2000" b="1" dirty="0">
                <a:latin typeface="宋体" pitchFamily="2" charset="-122"/>
                <a:ea typeface="宋体" pitchFamily="2" charset="-122"/>
              </a:rPr>
              <a:t>A:=B op C </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的</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语句序列） </a:t>
            </a:r>
            <a:endParaRPr kumimoji="0" lang="zh-CN" altLang="en-US" sz="2000" b="1" dirty="0">
              <a:latin typeface="宋体" pitchFamily="2" charset="-122"/>
              <a:ea typeface="宋体" pitchFamily="2" charset="-122"/>
            </a:endParaRPr>
          </a:p>
          <a:p>
            <a:pPr algn="l">
              <a:lnSpc>
                <a:spcPct val="150000"/>
              </a:lnSpc>
              <a:spcBef>
                <a:spcPct val="0"/>
              </a:spcBef>
              <a:buFont typeface="Symbol" pitchFamily="18" charset="2"/>
              <a:buNone/>
            </a:pPr>
            <a:r>
              <a:rPr lang="zh-CN" altLang="en-US" sz="2000" b="1" dirty="0">
                <a:latin typeface="宋体" pitchFamily="2" charset="-122"/>
                <a:ea typeface="宋体" pitchFamily="2" charset="-122"/>
              </a:rPr>
              <a:t> </a:t>
            </a:r>
            <a:r>
              <a:rPr lang="en-US" altLang="zh-CN" sz="2000" b="1" dirty="0">
                <a:solidFill>
                  <a:srgbClr val="C00000"/>
                </a:solidFill>
                <a:latin typeface="宋体" pitchFamily="2" charset="-122"/>
                <a:ea typeface="宋体" pitchFamily="2" charset="-122"/>
              </a:rPr>
              <a:t>step1</a:t>
            </a:r>
            <a:r>
              <a:rPr lang="zh-CN" altLang="en-US" sz="2000" b="1" dirty="0">
                <a:solidFill>
                  <a:srgbClr val="C00000"/>
                </a:solidFill>
                <a:latin typeface="宋体" pitchFamily="2" charset="-122"/>
                <a:ea typeface="宋体" pitchFamily="2" charset="-122"/>
              </a:rPr>
              <a:t>：</a:t>
            </a:r>
            <a:r>
              <a:rPr lang="zh-CN" altLang="en-US" sz="2000" b="1" dirty="0">
                <a:latin typeface="宋体" pitchFamily="2" charset="-122"/>
                <a:ea typeface="宋体" pitchFamily="2" charset="-122"/>
              </a:rPr>
              <a:t>对每个</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a:t>
            </a:r>
            <a:r>
              <a:rPr lang="en-US" altLang="zh-CN" sz="2000" b="1" dirty="0" err="1">
                <a:latin typeface="宋体" pitchFamily="2" charset="-122"/>
                <a:ea typeface="宋体" pitchFamily="2" charset="-122"/>
              </a:rPr>
              <a:t>i</a:t>
            </a:r>
            <a:r>
              <a:rPr lang="zh-CN" altLang="en-US" sz="2000" b="1" dirty="0">
                <a:latin typeface="宋体" pitchFamily="2" charset="-122"/>
                <a:ea typeface="宋体" pitchFamily="2" charset="-122"/>
              </a:rPr>
              <a:t>，依次执行下述步骤：</a:t>
            </a:r>
          </a:p>
          <a:p>
            <a:pPr marL="533400" indent="-533400" algn="l">
              <a:lnSpc>
                <a:spcPct val="150000"/>
              </a:lnSpc>
              <a:spcBef>
                <a:spcPct val="0"/>
              </a:spcBef>
              <a:buFont typeface="Symbol" pitchFamily="18" charset="2"/>
              <a:buNone/>
            </a:pPr>
            <a:r>
              <a:rPr lang="zh-CN" altLang="en-US" sz="2000" b="1" dirty="0">
                <a:latin typeface="宋体" pitchFamily="2" charset="-122"/>
                <a:ea typeface="宋体" pitchFamily="2" charset="-122"/>
              </a:rPr>
              <a:t>         以 </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为参数，调用 </a:t>
            </a:r>
            <a:r>
              <a:rPr lang="en-US" altLang="zh-CN" sz="2000" b="1" dirty="0" err="1">
                <a:latin typeface="宋体" pitchFamily="2" charset="-122"/>
                <a:ea typeface="宋体" pitchFamily="2" charset="-122"/>
              </a:rPr>
              <a:t>getreg</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从 </a:t>
            </a:r>
            <a:r>
              <a:rPr lang="en-US" altLang="zh-CN" sz="2000" b="1" dirty="0" err="1">
                <a:latin typeface="宋体" pitchFamily="2" charset="-122"/>
                <a:ea typeface="宋体" pitchFamily="2" charset="-122"/>
              </a:rPr>
              <a:t>getreg</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返回时，得到一寄存器 </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（这里先假定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为伪寄存器），作为存放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现行值的寄存器；</a:t>
            </a:r>
          </a:p>
          <a:p>
            <a:pPr lvl="1" algn="l">
              <a:lnSpc>
                <a:spcPct val="150000"/>
              </a:lnSpc>
              <a:spcBef>
                <a:spcPct val="0"/>
              </a:spcBef>
              <a:buClr>
                <a:srgbClr val="800080"/>
              </a:buClr>
              <a:buFontTx/>
              <a:buChar char="•"/>
            </a:pPr>
            <a:r>
              <a:rPr lang="zh-CN" altLang="en-US" sz="2000" b="1" dirty="0">
                <a:latin typeface="宋体" pitchFamily="2" charset="-122"/>
                <a:ea typeface="宋体" pitchFamily="2" charset="-122"/>
              </a:rPr>
              <a:t> 查询 </a:t>
            </a:r>
            <a:r>
              <a:rPr lang="en-US" altLang="zh-CN" sz="2000" b="1" dirty="0">
                <a:latin typeface="宋体" pitchFamily="2" charset="-122"/>
                <a:ea typeface="宋体" pitchFamily="2" charset="-122"/>
              </a:rPr>
              <a:t>AVALUE[B]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AVALUE[C]</a:t>
            </a:r>
            <a:r>
              <a:rPr lang="zh-CN" altLang="en-US" sz="2000" b="1" dirty="0">
                <a:latin typeface="宋体" pitchFamily="2" charset="-122"/>
                <a:ea typeface="宋体" pitchFamily="2" charset="-122"/>
              </a:rPr>
              <a:t>，确定出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现行值存放位置；如果其现行值在寄存器中，则把寄存器记作</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C`</a:t>
            </a:r>
            <a:r>
              <a:rPr lang="zh-CN" altLang="en-US" sz="2000" b="1" dirty="0">
                <a:latin typeface="宋体" pitchFamily="2" charset="-122"/>
                <a:ea typeface="宋体" pitchFamily="2" charset="-122"/>
              </a:rPr>
              <a:t>；如果其现行值不在寄存器中，则在相应指令中仍用</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C</a:t>
            </a:r>
            <a:r>
              <a:rPr lang="zh-CN" altLang="en-US" sz="2000" b="1" dirty="0">
                <a:latin typeface="宋体" pitchFamily="2" charset="-122"/>
                <a:ea typeface="宋体" pitchFamily="2" charset="-122"/>
              </a:rPr>
              <a:t>表示。</a:t>
            </a:r>
            <a:endParaRPr lang="en-US" altLang="zh-CN" sz="2000" b="1" dirty="0">
              <a:latin typeface="宋体" pitchFamily="2" charset="-122"/>
              <a:ea typeface="宋体" pitchFamily="2" charset="-122"/>
            </a:endParaRPr>
          </a:p>
          <a:p>
            <a:pPr lvl="1" algn="l">
              <a:lnSpc>
                <a:spcPct val="150000"/>
              </a:lnSpc>
              <a:spcBef>
                <a:spcPct val="0"/>
              </a:spcBef>
              <a:buClr>
                <a:srgbClr val="800080"/>
              </a:buClr>
              <a:buFontTx/>
              <a:buChar char="•"/>
            </a:pPr>
            <a:r>
              <a:rPr lang="en-US" altLang="zh-CN" sz="2000" b="1" dirty="0">
                <a:latin typeface="宋体" pitchFamily="2" charset="-122"/>
                <a:ea typeface="宋体" pitchFamily="2" charset="-122"/>
              </a:rPr>
              <a:t> </a:t>
            </a:r>
            <a:r>
              <a:rPr lang="zh-CN" altLang="zh-CN" sz="2000" b="1" dirty="0">
                <a:latin typeface="宋体" pitchFamily="2" charset="-122"/>
                <a:ea typeface="宋体" pitchFamily="2" charset="-122"/>
              </a:rPr>
              <a:t>分两种情形生成目标代码：</a:t>
            </a:r>
            <a:endParaRPr lang="en-US" altLang="zh-CN" sz="2000" b="1" dirty="0">
              <a:latin typeface="宋体" pitchFamily="2" charset="-122"/>
              <a:ea typeface="宋体" pitchFamily="2" charset="-122"/>
            </a:endParaRPr>
          </a:p>
          <a:p>
            <a:pPr lvl="1" algn="l">
              <a:lnSpc>
                <a:spcPct val="150000"/>
              </a:lnSpc>
              <a:spcBef>
                <a:spcPct val="0"/>
              </a:spcBef>
              <a:buClr>
                <a:srgbClr val="800080"/>
              </a:buClr>
            </a:pPr>
            <a:endParaRPr lang="en-US" altLang="zh-CN" sz="2000" b="1" dirty="0">
              <a:latin typeface="宋体" pitchFamily="2" charset="-122"/>
              <a:ea typeface="宋体" pitchFamily="2" charset="-122"/>
            </a:endParaRPr>
          </a:p>
        </p:txBody>
      </p:sp>
      <p:sp>
        <p:nvSpPr>
          <p:cNvPr id="4"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58</a:t>
            </a:fld>
            <a:endParaRPr lang="en-US" altLang="zh-CN" sz="2000" dirty="0"/>
          </a:p>
        </p:txBody>
      </p:sp>
    </p:spTree>
    <p:extLst>
      <p:ext uri="{BB962C8B-B14F-4D97-AF65-F5344CB8AC3E}">
        <p14:creationId xmlns:p14="http://schemas.microsoft.com/office/powerpoint/2010/main" val="828365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59</a:t>
            </a:fld>
            <a:endParaRPr lang="en-US" altLang="zh-CN"/>
          </a:p>
        </p:txBody>
      </p:sp>
      <p:sp>
        <p:nvSpPr>
          <p:cNvPr id="3" name="矩形 2"/>
          <p:cNvSpPr/>
          <p:nvPr/>
        </p:nvSpPr>
        <p:spPr>
          <a:xfrm>
            <a:off x="228600" y="451783"/>
            <a:ext cx="8229600" cy="6555641"/>
          </a:xfrm>
          <a:prstGeom prst="rect">
            <a:avLst/>
          </a:prstGeom>
        </p:spPr>
        <p:txBody>
          <a:bodyPr wrap="square">
            <a:spAutoFit/>
          </a:bodyPr>
          <a:lstStyle/>
          <a:p>
            <a:pPr lvl="1" algn="l">
              <a:buClr>
                <a:srgbClr val="800080"/>
              </a:buClr>
            </a:pPr>
            <a:r>
              <a:rPr lang="en-US" altLang="zh-CN" sz="2000" b="1" dirty="0">
                <a:latin typeface="宋体" pitchFamily="2" charset="-122"/>
                <a:ea typeface="宋体" pitchFamily="2" charset="-122"/>
              </a:rPr>
              <a:t> a)  </a:t>
            </a:r>
            <a:r>
              <a:rPr lang="zh-CN" altLang="en-US" sz="2000" b="1" dirty="0">
                <a:latin typeface="宋体" pitchFamily="2" charset="-122"/>
                <a:ea typeface="宋体" pitchFamily="2" charset="-122"/>
              </a:rPr>
              <a:t>对于 </a:t>
            </a:r>
            <a:r>
              <a:rPr lang="en-US" altLang="zh-CN" sz="2000" b="1" dirty="0">
                <a:latin typeface="宋体" pitchFamily="2" charset="-122"/>
                <a:ea typeface="宋体" pitchFamily="2" charset="-122"/>
              </a:rPr>
              <a:t>i: A:=B op C</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现行值不在寄存器或者</a:t>
            </a:r>
            <a:r>
              <a:rPr lang="en-US" altLang="zh-CN" sz="2000" b="1" dirty="0">
                <a:latin typeface="宋体" pitchFamily="2" charset="-122"/>
                <a:ea typeface="宋体" pitchFamily="2" charset="-122"/>
              </a:rPr>
              <a:t>B’≠R</a:t>
            </a:r>
            <a:r>
              <a:rPr lang="zh-CN" altLang="en-US" sz="2000" b="1" dirty="0">
                <a:latin typeface="宋体" pitchFamily="2" charset="-122"/>
                <a:ea typeface="宋体" pitchFamily="2" charset="-122"/>
              </a:rPr>
              <a:t>，则生成： </a:t>
            </a:r>
            <a:r>
              <a:rPr lang="en-US" altLang="zh-CN" sz="2000" b="1" dirty="0">
                <a:solidFill>
                  <a:srgbClr val="800080"/>
                </a:solidFill>
                <a:latin typeface="宋体" pitchFamily="2" charset="-122"/>
                <a:ea typeface="宋体" pitchFamily="2" charset="-122"/>
              </a:rPr>
              <a:t>   MOV  B, R         OP  R, C</a:t>
            </a:r>
          </a:p>
          <a:p>
            <a:pPr lvl="1" algn="l">
              <a:buClr>
                <a:srgbClr val="800080"/>
              </a:buClr>
            </a:pPr>
            <a:r>
              <a:rPr lang="zh-CN" altLang="en-US" sz="2000" b="1" dirty="0">
                <a:latin typeface="宋体" pitchFamily="2" charset="-122"/>
                <a:ea typeface="宋体" pitchFamily="2" charset="-122"/>
              </a:rPr>
              <a:t>  或：    </a:t>
            </a:r>
            <a:r>
              <a:rPr lang="en-US" altLang="zh-CN" sz="2000" b="1" dirty="0">
                <a:solidFill>
                  <a:srgbClr val="800080"/>
                </a:solidFill>
                <a:latin typeface="宋体" pitchFamily="2" charset="-122"/>
                <a:ea typeface="宋体" pitchFamily="2" charset="-122"/>
              </a:rPr>
              <a:t>MOV  B, R         OP  R, C’</a:t>
            </a:r>
          </a:p>
          <a:p>
            <a:pPr lvl="1" algn="l">
              <a:buClr>
                <a:srgbClr val="800080"/>
              </a:buClr>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或：    </a:t>
            </a:r>
            <a:r>
              <a:rPr lang="en-US" altLang="zh-CN" sz="2000" b="1" dirty="0">
                <a:solidFill>
                  <a:srgbClr val="800080"/>
                </a:solidFill>
                <a:latin typeface="宋体" pitchFamily="2" charset="-122"/>
                <a:ea typeface="宋体" pitchFamily="2" charset="-122"/>
              </a:rPr>
              <a:t>MOV  B’, R       OP  R, C</a:t>
            </a:r>
          </a:p>
          <a:p>
            <a:pPr lvl="1" algn="l">
              <a:buClr>
                <a:srgbClr val="800080"/>
              </a:buClr>
            </a:pPr>
            <a:r>
              <a:rPr lang="zh-CN" altLang="en-US" sz="2000" b="1" dirty="0">
                <a:latin typeface="宋体" pitchFamily="2" charset="-122"/>
                <a:ea typeface="宋体" pitchFamily="2" charset="-122"/>
              </a:rPr>
              <a:t>  或：    </a:t>
            </a:r>
            <a:r>
              <a:rPr lang="en-US" altLang="zh-CN" sz="2000" b="1" dirty="0">
                <a:solidFill>
                  <a:srgbClr val="800080"/>
                </a:solidFill>
                <a:latin typeface="宋体" pitchFamily="2" charset="-122"/>
                <a:ea typeface="宋体" pitchFamily="2" charset="-122"/>
              </a:rPr>
              <a:t>MOV  B’, R       OP  R, C’</a:t>
            </a:r>
          </a:p>
          <a:p>
            <a:pPr lvl="1" algn="l">
              <a:buClr>
                <a:srgbClr val="800080"/>
              </a:buClr>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否则，则生成    </a:t>
            </a:r>
            <a:r>
              <a:rPr lang="en-US" altLang="zh-CN" sz="2000" b="1" dirty="0">
                <a:solidFill>
                  <a:srgbClr val="800080"/>
                </a:solidFill>
                <a:latin typeface="宋体" pitchFamily="2" charset="-122"/>
                <a:ea typeface="宋体" pitchFamily="2" charset="-122"/>
              </a:rPr>
              <a:t>OP  R, C    </a:t>
            </a:r>
            <a:r>
              <a:rPr lang="zh-CN" altLang="en-US" sz="2000" b="1" dirty="0">
                <a:latin typeface="宋体" pitchFamily="2" charset="-122"/>
                <a:ea typeface="宋体" pitchFamily="2" charset="-122"/>
              </a:rPr>
              <a:t>或 </a:t>
            </a:r>
            <a:r>
              <a:rPr lang="en-US" altLang="zh-CN" sz="2000" b="1" dirty="0">
                <a:solidFill>
                  <a:srgbClr val="800080"/>
                </a:solidFill>
                <a:latin typeface="宋体" pitchFamily="2" charset="-122"/>
                <a:ea typeface="宋体" pitchFamily="2" charset="-122"/>
              </a:rPr>
              <a:t>  OP  R, C’</a:t>
            </a:r>
          </a:p>
          <a:p>
            <a:pPr algn="l"/>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如 </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或 </a:t>
            </a:r>
            <a:r>
              <a:rPr lang="en-US" altLang="zh-CN" sz="2000" b="1" dirty="0">
                <a:latin typeface="宋体" pitchFamily="2" charset="-122"/>
                <a:ea typeface="宋体" pitchFamily="2" charset="-122"/>
              </a:rPr>
              <a:t>C’</a:t>
            </a:r>
            <a:r>
              <a:rPr lang="zh-CN" altLang="en-US" sz="2000" b="1" dirty="0">
                <a:latin typeface="宋体" pitchFamily="2" charset="-122"/>
                <a:ea typeface="宋体" pitchFamily="2" charset="-122"/>
              </a:rPr>
              <a:t>为</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，则删除 </a:t>
            </a:r>
            <a:r>
              <a:rPr lang="en-US" altLang="zh-CN" sz="2000" b="1" dirty="0">
                <a:latin typeface="宋体" pitchFamily="2" charset="-122"/>
                <a:ea typeface="宋体" pitchFamily="2" charset="-122"/>
              </a:rPr>
              <a:t>AVALUE[B] </a:t>
            </a:r>
            <a:r>
              <a:rPr lang="zh-CN" altLang="en-US" sz="2000" b="1" dirty="0">
                <a:latin typeface="宋体" pitchFamily="2" charset="-122"/>
                <a:ea typeface="宋体" pitchFamily="2" charset="-122"/>
              </a:rPr>
              <a:t>或 </a:t>
            </a:r>
            <a:r>
              <a:rPr lang="en-US" altLang="zh-CN" sz="2000" b="1" dirty="0">
                <a:latin typeface="宋体" pitchFamily="2" charset="-122"/>
                <a:ea typeface="宋体" pitchFamily="2" charset="-122"/>
              </a:rPr>
              <a:t>AVALUE[C] </a:t>
            </a:r>
            <a:r>
              <a:rPr lang="zh-CN" altLang="en-US" sz="2000" b="1" dirty="0">
                <a:latin typeface="宋体" pitchFamily="2" charset="-122"/>
                <a:ea typeface="宋体" pitchFamily="2" charset="-122"/>
              </a:rPr>
              <a:t>中的 </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对每个 </a:t>
            </a:r>
            <a:r>
              <a:rPr lang="en-US" altLang="zh-CN" sz="2000" b="1" dirty="0">
                <a:latin typeface="宋体" pitchFamily="2" charset="-122"/>
                <a:ea typeface="宋体" pitchFamily="2" charset="-122"/>
              </a:rPr>
              <a:t>D</a:t>
            </a:r>
            <a:r>
              <a:rPr lang="en-US" altLang="zh-CN" sz="2000" b="1" dirty="0">
                <a:latin typeface="宋体" pitchFamily="2" charset="-122"/>
                <a:ea typeface="宋体" pitchFamily="2" charset="-122"/>
                <a:sym typeface="Symbol"/>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D</a:t>
            </a:r>
            <a:r>
              <a:rPr lang="en-US" altLang="zh-CN" sz="2000" b="1" dirty="0">
                <a:latin typeface="宋体" pitchFamily="2" charset="-122"/>
                <a:ea typeface="宋体" pitchFamily="2" charset="-122"/>
                <a:sym typeface="Symbol"/>
              </a:rPr>
              <a:t></a:t>
            </a:r>
            <a:r>
              <a:rPr lang="en-US" altLang="zh-CN" sz="2000" b="1" dirty="0">
                <a:latin typeface="宋体" pitchFamily="2" charset="-122"/>
                <a:ea typeface="宋体" pitchFamily="2" charset="-122"/>
              </a:rPr>
              <a:t>RVALUE[R]</a:t>
            </a:r>
            <a:r>
              <a:rPr lang="zh-CN" altLang="en-US" sz="2000" b="1" dirty="0">
                <a:latin typeface="宋体" pitchFamily="2" charset="-122"/>
                <a:ea typeface="宋体" pitchFamily="2" charset="-122"/>
              </a:rPr>
              <a:t>，并且在语句 </a:t>
            </a:r>
            <a:r>
              <a:rPr lang="en-US" altLang="zh-CN" sz="2000" b="1" dirty="0">
                <a:latin typeface="宋体" pitchFamily="2" charset="-122"/>
                <a:ea typeface="宋体" pitchFamily="2" charset="-122"/>
              </a:rPr>
              <a:t>i </a:t>
            </a:r>
            <a:r>
              <a:rPr lang="zh-CN" altLang="en-US" sz="2000" b="1" dirty="0">
                <a:latin typeface="宋体" pitchFamily="2" charset="-122"/>
                <a:ea typeface="宋体" pitchFamily="2" charset="-122"/>
              </a:rPr>
              <a:t>之后 </a:t>
            </a:r>
            <a:r>
              <a:rPr lang="en-US" altLang="zh-CN" sz="2000" b="1" dirty="0">
                <a:latin typeface="宋体" pitchFamily="2" charset="-122"/>
                <a:ea typeface="宋体" pitchFamily="2" charset="-122"/>
              </a:rPr>
              <a:t>D</a:t>
            </a:r>
            <a:r>
              <a:rPr lang="zh-CN" altLang="en-US" sz="2000" b="1" dirty="0">
                <a:latin typeface="宋体" pitchFamily="2" charset="-122"/>
                <a:ea typeface="宋体" pitchFamily="2" charset="-122"/>
              </a:rPr>
              <a:t> 仍然是活跃变量，则在生成以上代码之前先插入一条指令  </a:t>
            </a:r>
            <a:r>
              <a:rPr lang="en-US" altLang="zh-CN" sz="2000" b="1" dirty="0">
                <a:solidFill>
                  <a:srgbClr val="800080"/>
                </a:solidFill>
                <a:latin typeface="宋体" pitchFamily="2" charset="-122"/>
                <a:ea typeface="宋体" pitchFamily="2" charset="-122"/>
              </a:rPr>
              <a:t>MOV R, D</a:t>
            </a:r>
            <a:endParaRPr lang="zh-CN" altLang="en-US" sz="2000" b="1" dirty="0">
              <a:solidFill>
                <a:srgbClr val="800080"/>
              </a:solidFill>
              <a:latin typeface="宋体" pitchFamily="2" charset="-122"/>
              <a:ea typeface="宋体" pitchFamily="2" charset="-122"/>
            </a:endParaRPr>
          </a:p>
          <a:p>
            <a:pPr algn="l"/>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令 </a:t>
            </a:r>
            <a:r>
              <a:rPr lang="en-US" altLang="zh-CN" sz="2000" b="1" dirty="0">
                <a:latin typeface="宋体" pitchFamily="2" charset="-122"/>
                <a:ea typeface="宋体" pitchFamily="2" charset="-122"/>
              </a:rPr>
              <a:t>AVALUE[A]={R}</a:t>
            </a:r>
            <a:r>
              <a:rPr lang="zh-CN" altLang="en-US" sz="2000" b="1" dirty="0">
                <a:latin typeface="宋体" pitchFamily="2" charset="-122"/>
                <a:ea typeface="宋体" pitchFamily="2" charset="-122"/>
              </a:rPr>
              <a:t>，并令 </a:t>
            </a:r>
            <a:r>
              <a:rPr lang="en-US" altLang="zh-CN" sz="2000" b="1" dirty="0">
                <a:latin typeface="宋体" pitchFamily="2" charset="-122"/>
                <a:ea typeface="宋体" pitchFamily="2" charset="-122"/>
              </a:rPr>
              <a:t>RVALUE[R]={A}</a:t>
            </a:r>
            <a:r>
              <a:rPr lang="zh-CN" altLang="en-US" sz="2000" b="1" dirty="0">
                <a:latin typeface="宋体" pitchFamily="2" charset="-122"/>
                <a:ea typeface="宋体" pitchFamily="2" charset="-122"/>
              </a:rPr>
              <a:t>，以表示变量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的现行值只在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中并且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中的值只代表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的现行值 </a:t>
            </a:r>
            <a:endParaRPr lang="en-US" altLang="zh-CN" sz="2000" b="1" dirty="0">
              <a:latin typeface="宋体" pitchFamily="2" charset="-122"/>
              <a:ea typeface="宋体" pitchFamily="2" charset="-122"/>
            </a:endParaRPr>
          </a:p>
          <a:p>
            <a:pPr algn="l"/>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对于 </a:t>
            </a:r>
            <a:r>
              <a:rPr lang="en-US" altLang="zh-CN" sz="2000" b="1" dirty="0">
                <a:latin typeface="宋体" pitchFamily="2" charset="-122"/>
                <a:ea typeface="宋体" pitchFamily="2" charset="-122"/>
              </a:rPr>
              <a:t>i: A:=B</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现行值不在寄存器中，则生成 </a:t>
            </a:r>
            <a:r>
              <a:rPr lang="en-US" altLang="zh-CN" sz="2000" b="1" dirty="0">
                <a:solidFill>
                  <a:srgbClr val="800080"/>
                </a:solidFill>
                <a:latin typeface="宋体" pitchFamily="2" charset="-122"/>
                <a:ea typeface="宋体" pitchFamily="2" charset="-122"/>
              </a:rPr>
              <a:t>MOV B, R</a:t>
            </a:r>
            <a:endParaRPr lang="en-US" altLang="zh-CN" sz="2000" b="1" dirty="0">
              <a:latin typeface="宋体" pitchFamily="2" charset="-122"/>
              <a:ea typeface="宋体" pitchFamily="2" charset="-122"/>
            </a:endParaRPr>
          </a:p>
          <a:p>
            <a:pPr lvl="1" algn="l">
              <a:buClr>
                <a:srgbClr val="800080"/>
              </a:buClr>
            </a:pPr>
            <a:r>
              <a:rPr lang="zh-CN" altLang="en-US" sz="2000" b="1" dirty="0">
                <a:latin typeface="宋体" pitchFamily="2" charset="-122"/>
                <a:ea typeface="宋体" pitchFamily="2" charset="-122"/>
              </a:rPr>
              <a:t>    令 </a:t>
            </a:r>
            <a:r>
              <a:rPr lang="en-US" altLang="zh-CN" sz="2000" b="1" dirty="0">
                <a:latin typeface="宋体" pitchFamily="2" charset="-122"/>
                <a:ea typeface="宋体" pitchFamily="2" charset="-122"/>
              </a:rPr>
              <a:t>AVALUE[B] = {R}</a:t>
            </a:r>
            <a:r>
              <a:rPr lang="zh-CN" altLang="en-US" sz="2000" b="1" dirty="0">
                <a:latin typeface="宋体" pitchFamily="2" charset="-122"/>
                <a:ea typeface="宋体" pitchFamily="2" charset="-122"/>
              </a:rPr>
              <a:t>，并令 </a:t>
            </a:r>
            <a:r>
              <a:rPr lang="en-US" altLang="zh-CN" sz="2000" b="1" dirty="0">
                <a:latin typeface="宋体" pitchFamily="2" charset="-122"/>
                <a:ea typeface="宋体" pitchFamily="2" charset="-122"/>
              </a:rPr>
              <a:t>RVALUE[R]={A, B}</a:t>
            </a:r>
          </a:p>
          <a:p>
            <a:pPr lvl="1" algn="l">
              <a:buClr>
                <a:srgbClr val="800080"/>
              </a:buClr>
            </a:pPr>
            <a:r>
              <a:rPr lang="zh-CN" altLang="en-US" sz="2000" b="1" dirty="0">
                <a:latin typeface="宋体" pitchFamily="2" charset="-122"/>
                <a:ea typeface="宋体" pitchFamily="2" charset="-122"/>
              </a:rPr>
              <a:t>    如果</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现行值在寄存器</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中，则将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加入集合 </a:t>
            </a:r>
            <a:r>
              <a:rPr lang="en-US" altLang="zh-CN" sz="2000" b="1" dirty="0">
                <a:latin typeface="宋体" pitchFamily="2" charset="-122"/>
                <a:ea typeface="宋体" pitchFamily="2" charset="-122"/>
              </a:rPr>
              <a:t>RVALUE[R]</a:t>
            </a:r>
          </a:p>
          <a:p>
            <a:pPr lvl="1" algn="l">
              <a:buClr>
                <a:srgbClr val="800080"/>
              </a:buClr>
            </a:pPr>
            <a:r>
              <a:rPr lang="zh-CN" altLang="en-US" sz="2000" b="1" dirty="0">
                <a:latin typeface="宋体" pitchFamily="2" charset="-122"/>
                <a:ea typeface="宋体" pitchFamily="2" charset="-122"/>
              </a:rPr>
              <a:t>    无论何种情况，都令  </a:t>
            </a:r>
            <a:r>
              <a:rPr lang="en-US" altLang="zh-CN" sz="2000" b="1" dirty="0">
                <a:latin typeface="宋体" pitchFamily="2" charset="-122"/>
                <a:ea typeface="宋体" pitchFamily="2" charset="-122"/>
              </a:rPr>
              <a:t>AVALUE[A] = {R}</a:t>
            </a:r>
          </a:p>
          <a:p>
            <a:pPr lvl="1" algn="l">
              <a:buClr>
                <a:srgbClr val="800080"/>
              </a:buClr>
              <a:buFontTx/>
              <a:buChar char="•"/>
            </a:pPr>
            <a:r>
              <a:rPr lang="zh-CN" altLang="en-US" sz="2000" b="1" dirty="0">
                <a:latin typeface="宋体" pitchFamily="2" charset="-122"/>
                <a:ea typeface="宋体" pitchFamily="2" charset="-122"/>
              </a:rPr>
              <a:t>如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或 </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的现行值在基本块中不再被引用，它们也不是基本块出口之后的活跃变量（由语句 </a:t>
            </a:r>
            <a:r>
              <a:rPr lang="en-US" altLang="zh-CN" sz="2000" b="1" dirty="0">
                <a:latin typeface="宋体" pitchFamily="2" charset="-122"/>
                <a:ea typeface="宋体" pitchFamily="2" charset="-122"/>
              </a:rPr>
              <a:t>i </a:t>
            </a:r>
            <a:r>
              <a:rPr lang="zh-CN" altLang="en-US" sz="2000" b="1" dirty="0">
                <a:latin typeface="宋体" pitchFamily="2" charset="-122"/>
                <a:ea typeface="宋体" pitchFamily="2" charset="-122"/>
              </a:rPr>
              <a:t>上的附加信息知道），并且其现行值在某个寄存器 </a:t>
            </a:r>
            <a:r>
              <a:rPr lang="en-US" altLang="zh-CN" sz="2000" b="1" dirty="0" err="1">
                <a:latin typeface="宋体" pitchFamily="2" charset="-122"/>
                <a:ea typeface="宋体" pitchFamily="2" charset="-122"/>
              </a:rPr>
              <a:t>R</a:t>
            </a:r>
            <a:r>
              <a:rPr lang="en-US" altLang="zh-CN" sz="2000" b="1" baseline="-25000" dirty="0" err="1">
                <a:latin typeface="宋体" pitchFamily="2" charset="-122"/>
                <a:ea typeface="宋体" pitchFamily="2" charset="-122"/>
              </a:rPr>
              <a:t>k</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中，则删除 </a:t>
            </a:r>
            <a:r>
              <a:rPr lang="en-US" altLang="zh-CN" sz="2000" b="1" dirty="0">
                <a:latin typeface="宋体" pitchFamily="2" charset="-122"/>
                <a:ea typeface="宋体" pitchFamily="2" charset="-122"/>
              </a:rPr>
              <a:t>RVALUE[</a:t>
            </a:r>
            <a:r>
              <a:rPr lang="en-US" altLang="zh-CN" sz="2000" b="1" dirty="0" err="1">
                <a:latin typeface="宋体" pitchFamily="2" charset="-122"/>
                <a:ea typeface="宋体" pitchFamily="2" charset="-122"/>
              </a:rPr>
              <a:t>R</a:t>
            </a:r>
            <a:r>
              <a:rPr lang="en-US" altLang="zh-CN" sz="2000" b="1" baseline="-25000" dirty="0" err="1">
                <a:latin typeface="宋体" pitchFamily="2" charset="-122"/>
                <a:ea typeface="宋体" pitchFamily="2" charset="-122"/>
              </a:rPr>
              <a:t>k</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中的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以及</a:t>
            </a:r>
            <a:r>
              <a:rPr lang="en-US" altLang="zh-CN" sz="2000" b="1" dirty="0">
                <a:latin typeface="宋体" pitchFamily="2" charset="-122"/>
                <a:ea typeface="宋体" pitchFamily="2" charset="-122"/>
              </a:rPr>
              <a:t> AVALUE[B] </a:t>
            </a:r>
            <a:r>
              <a:rPr lang="zh-CN" altLang="en-US" sz="2000" b="1" dirty="0">
                <a:latin typeface="宋体" pitchFamily="2" charset="-122"/>
                <a:ea typeface="宋体" pitchFamily="2" charset="-122"/>
              </a:rPr>
              <a:t>或 </a:t>
            </a:r>
            <a:r>
              <a:rPr lang="en-US" altLang="zh-CN" sz="2000" b="1" dirty="0">
                <a:latin typeface="宋体" pitchFamily="2" charset="-122"/>
                <a:ea typeface="宋体" pitchFamily="2" charset="-122"/>
              </a:rPr>
              <a:t>AVALUE[C] </a:t>
            </a:r>
            <a:r>
              <a:rPr lang="zh-CN" altLang="en-US" sz="2000" b="1" dirty="0">
                <a:latin typeface="宋体" pitchFamily="2" charset="-122"/>
                <a:ea typeface="宋体" pitchFamily="2" charset="-122"/>
              </a:rPr>
              <a:t>中的 </a:t>
            </a:r>
            <a:r>
              <a:rPr lang="en-US" altLang="zh-CN" sz="2000" b="1" dirty="0" err="1">
                <a:latin typeface="宋体" pitchFamily="2" charset="-122"/>
                <a:ea typeface="宋体" pitchFamily="2" charset="-122"/>
              </a:rPr>
              <a:t>R</a:t>
            </a:r>
            <a:r>
              <a:rPr lang="en-US" altLang="zh-CN" sz="2000" b="1" baseline="-25000" dirty="0" err="1">
                <a:latin typeface="宋体" pitchFamily="2" charset="-122"/>
                <a:ea typeface="宋体" pitchFamily="2" charset="-122"/>
              </a:rPr>
              <a:t>k</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，使该寄存器不再为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或 </a:t>
            </a:r>
            <a:r>
              <a:rPr lang="en-US" altLang="zh-CN" sz="2000" b="1" dirty="0">
                <a:latin typeface="宋体" pitchFamily="2" charset="-122"/>
                <a:ea typeface="宋体" pitchFamily="2" charset="-122"/>
              </a:rPr>
              <a:t>C </a:t>
            </a:r>
            <a:r>
              <a:rPr lang="zh-CN" altLang="en-US" sz="2000" b="1" dirty="0">
                <a:latin typeface="宋体" pitchFamily="2" charset="-122"/>
                <a:ea typeface="宋体" pitchFamily="2" charset="-122"/>
              </a:rPr>
              <a:t>所占用</a:t>
            </a:r>
          </a:p>
          <a:p>
            <a:pPr lvl="1" algn="l">
              <a:buClr>
                <a:srgbClr val="800080"/>
              </a:buClr>
            </a:pPr>
            <a:endParaRPr lang="zh-CN" altLang="en-US" sz="2000" b="1" dirty="0">
              <a:latin typeface="宋体" pitchFamily="2" charset="-122"/>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11_1优化内容演示图2（代码外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350" y="762000"/>
            <a:ext cx="8634413"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EB774D79-D6C1-4F7A-9771-2ED1C8DE996C}" type="slidenum">
              <a:rPr lang="en-US" altLang="zh-CN" smtClean="0"/>
              <a:pPr/>
              <a:t>6</a:t>
            </a:fld>
            <a:endParaRPr lang="en-US" altLang="zh-CN"/>
          </a:p>
        </p:txBody>
      </p:sp>
      <p:sp>
        <p:nvSpPr>
          <p:cNvPr id="4" name="矩形 3"/>
          <p:cNvSpPr/>
          <p:nvPr/>
        </p:nvSpPr>
        <p:spPr bwMode="auto">
          <a:xfrm>
            <a:off x="990600" y="2971800"/>
            <a:ext cx="2743200" cy="3048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990600" y="3886200"/>
            <a:ext cx="2743200" cy="3048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矩形 5"/>
          <p:cNvSpPr/>
          <p:nvPr/>
        </p:nvSpPr>
        <p:spPr bwMode="auto">
          <a:xfrm>
            <a:off x="5334000" y="2133600"/>
            <a:ext cx="2819400" cy="6096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60</a:t>
            </a:fld>
            <a:endParaRPr lang="en-US" altLang="zh-CN"/>
          </a:p>
        </p:txBody>
      </p:sp>
      <p:sp>
        <p:nvSpPr>
          <p:cNvPr id="4" name="矩形 3"/>
          <p:cNvSpPr/>
          <p:nvPr/>
        </p:nvSpPr>
        <p:spPr>
          <a:xfrm>
            <a:off x="304800" y="450188"/>
            <a:ext cx="8229600" cy="5637121"/>
          </a:xfrm>
          <a:prstGeom prst="rect">
            <a:avLst/>
          </a:prstGeom>
        </p:spPr>
        <p:txBody>
          <a:bodyPr wrap="square">
            <a:spAutoFit/>
          </a:bodyPr>
          <a:lstStyle/>
          <a:p>
            <a:pPr algn="l">
              <a:lnSpc>
                <a:spcPct val="130000"/>
              </a:lnSpc>
            </a:pPr>
            <a:r>
              <a:rPr lang="en-US" altLang="zh-CN" sz="2000" b="1" dirty="0">
                <a:solidFill>
                  <a:srgbClr val="800080"/>
                </a:solidFill>
                <a:latin typeface="宋体" pitchFamily="2" charset="-122"/>
                <a:ea typeface="宋体" pitchFamily="2" charset="-122"/>
              </a:rPr>
              <a:t>step2: </a:t>
            </a:r>
            <a:r>
              <a:rPr lang="zh-CN" altLang="en-US" sz="2000" b="1" dirty="0">
                <a:latin typeface="宋体" pitchFamily="2" charset="-122"/>
                <a:ea typeface="宋体" pitchFamily="2" charset="-122"/>
              </a:rPr>
              <a:t>处理完基本块中所有</a:t>
            </a:r>
            <a:r>
              <a:rPr lang="en-US" altLang="zh-CN" sz="2000" b="1" i="1" dirty="0">
                <a:latin typeface="宋体" pitchFamily="2" charset="-122"/>
                <a:ea typeface="宋体" pitchFamily="2" charset="-122"/>
              </a:rPr>
              <a:t>TAC</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语句之后，对现行值在 某寄存器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中的每个变量 </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，若它在出口之后是活跃的，则生成 </a:t>
            </a:r>
            <a:r>
              <a:rPr lang="en-US" altLang="zh-CN" sz="2000" b="1" dirty="0">
                <a:solidFill>
                  <a:srgbClr val="800080"/>
                </a:solidFill>
                <a:latin typeface="宋体" pitchFamily="2" charset="-122"/>
                <a:ea typeface="宋体" pitchFamily="2" charset="-122"/>
              </a:rPr>
              <a:t>MOVE  R, M</a:t>
            </a:r>
            <a:r>
              <a:rPr lang="zh-CN" altLang="en-US" sz="2000" b="1" dirty="0">
                <a:latin typeface="宋体" pitchFamily="2" charset="-122"/>
                <a:ea typeface="宋体" pitchFamily="2" charset="-122"/>
              </a:rPr>
              <a:t>，将其存入主存。</a:t>
            </a:r>
            <a:endParaRPr lang="en-US" altLang="zh-CN" sz="2000" b="1" dirty="0">
              <a:latin typeface="宋体" pitchFamily="2" charset="-122"/>
              <a:ea typeface="宋体" pitchFamily="2" charset="-122"/>
            </a:endParaRPr>
          </a:p>
          <a:p>
            <a:pPr marL="2422525" indent="-2422525" algn="l">
              <a:lnSpc>
                <a:spcPct val="130000"/>
              </a:lnSpc>
            </a:pPr>
            <a:r>
              <a:rPr lang="zh-CN" altLang="en-US" sz="2000" b="1" dirty="0">
                <a:solidFill>
                  <a:srgbClr val="800080"/>
                </a:solidFill>
                <a:latin typeface="宋体" pitchFamily="2" charset="-122"/>
                <a:ea typeface="宋体" pitchFamily="2" charset="-122"/>
              </a:rPr>
              <a:t>函数 </a:t>
            </a:r>
            <a:r>
              <a:rPr lang="en-US" altLang="zh-CN" sz="2000" b="1" dirty="0" err="1">
                <a:solidFill>
                  <a:srgbClr val="800080"/>
                </a:solidFill>
                <a:latin typeface="宋体" pitchFamily="2" charset="-122"/>
                <a:ea typeface="宋体" pitchFamily="2" charset="-122"/>
              </a:rPr>
              <a:t>getreg</a:t>
            </a:r>
            <a:r>
              <a:rPr lang="zh-CN" altLang="en-US" sz="2000" b="1" dirty="0">
                <a:solidFill>
                  <a:srgbClr val="800080"/>
                </a:solidFill>
                <a:latin typeface="宋体" pitchFamily="2" charset="-122"/>
                <a:ea typeface="宋体" pitchFamily="2" charset="-122"/>
              </a:rPr>
              <a:t>的功能：</a:t>
            </a:r>
            <a:r>
              <a:rPr lang="zh-CN" altLang="en-US" sz="2000" b="1" dirty="0">
                <a:latin typeface="宋体" pitchFamily="2" charset="-122"/>
                <a:ea typeface="宋体" pitchFamily="2" charset="-122"/>
              </a:rPr>
              <a:t>以 </a:t>
            </a:r>
            <a:r>
              <a:rPr lang="en-US" altLang="zh-CN" sz="2000" b="1" dirty="0">
                <a:latin typeface="宋体" pitchFamily="2" charset="-122"/>
                <a:ea typeface="宋体" pitchFamily="2" charset="-122"/>
              </a:rPr>
              <a:t>i: A:=B op C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i: A:=B</a:t>
            </a:r>
            <a:r>
              <a:rPr lang="zh-CN" altLang="en-US" sz="2000" b="1" dirty="0">
                <a:latin typeface="宋体" pitchFamily="2" charset="-122"/>
                <a:ea typeface="宋体" pitchFamily="2" charset="-122"/>
              </a:rPr>
              <a:t>为参数， 返回一个伪寄存器</a:t>
            </a:r>
            <a:endParaRPr lang="en-US" altLang="zh-CN" sz="2000" b="1" dirty="0">
              <a:latin typeface="宋体" pitchFamily="2" charset="-122"/>
              <a:ea typeface="宋体" pitchFamily="2" charset="-122"/>
            </a:endParaRPr>
          </a:p>
          <a:p>
            <a:pPr algn="l">
              <a:lnSpc>
                <a:spcPct val="130000"/>
              </a:lnSpc>
            </a:pPr>
            <a:r>
              <a:rPr lang="zh-CN" altLang="en-US" sz="2000" b="1" dirty="0">
                <a:solidFill>
                  <a:srgbClr val="800080"/>
                </a:solidFill>
                <a:latin typeface="宋体" pitchFamily="2" charset="-122"/>
                <a:ea typeface="宋体" pitchFamily="2" charset="-122"/>
              </a:rPr>
              <a:t>步骤：</a:t>
            </a:r>
            <a:endParaRPr lang="zh-CN" altLang="en-US" sz="2000" b="1" dirty="0">
              <a:latin typeface="宋体" pitchFamily="2" charset="-122"/>
              <a:ea typeface="宋体" pitchFamily="2" charset="-122"/>
            </a:endParaRPr>
          </a:p>
          <a:p>
            <a:pPr lvl="1" algn="l">
              <a:lnSpc>
                <a:spcPct val="130000"/>
              </a:lnSpc>
              <a:buClr>
                <a:srgbClr val="800080"/>
              </a:buClr>
              <a:buFontTx/>
              <a:buChar char="•"/>
            </a:pPr>
            <a:r>
              <a:rPr lang="zh-CN" altLang="en-US" sz="2000" b="1" dirty="0">
                <a:latin typeface="宋体" pitchFamily="2" charset="-122"/>
                <a:ea typeface="宋体" pitchFamily="2" charset="-122"/>
              </a:rPr>
              <a:t> 对于 </a:t>
            </a:r>
            <a:r>
              <a:rPr lang="en-US" altLang="zh-CN" sz="2000" b="1" dirty="0">
                <a:latin typeface="宋体" pitchFamily="2" charset="-122"/>
                <a:ea typeface="宋体" pitchFamily="2" charset="-122"/>
              </a:rPr>
              <a:t>i: A:=B op C </a:t>
            </a:r>
          </a:p>
          <a:p>
            <a:pPr lvl="1" algn="l">
              <a:lnSpc>
                <a:spcPct val="130000"/>
              </a:lnSpc>
              <a:buClr>
                <a:srgbClr val="800080"/>
              </a:buClr>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若 </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a:rPr>
              <a:t></a:t>
            </a:r>
            <a:r>
              <a:rPr lang="en-US" altLang="zh-CN" sz="2000" b="1" dirty="0">
                <a:latin typeface="宋体" pitchFamily="2" charset="-122"/>
                <a:ea typeface="宋体" pitchFamily="2" charset="-122"/>
              </a:rPr>
              <a:t>RVALUE[R]</a:t>
            </a:r>
            <a:r>
              <a:rPr lang="zh-CN" altLang="en-US" sz="2000" b="1" dirty="0">
                <a:latin typeface="宋体" pitchFamily="2" charset="-122"/>
                <a:ea typeface="宋体" pitchFamily="2" charset="-122"/>
              </a:rPr>
              <a:t>，且在语句 </a:t>
            </a:r>
            <a:r>
              <a:rPr lang="en-US" altLang="zh-CN" sz="2000" b="1" dirty="0">
                <a:latin typeface="宋体" pitchFamily="2" charset="-122"/>
                <a:ea typeface="宋体" pitchFamily="2" charset="-122"/>
              </a:rPr>
              <a:t>i </a:t>
            </a:r>
            <a:r>
              <a:rPr lang="zh-CN" altLang="en-US" sz="2000" b="1" dirty="0">
                <a:latin typeface="宋体" pitchFamily="2" charset="-122"/>
                <a:ea typeface="宋体" pitchFamily="2" charset="-122"/>
              </a:rPr>
              <a:t>之后 </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在基本块中不再被引用，同时也不是基本块出口之后的活跃变量（由 </a:t>
            </a:r>
            <a:r>
              <a:rPr lang="en-US" altLang="zh-CN" sz="2000" b="1" dirty="0">
                <a:latin typeface="宋体" pitchFamily="2" charset="-122"/>
                <a:ea typeface="宋体" pitchFamily="2" charset="-122"/>
              </a:rPr>
              <a:t>i </a:t>
            </a:r>
            <a:r>
              <a:rPr lang="zh-CN" altLang="en-US" sz="2000" b="1" dirty="0">
                <a:latin typeface="宋体" pitchFamily="2" charset="-122"/>
                <a:ea typeface="宋体" pitchFamily="2" charset="-122"/>
              </a:rPr>
              <a:t>上的附加信息可知道），则返回 </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；否则，返回一个新的伪寄存器</a:t>
            </a:r>
            <a:r>
              <a:rPr lang="en-US" altLang="zh-CN" sz="2000" b="1" dirty="0">
                <a:latin typeface="宋体" pitchFamily="2" charset="-122"/>
                <a:ea typeface="宋体" pitchFamily="2" charset="-122"/>
              </a:rPr>
              <a:t>R’</a:t>
            </a:r>
          </a:p>
          <a:p>
            <a:pPr lvl="1" algn="l">
              <a:lnSpc>
                <a:spcPct val="130000"/>
              </a:lnSpc>
              <a:buClr>
                <a:srgbClr val="800080"/>
              </a:buClr>
              <a:buFontTx/>
              <a:buChar char="•"/>
            </a:pPr>
            <a:r>
              <a:rPr lang="zh-CN" altLang="en-US" sz="2000" b="1" dirty="0">
                <a:latin typeface="宋体" pitchFamily="2" charset="-122"/>
                <a:ea typeface="宋体" pitchFamily="2" charset="-122"/>
              </a:rPr>
              <a:t> 对于 </a:t>
            </a:r>
            <a:r>
              <a:rPr lang="en-US" altLang="zh-CN" sz="2000" b="1" dirty="0">
                <a:latin typeface="宋体" pitchFamily="2" charset="-122"/>
                <a:ea typeface="宋体" pitchFamily="2" charset="-122"/>
              </a:rPr>
              <a:t>i: A:=B </a:t>
            </a:r>
          </a:p>
          <a:p>
            <a:pPr lvl="1" algn="l">
              <a:lnSpc>
                <a:spcPct val="130000"/>
              </a:lnSpc>
              <a:buClr>
                <a:srgbClr val="800080"/>
              </a:buClr>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若 </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a:rPr>
              <a:t></a:t>
            </a:r>
            <a:r>
              <a:rPr lang="en-US" altLang="zh-CN" sz="2000" b="1" dirty="0">
                <a:latin typeface="宋体" pitchFamily="2" charset="-122"/>
                <a:ea typeface="宋体" pitchFamily="2" charset="-122"/>
              </a:rPr>
              <a:t>RVALUE[R] </a:t>
            </a:r>
            <a:r>
              <a:rPr lang="zh-CN" altLang="en-US" sz="2000" b="1" dirty="0">
                <a:latin typeface="宋体" pitchFamily="2" charset="-122"/>
                <a:ea typeface="宋体" pitchFamily="2" charset="-122"/>
              </a:rPr>
              <a:t>，则返回 </a:t>
            </a:r>
            <a:r>
              <a:rPr lang="en-US" altLang="zh-CN" sz="2000" b="1" dirty="0">
                <a:latin typeface="宋体" pitchFamily="2" charset="-122"/>
                <a:ea typeface="宋体" pitchFamily="2" charset="-122"/>
              </a:rPr>
              <a:t>R</a:t>
            </a:r>
            <a:r>
              <a:rPr lang="zh-CN" altLang="en-US" sz="2000" b="1" dirty="0">
                <a:latin typeface="宋体" pitchFamily="2" charset="-122"/>
                <a:ea typeface="宋体" pitchFamily="2" charset="-122"/>
              </a:rPr>
              <a:t>；否则，返回一个新的伪寄存器</a:t>
            </a:r>
            <a:r>
              <a:rPr lang="en-US" altLang="zh-CN" sz="2000" b="1" dirty="0">
                <a:latin typeface="宋体" pitchFamily="2" charset="-122"/>
                <a:ea typeface="宋体" pitchFamily="2" charset="-122"/>
              </a:rPr>
              <a:t>R’</a:t>
            </a:r>
          </a:p>
          <a:p>
            <a:pPr algn="l">
              <a:lnSpc>
                <a:spcPct val="130000"/>
              </a:lnSpc>
            </a:pPr>
            <a:endParaRPr lang="zh-CN" altLang="en-US" sz="2000" b="1" dirty="0">
              <a:latin typeface="宋体" pitchFamily="2" charset="-122"/>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hlinkClick r:id="rId2" action="ppaction://hlinksldjump"/>
          </p:cNvPr>
          <p:cNvSpPr txBox="1">
            <a:spLocks noChangeArrowheads="1"/>
          </p:cNvSpPr>
          <p:nvPr/>
        </p:nvSpPr>
        <p:spPr bwMode="auto">
          <a:xfrm>
            <a:off x="228600" y="487362"/>
            <a:ext cx="6858000" cy="430887"/>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zh-CN" altLang="en-US" sz="2200" b="1" dirty="0">
                <a:latin typeface="+mn-ea"/>
                <a:ea typeface="+mn-ea"/>
              </a:rPr>
              <a:t>一个简单的代码生成算法举例</a:t>
            </a:r>
          </a:p>
        </p:txBody>
      </p:sp>
      <p:sp>
        <p:nvSpPr>
          <p:cNvPr id="6" name="Rectangle 17"/>
          <p:cNvSpPr>
            <a:spLocks noChangeArrowheads="1"/>
          </p:cNvSpPr>
          <p:nvPr/>
        </p:nvSpPr>
        <p:spPr bwMode="auto">
          <a:xfrm>
            <a:off x="6400800" y="518517"/>
            <a:ext cx="1676400" cy="1538883"/>
          </a:xfrm>
          <a:prstGeom prst="rect">
            <a:avLst/>
          </a:prstGeom>
          <a:noFill/>
          <a:ln w="9525">
            <a:noFill/>
            <a:miter lim="800000"/>
            <a:headEnd/>
            <a:tailEnd/>
          </a:ln>
          <a:effectLst/>
        </p:spPr>
        <p:txBody>
          <a:bodyPr wrap="square" tIns="0" bIns="0">
            <a:spAutoFit/>
          </a:bodyPr>
          <a:lstStyle/>
          <a:p>
            <a:pPr algn="l">
              <a:lnSpc>
                <a:spcPct val="100000"/>
              </a:lnSpc>
              <a:buClr>
                <a:srgbClr val="800080"/>
              </a:buClr>
            </a:pPr>
            <a:r>
              <a:rPr lang="en-US" altLang="zh-CN" sz="2000" b="1" dirty="0">
                <a:latin typeface="宋体" pitchFamily="2" charset="-122"/>
                <a:ea typeface="宋体" pitchFamily="2" charset="-122"/>
              </a:rPr>
              <a:t>t := a - b</a:t>
            </a:r>
          </a:p>
          <a:p>
            <a:pPr algn="l">
              <a:lnSpc>
                <a:spcPct val="100000"/>
              </a:lnSpc>
              <a:spcBef>
                <a:spcPts val="0"/>
              </a:spcBef>
              <a:buClr>
                <a:srgbClr val="800080"/>
              </a:buClr>
            </a:pPr>
            <a:r>
              <a:rPr lang="en-US" altLang="zh-CN" sz="2000" b="1" dirty="0">
                <a:latin typeface="宋体" pitchFamily="2" charset="-122"/>
                <a:ea typeface="宋体" pitchFamily="2" charset="-122"/>
              </a:rPr>
              <a:t>a := b</a:t>
            </a:r>
          </a:p>
          <a:p>
            <a:pPr algn="l">
              <a:lnSpc>
                <a:spcPct val="100000"/>
              </a:lnSpc>
              <a:spcBef>
                <a:spcPts val="0"/>
              </a:spcBef>
              <a:buClr>
                <a:srgbClr val="800080"/>
              </a:buClr>
            </a:pPr>
            <a:r>
              <a:rPr lang="en-US" altLang="zh-CN" sz="2000" b="1" dirty="0">
                <a:latin typeface="宋体" pitchFamily="2" charset="-122"/>
                <a:ea typeface="宋体" pitchFamily="2" charset="-122"/>
              </a:rPr>
              <a:t>u := a - c </a:t>
            </a:r>
          </a:p>
          <a:p>
            <a:pPr algn="l">
              <a:lnSpc>
                <a:spcPct val="100000"/>
              </a:lnSpc>
              <a:spcBef>
                <a:spcPts val="0"/>
              </a:spcBef>
              <a:buClr>
                <a:srgbClr val="800080"/>
              </a:buClr>
            </a:pPr>
            <a:r>
              <a:rPr lang="en-US" altLang="zh-CN" sz="2000" b="1" dirty="0">
                <a:latin typeface="宋体" pitchFamily="2" charset="-122"/>
                <a:ea typeface="宋体" pitchFamily="2" charset="-122"/>
              </a:rPr>
              <a:t>v := t + u </a:t>
            </a:r>
          </a:p>
          <a:p>
            <a:pPr algn="l">
              <a:lnSpc>
                <a:spcPct val="100000"/>
              </a:lnSpc>
              <a:spcBef>
                <a:spcPts val="0"/>
              </a:spcBef>
              <a:buClr>
                <a:srgbClr val="800080"/>
              </a:buClr>
            </a:pPr>
            <a:r>
              <a:rPr lang="en-US" altLang="zh-CN" sz="2000" b="1" dirty="0">
                <a:latin typeface="宋体" pitchFamily="2" charset="-122"/>
                <a:ea typeface="宋体" pitchFamily="2" charset="-122"/>
              </a:rPr>
              <a:t>d := v + u</a:t>
            </a:r>
          </a:p>
        </p:txBody>
      </p:sp>
      <p:sp>
        <p:nvSpPr>
          <p:cNvPr id="7" name="Rectangle 3"/>
          <p:cNvSpPr>
            <a:spLocks noChangeArrowheads="1"/>
          </p:cNvSpPr>
          <p:nvPr/>
        </p:nvSpPr>
        <p:spPr bwMode="auto">
          <a:xfrm>
            <a:off x="381000" y="838200"/>
            <a:ext cx="5562600" cy="1405193"/>
          </a:xfrm>
          <a:prstGeom prst="rect">
            <a:avLst/>
          </a:prstGeom>
          <a:noFill/>
          <a:ln w="9525">
            <a:noFill/>
            <a:miter lim="800000"/>
            <a:headEnd/>
            <a:tailEnd/>
          </a:ln>
          <a:effectLst/>
        </p:spPr>
        <p:txBody>
          <a:bodyPr wrap="square">
            <a:spAutoFit/>
          </a:bodyPr>
          <a:lstStyle/>
          <a:p>
            <a:pPr algn="l">
              <a:lnSpc>
                <a:spcPct val="150000"/>
              </a:lnSpc>
              <a:spcBef>
                <a:spcPct val="0"/>
              </a:spcBef>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对于右图的基本块 （假定</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d </a:t>
            </a:r>
            <a:r>
              <a:rPr lang="zh-CN" altLang="en-US" sz="2000" b="1" dirty="0">
                <a:latin typeface="宋体" pitchFamily="2" charset="-122"/>
                <a:ea typeface="宋体" pitchFamily="2" charset="-122"/>
              </a:rPr>
              <a:t>在基本块的出口是活跃的），利用上述算法可生成如下代码序列：</a:t>
            </a:r>
          </a:p>
        </p:txBody>
      </p:sp>
      <p:graphicFrame>
        <p:nvGraphicFramePr>
          <p:cNvPr id="9" name="表格 8"/>
          <p:cNvGraphicFramePr>
            <a:graphicFrameLocks noGrp="1"/>
          </p:cNvGraphicFramePr>
          <p:nvPr/>
        </p:nvGraphicFramePr>
        <p:xfrm>
          <a:off x="914400" y="2346960"/>
          <a:ext cx="7086600" cy="39014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40360">
                <a:tc>
                  <a:txBody>
                    <a:bodyPr/>
                    <a:lstStyle/>
                    <a:p>
                      <a:pPr algn="ctr"/>
                      <a:r>
                        <a:rPr lang="zh-CN" altLang="en-US" sz="2000" b="1" dirty="0">
                          <a:solidFill>
                            <a:schemeClr val="tx1"/>
                          </a:solidFill>
                          <a:latin typeface="宋体" pitchFamily="2" charset="-122"/>
                          <a:ea typeface="宋体" pitchFamily="2" charset="-122"/>
                        </a:rPr>
                        <a:t>语句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a:solidFill>
                            <a:schemeClr val="tx1"/>
                          </a:solidFill>
                          <a:latin typeface="宋体" pitchFamily="2" charset="-122"/>
                          <a:ea typeface="宋体" pitchFamily="2" charset="-122"/>
                        </a:rPr>
                        <a:t>生成的代码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a:solidFill>
                            <a:schemeClr val="tx1"/>
                          </a:solidFill>
                          <a:latin typeface="宋体" pitchFamily="2" charset="-122"/>
                          <a:ea typeface="宋体" pitchFamily="2" charset="-122"/>
                        </a:rPr>
                        <a:t>寄存器描述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a:solidFill>
                            <a:schemeClr val="tx1"/>
                          </a:solidFill>
                          <a:latin typeface="宋体" pitchFamily="2" charset="-122"/>
                          <a:ea typeface="宋体" pitchFamily="2" charset="-122"/>
                        </a:rPr>
                        <a:t>变量地址描述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3400">
                <a:tc>
                  <a:txBody>
                    <a:bodyPr/>
                    <a:lstStyle/>
                    <a:p>
                      <a:pPr algn="ctr"/>
                      <a:r>
                        <a:rPr lang="en-US" altLang="zh-CN" sz="2000" b="1" dirty="0">
                          <a:solidFill>
                            <a:schemeClr val="tx1"/>
                          </a:solidFill>
                          <a:latin typeface="宋体" pitchFamily="2" charset="-122"/>
                          <a:ea typeface="宋体" pitchFamily="2" charset="-122"/>
                        </a:rPr>
                        <a:t>t:=a-b</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宋体" pitchFamily="2" charset="-122"/>
                          <a:ea typeface="宋体" pitchFamily="2" charset="-122"/>
                        </a:rPr>
                        <a:t>MOV a,R</a:t>
                      </a:r>
                      <a:r>
                        <a:rPr lang="en-US" altLang="zh-CN" sz="2000" b="1" baseline="-25000" dirty="0">
                          <a:solidFill>
                            <a:schemeClr val="tx1"/>
                          </a:solidFill>
                          <a:latin typeface="宋体" pitchFamily="2" charset="-122"/>
                          <a:ea typeface="宋体" pitchFamily="2" charset="-122"/>
                        </a:rPr>
                        <a:t>0</a:t>
                      </a:r>
                      <a:br>
                        <a:rPr lang="en-US" altLang="zh-CN" sz="2000" b="1" dirty="0">
                          <a:solidFill>
                            <a:schemeClr val="tx1"/>
                          </a:solidFill>
                          <a:latin typeface="宋体" pitchFamily="2" charset="-122"/>
                          <a:ea typeface="宋体" pitchFamily="2" charset="-122"/>
                        </a:rPr>
                      </a:br>
                      <a:r>
                        <a:rPr lang="en-US" altLang="zh-CN" sz="2000" b="1" dirty="0">
                          <a:solidFill>
                            <a:schemeClr val="tx1"/>
                          </a:solidFill>
                          <a:latin typeface="宋体" pitchFamily="2" charset="-122"/>
                          <a:ea typeface="宋体" pitchFamily="2" charset="-122"/>
                        </a:rPr>
                        <a:t>SUB R</a:t>
                      </a:r>
                      <a:r>
                        <a:rPr lang="en-US" altLang="zh-CN" sz="2000" b="1" baseline="-25000" dirty="0">
                          <a:solidFill>
                            <a:schemeClr val="tx1"/>
                          </a:solidFill>
                          <a:latin typeface="宋体" pitchFamily="2" charset="-122"/>
                          <a:ea typeface="宋体" pitchFamily="2" charset="-122"/>
                        </a:rPr>
                        <a:t>0</a:t>
                      </a:r>
                      <a:r>
                        <a:rPr lang="en-US" altLang="zh-CN" sz="2000" b="1" dirty="0">
                          <a:solidFill>
                            <a:schemeClr val="tx1"/>
                          </a:solidFill>
                          <a:latin typeface="宋体" pitchFamily="2" charset="-122"/>
                          <a:ea typeface="宋体" pitchFamily="2" charset="-122"/>
                        </a:rPr>
                        <a:t>,b</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1" dirty="0">
                          <a:solidFill>
                            <a:schemeClr val="tx1"/>
                          </a:solidFill>
                          <a:latin typeface="宋体" pitchFamily="2" charset="-122"/>
                          <a:ea typeface="宋体" pitchFamily="2" charset="-122"/>
                        </a:rPr>
                        <a:t>空寄存器</a:t>
                      </a:r>
                      <a:endParaRPr lang="en-US" altLang="zh-CN" sz="2000" b="1" dirty="0">
                        <a:solidFill>
                          <a:schemeClr val="tx1"/>
                        </a:solidFill>
                        <a:latin typeface="宋体" pitchFamily="2" charset="-122"/>
                        <a:ea typeface="宋体" pitchFamily="2" charset="-122"/>
                      </a:endParaRPr>
                    </a:p>
                    <a:p>
                      <a:pPr algn="ct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t</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t</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8364">
                <a:tc>
                  <a:txBody>
                    <a:bodyPr/>
                    <a:lstStyle/>
                    <a:p>
                      <a:pPr algn="ctr"/>
                      <a:r>
                        <a:rPr lang="en-US" altLang="zh-CN" sz="2000" b="1" dirty="0">
                          <a:solidFill>
                            <a:schemeClr val="tx1"/>
                          </a:solidFill>
                          <a:latin typeface="宋体" pitchFamily="2" charset="-122"/>
                          <a:ea typeface="宋体" pitchFamily="2" charset="-122"/>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宋体" pitchFamily="2" charset="-122"/>
                          <a:ea typeface="宋体" pitchFamily="2" charset="-122"/>
                        </a:rPr>
                        <a:t>MOV b,R</a:t>
                      </a:r>
                      <a:r>
                        <a:rPr lang="en-US" altLang="zh-CN" sz="2000" b="1" baseline="-25000" dirty="0">
                          <a:solidFill>
                            <a:schemeClr val="tx1"/>
                          </a:solidFill>
                          <a:latin typeface="宋体" pitchFamily="2" charset="-122"/>
                          <a:ea typeface="宋体" pitchFamily="2" charset="-122"/>
                        </a:rPr>
                        <a:t>1</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t</a:t>
                      </a:r>
                      <a:endParaRPr lang="zh-CN" altLang="en-US" sz="2000" b="1" dirty="0">
                        <a:solidFill>
                          <a:schemeClr val="tx1"/>
                        </a:solidFill>
                        <a:latin typeface="宋体" pitchFamily="2" charset="-122"/>
                        <a:ea typeface="宋体"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包含</a:t>
                      </a:r>
                      <a:r>
                        <a:rPr lang="en-US" altLang="zh-CN" sz="2000" b="1" dirty="0" err="1">
                          <a:solidFill>
                            <a:schemeClr val="tx1"/>
                          </a:solidFill>
                          <a:latin typeface="宋体" pitchFamily="2" charset="-122"/>
                          <a:ea typeface="宋体" pitchFamily="2" charset="-122"/>
                        </a:rPr>
                        <a:t>a,b</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t</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中</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err="1">
                          <a:solidFill>
                            <a:schemeClr val="tx1"/>
                          </a:solidFill>
                          <a:latin typeface="宋体" pitchFamily="2" charset="-122"/>
                          <a:ea typeface="宋体" pitchFamily="2" charset="-122"/>
                        </a:rPr>
                        <a:t>a,b</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8364">
                <a:tc>
                  <a:txBody>
                    <a:bodyPr/>
                    <a:lstStyle/>
                    <a:p>
                      <a:pPr algn="ctr"/>
                      <a:r>
                        <a:rPr lang="en-US" altLang="zh-CN" sz="2000" b="1" dirty="0">
                          <a:solidFill>
                            <a:schemeClr val="tx1"/>
                          </a:solidFill>
                          <a:latin typeface="宋体" pitchFamily="2" charset="-122"/>
                          <a:ea typeface="宋体" pitchFamily="2" charset="-122"/>
                        </a:rPr>
                        <a:t>u:=a-c</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MOV R</a:t>
                      </a:r>
                      <a:r>
                        <a:rPr lang="en-US" altLang="zh-CN" sz="2000" b="1" baseline="-25000" dirty="0">
                          <a:solidFill>
                            <a:schemeClr val="tx1"/>
                          </a:solidFill>
                          <a:latin typeface="宋体" pitchFamily="2" charset="-122"/>
                          <a:ea typeface="宋体" pitchFamily="2" charset="-122"/>
                        </a:rPr>
                        <a:t>1</a:t>
                      </a:r>
                      <a:r>
                        <a:rPr lang="en-US" altLang="zh-CN" sz="2000" b="1" dirty="0">
                          <a:solidFill>
                            <a:schemeClr val="tx1"/>
                          </a:solidFill>
                          <a:latin typeface="宋体" pitchFamily="2" charset="-122"/>
                          <a:ea typeface="宋体" pitchFamily="2" charset="-122"/>
                        </a:rPr>
                        <a:t>,b</a:t>
                      </a:r>
                      <a:br>
                        <a:rPr lang="en-US" altLang="zh-CN" sz="2000" b="1" dirty="0">
                          <a:solidFill>
                            <a:schemeClr val="tx1"/>
                          </a:solidFill>
                          <a:latin typeface="宋体" pitchFamily="2" charset="-122"/>
                          <a:ea typeface="宋体" pitchFamily="2" charset="-122"/>
                        </a:rPr>
                      </a:br>
                      <a:r>
                        <a:rPr lang="en-US" altLang="zh-CN" sz="2000" b="1" dirty="0">
                          <a:solidFill>
                            <a:schemeClr val="tx1"/>
                          </a:solidFill>
                          <a:latin typeface="宋体" pitchFamily="2" charset="-122"/>
                          <a:ea typeface="宋体" pitchFamily="2" charset="-122"/>
                        </a:rPr>
                        <a:t>SUB R</a:t>
                      </a:r>
                      <a:r>
                        <a:rPr lang="en-US" altLang="zh-CN" sz="2000" b="1" baseline="-25000" dirty="0">
                          <a:solidFill>
                            <a:schemeClr val="tx1"/>
                          </a:solidFill>
                          <a:latin typeface="宋体" pitchFamily="2" charset="-122"/>
                          <a:ea typeface="宋体" pitchFamily="2" charset="-122"/>
                        </a:rPr>
                        <a:t>1</a:t>
                      </a:r>
                      <a:r>
                        <a:rPr lang="en-US" altLang="zh-CN" sz="2000" b="1" dirty="0">
                          <a:solidFill>
                            <a:schemeClr val="tx1"/>
                          </a:solidFill>
                          <a:latin typeface="宋体" pitchFamily="2" charset="-122"/>
                          <a:ea typeface="宋体" pitchFamily="2" charset="-122"/>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t</a:t>
                      </a:r>
                      <a:endParaRPr lang="zh-CN" altLang="en-US" sz="2000" b="1" dirty="0">
                        <a:solidFill>
                          <a:schemeClr val="tx1"/>
                        </a:solidFill>
                        <a:latin typeface="宋体" pitchFamily="2" charset="-122"/>
                        <a:ea typeface="宋体"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u</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t</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中</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u</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8364">
                <a:tc>
                  <a:txBody>
                    <a:bodyPr/>
                    <a:lstStyle/>
                    <a:p>
                      <a:pPr algn="ctr"/>
                      <a:r>
                        <a:rPr lang="en-US" altLang="zh-CN" sz="2000" b="1" dirty="0">
                          <a:solidFill>
                            <a:schemeClr val="tx1"/>
                          </a:solidFill>
                          <a:latin typeface="宋体" pitchFamily="2" charset="-122"/>
                          <a:ea typeface="宋体" pitchFamily="2" charset="-122"/>
                        </a:rPr>
                        <a:t>v:=</a:t>
                      </a:r>
                      <a:r>
                        <a:rPr lang="en-US" altLang="zh-CN" sz="2000" b="1" dirty="0" err="1">
                          <a:solidFill>
                            <a:schemeClr val="tx1"/>
                          </a:solidFill>
                          <a:latin typeface="宋体" pitchFamily="2" charset="-122"/>
                          <a:ea typeface="宋体" pitchFamily="2" charset="-122"/>
                        </a:rPr>
                        <a:t>t+u</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宋体" pitchFamily="2" charset="-122"/>
                          <a:ea typeface="宋体" pitchFamily="2" charset="-122"/>
                        </a:rPr>
                        <a:t>ADD  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v</a:t>
                      </a:r>
                      <a:endParaRPr lang="zh-CN" altLang="en-US" sz="2000" b="1" dirty="0">
                        <a:solidFill>
                          <a:schemeClr val="tx1"/>
                        </a:solidFill>
                        <a:latin typeface="宋体" pitchFamily="2" charset="-122"/>
                        <a:ea typeface="宋体"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u</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u</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r>
                        <a:rPr lang="zh-CN" altLang="en-US" sz="2000" b="1" dirty="0">
                          <a:solidFill>
                            <a:schemeClr val="tx1"/>
                          </a:solidFill>
                          <a:latin typeface="宋体" pitchFamily="2" charset="-122"/>
                          <a:ea typeface="宋体" pitchFamily="2" charset="-122"/>
                        </a:rPr>
                        <a:t>中</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v</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8364">
                <a:tc>
                  <a:txBody>
                    <a:bodyPr/>
                    <a:lstStyle/>
                    <a:p>
                      <a:pPr algn="ctr"/>
                      <a:r>
                        <a:rPr lang="en-US" altLang="zh-CN" sz="2000" b="1" dirty="0">
                          <a:solidFill>
                            <a:schemeClr val="tx1"/>
                          </a:solidFill>
                          <a:latin typeface="宋体" pitchFamily="2" charset="-122"/>
                          <a:ea typeface="宋体" pitchFamily="2" charset="-122"/>
                        </a:rPr>
                        <a:t>d:v+u</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ADD  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1</a:t>
                      </a:r>
                      <a:endParaRPr lang="zh-CN" altLang="en-US" sz="2000" b="1" dirty="0">
                        <a:solidFill>
                          <a:schemeClr val="tx1"/>
                        </a:solidFill>
                        <a:latin typeface="宋体" pitchFamily="2" charset="-122"/>
                        <a:ea typeface="宋体" pitchFamily="2" charset="-122"/>
                      </a:endParaRPr>
                    </a:p>
                    <a:p>
                      <a:pPr algn="ctr"/>
                      <a:r>
                        <a:rPr lang="en-US" altLang="zh-CN" sz="2000" b="1" dirty="0">
                          <a:solidFill>
                            <a:schemeClr val="tx1"/>
                          </a:solidFill>
                          <a:latin typeface="宋体" pitchFamily="2" charset="-122"/>
                          <a:ea typeface="宋体" pitchFamily="2" charset="-122"/>
                        </a:rPr>
                        <a:t>MOV R</a:t>
                      </a:r>
                      <a:r>
                        <a:rPr lang="en-US" altLang="zh-CN" sz="2000" b="1" baseline="-25000" dirty="0">
                          <a:solidFill>
                            <a:schemeClr val="tx1"/>
                          </a:solidFill>
                          <a:latin typeface="宋体" pitchFamily="2" charset="-122"/>
                          <a:ea typeface="宋体" pitchFamily="2" charset="-122"/>
                        </a:rPr>
                        <a:t>0</a:t>
                      </a:r>
                      <a:r>
                        <a:rPr lang="en-US" altLang="zh-CN" sz="2000" b="1" dirty="0">
                          <a:solidFill>
                            <a:schemeClr val="tx1"/>
                          </a:solidFill>
                          <a:latin typeface="宋体" pitchFamily="2" charset="-122"/>
                          <a:ea typeface="宋体" pitchFamily="2" charset="-122"/>
                        </a:rPr>
                        <a:t>,d</a:t>
                      </a: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包含</a:t>
                      </a:r>
                      <a:r>
                        <a:rPr lang="en-US" altLang="zh-CN" sz="2000" b="1" dirty="0">
                          <a:solidFill>
                            <a:schemeClr val="tx1"/>
                          </a:solidFill>
                          <a:latin typeface="宋体" pitchFamily="2" charset="-122"/>
                          <a:ea typeface="宋体" pitchFamily="2" charset="-122"/>
                        </a:rPr>
                        <a:t>d</a:t>
                      </a:r>
                      <a:endParaRPr lang="zh-CN" altLang="en-US" sz="2000" b="1" dirty="0">
                        <a:solidFill>
                          <a:schemeClr val="tx1"/>
                        </a:solidFill>
                        <a:latin typeface="宋体" pitchFamily="2" charset="-122"/>
                        <a:ea typeface="宋体"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d</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中</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latin typeface="宋体" pitchFamily="2" charset="-122"/>
                          <a:ea typeface="宋体" pitchFamily="2" charset="-122"/>
                        </a:rPr>
                        <a:t>d</a:t>
                      </a:r>
                      <a:r>
                        <a:rPr lang="zh-CN" altLang="en-US" sz="2000" b="1" dirty="0">
                          <a:solidFill>
                            <a:schemeClr val="tx1"/>
                          </a:solidFill>
                          <a:latin typeface="宋体" pitchFamily="2" charset="-122"/>
                          <a:ea typeface="宋体" pitchFamily="2" charset="-122"/>
                        </a:rPr>
                        <a:t>在</a:t>
                      </a:r>
                      <a:r>
                        <a:rPr lang="en-US" altLang="zh-CN" sz="2000" b="1" dirty="0">
                          <a:solidFill>
                            <a:schemeClr val="tx1"/>
                          </a:solidFill>
                          <a:latin typeface="宋体" pitchFamily="2" charset="-122"/>
                          <a:ea typeface="宋体" pitchFamily="2" charset="-122"/>
                        </a:rPr>
                        <a:t>R</a:t>
                      </a:r>
                      <a:r>
                        <a:rPr lang="en-US" altLang="zh-CN" sz="2000" b="1" baseline="-25000" dirty="0">
                          <a:solidFill>
                            <a:schemeClr val="tx1"/>
                          </a:solidFill>
                          <a:latin typeface="宋体" pitchFamily="2" charset="-122"/>
                          <a:ea typeface="宋体" pitchFamily="2" charset="-122"/>
                        </a:rPr>
                        <a:t>0</a:t>
                      </a:r>
                      <a:r>
                        <a:rPr lang="zh-CN" altLang="en-US" sz="2000" b="1" dirty="0">
                          <a:solidFill>
                            <a:schemeClr val="tx1"/>
                          </a:solidFill>
                          <a:latin typeface="宋体" pitchFamily="2" charset="-122"/>
                          <a:ea typeface="宋体" pitchFamily="2" charset="-122"/>
                        </a:rPr>
                        <a:t>和内存中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hlinkClick r:id="rId2" action="ppaction://hlinksldjump"/>
          </p:cNvPr>
          <p:cNvSpPr txBox="1">
            <a:spLocks noChangeArrowheads="1"/>
          </p:cNvSpPr>
          <p:nvPr/>
        </p:nvSpPr>
        <p:spPr bwMode="auto">
          <a:xfrm>
            <a:off x="381000" y="304800"/>
            <a:ext cx="5943600"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10.3.3 </a:t>
            </a:r>
            <a:r>
              <a:rPr lang="zh-CN" altLang="en-US" sz="2800" b="1" dirty="0">
                <a:solidFill>
                  <a:srgbClr val="800080"/>
                </a:solidFill>
                <a:latin typeface="黑体" pitchFamily="49" charset="-122"/>
                <a:ea typeface="黑体" pitchFamily="49" charset="-122"/>
              </a:rPr>
              <a:t>高效使用寄存器</a:t>
            </a:r>
          </a:p>
        </p:txBody>
      </p:sp>
      <p:sp>
        <p:nvSpPr>
          <p:cNvPr id="6" name="Oval 22"/>
          <p:cNvSpPr>
            <a:spLocks noChangeArrowheads="1"/>
          </p:cNvSpPr>
          <p:nvPr/>
        </p:nvSpPr>
        <p:spPr bwMode="auto">
          <a:xfrm>
            <a:off x="3238661" y="3048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dirty="0">
                <a:solidFill>
                  <a:srgbClr val="800080"/>
                </a:solidFill>
                <a:latin typeface="宋体" pitchFamily="2" charset="-122"/>
                <a:ea typeface="宋体" pitchFamily="2" charset="-122"/>
              </a:rPr>
              <a:t>        </a:t>
            </a:r>
            <a:r>
              <a:rPr kumimoji="0" lang="en-US" altLang="zh-CN" sz="2000" b="1" dirty="0">
                <a:solidFill>
                  <a:srgbClr val="800080"/>
                </a:solidFill>
                <a:latin typeface="宋体" pitchFamily="2" charset="-122"/>
                <a:ea typeface="宋体" pitchFamily="2" charset="-122"/>
                <a:sym typeface="Symbol" pitchFamily="18" charset="2"/>
              </a:rPr>
              <a:t> </a:t>
            </a:r>
            <a:endParaRPr lang="en-US" altLang="zh-CN" sz="2000" b="1" dirty="0">
              <a:latin typeface="宋体" pitchFamily="2" charset="-122"/>
              <a:ea typeface="宋体" pitchFamily="2" charset="-122"/>
            </a:endParaRPr>
          </a:p>
        </p:txBody>
      </p:sp>
      <p:sp>
        <p:nvSpPr>
          <p:cNvPr id="7" name="Oval 23"/>
          <p:cNvSpPr>
            <a:spLocks noChangeArrowheads="1"/>
          </p:cNvSpPr>
          <p:nvPr/>
        </p:nvSpPr>
        <p:spPr bwMode="auto">
          <a:xfrm>
            <a:off x="1101886" y="3810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dirty="0">
                <a:solidFill>
                  <a:srgbClr val="800080"/>
                </a:solidFill>
                <a:latin typeface="宋体" pitchFamily="2" charset="-122"/>
                <a:ea typeface="宋体" pitchFamily="2" charset="-122"/>
              </a:rPr>
              <a:t>    +</a:t>
            </a:r>
          </a:p>
        </p:txBody>
      </p:sp>
      <p:sp>
        <p:nvSpPr>
          <p:cNvPr id="8" name="Oval 24"/>
          <p:cNvSpPr>
            <a:spLocks noChangeArrowheads="1"/>
          </p:cNvSpPr>
          <p:nvPr/>
        </p:nvSpPr>
        <p:spPr bwMode="auto">
          <a:xfrm>
            <a:off x="2552861" y="3810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9" name="Oval 25"/>
          <p:cNvSpPr>
            <a:spLocks noChangeArrowheads="1"/>
          </p:cNvSpPr>
          <p:nvPr/>
        </p:nvSpPr>
        <p:spPr bwMode="auto">
          <a:xfrm>
            <a:off x="3921286" y="3810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10" name="Oval 26"/>
          <p:cNvSpPr>
            <a:spLocks noChangeArrowheads="1"/>
          </p:cNvSpPr>
          <p:nvPr/>
        </p:nvSpPr>
        <p:spPr bwMode="auto">
          <a:xfrm>
            <a:off x="492286" y="4699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11" name="Oval 27"/>
          <p:cNvSpPr>
            <a:spLocks noChangeArrowheads="1"/>
          </p:cNvSpPr>
          <p:nvPr/>
        </p:nvSpPr>
        <p:spPr bwMode="auto">
          <a:xfrm>
            <a:off x="1711486" y="47244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12" name="Oval 28"/>
          <p:cNvSpPr>
            <a:spLocks noChangeArrowheads="1"/>
          </p:cNvSpPr>
          <p:nvPr/>
        </p:nvSpPr>
        <p:spPr bwMode="auto">
          <a:xfrm>
            <a:off x="3162461" y="4699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13" name="Oval 29"/>
          <p:cNvSpPr>
            <a:spLocks noChangeArrowheads="1"/>
          </p:cNvSpPr>
          <p:nvPr/>
        </p:nvSpPr>
        <p:spPr bwMode="auto">
          <a:xfrm>
            <a:off x="4534061" y="4699000"/>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14" name="Rectangle 36"/>
          <p:cNvSpPr>
            <a:spLocks noChangeArrowheads="1"/>
          </p:cNvSpPr>
          <p:nvPr/>
        </p:nvSpPr>
        <p:spPr bwMode="auto">
          <a:xfrm>
            <a:off x="416086" y="5165725"/>
            <a:ext cx="5334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a</a:t>
            </a:r>
            <a:r>
              <a:rPr lang="en-US" altLang="zh-CN" sz="2000" b="1" baseline="-25000" dirty="0">
                <a:latin typeface="宋体" pitchFamily="2" charset="-122"/>
                <a:ea typeface="宋体" pitchFamily="2" charset="-122"/>
              </a:rPr>
              <a:t>0</a:t>
            </a:r>
          </a:p>
        </p:txBody>
      </p:sp>
      <p:sp>
        <p:nvSpPr>
          <p:cNvPr id="15" name="Rectangle 37"/>
          <p:cNvSpPr>
            <a:spLocks noChangeArrowheads="1"/>
          </p:cNvSpPr>
          <p:nvPr/>
        </p:nvSpPr>
        <p:spPr bwMode="auto">
          <a:xfrm>
            <a:off x="1635286" y="3657600"/>
            <a:ext cx="5334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T1</a:t>
            </a:r>
          </a:p>
        </p:txBody>
      </p:sp>
      <p:sp>
        <p:nvSpPr>
          <p:cNvPr id="16" name="Rectangle 40"/>
          <p:cNvSpPr>
            <a:spLocks noChangeArrowheads="1"/>
          </p:cNvSpPr>
          <p:nvPr/>
        </p:nvSpPr>
        <p:spPr bwMode="auto">
          <a:xfrm>
            <a:off x="2987854" y="1978223"/>
            <a:ext cx="441146" cy="307777"/>
          </a:xfrm>
          <a:prstGeom prst="rect">
            <a:avLst/>
          </a:prstGeom>
          <a:noFill/>
          <a:ln w="9525">
            <a:noFill/>
            <a:miter lim="800000"/>
            <a:headEnd/>
            <a:tailEnd/>
          </a:ln>
          <a:effectLst/>
        </p:spPr>
        <p:txBody>
          <a:bodyPr wrap="none" tIns="0" bIns="0">
            <a:spAutoFit/>
          </a:bodyPr>
          <a:lstStyle/>
          <a:p>
            <a:r>
              <a:rPr lang="en-US" altLang="zh-CN" sz="2000" b="1" dirty="0">
                <a:latin typeface="宋体" pitchFamily="2" charset="-122"/>
                <a:ea typeface="宋体" pitchFamily="2" charset="-122"/>
              </a:rPr>
              <a:t>T4</a:t>
            </a:r>
          </a:p>
        </p:txBody>
      </p:sp>
      <p:sp>
        <p:nvSpPr>
          <p:cNvPr id="17" name="Rectangle 41"/>
          <p:cNvSpPr>
            <a:spLocks noChangeArrowheads="1"/>
          </p:cNvSpPr>
          <p:nvPr/>
        </p:nvSpPr>
        <p:spPr bwMode="auto">
          <a:xfrm>
            <a:off x="3235486" y="5165725"/>
            <a:ext cx="4572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c</a:t>
            </a:r>
            <a:r>
              <a:rPr lang="en-US" altLang="zh-CN" sz="2000" b="1" baseline="-25000" dirty="0">
                <a:latin typeface="宋体" pitchFamily="2" charset="-122"/>
                <a:ea typeface="宋体" pitchFamily="2" charset="-122"/>
              </a:rPr>
              <a:t>0</a:t>
            </a:r>
          </a:p>
        </p:txBody>
      </p:sp>
      <p:sp>
        <p:nvSpPr>
          <p:cNvPr id="18" name="Rectangle 42"/>
          <p:cNvSpPr>
            <a:spLocks noChangeArrowheads="1"/>
          </p:cNvSpPr>
          <p:nvPr/>
        </p:nvSpPr>
        <p:spPr bwMode="auto">
          <a:xfrm>
            <a:off x="4530886" y="5165725"/>
            <a:ext cx="498314"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d</a:t>
            </a:r>
            <a:r>
              <a:rPr lang="en-US" altLang="zh-CN" sz="2000" b="1" baseline="-25000" dirty="0">
                <a:latin typeface="宋体" pitchFamily="2" charset="-122"/>
                <a:ea typeface="宋体" pitchFamily="2" charset="-122"/>
              </a:rPr>
              <a:t>0</a:t>
            </a:r>
          </a:p>
        </p:txBody>
      </p:sp>
      <p:sp>
        <p:nvSpPr>
          <p:cNvPr id="19" name="Rectangle 44"/>
          <p:cNvSpPr>
            <a:spLocks noChangeArrowheads="1"/>
          </p:cNvSpPr>
          <p:nvPr/>
        </p:nvSpPr>
        <p:spPr bwMode="auto">
          <a:xfrm>
            <a:off x="3616486" y="2892623"/>
            <a:ext cx="6096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T3</a:t>
            </a:r>
          </a:p>
        </p:txBody>
      </p:sp>
      <p:sp>
        <p:nvSpPr>
          <p:cNvPr id="20" name="Rectangle 48"/>
          <p:cNvSpPr>
            <a:spLocks noChangeArrowheads="1"/>
          </p:cNvSpPr>
          <p:nvPr/>
        </p:nvSpPr>
        <p:spPr bwMode="auto">
          <a:xfrm>
            <a:off x="4378486" y="3717925"/>
            <a:ext cx="489655"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T2</a:t>
            </a:r>
          </a:p>
        </p:txBody>
      </p:sp>
      <p:sp>
        <p:nvSpPr>
          <p:cNvPr id="21" name="Rectangle 52"/>
          <p:cNvSpPr>
            <a:spLocks noChangeArrowheads="1"/>
          </p:cNvSpPr>
          <p:nvPr/>
        </p:nvSpPr>
        <p:spPr bwMode="auto">
          <a:xfrm>
            <a:off x="1711486" y="5165725"/>
            <a:ext cx="520401"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b</a:t>
            </a:r>
            <a:r>
              <a:rPr lang="en-US" altLang="zh-CN" sz="2000" b="1" baseline="-25000" dirty="0">
                <a:latin typeface="宋体" pitchFamily="2" charset="-122"/>
                <a:ea typeface="宋体" pitchFamily="2" charset="-122"/>
              </a:rPr>
              <a:t>0</a:t>
            </a:r>
          </a:p>
        </p:txBody>
      </p:sp>
      <p:sp>
        <p:nvSpPr>
          <p:cNvPr id="22" name="Rectangle 53"/>
          <p:cNvSpPr>
            <a:spLocks noChangeArrowheads="1"/>
          </p:cNvSpPr>
          <p:nvPr/>
        </p:nvSpPr>
        <p:spPr bwMode="auto">
          <a:xfrm>
            <a:off x="2625886" y="4267200"/>
            <a:ext cx="401477"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e</a:t>
            </a:r>
            <a:r>
              <a:rPr lang="en-US" altLang="zh-CN" sz="2000" b="1" baseline="-25000" dirty="0">
                <a:latin typeface="宋体" pitchFamily="2" charset="-122"/>
                <a:ea typeface="宋体" pitchFamily="2" charset="-122"/>
              </a:rPr>
              <a:t>0</a:t>
            </a:r>
          </a:p>
        </p:txBody>
      </p:sp>
      <p:sp>
        <p:nvSpPr>
          <p:cNvPr id="23" name="椭圆 22"/>
          <p:cNvSpPr/>
          <p:nvPr/>
        </p:nvSpPr>
        <p:spPr bwMode="auto">
          <a:xfrm>
            <a:off x="2549686" y="2133600"/>
            <a:ext cx="457200" cy="4572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24" name="直接连接符 23"/>
          <p:cNvCxnSpPr>
            <a:stCxn id="7" idx="0"/>
            <a:endCxn id="23" idx="4"/>
          </p:cNvCxnSpPr>
          <p:nvPr/>
        </p:nvCxnSpPr>
        <p:spPr bwMode="auto">
          <a:xfrm flipV="1">
            <a:off x="1328899" y="2590800"/>
            <a:ext cx="1449387" cy="12192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stCxn id="6" idx="0"/>
            <a:endCxn id="23" idx="4"/>
          </p:cNvCxnSpPr>
          <p:nvPr/>
        </p:nvCxnSpPr>
        <p:spPr bwMode="auto">
          <a:xfrm flipH="1" flipV="1">
            <a:off x="2778286" y="2590800"/>
            <a:ext cx="687388" cy="4572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6" idx="4"/>
            <a:endCxn id="8" idx="0"/>
          </p:cNvCxnSpPr>
          <p:nvPr/>
        </p:nvCxnSpPr>
        <p:spPr bwMode="auto">
          <a:xfrm flipH="1">
            <a:off x="2779874" y="3454400"/>
            <a:ext cx="685800" cy="355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stCxn id="9" idx="0"/>
            <a:endCxn id="6" idx="4"/>
          </p:cNvCxnSpPr>
          <p:nvPr/>
        </p:nvCxnSpPr>
        <p:spPr bwMode="auto">
          <a:xfrm flipH="1" flipV="1">
            <a:off x="3465674" y="3454400"/>
            <a:ext cx="682625" cy="355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stCxn id="13" idx="0"/>
            <a:endCxn id="9" idx="4"/>
          </p:cNvCxnSpPr>
          <p:nvPr/>
        </p:nvCxnSpPr>
        <p:spPr bwMode="auto">
          <a:xfrm flipH="1" flipV="1">
            <a:off x="4148299" y="4216400"/>
            <a:ext cx="612775"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a:stCxn id="9" idx="4"/>
            <a:endCxn id="12" idx="0"/>
          </p:cNvCxnSpPr>
          <p:nvPr/>
        </p:nvCxnSpPr>
        <p:spPr bwMode="auto">
          <a:xfrm flipH="1">
            <a:off x="3389474" y="4216400"/>
            <a:ext cx="758825"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11" idx="0"/>
            <a:endCxn id="7" idx="4"/>
          </p:cNvCxnSpPr>
          <p:nvPr/>
        </p:nvCxnSpPr>
        <p:spPr bwMode="auto">
          <a:xfrm flipH="1" flipV="1">
            <a:off x="1328899" y="4216400"/>
            <a:ext cx="609600" cy="508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a:stCxn id="7" idx="4"/>
            <a:endCxn id="10" idx="0"/>
          </p:cNvCxnSpPr>
          <p:nvPr/>
        </p:nvCxnSpPr>
        <p:spPr bwMode="auto">
          <a:xfrm flipH="1">
            <a:off x="719299" y="4216400"/>
            <a:ext cx="609600"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16"/>
          <p:cNvSpPr>
            <a:spLocks noChangeArrowheads="1"/>
          </p:cNvSpPr>
          <p:nvPr/>
        </p:nvSpPr>
        <p:spPr bwMode="auto">
          <a:xfrm>
            <a:off x="228600" y="965537"/>
            <a:ext cx="6477000" cy="1015663"/>
          </a:xfrm>
          <a:prstGeom prst="rect">
            <a:avLst/>
          </a:prstGeom>
          <a:noFill/>
          <a:ln w="9525">
            <a:noFill/>
            <a:miter lim="800000"/>
            <a:headEnd/>
            <a:tailEnd/>
          </a:ln>
          <a:effectLst/>
        </p:spPr>
        <p:txBody>
          <a:bodyPr wrap="square">
            <a:spAutoFit/>
          </a:bodyPr>
          <a:lstStyle/>
          <a:p>
            <a:pPr algn="l">
              <a:lnSpc>
                <a:spcPct val="100000"/>
              </a:lnSpc>
              <a:spcBef>
                <a:spcPct val="0"/>
              </a:spcBef>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将前面简单的代码生成算法应用于如下</a:t>
            </a:r>
            <a:r>
              <a:rPr lang="en-US" altLang="zh-CN" sz="2000" b="1" dirty="0">
                <a:latin typeface="宋体" pitchFamily="2" charset="-122"/>
                <a:ea typeface="宋体" pitchFamily="2" charset="-122"/>
              </a:rPr>
              <a:t>DAG</a:t>
            </a:r>
            <a:r>
              <a:rPr lang="zh-CN" altLang="en-US" sz="2000" b="1" dirty="0">
                <a:latin typeface="宋体" pitchFamily="2" charset="-122"/>
                <a:ea typeface="宋体" pitchFamily="2" charset="-122"/>
              </a:rPr>
              <a:t>得两个基本块，</a:t>
            </a:r>
            <a:r>
              <a:rPr lang="zh-CN" altLang="en-US" sz="2000" b="1" dirty="0">
                <a:solidFill>
                  <a:srgbClr val="800080"/>
                </a:solidFill>
                <a:latin typeface="宋体" pitchFamily="2" charset="-122"/>
                <a:ea typeface="宋体" pitchFamily="2" charset="-122"/>
              </a:rPr>
              <a:t>比较</a:t>
            </a:r>
            <a:r>
              <a:rPr lang="zh-CN" altLang="en-US" sz="2000" b="1" dirty="0">
                <a:latin typeface="宋体" pitchFamily="2" charset="-122"/>
                <a:ea typeface="宋体" pitchFamily="2" charset="-122"/>
              </a:rPr>
              <a:t>其结果（这里假设基本块出口处只有</a:t>
            </a:r>
            <a:r>
              <a:rPr lang="en-US" altLang="zh-CN" sz="2000" b="1" dirty="0">
                <a:latin typeface="宋体" pitchFamily="2" charset="-122"/>
                <a:ea typeface="宋体" pitchFamily="2" charset="-122"/>
              </a:rPr>
              <a:t>T4</a:t>
            </a:r>
            <a:r>
              <a:rPr lang="zh-CN" altLang="en-US" sz="2000" b="1" dirty="0">
                <a:latin typeface="宋体" pitchFamily="2" charset="-122"/>
                <a:ea typeface="宋体" pitchFamily="2" charset="-122"/>
              </a:rPr>
              <a:t>是活跃的）</a:t>
            </a:r>
          </a:p>
        </p:txBody>
      </p:sp>
      <p:sp>
        <p:nvSpPr>
          <p:cNvPr id="33" name="Rectangle 38"/>
          <p:cNvSpPr>
            <a:spLocks noChangeArrowheads="1"/>
          </p:cNvSpPr>
          <p:nvPr/>
        </p:nvSpPr>
        <p:spPr bwMode="auto">
          <a:xfrm>
            <a:off x="5105400" y="1676400"/>
            <a:ext cx="1524000"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1" dirty="0">
                <a:latin typeface="宋体" pitchFamily="2" charset="-122"/>
                <a:ea typeface="宋体" pitchFamily="2" charset="-122"/>
              </a:rPr>
              <a:t>T1:=</a:t>
            </a:r>
            <a:r>
              <a:rPr lang="en-US" altLang="zh-CN" sz="2000" b="1" dirty="0" err="1">
                <a:latin typeface="宋体" pitchFamily="2" charset="-122"/>
                <a:ea typeface="宋体" pitchFamily="2" charset="-122"/>
              </a:rPr>
              <a:t>a+b</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T2:=</a:t>
            </a:r>
            <a:r>
              <a:rPr lang="en-US" altLang="zh-CN" sz="2000" b="1" dirty="0" err="1">
                <a:latin typeface="宋体" pitchFamily="2" charset="-122"/>
                <a:ea typeface="宋体" pitchFamily="2" charset="-122"/>
              </a:rPr>
              <a:t>c+d</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T3:=e-T2</a:t>
            </a:r>
          </a:p>
          <a:p>
            <a:pPr marL="533400" indent="-533400">
              <a:lnSpc>
                <a:spcPct val="100000"/>
              </a:lnSpc>
              <a:spcBef>
                <a:spcPct val="20000"/>
              </a:spcBef>
            </a:pPr>
            <a:r>
              <a:rPr lang="en-US" altLang="zh-CN" sz="2000" b="1" dirty="0">
                <a:latin typeface="宋体" pitchFamily="2" charset="-122"/>
                <a:ea typeface="宋体" pitchFamily="2" charset="-122"/>
              </a:rPr>
              <a:t>T4:=T1-T3</a:t>
            </a:r>
          </a:p>
        </p:txBody>
      </p:sp>
      <p:sp>
        <p:nvSpPr>
          <p:cNvPr id="34" name="Rectangle 56"/>
          <p:cNvSpPr>
            <a:spLocks noChangeArrowheads="1"/>
          </p:cNvSpPr>
          <p:nvPr/>
        </p:nvSpPr>
        <p:spPr bwMode="auto">
          <a:xfrm>
            <a:off x="5105400" y="3879850"/>
            <a:ext cx="1524000" cy="15303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1" dirty="0">
                <a:latin typeface="宋体" pitchFamily="2" charset="-122"/>
                <a:ea typeface="宋体" pitchFamily="2" charset="-122"/>
              </a:rPr>
              <a:t>T2:=</a:t>
            </a:r>
            <a:r>
              <a:rPr lang="en-US" altLang="zh-CN" sz="2000" b="1" dirty="0" err="1">
                <a:latin typeface="宋体" pitchFamily="2" charset="-122"/>
                <a:ea typeface="宋体" pitchFamily="2" charset="-122"/>
              </a:rPr>
              <a:t>c+d</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T3:=e-T2</a:t>
            </a:r>
          </a:p>
          <a:p>
            <a:pPr marL="533400" indent="-533400">
              <a:lnSpc>
                <a:spcPct val="100000"/>
              </a:lnSpc>
              <a:spcBef>
                <a:spcPct val="20000"/>
              </a:spcBef>
            </a:pPr>
            <a:r>
              <a:rPr lang="en-US" altLang="zh-CN" sz="2000" b="1" dirty="0">
                <a:latin typeface="宋体" pitchFamily="2" charset="-122"/>
                <a:ea typeface="宋体" pitchFamily="2" charset="-122"/>
              </a:rPr>
              <a:t>T1:=</a:t>
            </a:r>
            <a:r>
              <a:rPr lang="en-US" altLang="zh-CN" sz="2000" b="1" dirty="0" err="1">
                <a:latin typeface="宋体" pitchFamily="2" charset="-122"/>
                <a:ea typeface="宋体" pitchFamily="2" charset="-122"/>
              </a:rPr>
              <a:t>a+b</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T4:=T1-T3</a:t>
            </a:r>
          </a:p>
        </p:txBody>
      </p:sp>
      <p:sp>
        <p:nvSpPr>
          <p:cNvPr id="35" name="AutoShape 19"/>
          <p:cNvSpPr>
            <a:spLocks noChangeArrowheads="1"/>
          </p:cNvSpPr>
          <p:nvPr/>
        </p:nvSpPr>
        <p:spPr bwMode="auto">
          <a:xfrm>
            <a:off x="6629400" y="1764328"/>
            <a:ext cx="290512" cy="550247"/>
          </a:xfrm>
          <a:prstGeom prst="rightArrow">
            <a:avLst>
              <a:gd name="adj1" fmla="val 50000"/>
              <a:gd name="adj2" fmla="val 50658"/>
            </a:avLst>
          </a:prstGeom>
          <a:noFill/>
          <a:ln w="9525">
            <a:solidFill>
              <a:srgbClr val="800080"/>
            </a:solidFill>
            <a:miter lim="800000"/>
            <a:headEnd/>
            <a:tailEnd/>
          </a:ln>
          <a:effectLst/>
        </p:spPr>
        <p:txBody>
          <a:bodyPr wrap="square" tIns="0" bIns="0" anchor="ctr">
            <a:spAutoFit/>
          </a:bodyPr>
          <a:lstStyle/>
          <a:p>
            <a:endParaRPr lang="zh-CN" altLang="en-US"/>
          </a:p>
        </p:txBody>
      </p:sp>
      <p:sp>
        <p:nvSpPr>
          <p:cNvPr id="36" name="Rectangle 22"/>
          <p:cNvSpPr>
            <a:spLocks noChangeArrowheads="1"/>
          </p:cNvSpPr>
          <p:nvPr/>
        </p:nvSpPr>
        <p:spPr bwMode="auto">
          <a:xfrm>
            <a:off x="6919912" y="990600"/>
            <a:ext cx="1524000" cy="236220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1600" b="1" dirty="0">
                <a:latin typeface="宋体" pitchFamily="2" charset="-122"/>
                <a:ea typeface="宋体" pitchFamily="2" charset="-122"/>
              </a:rPr>
              <a:t>MOV a, R</a:t>
            </a:r>
            <a:r>
              <a:rPr lang="en-US" altLang="zh-CN" sz="1600" b="1" baseline="-25000" dirty="0">
                <a:latin typeface="宋体" pitchFamily="2" charset="-122"/>
                <a:ea typeface="宋体" pitchFamily="2" charset="-122"/>
              </a:rPr>
              <a:t>0</a:t>
            </a:r>
          </a:p>
          <a:p>
            <a:pPr marL="533400" indent="-533400">
              <a:lnSpc>
                <a:spcPct val="100000"/>
              </a:lnSpc>
              <a:spcBef>
                <a:spcPct val="20000"/>
              </a:spcBef>
            </a:pPr>
            <a:r>
              <a:rPr lang="en-US" altLang="zh-CN" sz="1600" b="1" dirty="0">
                <a:latin typeface="宋体" pitchFamily="2" charset="-122"/>
                <a:ea typeface="宋体" pitchFamily="2" charset="-122"/>
              </a:rPr>
              <a:t>ADD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 b</a:t>
            </a:r>
            <a:endParaRPr lang="en-US" altLang="zh-CN" sz="1600" b="1" baseline="-25000" dirty="0">
              <a:latin typeface="宋体" pitchFamily="2" charset="-122"/>
              <a:ea typeface="宋体" pitchFamily="2" charset="-122"/>
            </a:endParaRPr>
          </a:p>
          <a:p>
            <a:pPr marL="533400" indent="-533400">
              <a:lnSpc>
                <a:spcPct val="100000"/>
              </a:lnSpc>
              <a:spcBef>
                <a:spcPct val="20000"/>
              </a:spcBef>
            </a:pPr>
            <a:r>
              <a:rPr lang="en-US" altLang="zh-CN" sz="1600" b="1" dirty="0">
                <a:latin typeface="宋体" pitchFamily="2" charset="-122"/>
                <a:ea typeface="宋体" pitchFamily="2" charset="-122"/>
              </a:rPr>
              <a:t>MOV c, R</a:t>
            </a:r>
            <a:r>
              <a:rPr lang="en-US" altLang="zh-CN" sz="1600" b="1" baseline="-25000" dirty="0">
                <a:latin typeface="宋体" pitchFamily="2" charset="-122"/>
                <a:ea typeface="宋体" pitchFamily="2" charset="-122"/>
              </a:rPr>
              <a:t>1</a:t>
            </a:r>
          </a:p>
          <a:p>
            <a:pPr marL="533400" indent="-533400">
              <a:lnSpc>
                <a:spcPct val="100000"/>
              </a:lnSpc>
              <a:spcBef>
                <a:spcPct val="20000"/>
              </a:spcBef>
            </a:pPr>
            <a:r>
              <a:rPr lang="en-US" altLang="zh-CN" sz="1600" b="1" dirty="0">
                <a:latin typeface="宋体" pitchFamily="2" charset="-122"/>
                <a:ea typeface="宋体" pitchFamily="2" charset="-122"/>
              </a:rPr>
              <a:t>ADD R</a:t>
            </a:r>
            <a:r>
              <a:rPr lang="en-US" altLang="zh-CN" sz="1600" b="1" baseline="-25000" dirty="0">
                <a:latin typeface="宋体" pitchFamily="2" charset="-122"/>
                <a:ea typeface="宋体" pitchFamily="2" charset="-122"/>
              </a:rPr>
              <a:t>1</a:t>
            </a:r>
            <a:r>
              <a:rPr lang="en-US" altLang="zh-CN" sz="1600" b="1" dirty="0">
                <a:latin typeface="宋体" pitchFamily="2" charset="-122"/>
                <a:ea typeface="宋体" pitchFamily="2" charset="-122"/>
              </a:rPr>
              <a:t>, d</a:t>
            </a:r>
            <a:endParaRPr lang="en-US" altLang="zh-CN" sz="1600" b="1" baseline="-25000" dirty="0">
              <a:latin typeface="宋体" pitchFamily="2" charset="-122"/>
              <a:ea typeface="宋体" pitchFamily="2" charset="-122"/>
            </a:endParaRPr>
          </a:p>
          <a:p>
            <a:pPr marL="533400" indent="-533400">
              <a:lnSpc>
                <a:spcPct val="100000"/>
              </a:lnSpc>
              <a:spcBef>
                <a:spcPct val="20000"/>
              </a:spcBef>
            </a:pPr>
            <a:r>
              <a:rPr lang="en-US" altLang="zh-CN" sz="1600" b="1" dirty="0">
                <a:latin typeface="宋体" pitchFamily="2" charset="-122"/>
                <a:ea typeface="宋体" pitchFamily="2" charset="-122"/>
              </a:rPr>
              <a:t>MOV e, R</a:t>
            </a:r>
            <a:r>
              <a:rPr lang="en-US" altLang="zh-CN" sz="1600" b="1" baseline="-25000" dirty="0">
                <a:latin typeface="宋体" pitchFamily="2" charset="-122"/>
                <a:ea typeface="宋体" pitchFamily="2" charset="-122"/>
              </a:rPr>
              <a:t>2</a:t>
            </a:r>
          </a:p>
          <a:p>
            <a:pPr marL="533400" indent="-533400">
              <a:lnSpc>
                <a:spcPct val="100000"/>
              </a:lnSpc>
              <a:spcBef>
                <a:spcPct val="20000"/>
              </a:spcBef>
            </a:pPr>
            <a:r>
              <a:rPr lang="en-US" altLang="zh-CN" sz="1600" b="1" dirty="0">
                <a:latin typeface="宋体" pitchFamily="2" charset="-122"/>
                <a:ea typeface="宋体" pitchFamily="2" charset="-122"/>
              </a:rPr>
              <a:t>SUB R</a:t>
            </a:r>
            <a:r>
              <a:rPr lang="en-US" altLang="zh-CN" sz="1600" b="1" baseline="-25000" dirty="0">
                <a:latin typeface="宋体" pitchFamily="2" charset="-122"/>
                <a:ea typeface="宋体" pitchFamily="2" charset="-122"/>
              </a:rPr>
              <a:t>2</a:t>
            </a:r>
            <a:r>
              <a:rPr lang="en-US" altLang="zh-CN" sz="1600" b="1" dirty="0">
                <a:latin typeface="宋体" pitchFamily="2" charset="-122"/>
                <a:ea typeface="宋体" pitchFamily="2" charset="-122"/>
              </a:rPr>
              <a:t>, R</a:t>
            </a:r>
            <a:r>
              <a:rPr lang="en-US" altLang="zh-CN" sz="1600" b="1" baseline="-25000" dirty="0">
                <a:latin typeface="宋体" pitchFamily="2" charset="-122"/>
                <a:ea typeface="宋体" pitchFamily="2" charset="-122"/>
              </a:rPr>
              <a:t>1</a:t>
            </a:r>
          </a:p>
          <a:p>
            <a:pPr marL="533400" indent="-533400">
              <a:lnSpc>
                <a:spcPct val="100000"/>
              </a:lnSpc>
              <a:spcBef>
                <a:spcPct val="20000"/>
              </a:spcBef>
            </a:pPr>
            <a:r>
              <a:rPr lang="en-US" altLang="zh-CN" sz="1600" b="1" dirty="0">
                <a:latin typeface="宋体" pitchFamily="2" charset="-122"/>
                <a:ea typeface="宋体" pitchFamily="2" charset="-122"/>
              </a:rPr>
              <a:t>SUB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 R</a:t>
            </a:r>
            <a:r>
              <a:rPr lang="en-US" altLang="zh-CN" sz="1600" b="1" baseline="-25000" dirty="0">
                <a:latin typeface="宋体" pitchFamily="2" charset="-122"/>
                <a:ea typeface="宋体" pitchFamily="2" charset="-122"/>
              </a:rPr>
              <a:t>2</a:t>
            </a:r>
          </a:p>
          <a:p>
            <a:pPr marL="533400" indent="-533400">
              <a:lnSpc>
                <a:spcPct val="100000"/>
              </a:lnSpc>
              <a:spcBef>
                <a:spcPct val="20000"/>
              </a:spcBef>
            </a:pPr>
            <a:r>
              <a:rPr lang="en-US" altLang="zh-CN" sz="1600" b="1" dirty="0">
                <a:latin typeface="宋体" pitchFamily="2" charset="-122"/>
                <a:ea typeface="宋体" pitchFamily="2" charset="-122"/>
              </a:rPr>
              <a:t>MOV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,T4</a:t>
            </a:r>
            <a:endParaRPr lang="en-US" altLang="zh-CN" sz="1600" b="1" baseline="-25000" dirty="0">
              <a:latin typeface="宋体" pitchFamily="2" charset="-122"/>
              <a:ea typeface="宋体" pitchFamily="2" charset="-122"/>
            </a:endParaRPr>
          </a:p>
        </p:txBody>
      </p:sp>
      <p:sp>
        <p:nvSpPr>
          <p:cNvPr id="37" name="AutoShape 23"/>
          <p:cNvSpPr>
            <a:spLocks noChangeArrowheads="1"/>
          </p:cNvSpPr>
          <p:nvPr/>
        </p:nvSpPr>
        <p:spPr bwMode="auto">
          <a:xfrm>
            <a:off x="6629400" y="4097953"/>
            <a:ext cx="290512" cy="550247"/>
          </a:xfrm>
          <a:prstGeom prst="rightArrow">
            <a:avLst>
              <a:gd name="adj1" fmla="val 50000"/>
              <a:gd name="adj2" fmla="val 50658"/>
            </a:avLst>
          </a:prstGeom>
          <a:noFill/>
          <a:ln w="9525">
            <a:solidFill>
              <a:srgbClr val="800080"/>
            </a:solidFill>
            <a:miter lim="800000"/>
            <a:headEnd/>
            <a:tailEnd/>
          </a:ln>
          <a:effectLst/>
        </p:spPr>
        <p:txBody>
          <a:bodyPr wrap="square" tIns="0" bIns="0" anchor="ctr">
            <a:spAutoFit/>
          </a:bodyPr>
          <a:lstStyle/>
          <a:p>
            <a:endParaRPr lang="zh-CN" altLang="en-US"/>
          </a:p>
        </p:txBody>
      </p:sp>
      <p:sp>
        <p:nvSpPr>
          <p:cNvPr id="38" name="Rectangle 24"/>
          <p:cNvSpPr>
            <a:spLocks noChangeArrowheads="1"/>
          </p:cNvSpPr>
          <p:nvPr/>
        </p:nvSpPr>
        <p:spPr bwMode="auto">
          <a:xfrm>
            <a:off x="6919912" y="3657600"/>
            <a:ext cx="1524000" cy="2368550"/>
          </a:xfrm>
          <a:prstGeom prst="rect">
            <a:avLst/>
          </a:prstGeom>
          <a:noFill/>
          <a:ln w="9525" cap="rnd">
            <a:solidFill>
              <a:srgbClr val="800080"/>
            </a:solidFill>
            <a:prstDash val="sysDot"/>
            <a:miter lim="800000"/>
            <a:headEnd/>
            <a:tailEnd/>
          </a:ln>
          <a:effectLst/>
        </p:spPr>
        <p:txBody>
          <a:bodyPr/>
          <a:lstStyle/>
          <a:p>
            <a:pPr marL="533400" indent="-533400">
              <a:lnSpc>
                <a:spcPct val="100000"/>
              </a:lnSpc>
              <a:spcBef>
                <a:spcPct val="20000"/>
              </a:spcBef>
            </a:pPr>
            <a:r>
              <a:rPr lang="en-US" altLang="zh-CN" sz="1600" b="1" dirty="0">
                <a:latin typeface="宋体" pitchFamily="2" charset="-122"/>
                <a:ea typeface="宋体" pitchFamily="2" charset="-122"/>
              </a:rPr>
              <a:t>MOV c, R</a:t>
            </a:r>
            <a:r>
              <a:rPr lang="en-US" altLang="zh-CN" sz="1600" b="1" baseline="-25000" dirty="0">
                <a:latin typeface="宋体" pitchFamily="2" charset="-122"/>
                <a:ea typeface="宋体" pitchFamily="2" charset="-122"/>
              </a:rPr>
              <a:t>0</a:t>
            </a:r>
          </a:p>
          <a:p>
            <a:pPr marL="533400" indent="-533400">
              <a:lnSpc>
                <a:spcPct val="100000"/>
              </a:lnSpc>
              <a:spcBef>
                <a:spcPct val="20000"/>
              </a:spcBef>
            </a:pPr>
            <a:r>
              <a:rPr lang="en-US" altLang="zh-CN" sz="1600" b="1" dirty="0">
                <a:latin typeface="宋体" pitchFamily="2" charset="-122"/>
                <a:ea typeface="宋体" pitchFamily="2" charset="-122"/>
              </a:rPr>
              <a:t>ADD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 d</a:t>
            </a:r>
            <a:endParaRPr lang="en-US" altLang="zh-CN" sz="1600" b="1" baseline="-25000" dirty="0">
              <a:latin typeface="宋体" pitchFamily="2" charset="-122"/>
              <a:ea typeface="宋体" pitchFamily="2" charset="-122"/>
            </a:endParaRPr>
          </a:p>
          <a:p>
            <a:pPr marL="533400" indent="-533400">
              <a:lnSpc>
                <a:spcPct val="100000"/>
              </a:lnSpc>
              <a:spcBef>
                <a:spcPct val="20000"/>
              </a:spcBef>
            </a:pPr>
            <a:r>
              <a:rPr lang="en-US" altLang="zh-CN" sz="1600" b="1" dirty="0">
                <a:latin typeface="宋体" pitchFamily="2" charset="-122"/>
                <a:ea typeface="宋体" pitchFamily="2" charset="-122"/>
              </a:rPr>
              <a:t>MOV e, R</a:t>
            </a:r>
            <a:r>
              <a:rPr lang="en-US" altLang="zh-CN" sz="1600" b="1" baseline="-25000" dirty="0">
                <a:latin typeface="宋体" pitchFamily="2" charset="-122"/>
                <a:ea typeface="宋体" pitchFamily="2" charset="-122"/>
              </a:rPr>
              <a:t>1</a:t>
            </a:r>
          </a:p>
          <a:p>
            <a:pPr marL="533400" indent="-533400">
              <a:lnSpc>
                <a:spcPct val="100000"/>
              </a:lnSpc>
              <a:spcBef>
                <a:spcPct val="20000"/>
              </a:spcBef>
            </a:pPr>
            <a:r>
              <a:rPr lang="en-US" altLang="zh-CN" sz="1600" b="1" dirty="0">
                <a:latin typeface="宋体" pitchFamily="2" charset="-122"/>
                <a:ea typeface="宋体" pitchFamily="2" charset="-122"/>
              </a:rPr>
              <a:t>SUB R</a:t>
            </a:r>
            <a:r>
              <a:rPr lang="en-US" altLang="zh-CN" sz="1600" b="1" baseline="-25000" dirty="0">
                <a:latin typeface="宋体" pitchFamily="2" charset="-122"/>
                <a:ea typeface="宋体" pitchFamily="2" charset="-122"/>
              </a:rPr>
              <a:t>1</a:t>
            </a:r>
            <a:r>
              <a:rPr lang="en-US" altLang="zh-CN" sz="1600" b="1" dirty="0">
                <a:latin typeface="宋体" pitchFamily="2" charset="-122"/>
                <a:ea typeface="宋体" pitchFamily="2" charset="-122"/>
              </a:rPr>
              <a:t>, R</a:t>
            </a:r>
            <a:r>
              <a:rPr lang="en-US" altLang="zh-CN" sz="1600" b="1" baseline="-25000" dirty="0">
                <a:latin typeface="宋体" pitchFamily="2" charset="-122"/>
                <a:ea typeface="宋体" pitchFamily="2" charset="-122"/>
              </a:rPr>
              <a:t>0</a:t>
            </a:r>
          </a:p>
          <a:p>
            <a:pPr marL="533400" indent="-533400">
              <a:lnSpc>
                <a:spcPct val="100000"/>
              </a:lnSpc>
              <a:spcBef>
                <a:spcPct val="20000"/>
              </a:spcBef>
            </a:pPr>
            <a:r>
              <a:rPr lang="en-US" altLang="zh-CN" sz="1600" b="1" dirty="0">
                <a:latin typeface="宋体" pitchFamily="2" charset="-122"/>
                <a:ea typeface="宋体" pitchFamily="2" charset="-122"/>
              </a:rPr>
              <a:t>MOV a, R</a:t>
            </a:r>
            <a:r>
              <a:rPr lang="en-US" altLang="zh-CN" sz="1600" b="1" baseline="-25000" dirty="0">
                <a:latin typeface="宋体" pitchFamily="2" charset="-122"/>
                <a:ea typeface="宋体" pitchFamily="2" charset="-122"/>
              </a:rPr>
              <a:t>0</a:t>
            </a:r>
          </a:p>
          <a:p>
            <a:pPr marL="533400" indent="-533400">
              <a:lnSpc>
                <a:spcPct val="100000"/>
              </a:lnSpc>
              <a:spcBef>
                <a:spcPct val="20000"/>
              </a:spcBef>
            </a:pPr>
            <a:r>
              <a:rPr lang="en-US" altLang="zh-CN" sz="1600" b="1" dirty="0">
                <a:latin typeface="宋体" pitchFamily="2" charset="-122"/>
                <a:ea typeface="宋体" pitchFamily="2" charset="-122"/>
              </a:rPr>
              <a:t>ADD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 b</a:t>
            </a:r>
            <a:endParaRPr lang="en-US" altLang="zh-CN" sz="1600" b="1" baseline="-25000" dirty="0">
              <a:latin typeface="宋体" pitchFamily="2" charset="-122"/>
              <a:ea typeface="宋体" pitchFamily="2" charset="-122"/>
            </a:endParaRPr>
          </a:p>
          <a:p>
            <a:pPr marL="533400" indent="-533400">
              <a:lnSpc>
                <a:spcPct val="100000"/>
              </a:lnSpc>
              <a:spcBef>
                <a:spcPct val="20000"/>
              </a:spcBef>
            </a:pPr>
            <a:r>
              <a:rPr lang="en-US" altLang="zh-CN" sz="1600" b="1" dirty="0">
                <a:latin typeface="宋体" pitchFamily="2" charset="-122"/>
                <a:ea typeface="宋体" pitchFamily="2" charset="-122"/>
              </a:rPr>
              <a:t>SUB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 R</a:t>
            </a:r>
            <a:r>
              <a:rPr lang="en-US" altLang="zh-CN" sz="1600" b="1" baseline="-25000" dirty="0">
                <a:latin typeface="宋体" pitchFamily="2" charset="-122"/>
                <a:ea typeface="宋体" pitchFamily="2" charset="-122"/>
              </a:rPr>
              <a:t>1</a:t>
            </a:r>
          </a:p>
          <a:p>
            <a:pPr marL="533400" indent="-533400">
              <a:lnSpc>
                <a:spcPct val="100000"/>
              </a:lnSpc>
              <a:spcBef>
                <a:spcPct val="20000"/>
              </a:spcBef>
            </a:pPr>
            <a:r>
              <a:rPr lang="en-US" altLang="zh-CN" sz="1600" b="1" dirty="0">
                <a:latin typeface="宋体" pitchFamily="2" charset="-122"/>
                <a:ea typeface="宋体" pitchFamily="2" charset="-122"/>
              </a:rPr>
              <a:t>MOV R</a:t>
            </a:r>
            <a:r>
              <a:rPr lang="en-US" altLang="zh-CN" sz="1600" b="1" baseline="-25000" dirty="0">
                <a:latin typeface="宋体" pitchFamily="2" charset="-122"/>
                <a:ea typeface="宋体" pitchFamily="2" charset="-122"/>
              </a:rPr>
              <a:t>0</a:t>
            </a:r>
            <a:r>
              <a:rPr lang="en-US" altLang="zh-CN" sz="1600" b="1" dirty="0">
                <a:latin typeface="宋体" pitchFamily="2" charset="-122"/>
                <a:ea typeface="宋体" pitchFamily="2" charset="-122"/>
              </a:rPr>
              <a:t>,T4</a:t>
            </a:r>
          </a:p>
        </p:txBody>
      </p:sp>
      <p:sp>
        <p:nvSpPr>
          <p:cNvPr id="39" name="Rectangle 25"/>
          <p:cNvSpPr>
            <a:spLocks noChangeArrowheads="1"/>
          </p:cNvSpPr>
          <p:nvPr/>
        </p:nvSpPr>
        <p:spPr bwMode="auto">
          <a:xfrm>
            <a:off x="685800" y="5715000"/>
            <a:ext cx="4544834" cy="307777"/>
          </a:xfrm>
          <a:prstGeom prst="rect">
            <a:avLst/>
          </a:prstGeom>
          <a:noFill/>
          <a:ln w="9525">
            <a:noFill/>
            <a:miter lim="800000"/>
            <a:headEnd/>
            <a:tailEnd/>
          </a:ln>
          <a:effectLst/>
        </p:spPr>
        <p:txBody>
          <a:bodyPr wrap="none" tIns="0" bIns="0">
            <a:spAutoFit/>
          </a:bodyPr>
          <a:lstStyle/>
          <a:p>
            <a:r>
              <a:rPr lang="zh-CN" altLang="en-US" sz="2000" b="1" dirty="0">
                <a:latin typeface="宋体" pitchFamily="2" charset="-122"/>
                <a:ea typeface="宋体" pitchFamily="2" charset="-122"/>
              </a:rPr>
              <a:t>第二段代码较优（少用了一个寄存器）</a:t>
            </a:r>
          </a:p>
        </p:txBody>
      </p:sp>
      <p:sp>
        <p:nvSpPr>
          <p:cNvPr id="40"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62</a:t>
            </a:fld>
            <a:endParaRPr lang="en-US" altLang="zh-CN" sz="2000" dirty="0"/>
          </a:p>
        </p:txBody>
      </p:sp>
    </p:spTree>
    <p:extLst>
      <p:ext uri="{BB962C8B-B14F-4D97-AF65-F5344CB8AC3E}">
        <p14:creationId xmlns:p14="http://schemas.microsoft.com/office/powerpoint/2010/main" val="8283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in)">
                                      <p:cBhvr>
                                        <p:cTn id="10" dur="500"/>
                                        <p:tgtEl>
                                          <p:spTgt spid="36"/>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ox(in)">
                                      <p:cBhvr>
                                        <p:cTn id="14" dur="500"/>
                                        <p:tgtEl>
                                          <p:spTgt spid="37"/>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slide(fromBottom)">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6"/>
          <p:cNvSpPr>
            <a:spLocks noChangeArrowheads="1"/>
          </p:cNvSpPr>
          <p:nvPr/>
        </p:nvSpPr>
        <p:spPr bwMode="auto">
          <a:xfrm>
            <a:off x="381000" y="573298"/>
            <a:ext cx="8153400" cy="5693866"/>
          </a:xfrm>
          <a:prstGeom prst="rect">
            <a:avLst/>
          </a:prstGeom>
          <a:noFill/>
          <a:ln w="9525">
            <a:noFill/>
            <a:miter lim="800000"/>
            <a:headEnd/>
            <a:tailEnd/>
          </a:ln>
          <a:effectLst/>
        </p:spPr>
        <p:txBody>
          <a:bodyPr>
            <a:spAutoFit/>
          </a:bodyPr>
          <a:lstStyle/>
          <a:p>
            <a:pPr algn="l">
              <a:lnSpc>
                <a:spcPct val="130000"/>
              </a:lnSpc>
              <a:spcBef>
                <a:spcPct val="0"/>
              </a:spcBef>
            </a:pPr>
            <a:r>
              <a:rPr lang="zh-CN" altLang="en-US" sz="2000" b="1" dirty="0">
                <a:latin typeface="宋体" pitchFamily="2" charset="-122"/>
                <a:ea typeface="宋体" pitchFamily="2" charset="-122"/>
              </a:rPr>
              <a:t>    从上例可知：对于上述简单的代码生成算法，从基本块的</a:t>
            </a:r>
            <a:r>
              <a:rPr lang="en-US" altLang="zh-CN" sz="2000" b="1" i="1" dirty="0">
                <a:latin typeface="宋体" pitchFamily="2" charset="-122"/>
                <a:ea typeface="宋体" pitchFamily="2" charset="-122"/>
              </a:rPr>
              <a:t>DAG</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表示产生语句的次序影响到目标代码生成的质量。</a:t>
            </a:r>
          </a:p>
          <a:p>
            <a:pPr algn="l">
              <a:lnSpc>
                <a:spcPct val="130000"/>
              </a:lnSpc>
              <a:spcBef>
                <a:spcPct val="0"/>
              </a:spcBef>
              <a:buFont typeface="Symbol" pitchFamily="18" charset="2"/>
              <a:buNone/>
            </a:pPr>
            <a:r>
              <a:rPr lang="zh-CN" altLang="en-US" sz="2000" b="1" dirty="0">
                <a:solidFill>
                  <a:srgbClr val="FF0000"/>
                </a:solidFill>
                <a:latin typeface="宋体" pitchFamily="2" charset="-122"/>
                <a:ea typeface="宋体" pitchFamily="2" charset="-122"/>
              </a:rPr>
              <a:t>    一个从 </a:t>
            </a:r>
            <a:r>
              <a:rPr lang="en-US" altLang="zh-CN" sz="2000" b="1" i="1" dirty="0">
                <a:solidFill>
                  <a:srgbClr val="FF0000"/>
                </a:solidFill>
                <a:latin typeface="宋体" pitchFamily="2" charset="-122"/>
                <a:ea typeface="宋体" pitchFamily="2" charset="-122"/>
              </a:rPr>
              <a:t>DAG </a:t>
            </a:r>
            <a:r>
              <a:rPr lang="zh-CN" altLang="en-US" sz="2000" b="1" dirty="0">
                <a:solidFill>
                  <a:srgbClr val="FF0000"/>
                </a:solidFill>
                <a:latin typeface="宋体" pitchFamily="2" charset="-122"/>
                <a:ea typeface="宋体" pitchFamily="2" charset="-122"/>
              </a:rPr>
              <a:t>产生语句序列的启发式排序算法（用序号标记结点的产生顺序）</a:t>
            </a:r>
          </a:p>
          <a:p>
            <a:pPr algn="l">
              <a:lnSpc>
                <a:spcPct val="130000"/>
              </a:lnSpc>
              <a:spcBef>
                <a:spcPct val="0"/>
              </a:spcBef>
              <a:buFont typeface="Symbol" pitchFamily="18" charset="2"/>
              <a:buNone/>
            </a:pPr>
            <a:r>
              <a:rPr lang="zh-CN" altLang="en-US" sz="2000" b="1" dirty="0">
                <a:latin typeface="宋体" pitchFamily="2" charset="-122"/>
                <a:ea typeface="宋体" pitchFamily="2" charset="-122"/>
              </a:rPr>
              <a:t>     </a:t>
            </a:r>
            <a:r>
              <a:rPr lang="en-US" altLang="zh-CN" sz="2000" b="1" dirty="0">
                <a:solidFill>
                  <a:srgbClr val="0070C0"/>
                </a:solidFill>
                <a:latin typeface="宋体" pitchFamily="2" charset="-122"/>
                <a:ea typeface="宋体" pitchFamily="2" charset="-122"/>
              </a:rPr>
              <a:t>while</a:t>
            </a:r>
            <a:r>
              <a:rPr lang="en-US" altLang="zh-CN" sz="2000" b="1" dirty="0">
                <a:latin typeface="宋体" pitchFamily="2" charset="-122"/>
                <a:ea typeface="宋体" pitchFamily="2" charset="-122"/>
              </a:rPr>
              <a:t> </a:t>
            </a:r>
            <a:r>
              <a:rPr lang="zh-CN" altLang="zh-CN" sz="2000" b="1" dirty="0">
                <a:latin typeface="宋体" pitchFamily="2" charset="-122"/>
                <a:ea typeface="宋体" pitchFamily="2" charset="-122"/>
              </a:rPr>
              <a:t>存在未列入表的内部结点</a:t>
            </a: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a:t>
            </a:r>
          </a:p>
          <a:p>
            <a:pPr algn="l">
              <a:lnSpc>
                <a:spcPct val="130000"/>
              </a:lnSpc>
              <a:spcBef>
                <a:spcPct val="0"/>
              </a:spcBef>
              <a:buFont typeface="Symbol" pitchFamily="18" charset="2"/>
              <a:buNone/>
            </a:pPr>
            <a:r>
              <a:rPr lang="en-US" altLang="zh-CN" sz="2000" b="1" dirty="0">
                <a:latin typeface="宋体" pitchFamily="2" charset="-122"/>
                <a:ea typeface="宋体" pitchFamily="2" charset="-122"/>
              </a:rPr>
              <a:t>          </a:t>
            </a:r>
            <a:r>
              <a:rPr lang="zh-CN" altLang="zh-CN" sz="2000" b="1" dirty="0">
                <a:latin typeface="宋体" pitchFamily="2" charset="-122"/>
                <a:ea typeface="宋体" pitchFamily="2" charset="-122"/>
              </a:rPr>
              <a:t>选取一个未列入表的但其全部父结点均已列入表的结点</a:t>
            </a:r>
            <a:r>
              <a:rPr lang="zh-CN" altLang="en-US" sz="2000" b="1" dirty="0">
                <a:latin typeface="宋体" pitchFamily="2" charset="-122"/>
                <a:ea typeface="宋体" pitchFamily="2" charset="-122"/>
              </a:rPr>
              <a:t> </a:t>
            </a:r>
            <a:r>
              <a:rPr lang="en-US" altLang="zh-CN" sz="2000" b="1" i="1" dirty="0">
                <a:latin typeface="宋体" pitchFamily="2" charset="-122"/>
                <a:ea typeface="宋体" pitchFamily="2" charset="-122"/>
              </a:rPr>
              <a:t>n</a:t>
            </a:r>
            <a:r>
              <a:rPr lang="en-US" altLang="zh-CN" sz="2000" b="1" dirty="0">
                <a:latin typeface="宋体" pitchFamily="2" charset="-122"/>
                <a:ea typeface="宋体" pitchFamily="2" charset="-122"/>
              </a:rPr>
              <a:t>; </a:t>
            </a:r>
          </a:p>
          <a:p>
            <a:pPr algn="l">
              <a:lnSpc>
                <a:spcPct val="130000"/>
              </a:lnSpc>
              <a:spcBef>
                <a:spcPct val="0"/>
              </a:spcBef>
              <a:buFont typeface="Symbol" pitchFamily="18" charset="2"/>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将 </a:t>
            </a:r>
            <a:r>
              <a:rPr lang="en-US" altLang="zh-CN" sz="2000" b="1" i="1" dirty="0">
                <a:latin typeface="宋体" pitchFamily="2" charset="-122"/>
                <a:ea typeface="宋体" pitchFamily="2" charset="-122"/>
              </a:rPr>
              <a:t>n </a:t>
            </a:r>
            <a:r>
              <a:rPr lang="zh-CN" altLang="en-US" sz="2000" b="1" dirty="0">
                <a:latin typeface="宋体" pitchFamily="2" charset="-122"/>
                <a:ea typeface="宋体" pitchFamily="2" charset="-122"/>
              </a:rPr>
              <a:t>列入表中</a:t>
            </a:r>
            <a:r>
              <a:rPr lang="en-US" altLang="zh-CN" sz="2000" b="1" dirty="0">
                <a:latin typeface="宋体" pitchFamily="2" charset="-122"/>
                <a:ea typeface="宋体" pitchFamily="2" charset="-122"/>
              </a:rPr>
              <a:t>; </a:t>
            </a:r>
          </a:p>
          <a:p>
            <a:pPr marL="2239963" indent="-2239963" algn="l">
              <a:lnSpc>
                <a:spcPct val="130000"/>
              </a:lnSpc>
              <a:spcBef>
                <a:spcPct val="0"/>
              </a:spcBef>
              <a:buFont typeface="Symbol" pitchFamily="18" charset="2"/>
              <a:buNone/>
            </a:pPr>
            <a:r>
              <a:rPr lang="en-US" altLang="zh-CN" sz="2000" b="1" dirty="0">
                <a:latin typeface="宋体" pitchFamily="2" charset="-122"/>
                <a:ea typeface="宋体" pitchFamily="2" charset="-122"/>
              </a:rPr>
              <a:t>           </a:t>
            </a:r>
            <a:r>
              <a:rPr lang="en-US" altLang="zh-CN" sz="2000" b="1" dirty="0">
                <a:solidFill>
                  <a:srgbClr val="0070C0"/>
                </a:solidFill>
                <a:latin typeface="宋体" pitchFamily="2" charset="-122"/>
                <a:ea typeface="宋体" pitchFamily="2" charset="-122"/>
              </a:rPr>
              <a:t>while </a:t>
            </a:r>
            <a:r>
              <a:rPr lang="en-US" altLang="zh-CN" sz="2000" b="1" i="1" dirty="0">
                <a:latin typeface="宋体" pitchFamily="2" charset="-122"/>
                <a:ea typeface="宋体" pitchFamily="2" charset="-122"/>
              </a:rPr>
              <a:t>n </a:t>
            </a:r>
            <a:r>
              <a:rPr lang="zh-CN" altLang="en-US" sz="2000" b="1" dirty="0">
                <a:latin typeface="宋体" pitchFamily="2" charset="-122"/>
                <a:ea typeface="宋体" pitchFamily="2" charset="-122"/>
              </a:rPr>
              <a:t>的最左孩子 </a:t>
            </a:r>
            <a:r>
              <a:rPr lang="en-US" altLang="zh-CN" sz="2000" b="1" i="1" dirty="0">
                <a:latin typeface="宋体" pitchFamily="2" charset="-122"/>
                <a:ea typeface="宋体" pitchFamily="2" charset="-122"/>
              </a:rPr>
              <a:t>m</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不是叶结点且其所有父结点均已在表中 </a:t>
            </a:r>
            <a:r>
              <a:rPr lang="en-US" altLang="zh-CN" sz="2000" b="1" dirty="0">
                <a:latin typeface="宋体" pitchFamily="2" charset="-122"/>
                <a:ea typeface="宋体" pitchFamily="2" charset="-122"/>
              </a:rPr>
              <a:t>{</a:t>
            </a:r>
          </a:p>
          <a:p>
            <a:pPr algn="l">
              <a:lnSpc>
                <a:spcPct val="130000"/>
              </a:lnSpc>
              <a:spcBef>
                <a:spcPct val="0"/>
              </a:spcBef>
              <a:buFont typeface="Symbol" pitchFamily="18" charset="2"/>
              <a:buNone/>
            </a:pPr>
            <a:r>
              <a:rPr lang="en-US" altLang="zh-CN" sz="2000" b="1" dirty="0">
                <a:latin typeface="宋体" pitchFamily="2" charset="-122"/>
                <a:ea typeface="宋体" pitchFamily="2" charset="-122"/>
              </a:rPr>
              <a:t>               </a:t>
            </a:r>
            <a:r>
              <a:rPr lang="en-US" altLang="en-US" sz="2000" b="1" dirty="0">
                <a:latin typeface="宋体" pitchFamily="2" charset="-122"/>
                <a:ea typeface="宋体" pitchFamily="2" charset="-122"/>
              </a:rPr>
              <a:t>将 </a:t>
            </a:r>
            <a:r>
              <a:rPr lang="en-US" altLang="zh-CN" sz="2000" b="1" i="1" dirty="0">
                <a:latin typeface="宋体" pitchFamily="2" charset="-122"/>
                <a:ea typeface="宋体" pitchFamily="2" charset="-122"/>
              </a:rPr>
              <a:t>m </a:t>
            </a:r>
            <a:r>
              <a:rPr lang="en-US" altLang="en-US" sz="2000" b="1" dirty="0" err="1">
                <a:latin typeface="宋体" pitchFamily="2" charset="-122"/>
                <a:ea typeface="宋体" pitchFamily="2" charset="-122"/>
              </a:rPr>
              <a:t>列入表中</a:t>
            </a:r>
            <a:r>
              <a:rPr lang="en-US" altLang="en-US" sz="2000" b="1" dirty="0">
                <a:latin typeface="宋体" pitchFamily="2" charset="-122"/>
                <a:ea typeface="宋体" pitchFamily="2" charset="-122"/>
              </a:rPr>
              <a:t>;</a:t>
            </a:r>
          </a:p>
          <a:p>
            <a:pPr algn="l">
              <a:lnSpc>
                <a:spcPct val="130000"/>
              </a:lnSpc>
              <a:spcBef>
                <a:spcPct val="0"/>
              </a:spcBef>
              <a:buFont typeface="Symbol" pitchFamily="18" charset="2"/>
              <a:buNone/>
            </a:pPr>
            <a:r>
              <a:rPr lang="en-US" altLang="en-US" sz="2000" b="1" dirty="0">
                <a:latin typeface="宋体" pitchFamily="2" charset="-122"/>
                <a:ea typeface="宋体" pitchFamily="2" charset="-122"/>
              </a:rPr>
              <a:t>               </a:t>
            </a:r>
            <a:r>
              <a:rPr lang="en-US" altLang="zh-CN" sz="2000" b="1" i="1" dirty="0">
                <a:latin typeface="宋体" pitchFamily="2" charset="-122"/>
                <a:ea typeface="宋体" pitchFamily="2" charset="-122"/>
              </a:rPr>
              <a:t>n </a:t>
            </a:r>
            <a:r>
              <a:rPr lang="en-US" altLang="zh-CN" sz="2000" b="1" dirty="0">
                <a:latin typeface="宋体" pitchFamily="2" charset="-122"/>
                <a:ea typeface="宋体" pitchFamily="2" charset="-122"/>
              </a:rPr>
              <a:t>:= </a:t>
            </a:r>
            <a:r>
              <a:rPr lang="en-US" altLang="zh-CN" sz="2000" b="1" i="1" dirty="0">
                <a:latin typeface="宋体" pitchFamily="2" charset="-122"/>
                <a:ea typeface="宋体" pitchFamily="2" charset="-122"/>
              </a:rPr>
              <a:t>m</a:t>
            </a:r>
          </a:p>
          <a:p>
            <a:pPr algn="l">
              <a:lnSpc>
                <a:spcPct val="130000"/>
              </a:lnSpc>
              <a:spcBef>
                <a:spcPct val="0"/>
              </a:spcBef>
              <a:buFont typeface="Symbol" pitchFamily="18" charset="2"/>
              <a:buNone/>
            </a:pPr>
            <a:r>
              <a:rPr lang="en-US" altLang="zh-CN" sz="2000" b="1" i="1" dirty="0">
                <a:latin typeface="宋体" pitchFamily="2" charset="-122"/>
                <a:ea typeface="宋体" pitchFamily="2" charset="-122"/>
              </a:rPr>
              <a:t>           </a:t>
            </a:r>
            <a:r>
              <a:rPr lang="en-US" altLang="zh-CN" sz="2000" b="1" dirty="0">
                <a:latin typeface="宋体" pitchFamily="2" charset="-122"/>
                <a:ea typeface="宋体" pitchFamily="2" charset="-122"/>
              </a:rPr>
              <a:t> }</a:t>
            </a:r>
          </a:p>
          <a:p>
            <a:pPr algn="l">
              <a:lnSpc>
                <a:spcPct val="130000"/>
              </a:lnSpc>
              <a:spcBef>
                <a:spcPct val="0"/>
              </a:spcBef>
              <a:buFont typeface="Symbol" pitchFamily="18" charset="2"/>
              <a:buNone/>
            </a:pPr>
            <a:r>
              <a:rPr lang="en-US" altLang="zh-CN" sz="2000" b="1" dirty="0">
                <a:latin typeface="宋体" pitchFamily="2" charset="-122"/>
                <a:ea typeface="宋体" pitchFamily="2" charset="-122"/>
              </a:rPr>
              <a:t>       }</a:t>
            </a:r>
          </a:p>
          <a:p>
            <a:pPr algn="l">
              <a:lnSpc>
                <a:spcPct val="130000"/>
              </a:lnSpc>
              <a:spcBef>
                <a:spcPct val="0"/>
              </a:spcBef>
              <a:buFont typeface="Symbol" pitchFamily="18" charset="2"/>
              <a:buNone/>
            </a:pPr>
            <a:endParaRPr lang="en-US" altLang="zh-CN" sz="2000" b="1" dirty="0">
              <a:latin typeface="宋体" pitchFamily="2" charset="-122"/>
              <a:ea typeface="宋体" pitchFamily="2" charset="-122"/>
            </a:endParaRPr>
          </a:p>
        </p:txBody>
      </p:sp>
      <p:sp>
        <p:nvSpPr>
          <p:cNvPr id="41" name="Rectangle 26"/>
          <p:cNvSpPr>
            <a:spLocks noChangeArrowheads="1"/>
          </p:cNvSpPr>
          <p:nvPr/>
        </p:nvSpPr>
        <p:spPr bwMode="auto">
          <a:xfrm>
            <a:off x="838200" y="5883784"/>
            <a:ext cx="6636752" cy="307777"/>
          </a:xfrm>
          <a:prstGeom prst="rect">
            <a:avLst/>
          </a:prstGeom>
          <a:noFill/>
          <a:ln w="9525">
            <a:noFill/>
            <a:miter lim="800000"/>
            <a:headEnd/>
            <a:tailEnd/>
          </a:ln>
          <a:effectLst/>
        </p:spPr>
        <p:txBody>
          <a:bodyPr wrap="none" tIns="0" bIns="0">
            <a:spAutoFit/>
          </a:bodyPr>
          <a:lstStyle/>
          <a:p>
            <a:r>
              <a:rPr lang="zh-CN" altLang="en-US" sz="2000" b="1" dirty="0">
                <a:solidFill>
                  <a:srgbClr val="FF0000"/>
                </a:solidFill>
                <a:latin typeface="宋体" pitchFamily="2" charset="-122"/>
                <a:ea typeface="宋体" pitchFamily="2" charset="-122"/>
              </a:rPr>
              <a:t>结果</a:t>
            </a:r>
            <a:r>
              <a:rPr lang="zh-CN" altLang="en-US" sz="2000" b="1" dirty="0">
                <a:latin typeface="宋体" pitchFamily="2" charset="-122"/>
                <a:ea typeface="宋体" pitchFamily="2" charset="-122"/>
              </a:rPr>
              <a:t>：产生语句的次序应与内部结点列入表中的次序相反</a:t>
            </a:r>
          </a:p>
        </p:txBody>
      </p:sp>
      <p:sp>
        <p:nvSpPr>
          <p:cNvPr id="44"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slide(fromBottom)">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533400" y="533400"/>
            <a:ext cx="8153400" cy="400110"/>
          </a:xfrm>
          <a:prstGeom prst="rect">
            <a:avLst/>
          </a:prstGeom>
          <a:noFill/>
          <a:ln w="9525">
            <a:noFill/>
            <a:miter lim="800000"/>
            <a:headEnd/>
            <a:tailEnd/>
          </a:ln>
          <a:effectLst/>
        </p:spPr>
        <p:txBody>
          <a:bodyPr>
            <a:spAutoFit/>
          </a:bodyPr>
          <a:lstStyle/>
          <a:p>
            <a:pPr algn="l">
              <a:lnSpc>
                <a:spcPct val="100000"/>
              </a:lnSpc>
              <a:spcBef>
                <a:spcPct val="0"/>
              </a:spcBef>
            </a:pPr>
            <a:r>
              <a:rPr lang="zh-CN" altLang="en-US" sz="2000" b="1" dirty="0">
                <a:latin typeface="宋体" pitchFamily="2" charset="-122"/>
                <a:ea typeface="宋体" pitchFamily="2" charset="-122"/>
              </a:rPr>
              <a:t>从 </a:t>
            </a:r>
            <a:r>
              <a:rPr lang="en-US" altLang="zh-CN" sz="2000" b="1" dirty="0">
                <a:latin typeface="宋体" pitchFamily="2" charset="-122"/>
                <a:ea typeface="宋体" pitchFamily="2" charset="-122"/>
              </a:rPr>
              <a:t>DAG </a:t>
            </a:r>
            <a:r>
              <a:rPr lang="zh-CN" altLang="en-US" sz="2000" b="1" dirty="0">
                <a:latin typeface="宋体" pitchFamily="2" charset="-122"/>
                <a:ea typeface="宋体" pitchFamily="2" charset="-122"/>
              </a:rPr>
              <a:t>按照启发式排序算法，内部结点列入表的次序：</a:t>
            </a:r>
          </a:p>
        </p:txBody>
      </p:sp>
      <p:sp>
        <p:nvSpPr>
          <p:cNvPr id="5" name="Oval 48"/>
          <p:cNvSpPr>
            <a:spLocks noChangeArrowheads="1"/>
          </p:cNvSpPr>
          <p:nvPr/>
        </p:nvSpPr>
        <p:spPr bwMode="auto">
          <a:xfrm>
            <a:off x="2733955" y="20948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6" name="Oval 49"/>
          <p:cNvSpPr>
            <a:spLocks noChangeArrowheads="1"/>
          </p:cNvSpPr>
          <p:nvPr/>
        </p:nvSpPr>
        <p:spPr bwMode="auto">
          <a:xfrm>
            <a:off x="2209800" y="41522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7" name="Oval 50"/>
          <p:cNvSpPr>
            <a:spLocks noChangeArrowheads="1"/>
          </p:cNvSpPr>
          <p:nvPr/>
        </p:nvSpPr>
        <p:spPr bwMode="auto">
          <a:xfrm>
            <a:off x="5172355" y="32378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8" name="Oval 51"/>
          <p:cNvSpPr>
            <a:spLocks noChangeArrowheads="1"/>
          </p:cNvSpPr>
          <p:nvPr/>
        </p:nvSpPr>
        <p:spPr bwMode="auto">
          <a:xfrm>
            <a:off x="3038755" y="32378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cs typeface="Arial" pitchFamily="34" charset="0"/>
                <a:sym typeface="Symbol" pitchFamily="18" charset="2"/>
              </a:rPr>
              <a:t>–</a:t>
            </a:r>
            <a:endParaRPr lang="en-US" altLang="zh-CN" sz="2000" b="0">
              <a:solidFill>
                <a:srgbClr val="800080"/>
              </a:solidFill>
            </a:endParaRPr>
          </a:p>
        </p:txBody>
      </p:sp>
      <p:sp>
        <p:nvSpPr>
          <p:cNvPr id="9" name="Oval 52"/>
          <p:cNvSpPr>
            <a:spLocks noChangeArrowheads="1"/>
          </p:cNvSpPr>
          <p:nvPr/>
        </p:nvSpPr>
        <p:spPr bwMode="auto">
          <a:xfrm>
            <a:off x="5477155" y="20948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cs typeface="Arial" pitchFamily="34" charset="0"/>
                <a:sym typeface="Symbol" pitchFamily="18" charset="2"/>
              </a:rPr>
              <a:t>–</a:t>
            </a:r>
            <a:endParaRPr lang="en-US" altLang="zh-CN" sz="2000" b="0">
              <a:solidFill>
                <a:srgbClr val="800080"/>
              </a:solidFill>
            </a:endParaRPr>
          </a:p>
        </p:txBody>
      </p:sp>
      <p:sp>
        <p:nvSpPr>
          <p:cNvPr id="10" name="Oval 53"/>
          <p:cNvSpPr>
            <a:spLocks noChangeArrowheads="1"/>
          </p:cNvSpPr>
          <p:nvPr/>
        </p:nvSpPr>
        <p:spPr bwMode="auto">
          <a:xfrm>
            <a:off x="4029355" y="1371600"/>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a:t>
            </a:r>
          </a:p>
        </p:txBody>
      </p:sp>
      <p:sp>
        <p:nvSpPr>
          <p:cNvPr id="11" name="Oval 54"/>
          <p:cNvSpPr>
            <a:spLocks noChangeArrowheads="1"/>
          </p:cNvSpPr>
          <p:nvPr/>
        </p:nvSpPr>
        <p:spPr bwMode="auto">
          <a:xfrm>
            <a:off x="4029355" y="26282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a:t>
            </a:r>
          </a:p>
        </p:txBody>
      </p:sp>
      <p:sp>
        <p:nvSpPr>
          <p:cNvPr id="12" name="Oval 55"/>
          <p:cNvSpPr>
            <a:spLocks noChangeArrowheads="1"/>
          </p:cNvSpPr>
          <p:nvPr/>
        </p:nvSpPr>
        <p:spPr bwMode="auto">
          <a:xfrm>
            <a:off x="1447800" y="49142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dirty="0">
                <a:solidFill>
                  <a:srgbClr val="800080"/>
                </a:solidFill>
                <a:sym typeface="Symbol" pitchFamily="18" charset="2"/>
              </a:rPr>
              <a:t>a</a:t>
            </a:r>
          </a:p>
        </p:txBody>
      </p:sp>
      <p:sp>
        <p:nvSpPr>
          <p:cNvPr id="13" name="Oval 56"/>
          <p:cNvSpPr>
            <a:spLocks noChangeArrowheads="1"/>
          </p:cNvSpPr>
          <p:nvPr/>
        </p:nvSpPr>
        <p:spPr bwMode="auto">
          <a:xfrm>
            <a:off x="2971800" y="49142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dirty="0">
                <a:solidFill>
                  <a:srgbClr val="800080"/>
                </a:solidFill>
                <a:sym typeface="Symbol" pitchFamily="18" charset="2"/>
              </a:rPr>
              <a:t>b</a:t>
            </a:r>
          </a:p>
        </p:txBody>
      </p:sp>
      <p:sp>
        <p:nvSpPr>
          <p:cNvPr id="14" name="Oval 57"/>
          <p:cNvSpPr>
            <a:spLocks noChangeArrowheads="1"/>
          </p:cNvSpPr>
          <p:nvPr/>
        </p:nvSpPr>
        <p:spPr bwMode="auto">
          <a:xfrm>
            <a:off x="3572155" y="41268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dirty="0">
                <a:solidFill>
                  <a:srgbClr val="800080"/>
                </a:solidFill>
                <a:sym typeface="Symbol" pitchFamily="18" charset="2"/>
              </a:rPr>
              <a:t>c</a:t>
            </a:r>
          </a:p>
        </p:txBody>
      </p:sp>
      <p:sp>
        <p:nvSpPr>
          <p:cNvPr id="15" name="Oval 58"/>
          <p:cNvSpPr>
            <a:spLocks noChangeArrowheads="1"/>
          </p:cNvSpPr>
          <p:nvPr/>
        </p:nvSpPr>
        <p:spPr bwMode="auto">
          <a:xfrm>
            <a:off x="4562755" y="41522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a:solidFill>
                  <a:srgbClr val="800080"/>
                </a:solidFill>
                <a:sym typeface="Symbol" pitchFamily="18" charset="2"/>
              </a:rPr>
              <a:t>d</a:t>
            </a:r>
          </a:p>
        </p:txBody>
      </p:sp>
      <p:sp>
        <p:nvSpPr>
          <p:cNvPr id="16" name="Oval 59"/>
          <p:cNvSpPr>
            <a:spLocks noChangeArrowheads="1"/>
          </p:cNvSpPr>
          <p:nvPr/>
        </p:nvSpPr>
        <p:spPr bwMode="auto">
          <a:xfrm>
            <a:off x="6248400" y="4203045"/>
            <a:ext cx="457200" cy="432792"/>
          </a:xfrm>
          <a:prstGeom prst="ellipse">
            <a:avLst/>
          </a:prstGeom>
          <a:noFill/>
          <a:ln w="9525">
            <a:solidFill>
              <a:schemeClr val="tx1"/>
            </a:solidFill>
            <a:round/>
            <a:headEnd/>
            <a:tailEnd/>
          </a:ln>
          <a:effectLst/>
        </p:spPr>
        <p:txBody>
          <a:bodyPr wrap="square" tIns="0" bIns="0" anchor="ctr">
            <a:spAutoFit/>
          </a:bodyPr>
          <a:lstStyle/>
          <a:p>
            <a:pPr algn="ctr"/>
            <a:r>
              <a:rPr lang="en-US" altLang="zh-CN" sz="2000" b="0" dirty="0">
                <a:solidFill>
                  <a:srgbClr val="800080"/>
                </a:solidFill>
                <a:sym typeface="Symbol" pitchFamily="18" charset="2"/>
              </a:rPr>
              <a:t>e</a:t>
            </a:r>
          </a:p>
        </p:txBody>
      </p:sp>
      <p:sp>
        <p:nvSpPr>
          <p:cNvPr id="17" name="Rectangle 73"/>
          <p:cNvSpPr>
            <a:spLocks noChangeArrowheads="1"/>
          </p:cNvSpPr>
          <p:nvPr/>
        </p:nvSpPr>
        <p:spPr bwMode="auto">
          <a:xfrm>
            <a:off x="4562755" y="1371600"/>
            <a:ext cx="354013" cy="369332"/>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1</a:t>
            </a:r>
          </a:p>
        </p:txBody>
      </p:sp>
      <p:sp>
        <p:nvSpPr>
          <p:cNvPr id="18" name="Rectangle 74"/>
          <p:cNvSpPr>
            <a:spLocks noChangeArrowheads="1"/>
          </p:cNvSpPr>
          <p:nvPr/>
        </p:nvSpPr>
        <p:spPr bwMode="auto">
          <a:xfrm>
            <a:off x="2303743" y="2146300"/>
            <a:ext cx="354012" cy="369332"/>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2</a:t>
            </a:r>
          </a:p>
        </p:txBody>
      </p:sp>
      <p:sp>
        <p:nvSpPr>
          <p:cNvPr id="19" name="Rectangle 75"/>
          <p:cNvSpPr>
            <a:spLocks noChangeArrowheads="1"/>
          </p:cNvSpPr>
          <p:nvPr/>
        </p:nvSpPr>
        <p:spPr bwMode="auto">
          <a:xfrm>
            <a:off x="5934355" y="1981200"/>
            <a:ext cx="354013" cy="369332"/>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3</a:t>
            </a:r>
          </a:p>
        </p:txBody>
      </p:sp>
      <p:sp>
        <p:nvSpPr>
          <p:cNvPr id="20" name="Rectangle 76"/>
          <p:cNvSpPr>
            <a:spLocks noChangeArrowheads="1"/>
          </p:cNvSpPr>
          <p:nvPr/>
        </p:nvSpPr>
        <p:spPr bwMode="auto">
          <a:xfrm>
            <a:off x="3800755" y="2451100"/>
            <a:ext cx="354013" cy="369332"/>
          </a:xfrm>
          <a:prstGeom prst="rect">
            <a:avLst/>
          </a:prstGeom>
          <a:noFill/>
          <a:ln w="9525">
            <a:noFill/>
            <a:miter lim="800000"/>
            <a:headEnd/>
            <a:tailEnd/>
          </a:ln>
          <a:effectLst/>
        </p:spPr>
        <p:txBody>
          <a:bodyPr wrap="square" tIns="0" bIns="0">
            <a:spAutoFit/>
          </a:bodyPr>
          <a:lstStyle/>
          <a:p>
            <a:r>
              <a:rPr lang="en-US" altLang="zh-CN" sz="2400" b="0" i="1" dirty="0">
                <a:ea typeface="楷体_GB2312" pitchFamily="49" charset="-122"/>
              </a:rPr>
              <a:t>4</a:t>
            </a:r>
          </a:p>
        </p:txBody>
      </p:sp>
      <p:sp>
        <p:nvSpPr>
          <p:cNvPr id="21" name="Rectangle 77"/>
          <p:cNvSpPr>
            <a:spLocks noChangeArrowheads="1"/>
          </p:cNvSpPr>
          <p:nvPr/>
        </p:nvSpPr>
        <p:spPr bwMode="auto">
          <a:xfrm>
            <a:off x="2837143" y="3048000"/>
            <a:ext cx="354012" cy="369332"/>
          </a:xfrm>
          <a:prstGeom prst="rect">
            <a:avLst/>
          </a:prstGeom>
          <a:noFill/>
          <a:ln w="9525">
            <a:noFill/>
            <a:miter lim="800000"/>
            <a:headEnd/>
            <a:tailEnd/>
          </a:ln>
          <a:effectLst/>
        </p:spPr>
        <p:txBody>
          <a:bodyPr wrap="square" tIns="0" bIns="0">
            <a:spAutoFit/>
          </a:bodyPr>
          <a:lstStyle/>
          <a:p>
            <a:r>
              <a:rPr lang="en-US" altLang="zh-CN" sz="2400" b="0" i="1">
                <a:ea typeface="楷体_GB2312" pitchFamily="49" charset="-122"/>
              </a:rPr>
              <a:t>5</a:t>
            </a:r>
          </a:p>
        </p:txBody>
      </p:sp>
      <p:sp>
        <p:nvSpPr>
          <p:cNvPr id="22" name="Rectangle 78"/>
          <p:cNvSpPr>
            <a:spLocks noChangeArrowheads="1"/>
          </p:cNvSpPr>
          <p:nvPr/>
        </p:nvSpPr>
        <p:spPr bwMode="auto">
          <a:xfrm>
            <a:off x="1905000" y="3975100"/>
            <a:ext cx="354013" cy="369332"/>
          </a:xfrm>
          <a:prstGeom prst="rect">
            <a:avLst/>
          </a:prstGeom>
          <a:noFill/>
          <a:ln w="9525">
            <a:noFill/>
            <a:miter lim="800000"/>
            <a:headEnd/>
            <a:tailEnd/>
          </a:ln>
          <a:effectLst/>
        </p:spPr>
        <p:txBody>
          <a:bodyPr wrap="square" tIns="0" bIns="0">
            <a:spAutoFit/>
          </a:bodyPr>
          <a:lstStyle/>
          <a:p>
            <a:r>
              <a:rPr lang="en-US" altLang="zh-CN" sz="2400" b="0" i="1">
                <a:ea typeface="楷体_GB2312" pitchFamily="49" charset="-122"/>
              </a:rPr>
              <a:t>6</a:t>
            </a:r>
          </a:p>
        </p:txBody>
      </p:sp>
      <p:sp>
        <p:nvSpPr>
          <p:cNvPr id="23" name="Rectangle 79"/>
          <p:cNvSpPr>
            <a:spLocks noChangeArrowheads="1"/>
          </p:cNvSpPr>
          <p:nvPr/>
        </p:nvSpPr>
        <p:spPr bwMode="auto">
          <a:xfrm>
            <a:off x="5580343" y="3124200"/>
            <a:ext cx="354012" cy="369332"/>
          </a:xfrm>
          <a:prstGeom prst="rect">
            <a:avLst/>
          </a:prstGeom>
          <a:noFill/>
          <a:ln w="9525">
            <a:noFill/>
            <a:miter lim="800000"/>
            <a:headEnd/>
            <a:tailEnd/>
          </a:ln>
          <a:effectLst/>
        </p:spPr>
        <p:txBody>
          <a:bodyPr wrap="square" tIns="0" bIns="0">
            <a:spAutoFit/>
          </a:bodyPr>
          <a:lstStyle/>
          <a:p>
            <a:r>
              <a:rPr lang="en-US" altLang="zh-CN" sz="2400" b="0" i="1">
                <a:ea typeface="楷体_GB2312" pitchFamily="49" charset="-122"/>
              </a:rPr>
              <a:t>7</a:t>
            </a:r>
          </a:p>
        </p:txBody>
      </p:sp>
      <p:cxnSp>
        <p:nvCxnSpPr>
          <p:cNvPr id="25" name="直接连接符 24"/>
          <p:cNvCxnSpPr>
            <a:stCxn id="10" idx="5"/>
            <a:endCxn id="9" idx="0"/>
          </p:cNvCxnSpPr>
          <p:nvPr/>
        </p:nvCxnSpPr>
        <p:spPr bwMode="auto">
          <a:xfrm>
            <a:off x="4419600" y="1741011"/>
            <a:ext cx="1286155" cy="353834"/>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10" idx="3"/>
            <a:endCxn id="5" idx="0"/>
          </p:cNvCxnSpPr>
          <p:nvPr/>
        </p:nvCxnSpPr>
        <p:spPr bwMode="auto">
          <a:xfrm flipH="1">
            <a:off x="2962555" y="1741011"/>
            <a:ext cx="1133755" cy="353834"/>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stCxn id="5" idx="4"/>
            <a:endCxn id="6" idx="0"/>
          </p:cNvCxnSpPr>
          <p:nvPr/>
        </p:nvCxnSpPr>
        <p:spPr bwMode="auto">
          <a:xfrm flipH="1">
            <a:off x="2438400" y="2527637"/>
            <a:ext cx="524155" cy="162460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stCxn id="9" idx="3"/>
            <a:endCxn id="11" idx="6"/>
          </p:cNvCxnSpPr>
          <p:nvPr/>
        </p:nvCxnSpPr>
        <p:spPr bwMode="auto">
          <a:xfrm flipH="1">
            <a:off x="4486555" y="2464256"/>
            <a:ext cx="1057555" cy="38038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a:stCxn id="11" idx="5"/>
            <a:endCxn id="7" idx="1"/>
          </p:cNvCxnSpPr>
          <p:nvPr/>
        </p:nvCxnSpPr>
        <p:spPr bwMode="auto">
          <a:xfrm>
            <a:off x="4419600" y="2997656"/>
            <a:ext cx="819710" cy="30357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11" idx="3"/>
            <a:endCxn id="8" idx="7"/>
          </p:cNvCxnSpPr>
          <p:nvPr/>
        </p:nvCxnSpPr>
        <p:spPr bwMode="auto">
          <a:xfrm flipH="1">
            <a:off x="3429000" y="2997656"/>
            <a:ext cx="667310" cy="30357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a:stCxn id="9" idx="5"/>
            <a:endCxn id="16" idx="0"/>
          </p:cNvCxnSpPr>
          <p:nvPr/>
        </p:nvCxnSpPr>
        <p:spPr bwMode="auto">
          <a:xfrm>
            <a:off x="5867400" y="2464256"/>
            <a:ext cx="609600" cy="173878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a:stCxn id="16" idx="1"/>
            <a:endCxn id="7" idx="5"/>
          </p:cNvCxnSpPr>
          <p:nvPr/>
        </p:nvCxnSpPr>
        <p:spPr bwMode="auto">
          <a:xfrm flipH="1" flipV="1">
            <a:off x="5562600" y="3607256"/>
            <a:ext cx="752755" cy="65917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a:stCxn id="15" idx="0"/>
            <a:endCxn id="7" idx="3"/>
          </p:cNvCxnSpPr>
          <p:nvPr/>
        </p:nvCxnSpPr>
        <p:spPr bwMode="auto">
          <a:xfrm flipV="1">
            <a:off x="4791355" y="3607256"/>
            <a:ext cx="447955" cy="54498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a:stCxn id="8" idx="5"/>
            <a:endCxn id="14" idx="0"/>
          </p:cNvCxnSpPr>
          <p:nvPr/>
        </p:nvCxnSpPr>
        <p:spPr bwMode="auto">
          <a:xfrm>
            <a:off x="3429000" y="3607256"/>
            <a:ext cx="371755" cy="51958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a:stCxn id="8" idx="3"/>
            <a:endCxn id="6" idx="7"/>
          </p:cNvCxnSpPr>
          <p:nvPr/>
        </p:nvCxnSpPr>
        <p:spPr bwMode="auto">
          <a:xfrm flipH="1">
            <a:off x="2600045" y="3607256"/>
            <a:ext cx="505665" cy="60837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a:stCxn id="13" idx="0"/>
            <a:endCxn id="6" idx="5"/>
          </p:cNvCxnSpPr>
          <p:nvPr/>
        </p:nvCxnSpPr>
        <p:spPr bwMode="auto">
          <a:xfrm flipH="1" flipV="1">
            <a:off x="2600045" y="4521656"/>
            <a:ext cx="600355" cy="39258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a:stCxn id="12" idx="0"/>
            <a:endCxn id="6" idx="3"/>
          </p:cNvCxnSpPr>
          <p:nvPr/>
        </p:nvCxnSpPr>
        <p:spPr bwMode="auto">
          <a:xfrm flipV="1">
            <a:off x="1676400" y="4521656"/>
            <a:ext cx="600355" cy="39258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lide(fromBottom)">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lide(fromBottom)">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Bottom)">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lide(fromBottom)">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lide(fromBottom)">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533400" y="533400"/>
            <a:ext cx="8153400" cy="400110"/>
          </a:xfrm>
          <a:prstGeom prst="rect">
            <a:avLst/>
          </a:prstGeom>
          <a:noFill/>
          <a:ln w="9525">
            <a:noFill/>
            <a:miter lim="800000"/>
            <a:headEnd/>
            <a:tailEnd/>
          </a:ln>
          <a:effectLst/>
        </p:spPr>
        <p:txBody>
          <a:bodyPr>
            <a:spAutoFit/>
          </a:bodyPr>
          <a:lstStyle/>
          <a:p>
            <a:pPr algn="l">
              <a:lnSpc>
                <a:spcPct val="100000"/>
              </a:lnSpc>
              <a:spcBef>
                <a:spcPct val="0"/>
              </a:spcBef>
            </a:pPr>
            <a:r>
              <a:rPr lang="zh-CN" altLang="en-US" sz="2000" b="1" dirty="0">
                <a:latin typeface="宋体" pitchFamily="2" charset="-122"/>
                <a:ea typeface="宋体" pitchFamily="2" charset="-122"/>
              </a:rPr>
              <a:t>从 </a:t>
            </a:r>
            <a:r>
              <a:rPr lang="en-US" altLang="zh-CN" sz="2000" b="1" i="1" dirty="0">
                <a:latin typeface="宋体" pitchFamily="2" charset="-122"/>
                <a:ea typeface="宋体" pitchFamily="2" charset="-122"/>
              </a:rPr>
              <a:t>DAG </a:t>
            </a:r>
            <a:r>
              <a:rPr lang="zh-CN" altLang="en-US" sz="2000" b="1" dirty="0">
                <a:latin typeface="宋体" pitchFamily="2" charset="-122"/>
                <a:ea typeface="宋体" pitchFamily="2" charset="-122"/>
              </a:rPr>
              <a:t>产生语句序列的启发式排序算法</a:t>
            </a:r>
            <a:r>
              <a:rPr lang="zh-CN" altLang="en-US" sz="2000" b="1" dirty="0">
                <a:solidFill>
                  <a:srgbClr val="800080"/>
                </a:solidFill>
                <a:latin typeface="宋体" pitchFamily="2" charset="-122"/>
                <a:ea typeface="宋体" pitchFamily="2" charset="-122"/>
              </a:rPr>
              <a:t>举例</a:t>
            </a:r>
            <a:endParaRPr lang="zh-CN" altLang="en-US" sz="2000" b="1" dirty="0">
              <a:latin typeface="宋体" pitchFamily="2" charset="-122"/>
              <a:ea typeface="宋体" pitchFamily="2" charset="-122"/>
            </a:endParaRPr>
          </a:p>
        </p:txBody>
      </p:sp>
      <p:sp>
        <p:nvSpPr>
          <p:cNvPr id="40" name="Rectangle 35"/>
          <p:cNvSpPr>
            <a:spLocks noChangeArrowheads="1"/>
          </p:cNvSpPr>
          <p:nvPr/>
        </p:nvSpPr>
        <p:spPr bwMode="auto">
          <a:xfrm>
            <a:off x="4572000" y="1371600"/>
            <a:ext cx="3810000" cy="1828800"/>
          </a:xfrm>
          <a:prstGeom prst="rect">
            <a:avLst/>
          </a:prstGeom>
          <a:noFill/>
          <a:ln w="9525" cap="rnd">
            <a:solidFill>
              <a:srgbClr val="333399"/>
            </a:solidFill>
            <a:prstDash val="sysDot"/>
            <a:miter lim="800000"/>
            <a:headEnd/>
            <a:tailEnd/>
          </a:ln>
          <a:effectLst/>
        </p:spPr>
        <p:txBody>
          <a:bodyPr/>
          <a:lstStyle/>
          <a:p>
            <a:pPr algn="l">
              <a:lnSpc>
                <a:spcPct val="100000"/>
              </a:lnSpc>
              <a:spcBef>
                <a:spcPct val="20000"/>
              </a:spcBef>
            </a:pPr>
            <a:r>
              <a:rPr lang="zh-CN" altLang="en-US" sz="2000" b="1" dirty="0">
                <a:latin typeface="宋体" pitchFamily="2" charset="-122"/>
                <a:ea typeface="宋体" pitchFamily="2" charset="-122"/>
              </a:rPr>
              <a:t>按启发式排序算法，内部结点列入表中的次序：</a:t>
            </a:r>
          </a:p>
          <a:p>
            <a:pPr marL="533400" indent="-533400" algn="l">
              <a:lnSpc>
                <a:spcPct val="100000"/>
              </a:lnSpc>
              <a:spcBef>
                <a:spcPct val="2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T4   T1   T3    T2</a:t>
            </a:r>
          </a:p>
          <a:p>
            <a:pPr algn="l">
              <a:lnSpc>
                <a:spcPct val="100000"/>
              </a:lnSpc>
              <a:spcBef>
                <a:spcPct val="20000"/>
              </a:spcBef>
            </a:pPr>
            <a:r>
              <a:rPr lang="zh-CN" altLang="en-US" sz="2000" b="1" dirty="0">
                <a:latin typeface="宋体" pitchFamily="2" charset="-122"/>
                <a:ea typeface="宋体" pitchFamily="2" charset="-122"/>
              </a:rPr>
              <a:t>按这个相反次序得到的语句序列如下所示：</a:t>
            </a:r>
            <a:endParaRPr lang="en-US" altLang="zh-CN" sz="2000" b="1" dirty="0">
              <a:latin typeface="宋体" pitchFamily="2" charset="-122"/>
              <a:ea typeface="宋体" pitchFamily="2" charset="-122"/>
            </a:endParaRPr>
          </a:p>
        </p:txBody>
      </p:sp>
      <p:sp>
        <p:nvSpPr>
          <p:cNvPr id="42" name="Rectangle 45"/>
          <p:cNvSpPr>
            <a:spLocks noChangeArrowheads="1"/>
          </p:cNvSpPr>
          <p:nvPr/>
        </p:nvSpPr>
        <p:spPr bwMode="auto">
          <a:xfrm>
            <a:off x="6858000" y="3200400"/>
            <a:ext cx="1524000" cy="160020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000" b="1" dirty="0">
                <a:latin typeface="宋体" pitchFamily="2" charset="-122"/>
                <a:ea typeface="宋体" pitchFamily="2" charset="-122"/>
              </a:rPr>
              <a:t>T2:=</a:t>
            </a:r>
            <a:r>
              <a:rPr lang="en-US" altLang="zh-CN" sz="2000" b="1" dirty="0" err="1">
                <a:latin typeface="宋体" pitchFamily="2" charset="-122"/>
                <a:ea typeface="宋体" pitchFamily="2" charset="-122"/>
              </a:rPr>
              <a:t>c+d</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T3:=e-T2</a:t>
            </a:r>
          </a:p>
          <a:p>
            <a:pPr marL="533400" indent="-533400">
              <a:lnSpc>
                <a:spcPct val="100000"/>
              </a:lnSpc>
              <a:spcBef>
                <a:spcPct val="20000"/>
              </a:spcBef>
            </a:pPr>
            <a:r>
              <a:rPr lang="en-US" altLang="zh-CN" sz="2000" b="1" dirty="0">
                <a:latin typeface="宋体" pitchFamily="2" charset="-122"/>
                <a:ea typeface="宋体" pitchFamily="2" charset="-122"/>
              </a:rPr>
              <a:t>T1:=</a:t>
            </a:r>
            <a:r>
              <a:rPr lang="en-US" altLang="zh-CN" sz="2000" b="1" dirty="0" err="1">
                <a:latin typeface="宋体" pitchFamily="2" charset="-122"/>
                <a:ea typeface="宋体" pitchFamily="2" charset="-122"/>
              </a:rPr>
              <a:t>a+b</a:t>
            </a:r>
            <a:endParaRPr lang="en-US" altLang="zh-CN" sz="2000" b="1" dirty="0">
              <a:latin typeface="宋体" pitchFamily="2" charset="-122"/>
              <a:ea typeface="宋体" pitchFamily="2" charset="-122"/>
            </a:endParaRPr>
          </a:p>
          <a:p>
            <a:pPr marL="533400" indent="-533400">
              <a:lnSpc>
                <a:spcPct val="100000"/>
              </a:lnSpc>
              <a:spcBef>
                <a:spcPct val="20000"/>
              </a:spcBef>
            </a:pPr>
            <a:r>
              <a:rPr lang="en-US" altLang="zh-CN" sz="2000" b="1" dirty="0">
                <a:latin typeface="宋体" pitchFamily="2" charset="-122"/>
                <a:ea typeface="宋体" pitchFamily="2" charset="-122"/>
              </a:rPr>
              <a:t>T4:=T1-T3</a:t>
            </a:r>
          </a:p>
        </p:txBody>
      </p:sp>
      <p:sp>
        <p:nvSpPr>
          <p:cNvPr id="38" name="Oval 22"/>
          <p:cNvSpPr>
            <a:spLocks noChangeArrowheads="1"/>
          </p:cNvSpPr>
          <p:nvPr/>
        </p:nvSpPr>
        <p:spPr bwMode="auto">
          <a:xfrm>
            <a:off x="3391061" y="2682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dirty="0">
                <a:solidFill>
                  <a:srgbClr val="800080"/>
                </a:solidFill>
                <a:latin typeface="宋体" pitchFamily="2" charset="-122"/>
                <a:ea typeface="宋体" pitchFamily="2" charset="-122"/>
              </a:rPr>
              <a:t>        </a:t>
            </a:r>
            <a:r>
              <a:rPr kumimoji="0" lang="en-US" altLang="zh-CN" sz="2000" b="1" dirty="0">
                <a:solidFill>
                  <a:srgbClr val="800080"/>
                </a:solidFill>
                <a:latin typeface="宋体" pitchFamily="2" charset="-122"/>
                <a:ea typeface="宋体" pitchFamily="2" charset="-122"/>
                <a:sym typeface="Symbol" pitchFamily="18" charset="2"/>
              </a:rPr>
              <a:t> </a:t>
            </a:r>
            <a:endParaRPr lang="en-US" altLang="zh-CN" sz="2000" b="1" dirty="0">
              <a:latin typeface="宋体" pitchFamily="2" charset="-122"/>
              <a:ea typeface="宋体" pitchFamily="2" charset="-122"/>
            </a:endParaRPr>
          </a:p>
        </p:txBody>
      </p:sp>
      <p:sp>
        <p:nvSpPr>
          <p:cNvPr id="39" name="Oval 23"/>
          <p:cNvSpPr>
            <a:spLocks noChangeArrowheads="1"/>
          </p:cNvSpPr>
          <p:nvPr/>
        </p:nvSpPr>
        <p:spPr bwMode="auto">
          <a:xfrm>
            <a:off x="1254286" y="3444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dirty="0">
                <a:solidFill>
                  <a:srgbClr val="800080"/>
                </a:solidFill>
                <a:latin typeface="宋体" pitchFamily="2" charset="-122"/>
                <a:ea typeface="宋体" pitchFamily="2" charset="-122"/>
              </a:rPr>
              <a:t>    +</a:t>
            </a:r>
          </a:p>
        </p:txBody>
      </p:sp>
      <p:sp>
        <p:nvSpPr>
          <p:cNvPr id="41" name="Oval 24"/>
          <p:cNvSpPr>
            <a:spLocks noChangeArrowheads="1"/>
          </p:cNvSpPr>
          <p:nvPr/>
        </p:nvSpPr>
        <p:spPr bwMode="auto">
          <a:xfrm>
            <a:off x="2705261" y="3444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3" name="Oval 25"/>
          <p:cNvSpPr>
            <a:spLocks noChangeArrowheads="1"/>
          </p:cNvSpPr>
          <p:nvPr/>
        </p:nvSpPr>
        <p:spPr bwMode="auto">
          <a:xfrm>
            <a:off x="4073686" y="3444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4" name="Oval 26"/>
          <p:cNvSpPr>
            <a:spLocks noChangeArrowheads="1"/>
          </p:cNvSpPr>
          <p:nvPr/>
        </p:nvSpPr>
        <p:spPr bwMode="auto">
          <a:xfrm>
            <a:off x="644686" y="4333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5" name="Oval 27"/>
          <p:cNvSpPr>
            <a:spLocks noChangeArrowheads="1"/>
          </p:cNvSpPr>
          <p:nvPr/>
        </p:nvSpPr>
        <p:spPr bwMode="auto">
          <a:xfrm>
            <a:off x="1863886" y="43592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6" name="Oval 28"/>
          <p:cNvSpPr>
            <a:spLocks noChangeArrowheads="1"/>
          </p:cNvSpPr>
          <p:nvPr/>
        </p:nvSpPr>
        <p:spPr bwMode="auto">
          <a:xfrm>
            <a:off x="3314861" y="4333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7" name="Oval 29"/>
          <p:cNvSpPr>
            <a:spLocks noChangeArrowheads="1"/>
          </p:cNvSpPr>
          <p:nvPr/>
        </p:nvSpPr>
        <p:spPr bwMode="auto">
          <a:xfrm>
            <a:off x="4686461" y="4333875"/>
            <a:ext cx="454025" cy="406400"/>
          </a:xfrm>
          <a:prstGeom prst="ellipse">
            <a:avLst/>
          </a:prstGeom>
          <a:solidFill>
            <a:srgbClr val="FFFFFF"/>
          </a:solidFill>
          <a:ln w="9525">
            <a:solidFill>
              <a:schemeClr val="tx1"/>
            </a:solidFill>
            <a:round/>
            <a:headEnd/>
            <a:tailEnd/>
          </a:ln>
        </p:spPr>
        <p:txBody>
          <a:bodyPr lIns="54000" tIns="10800" rIns="54000" bIns="10800"/>
          <a:lstStyle/>
          <a:p>
            <a:pPr algn="just" eaLnBrk="0" hangingPunct="0">
              <a:lnSpc>
                <a:spcPct val="100000"/>
              </a:lnSpc>
              <a:spcBef>
                <a:spcPct val="0"/>
              </a:spcBef>
            </a:pPr>
            <a:r>
              <a:rPr kumimoji="0" lang="en-US" altLang="zh-CN" sz="2000" b="1">
                <a:solidFill>
                  <a:srgbClr val="800080"/>
                </a:solidFill>
                <a:latin typeface="宋体" pitchFamily="2" charset="-122"/>
                <a:ea typeface="宋体" pitchFamily="2" charset="-122"/>
              </a:rPr>
              <a:t>   </a:t>
            </a:r>
          </a:p>
        </p:txBody>
      </p:sp>
      <p:sp>
        <p:nvSpPr>
          <p:cNvPr id="48" name="Rectangle 36"/>
          <p:cNvSpPr>
            <a:spLocks noChangeArrowheads="1"/>
          </p:cNvSpPr>
          <p:nvPr/>
        </p:nvSpPr>
        <p:spPr bwMode="auto">
          <a:xfrm>
            <a:off x="568486" y="4800600"/>
            <a:ext cx="5334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a</a:t>
            </a:r>
            <a:r>
              <a:rPr lang="en-US" altLang="zh-CN" sz="2000" b="1" baseline="-25000" dirty="0">
                <a:latin typeface="宋体" pitchFamily="2" charset="-122"/>
                <a:ea typeface="宋体" pitchFamily="2" charset="-122"/>
              </a:rPr>
              <a:t>0</a:t>
            </a:r>
          </a:p>
        </p:txBody>
      </p:sp>
      <p:sp>
        <p:nvSpPr>
          <p:cNvPr id="49" name="Rectangle 37"/>
          <p:cNvSpPr>
            <a:spLocks noChangeArrowheads="1"/>
          </p:cNvSpPr>
          <p:nvPr/>
        </p:nvSpPr>
        <p:spPr bwMode="auto">
          <a:xfrm>
            <a:off x="1787686" y="3292475"/>
            <a:ext cx="5334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T1</a:t>
            </a:r>
          </a:p>
        </p:txBody>
      </p:sp>
      <p:sp>
        <p:nvSpPr>
          <p:cNvPr id="50" name="Rectangle 40"/>
          <p:cNvSpPr>
            <a:spLocks noChangeArrowheads="1"/>
          </p:cNvSpPr>
          <p:nvPr/>
        </p:nvSpPr>
        <p:spPr bwMode="auto">
          <a:xfrm>
            <a:off x="3099140" y="1447800"/>
            <a:ext cx="441146" cy="307777"/>
          </a:xfrm>
          <a:prstGeom prst="rect">
            <a:avLst/>
          </a:prstGeom>
          <a:noFill/>
          <a:ln w="9525">
            <a:noFill/>
            <a:miter lim="800000"/>
            <a:headEnd/>
            <a:tailEnd/>
          </a:ln>
          <a:effectLst/>
        </p:spPr>
        <p:txBody>
          <a:bodyPr wrap="none" tIns="0" bIns="0">
            <a:spAutoFit/>
          </a:bodyPr>
          <a:lstStyle/>
          <a:p>
            <a:r>
              <a:rPr lang="en-US" altLang="zh-CN" sz="2000" b="1" dirty="0">
                <a:latin typeface="宋体" pitchFamily="2" charset="-122"/>
                <a:ea typeface="宋体" pitchFamily="2" charset="-122"/>
              </a:rPr>
              <a:t>T4</a:t>
            </a:r>
          </a:p>
        </p:txBody>
      </p:sp>
      <p:sp>
        <p:nvSpPr>
          <p:cNvPr id="51" name="Rectangle 41"/>
          <p:cNvSpPr>
            <a:spLocks noChangeArrowheads="1"/>
          </p:cNvSpPr>
          <p:nvPr/>
        </p:nvSpPr>
        <p:spPr bwMode="auto">
          <a:xfrm>
            <a:off x="3387886" y="4800600"/>
            <a:ext cx="4572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c</a:t>
            </a:r>
            <a:r>
              <a:rPr lang="en-US" altLang="zh-CN" sz="2000" b="1" baseline="-25000" dirty="0">
                <a:latin typeface="宋体" pitchFamily="2" charset="-122"/>
                <a:ea typeface="宋体" pitchFamily="2" charset="-122"/>
              </a:rPr>
              <a:t>0</a:t>
            </a:r>
          </a:p>
        </p:txBody>
      </p:sp>
      <p:sp>
        <p:nvSpPr>
          <p:cNvPr id="52" name="Rectangle 42"/>
          <p:cNvSpPr>
            <a:spLocks noChangeArrowheads="1"/>
          </p:cNvSpPr>
          <p:nvPr/>
        </p:nvSpPr>
        <p:spPr bwMode="auto">
          <a:xfrm>
            <a:off x="4683286" y="4800600"/>
            <a:ext cx="498314"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d</a:t>
            </a:r>
            <a:r>
              <a:rPr lang="en-US" altLang="zh-CN" sz="2000" b="1" baseline="-25000" dirty="0">
                <a:latin typeface="宋体" pitchFamily="2" charset="-122"/>
                <a:ea typeface="宋体" pitchFamily="2" charset="-122"/>
              </a:rPr>
              <a:t>0</a:t>
            </a:r>
          </a:p>
        </p:txBody>
      </p:sp>
      <p:sp>
        <p:nvSpPr>
          <p:cNvPr id="53" name="Rectangle 44"/>
          <p:cNvSpPr>
            <a:spLocks noChangeArrowheads="1"/>
          </p:cNvSpPr>
          <p:nvPr/>
        </p:nvSpPr>
        <p:spPr bwMode="auto">
          <a:xfrm>
            <a:off x="3768886" y="2527498"/>
            <a:ext cx="609600"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T3</a:t>
            </a:r>
          </a:p>
        </p:txBody>
      </p:sp>
      <p:sp>
        <p:nvSpPr>
          <p:cNvPr id="54" name="Rectangle 48"/>
          <p:cNvSpPr>
            <a:spLocks noChangeArrowheads="1"/>
          </p:cNvSpPr>
          <p:nvPr/>
        </p:nvSpPr>
        <p:spPr bwMode="auto">
          <a:xfrm>
            <a:off x="4530886" y="3352800"/>
            <a:ext cx="489655"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T2</a:t>
            </a:r>
          </a:p>
        </p:txBody>
      </p:sp>
      <p:sp>
        <p:nvSpPr>
          <p:cNvPr id="55" name="Rectangle 52"/>
          <p:cNvSpPr>
            <a:spLocks noChangeArrowheads="1"/>
          </p:cNvSpPr>
          <p:nvPr/>
        </p:nvSpPr>
        <p:spPr bwMode="auto">
          <a:xfrm>
            <a:off x="1863886" y="4800600"/>
            <a:ext cx="520401"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b</a:t>
            </a:r>
            <a:r>
              <a:rPr lang="en-US" altLang="zh-CN" sz="2000" b="1" baseline="-25000" dirty="0">
                <a:latin typeface="宋体" pitchFamily="2" charset="-122"/>
                <a:ea typeface="宋体" pitchFamily="2" charset="-122"/>
              </a:rPr>
              <a:t>0</a:t>
            </a:r>
          </a:p>
        </p:txBody>
      </p:sp>
      <p:sp>
        <p:nvSpPr>
          <p:cNvPr id="56" name="Rectangle 53"/>
          <p:cNvSpPr>
            <a:spLocks noChangeArrowheads="1"/>
          </p:cNvSpPr>
          <p:nvPr/>
        </p:nvSpPr>
        <p:spPr bwMode="auto">
          <a:xfrm>
            <a:off x="2778286" y="3902075"/>
            <a:ext cx="401477" cy="307777"/>
          </a:xfrm>
          <a:prstGeom prst="rect">
            <a:avLst/>
          </a:prstGeom>
          <a:noFill/>
          <a:ln w="9525">
            <a:noFill/>
            <a:miter lim="800000"/>
            <a:headEnd/>
            <a:tailEnd/>
          </a:ln>
          <a:effectLst/>
        </p:spPr>
        <p:txBody>
          <a:bodyPr wrap="square" tIns="0" bIns="0">
            <a:spAutoFit/>
          </a:bodyPr>
          <a:lstStyle/>
          <a:p>
            <a:r>
              <a:rPr lang="en-US" altLang="zh-CN" sz="2000" b="1" dirty="0">
                <a:latin typeface="宋体" pitchFamily="2" charset="-122"/>
                <a:ea typeface="宋体" pitchFamily="2" charset="-122"/>
              </a:rPr>
              <a:t>e</a:t>
            </a:r>
            <a:r>
              <a:rPr lang="en-US" altLang="zh-CN" sz="2000" b="1" baseline="-25000" dirty="0">
                <a:latin typeface="宋体" pitchFamily="2" charset="-122"/>
                <a:ea typeface="宋体" pitchFamily="2" charset="-122"/>
              </a:rPr>
              <a:t>0</a:t>
            </a:r>
          </a:p>
        </p:txBody>
      </p:sp>
      <p:sp>
        <p:nvSpPr>
          <p:cNvPr id="57" name="椭圆 56"/>
          <p:cNvSpPr/>
          <p:nvPr/>
        </p:nvSpPr>
        <p:spPr bwMode="auto">
          <a:xfrm>
            <a:off x="2702086" y="1768475"/>
            <a:ext cx="457200" cy="4572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cxnSp>
        <p:nvCxnSpPr>
          <p:cNvPr id="58" name="直接连接符 57"/>
          <p:cNvCxnSpPr>
            <a:stCxn id="39" idx="0"/>
            <a:endCxn id="57" idx="4"/>
          </p:cNvCxnSpPr>
          <p:nvPr/>
        </p:nvCxnSpPr>
        <p:spPr bwMode="auto">
          <a:xfrm flipV="1">
            <a:off x="1481299" y="2225675"/>
            <a:ext cx="1449387" cy="12192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a:stCxn id="38" idx="0"/>
            <a:endCxn id="57" idx="4"/>
          </p:cNvCxnSpPr>
          <p:nvPr/>
        </p:nvCxnSpPr>
        <p:spPr bwMode="auto">
          <a:xfrm flipH="1" flipV="1">
            <a:off x="2930686" y="2225675"/>
            <a:ext cx="687388" cy="4572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stCxn id="38" idx="4"/>
            <a:endCxn id="41" idx="0"/>
          </p:cNvCxnSpPr>
          <p:nvPr/>
        </p:nvCxnSpPr>
        <p:spPr bwMode="auto">
          <a:xfrm flipH="1">
            <a:off x="2932274" y="3089275"/>
            <a:ext cx="685800" cy="355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a:stCxn id="43" idx="0"/>
            <a:endCxn id="38" idx="4"/>
          </p:cNvCxnSpPr>
          <p:nvPr/>
        </p:nvCxnSpPr>
        <p:spPr bwMode="auto">
          <a:xfrm flipH="1" flipV="1">
            <a:off x="3618074" y="3089275"/>
            <a:ext cx="682625" cy="355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a:stCxn id="47" idx="0"/>
            <a:endCxn id="43" idx="4"/>
          </p:cNvCxnSpPr>
          <p:nvPr/>
        </p:nvCxnSpPr>
        <p:spPr bwMode="auto">
          <a:xfrm flipH="1" flipV="1">
            <a:off x="4300699" y="3851275"/>
            <a:ext cx="612775"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a:stCxn id="43" idx="4"/>
            <a:endCxn id="46" idx="0"/>
          </p:cNvCxnSpPr>
          <p:nvPr/>
        </p:nvCxnSpPr>
        <p:spPr bwMode="auto">
          <a:xfrm flipH="1">
            <a:off x="3541874" y="3851275"/>
            <a:ext cx="758825"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a:stCxn id="45" idx="0"/>
            <a:endCxn id="39" idx="4"/>
          </p:cNvCxnSpPr>
          <p:nvPr/>
        </p:nvCxnSpPr>
        <p:spPr bwMode="auto">
          <a:xfrm flipH="1" flipV="1">
            <a:off x="1481299" y="3851275"/>
            <a:ext cx="609600" cy="508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a:stCxn id="39" idx="4"/>
            <a:endCxn id="44" idx="0"/>
          </p:cNvCxnSpPr>
          <p:nvPr/>
        </p:nvCxnSpPr>
        <p:spPr bwMode="auto">
          <a:xfrm flipH="1">
            <a:off x="871699" y="3851275"/>
            <a:ext cx="609600" cy="482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a:spLocks noChangeArrowheads="1"/>
          </p:cNvSpPr>
          <p:nvPr/>
        </p:nvSpPr>
        <p:spPr bwMode="auto">
          <a:xfrm>
            <a:off x="609600" y="457200"/>
            <a:ext cx="7777484" cy="2446824"/>
          </a:xfrm>
          <a:prstGeom prst="rect">
            <a:avLst/>
          </a:prstGeom>
          <a:noFill/>
          <a:ln w="9525">
            <a:noFill/>
            <a:miter lim="800000"/>
            <a:headEnd/>
            <a:tailEnd/>
          </a:ln>
          <a:effectLst/>
        </p:spPr>
        <p:txBody>
          <a:bodyPr wrap="square">
            <a:spAutoFit/>
          </a:bodyPr>
          <a:lstStyle/>
          <a:p>
            <a:pPr algn="l">
              <a:lnSpc>
                <a:spcPct val="150000"/>
              </a:lnSpc>
              <a:spcBef>
                <a:spcPct val="0"/>
              </a:spcBef>
            </a:pPr>
            <a:r>
              <a:rPr lang="en-US" altLang="zh-CN" sz="2200" b="1" dirty="0" err="1">
                <a:solidFill>
                  <a:srgbClr val="FF0000"/>
                </a:solidFill>
                <a:latin typeface="宋体" pitchFamily="2" charset="-122"/>
                <a:ea typeface="宋体" pitchFamily="2" charset="-122"/>
              </a:rPr>
              <a:t>Ershov</a:t>
            </a:r>
            <a:r>
              <a:rPr lang="en-US" altLang="zh-CN" sz="2200" b="1" dirty="0">
                <a:solidFill>
                  <a:srgbClr val="FF0000"/>
                </a:solidFill>
                <a:latin typeface="宋体" pitchFamily="2" charset="-122"/>
                <a:ea typeface="宋体" pitchFamily="2" charset="-122"/>
              </a:rPr>
              <a:t> </a:t>
            </a:r>
            <a:r>
              <a:rPr lang="zh-CN" altLang="zh-CN" sz="2200" b="1" dirty="0">
                <a:solidFill>
                  <a:srgbClr val="FF0000"/>
                </a:solidFill>
                <a:latin typeface="宋体" pitchFamily="2" charset="-122"/>
                <a:ea typeface="宋体" pitchFamily="2" charset="-122"/>
              </a:rPr>
              <a:t>数</a:t>
            </a:r>
            <a:r>
              <a:rPr lang="zh-CN" altLang="en-US" sz="2200" b="1" dirty="0">
                <a:solidFill>
                  <a:srgbClr val="FF0000"/>
                </a:solidFill>
                <a:latin typeface="宋体" pitchFamily="2" charset="-122"/>
                <a:ea typeface="宋体" pitchFamily="2" charset="-122"/>
              </a:rPr>
              <a:t>：</a:t>
            </a:r>
            <a:r>
              <a:rPr lang="zh-CN" altLang="en-US" sz="2000" b="1" dirty="0">
                <a:latin typeface="宋体" pitchFamily="2" charset="-122"/>
                <a:ea typeface="宋体" pitchFamily="2" charset="-122"/>
              </a:rPr>
              <a:t>用于分析</a:t>
            </a:r>
            <a:r>
              <a:rPr lang="zh-CN" altLang="zh-CN" sz="2000" b="1" dirty="0">
                <a:latin typeface="宋体" pitchFamily="2" charset="-122"/>
                <a:ea typeface="宋体" pitchFamily="2" charset="-122"/>
              </a:rPr>
              <a:t>表达式求值时所需寄存器数目的最小值</a:t>
            </a:r>
            <a:endParaRPr lang="en-US" altLang="zh-CN" sz="2000" b="1" dirty="0">
              <a:latin typeface="宋体" pitchFamily="2" charset="-122"/>
              <a:ea typeface="宋体" pitchFamily="2" charset="-122"/>
            </a:endParaRPr>
          </a:p>
          <a:p>
            <a:pPr algn="l">
              <a:lnSpc>
                <a:spcPct val="150000"/>
              </a:lnSpc>
              <a:spcBef>
                <a:spcPct val="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）用</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标记所有叶子结点。</a:t>
            </a:r>
            <a:endParaRPr lang="en-US" altLang="zh-CN" sz="2000" b="1" dirty="0">
              <a:latin typeface="宋体" pitchFamily="2" charset="-122"/>
              <a:ea typeface="宋体" pitchFamily="2" charset="-122"/>
            </a:endParaRPr>
          </a:p>
          <a:p>
            <a:pPr algn="l">
              <a:lnSpc>
                <a:spcPct val="150000"/>
              </a:lnSpc>
              <a:spcBef>
                <a:spcPct val="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）对仅有一个孩子的内部结点，其标记沿用孩子结点的标记。</a:t>
            </a:r>
            <a:endParaRPr lang="en-US" altLang="zh-CN" sz="2000" b="1" dirty="0">
              <a:latin typeface="宋体" pitchFamily="2" charset="-122"/>
              <a:ea typeface="宋体" pitchFamily="2" charset="-122"/>
            </a:endParaRPr>
          </a:p>
          <a:p>
            <a:pPr algn="l">
              <a:lnSpc>
                <a:spcPct val="150000"/>
              </a:lnSpc>
              <a:spcBef>
                <a:spcPct val="0"/>
              </a:spcBef>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）对有两个孩子的内部结点，如果两个孩子结点的标记不同，取较大值，如果相同，取孩子结点的标记值加</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，得到该结点的标记。</a:t>
            </a:r>
          </a:p>
        </p:txBody>
      </p:sp>
      <p:sp>
        <p:nvSpPr>
          <p:cNvPr id="32" name="Oval 49"/>
          <p:cNvSpPr>
            <a:spLocks noChangeArrowheads="1"/>
          </p:cNvSpPr>
          <p:nvPr/>
        </p:nvSpPr>
        <p:spPr bwMode="auto">
          <a:xfrm>
            <a:off x="2367608" y="3782092"/>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t>
            </a:r>
            <a:endParaRPr lang="en-US" altLang="zh-CN" sz="2000" b="0">
              <a:solidFill>
                <a:schemeClr val="tx1"/>
              </a:solidFill>
              <a:latin typeface="宋体" pitchFamily="2" charset="-122"/>
            </a:endParaRPr>
          </a:p>
        </p:txBody>
      </p:sp>
      <p:sp>
        <p:nvSpPr>
          <p:cNvPr id="33" name="Oval 50"/>
          <p:cNvSpPr>
            <a:spLocks noChangeArrowheads="1"/>
          </p:cNvSpPr>
          <p:nvPr/>
        </p:nvSpPr>
        <p:spPr bwMode="auto">
          <a:xfrm>
            <a:off x="4278288" y="4584982"/>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a:t>
            </a:r>
            <a:endParaRPr lang="en-US" altLang="zh-CN" sz="2000" b="0" dirty="0">
              <a:solidFill>
                <a:schemeClr val="tx1"/>
              </a:solidFill>
              <a:latin typeface="宋体" pitchFamily="2" charset="-122"/>
            </a:endParaRPr>
          </a:p>
        </p:txBody>
      </p:sp>
      <p:sp>
        <p:nvSpPr>
          <p:cNvPr id="34" name="Oval 52"/>
          <p:cNvSpPr>
            <a:spLocks noChangeArrowheads="1"/>
          </p:cNvSpPr>
          <p:nvPr/>
        </p:nvSpPr>
        <p:spPr bwMode="auto">
          <a:xfrm>
            <a:off x="5120680" y="3788216"/>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cs typeface="Arial" pitchFamily="34" charset="0"/>
                <a:sym typeface="Symbol" pitchFamily="18" charset="2"/>
              </a:rPr>
              <a:t>–</a:t>
            </a:r>
            <a:endParaRPr lang="en-US" altLang="zh-CN" sz="2000" b="0">
              <a:solidFill>
                <a:schemeClr val="tx1"/>
              </a:solidFill>
              <a:latin typeface="宋体" pitchFamily="2" charset="-122"/>
            </a:endParaRPr>
          </a:p>
        </p:txBody>
      </p:sp>
      <p:sp>
        <p:nvSpPr>
          <p:cNvPr id="35" name="Oval 53"/>
          <p:cNvSpPr>
            <a:spLocks noChangeArrowheads="1"/>
          </p:cNvSpPr>
          <p:nvPr/>
        </p:nvSpPr>
        <p:spPr bwMode="auto">
          <a:xfrm>
            <a:off x="3672880" y="2895600"/>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t>
            </a:r>
          </a:p>
        </p:txBody>
      </p:sp>
      <p:sp>
        <p:nvSpPr>
          <p:cNvPr id="36" name="Oval 55"/>
          <p:cNvSpPr>
            <a:spLocks noChangeArrowheads="1"/>
          </p:cNvSpPr>
          <p:nvPr/>
        </p:nvSpPr>
        <p:spPr bwMode="auto">
          <a:xfrm>
            <a:off x="1605608" y="4544092"/>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a:t>
            </a:r>
          </a:p>
        </p:txBody>
      </p:sp>
      <p:sp>
        <p:nvSpPr>
          <p:cNvPr id="37" name="Oval 56"/>
          <p:cNvSpPr>
            <a:spLocks noChangeArrowheads="1"/>
          </p:cNvSpPr>
          <p:nvPr/>
        </p:nvSpPr>
        <p:spPr bwMode="auto">
          <a:xfrm>
            <a:off x="3129608" y="4544092"/>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b</a:t>
            </a:r>
          </a:p>
        </p:txBody>
      </p:sp>
      <p:sp>
        <p:nvSpPr>
          <p:cNvPr id="66" name="Oval 57"/>
          <p:cNvSpPr>
            <a:spLocks noChangeArrowheads="1"/>
          </p:cNvSpPr>
          <p:nvPr/>
        </p:nvSpPr>
        <p:spPr bwMode="auto">
          <a:xfrm>
            <a:off x="6070104" y="4575249"/>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c</a:t>
            </a:r>
          </a:p>
        </p:txBody>
      </p:sp>
      <p:sp>
        <p:nvSpPr>
          <p:cNvPr id="67" name="Oval 58"/>
          <p:cNvSpPr>
            <a:spLocks noChangeArrowheads="1"/>
          </p:cNvSpPr>
          <p:nvPr/>
        </p:nvSpPr>
        <p:spPr bwMode="auto">
          <a:xfrm>
            <a:off x="3596680" y="5453151"/>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d</a:t>
            </a:r>
          </a:p>
        </p:txBody>
      </p:sp>
      <p:sp>
        <p:nvSpPr>
          <p:cNvPr id="68" name="Oval 59"/>
          <p:cNvSpPr>
            <a:spLocks noChangeArrowheads="1"/>
          </p:cNvSpPr>
          <p:nvPr/>
        </p:nvSpPr>
        <p:spPr bwMode="auto">
          <a:xfrm>
            <a:off x="5324872" y="5453151"/>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e</a:t>
            </a:r>
          </a:p>
        </p:txBody>
      </p:sp>
      <p:sp>
        <p:nvSpPr>
          <p:cNvPr id="77" name="Rectangle 73"/>
          <p:cNvSpPr>
            <a:spLocks noChangeArrowheads="1"/>
          </p:cNvSpPr>
          <p:nvPr/>
        </p:nvSpPr>
        <p:spPr bwMode="auto">
          <a:xfrm>
            <a:off x="4206280" y="2904934"/>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3</a:t>
            </a:r>
          </a:p>
        </p:txBody>
      </p:sp>
      <p:sp>
        <p:nvSpPr>
          <p:cNvPr id="78" name="Rectangle 75"/>
          <p:cNvSpPr>
            <a:spLocks noChangeArrowheads="1"/>
          </p:cNvSpPr>
          <p:nvPr/>
        </p:nvSpPr>
        <p:spPr bwMode="auto">
          <a:xfrm>
            <a:off x="5577880" y="3819334"/>
            <a:ext cx="613792"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79" name="Rectangle 76"/>
          <p:cNvSpPr>
            <a:spLocks noChangeArrowheads="1"/>
          </p:cNvSpPr>
          <p:nvPr/>
        </p:nvSpPr>
        <p:spPr bwMode="auto">
          <a:xfrm>
            <a:off x="4827587" y="4572000"/>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80" name="Rectangle 77"/>
          <p:cNvSpPr>
            <a:spLocks noChangeArrowheads="1"/>
          </p:cNvSpPr>
          <p:nvPr/>
        </p:nvSpPr>
        <p:spPr bwMode="auto">
          <a:xfrm>
            <a:off x="6580188" y="4509326"/>
            <a:ext cx="354012"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81" name="Rectangle 78"/>
          <p:cNvSpPr>
            <a:spLocks noChangeArrowheads="1"/>
          </p:cNvSpPr>
          <p:nvPr/>
        </p:nvSpPr>
        <p:spPr bwMode="auto">
          <a:xfrm>
            <a:off x="1981200" y="3819334"/>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82" name="Rectangle 73"/>
          <p:cNvSpPr>
            <a:spLocks noChangeArrowheads="1"/>
          </p:cNvSpPr>
          <p:nvPr/>
        </p:nvSpPr>
        <p:spPr bwMode="auto">
          <a:xfrm>
            <a:off x="5741987" y="5488300"/>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83" name="Rectangle 73"/>
          <p:cNvSpPr>
            <a:spLocks noChangeArrowheads="1"/>
          </p:cNvSpPr>
          <p:nvPr/>
        </p:nvSpPr>
        <p:spPr bwMode="auto">
          <a:xfrm>
            <a:off x="3289523" y="5495734"/>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84" name="Rectangle 73"/>
          <p:cNvSpPr>
            <a:spLocks noChangeArrowheads="1"/>
          </p:cNvSpPr>
          <p:nvPr/>
        </p:nvSpPr>
        <p:spPr bwMode="auto">
          <a:xfrm>
            <a:off x="2743200" y="4581334"/>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85" name="Rectangle 73"/>
          <p:cNvSpPr>
            <a:spLocks noChangeArrowheads="1"/>
          </p:cNvSpPr>
          <p:nvPr/>
        </p:nvSpPr>
        <p:spPr bwMode="auto">
          <a:xfrm>
            <a:off x="1245568" y="4581334"/>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cxnSp>
        <p:nvCxnSpPr>
          <p:cNvPr id="87" name="直接连接符 86"/>
          <p:cNvCxnSpPr>
            <a:stCxn id="35" idx="4"/>
            <a:endCxn id="34" idx="0"/>
          </p:cNvCxnSpPr>
          <p:nvPr/>
        </p:nvCxnSpPr>
        <p:spPr bwMode="auto">
          <a:xfrm>
            <a:off x="3901480" y="3241834"/>
            <a:ext cx="1447800" cy="54638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连接符 88"/>
          <p:cNvCxnSpPr>
            <a:stCxn id="35" idx="4"/>
            <a:endCxn id="32" idx="0"/>
          </p:cNvCxnSpPr>
          <p:nvPr/>
        </p:nvCxnSpPr>
        <p:spPr bwMode="auto">
          <a:xfrm flipH="1">
            <a:off x="2596208" y="3241834"/>
            <a:ext cx="1305272" cy="54025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a:stCxn id="32" idx="4"/>
            <a:endCxn id="36" idx="0"/>
          </p:cNvCxnSpPr>
          <p:nvPr/>
        </p:nvCxnSpPr>
        <p:spPr bwMode="auto">
          <a:xfrm flipH="1">
            <a:off x="1834208" y="4128326"/>
            <a:ext cx="762000" cy="415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92"/>
          <p:cNvCxnSpPr>
            <a:stCxn id="32" idx="4"/>
            <a:endCxn id="37" idx="0"/>
          </p:cNvCxnSpPr>
          <p:nvPr/>
        </p:nvCxnSpPr>
        <p:spPr bwMode="auto">
          <a:xfrm>
            <a:off x="2596208" y="4128326"/>
            <a:ext cx="762000" cy="415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连接符 94"/>
          <p:cNvCxnSpPr>
            <a:stCxn id="34" idx="4"/>
            <a:endCxn id="33" idx="0"/>
          </p:cNvCxnSpPr>
          <p:nvPr/>
        </p:nvCxnSpPr>
        <p:spPr bwMode="auto">
          <a:xfrm flipH="1">
            <a:off x="4506888" y="4134450"/>
            <a:ext cx="842392" cy="45053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连接符 96"/>
          <p:cNvCxnSpPr>
            <a:stCxn id="34" idx="4"/>
            <a:endCxn id="66" idx="0"/>
          </p:cNvCxnSpPr>
          <p:nvPr/>
        </p:nvCxnSpPr>
        <p:spPr bwMode="auto">
          <a:xfrm>
            <a:off x="5349280" y="4134450"/>
            <a:ext cx="949424" cy="44079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连接符 98"/>
          <p:cNvCxnSpPr>
            <a:stCxn id="33" idx="4"/>
            <a:endCxn id="67" idx="0"/>
          </p:cNvCxnSpPr>
          <p:nvPr/>
        </p:nvCxnSpPr>
        <p:spPr bwMode="auto">
          <a:xfrm flipH="1">
            <a:off x="3825280" y="4931216"/>
            <a:ext cx="681608" cy="52193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连接符 100"/>
          <p:cNvCxnSpPr>
            <a:stCxn id="33" idx="4"/>
            <a:endCxn id="68" idx="0"/>
          </p:cNvCxnSpPr>
          <p:nvPr/>
        </p:nvCxnSpPr>
        <p:spPr bwMode="auto">
          <a:xfrm>
            <a:off x="4506888" y="4931216"/>
            <a:ext cx="1046584" cy="52193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66</a:t>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67</a:t>
            </a:fld>
            <a:endParaRPr lang="en-US" altLang="zh-CN"/>
          </a:p>
        </p:txBody>
      </p:sp>
      <p:sp>
        <p:nvSpPr>
          <p:cNvPr id="3" name="Rectangle 2"/>
          <p:cNvSpPr>
            <a:spLocks noChangeArrowheads="1"/>
          </p:cNvSpPr>
          <p:nvPr/>
        </p:nvSpPr>
        <p:spPr bwMode="auto">
          <a:xfrm>
            <a:off x="599654" y="830015"/>
            <a:ext cx="7706146" cy="707886"/>
          </a:xfrm>
          <a:prstGeom prst="rect">
            <a:avLst/>
          </a:prstGeom>
          <a:noFill/>
          <a:ln w="9525">
            <a:noFill/>
            <a:miter lim="800000"/>
            <a:headEnd/>
            <a:tailEnd/>
          </a:ln>
          <a:effectLst/>
        </p:spPr>
        <p:txBody>
          <a:bodyPr wrap="square">
            <a:spAutoFit/>
          </a:bodyPr>
          <a:lstStyle/>
          <a:p>
            <a:pPr algn="l">
              <a:lnSpc>
                <a:spcPct val="100000"/>
              </a:lnSpc>
              <a:spcBef>
                <a:spcPct val="0"/>
              </a:spcBef>
            </a:pPr>
            <a:r>
              <a:rPr lang="zh-CN" altLang="en-US" sz="2000" b="1" dirty="0">
                <a:latin typeface="宋体" pitchFamily="2" charset="-122"/>
                <a:ea typeface="宋体" pitchFamily="2" charset="-122"/>
              </a:rPr>
              <a:t>    相应的，设计了</a:t>
            </a:r>
            <a:r>
              <a:rPr lang="en-US" altLang="zh-CN" sz="2000" b="1" dirty="0" err="1">
                <a:latin typeface="宋体" pitchFamily="2" charset="-122"/>
                <a:ea typeface="宋体" pitchFamily="2" charset="-122"/>
              </a:rPr>
              <a:t>Sethi-Ullman</a:t>
            </a:r>
            <a:r>
              <a:rPr lang="zh-CN" altLang="en-US" sz="2000" b="1" dirty="0">
                <a:latin typeface="宋体" pitchFamily="2" charset="-122"/>
                <a:ea typeface="宋体" pitchFamily="2" charset="-122"/>
              </a:rPr>
              <a:t>算法，完整的算法描述参见教材和参考文献，由此算法得到的代码：</a:t>
            </a:r>
          </a:p>
        </p:txBody>
      </p:sp>
      <p:sp>
        <p:nvSpPr>
          <p:cNvPr id="4" name="矩形 3"/>
          <p:cNvSpPr/>
          <p:nvPr/>
        </p:nvSpPr>
        <p:spPr>
          <a:xfrm>
            <a:off x="5950496" y="1524000"/>
            <a:ext cx="2736304" cy="4175182"/>
          </a:xfrm>
          <a:prstGeom prst="rect">
            <a:avLst/>
          </a:prstGeom>
        </p:spPr>
        <p:txBody>
          <a:bodyPr wrap="square">
            <a:spAutoFit/>
          </a:bodyPr>
          <a:lstStyle/>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LD    R</a:t>
            </a:r>
            <a:r>
              <a:rPr lang="en-US" altLang="zh-CN" sz="2000" b="1" kern="100" baseline="-25000" dirty="0">
                <a:latin typeface="宋体" pitchFamily="2" charset="-122"/>
                <a:ea typeface="宋体" pitchFamily="2" charset="-122"/>
              </a:rPr>
              <a:t>0</a:t>
            </a:r>
            <a:r>
              <a:rPr lang="en-US" altLang="zh-CN" sz="2000" b="1" kern="100" dirty="0">
                <a:latin typeface="宋体" pitchFamily="2" charset="-122"/>
                <a:ea typeface="宋体" pitchFamily="2" charset="-122"/>
              </a:rPr>
              <a:t>, a</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LD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b</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ADD   R</a:t>
            </a:r>
            <a:r>
              <a:rPr lang="en-US" altLang="zh-CN" sz="2000" b="1" kern="100" baseline="-25000" dirty="0">
                <a:latin typeface="宋体" pitchFamily="2" charset="-122"/>
                <a:ea typeface="宋体" pitchFamily="2" charset="-122"/>
              </a:rPr>
              <a:t>0</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0</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1</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LD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d</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LD    R</a:t>
            </a:r>
            <a:r>
              <a:rPr lang="en-US" altLang="zh-CN" sz="2000" b="1" kern="100" baseline="-25000" dirty="0">
                <a:latin typeface="宋体" pitchFamily="2" charset="-122"/>
                <a:ea typeface="宋体" pitchFamily="2" charset="-122"/>
              </a:rPr>
              <a:t>2</a:t>
            </a:r>
            <a:r>
              <a:rPr lang="en-US" altLang="zh-CN" sz="2000" b="1" kern="100" dirty="0">
                <a:latin typeface="宋体" pitchFamily="2" charset="-122"/>
                <a:ea typeface="宋体" pitchFamily="2" charset="-122"/>
              </a:rPr>
              <a:t>, e</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ADD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2</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LD    R</a:t>
            </a:r>
            <a:r>
              <a:rPr lang="en-US" altLang="zh-CN" sz="2000" b="1" kern="100" baseline="-25000" dirty="0">
                <a:latin typeface="宋体" pitchFamily="2" charset="-122"/>
                <a:ea typeface="宋体" pitchFamily="2" charset="-122"/>
              </a:rPr>
              <a:t>2</a:t>
            </a:r>
            <a:r>
              <a:rPr lang="en-US" altLang="zh-CN" sz="2000" b="1" kern="100" dirty="0">
                <a:latin typeface="宋体" pitchFamily="2" charset="-122"/>
                <a:ea typeface="宋体" pitchFamily="2" charset="-122"/>
              </a:rPr>
              <a:t>, c</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SUB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1</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2</a:t>
            </a:r>
            <a:endParaRPr lang="zh-CN" altLang="zh-CN" sz="2000" b="1" kern="100" dirty="0">
              <a:latin typeface="宋体" pitchFamily="2" charset="-122"/>
              <a:ea typeface="宋体" pitchFamily="2" charset="-122"/>
            </a:endParaRPr>
          </a:p>
          <a:p>
            <a:pPr marL="266700" indent="266700" algn="just">
              <a:lnSpc>
                <a:spcPct val="150000"/>
              </a:lnSpc>
              <a:spcBef>
                <a:spcPts val="0"/>
              </a:spcBef>
              <a:spcAft>
                <a:spcPts val="0"/>
              </a:spcAft>
            </a:pPr>
            <a:r>
              <a:rPr lang="en-US" altLang="zh-CN" sz="2000" b="1" kern="100" dirty="0">
                <a:latin typeface="宋体" pitchFamily="2" charset="-122"/>
                <a:ea typeface="宋体" pitchFamily="2" charset="-122"/>
              </a:rPr>
              <a:t>MUL   R</a:t>
            </a:r>
            <a:r>
              <a:rPr lang="en-US" altLang="zh-CN" sz="2000" b="1" kern="100" baseline="-25000" dirty="0">
                <a:latin typeface="宋体" pitchFamily="2" charset="-122"/>
                <a:ea typeface="宋体" pitchFamily="2" charset="-122"/>
              </a:rPr>
              <a:t>0</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0</a:t>
            </a:r>
            <a:r>
              <a:rPr lang="en-US" altLang="zh-CN" sz="2000" b="1" kern="100" dirty="0">
                <a:latin typeface="宋体" pitchFamily="2" charset="-122"/>
                <a:ea typeface="宋体" pitchFamily="2" charset="-122"/>
              </a:rPr>
              <a:t>, R</a:t>
            </a:r>
            <a:r>
              <a:rPr lang="en-US" altLang="zh-CN" sz="2000" b="1" kern="100" baseline="-25000" dirty="0">
                <a:latin typeface="宋体" pitchFamily="2" charset="-122"/>
                <a:ea typeface="宋体" pitchFamily="2" charset="-122"/>
              </a:rPr>
              <a:t>1</a:t>
            </a:r>
            <a:endParaRPr lang="zh-CN" altLang="zh-CN" sz="2000" b="1" kern="100" dirty="0">
              <a:latin typeface="宋体" pitchFamily="2" charset="-122"/>
              <a:ea typeface="宋体" pitchFamily="2" charset="-122"/>
            </a:endParaRPr>
          </a:p>
        </p:txBody>
      </p:sp>
      <p:sp>
        <p:nvSpPr>
          <p:cNvPr id="5" name="Oval 49"/>
          <p:cNvSpPr>
            <a:spLocks noChangeArrowheads="1"/>
          </p:cNvSpPr>
          <p:nvPr/>
        </p:nvSpPr>
        <p:spPr bwMode="auto">
          <a:xfrm>
            <a:off x="1377008" y="2935707"/>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t>
            </a:r>
            <a:endParaRPr lang="en-US" altLang="zh-CN" sz="2000" b="0">
              <a:solidFill>
                <a:schemeClr val="tx1"/>
              </a:solidFill>
              <a:latin typeface="宋体" pitchFamily="2" charset="-122"/>
            </a:endParaRPr>
          </a:p>
        </p:txBody>
      </p:sp>
      <p:sp>
        <p:nvSpPr>
          <p:cNvPr id="6" name="Oval 50"/>
          <p:cNvSpPr>
            <a:spLocks noChangeArrowheads="1"/>
          </p:cNvSpPr>
          <p:nvPr/>
        </p:nvSpPr>
        <p:spPr bwMode="auto">
          <a:xfrm>
            <a:off x="3287688" y="3738597"/>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a:t>
            </a:r>
            <a:endParaRPr lang="en-US" altLang="zh-CN" sz="2000" b="0" dirty="0">
              <a:solidFill>
                <a:schemeClr val="tx1"/>
              </a:solidFill>
              <a:latin typeface="宋体" pitchFamily="2" charset="-122"/>
            </a:endParaRPr>
          </a:p>
        </p:txBody>
      </p:sp>
      <p:sp>
        <p:nvSpPr>
          <p:cNvPr id="7" name="Oval 52"/>
          <p:cNvSpPr>
            <a:spLocks noChangeArrowheads="1"/>
          </p:cNvSpPr>
          <p:nvPr/>
        </p:nvSpPr>
        <p:spPr bwMode="auto">
          <a:xfrm>
            <a:off x="4130080" y="2941831"/>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cs typeface="Arial" pitchFamily="34" charset="0"/>
                <a:sym typeface="Symbol" pitchFamily="18" charset="2"/>
              </a:rPr>
              <a:t>–</a:t>
            </a:r>
            <a:endParaRPr lang="en-US" altLang="zh-CN" sz="2000" b="0">
              <a:solidFill>
                <a:schemeClr val="tx1"/>
              </a:solidFill>
              <a:latin typeface="宋体" pitchFamily="2" charset="-122"/>
            </a:endParaRPr>
          </a:p>
        </p:txBody>
      </p:sp>
      <p:sp>
        <p:nvSpPr>
          <p:cNvPr id="8" name="Oval 53"/>
          <p:cNvSpPr>
            <a:spLocks noChangeArrowheads="1"/>
          </p:cNvSpPr>
          <p:nvPr/>
        </p:nvSpPr>
        <p:spPr bwMode="auto">
          <a:xfrm>
            <a:off x="2682280" y="2049215"/>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t>
            </a:r>
          </a:p>
        </p:txBody>
      </p:sp>
      <p:sp>
        <p:nvSpPr>
          <p:cNvPr id="9" name="Oval 55"/>
          <p:cNvSpPr>
            <a:spLocks noChangeArrowheads="1"/>
          </p:cNvSpPr>
          <p:nvPr/>
        </p:nvSpPr>
        <p:spPr bwMode="auto">
          <a:xfrm>
            <a:off x="615008" y="3697707"/>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a</a:t>
            </a:r>
          </a:p>
        </p:txBody>
      </p:sp>
      <p:sp>
        <p:nvSpPr>
          <p:cNvPr id="10" name="Oval 56"/>
          <p:cNvSpPr>
            <a:spLocks noChangeArrowheads="1"/>
          </p:cNvSpPr>
          <p:nvPr/>
        </p:nvSpPr>
        <p:spPr bwMode="auto">
          <a:xfrm>
            <a:off x="2139008" y="3697707"/>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b</a:t>
            </a:r>
          </a:p>
        </p:txBody>
      </p:sp>
      <p:sp>
        <p:nvSpPr>
          <p:cNvPr id="11" name="Oval 57"/>
          <p:cNvSpPr>
            <a:spLocks noChangeArrowheads="1"/>
          </p:cNvSpPr>
          <p:nvPr/>
        </p:nvSpPr>
        <p:spPr bwMode="auto">
          <a:xfrm>
            <a:off x="5079504" y="3728864"/>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c</a:t>
            </a:r>
          </a:p>
        </p:txBody>
      </p:sp>
      <p:sp>
        <p:nvSpPr>
          <p:cNvPr id="12" name="Oval 58"/>
          <p:cNvSpPr>
            <a:spLocks noChangeArrowheads="1"/>
          </p:cNvSpPr>
          <p:nvPr/>
        </p:nvSpPr>
        <p:spPr bwMode="auto">
          <a:xfrm>
            <a:off x="2606080" y="4606766"/>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a:solidFill>
                  <a:schemeClr val="tx1"/>
                </a:solidFill>
                <a:latin typeface="宋体" pitchFamily="2" charset="-122"/>
                <a:sym typeface="Symbol" pitchFamily="18" charset="2"/>
              </a:rPr>
              <a:t>d</a:t>
            </a:r>
          </a:p>
        </p:txBody>
      </p:sp>
      <p:sp>
        <p:nvSpPr>
          <p:cNvPr id="13" name="Oval 59"/>
          <p:cNvSpPr>
            <a:spLocks noChangeArrowheads="1"/>
          </p:cNvSpPr>
          <p:nvPr/>
        </p:nvSpPr>
        <p:spPr bwMode="auto">
          <a:xfrm>
            <a:off x="4334272" y="4606766"/>
            <a:ext cx="457200" cy="346234"/>
          </a:xfrm>
          <a:prstGeom prst="ellipse">
            <a:avLst/>
          </a:prstGeom>
          <a:noFill/>
          <a:ln w="9525">
            <a:solidFill>
              <a:schemeClr val="tx1"/>
            </a:solidFill>
            <a:round/>
            <a:headEnd/>
            <a:tailE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r>
              <a:rPr lang="en-US" altLang="zh-CN" sz="2000" b="0" dirty="0">
                <a:solidFill>
                  <a:schemeClr val="tx1"/>
                </a:solidFill>
                <a:latin typeface="宋体" pitchFamily="2" charset="-122"/>
                <a:sym typeface="Symbol" pitchFamily="18" charset="2"/>
              </a:rPr>
              <a:t>e</a:t>
            </a:r>
          </a:p>
        </p:txBody>
      </p:sp>
      <p:sp>
        <p:nvSpPr>
          <p:cNvPr id="14" name="Rectangle 73"/>
          <p:cNvSpPr>
            <a:spLocks noChangeArrowheads="1"/>
          </p:cNvSpPr>
          <p:nvPr/>
        </p:nvSpPr>
        <p:spPr bwMode="auto">
          <a:xfrm>
            <a:off x="3215680" y="20585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3</a:t>
            </a:r>
          </a:p>
        </p:txBody>
      </p:sp>
      <p:sp>
        <p:nvSpPr>
          <p:cNvPr id="15" name="Rectangle 75"/>
          <p:cNvSpPr>
            <a:spLocks noChangeArrowheads="1"/>
          </p:cNvSpPr>
          <p:nvPr/>
        </p:nvSpPr>
        <p:spPr bwMode="auto">
          <a:xfrm>
            <a:off x="4587280" y="29729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16" name="Rectangle 76"/>
          <p:cNvSpPr>
            <a:spLocks noChangeArrowheads="1"/>
          </p:cNvSpPr>
          <p:nvPr/>
        </p:nvSpPr>
        <p:spPr bwMode="auto">
          <a:xfrm>
            <a:off x="3836987" y="3725615"/>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17" name="Rectangle 77"/>
          <p:cNvSpPr>
            <a:spLocks noChangeArrowheads="1"/>
          </p:cNvSpPr>
          <p:nvPr/>
        </p:nvSpPr>
        <p:spPr bwMode="auto">
          <a:xfrm>
            <a:off x="5589588" y="3662941"/>
            <a:ext cx="354012"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18" name="Rectangle 78"/>
          <p:cNvSpPr>
            <a:spLocks noChangeArrowheads="1"/>
          </p:cNvSpPr>
          <p:nvPr/>
        </p:nvSpPr>
        <p:spPr bwMode="auto">
          <a:xfrm>
            <a:off x="990600" y="29729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2</a:t>
            </a:r>
          </a:p>
        </p:txBody>
      </p:sp>
      <p:sp>
        <p:nvSpPr>
          <p:cNvPr id="19" name="Rectangle 73"/>
          <p:cNvSpPr>
            <a:spLocks noChangeArrowheads="1"/>
          </p:cNvSpPr>
          <p:nvPr/>
        </p:nvSpPr>
        <p:spPr bwMode="auto">
          <a:xfrm>
            <a:off x="4751387" y="4641915"/>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20" name="Rectangle 73"/>
          <p:cNvSpPr>
            <a:spLocks noChangeArrowheads="1"/>
          </p:cNvSpPr>
          <p:nvPr/>
        </p:nvSpPr>
        <p:spPr bwMode="auto">
          <a:xfrm>
            <a:off x="2298923" y="46493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21" name="Rectangle 73"/>
          <p:cNvSpPr>
            <a:spLocks noChangeArrowheads="1"/>
          </p:cNvSpPr>
          <p:nvPr/>
        </p:nvSpPr>
        <p:spPr bwMode="auto">
          <a:xfrm>
            <a:off x="1752600" y="37349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sp>
        <p:nvSpPr>
          <p:cNvPr id="22" name="Rectangle 73"/>
          <p:cNvSpPr>
            <a:spLocks noChangeArrowheads="1"/>
          </p:cNvSpPr>
          <p:nvPr/>
        </p:nvSpPr>
        <p:spPr bwMode="auto">
          <a:xfrm>
            <a:off x="254968" y="3734949"/>
            <a:ext cx="354013" cy="295466"/>
          </a:xfrm>
          <a:prstGeom prst="rect">
            <a:avLst/>
          </a:prstGeom>
          <a:noFill/>
          <a:ln w="9525">
            <a:noFill/>
            <a:miter lim="800000"/>
            <a:headEnd/>
            <a:tailEnd/>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r>
              <a:rPr lang="en-US" altLang="zh-CN" sz="2400" b="0" dirty="0">
                <a:solidFill>
                  <a:schemeClr val="tx1"/>
                </a:solidFill>
                <a:latin typeface="宋体" pitchFamily="2" charset="-122"/>
              </a:rPr>
              <a:t>1</a:t>
            </a:r>
          </a:p>
        </p:txBody>
      </p:sp>
      <p:cxnSp>
        <p:nvCxnSpPr>
          <p:cNvPr id="23" name="直接连接符 22"/>
          <p:cNvCxnSpPr>
            <a:stCxn id="8" idx="4"/>
            <a:endCxn id="7" idx="0"/>
          </p:cNvCxnSpPr>
          <p:nvPr/>
        </p:nvCxnSpPr>
        <p:spPr bwMode="auto">
          <a:xfrm>
            <a:off x="2910880" y="2395449"/>
            <a:ext cx="1447800" cy="54638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stCxn id="8" idx="4"/>
            <a:endCxn id="5" idx="0"/>
          </p:cNvCxnSpPr>
          <p:nvPr/>
        </p:nvCxnSpPr>
        <p:spPr bwMode="auto">
          <a:xfrm flipH="1">
            <a:off x="1605608" y="2395449"/>
            <a:ext cx="1305272" cy="54025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stCxn id="5" idx="4"/>
            <a:endCxn id="9" idx="0"/>
          </p:cNvCxnSpPr>
          <p:nvPr/>
        </p:nvCxnSpPr>
        <p:spPr bwMode="auto">
          <a:xfrm flipH="1">
            <a:off x="843608" y="3281941"/>
            <a:ext cx="762000" cy="415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5" idx="4"/>
            <a:endCxn id="10" idx="0"/>
          </p:cNvCxnSpPr>
          <p:nvPr/>
        </p:nvCxnSpPr>
        <p:spPr bwMode="auto">
          <a:xfrm>
            <a:off x="1605608" y="3281941"/>
            <a:ext cx="762000" cy="415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stCxn id="7" idx="4"/>
            <a:endCxn id="6" idx="0"/>
          </p:cNvCxnSpPr>
          <p:nvPr/>
        </p:nvCxnSpPr>
        <p:spPr bwMode="auto">
          <a:xfrm flipH="1">
            <a:off x="3516288" y="3288065"/>
            <a:ext cx="842392" cy="45053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stCxn id="7" idx="4"/>
            <a:endCxn id="11" idx="0"/>
          </p:cNvCxnSpPr>
          <p:nvPr/>
        </p:nvCxnSpPr>
        <p:spPr bwMode="auto">
          <a:xfrm>
            <a:off x="4358680" y="3288065"/>
            <a:ext cx="949424" cy="44079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a:stCxn id="6" idx="4"/>
            <a:endCxn id="12" idx="0"/>
          </p:cNvCxnSpPr>
          <p:nvPr/>
        </p:nvCxnSpPr>
        <p:spPr bwMode="auto">
          <a:xfrm flipH="1">
            <a:off x="2834680" y="4084831"/>
            <a:ext cx="681608" cy="52193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a:stCxn id="6" idx="4"/>
            <a:endCxn id="13" idx="0"/>
          </p:cNvCxnSpPr>
          <p:nvPr/>
        </p:nvCxnSpPr>
        <p:spPr bwMode="auto">
          <a:xfrm>
            <a:off x="3516288" y="4084831"/>
            <a:ext cx="1046584" cy="52193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hlinkClick r:id="rId2" action="ppaction://hlinksldjump"/>
          </p:cNvPr>
          <p:cNvSpPr txBox="1">
            <a:spLocks noChangeArrowheads="1"/>
          </p:cNvSpPr>
          <p:nvPr/>
        </p:nvSpPr>
        <p:spPr bwMode="auto">
          <a:xfrm>
            <a:off x="522287" y="304800"/>
            <a:ext cx="7478713" cy="523220"/>
          </a:xfrm>
          <a:prstGeom prst="rect">
            <a:avLst/>
          </a:prstGeom>
          <a:noFill/>
          <a:ln w="9525">
            <a:noFill/>
            <a:miter lim="800000"/>
            <a:headEnd/>
            <a:tailEnd/>
          </a:ln>
          <a:effectLst/>
        </p:spPr>
        <p:txBody>
          <a:bodyPr>
            <a:spAutoFit/>
          </a:bodyPr>
          <a:lstStyle/>
          <a:p>
            <a:pPr algn="l">
              <a:lnSpc>
                <a:spcPct val="100000"/>
              </a:lnSpc>
              <a:spcBef>
                <a:spcPct val="0"/>
              </a:spcBef>
              <a:buClr>
                <a:srgbClr val="800080"/>
              </a:buClr>
            </a:pPr>
            <a:r>
              <a:rPr lang="en-US" altLang="zh-CN" sz="2800" b="1" dirty="0">
                <a:solidFill>
                  <a:srgbClr val="800080"/>
                </a:solidFill>
                <a:latin typeface="黑体" pitchFamily="49" charset="-122"/>
                <a:ea typeface="黑体" pitchFamily="49" charset="-122"/>
              </a:rPr>
              <a:t>10.3.4 </a:t>
            </a:r>
            <a:r>
              <a:rPr lang="zh-CN" altLang="en-US" sz="2800" b="1" dirty="0">
                <a:solidFill>
                  <a:srgbClr val="800080"/>
                </a:solidFill>
                <a:latin typeface="黑体" pitchFamily="49" charset="-122"/>
                <a:ea typeface="黑体" pitchFamily="49" charset="-122"/>
              </a:rPr>
              <a:t>图着色寄存器分配</a:t>
            </a:r>
          </a:p>
        </p:txBody>
      </p:sp>
      <p:sp>
        <p:nvSpPr>
          <p:cNvPr id="100367" name="Rectangle 16"/>
          <p:cNvSpPr>
            <a:spLocks noChangeArrowheads="1"/>
          </p:cNvSpPr>
          <p:nvPr/>
        </p:nvSpPr>
        <p:spPr bwMode="auto">
          <a:xfrm>
            <a:off x="533400" y="1219200"/>
            <a:ext cx="7734300" cy="4247317"/>
          </a:xfrm>
          <a:prstGeom prst="rect">
            <a:avLst/>
          </a:prstGeom>
          <a:noFill/>
          <a:ln w="9525">
            <a:noFill/>
            <a:miter lim="800000"/>
            <a:headEnd/>
            <a:tailEnd/>
          </a:ln>
          <a:effectLst/>
        </p:spPr>
        <p:txBody>
          <a:bodyPr>
            <a:spAutoFit/>
          </a:bodyPr>
          <a:lstStyle/>
          <a:p>
            <a:pPr algn="l">
              <a:lnSpc>
                <a:spcPct val="15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solidFill>
                  <a:srgbClr val="800080"/>
                </a:solidFill>
                <a:latin typeface="宋体" pitchFamily="2" charset="-122"/>
                <a:ea typeface="宋体" pitchFamily="2" charset="-122"/>
              </a:rPr>
              <a:t>两遍的寄存器分配和指派算法</a:t>
            </a:r>
            <a:endParaRPr kumimoji="0" lang="zh-CN" altLang="en-US" sz="2000" b="1" dirty="0">
              <a:solidFill>
                <a:srgbClr val="800080"/>
              </a:solidFill>
              <a:latin typeface="宋体" pitchFamily="2" charset="-122"/>
              <a:ea typeface="宋体" pitchFamily="2" charset="-122"/>
            </a:endParaRPr>
          </a:p>
          <a:p>
            <a:pPr lvl="1" algn="l">
              <a:lnSpc>
                <a:spcPct val="150000"/>
              </a:lnSpc>
              <a:spcBef>
                <a:spcPct val="0"/>
              </a:spcBef>
              <a:buFontTx/>
              <a:buChar char="•"/>
            </a:pPr>
            <a:r>
              <a:rPr lang="zh-CN" altLang="en-US"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 第一遍先假定可用的通用寄存器是无限数量的，完</a:t>
            </a:r>
          </a:p>
          <a:p>
            <a:pPr lvl="1" algn="l">
              <a:lnSpc>
                <a:spcPct val="150000"/>
              </a:lnSpc>
              <a:spcBef>
                <a:spcPct val="0"/>
              </a:spcBef>
            </a:pPr>
            <a:r>
              <a:rPr lang="zh-CN" altLang="en-US" sz="2000" b="1" dirty="0">
                <a:latin typeface="宋体" pitchFamily="2" charset="-122"/>
                <a:ea typeface="宋体" pitchFamily="2" charset="-122"/>
              </a:rPr>
              <a:t>   成指令选择和生成</a:t>
            </a:r>
            <a:endParaRPr kumimoji="0" lang="zh-CN" altLang="en-US" sz="2000" b="1" dirty="0">
              <a:latin typeface="宋体" pitchFamily="2" charset="-122"/>
              <a:ea typeface="宋体" pitchFamily="2" charset="-122"/>
            </a:endParaRPr>
          </a:p>
          <a:p>
            <a:pPr lvl="1" algn="l">
              <a:lnSpc>
                <a:spcPct val="150000"/>
              </a:lnSpc>
              <a:spcBef>
                <a:spcPct val="0"/>
              </a:spcBef>
            </a:pPr>
            <a:r>
              <a:rPr lang="zh-CN" altLang="en-US" sz="2000" b="1" dirty="0">
                <a:solidFill>
                  <a:srgbClr val="000000"/>
                </a:solidFill>
                <a:latin typeface="宋体" pitchFamily="2" charset="-122"/>
                <a:ea typeface="宋体" pitchFamily="2" charset="-122"/>
              </a:rPr>
              <a:t>  </a:t>
            </a:r>
            <a:r>
              <a:rPr lang="zh-CN" altLang="en-US" sz="2000" b="1" dirty="0">
                <a:latin typeface="宋体" pitchFamily="2" charset="-122"/>
                <a:ea typeface="宋体" pitchFamily="2" charset="-122"/>
              </a:rPr>
              <a:t>例如：前面介绍的简单代码生成算法中的</a:t>
            </a:r>
            <a:r>
              <a:rPr lang="zh-CN" altLang="en-US" sz="2000" b="1" dirty="0">
                <a:solidFill>
                  <a:srgbClr val="800080"/>
                </a:solidFill>
                <a:latin typeface="宋体" pitchFamily="2" charset="-122"/>
                <a:ea typeface="宋体" pitchFamily="2" charset="-122"/>
              </a:rPr>
              <a:t> </a:t>
            </a:r>
            <a:r>
              <a:rPr lang="en-US" altLang="zh-CN" sz="2000" b="1" dirty="0" err="1">
                <a:solidFill>
                  <a:srgbClr val="800080"/>
                </a:solidFill>
                <a:latin typeface="宋体" pitchFamily="2" charset="-122"/>
                <a:ea typeface="宋体" pitchFamily="2" charset="-122"/>
              </a:rPr>
              <a:t>getreg</a:t>
            </a:r>
            <a:endParaRPr lang="en-US" altLang="zh-CN" sz="2000" b="1" dirty="0">
              <a:solidFill>
                <a:srgbClr val="800080"/>
              </a:solidFill>
              <a:latin typeface="宋体" pitchFamily="2" charset="-122"/>
              <a:ea typeface="宋体" pitchFamily="2" charset="-122"/>
            </a:endParaRPr>
          </a:p>
          <a:p>
            <a:pPr lvl="1" algn="l">
              <a:lnSpc>
                <a:spcPct val="150000"/>
              </a:lnSpc>
              <a:spcBef>
                <a:spcPct val="0"/>
              </a:spcBef>
            </a:pPr>
            <a:r>
              <a:rPr lang="en-US" altLang="zh-CN"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函数返回一个伪寄存器（不管物理寄存器的个数）</a:t>
            </a:r>
          </a:p>
          <a:p>
            <a:pPr lvl="1" algn="l">
              <a:lnSpc>
                <a:spcPct val="150000"/>
              </a:lnSpc>
              <a:spcBef>
                <a:spcPct val="0"/>
              </a:spcBef>
              <a:buFontTx/>
              <a:buChar char="•"/>
            </a:pPr>
            <a:r>
              <a:rPr lang="zh-CN" altLang="en-US"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 第二遍将物理寄存器指派到伪寄存器</a:t>
            </a:r>
          </a:p>
          <a:p>
            <a:pPr lvl="1" algn="l">
              <a:lnSpc>
                <a:spcPct val="150000"/>
              </a:lnSpc>
              <a:spcBef>
                <a:spcPct val="0"/>
              </a:spcBef>
            </a:pPr>
            <a:r>
              <a:rPr lang="zh-CN" altLang="en-US" sz="2000" b="1" dirty="0">
                <a:latin typeface="宋体" pitchFamily="2" charset="-122"/>
                <a:ea typeface="宋体" pitchFamily="2" charset="-122"/>
              </a:rPr>
              <a:t>   物理寄存器数量不足时，会将一些伪寄存器泄露到</a:t>
            </a:r>
          </a:p>
          <a:p>
            <a:pPr lvl="1" algn="l">
              <a:lnSpc>
                <a:spcPct val="150000"/>
              </a:lnSpc>
              <a:spcBef>
                <a:spcPct val="0"/>
              </a:spcBef>
            </a:pPr>
            <a:r>
              <a:rPr lang="zh-CN" altLang="en-US" sz="2000" b="1" dirty="0">
                <a:latin typeface="宋体" pitchFamily="2" charset="-122"/>
                <a:ea typeface="宋体" pitchFamily="2" charset="-122"/>
              </a:rPr>
              <a:t>  （</a:t>
            </a:r>
            <a:r>
              <a:rPr lang="en-US" altLang="zh-CN" sz="2000" b="1" i="1" dirty="0">
                <a:latin typeface="宋体" pitchFamily="2" charset="-122"/>
                <a:ea typeface="宋体" pitchFamily="2" charset="-122"/>
              </a:rPr>
              <a:t>spilled into</a:t>
            </a:r>
            <a:r>
              <a:rPr lang="zh-CN" altLang="en-US" sz="2000" b="1" dirty="0">
                <a:latin typeface="宋体" pitchFamily="2" charset="-122"/>
                <a:ea typeface="宋体" pitchFamily="2" charset="-122"/>
              </a:rPr>
              <a:t>）内存，图着色算法的核心任务是使</a:t>
            </a:r>
          </a:p>
          <a:p>
            <a:pPr lvl="1" algn="l">
              <a:lnSpc>
                <a:spcPct val="150000"/>
              </a:lnSpc>
              <a:spcBef>
                <a:spcPct val="0"/>
              </a:spcBef>
            </a:pPr>
            <a:r>
              <a:rPr lang="zh-CN" altLang="en-US" sz="2000" b="1" dirty="0">
                <a:latin typeface="宋体" pitchFamily="2" charset="-122"/>
                <a:ea typeface="宋体" pitchFamily="2" charset="-122"/>
              </a:rPr>
              <a:t>   得泄露的伪寄存器数目最少</a:t>
            </a:r>
          </a:p>
        </p:txBody>
      </p:sp>
      <p:sp>
        <p:nvSpPr>
          <p:cNvPr id="4"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68</a:t>
            </a:fld>
            <a:endParaRPr lang="en-US" altLang="zh-CN" sz="2000" dirty="0"/>
          </a:p>
        </p:txBody>
      </p:sp>
    </p:spTree>
    <p:extLst>
      <p:ext uri="{BB962C8B-B14F-4D97-AF65-F5344CB8AC3E}">
        <p14:creationId xmlns:p14="http://schemas.microsoft.com/office/powerpoint/2010/main" val="55740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69</a:t>
            </a:fld>
            <a:endParaRPr lang="en-US" altLang="zh-CN"/>
          </a:p>
        </p:txBody>
      </p:sp>
      <p:sp>
        <p:nvSpPr>
          <p:cNvPr id="3" name="Rectangle 16"/>
          <p:cNvSpPr>
            <a:spLocks noChangeArrowheads="1"/>
          </p:cNvSpPr>
          <p:nvPr/>
        </p:nvSpPr>
        <p:spPr bwMode="auto">
          <a:xfrm>
            <a:off x="305719" y="685800"/>
            <a:ext cx="8126413" cy="5170646"/>
          </a:xfrm>
          <a:prstGeom prst="rect">
            <a:avLst/>
          </a:prstGeom>
          <a:noFill/>
          <a:ln w="9525">
            <a:noFill/>
            <a:miter lim="800000"/>
            <a:headEnd/>
            <a:tailEnd/>
          </a:ln>
          <a:effectLst/>
        </p:spPr>
        <p:txBody>
          <a:bodyPr>
            <a:spAutoFit/>
          </a:bodyPr>
          <a:lstStyle/>
          <a:p>
            <a:pPr algn="l">
              <a:lnSpc>
                <a:spcPct val="15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solidFill>
                  <a:srgbClr val="800080"/>
                </a:solidFill>
                <a:latin typeface="宋体" pitchFamily="2" charset="-122"/>
                <a:ea typeface="宋体" pitchFamily="2" charset="-122"/>
              </a:rPr>
              <a:t>基于寄存器相干图</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register-interference graph</a:t>
            </a:r>
            <a:r>
              <a:rPr lang="zh-CN" altLang="en-US" sz="2000" b="1" dirty="0">
                <a:latin typeface="宋体" pitchFamily="2" charset="-122"/>
                <a:ea typeface="宋体" pitchFamily="2" charset="-122"/>
              </a:rPr>
              <a:t>）</a:t>
            </a:r>
          </a:p>
          <a:p>
            <a:pPr algn="l">
              <a:lnSpc>
                <a:spcPct val="150000"/>
              </a:lnSpc>
              <a:spcBef>
                <a:spcPct val="0"/>
              </a:spcBef>
              <a:buFont typeface="Symbol" pitchFamily="18" charset="2"/>
              <a:buNone/>
            </a:pPr>
            <a:r>
              <a:rPr lang="zh-CN" altLang="en-US" sz="2000" b="1" dirty="0">
                <a:solidFill>
                  <a:srgbClr val="800080"/>
                </a:solidFill>
                <a:latin typeface="宋体" pitchFamily="2" charset="-122"/>
                <a:ea typeface="宋体" pitchFamily="2" charset="-122"/>
              </a:rPr>
              <a:t>    的图着色寄存器分配算法</a:t>
            </a:r>
            <a:endParaRPr kumimoji="0" lang="zh-CN" altLang="en-US" sz="2000" b="1" dirty="0">
              <a:solidFill>
                <a:srgbClr val="800080"/>
              </a:solidFill>
              <a:latin typeface="宋体" pitchFamily="2" charset="-122"/>
              <a:ea typeface="宋体" pitchFamily="2" charset="-122"/>
            </a:endParaRPr>
          </a:p>
          <a:p>
            <a:pPr lvl="1" algn="l">
              <a:lnSpc>
                <a:spcPct val="150000"/>
              </a:lnSpc>
              <a:spcBef>
                <a:spcPct val="0"/>
              </a:spcBef>
              <a:buFontTx/>
              <a:buChar char="•"/>
            </a:pPr>
            <a:r>
              <a:rPr lang="zh-CN" altLang="en-US"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 构造寄存器</a:t>
            </a:r>
            <a:r>
              <a:rPr lang="zh-CN" altLang="en-US" sz="2000" b="1" dirty="0">
                <a:solidFill>
                  <a:srgbClr val="800080"/>
                </a:solidFill>
                <a:latin typeface="宋体" pitchFamily="2" charset="-122"/>
                <a:ea typeface="宋体" pitchFamily="2" charset="-122"/>
              </a:rPr>
              <a:t>相干图</a:t>
            </a:r>
            <a:endParaRPr kumimoji="0" lang="zh-CN" altLang="en-US" sz="2000" b="1" dirty="0">
              <a:solidFill>
                <a:srgbClr val="800080"/>
              </a:solidFill>
              <a:latin typeface="宋体" pitchFamily="2" charset="-122"/>
              <a:ea typeface="宋体" pitchFamily="2" charset="-122"/>
            </a:endParaRPr>
          </a:p>
          <a:p>
            <a:pPr lvl="1" algn="l">
              <a:lnSpc>
                <a:spcPct val="150000"/>
              </a:lnSpc>
              <a:spcBef>
                <a:spcPct val="0"/>
              </a:spcBef>
            </a:pPr>
            <a:r>
              <a:rPr lang="zh-CN" altLang="en-US" sz="2000" b="1" dirty="0">
                <a:solidFill>
                  <a:srgbClr val="000000"/>
                </a:solidFill>
                <a:latin typeface="宋体" pitchFamily="2" charset="-122"/>
                <a:ea typeface="宋体" pitchFamily="2" charset="-122"/>
              </a:rPr>
              <a:t>  </a:t>
            </a:r>
            <a:r>
              <a:rPr lang="zh-CN" altLang="en-US" sz="2000" b="1" dirty="0">
                <a:solidFill>
                  <a:srgbClr val="800080"/>
                </a:solidFill>
                <a:latin typeface="宋体" pitchFamily="2" charset="-122"/>
                <a:ea typeface="宋体" pitchFamily="2" charset="-122"/>
              </a:rPr>
              <a:t>结点</a:t>
            </a:r>
            <a:r>
              <a:rPr lang="zh-CN" altLang="en-US" sz="2000" b="1" dirty="0">
                <a:latin typeface="宋体" pitchFamily="2" charset="-122"/>
                <a:ea typeface="宋体" pitchFamily="2" charset="-122"/>
              </a:rPr>
              <a:t>：每一个伪寄存器为一个结点</a:t>
            </a:r>
          </a:p>
          <a:p>
            <a:pPr lvl="1" algn="l">
              <a:lnSpc>
                <a:spcPct val="150000"/>
              </a:lnSpc>
              <a:spcBef>
                <a:spcPct val="0"/>
              </a:spcBef>
            </a:pPr>
            <a:r>
              <a:rPr lang="zh-CN" altLang="en-US" sz="2000" b="1" dirty="0">
                <a:latin typeface="宋体" pitchFamily="2" charset="-122"/>
                <a:ea typeface="宋体" pitchFamily="2" charset="-122"/>
              </a:rPr>
              <a:t>    </a:t>
            </a:r>
            <a:r>
              <a:rPr lang="zh-CN" altLang="en-US" sz="2000" b="1" dirty="0">
                <a:solidFill>
                  <a:srgbClr val="800080"/>
                </a:solidFill>
                <a:latin typeface="宋体" pitchFamily="2" charset="-122"/>
                <a:ea typeface="宋体" pitchFamily="2" charset="-122"/>
              </a:rPr>
              <a:t>边</a:t>
            </a:r>
            <a:r>
              <a:rPr lang="zh-CN" altLang="en-US" sz="2000" b="1" dirty="0">
                <a:latin typeface="宋体" pitchFamily="2" charset="-122"/>
                <a:ea typeface="宋体" pitchFamily="2" charset="-122"/>
              </a:rPr>
              <a:t>：如果程序中存在某点，一个结点在该点被定义，</a:t>
            </a:r>
          </a:p>
          <a:p>
            <a:pPr lvl="1" algn="l">
              <a:lnSpc>
                <a:spcPct val="150000"/>
              </a:lnSpc>
              <a:spcBef>
                <a:spcPct val="0"/>
              </a:spcBef>
            </a:pPr>
            <a:r>
              <a:rPr lang="zh-CN" altLang="en-US" sz="2000" b="1" dirty="0">
                <a:latin typeface="宋体" pitchFamily="2" charset="-122"/>
                <a:ea typeface="宋体" pitchFamily="2" charset="-122"/>
              </a:rPr>
              <a:t>        而另一个结点在该点是活跃的，则在这两个结</a:t>
            </a:r>
          </a:p>
          <a:p>
            <a:pPr lvl="1" algn="l">
              <a:lnSpc>
                <a:spcPct val="150000"/>
              </a:lnSpc>
              <a:spcBef>
                <a:spcPct val="0"/>
              </a:spcBef>
            </a:pPr>
            <a:r>
              <a:rPr lang="zh-CN" altLang="en-US" sz="2000" b="1" dirty="0">
                <a:latin typeface="宋体" pitchFamily="2" charset="-122"/>
                <a:ea typeface="宋体" pitchFamily="2" charset="-122"/>
              </a:rPr>
              <a:t>         点间连一条边</a:t>
            </a:r>
          </a:p>
          <a:p>
            <a:pPr lvl="1" algn="l">
              <a:lnSpc>
                <a:spcPct val="150000"/>
              </a:lnSpc>
              <a:spcBef>
                <a:spcPct val="0"/>
              </a:spcBef>
              <a:buFontTx/>
              <a:buChar char="•"/>
            </a:pPr>
            <a:r>
              <a:rPr lang="zh-CN" altLang="en-US" sz="2000" b="1" dirty="0">
                <a:solidFill>
                  <a:srgbClr val="800080"/>
                </a:solidFill>
                <a:latin typeface="宋体" pitchFamily="2" charset="-122"/>
                <a:ea typeface="宋体" pitchFamily="2" charset="-122"/>
              </a:rPr>
              <a:t> </a:t>
            </a:r>
            <a:r>
              <a:rPr lang="zh-CN" altLang="en-US" sz="2000" b="1" dirty="0">
                <a:latin typeface="宋体" pitchFamily="2" charset="-122"/>
                <a:ea typeface="宋体" pitchFamily="2" charset="-122"/>
              </a:rPr>
              <a:t> 对相干图进行</a:t>
            </a:r>
            <a:r>
              <a:rPr lang="zh-CN" altLang="en-US" sz="2000" b="1" dirty="0">
                <a:solidFill>
                  <a:srgbClr val="800080"/>
                </a:solidFill>
                <a:latin typeface="宋体" pitchFamily="2" charset="-122"/>
                <a:ea typeface="宋体" pitchFamily="2" charset="-122"/>
              </a:rPr>
              <a:t>着色</a:t>
            </a:r>
            <a:r>
              <a:rPr lang="zh-CN" altLang="en-US" sz="2000" b="1" dirty="0">
                <a:latin typeface="宋体" pitchFamily="2" charset="-122"/>
                <a:ea typeface="宋体" pitchFamily="2" charset="-122"/>
              </a:rPr>
              <a:t>（</a:t>
            </a:r>
            <a:r>
              <a:rPr lang="en-US" altLang="zh-CN" sz="2000" b="1" i="1" dirty="0">
                <a:latin typeface="宋体" pitchFamily="2" charset="-122"/>
                <a:ea typeface="宋体" pitchFamily="2" charset="-122"/>
              </a:rPr>
              <a:t>coloring</a:t>
            </a:r>
            <a:r>
              <a:rPr lang="zh-CN" altLang="en-US" sz="2000" b="1" dirty="0">
                <a:latin typeface="宋体" pitchFamily="2" charset="-122"/>
                <a:ea typeface="宋体" pitchFamily="2" charset="-122"/>
              </a:rPr>
              <a:t>）</a:t>
            </a:r>
          </a:p>
          <a:p>
            <a:pPr lvl="1" algn="l">
              <a:lnSpc>
                <a:spcPct val="150000"/>
              </a:lnSpc>
              <a:spcBef>
                <a:spcPct val="0"/>
              </a:spcBef>
            </a:pPr>
            <a:r>
              <a:rPr lang="zh-CN" altLang="en-US" sz="2000" b="1" dirty="0">
                <a:latin typeface="宋体" pitchFamily="2" charset="-122"/>
                <a:ea typeface="宋体" pitchFamily="2" charset="-122"/>
              </a:rPr>
              <a:t>   使用</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（物理寄存器数量）种颜色对相干图进行着色，</a:t>
            </a:r>
          </a:p>
          <a:p>
            <a:pPr lvl="1" algn="l">
              <a:lnSpc>
                <a:spcPct val="150000"/>
              </a:lnSpc>
              <a:spcBef>
                <a:spcPct val="0"/>
              </a:spcBef>
            </a:pPr>
            <a:r>
              <a:rPr lang="zh-CN" altLang="en-US" sz="2000" b="1" dirty="0">
                <a:latin typeface="宋体" pitchFamily="2" charset="-122"/>
                <a:ea typeface="宋体" pitchFamily="2" charset="-122"/>
              </a:rPr>
              <a:t>   使任何相邻的结点具有不同的颜色（即两个相干的</a:t>
            </a:r>
          </a:p>
          <a:p>
            <a:pPr lvl="1" algn="l">
              <a:lnSpc>
                <a:spcPct val="150000"/>
              </a:lnSpc>
              <a:spcBef>
                <a:spcPct val="0"/>
              </a:spcBef>
            </a:pPr>
            <a:r>
              <a:rPr lang="zh-CN" altLang="en-US" sz="2000" b="1" dirty="0">
                <a:latin typeface="宋体" pitchFamily="2" charset="-122"/>
                <a:ea typeface="宋体" pitchFamily="2" charset="-122"/>
              </a:rPr>
              <a:t>   伪寄存器不会分配到同一个物理寄存器）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11_1优化内容演示图3（运算强度消除）"/>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788" y="533400"/>
            <a:ext cx="8734425" cy="561816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bwMode="auto">
          <a:xfrm>
            <a:off x="990600" y="312420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矩形 9"/>
          <p:cNvSpPr/>
          <p:nvPr/>
        </p:nvSpPr>
        <p:spPr bwMode="auto">
          <a:xfrm>
            <a:off x="5410200" y="2362200"/>
            <a:ext cx="1828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矩形 10"/>
          <p:cNvSpPr/>
          <p:nvPr/>
        </p:nvSpPr>
        <p:spPr bwMode="auto">
          <a:xfrm>
            <a:off x="5410200" y="4998720"/>
            <a:ext cx="2209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70</a:t>
            </a:fld>
            <a:endParaRPr lang="en-US" altLang="zh-CN"/>
          </a:p>
        </p:txBody>
      </p:sp>
      <p:pic>
        <p:nvPicPr>
          <p:cNvPr id="4" name="Picture 2"/>
          <p:cNvPicPr>
            <a:picLocks noChangeAspect="1" noChangeArrowheads="1"/>
          </p:cNvPicPr>
          <p:nvPr/>
        </p:nvPicPr>
        <p:blipFill>
          <a:blip r:embed="rId2" cstate="print"/>
          <a:srcRect/>
          <a:stretch>
            <a:fillRect/>
          </a:stretch>
        </p:blipFill>
        <p:spPr bwMode="auto">
          <a:xfrm>
            <a:off x="228600" y="666801"/>
            <a:ext cx="8001000" cy="3600399"/>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762000" y="4267200"/>
            <a:ext cx="2460776" cy="1550753"/>
          </a:xfrm>
          <a:prstGeom prst="rect">
            <a:avLst/>
          </a:prstGeom>
          <a:noFill/>
          <a:ln w="9525">
            <a:noFill/>
            <a:miter lim="800000"/>
            <a:headEnd/>
            <a:tailEnd/>
          </a:ln>
        </p:spPr>
      </p:pic>
      <p:sp>
        <p:nvSpPr>
          <p:cNvPr id="6" name="圆角矩形 5"/>
          <p:cNvSpPr/>
          <p:nvPr/>
        </p:nvSpPr>
        <p:spPr bwMode="auto">
          <a:xfrm>
            <a:off x="1066800" y="6019800"/>
            <a:ext cx="1828800" cy="381000"/>
          </a:xfrm>
          <a:prstGeom prst="round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a:latin typeface="宋体" pitchFamily="2" charset="-122"/>
                <a:ea typeface="宋体" pitchFamily="2" charset="-122"/>
              </a:rPr>
              <a:t>寄存器相干图</a:t>
            </a:r>
            <a:endParaRPr kumimoji="0" lang="zh-CN" altLang="en-US" sz="2000" b="1" i="0" u="none" strike="noStrike" cap="none" normalizeH="0" baseline="0" dirty="0">
              <a:ln>
                <a:noFill/>
              </a:ln>
              <a:solidFill>
                <a:schemeClr val="tx1"/>
              </a:solidFill>
              <a:effectLst/>
              <a:latin typeface="宋体" pitchFamily="2" charset="-122"/>
              <a:ea typeface="宋体" pitchFamily="2" charset="-122"/>
            </a:endParaRPr>
          </a:p>
        </p:txBody>
      </p:sp>
      <p:sp>
        <p:nvSpPr>
          <p:cNvPr id="7" name="圆角矩形 6"/>
          <p:cNvSpPr/>
          <p:nvPr/>
        </p:nvSpPr>
        <p:spPr bwMode="auto">
          <a:xfrm>
            <a:off x="4191000" y="4495800"/>
            <a:ext cx="3276600" cy="381000"/>
          </a:xfrm>
          <a:prstGeom prst="round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a:latin typeface="宋体" pitchFamily="2" charset="-122"/>
                <a:ea typeface="宋体" pitchFamily="2" charset="-122"/>
              </a:rPr>
              <a:t>定值点之后活跃变量信息</a:t>
            </a:r>
            <a:endParaRPr kumimoji="0" lang="zh-CN" altLang="en-US" sz="2000" b="1" i="0" u="none" strike="noStrike" cap="none" normalizeH="0" baseline="0" dirty="0">
              <a:ln>
                <a:noFill/>
              </a:ln>
              <a:solidFill>
                <a:schemeClr val="tx1"/>
              </a:solidFill>
              <a:effectLst/>
              <a:latin typeface="宋体" pitchFamily="2" charset="-122"/>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B774D79-D6C1-4F7A-9771-2ED1C8DE996C}" type="slidenum">
              <a:rPr lang="en-US" altLang="zh-CN" smtClean="0"/>
              <a:pPr/>
              <a:t>71</a:t>
            </a:fld>
            <a:endParaRPr lang="en-US" altLang="zh-CN"/>
          </a:p>
        </p:txBody>
      </p:sp>
      <p:sp>
        <p:nvSpPr>
          <p:cNvPr id="9" name="Rectangle 4"/>
          <p:cNvSpPr>
            <a:spLocks noChangeArrowheads="1"/>
          </p:cNvSpPr>
          <p:nvPr/>
        </p:nvSpPr>
        <p:spPr bwMode="auto">
          <a:xfrm>
            <a:off x="381000" y="696754"/>
            <a:ext cx="7886700" cy="5170646"/>
          </a:xfrm>
          <a:prstGeom prst="rect">
            <a:avLst/>
          </a:prstGeom>
          <a:noFill/>
          <a:ln w="9525">
            <a:noFill/>
            <a:miter lim="800000"/>
            <a:headEnd/>
            <a:tailEnd/>
          </a:ln>
          <a:effectLst/>
        </p:spPr>
        <p:txBody>
          <a:bodyPr>
            <a:spAutoFit/>
          </a:bodyPr>
          <a:lstStyle/>
          <a:p>
            <a:pPr algn="l">
              <a:lnSpc>
                <a:spcPct val="150000"/>
              </a:lnSpc>
              <a:spcBef>
                <a:spcPct val="0"/>
              </a:spcBef>
              <a:buFont typeface="Symbol" pitchFamily="18" charset="2"/>
              <a:buChar char="-"/>
            </a:pPr>
            <a:r>
              <a:rPr lang="en-US" altLang="zh-CN" sz="2000" b="1" dirty="0">
                <a:solidFill>
                  <a:srgbClr val="800080"/>
                </a:solidFill>
                <a:latin typeface="宋体" pitchFamily="2" charset="-122"/>
                <a:ea typeface="宋体" pitchFamily="2" charset="-122"/>
              </a:rPr>
              <a:t>  </a:t>
            </a:r>
            <a:r>
              <a:rPr lang="zh-CN" altLang="en-US" sz="2000" b="1" dirty="0">
                <a:solidFill>
                  <a:srgbClr val="800080"/>
                </a:solidFill>
                <a:latin typeface="宋体" pitchFamily="2" charset="-122"/>
                <a:ea typeface="宋体" pitchFamily="2" charset="-122"/>
              </a:rPr>
              <a:t>一种启发式图着色算法</a:t>
            </a:r>
            <a:endParaRPr kumimoji="0" lang="zh-CN" altLang="en-US" sz="2000" b="1" dirty="0">
              <a:solidFill>
                <a:srgbClr val="800080"/>
              </a:solidFill>
              <a:latin typeface="宋体" pitchFamily="2" charset="-122"/>
              <a:ea typeface="宋体" pitchFamily="2" charset="-122"/>
            </a:endParaRPr>
          </a:p>
          <a:p>
            <a:pPr lvl="1" algn="l">
              <a:lnSpc>
                <a:spcPct val="150000"/>
              </a:lnSpc>
              <a:spcBef>
                <a:spcPct val="0"/>
              </a:spcBef>
            </a:pPr>
            <a:r>
              <a:rPr lang="zh-CN" altLang="en-US" sz="2000" b="1" dirty="0">
                <a:latin typeface="宋体" pitchFamily="2" charset="-122"/>
                <a:ea typeface="宋体" pitchFamily="2" charset="-122"/>
              </a:rPr>
              <a:t>“一个图是否能用 </a:t>
            </a:r>
            <a:r>
              <a:rPr lang="en-US" altLang="zh-CN" sz="2000" b="1" i="1" dirty="0">
                <a:latin typeface="宋体" pitchFamily="2" charset="-122"/>
                <a:ea typeface="宋体" pitchFamily="2" charset="-122"/>
              </a:rPr>
              <a:t>k </a:t>
            </a:r>
            <a:r>
              <a:rPr lang="zh-CN" altLang="en-US" sz="2000" b="1" dirty="0">
                <a:latin typeface="宋体" pitchFamily="2" charset="-122"/>
                <a:ea typeface="宋体" pitchFamily="2" charset="-122"/>
              </a:rPr>
              <a:t>种颜色着色”是 </a:t>
            </a:r>
            <a:r>
              <a:rPr lang="en-US" altLang="zh-CN" sz="2000" b="1" i="1" dirty="0">
                <a:latin typeface="宋体" pitchFamily="2" charset="-122"/>
                <a:ea typeface="宋体" pitchFamily="2" charset="-122"/>
              </a:rPr>
              <a:t>NP-</a:t>
            </a:r>
            <a:r>
              <a:rPr lang="zh-CN" altLang="en-US" sz="2000" b="1" dirty="0">
                <a:latin typeface="宋体" pitchFamily="2" charset="-122"/>
                <a:ea typeface="宋体" pitchFamily="2" charset="-122"/>
              </a:rPr>
              <a:t>完全问题</a:t>
            </a:r>
          </a:p>
          <a:p>
            <a:pPr lvl="1" algn="l">
              <a:lnSpc>
                <a:spcPct val="150000"/>
              </a:lnSpc>
              <a:spcBef>
                <a:spcPct val="0"/>
              </a:spcBef>
            </a:pPr>
            <a:r>
              <a:rPr lang="zh-CN" altLang="en-US" sz="2000" b="1" dirty="0">
                <a:latin typeface="宋体" pitchFamily="2" charset="-122"/>
                <a:ea typeface="宋体" pitchFamily="2" charset="-122"/>
              </a:rPr>
              <a:t>以下是一个简单的启发式 </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着色算法：</a:t>
            </a:r>
          </a:p>
          <a:p>
            <a:pPr lvl="1" algn="l">
              <a:lnSpc>
                <a:spcPct val="150000"/>
              </a:lnSpc>
              <a:spcBef>
                <a:spcPct val="0"/>
              </a:spcBef>
            </a:pPr>
            <a:r>
              <a:rPr lang="zh-CN" altLang="en-US" sz="2000" b="1" dirty="0">
                <a:solidFill>
                  <a:srgbClr val="800080"/>
                </a:solidFill>
                <a:latin typeface="宋体" pitchFamily="2" charset="-122"/>
                <a:ea typeface="宋体" pitchFamily="2" charset="-122"/>
              </a:rPr>
              <a:t>（</a:t>
            </a:r>
            <a:r>
              <a:rPr lang="en-US" altLang="zh-CN" sz="2000" b="1" dirty="0">
                <a:solidFill>
                  <a:srgbClr val="800080"/>
                </a:solidFill>
                <a:latin typeface="宋体" pitchFamily="2" charset="-122"/>
                <a:ea typeface="宋体" pitchFamily="2" charset="-122"/>
              </a:rPr>
              <a:t>1</a:t>
            </a:r>
            <a:r>
              <a:rPr lang="zh-CN" altLang="en-US" sz="2000" b="1" dirty="0">
                <a:solidFill>
                  <a:srgbClr val="800080"/>
                </a:solidFill>
                <a:latin typeface="宋体" pitchFamily="2" charset="-122"/>
                <a:ea typeface="宋体" pitchFamily="2" charset="-122"/>
              </a:rPr>
              <a:t>）</a:t>
            </a:r>
            <a:r>
              <a:rPr lang="zh-CN" altLang="en-US" sz="2000" b="1" dirty="0">
                <a:latin typeface="宋体" pitchFamily="2" charset="-122"/>
                <a:ea typeface="宋体" pitchFamily="2" charset="-122"/>
              </a:rPr>
              <a:t>假设图 </a:t>
            </a:r>
            <a:r>
              <a:rPr lang="en-US" altLang="zh-CN" sz="2000" b="1" i="1" dirty="0">
                <a:latin typeface="宋体" pitchFamily="2" charset="-122"/>
                <a:ea typeface="宋体" pitchFamily="2" charset="-122"/>
              </a:rPr>
              <a:t>G</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中某个结点 </a:t>
            </a:r>
            <a:r>
              <a:rPr lang="en-US" altLang="zh-CN" sz="2000" b="1" i="1" dirty="0">
                <a:latin typeface="宋体" pitchFamily="2" charset="-122"/>
                <a:ea typeface="宋体" pitchFamily="2" charset="-122"/>
              </a:rPr>
              <a:t>n </a:t>
            </a:r>
            <a:r>
              <a:rPr lang="zh-CN" altLang="en-US" sz="2000" b="1" dirty="0">
                <a:latin typeface="宋体" pitchFamily="2" charset="-122"/>
                <a:ea typeface="宋体" pitchFamily="2" charset="-122"/>
              </a:rPr>
              <a:t>的度数小于 </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，从</a:t>
            </a:r>
            <a:r>
              <a:rPr lang="en-US" altLang="zh-CN" sz="2000" b="1" i="1" dirty="0">
                <a:latin typeface="宋体" pitchFamily="2" charset="-122"/>
                <a:ea typeface="宋体" pitchFamily="2" charset="-122"/>
              </a:rPr>
              <a:t>G</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中删除</a:t>
            </a:r>
            <a:r>
              <a:rPr lang="en-US" altLang="zh-CN" sz="2000" b="1" i="1" dirty="0">
                <a:latin typeface="宋体" pitchFamily="2" charset="-122"/>
                <a:ea typeface="宋体" pitchFamily="2" charset="-122"/>
              </a:rPr>
              <a:t>n </a:t>
            </a:r>
            <a:r>
              <a:rPr lang="zh-CN" altLang="en-US" sz="2000" b="1" dirty="0">
                <a:latin typeface="宋体" pitchFamily="2" charset="-122"/>
                <a:ea typeface="宋体" pitchFamily="2" charset="-122"/>
              </a:rPr>
              <a:t>及其邻边得到图 </a:t>
            </a:r>
            <a:r>
              <a:rPr lang="en-US" altLang="zh-CN" sz="2000" b="1" i="1" dirty="0">
                <a:latin typeface="宋体" pitchFamily="2" charset="-122"/>
                <a:ea typeface="宋体" pitchFamily="2" charset="-122"/>
              </a:rPr>
              <a:t>G’</a:t>
            </a:r>
            <a:r>
              <a:rPr lang="zh-CN" altLang="en-US" sz="2000" b="1" dirty="0">
                <a:latin typeface="宋体" pitchFamily="2" charset="-122"/>
                <a:ea typeface="宋体" pitchFamily="2" charset="-122"/>
              </a:rPr>
              <a:t>，对 </a:t>
            </a:r>
            <a:r>
              <a:rPr lang="en-US" altLang="zh-CN" sz="2000" b="1" i="1" dirty="0">
                <a:latin typeface="宋体" pitchFamily="2" charset="-122"/>
                <a:ea typeface="宋体" pitchFamily="2" charset="-122"/>
              </a:rPr>
              <a:t>G </a:t>
            </a:r>
            <a:r>
              <a:rPr lang="zh-CN" altLang="en-US" sz="2000" b="1" dirty="0">
                <a:latin typeface="宋体" pitchFamily="2" charset="-122"/>
                <a:ea typeface="宋体" pitchFamily="2" charset="-122"/>
              </a:rPr>
              <a:t>的</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着色问题可转化为先对</a:t>
            </a:r>
            <a:r>
              <a:rPr lang="en-US" altLang="zh-CN" sz="2000" b="1" i="1" dirty="0">
                <a:latin typeface="宋体" pitchFamily="2" charset="-122"/>
                <a:ea typeface="宋体" pitchFamily="2" charset="-122"/>
              </a:rPr>
              <a:t>G’ k-</a:t>
            </a:r>
            <a:r>
              <a:rPr lang="zh-CN" altLang="en-US" sz="2000" b="1" dirty="0">
                <a:latin typeface="宋体" pitchFamily="2" charset="-122"/>
                <a:ea typeface="宋体" pitchFamily="2" charset="-122"/>
              </a:rPr>
              <a:t>着色，然后给结点 </a:t>
            </a:r>
            <a:r>
              <a:rPr lang="en-US" altLang="zh-CN" sz="2000" b="1" i="1" dirty="0">
                <a:latin typeface="宋体" pitchFamily="2" charset="-122"/>
                <a:ea typeface="宋体" pitchFamily="2" charset="-122"/>
              </a:rPr>
              <a:t>n </a:t>
            </a:r>
            <a:r>
              <a:rPr lang="zh-CN" altLang="en-US" sz="2000" b="1" dirty="0">
                <a:latin typeface="宋体" pitchFamily="2" charset="-122"/>
                <a:ea typeface="宋体" pitchFamily="2" charset="-122"/>
              </a:rPr>
              <a:t>分配一个其相邻结点在 </a:t>
            </a:r>
            <a:r>
              <a:rPr lang="en-US" altLang="zh-CN" sz="2000" b="1" i="1" dirty="0">
                <a:latin typeface="宋体" pitchFamily="2" charset="-122"/>
                <a:ea typeface="宋体" pitchFamily="2" charset="-122"/>
              </a:rPr>
              <a:t>G’ </a:t>
            </a:r>
            <a:r>
              <a:rPr lang="zh-CN" altLang="en-US" sz="2000" b="1" dirty="0">
                <a:latin typeface="宋体" pitchFamily="2" charset="-122"/>
                <a:ea typeface="宋体" pitchFamily="2" charset="-122"/>
              </a:rPr>
              <a:t>的</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着色中没有使用过的颜色。</a:t>
            </a:r>
          </a:p>
          <a:p>
            <a:pPr lvl="1" algn="l">
              <a:lnSpc>
                <a:spcPct val="150000"/>
              </a:lnSpc>
              <a:spcBef>
                <a:spcPct val="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）重复</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的过程，从图中删除度数小于 </a:t>
            </a:r>
            <a:r>
              <a:rPr lang="en-US" altLang="zh-CN" sz="2000" b="1" i="1" dirty="0">
                <a:latin typeface="宋体" pitchFamily="2" charset="-122"/>
                <a:ea typeface="宋体" pitchFamily="2" charset="-122"/>
              </a:rPr>
              <a:t>k </a:t>
            </a:r>
            <a:r>
              <a:rPr lang="zh-CN" altLang="en-US" sz="2000" b="1" dirty="0">
                <a:latin typeface="宋体" pitchFamily="2" charset="-122"/>
                <a:ea typeface="宋体" pitchFamily="2" charset="-122"/>
              </a:rPr>
              <a:t>的结点，如果可以到达一个空图，说明对原图可以成功实现 </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着色；否则，原图不能成功实现 </a:t>
            </a:r>
            <a:r>
              <a:rPr lang="en-US" altLang="zh-CN" sz="2000" b="1" i="1" dirty="0">
                <a:latin typeface="宋体" pitchFamily="2" charset="-122"/>
                <a:ea typeface="宋体" pitchFamily="2" charset="-122"/>
              </a:rPr>
              <a:t>k-</a:t>
            </a:r>
            <a:r>
              <a:rPr lang="zh-CN" altLang="en-US" sz="2000" b="1" dirty="0">
                <a:latin typeface="宋体" pitchFamily="2" charset="-122"/>
                <a:ea typeface="宋体" pitchFamily="2" charset="-122"/>
              </a:rPr>
              <a:t>着色，可从 </a:t>
            </a:r>
            <a:r>
              <a:rPr lang="en-US" altLang="zh-CN" sz="2000" b="1" i="1" dirty="0">
                <a:latin typeface="宋体" pitchFamily="2" charset="-122"/>
                <a:ea typeface="宋体" pitchFamily="2" charset="-122"/>
              </a:rPr>
              <a:t>G</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中选择某个结点作为泄露候选，将其删除，算法可继续</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914400" y="5105400"/>
            <a:ext cx="1828800" cy="9144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 name="Text Box 2"/>
          <p:cNvSpPr txBox="1">
            <a:spLocks noChangeArrowheads="1"/>
          </p:cNvSpPr>
          <p:nvPr/>
        </p:nvSpPr>
        <p:spPr bwMode="auto">
          <a:xfrm>
            <a:off x="609600" y="990600"/>
            <a:ext cx="7772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20000"/>
              </a:spcBef>
            </a:pPr>
            <a:r>
              <a:rPr lang="zh-CN" altLang="en-US" sz="2000" b="1" dirty="0">
                <a:latin typeface="宋体" pitchFamily="2" charset="-122"/>
                <a:ea typeface="宋体" pitchFamily="2" charset="-122"/>
              </a:rPr>
              <a:t>    本章研究代码优化方面和代码生成的问题。重点讨论的问题是与机器无关的优化，包括局部优化和循环优化。关键的技术是基本块划分、控制流分析等。</a:t>
            </a:r>
          </a:p>
          <a:p>
            <a:pPr algn="l">
              <a:lnSpc>
                <a:spcPct val="130000"/>
              </a:lnSpc>
              <a:spcBef>
                <a:spcPct val="20000"/>
              </a:spcBef>
            </a:pPr>
            <a:r>
              <a:rPr lang="zh-CN" altLang="en-US" sz="2000" b="1" dirty="0">
                <a:latin typeface="宋体" pitchFamily="2" charset="-122"/>
                <a:ea typeface="宋体" pitchFamily="2" charset="-122"/>
              </a:rPr>
              <a:t>　　提出的基本概念是代码优化、多余运算、代码外提、运算强度、复写传播、无用赋值、基本块、入口语句、出口语句、控制流图、程序流图、入口结点、循环、必经结点、必经结点集、回边、可归约流图、到达</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定值点、基本归纳量、归纳量和同族的归纳量。 </a:t>
            </a:r>
          </a:p>
          <a:p>
            <a:pPr algn="l">
              <a:lnSpc>
                <a:spcPct val="130000"/>
              </a:lnSpc>
              <a:spcBef>
                <a:spcPct val="20000"/>
              </a:spcBef>
            </a:pPr>
            <a:r>
              <a:rPr lang="zh-CN" altLang="en-US" sz="2000" b="1" dirty="0">
                <a:latin typeface="宋体" pitchFamily="2" charset="-122"/>
                <a:ea typeface="宋体" pitchFamily="2" charset="-122"/>
              </a:rPr>
              <a:t>    优化内容通常归结为与机器无关的优化和机器有关的优化两大类。机器有关的优化包括有寄存器优化、多处理机优化和特殊指令优化等。</a:t>
            </a:r>
          </a:p>
          <a:p>
            <a:pPr algn="l">
              <a:lnSpc>
                <a:spcPct val="130000"/>
              </a:lnSpc>
              <a:spcBef>
                <a:spcPct val="20000"/>
              </a:spcBef>
            </a:pPr>
            <a:r>
              <a:rPr lang="zh-CN" altLang="en-US" sz="2000" b="1" dirty="0">
                <a:latin typeface="宋体" pitchFamily="2" charset="-122"/>
                <a:ea typeface="宋体" pitchFamily="2" charset="-122"/>
              </a:rPr>
              <a:t>　　与机器无关的优化主要有删除多余运算、代码外提、运算强度削弱、变换控制条件、合并已知量与复写传播和删除无用赋值等。</a:t>
            </a:r>
          </a:p>
        </p:txBody>
      </p:sp>
      <p:sp>
        <p:nvSpPr>
          <p:cNvPr id="5" name="TextBox 4"/>
          <p:cNvSpPr txBox="1"/>
          <p:nvPr/>
        </p:nvSpPr>
        <p:spPr>
          <a:xfrm>
            <a:off x="2667000" y="304800"/>
            <a:ext cx="2819400" cy="523220"/>
          </a:xfrm>
          <a:prstGeom prst="rect">
            <a:avLst/>
          </a:prstGeom>
          <a:noFill/>
        </p:spPr>
        <p:txBody>
          <a:bodyPr wrap="square" rtlCol="0">
            <a:spAutoFit/>
          </a:bodyPr>
          <a:lstStyle/>
          <a:p>
            <a:r>
              <a:rPr lang="zh-CN" altLang="en-US" sz="2800" b="1" dirty="0">
                <a:solidFill>
                  <a:srgbClr val="0000FF"/>
                </a:solidFill>
                <a:latin typeface="黑体" pitchFamily="49" charset="-122"/>
                <a:ea typeface="黑体" pitchFamily="49" charset="-122"/>
              </a:rPr>
              <a:t>本 章 小 结</a:t>
            </a:r>
          </a:p>
        </p:txBody>
      </p:sp>
      <p:sp>
        <p:nvSpPr>
          <p:cNvPr id="6"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72</a:t>
            </a:fld>
            <a:endParaRPr lang="en-US" altLang="zh-CN" sz="2000" dirty="0"/>
          </a:p>
        </p:txBody>
      </p:sp>
    </p:spTree>
    <p:extLst>
      <p:ext uri="{BB962C8B-B14F-4D97-AF65-F5344CB8AC3E}">
        <p14:creationId xmlns:p14="http://schemas.microsoft.com/office/powerpoint/2010/main" val="6121001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914400" y="5105400"/>
            <a:ext cx="1828800" cy="9144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 name="Text Box 2"/>
          <p:cNvSpPr txBox="1">
            <a:spLocks noChangeArrowheads="1"/>
          </p:cNvSpPr>
          <p:nvPr/>
        </p:nvSpPr>
        <p:spPr bwMode="auto">
          <a:xfrm>
            <a:off x="457200" y="1069538"/>
            <a:ext cx="80010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20000"/>
              </a:spcBef>
            </a:pPr>
            <a:r>
              <a:rPr lang="zh-CN" altLang="en-US" sz="2000" b="1" dirty="0">
                <a:latin typeface="宋体" pitchFamily="2" charset="-122"/>
                <a:ea typeface="宋体" pitchFamily="2" charset="-122"/>
              </a:rPr>
              <a:t>    介绍了代码生成的一些常用方法，主要包括指令的选择、寄存器的分配和指令调度。特别地，为了有效地利用好寄存器，介绍了几个寄存器分配管理的算法。</a:t>
            </a:r>
          </a:p>
        </p:txBody>
      </p:sp>
      <p:sp>
        <p:nvSpPr>
          <p:cNvPr id="5" name="TextBox 4"/>
          <p:cNvSpPr txBox="1"/>
          <p:nvPr/>
        </p:nvSpPr>
        <p:spPr>
          <a:xfrm>
            <a:off x="2667000" y="304800"/>
            <a:ext cx="2819400" cy="523220"/>
          </a:xfrm>
          <a:prstGeom prst="rect">
            <a:avLst/>
          </a:prstGeom>
          <a:noFill/>
        </p:spPr>
        <p:txBody>
          <a:bodyPr wrap="square" rtlCol="0">
            <a:spAutoFit/>
          </a:bodyPr>
          <a:lstStyle/>
          <a:p>
            <a:r>
              <a:rPr lang="zh-CN" altLang="en-US" sz="2800" b="1" dirty="0">
                <a:solidFill>
                  <a:srgbClr val="0000FF"/>
                </a:solidFill>
                <a:latin typeface="黑体" pitchFamily="49" charset="-122"/>
                <a:ea typeface="黑体" pitchFamily="49" charset="-122"/>
              </a:rPr>
              <a:t>本 章 小 结</a:t>
            </a:r>
          </a:p>
        </p:txBody>
      </p:sp>
      <p:sp>
        <p:nvSpPr>
          <p:cNvPr id="6" name="灯片编号占位符 1"/>
          <p:cNvSpPr>
            <a:spLocks noGrp="1"/>
          </p:cNvSpPr>
          <p:nvPr>
            <p:ph type="sldNum" sz="quarter" idx="12"/>
          </p:nvPr>
        </p:nvSpPr>
        <p:spPr>
          <a:xfrm>
            <a:off x="6629400" y="6172200"/>
            <a:ext cx="2133600" cy="244475"/>
          </a:xfrm>
        </p:spPr>
        <p:txBody>
          <a:bodyPr/>
          <a:lstStyle/>
          <a:p>
            <a:fld id="{EB774D79-D6C1-4F7A-9771-2ED1C8DE996C}" type="slidenum">
              <a:rPr lang="en-US" altLang="zh-CN" sz="2000" smtClean="0"/>
              <a:pPr/>
              <a:t>73</a:t>
            </a:fld>
            <a:endParaRPr lang="en-US" altLang="zh-CN" sz="2000" dirty="0"/>
          </a:p>
        </p:txBody>
      </p:sp>
      <p:sp>
        <p:nvSpPr>
          <p:cNvPr id="7" name="Text Box 59"/>
          <p:cNvSpPr txBox="1">
            <a:spLocks noChangeArrowheads="1"/>
          </p:cNvSpPr>
          <p:nvPr/>
        </p:nvSpPr>
        <p:spPr bwMode="auto">
          <a:xfrm>
            <a:off x="609600" y="2514600"/>
            <a:ext cx="4876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zh-CN" altLang="en-US" sz="2000" b="1" dirty="0">
                <a:latin typeface="宋体" pitchFamily="2" charset="-122"/>
                <a:ea typeface="宋体" pitchFamily="2" charset="-122"/>
              </a:rPr>
              <a:t>重点掌握的内容：</a:t>
            </a:r>
          </a:p>
          <a:p>
            <a:pPr algn="l">
              <a:spcBef>
                <a:spcPct val="20000"/>
              </a:spcBef>
            </a:pPr>
            <a:r>
              <a:rPr lang="zh-CN" altLang="en-US" sz="2000" b="1" dirty="0">
                <a:latin typeface="宋体" pitchFamily="2" charset="-122"/>
                <a:ea typeface="宋体" pitchFamily="2" charset="-122"/>
              </a:rPr>
              <a:t>       ① </a:t>
            </a:r>
            <a:r>
              <a:rPr lang="zh-CN" altLang="en-US" sz="2000" b="1" dirty="0">
                <a:solidFill>
                  <a:srgbClr val="FF0000"/>
                </a:solidFill>
                <a:latin typeface="宋体" pitchFamily="2" charset="-122"/>
                <a:ea typeface="宋体" pitchFamily="2" charset="-122"/>
              </a:rPr>
              <a:t>基本块的划分</a:t>
            </a:r>
          </a:p>
          <a:p>
            <a:pPr algn="l">
              <a:spcBef>
                <a:spcPct val="20000"/>
              </a:spcBef>
            </a:pPr>
            <a:r>
              <a:rPr lang="zh-CN" altLang="en-US" sz="2000" b="1" dirty="0">
                <a:latin typeface="宋体" pitchFamily="2" charset="-122"/>
                <a:ea typeface="宋体" pitchFamily="2" charset="-122"/>
              </a:rPr>
              <a:t>       ② </a:t>
            </a:r>
            <a:r>
              <a:rPr lang="en-US" altLang="zh-CN" sz="2000" b="1" dirty="0">
                <a:solidFill>
                  <a:srgbClr val="FF0000"/>
                </a:solidFill>
                <a:latin typeface="宋体" pitchFamily="2" charset="-122"/>
                <a:ea typeface="宋体" pitchFamily="2" charset="-122"/>
              </a:rPr>
              <a:t>DAG</a:t>
            </a:r>
            <a:r>
              <a:rPr lang="zh-CN" altLang="en-US" sz="2000" b="1" dirty="0">
                <a:solidFill>
                  <a:srgbClr val="FF0000"/>
                </a:solidFill>
                <a:latin typeface="宋体" pitchFamily="2" charset="-122"/>
                <a:ea typeface="宋体" pitchFamily="2" charset="-122"/>
              </a:rPr>
              <a:t>优化方法</a:t>
            </a:r>
          </a:p>
          <a:p>
            <a:pPr algn="l">
              <a:spcBef>
                <a:spcPct val="20000"/>
              </a:spcBef>
            </a:pPr>
            <a:r>
              <a:rPr lang="zh-CN" altLang="en-US" sz="2000" b="1" dirty="0">
                <a:latin typeface="宋体" pitchFamily="2" charset="-122"/>
                <a:ea typeface="宋体" pitchFamily="2" charset="-122"/>
              </a:rPr>
              <a:t>       ③ </a:t>
            </a:r>
            <a:r>
              <a:rPr lang="zh-CN" altLang="en-US" sz="2000" b="1" dirty="0">
                <a:solidFill>
                  <a:srgbClr val="FF0000"/>
                </a:solidFill>
                <a:latin typeface="宋体" pitchFamily="2" charset="-122"/>
                <a:ea typeface="宋体" pitchFamily="2" charset="-122"/>
              </a:rPr>
              <a:t>程序流图构造</a:t>
            </a:r>
          </a:p>
          <a:p>
            <a:pPr algn="l">
              <a:spcBef>
                <a:spcPct val="20000"/>
              </a:spcBef>
            </a:pPr>
            <a:r>
              <a:rPr lang="zh-CN" altLang="en-US" sz="2000" b="1" dirty="0">
                <a:latin typeface="宋体" pitchFamily="2" charset="-122"/>
                <a:ea typeface="宋体" pitchFamily="2" charset="-122"/>
              </a:rPr>
              <a:t>       ④ 必经结点集</a:t>
            </a:r>
            <a:r>
              <a:rPr lang="en-US" altLang="zh-CN" sz="2000" b="1" dirty="0">
                <a:latin typeface="宋体" pitchFamily="2" charset="-122"/>
                <a:ea typeface="宋体" pitchFamily="2" charset="-122"/>
              </a:rPr>
              <a:t>D(n)</a:t>
            </a:r>
            <a:r>
              <a:rPr lang="zh-CN" altLang="en-US" sz="2000" b="1" dirty="0">
                <a:latin typeface="宋体" pitchFamily="2" charset="-122"/>
                <a:ea typeface="宋体" pitchFamily="2" charset="-122"/>
              </a:rPr>
              <a:t>计算</a:t>
            </a:r>
          </a:p>
          <a:p>
            <a:pPr algn="l">
              <a:spcBef>
                <a:spcPct val="20000"/>
              </a:spcBef>
            </a:pPr>
            <a:r>
              <a:rPr lang="zh-CN" altLang="en-US" sz="2000" b="1" dirty="0">
                <a:latin typeface="宋体" pitchFamily="2" charset="-122"/>
                <a:ea typeface="宋体" pitchFamily="2" charset="-122"/>
              </a:rPr>
              <a:t>       ⑤ 循环查找计算</a:t>
            </a:r>
          </a:p>
        </p:txBody>
      </p:sp>
    </p:spTree>
    <p:extLst>
      <p:ext uri="{BB962C8B-B14F-4D97-AF65-F5344CB8AC3E}">
        <p14:creationId xmlns:p14="http://schemas.microsoft.com/office/powerpoint/2010/main" val="6121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11_1优化内容演示图4（变换循环控制条件）"/>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8" y="674688"/>
            <a:ext cx="8661400" cy="54768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bwMode="auto">
          <a:xfrm>
            <a:off x="990600" y="5303520"/>
            <a:ext cx="26670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矩形 10"/>
          <p:cNvSpPr/>
          <p:nvPr/>
        </p:nvSpPr>
        <p:spPr bwMode="auto">
          <a:xfrm>
            <a:off x="5334000" y="5257800"/>
            <a:ext cx="2971800" cy="38100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1_1优化内容演示图5（合并已知量和复写传播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575" y="762000"/>
            <a:ext cx="8601075" cy="534511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1"/>
          <p:cNvSpPr>
            <a:spLocks noGrp="1"/>
          </p:cNvSpPr>
          <p:nvPr>
            <p:ph type="sldNum" sz="quarter" idx="12"/>
          </p:nvPr>
        </p:nvSpPr>
        <p:spPr>
          <a:xfrm>
            <a:off x="6629400" y="6477000"/>
            <a:ext cx="2133600" cy="244475"/>
          </a:xfrm>
        </p:spPr>
        <p:txBody>
          <a:bodyPr/>
          <a:lstStyle/>
          <a:p>
            <a:fld id="{EB774D79-D6C1-4F7A-9771-2ED1C8DE996C}" type="slidenum">
              <a:rPr lang="en-US" altLang="zh-CN" smtClean="0"/>
              <a:pPr/>
              <a:t>9</a:t>
            </a:fld>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44738</TotalTime>
  <Words>8373</Words>
  <Application>Microsoft Office PowerPoint</Application>
  <PresentationFormat>全屏显示(4:3)</PresentationFormat>
  <Paragraphs>1033</Paragraphs>
  <Slides>73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73</vt:i4>
      </vt:variant>
    </vt:vector>
  </HeadingPairs>
  <TitlesOfParts>
    <vt:vector size="84" baseType="lpstr">
      <vt:lpstr>方正舒体</vt:lpstr>
      <vt:lpstr>黑体</vt:lpstr>
      <vt:lpstr>华文隶书</vt:lpstr>
      <vt:lpstr>宋体</vt:lpstr>
      <vt:lpstr>Arial</vt:lpstr>
      <vt:lpstr>Symbol</vt:lpstr>
      <vt:lpstr>Tahoma</vt:lpstr>
      <vt:lpstr>Times New Roman</vt:lpstr>
      <vt:lpstr>Wingdings</vt:lpstr>
      <vt:lpstr>默认设计模板</vt:lpstr>
      <vt:lpstr>1_默认设计模板</vt:lpstr>
      <vt:lpstr>第10章　代码优化和目标代码生成 Code Optimization &amp; Generation</vt:lpstr>
      <vt:lpstr>PowerPoint 演示文稿</vt:lpstr>
      <vt:lpstr>10.1　优化技术介绍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10.1.1　基本块</vt:lpstr>
      <vt:lpstr>PowerPoint 演示文稿</vt:lpstr>
      <vt:lpstr>PowerPoint 演示文稿</vt:lpstr>
      <vt:lpstr>PowerPoint 演示文稿</vt:lpstr>
      <vt:lpstr>PowerPoint 演示文稿</vt:lpstr>
      <vt:lpstr>PowerPoint 演示文稿</vt:lpstr>
      <vt:lpstr>10.1.3　循环</vt:lpstr>
      <vt:lpstr>PowerPoint 演示文稿</vt:lpstr>
      <vt:lpstr>PowerPoint 演示文稿</vt:lpstr>
      <vt:lpstr>PowerPoint 演示文稿</vt:lpstr>
      <vt:lpstr>PowerPoint 演示文稿</vt:lpstr>
      <vt:lpstr>PowerPoint 演示文稿</vt:lpstr>
      <vt:lpstr>PowerPoint 演示文稿</vt:lpstr>
      <vt:lpstr>10.2　优化技术</vt:lpstr>
      <vt:lpstr>PowerPoint 演示文稿</vt:lpstr>
      <vt:lpstr>PowerPoint 演示文稿</vt:lpstr>
      <vt:lpstr>10.2.2　局部优化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10.2.3　循环优化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xlphust@hust.edu.cn</cp:lastModifiedBy>
  <cp:revision>638</cp:revision>
  <cp:lastPrinted>1601-01-01T00:00:00Z</cp:lastPrinted>
  <dcterms:created xsi:type="dcterms:W3CDTF">1601-01-01T00:00:00Z</dcterms:created>
  <dcterms:modified xsi:type="dcterms:W3CDTF">2020-04-20T15:02:43Z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