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6"/>
  </p:notesMasterIdLst>
  <p:handoutMasterIdLst>
    <p:handoutMasterId r:id="rId61"/>
  </p:handoutMasterIdLst>
  <p:sldIdLst>
    <p:sldId id="256" r:id="rId4"/>
    <p:sldId id="484" r:id="rId5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30" r:id="rId32"/>
    <p:sldId id="531" r:id="rId33"/>
    <p:sldId id="532" r:id="rId34"/>
    <p:sldId id="533" r:id="rId35"/>
    <p:sldId id="534" r:id="rId36"/>
    <p:sldId id="535" r:id="rId37"/>
    <p:sldId id="510" r:id="rId38"/>
    <p:sldId id="511" r:id="rId39"/>
    <p:sldId id="512" r:id="rId40"/>
    <p:sldId id="536" r:id="rId41"/>
    <p:sldId id="537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29" r:id="rId59"/>
    <p:sldId id="538" r:id="rId60"/>
  </p:sldIdLst>
  <p:sldSz cx="9144000" cy="6858000" type="screen4x3"/>
  <p:notesSz cx="6858000" cy="9144000"/>
  <p:custDataLst>
    <p:tags r:id="rId65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66FFFF"/>
    <a:srgbClr val="FF3300"/>
    <a:srgbClr val="FF00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5" Type="http://schemas.openxmlformats.org/officeDocument/2006/relationships/tags" Target="tags/tag1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032CC0F5-B764-45BC-BC58-17B91E0A68C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2B79472-355A-44BE-9E33-43CBF8D66FA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B32450F-F943-4929-AC76-8355EE0F487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828F7513-E931-4DE3-81D8-D7B3C4A943C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ACD1DE70-4552-4C8F-B557-2897FA0A3D7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9255951-2189-47FF-98D3-5EC9D157149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08D94E2-F634-4392-8EFE-42041FB44EA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F95C1CD-43A9-4D51-87B4-4E7506E5362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11A3D09-1F75-41E6-9F64-8B6016002F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F004C61-87B3-4085-844F-6761466C5F2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4B97734-D793-469E-B682-F51C7DEAB92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34D6595-65CE-4B75-A2AA-3719E4BD242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A208CBB-8256-4E04-8E00-4D759D0ACF1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5E61334-C360-479D-96D2-4BCE8C245EE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326F322-1575-4E83-A90D-A366FB65E17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6EE39EB-619D-47A7-97A0-424163AA86B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B34A256-2B4B-4129-B90D-184E1B44B35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322CBBD-60A2-49AD-A5D9-1B178A97816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C120DDC-9744-43CF-9B9A-DECEB3905ED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1F84301-6F2F-4D49-BEC2-C63555720F4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0526F094-9798-46B4-A4A0-6858EF9145F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EFC3FA7-059B-4F4D-92A5-EE671CBFBE2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8C99423-D92C-4646-9E61-52DE969A2E4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ED17022-1766-48B2-937D-893E5D3D201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8FBE0BC0-3837-4420-9D0B-568BE3F7998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B1D75A60-D7AF-40B2-A379-1937F766440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A5180910-1444-41AE-8704-C103F295C54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A292136-EF09-4F9B-80D6-95E6C4DD0E5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8E2DA1E6-C59B-46EB-9F17-5A605681FC8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78DE922-E68D-48F5-A058-20FB8AA9B4D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05CEA1B-78D6-432E-9E44-61CD11BA803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F788229-2CC5-4371-89CE-07916437194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7777991-94CE-4C33-BD91-7AAC5292C7F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85E3FEF2-A56D-48A9-920B-3A45094926F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85F670C-D6A3-4A79-A0F1-18DBB2A4FF3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CEFF053-4131-4F18-8848-BA1DD090E76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5FD46BF-0E40-45A2-B9E1-D36D6F142D2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F4E81B4-D766-4564-AA4D-8520733607C4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AB225D1-AB2B-49CA-93BC-E3B82E6B5D7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2BB1DA8-D648-4A07-9F2E-196EF0D8D36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8766A0D-9987-45CF-803F-0202034EC29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2294EB8-C835-4D01-8757-571A06010A5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C37538C-B449-4156-A7A9-2D2B5C89FC6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6236C43-EFFE-4674-8381-2BC16505647B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EB3DDE9-B6F5-489E-8DA1-57054EFD173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FEA25F-8939-49AA-BA97-A9617D049A5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5D16F0A-E713-40C7-AA3F-80832C4E9D0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</a:fld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</a:fld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华文隶书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  <a:endParaRPr lang="zh-CN" alt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anose="0201080004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4.xml"/><Relationship Id="rId3" Type="http://schemas.openxmlformats.org/officeDocument/2006/relationships/hyperlink" Target="05.swf" TargetMode="External"/><Relationship Id="rId2" Type="http://schemas.openxmlformats.org/officeDocument/2006/relationships/hyperlink" Target="04.swf" TargetMode="Externa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hyperlink" Target="05.swf" TargetMode="External"/><Relationship Id="rId1" Type="http://schemas.openxmlformats.org/officeDocument/2006/relationships/hyperlink" Target="04.sw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hyperlink" Target="06.swf" TargetMode="External"/><Relationship Id="rId2" Type="http://schemas.openxmlformats.org/officeDocument/2006/relationships/hyperlink" Target="07.swf" TargetMode="External"/><Relationship Id="rId1" Type="http://schemas.openxmlformats.org/officeDocument/2006/relationships/hyperlink" Target="08.sw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hyperlink" Target="09.sw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hyperlink" Target="10.sw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slide" Target="slide49.xml"/><Relationship Id="rId6" Type="http://schemas.openxmlformats.org/officeDocument/2006/relationships/slide" Target="slide26.xml"/><Relationship Id="rId5" Type="http://schemas.openxmlformats.org/officeDocument/2006/relationships/slide" Target="slide43.xml"/><Relationship Id="rId4" Type="http://schemas.openxmlformats.org/officeDocument/2006/relationships/slide" Target="slide39.xml"/><Relationship Id="rId3" Type="http://schemas.openxmlformats.org/officeDocument/2006/relationships/slide" Target="slide14.xml"/><Relationship Id="rId2" Type="http://schemas.openxmlformats.org/officeDocument/2006/relationships/slide" Target="slide6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hyperlink" Target="11.swf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hyperlink" Target="12.sw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hyperlink" Target="13.swf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hyperlink" Target="14.sw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hyperlink" Target="15.sw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hyperlink" Target="16.sw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4.xml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control" Target="../activeX/activeX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编译原理课程组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52600" y="25146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第</a:t>
            </a:r>
            <a:r>
              <a:rPr lang="en-US" altLang="zh-CN" sz="4000" b="1" kern="0" noProof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3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章　词法分析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 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00400" y="4876800"/>
            <a:ext cx="5410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主讲</a:t>
            </a:r>
            <a:r>
              <a:rPr lang="zh-CN" altLang="en-US" sz="3200" b="1" kern="0">
                <a:solidFill>
                  <a:srgbClr val="0000FF"/>
                </a:solidFill>
                <a:latin typeface="+mn-ea"/>
                <a:ea typeface="+mn-ea"/>
                <a:cs typeface="+mj-cs"/>
              </a:rPr>
              <a:t>教师：徐丽萍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　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524000" y="4189906"/>
            <a:ext cx="6513513" cy="5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50000"/>
              </a:spcAft>
            </a:pPr>
            <a:fld id="{BE7E03F2-260A-4EC1-BF85-F8D1985737F6}" type="datetime3">
              <a:rPr lang="zh-CN" altLang="en-US" sz="2700" smtClean="0">
                <a:latin typeface="+mn-lt"/>
                <a:ea typeface="+mn-ea"/>
                <a:cs typeface="+mn-ea"/>
                <a:sym typeface="+mn-lt"/>
              </a:rPr>
            </a:fld>
            <a:endParaRPr lang="en-US" altLang="zh-CN" sz="27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877443"/>
            <a:ext cx="7315200" cy="90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定义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3.2 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如果正规式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L(r)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L(G)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则称</a:t>
            </a:r>
            <a:r>
              <a:rPr lang="zh-CN" altLang="en-US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正规式</a:t>
            </a:r>
            <a:r>
              <a:rPr lang="en-US" altLang="zh-CN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和文法</a:t>
            </a:r>
            <a:r>
              <a:rPr lang="en-US" altLang="zh-CN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是等价的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8039100" cy="14126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573405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设∑上正规式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，则等价文法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(V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,V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,P,S)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。其中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,V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＝∑；从形如产生式 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S→r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开始，按表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4.1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规则进行转换， 直到全部形如产生式， 符合正规文法之规则形式为止，可得到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95400" y="1778913"/>
            <a:ext cx="35052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r→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转换方法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71"/>
          <p:cNvGrpSpPr/>
          <p:nvPr/>
        </p:nvGrpSpPr>
        <p:grpSpPr bwMode="auto">
          <a:xfrm>
            <a:off x="1600200" y="3657600"/>
            <a:ext cx="5943600" cy="2359025"/>
            <a:chOff x="-2" y="-2"/>
            <a:chExt cx="2235" cy="1828"/>
          </a:xfrm>
        </p:grpSpPr>
        <p:grpSp>
          <p:nvGrpSpPr>
            <p:cNvPr id="3" name="Group 69"/>
            <p:cNvGrpSpPr/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4" name="Group 50"/>
              <p:cNvGrpSpPr/>
              <p:nvPr/>
            </p:nvGrpSpPr>
            <p:grpSpPr bwMode="auto">
              <a:xfrm>
                <a:off x="0" y="0"/>
                <a:ext cx="513" cy="480"/>
                <a:chOff x="0" y="0"/>
                <a:chExt cx="513" cy="480"/>
              </a:xfrm>
            </p:grpSpPr>
            <p:sp>
              <p:nvSpPr>
                <p:cNvPr id="13350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规则</a:t>
                  </a:r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5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" name="Group 52"/>
              <p:cNvGrpSpPr/>
              <p:nvPr/>
            </p:nvGrpSpPr>
            <p:grpSpPr bwMode="auto">
              <a:xfrm>
                <a:off x="513" y="0"/>
                <a:ext cx="782" cy="480"/>
                <a:chOff x="513" y="0"/>
                <a:chExt cx="782" cy="480"/>
              </a:xfrm>
            </p:grpSpPr>
            <p:sp>
              <p:nvSpPr>
                <p:cNvPr id="13348" name="Rectangle 40"/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A→xy</a:t>
                  </a:r>
                  <a:endPara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49" name="Rectangle 51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" name="Group 54"/>
              <p:cNvGrpSpPr/>
              <p:nvPr/>
            </p:nvGrpSpPr>
            <p:grpSpPr bwMode="auto">
              <a:xfrm>
                <a:off x="1295" y="0"/>
                <a:ext cx="936" cy="480"/>
                <a:chOff x="1295" y="0"/>
                <a:chExt cx="936" cy="480"/>
              </a:xfrm>
            </p:grpSpPr>
            <p:sp>
              <p:nvSpPr>
                <p:cNvPr id="13346" name="Rectangle 41"/>
                <p:cNvSpPr>
                  <a:spLocks noChangeArrowheads="1"/>
                </p:cNvSpPr>
                <p:nvPr/>
              </p:nvSpPr>
              <p:spPr bwMode="auto">
                <a:xfrm>
                  <a:off x="1338" y="0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A→xB,B→y</a:t>
                  </a:r>
                  <a:endPara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47" name="Rectangle 53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56"/>
              <p:cNvGrpSpPr/>
              <p:nvPr/>
            </p:nvGrpSpPr>
            <p:grpSpPr bwMode="auto">
              <a:xfrm>
                <a:off x="0" y="480"/>
                <a:ext cx="513" cy="480"/>
                <a:chOff x="0" y="480"/>
                <a:chExt cx="513" cy="480"/>
              </a:xfrm>
            </p:grpSpPr>
            <p:sp>
              <p:nvSpPr>
                <p:cNvPr id="13344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规则</a:t>
                  </a:r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endPara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4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58"/>
              <p:cNvGrpSpPr/>
              <p:nvPr/>
            </p:nvGrpSpPr>
            <p:grpSpPr bwMode="auto">
              <a:xfrm>
                <a:off x="513" y="480"/>
                <a:ext cx="782" cy="1067"/>
                <a:chOff x="513" y="480"/>
                <a:chExt cx="782" cy="1067"/>
              </a:xfrm>
            </p:grpSpPr>
            <p:sp>
              <p:nvSpPr>
                <p:cNvPr id="13342" name="Rectangle 43"/>
                <p:cNvSpPr>
                  <a:spLocks noChangeArrowheads="1"/>
                </p:cNvSpPr>
                <p:nvPr/>
              </p:nvSpPr>
              <p:spPr bwMode="auto">
                <a:xfrm>
                  <a:off x="556" y="1067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A→x︱y</a:t>
                  </a:r>
                  <a:endPara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/>
                  <a:endPara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43" name="Rectangle 57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" name="Group 60"/>
              <p:cNvGrpSpPr/>
              <p:nvPr/>
            </p:nvGrpSpPr>
            <p:grpSpPr bwMode="auto">
              <a:xfrm>
                <a:off x="1295" y="480"/>
                <a:ext cx="936" cy="1067"/>
                <a:chOff x="1295" y="480"/>
                <a:chExt cx="936" cy="1067"/>
              </a:xfrm>
            </p:grpSpPr>
            <p:sp>
              <p:nvSpPr>
                <p:cNvPr id="13340" name="Rectangle 44"/>
                <p:cNvSpPr>
                  <a:spLocks noChangeArrowheads="1"/>
                </p:cNvSpPr>
                <p:nvPr/>
              </p:nvSpPr>
              <p:spPr bwMode="auto">
                <a:xfrm>
                  <a:off x="1338" y="1067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A→x, A→ y</a:t>
                  </a:r>
                  <a:endPara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/>
                  <a:endPara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41" name="Rectangle 59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" name="Group 62"/>
              <p:cNvGrpSpPr/>
              <p:nvPr/>
            </p:nvGrpSpPr>
            <p:grpSpPr bwMode="auto">
              <a:xfrm>
                <a:off x="0" y="960"/>
                <a:ext cx="513" cy="480"/>
                <a:chOff x="0" y="960"/>
                <a:chExt cx="513" cy="480"/>
              </a:xfrm>
            </p:grpSpPr>
            <p:sp>
              <p:nvSpPr>
                <p:cNvPr id="1333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960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规则</a:t>
                  </a:r>
                  <a:r>
                    <a:rPr lang="en-US" altLang="zh-CN" sz="2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endPara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39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" name="Group 64"/>
              <p:cNvGrpSpPr/>
              <p:nvPr/>
            </p:nvGrpSpPr>
            <p:grpSpPr bwMode="auto">
              <a:xfrm>
                <a:off x="513" y="487"/>
                <a:ext cx="782" cy="953"/>
                <a:chOff x="513" y="487"/>
                <a:chExt cx="782" cy="953"/>
              </a:xfrm>
            </p:grpSpPr>
            <p:sp>
              <p:nvSpPr>
                <p:cNvPr id="13336" name="Rectangle 46"/>
                <p:cNvSpPr>
                  <a:spLocks noChangeArrowheads="1"/>
                </p:cNvSpPr>
                <p:nvPr/>
              </p:nvSpPr>
              <p:spPr bwMode="auto">
                <a:xfrm>
                  <a:off x="577" y="487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 dirty="0" err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</a:t>
                  </a:r>
                  <a:r>
                    <a:rPr lang="en-US" altLang="zh-CN" sz="2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*y</a:t>
                  </a:r>
                  <a:endPara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/>
                  <a:endPara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37" name="Rectangle 63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66"/>
              <p:cNvGrpSpPr/>
              <p:nvPr/>
            </p:nvGrpSpPr>
            <p:grpSpPr bwMode="auto">
              <a:xfrm>
                <a:off x="1295" y="431"/>
                <a:ext cx="936" cy="1009"/>
                <a:chOff x="1295" y="431"/>
                <a:chExt cx="936" cy="1009"/>
              </a:xfrm>
            </p:grpSpPr>
            <p:sp>
              <p:nvSpPr>
                <p:cNvPr id="13334" name="Rectangle 47"/>
                <p:cNvSpPr>
                  <a:spLocks noChangeArrowheads="1"/>
                </p:cNvSpPr>
                <p:nvPr/>
              </p:nvSpPr>
              <p:spPr bwMode="auto">
                <a:xfrm>
                  <a:off x="1354" y="431"/>
                  <a:ext cx="850" cy="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000" b="1" dirty="0" err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A→xB</a:t>
                  </a:r>
                  <a:r>
                    <a:rPr lang="en-US" altLang="zh-CN" sz="2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, </a:t>
                  </a:r>
                  <a:r>
                    <a:rPr lang="en-US" altLang="zh-CN" sz="2000" b="1" dirty="0" err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A→y</a:t>
                  </a:r>
                  <a:endPara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 eaLnBrk="1" hangingPunct="1"/>
                  <a:r>
                    <a:rPr lang="en-US" altLang="zh-CN" sz="2000" b="1" dirty="0" err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B→xB</a:t>
                  </a:r>
                  <a:r>
                    <a:rPr lang="en-US" altLang="zh-CN" sz="20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, </a:t>
                  </a:r>
                  <a:r>
                    <a:rPr lang="en-US" altLang="zh-CN" sz="2000" b="1" dirty="0" err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B→y</a:t>
                  </a:r>
                  <a:endPara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/>
                  <a:endPara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35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Group 68"/>
              <p:cNvGrpSpPr/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3332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注：</a:t>
                  </a:r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lang="zh-CN" altLang="en-US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B∈V</a:t>
                  </a:r>
                  <a:r>
                    <a:rPr lang="en-US" altLang="zh-CN" sz="2000" b="1" baseline="-30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N </a:t>
                  </a:r>
                  <a:r>
                    <a:rPr lang="zh-CN" altLang="en-US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000" b="1">
                      <a:solidFill>
                        <a:schemeClr val="hlink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  <a:r>
                    <a:rPr lang="zh-CN" altLang="en-US" sz="20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为新增非终结符 </a:t>
                  </a:r>
                  <a:endPara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/>
                  <a:endPara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33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3321" name="Rectangle 70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pPr eaLnBrk="1" hangingPunct="1"/>
              <a:endParaRPr lang="en-CA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319" name="Rectangle 7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1722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3.2.3</a:t>
            </a:r>
            <a:r>
              <a:rPr lang="zh-CN" altLang="en-US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正规式和正规文法之间转换</a:t>
            </a:r>
            <a:endParaRPr lang="zh-CN" altLang="en-US" sz="28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04800" y="833438"/>
            <a:ext cx="85344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例 </a:t>
            </a:r>
            <a:r>
              <a:rPr lang="en-US" altLang="zh-CN" sz="2000" b="1">
                <a:latin typeface="Times New Roman" panose="02020603050405020304" pitchFamily="18" charset="0"/>
              </a:rPr>
              <a:t>3.2  </a:t>
            </a:r>
            <a:r>
              <a:rPr lang="zh-CN" altLang="en-US" sz="2000" b="1">
                <a:latin typeface="Times New Roman" panose="02020603050405020304" pitchFamily="18" charset="0"/>
              </a:rPr>
              <a:t>将</a:t>
            </a:r>
            <a:r>
              <a:rPr lang="en-US" altLang="zh-CN" sz="2000" b="1">
                <a:latin typeface="Times New Roman" panose="02020603050405020304" pitchFamily="18" charset="0"/>
              </a:rPr>
              <a:t>{a,d}</a:t>
            </a:r>
            <a:r>
              <a:rPr lang="zh-CN" altLang="en-US" sz="2000" b="1">
                <a:latin typeface="Times New Roman" panose="02020603050405020304" pitchFamily="18" charset="0"/>
              </a:rPr>
              <a:t>上的正规式</a:t>
            </a:r>
            <a:r>
              <a:rPr lang="en-US" altLang="zh-CN" sz="2000" b="1">
                <a:latin typeface="Times New Roman" panose="02020603050405020304" pitchFamily="18" charset="0"/>
              </a:rPr>
              <a:t>a(a︱d)*</a:t>
            </a:r>
            <a:r>
              <a:rPr lang="zh-CN" altLang="en-US" sz="2000" b="1">
                <a:latin typeface="Times New Roman" panose="02020603050405020304" pitchFamily="18" charset="0"/>
              </a:rPr>
              <a:t>，转换成等价的 正规文法</a:t>
            </a:r>
            <a:r>
              <a:rPr lang="en-US" altLang="zh-CN" sz="2000" b="1">
                <a:latin typeface="Times New Roman" panose="02020603050405020304" pitchFamily="18" charset="0"/>
              </a:rPr>
              <a:t>G[S]</a:t>
            </a:r>
            <a:r>
              <a:rPr lang="zh-CN" altLang="en-US" sz="2000" b="1">
                <a:latin typeface="Times New Roman" panose="02020603050405020304" pitchFamily="18" charset="0"/>
              </a:rPr>
              <a:t>。 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381000" y="1352550"/>
            <a:ext cx="8152990" cy="2425700"/>
            <a:chOff x="43" y="0"/>
            <a:chExt cx="2187" cy="2112"/>
          </a:xfrm>
        </p:grpSpPr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43" y="0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latin typeface="Times New Roman" panose="02020603050405020304" pitchFamily="18" charset="0"/>
                </a:rPr>
                <a:t>S→a(a︱d)*</a:t>
              </a:r>
              <a:endParaRPr lang="en-US" altLang="zh-CN" sz="2000" b="1">
                <a:latin typeface="Times New Roman" panose="02020603050405020304" pitchFamily="18" charset="0"/>
              </a:endParaRPr>
            </a:p>
            <a:p>
              <a:pPr algn="just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1649" y="0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anose="02020603050405020304" pitchFamily="18" charset="0"/>
                </a:rPr>
                <a:t>（</a:t>
              </a:r>
              <a:r>
                <a:rPr lang="en-US" altLang="zh-CN" sz="2000" b="1">
                  <a:latin typeface="Times New Roman" panose="02020603050405020304" pitchFamily="18" charset="0"/>
                </a:rPr>
                <a:t>S→r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）</a:t>
              </a:r>
              <a:endParaRPr lang="zh-CN" altLang="en-US" sz="2000" b="1">
                <a:latin typeface="Times New Roman" panose="02020603050405020304" pitchFamily="18" charset="0"/>
              </a:endParaRPr>
            </a:p>
            <a:p>
              <a:pPr algn="just"/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43" y="384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latin typeface="Times New Roman" panose="02020603050405020304" pitchFamily="18" charset="0"/>
                </a:rPr>
                <a:t>S→aA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A→(a︱d)*</a:t>
              </a:r>
              <a:endParaRPr lang="en-US" altLang="zh-CN" sz="2000" b="1">
                <a:latin typeface="Times New Roman" panose="02020603050405020304" pitchFamily="18" charset="0"/>
              </a:endParaRPr>
            </a:p>
            <a:p>
              <a:pPr algn="just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1649" y="384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anose="02020603050405020304" pitchFamily="18" charset="0"/>
                </a:rPr>
                <a:t>（规则</a:t>
              </a: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）</a:t>
              </a:r>
              <a:endParaRPr lang="zh-CN" altLang="en-US" sz="2000" b="1">
                <a:latin typeface="Times New Roman" panose="02020603050405020304" pitchFamily="18" charset="0"/>
              </a:endParaRPr>
            </a:p>
            <a:p>
              <a:pPr algn="just"/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43" y="768"/>
              <a:ext cx="160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S→aA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A→(a︱d)B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A→ε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 B→(a︱d)B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B→ε</a:t>
              </a:r>
              <a:endParaRPr lang="en-US" altLang="zh-CN" sz="2000" b="1">
                <a:latin typeface="Times New Roman" panose="02020603050405020304" pitchFamily="18" charset="0"/>
              </a:endParaRPr>
            </a:p>
            <a:p>
              <a:pPr algn="just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1649" y="768"/>
              <a:ext cx="576" cy="384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anose="02020603050405020304" pitchFamily="18" charset="0"/>
                </a:rPr>
                <a:t>（规则</a:t>
              </a:r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）</a:t>
              </a:r>
              <a:endParaRPr lang="zh-CN" altLang="en-US" sz="2000" b="1">
                <a:latin typeface="Times New Roman" panose="02020603050405020304" pitchFamily="18" charset="0"/>
              </a:endParaRPr>
            </a:p>
            <a:p>
              <a:pPr algn="just"/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43" y="1152"/>
              <a:ext cx="160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S→aA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A→aB︱dB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A→ε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B→aB︱dB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>
                  <a:latin typeface="Times New Roman" panose="02020603050405020304" pitchFamily="18" charset="0"/>
                </a:rPr>
                <a:t>B→ε</a:t>
              </a:r>
              <a:endParaRPr lang="en-US" altLang="zh-CN" sz="2000" b="1">
                <a:latin typeface="Times New Roman" panose="02020603050405020304" pitchFamily="18" charset="0"/>
              </a:endParaRPr>
            </a:p>
            <a:p>
              <a:pPr algn="just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1649" y="1152"/>
              <a:ext cx="576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zh-CN" altLang="en-US" sz="2000" b="1">
                  <a:latin typeface="Times New Roman" panose="02020603050405020304" pitchFamily="18" charset="0"/>
                </a:rPr>
                <a:t>（分配律）</a:t>
              </a:r>
              <a:endParaRPr lang="zh-CN" altLang="en-US" sz="2000" b="1">
                <a:latin typeface="Times New Roman" panose="02020603050405020304" pitchFamily="18" charset="0"/>
              </a:endParaRPr>
            </a:p>
            <a:p>
              <a:pPr algn="just"/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43" y="1632"/>
              <a:ext cx="2187" cy="4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</a:ln>
          </p:spPr>
          <p:txBody>
            <a:bodyPr/>
            <a:lstStyle/>
            <a:p>
              <a:pPr algn="just" eaLnBrk="1" hangingPunct="1"/>
              <a:r>
                <a:rPr lang="en-US" altLang="zh-CN" sz="2000" b="1" dirty="0" err="1">
                  <a:latin typeface="Times New Roman" panose="02020603050405020304" pitchFamily="18" charset="0"/>
                </a:rPr>
                <a:t>S→aA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A→aB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A→dB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A→ε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B→aB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, B→ dB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B→ε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just" eaLnBrk="1" hangingPunct="1"/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just"/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341" name="Text Box 25"/>
          <p:cNvSpPr txBox="1">
            <a:spLocks noChangeArrowheads="1"/>
          </p:cNvSpPr>
          <p:nvPr/>
        </p:nvSpPr>
        <p:spPr bwMode="auto">
          <a:xfrm>
            <a:off x="304800" y="3733800"/>
            <a:ext cx="3581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最后得到正规文法</a:t>
            </a:r>
            <a:r>
              <a:rPr lang="en-US" altLang="zh-CN" sz="2000" b="1" dirty="0">
                <a:latin typeface="Times New Roman" panose="02020603050405020304" pitchFamily="18" charset="0"/>
              </a:rPr>
              <a:t>G[S]</a:t>
            </a:r>
            <a:r>
              <a:rPr lang="zh-CN" altLang="en-US" sz="2000" b="1" dirty="0">
                <a:latin typeface="Times New Roman" panose="02020603050405020304" pitchFamily="18" charset="0"/>
              </a:rPr>
              <a:t>如下：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30"/>
          <p:cNvGrpSpPr/>
          <p:nvPr/>
        </p:nvGrpSpPr>
        <p:grpSpPr bwMode="auto">
          <a:xfrm>
            <a:off x="1035050" y="4114800"/>
            <a:ext cx="6127750" cy="1897062"/>
            <a:chOff x="-2" y="-2"/>
            <a:chExt cx="2191" cy="680"/>
          </a:xfrm>
        </p:grpSpPr>
        <p:grpSp>
          <p:nvGrpSpPr>
            <p:cNvPr id="4" name="Group 28"/>
            <p:cNvGrpSpPr/>
            <p:nvPr/>
          </p:nvGrpSpPr>
          <p:grpSpPr bwMode="auto">
            <a:xfrm>
              <a:off x="0" y="0"/>
              <a:ext cx="2187" cy="678"/>
              <a:chOff x="0" y="0"/>
              <a:chExt cx="2187" cy="678"/>
            </a:xfrm>
          </p:grpSpPr>
          <p:sp>
            <p:nvSpPr>
              <p:cNvPr id="14345" name="Rectangle 26"/>
              <p:cNvSpPr>
                <a:spLocks noChangeArrowheads="1"/>
              </p:cNvSpPr>
              <p:nvPr/>
            </p:nvSpPr>
            <p:spPr bwMode="auto">
              <a:xfrm>
                <a:off x="43" y="6"/>
                <a:ext cx="2101" cy="6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indent="666750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G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(V</a:t>
                </a:r>
                <a:r>
                  <a:rPr lang="en-US" altLang="zh-CN" sz="2000" b="1" baseline="-30000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anose="02020603050405020304" pitchFamily="18" charset="0"/>
                  </a:rPr>
                  <a:t>T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P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S)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，其中，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  <a:p>
                <a:pPr indent="666750" eaLnBrk="1" hangingPunct="1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{S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 ，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B}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="1" baseline="-30000" dirty="0">
                    <a:latin typeface="Times New Roman" panose="02020603050405020304" pitchFamily="18" charset="0"/>
                  </a:rPr>
                  <a:t>T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{a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d}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 P 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{</a:t>
                </a:r>
                <a:r>
                  <a:rPr lang="en-US" altLang="zh-CN" sz="2000" b="1" dirty="0" err="1">
                    <a:latin typeface="Times New Roman" panose="02020603050405020304" pitchFamily="18" charset="0"/>
                  </a:rPr>
                  <a:t>S→aA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anose="02020603050405020304" pitchFamily="18" charset="0"/>
                  </a:rPr>
                  <a:t>A→aB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 b="1" dirty="0" err="1">
                    <a:latin typeface="Times New Roman" panose="02020603050405020304" pitchFamily="18" charset="0"/>
                  </a:rPr>
                  <a:t>A→dB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anose="02020603050405020304" pitchFamily="18" charset="0"/>
                  </a:rPr>
                  <a:t>A→ε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  <a:p>
                <a:pPr indent="666750">
                  <a:lnSpc>
                    <a:spcPct val="110000"/>
                  </a:lnSpc>
                  <a:spcBef>
                    <a:spcPct val="1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                         </a:t>
                </a:r>
                <a:r>
                  <a:rPr lang="en-US" altLang="zh-CN" sz="2000" b="1" dirty="0" err="1">
                    <a:latin typeface="Times New Roman" panose="02020603050405020304" pitchFamily="18" charset="0"/>
                  </a:rPr>
                  <a:t>B→aB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, B→ dB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anose="02020603050405020304" pitchFamily="18" charset="0"/>
                  </a:rPr>
                  <a:t>B→ε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     }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6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87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14344" name="Rectangle 29"/>
            <p:cNvSpPr>
              <a:spLocks noChangeArrowheads="1"/>
            </p:cNvSpPr>
            <p:nvPr/>
          </p:nvSpPr>
          <p:spPr bwMode="auto">
            <a:xfrm>
              <a:off x="-2" y="-2"/>
              <a:ext cx="2191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21" name="Rectangle 72"/>
          <p:cNvSpPr txBox="1">
            <a:spLocks noChangeArrowheads="1"/>
          </p:cNvSpPr>
          <p:nvPr/>
        </p:nvSpPr>
        <p:spPr>
          <a:xfrm>
            <a:off x="457200" y="304800"/>
            <a:ext cx="6172200" cy="457200"/>
          </a:xfrm>
          <a:prstGeom prst="rect">
            <a:avLst/>
          </a:prstGeom>
        </p:spPr>
        <p:txBody>
          <a:bodyPr/>
          <a:lstStyle/>
          <a:p>
            <a:pPr lvl="0" algn="l" eaLnBrk="1" hangingPunct="1"/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正规式</a:t>
            </a:r>
            <a:r>
              <a:rPr lang="zh-CN" altLang="en-US" sz="2800" b="1" kern="0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转换成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正规文法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7316788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基本上是正规式到正规文法的逆过程，按下列规则将文法处理成只剩下一个开始符号定义的正规式。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71"/>
          <p:cNvGrpSpPr/>
          <p:nvPr/>
        </p:nvGrpSpPr>
        <p:grpSpPr bwMode="auto">
          <a:xfrm>
            <a:off x="1371600" y="2746375"/>
            <a:ext cx="5943600" cy="2359025"/>
            <a:chOff x="-2" y="-2"/>
            <a:chExt cx="2235" cy="1828"/>
          </a:xfrm>
        </p:grpSpPr>
        <p:grpSp>
          <p:nvGrpSpPr>
            <p:cNvPr id="3" name="Group 69"/>
            <p:cNvGrpSpPr/>
            <p:nvPr/>
          </p:nvGrpSpPr>
          <p:grpSpPr bwMode="auto">
            <a:xfrm>
              <a:off x="0" y="0"/>
              <a:ext cx="2231" cy="1824"/>
              <a:chOff x="0" y="0"/>
              <a:chExt cx="2231" cy="1824"/>
            </a:xfrm>
          </p:grpSpPr>
          <p:grpSp>
            <p:nvGrpSpPr>
              <p:cNvPr id="4" name="Group 50"/>
              <p:cNvGrpSpPr/>
              <p:nvPr/>
            </p:nvGrpSpPr>
            <p:grpSpPr bwMode="auto">
              <a:xfrm>
                <a:off x="0" y="0"/>
                <a:ext cx="513" cy="543"/>
                <a:chOff x="0" y="0"/>
                <a:chExt cx="513" cy="543"/>
              </a:xfrm>
            </p:grpSpPr>
            <p:sp>
              <p:nvSpPr>
                <p:cNvPr id="15396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63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规则</a:t>
                  </a:r>
                  <a:r>
                    <a:rPr lang="en-US" altLang="zh-CN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7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" name="Group 52"/>
              <p:cNvGrpSpPr/>
              <p:nvPr/>
            </p:nvGrpSpPr>
            <p:grpSpPr bwMode="auto">
              <a:xfrm>
                <a:off x="513" y="0"/>
                <a:ext cx="782" cy="543"/>
                <a:chOff x="513" y="0"/>
                <a:chExt cx="782" cy="543"/>
              </a:xfrm>
            </p:grpSpPr>
            <p:sp>
              <p:nvSpPr>
                <p:cNvPr id="15394" name="Rectangle 40"/>
                <p:cNvSpPr>
                  <a:spLocks noChangeArrowheads="1"/>
                </p:cNvSpPr>
                <p:nvPr/>
              </p:nvSpPr>
              <p:spPr bwMode="auto">
                <a:xfrm>
                  <a:off x="556" y="63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A→xB, B→y</a:t>
                  </a:r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 eaLnBrk="1" hangingPunct="1"/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5" name="Rectangle 51"/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" name="Group 54"/>
              <p:cNvGrpSpPr/>
              <p:nvPr/>
            </p:nvGrpSpPr>
            <p:grpSpPr bwMode="auto">
              <a:xfrm>
                <a:off x="1295" y="0"/>
                <a:ext cx="936" cy="543"/>
                <a:chOff x="1295" y="0"/>
                <a:chExt cx="936" cy="543"/>
              </a:xfrm>
            </p:grpSpPr>
            <p:sp>
              <p:nvSpPr>
                <p:cNvPr id="1539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38" y="63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A→xy</a:t>
                  </a:r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3" name="Rectangle 53"/>
                <p:cNvSpPr>
                  <a:spLocks noChangeArrowheads="1"/>
                </p:cNvSpPr>
                <p:nvPr/>
              </p:nvSpPr>
              <p:spPr bwMode="auto">
                <a:xfrm>
                  <a:off x="1295" y="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56"/>
              <p:cNvGrpSpPr/>
              <p:nvPr/>
            </p:nvGrpSpPr>
            <p:grpSpPr bwMode="auto">
              <a:xfrm>
                <a:off x="0" y="480"/>
                <a:ext cx="513" cy="565"/>
                <a:chOff x="0" y="480"/>
                <a:chExt cx="513" cy="565"/>
              </a:xfrm>
            </p:grpSpPr>
            <p:sp>
              <p:nvSpPr>
                <p:cNvPr id="1539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565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规则</a:t>
                  </a:r>
                  <a:r>
                    <a:rPr lang="en-US" altLang="zh-CN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91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58"/>
              <p:cNvGrpSpPr/>
              <p:nvPr/>
            </p:nvGrpSpPr>
            <p:grpSpPr bwMode="auto">
              <a:xfrm>
                <a:off x="513" y="480"/>
                <a:ext cx="782" cy="565"/>
                <a:chOff x="513" y="480"/>
                <a:chExt cx="782" cy="565"/>
              </a:xfrm>
            </p:grpSpPr>
            <p:sp>
              <p:nvSpPr>
                <p:cNvPr id="15388" name="Rectangle 43"/>
                <p:cNvSpPr>
                  <a:spLocks noChangeArrowheads="1"/>
                </p:cNvSpPr>
                <p:nvPr/>
              </p:nvSpPr>
              <p:spPr bwMode="auto">
                <a:xfrm>
                  <a:off x="556" y="565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A→xA︱y</a:t>
                  </a:r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9" name="Rectangle 57"/>
                <p:cNvSpPr>
                  <a:spLocks noChangeArrowheads="1"/>
                </p:cNvSpPr>
                <p:nvPr/>
              </p:nvSpPr>
              <p:spPr bwMode="auto">
                <a:xfrm>
                  <a:off x="513" y="48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" name="Group 60"/>
              <p:cNvGrpSpPr/>
              <p:nvPr/>
            </p:nvGrpSpPr>
            <p:grpSpPr bwMode="auto">
              <a:xfrm>
                <a:off x="1295" y="480"/>
                <a:ext cx="936" cy="565"/>
                <a:chOff x="1295" y="480"/>
                <a:chExt cx="936" cy="565"/>
              </a:xfrm>
            </p:grpSpPr>
            <p:sp>
              <p:nvSpPr>
                <p:cNvPr id="15386" name="Rectangle 44"/>
                <p:cNvSpPr>
                  <a:spLocks noChangeArrowheads="1"/>
                </p:cNvSpPr>
                <p:nvPr/>
              </p:nvSpPr>
              <p:spPr bwMode="auto">
                <a:xfrm>
                  <a:off x="1338" y="565"/>
                  <a:ext cx="850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A→x*y</a:t>
                  </a:r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/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7" name="Rectangle 59"/>
                <p:cNvSpPr>
                  <a:spLocks noChangeArrowheads="1"/>
                </p:cNvSpPr>
                <p:nvPr/>
              </p:nvSpPr>
              <p:spPr bwMode="auto">
                <a:xfrm>
                  <a:off x="1295" y="48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" name="Group 62"/>
              <p:cNvGrpSpPr/>
              <p:nvPr/>
            </p:nvGrpSpPr>
            <p:grpSpPr bwMode="auto">
              <a:xfrm>
                <a:off x="0" y="960"/>
                <a:ext cx="513" cy="556"/>
                <a:chOff x="0" y="960"/>
                <a:chExt cx="513" cy="556"/>
              </a:xfrm>
            </p:grpSpPr>
            <p:sp>
              <p:nvSpPr>
                <p:cNvPr id="153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1036"/>
                  <a:ext cx="427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r>
                    <a:rPr lang="zh-CN" altLang="en-US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规则</a:t>
                  </a:r>
                  <a:r>
                    <a:rPr lang="en-US" altLang="zh-CN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5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51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" name="Group 64"/>
              <p:cNvGrpSpPr/>
              <p:nvPr/>
            </p:nvGrpSpPr>
            <p:grpSpPr bwMode="auto">
              <a:xfrm>
                <a:off x="513" y="960"/>
                <a:ext cx="782" cy="556"/>
                <a:chOff x="513" y="960"/>
                <a:chExt cx="782" cy="556"/>
              </a:xfrm>
            </p:grpSpPr>
            <p:sp>
              <p:nvSpPr>
                <p:cNvPr id="15382" name="Rectangle 46"/>
                <p:cNvSpPr>
                  <a:spLocks noChangeArrowheads="1"/>
                </p:cNvSpPr>
                <p:nvPr/>
              </p:nvSpPr>
              <p:spPr bwMode="auto">
                <a:xfrm>
                  <a:off x="556" y="1036"/>
                  <a:ext cx="696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 dirty="0" err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</a:t>
                  </a:r>
                  <a:r>
                    <a:rPr lang="zh-CN" altLang="en-US" sz="22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2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 y</a:t>
                  </a:r>
                  <a:endPara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/>
                  <a:endPara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3" name="Rectangle 63"/>
                <p:cNvSpPr>
                  <a:spLocks noChangeArrowheads="1"/>
                </p:cNvSpPr>
                <p:nvPr/>
              </p:nvSpPr>
              <p:spPr bwMode="auto">
                <a:xfrm>
                  <a:off x="513" y="960"/>
                  <a:ext cx="78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66"/>
              <p:cNvGrpSpPr/>
              <p:nvPr/>
            </p:nvGrpSpPr>
            <p:grpSpPr bwMode="auto">
              <a:xfrm>
                <a:off x="1295" y="960"/>
                <a:ext cx="936" cy="699"/>
                <a:chOff x="1295" y="960"/>
                <a:chExt cx="936" cy="699"/>
              </a:xfrm>
            </p:grpSpPr>
            <p:sp>
              <p:nvSpPr>
                <p:cNvPr id="15380" name="Rectangle 47"/>
                <p:cNvSpPr>
                  <a:spLocks noChangeArrowheads="1"/>
                </p:cNvSpPr>
                <p:nvPr/>
              </p:nvSpPr>
              <p:spPr bwMode="auto">
                <a:xfrm>
                  <a:off x="1338" y="1036"/>
                  <a:ext cx="850" cy="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en-US" altLang="zh-CN" sz="2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A→x | y</a:t>
                  </a:r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/>
                  <a:endPara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81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5" y="960"/>
                  <a:ext cx="936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Group 68"/>
              <p:cNvGrpSpPr/>
              <p:nvPr/>
            </p:nvGrpSpPr>
            <p:grpSpPr bwMode="auto">
              <a:xfrm>
                <a:off x="0" y="1440"/>
                <a:ext cx="2231" cy="384"/>
                <a:chOff x="0" y="1440"/>
                <a:chExt cx="2231" cy="384"/>
              </a:xfrm>
            </p:grpSpPr>
            <p:sp>
              <p:nvSpPr>
                <p:cNvPr id="1537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1440"/>
                  <a:ext cx="2145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just" eaLnBrk="1" hangingPunct="1"/>
                  <a:r>
                    <a:rPr lang="zh-CN" altLang="en-US" sz="22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注意此处规则</a:t>
                  </a:r>
                  <a:r>
                    <a:rPr lang="en-US" altLang="zh-CN" sz="22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r>
                    <a:rPr lang="zh-CN" altLang="en-US" sz="22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与前面的区别，具有单向性。</a:t>
                  </a:r>
                  <a:endPara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/>
                  <a:endPara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79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2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 wrap="none"/>
                <a:lstStyle/>
                <a:p>
                  <a:pPr eaLnBrk="1" hangingPunct="1"/>
                  <a:endParaRPr lang="en-CA" altLang="zh-CN" sz="22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5367" name="Rectangle 70"/>
            <p:cNvSpPr>
              <a:spLocks noChangeArrowheads="1"/>
            </p:cNvSpPr>
            <p:nvPr/>
          </p:nvSpPr>
          <p:spPr bwMode="auto">
            <a:xfrm>
              <a:off x="-2" y="-2"/>
              <a:ext cx="2235" cy="182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365" name="Rectangle 7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正规文法转换成正规式</a:t>
            </a:r>
            <a:endParaRPr lang="zh-CN" altLang="en-US" sz="28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143000" y="958096"/>
            <a:ext cx="3657600" cy="1785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正规文法</a:t>
            </a:r>
            <a:r>
              <a:rPr lang="en-US" altLang="zh-CN" sz="2000" b="1" dirty="0">
                <a:latin typeface="+mn-ea"/>
                <a:ea typeface="+mn-ea"/>
              </a:rPr>
              <a:t>G[S]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S→aA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S→a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A→aA</a:t>
            </a:r>
            <a:r>
              <a:rPr lang="en-US" altLang="zh-CN" sz="2000" b="1" dirty="0">
                <a:latin typeface="+mn-ea"/>
                <a:ea typeface="+mn-ea"/>
              </a:rPr>
              <a:t>,    </a:t>
            </a:r>
            <a:r>
              <a:rPr lang="en-US" altLang="zh-CN" sz="2000" b="1" dirty="0" err="1">
                <a:latin typeface="+mn-ea"/>
                <a:ea typeface="+mn-ea"/>
              </a:rPr>
              <a:t>A→dA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err="1">
                <a:latin typeface="+mn-ea"/>
                <a:ea typeface="+mn-ea"/>
              </a:rPr>
              <a:t>A→a</a:t>
            </a:r>
            <a:r>
              <a:rPr lang="en-US" altLang="zh-CN" sz="2000" b="1" dirty="0">
                <a:latin typeface="+mn-ea"/>
                <a:ea typeface="+mn-ea"/>
              </a:rPr>
              <a:t>,     </a:t>
            </a:r>
            <a:r>
              <a:rPr lang="en-US" altLang="zh-CN" sz="2000" b="1" dirty="0" err="1">
                <a:latin typeface="+mn-ea"/>
                <a:ea typeface="+mn-ea"/>
              </a:rPr>
              <a:t>A→d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-1143000" y="2830512"/>
            <a:ext cx="7316788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整理成：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            </a:t>
            </a:r>
            <a:r>
              <a:rPr lang="en-US" altLang="zh-CN" sz="2000" b="1" dirty="0" err="1">
                <a:latin typeface="+mn-ea"/>
                <a:ea typeface="+mn-ea"/>
              </a:rPr>
              <a:t>S→aA</a:t>
            </a:r>
            <a:r>
              <a:rPr lang="en-US" altLang="zh-CN" sz="2000" b="1" dirty="0">
                <a:latin typeface="+mn-ea"/>
                <a:ea typeface="+mn-ea"/>
              </a:rPr>
              <a:t> | a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latin typeface="+mn-ea"/>
                <a:ea typeface="+mn-ea"/>
              </a:rPr>
              <a:t>A→aA</a:t>
            </a:r>
            <a:r>
              <a:rPr lang="en-US" altLang="zh-CN" sz="2000" b="1" dirty="0">
                <a:latin typeface="+mn-ea"/>
                <a:ea typeface="+mn-ea"/>
              </a:rPr>
              <a:t> | </a:t>
            </a:r>
            <a:r>
              <a:rPr lang="en-US" altLang="zh-CN" sz="2000" b="1" dirty="0" err="1">
                <a:latin typeface="+mn-ea"/>
                <a:ea typeface="+mn-ea"/>
              </a:rPr>
              <a:t>dA</a:t>
            </a:r>
            <a:r>
              <a:rPr lang="en-US" altLang="zh-CN" sz="2000" b="1" dirty="0">
                <a:latin typeface="+mn-ea"/>
                <a:ea typeface="+mn-ea"/>
              </a:rPr>
              <a:t> | a | d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-687388" y="3754437"/>
            <a:ext cx="73167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A→(a | d)A | (a | d)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-882316" y="3790950"/>
            <a:ext cx="73167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A→(a | d)*(a | d)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-611188" y="3758866"/>
            <a:ext cx="73167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S=a(a | d)*(a | d) | a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-566737" y="4313237"/>
            <a:ext cx="7316787" cy="1785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代数变换：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S=a(a | d)*(a | d) | a</a:t>
            </a: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=a( (a | d)*(a | d) | ε )</a:t>
            </a:r>
            <a:endParaRPr lang="en-US" altLang="zh-CN" sz="2000" b="1" dirty="0"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latin typeface="+mn-ea"/>
                <a:ea typeface="+mn-ea"/>
              </a:rPr>
              <a:t>                  =a(a | d)*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5486401" y="3853696"/>
            <a:ext cx="3047999" cy="1785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如何使用规则处理正规文法</a:t>
            </a:r>
            <a:r>
              <a:rPr lang="en-US" altLang="zh-CN" sz="2200" b="1" dirty="0">
                <a:latin typeface="+mn-ea"/>
                <a:ea typeface="+mn-ea"/>
              </a:rPr>
              <a:t>G[A]</a:t>
            </a:r>
            <a:r>
              <a:rPr lang="zh-CN" altLang="en-US" sz="2200" b="1" dirty="0">
                <a:latin typeface="+mn-ea"/>
                <a:ea typeface="+mn-ea"/>
              </a:rPr>
              <a:t>？</a:t>
            </a:r>
            <a:endParaRPr lang="en-US" altLang="zh-CN" sz="22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 err="1">
                <a:latin typeface="+mn-ea"/>
                <a:ea typeface="+mn-ea"/>
              </a:rPr>
              <a:t>A→aB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A→b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 err="1">
                <a:latin typeface="+mn-ea"/>
                <a:ea typeface="+mn-ea"/>
              </a:rPr>
              <a:t>B→cA</a:t>
            </a:r>
            <a:r>
              <a:rPr lang="en-US" altLang="zh-CN" sz="2200" b="1" dirty="0">
                <a:latin typeface="+mn-ea"/>
                <a:ea typeface="+mn-ea"/>
              </a:rPr>
              <a:t>,    </a:t>
            </a:r>
            <a:r>
              <a:rPr lang="en-US" altLang="zh-CN" sz="2200" b="1" dirty="0" err="1">
                <a:latin typeface="+mn-ea"/>
                <a:ea typeface="+mn-ea"/>
              </a:rPr>
              <a:t>B→d</a:t>
            </a:r>
            <a:endParaRPr lang="en-US" altLang="zh-CN" sz="2200" b="1" dirty="0">
              <a:latin typeface="+mn-ea"/>
              <a:ea typeface="+mn-ea"/>
            </a:endParaRPr>
          </a:p>
        </p:txBody>
      </p:sp>
      <p:pic>
        <p:nvPicPr>
          <p:cNvPr id="16394" name="Picture 2"/>
          <p:cNvPicPr>
            <a:picLocks noChangeAspect="1" noChangeArrowheads="1"/>
          </p:cNvPicPr>
          <p:nvPr/>
        </p:nvPicPr>
        <p:blipFill>
          <a:blip r:embed="rId1" cstate="print"/>
          <a:srcRect l="28746" t="41319" r="32892" b="34630"/>
          <a:stretch>
            <a:fillRect/>
          </a:stretch>
        </p:blipFill>
        <p:spPr bwMode="auto">
          <a:xfrm>
            <a:off x="4800600" y="990600"/>
            <a:ext cx="3657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7912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正规文法转换成正规式</a:t>
            </a:r>
            <a:endParaRPr lang="zh-CN" altLang="en-US" sz="28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3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83"/>
          <p:cNvSpPr>
            <a:spLocks noChangeArrowheads="1"/>
          </p:cNvSpPr>
          <p:nvPr/>
        </p:nvSpPr>
        <p:spPr bwMode="auto">
          <a:xfrm>
            <a:off x="1143000" y="1676400"/>
            <a:ext cx="7239000" cy="3276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7413" name="Picture 82" descr="图4_1DFA M的状态图表示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19200" y="1752600"/>
            <a:ext cx="7086600" cy="30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84"/>
          <p:cNvSpPr txBox="1">
            <a:spLocks noChangeArrowheads="1"/>
          </p:cNvSpPr>
          <p:nvPr/>
        </p:nvSpPr>
        <p:spPr bwMode="auto">
          <a:xfrm>
            <a:off x="2514600" y="5257800"/>
            <a:ext cx="5257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hlinkClick r:id="rId2"/>
              </a:rPr>
              <a:t>M</a:t>
            </a:r>
            <a:r>
              <a:rPr lang="zh-CN" altLang="en-US" sz="2000" b="1">
                <a:latin typeface="Times New Roman" panose="02020603050405020304" pitchFamily="18" charset="0"/>
                <a:hlinkClick r:id="rId2"/>
              </a:rPr>
              <a:t>接受的</a:t>
            </a:r>
            <a:r>
              <a:rPr lang="en-US" altLang="zh-CN" sz="2000" b="1">
                <a:latin typeface="Times New Roman" panose="02020603050405020304" pitchFamily="18" charset="0"/>
                <a:hlinkClick r:id="rId2"/>
              </a:rPr>
              <a:t>aaa</a:t>
            </a:r>
            <a:r>
              <a:rPr lang="zh-CN" altLang="en-US" sz="2000" b="1">
                <a:latin typeface="Times New Roman" panose="02020603050405020304" pitchFamily="18" charset="0"/>
              </a:rPr>
              <a:t>和</a:t>
            </a:r>
            <a:r>
              <a:rPr lang="en-US" altLang="zh-CN" sz="2000" b="1">
                <a:latin typeface="Times New Roman" panose="02020603050405020304" pitchFamily="18" charset="0"/>
                <a:hlinkClick r:id="rId3"/>
              </a:rPr>
              <a:t>M</a:t>
            </a:r>
            <a:r>
              <a:rPr lang="zh-CN" altLang="en-US" sz="2000" b="1">
                <a:latin typeface="Times New Roman" panose="02020603050405020304" pitchFamily="18" charset="0"/>
                <a:hlinkClick r:id="rId3"/>
              </a:rPr>
              <a:t>不接受的</a:t>
            </a:r>
            <a:r>
              <a:rPr lang="en-US" altLang="zh-CN" sz="2000" b="1">
                <a:latin typeface="Times New Roman" panose="02020603050405020304" pitchFamily="18" charset="0"/>
                <a:hlinkClick r:id="rId3"/>
              </a:rPr>
              <a:t>aba</a:t>
            </a:r>
            <a:r>
              <a:rPr lang="zh-CN" altLang="en-US" sz="2000" b="1">
                <a:latin typeface="Times New Roman" panose="02020603050405020304" pitchFamily="18" charset="0"/>
              </a:rPr>
              <a:t>的识别过程。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7415" name="Rectangle 8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0400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有穷自动机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099"/>
          <p:cNvSpPr>
            <a:spLocks noChangeArrowheads="1"/>
          </p:cNvSpPr>
          <p:nvPr/>
        </p:nvSpPr>
        <p:spPr bwMode="auto">
          <a:xfrm>
            <a:off x="228600" y="916257"/>
            <a:ext cx="8229600" cy="33424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一个确定的有穷自动机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DFA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是一个五元组：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M=(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f,S,Z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。 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其中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indent="627380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是非空有穷集，每个元素称为状态；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indent="627380"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有穷字母表；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indent="627380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K×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映射，称为状态转换函数；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indent="627380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S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，称为开始状态；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indent="627380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Z 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，称为结束状态集，或接受状态集。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36" name="Rectangle 4104"/>
          <p:cNvSpPr>
            <a:spLocks noChangeArrowheads="1"/>
          </p:cNvSpPr>
          <p:nvPr/>
        </p:nvSpPr>
        <p:spPr bwMode="auto">
          <a:xfrm>
            <a:off x="3339940" y="4114800"/>
            <a:ext cx="4965860" cy="192049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8437" name="Picture 4105" descr="图4_1DFA M的状态图表示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83796" y="4191000"/>
            <a:ext cx="487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 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确定有穷自动机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81000" y="838200"/>
            <a:ext cx="7924800" cy="10469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8420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转换函数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可以扩充为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: K×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→K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映射，并以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替代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使用。设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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β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</a:t>
            </a:r>
            <a:r>
              <a:rPr lang="en-US" altLang="zh-CN" sz="22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524000" y="2016125"/>
            <a:ext cx="6324600" cy="1108075"/>
            <a:chOff x="1296" y="1940"/>
            <a:chExt cx="3984" cy="698"/>
          </a:xfrm>
        </p:grpSpPr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1296" y="1940"/>
              <a:ext cx="3984" cy="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    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f(q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       （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β=ε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 eaLnBrk="1" hangingPunct="1"/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(q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200" b="1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en-US" altLang="zh-CN" sz="2200" b="1" dirty="0" err="1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β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l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            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f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f(q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），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β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）（</a:t>
              </a:r>
              <a:r>
                <a:rPr lang="en-US" altLang="zh-CN" sz="2200" b="1" dirty="0" err="1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β</a:t>
              </a:r>
              <a:r>
                <a:rPr lang="en-US" altLang="zh-CN" sz="2200" b="1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）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465" name="AutoShape 10"/>
            <p:cNvSpPr/>
            <p:nvPr/>
          </p:nvSpPr>
          <p:spPr bwMode="auto">
            <a:xfrm>
              <a:off x="2400" y="2090"/>
              <a:ext cx="132" cy="460"/>
            </a:xfrm>
            <a:prstGeom prst="leftBrace">
              <a:avLst>
                <a:gd name="adj1" fmla="val 290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 sz="2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463" name="Text Box 13"/>
          <p:cNvSpPr txBox="1">
            <a:spLocks noChangeArrowheads="1"/>
          </p:cNvSpPr>
          <p:nvPr/>
        </p:nvSpPr>
        <p:spPr bwMode="auto">
          <a:xfrm>
            <a:off x="5562600" y="3321050"/>
            <a:ext cx="3124200" cy="25637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S,a</a:t>
            </a:r>
            <a:r>
              <a:rPr lang="en-US" altLang="zh-CN" sz="2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200" b="1" dirty="0">
                <a:latin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Times New Roman" panose="02020603050405020304" pitchFamily="18" charset="0"/>
              </a:rPr>
              <a:t>(f(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S,a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200" b="1" dirty="0">
                <a:latin typeface="Times New Roman" panose="02020603050405020304" pitchFamily="18" charset="0"/>
              </a:rPr>
              <a:t>,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aa)</a:t>
            </a:r>
            <a:endParaRPr lang="en-US" altLang="zh-CN" sz="2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=</a:t>
            </a:r>
            <a:r>
              <a:rPr lang="en-US" altLang="zh-CN" sz="2200" b="1" dirty="0">
                <a:latin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U,</a:t>
            </a:r>
            <a:r>
              <a:rPr lang="en-US" altLang="zh-CN" sz="2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=</a:t>
            </a:r>
            <a:r>
              <a:rPr lang="en-US" altLang="zh-CN" sz="2200" b="1" dirty="0">
                <a:latin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Times New Roman" panose="02020603050405020304" pitchFamily="18" charset="0"/>
              </a:rPr>
              <a:t>(f(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U,</a:t>
            </a:r>
            <a:r>
              <a:rPr lang="en-US" altLang="zh-CN" sz="2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200" b="1" dirty="0">
                <a:latin typeface="Times New Roman" panose="02020603050405020304" pitchFamily="18" charset="0"/>
              </a:rPr>
              <a:t>,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a)</a:t>
            </a:r>
            <a:endParaRPr lang="en-US" altLang="zh-CN" sz="2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=</a:t>
            </a:r>
            <a:r>
              <a:rPr lang="en-US" altLang="zh-CN" sz="2200" b="1" dirty="0">
                <a:latin typeface="Times New Roman" panose="02020603050405020304" pitchFamily="18" charset="0"/>
              </a:rPr>
              <a:t>f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Q,</a:t>
            </a:r>
            <a:r>
              <a:rPr lang="en-US" altLang="zh-CN" sz="2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22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=</a:t>
            </a:r>
            <a:r>
              <a:rPr lang="en-US" altLang="zh-CN" sz="2200" b="1" dirty="0">
                <a:latin typeface="Times New Roman" panose="02020603050405020304" pitchFamily="18" charset="0"/>
              </a:rPr>
              <a:t>f(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Q,</a:t>
            </a:r>
            <a:r>
              <a:rPr lang="en-US" altLang="zh-CN" sz="2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)=Q</a:t>
            </a:r>
            <a:r>
              <a:rPr lang="en-US" altLang="zh-CN" sz="2200" b="1" dirty="0">
                <a:latin typeface="Times New Roman" panose="02020603050405020304" pitchFamily="18" charset="0"/>
              </a:rPr>
              <a:t>Z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sp>
        <p:nvSpPr>
          <p:cNvPr id="10" name="Rectangle 4104"/>
          <p:cNvSpPr>
            <a:spLocks noChangeArrowheads="1"/>
          </p:cNvSpPr>
          <p:nvPr/>
        </p:nvSpPr>
        <p:spPr bwMode="auto">
          <a:xfrm>
            <a:off x="230688" y="3276600"/>
            <a:ext cx="4417512" cy="276418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1" name="Picture 4105" descr="图4_1DFA M的状态图表示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1" y="3373785"/>
            <a:ext cx="429982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54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确定有穷自动机转换函数的扩充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609600" y="2831940"/>
            <a:ext cx="8077200" cy="26828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7772400" cy="17494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　　设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，如果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，则称符号串</a:t>
            </a:r>
            <a:r>
              <a:rPr lang="en-US" altLang="zh-CN" sz="2200" b="1" dirty="0">
                <a:latin typeface="+mn-ea"/>
                <a:ea typeface="+mn-ea"/>
              </a:rPr>
              <a:t>α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所接受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或识别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的。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所接受的符号串的集合记为</a:t>
            </a:r>
            <a:r>
              <a:rPr lang="en-US" altLang="zh-CN" sz="2200" b="1" dirty="0">
                <a:latin typeface="+mn-ea"/>
                <a:ea typeface="+mn-ea"/>
              </a:rPr>
              <a:t>L(M)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endParaRPr lang="zh-CN" altLang="en-US" sz="2200" b="1" dirty="0">
              <a:latin typeface="+mn-ea"/>
              <a:ea typeface="+mn-ea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L(M)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α︱α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S,α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2771616"/>
            <a:ext cx="8001000" cy="870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9563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+mn-ea"/>
                <a:ea typeface="+mn-ea"/>
              </a:rPr>
              <a:t>一个</a:t>
            </a:r>
            <a:r>
              <a:rPr lang="en-US" altLang="zh-CN" sz="2200" b="1">
                <a:latin typeface="+mn-ea"/>
                <a:ea typeface="+mn-ea"/>
              </a:rPr>
              <a:t>DFA M</a:t>
            </a:r>
            <a:r>
              <a:rPr lang="zh-CN" altLang="en-US" sz="2200" b="1">
                <a:latin typeface="+mn-ea"/>
                <a:ea typeface="+mn-ea"/>
              </a:rPr>
              <a:t>＝</a:t>
            </a:r>
            <a:r>
              <a:rPr lang="en-US" altLang="zh-CN" sz="2200" b="1">
                <a:latin typeface="+mn-ea"/>
                <a:ea typeface="+mn-ea"/>
              </a:rPr>
              <a:t>(K,</a:t>
            </a:r>
            <a:r>
              <a:rPr lang="en-US" altLang="zh-CN" sz="2200" b="1">
                <a:latin typeface="+mn-ea"/>
                <a:ea typeface="+mn-ea"/>
                <a:sym typeface="Symbol" panose="05050102010706020507" pitchFamily="18" charset="2"/>
              </a:rPr>
              <a:t></a:t>
            </a:r>
            <a:r>
              <a:rPr lang="en-US" altLang="zh-CN" sz="2200" b="1">
                <a:latin typeface="+mn-ea"/>
                <a:ea typeface="+mn-ea"/>
              </a:rPr>
              <a:t>,f,S,Z)</a:t>
            </a:r>
            <a:r>
              <a:rPr lang="zh-CN" altLang="en-US" sz="2200" b="1">
                <a:latin typeface="+mn-ea"/>
                <a:ea typeface="+mn-ea"/>
              </a:rPr>
              <a:t>，以带权有向图</a:t>
            </a:r>
            <a:r>
              <a:rPr lang="en-US" altLang="zh-CN" sz="2200" b="1">
                <a:latin typeface="+mn-ea"/>
                <a:ea typeface="+mn-ea"/>
              </a:rPr>
              <a:t>G=(V</a:t>
            </a:r>
            <a:r>
              <a:rPr lang="zh-CN" altLang="en-US" sz="2200" b="1">
                <a:latin typeface="+mn-ea"/>
                <a:ea typeface="+mn-ea"/>
              </a:rPr>
              <a:t>，</a:t>
            </a:r>
            <a:r>
              <a:rPr lang="en-US" altLang="zh-CN" sz="2200" b="1">
                <a:latin typeface="+mn-ea"/>
                <a:ea typeface="+mn-ea"/>
              </a:rPr>
              <a:t>E)</a:t>
            </a:r>
            <a:r>
              <a:rPr lang="zh-CN" altLang="en-US" sz="2200" b="1">
                <a:latin typeface="+mn-ea"/>
                <a:ea typeface="+mn-ea"/>
              </a:rPr>
              <a:t>观点，还可采用图形直观描述：</a:t>
            </a:r>
            <a:endParaRPr lang="zh-CN" altLang="en-US" sz="2200" b="1">
              <a:latin typeface="+mn-ea"/>
              <a:ea typeface="+mn-ea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362200" y="3517741"/>
            <a:ext cx="5029200" cy="1984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顶点表示状态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即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K)</a:t>
            </a:r>
            <a:endParaRPr lang="en-US" altLang="zh-CN" sz="2200" b="1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加上粗箭头的顶点表示开始状态</a:t>
            </a:r>
            <a:endParaRPr lang="zh-CN" altLang="en-US" sz="2200" b="1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双圈顶点表示接受状态</a:t>
            </a:r>
            <a:endParaRPr lang="zh-CN" altLang="en-US" sz="2200" b="1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200" b="1" dirty="0">
                <a:latin typeface="+mn-ea"/>
                <a:ea typeface="+mn-ea"/>
              </a:rPr>
              <a:t>权为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zh-CN" altLang="en-US" sz="2200" b="1" dirty="0">
                <a:latin typeface="+mn-ea"/>
                <a:ea typeface="+mn-ea"/>
              </a:rPr>
              <a:t>的弧</a:t>
            </a:r>
            <a:r>
              <a:rPr lang="en-US" altLang="zh-CN" sz="2200" b="1" dirty="0">
                <a:latin typeface="+mn-ea"/>
                <a:ea typeface="+mn-ea"/>
              </a:rPr>
              <a:t>&lt;A,B&gt;(∈E)</a:t>
            </a:r>
            <a:r>
              <a:rPr lang="zh-CN" altLang="en-US" sz="2200" b="1" dirty="0">
                <a:latin typeface="+mn-ea"/>
                <a:ea typeface="+mn-ea"/>
              </a:rPr>
              <a:t>表示</a:t>
            </a:r>
            <a:r>
              <a:rPr lang="en-US" altLang="zh-CN" sz="2200" b="1" dirty="0">
                <a:latin typeface="+mn-ea"/>
                <a:ea typeface="+mn-ea"/>
              </a:rPr>
              <a:t>f(</a:t>
            </a:r>
            <a:r>
              <a:rPr lang="en-US" altLang="zh-CN" sz="2200" b="1" dirty="0" err="1">
                <a:latin typeface="+mn-ea"/>
                <a:ea typeface="+mn-ea"/>
              </a:rPr>
              <a:t>A,a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B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057400" y="5591016"/>
            <a:ext cx="61722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f(A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a)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＝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B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也读作“状态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经过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a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转换到状态</a:t>
            </a:r>
            <a:r>
              <a:rPr lang="en-US" altLang="zh-CN" sz="2200" b="1" dirty="0">
                <a:solidFill>
                  <a:schemeClr val="hlink"/>
                </a:solidFill>
                <a:latin typeface="+mn-ea"/>
                <a:ea typeface="+mn-ea"/>
              </a:rPr>
              <a:t>B”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。</a:t>
            </a:r>
            <a:endParaRPr lang="zh-CN" altLang="en-US" sz="2200" b="1" dirty="0">
              <a:solidFill>
                <a:schemeClr val="hlink"/>
              </a:solidFill>
              <a:latin typeface="+mn-ea"/>
              <a:ea typeface="+mn-ea"/>
            </a:endParaRP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确定有穷自动机识别的语言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90"/>
          <p:cNvSpPr>
            <a:spLocks noChangeArrowheads="1"/>
          </p:cNvSpPr>
          <p:nvPr/>
        </p:nvSpPr>
        <p:spPr bwMode="auto">
          <a:xfrm>
            <a:off x="1524000" y="4229100"/>
            <a:ext cx="5715000" cy="14097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1508" name="Rectangle 189"/>
          <p:cNvSpPr>
            <a:spLocks noChangeArrowheads="1"/>
          </p:cNvSpPr>
          <p:nvPr/>
        </p:nvSpPr>
        <p:spPr bwMode="auto">
          <a:xfrm>
            <a:off x="533400" y="3848100"/>
            <a:ext cx="4343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84200" eaLnBrk="1" hangingPunct="1"/>
            <a:r>
              <a:rPr lang="en-US" altLang="zh-CN" sz="2000" b="1">
                <a:latin typeface="Times New Roman" panose="02020603050405020304" pitchFamily="18" charset="0"/>
              </a:rPr>
              <a:t>DFA M</a:t>
            </a:r>
            <a:r>
              <a:rPr lang="zh-CN" altLang="en-US" sz="2000" b="1">
                <a:latin typeface="Times New Roman" panose="02020603050405020304" pitchFamily="18" charset="0"/>
              </a:rPr>
              <a:t>的状态图表示如下。 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pSp>
        <p:nvGrpSpPr>
          <p:cNvPr id="2" name="Group 191"/>
          <p:cNvGrpSpPr/>
          <p:nvPr/>
        </p:nvGrpSpPr>
        <p:grpSpPr bwMode="auto">
          <a:xfrm>
            <a:off x="3200400" y="1371600"/>
            <a:ext cx="5105400" cy="2492375"/>
            <a:chOff x="-2" y="382"/>
            <a:chExt cx="2298" cy="926"/>
          </a:xfrm>
        </p:grpSpPr>
        <p:grpSp>
          <p:nvGrpSpPr>
            <p:cNvPr id="3" name="Group 192"/>
            <p:cNvGrpSpPr/>
            <p:nvPr/>
          </p:nvGrpSpPr>
          <p:grpSpPr bwMode="auto">
            <a:xfrm>
              <a:off x="0" y="384"/>
              <a:ext cx="2294" cy="922"/>
              <a:chOff x="0" y="384"/>
              <a:chExt cx="2294" cy="922"/>
            </a:xfrm>
          </p:grpSpPr>
          <p:sp>
            <p:nvSpPr>
              <p:cNvPr id="21516" name="Rectangle 193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2208" cy="9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indent="193675" algn="just"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M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dirty="0" err="1">
                    <a:latin typeface="Times New Roman" panose="02020603050405020304" pitchFamily="18" charset="0"/>
                  </a:rPr>
                  <a:t>K,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</a:t>
                </a:r>
                <a:r>
                  <a:rPr lang="en-US" altLang="zh-CN" sz="2000" b="1" dirty="0" err="1">
                    <a:latin typeface="Times New Roman" panose="02020603050405020304" pitchFamily="18" charset="0"/>
                  </a:rPr>
                  <a:t>,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f,S,Z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193675" algn="just" eaLnBrk="1" hangingPunct="1"/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其中  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{S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Q}</a:t>
                </a:r>
                <a:endPara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193675" algn="just"/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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{a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b}</a:t>
                </a:r>
                <a:endPara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193675" algn="just"/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f:   f(S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a)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U   f(S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b)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endPara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193675" algn="just"/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f(U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a)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Q   f(U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b)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V</a:t>
                </a:r>
                <a:endPara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193675" algn="just"/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f(V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a)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U   f(V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b)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endPara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193675" algn="just"/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f(Q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a)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Q   f(Q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b)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Q</a:t>
                </a:r>
                <a:endPara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193675" algn="just"/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Z</a:t>
                </a:r>
                <a:r>
                  <a:rPr lang="zh-CN" alt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＝</a:t>
                </a:r>
                <a:r>
                  <a:rPr lang="en-US" altLang="zh-CN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{Q}</a:t>
                </a:r>
                <a:endPara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1517" name="Rectangle 194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2294" cy="92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21515" name="Rectangle 195"/>
            <p:cNvSpPr>
              <a:spLocks noChangeArrowheads="1"/>
            </p:cNvSpPr>
            <p:nvPr/>
          </p:nvSpPr>
          <p:spPr bwMode="auto">
            <a:xfrm>
              <a:off x="-2" y="382"/>
              <a:ext cx="2298" cy="92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21510" name="Text Box 196"/>
          <p:cNvSpPr txBox="1">
            <a:spLocks noChangeArrowheads="1"/>
          </p:cNvSpPr>
          <p:nvPr/>
        </p:nvSpPr>
        <p:spPr bwMode="auto">
          <a:xfrm>
            <a:off x="609600" y="865241"/>
            <a:ext cx="7848600" cy="932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76250"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例 </a:t>
            </a:r>
            <a:r>
              <a:rPr lang="en-US" altLang="zh-CN" sz="2000" b="1" dirty="0">
                <a:latin typeface="Times New Roman" panose="02020603050405020304" pitchFamily="18" charset="0"/>
              </a:rPr>
              <a:t>3.3  DFA M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定义如下，并转换直观状态图表示，讨论所接受的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符号串</a:t>
            </a:r>
            <a:r>
              <a:rPr lang="zh-CN" altLang="en-US" sz="2000" b="1" dirty="0">
                <a:latin typeface="Times New Roman" panose="02020603050405020304" pitchFamily="18" charset="0"/>
              </a:rPr>
              <a:t>情况。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11" name="Text Box 197"/>
          <p:cNvSpPr txBox="1">
            <a:spLocks noChangeArrowheads="1"/>
          </p:cNvSpPr>
          <p:nvPr/>
        </p:nvSpPr>
        <p:spPr bwMode="auto">
          <a:xfrm>
            <a:off x="2057400" y="5638800"/>
            <a:ext cx="5257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hlinkClick r:id="rId1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hlinkClick r:id="rId1"/>
              </a:rPr>
              <a:t>接受的</a:t>
            </a:r>
            <a:r>
              <a:rPr lang="en-US" altLang="zh-CN" sz="2000" b="1" dirty="0" err="1">
                <a:latin typeface="Times New Roman" panose="02020603050405020304" pitchFamily="18" charset="0"/>
                <a:hlinkClick r:id="rId1"/>
              </a:rPr>
              <a:t>aaa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hlinkClick r:id="rId2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hlinkClick r:id="rId2"/>
              </a:rPr>
              <a:t>不接受的</a:t>
            </a:r>
            <a:r>
              <a:rPr lang="en-US" altLang="zh-CN" sz="2000" b="1" dirty="0" err="1">
                <a:latin typeface="Times New Roman" panose="02020603050405020304" pitchFamily="18" charset="0"/>
                <a:hlinkClick r:id="rId2"/>
              </a:rPr>
              <a:t>aba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的识别过程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512" name="Rectangle 224"/>
          <p:cNvSpPr>
            <a:spLocks noChangeArrowheads="1"/>
          </p:cNvSpPr>
          <p:nvPr/>
        </p:nvSpPr>
        <p:spPr bwMode="auto">
          <a:xfrm>
            <a:off x="4446588" y="2613025"/>
            <a:ext cx="3217862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pic>
        <p:nvPicPr>
          <p:cNvPr id="21513" name="Picture 238" descr="图4_1DFA M的状态图表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3706" y="4267200"/>
            <a:ext cx="5638800" cy="12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4"/>
          <p:cNvSpPr>
            <a:spLocks noChangeArrowheads="1"/>
          </p:cNvSpPr>
          <p:nvPr/>
        </p:nvSpPr>
        <p:spPr bwMode="auto">
          <a:xfrm>
            <a:off x="1066800" y="4410075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228600" y="960423"/>
            <a:ext cx="8305800" cy="3382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465455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一个不确定的有穷自动机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是一个五元组：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M=(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,f,S,Z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。其中：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65455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是非空有穷集，每个元素称为状态；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65455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是有穷字母表；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65455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K×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∪</a:t>
            </a:r>
            <a:r>
              <a:rPr lang="en-US" altLang="zh-CN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{ε}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ρ(K)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映射；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称为状态转换函数，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ρ(K)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之幂集。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65455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，称为开始状态</a:t>
            </a: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65455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，称为结束状态集，或接受状态集。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533" name="Picture 23" descr="图4_4NFA M的状态图表示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08075" y="4486275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  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不确定有穷自动机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5124" name="Rectangle 31"/>
          <p:cNvSpPr>
            <a:spLocks noChangeArrowheads="1"/>
          </p:cNvSpPr>
          <p:nvPr/>
        </p:nvSpPr>
        <p:spPr bwMode="auto">
          <a:xfrm>
            <a:off x="755650" y="2422525"/>
            <a:ext cx="7704138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17855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本章介绍词法分析阶段的基本原理和技术，主要内容是词法的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种形式描述工具及其相互转换、构造词法分析程序的技术线路。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125" name="Text Box 34"/>
          <p:cNvSpPr txBox="1">
            <a:spLocks noChangeArrowheads="1"/>
          </p:cNvSpPr>
          <p:nvPr/>
        </p:nvSpPr>
        <p:spPr bwMode="auto">
          <a:xfrm>
            <a:off x="3708400" y="1554163"/>
            <a:ext cx="165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</a:rPr>
              <a:t>内容摘要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027"/>
          <p:cNvSpPr>
            <a:spLocks noChangeArrowheads="1"/>
          </p:cNvSpPr>
          <p:nvPr/>
        </p:nvSpPr>
        <p:spPr bwMode="auto">
          <a:xfrm>
            <a:off x="685800" y="836910"/>
            <a:ext cx="77724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3.4  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定义如下，并讨论所接受的符号串情况。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1029"/>
          <p:cNvGrpSpPr/>
          <p:nvPr/>
        </p:nvGrpSpPr>
        <p:grpSpPr bwMode="auto">
          <a:xfrm>
            <a:off x="685800" y="1173996"/>
            <a:ext cx="7533194" cy="2940580"/>
            <a:chOff x="0" y="0"/>
            <a:chExt cx="2841" cy="946"/>
          </a:xfrm>
        </p:grpSpPr>
        <p:sp>
          <p:nvSpPr>
            <p:cNvPr id="23562" name="Rectangle 1030"/>
            <p:cNvSpPr>
              <a:spLocks noChangeArrowheads="1"/>
            </p:cNvSpPr>
            <p:nvPr/>
          </p:nvSpPr>
          <p:spPr bwMode="auto">
            <a:xfrm>
              <a:off x="43" y="39"/>
              <a:ext cx="2755" cy="9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indent="193675" algn="l" eaLnBrk="1" hangingPunct="1"/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(K, 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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），其中，</a:t>
              </a:r>
              <a:endPara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indent="193675" algn="l"/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{B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Q}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indent="193675" algn="l"/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 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{0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2}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indent="193675" algn="l"/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 f:  f(B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0)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{S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Q} f(B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1)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{U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Q}  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indent="193675" algn="l"/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     f(B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2)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{Q}    f(U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0)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 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Φ   f(U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1)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{U}           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indent="193675" algn="l"/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     f(U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2)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{Q}    f(Q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0)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 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Φ  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indent="193675" algn="l"/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     f(Q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1)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 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Φ    f(Q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2)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{Q}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indent="193675" algn="l"/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 S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{B}        Z</a:t>
              </a:r>
              <a:r>
                <a: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{Q}</a:t>
              </a:r>
              <a:endPara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63" name="Rectangle 1031"/>
            <p:cNvSpPr>
              <a:spLocks noChangeArrowheads="1"/>
            </p:cNvSpPr>
            <p:nvPr/>
          </p:nvSpPr>
          <p:spPr bwMode="auto">
            <a:xfrm>
              <a:off x="0" y="0"/>
              <a:ext cx="2841" cy="92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3559" name="Text Box 1033"/>
          <p:cNvSpPr txBox="1">
            <a:spLocks noChangeArrowheads="1"/>
          </p:cNvSpPr>
          <p:nvPr/>
        </p:nvSpPr>
        <p:spPr bwMode="auto">
          <a:xfrm>
            <a:off x="1905000" y="5700792"/>
            <a:ext cx="60198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</a:rPr>
              <a:t>接受的</a:t>
            </a:r>
            <a:r>
              <a:rPr lang="en-US" altLang="zh-CN" sz="2000" b="1" dirty="0">
                <a:latin typeface="Times New Roman" panose="02020603050405020304" pitchFamily="18" charset="0"/>
                <a:hlinkClick r:id="rId1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hlinkClick r:id="rId2"/>
              </a:rPr>
              <a:t>012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</a:rPr>
              <a:t>不接受的</a:t>
            </a:r>
            <a:r>
              <a:rPr lang="en-US" altLang="zh-CN" sz="2000" b="1" dirty="0">
                <a:latin typeface="Times New Roman" panose="02020603050405020304" pitchFamily="18" charset="0"/>
                <a:hlinkClick r:id="rId3"/>
              </a:rPr>
              <a:t>11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的识别过程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914400" y="4197845"/>
            <a:ext cx="7239000" cy="15029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3" name="Picture 23" descr="图4_4NFA M的状态图表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675" y="4267199"/>
            <a:ext cx="7143750" cy="140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30275"/>
            <a:ext cx="8305800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>
                <a:latin typeface="+mn-ea"/>
                <a:ea typeface="+mn-ea"/>
              </a:rPr>
              <a:t>NFA</a:t>
            </a:r>
            <a:r>
              <a:rPr lang="zh-CN" altLang="en-US" sz="2200" b="1">
                <a:latin typeface="+mn-ea"/>
                <a:ea typeface="+mn-ea"/>
              </a:rPr>
              <a:t>转换函数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zh-CN" altLang="en-US" sz="2200" b="1">
                <a:latin typeface="+mn-ea"/>
                <a:ea typeface="+mn-ea"/>
              </a:rPr>
              <a:t>也可以扩充为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en-US" altLang="zh-CN" sz="2200" b="1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>
                <a:latin typeface="+mn-ea"/>
                <a:ea typeface="+mn-ea"/>
              </a:rPr>
              <a:t>:</a:t>
            </a:r>
            <a:r>
              <a:rPr lang="en-US" altLang="zh-CN" sz="2200" b="1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 b="1">
                <a:latin typeface="+mn-ea"/>
                <a:ea typeface="+mn-ea"/>
              </a:rPr>
              <a:t>ρ(K)×</a:t>
            </a:r>
            <a:r>
              <a:rPr lang="en-US" altLang="zh-CN" sz="2200" b="1">
                <a:latin typeface="+mn-ea"/>
                <a:ea typeface="+mn-ea"/>
                <a:sym typeface="Symbol" panose="05050102010706020507" pitchFamily="18" charset="2"/>
              </a:rPr>
              <a:t></a:t>
            </a:r>
            <a:r>
              <a:rPr lang="en-US" altLang="zh-CN" sz="2200" b="1" baseline="30000">
                <a:latin typeface="+mn-ea"/>
                <a:ea typeface="+mn-ea"/>
              </a:rPr>
              <a:t>*</a:t>
            </a:r>
            <a:r>
              <a:rPr lang="en-US" altLang="zh-CN" sz="2200" b="1">
                <a:latin typeface="+mn-ea"/>
                <a:ea typeface="+mn-ea"/>
              </a:rPr>
              <a:t>→ρ(K)</a:t>
            </a:r>
            <a:r>
              <a:rPr lang="zh-CN" altLang="en-US" sz="2200" b="1">
                <a:latin typeface="+mn-ea"/>
                <a:ea typeface="+mn-ea"/>
              </a:rPr>
              <a:t>映射，并以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zh-CN" altLang="en-US" sz="2200" b="1">
                <a:latin typeface="+mn-ea"/>
                <a:ea typeface="+mn-ea"/>
              </a:rPr>
              <a:t>替代</a:t>
            </a:r>
            <a:r>
              <a:rPr lang="en-US" altLang="zh-CN" sz="2200" b="1">
                <a:latin typeface="+mn-ea"/>
                <a:ea typeface="+mn-ea"/>
              </a:rPr>
              <a:t>f</a:t>
            </a:r>
            <a:r>
              <a:rPr lang="en-US" altLang="zh-CN" sz="2200" b="1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>
                <a:latin typeface="+mn-ea"/>
                <a:ea typeface="+mn-ea"/>
              </a:rPr>
              <a:t>使用。设 </a:t>
            </a:r>
            <a:r>
              <a:rPr lang="en-US" altLang="zh-CN" sz="2200" b="1">
                <a:latin typeface="+mn-ea"/>
                <a:ea typeface="+mn-ea"/>
              </a:rPr>
              <a:t>a</a:t>
            </a:r>
            <a:r>
              <a:rPr lang="en-US" altLang="zh-CN" sz="2200" b="1">
                <a:latin typeface="+mn-ea"/>
                <a:ea typeface="+mn-ea"/>
                <a:sym typeface="Symbol" panose="05050102010706020507" pitchFamily="18" charset="2"/>
              </a:rPr>
              <a:t></a:t>
            </a:r>
            <a:r>
              <a:rPr lang="zh-CN" altLang="en-US" sz="2200" b="1">
                <a:latin typeface="+mn-ea"/>
                <a:ea typeface="+mn-ea"/>
              </a:rPr>
              <a:t>，</a:t>
            </a:r>
            <a:r>
              <a:rPr lang="en-US" altLang="zh-CN" sz="2200" b="1">
                <a:latin typeface="+mn-ea"/>
                <a:ea typeface="+mn-ea"/>
              </a:rPr>
              <a:t>β</a:t>
            </a:r>
            <a:r>
              <a:rPr lang="en-US" altLang="zh-CN" sz="2200" b="1">
                <a:latin typeface="+mn-ea"/>
                <a:ea typeface="+mn-ea"/>
                <a:sym typeface="Symbol" panose="05050102010706020507" pitchFamily="18" charset="2"/>
              </a:rPr>
              <a:t></a:t>
            </a:r>
            <a:r>
              <a:rPr lang="en-US" altLang="zh-CN" sz="2200" b="1" baseline="30000">
                <a:latin typeface="+mn-ea"/>
                <a:ea typeface="+mn-ea"/>
              </a:rPr>
              <a:t>*</a:t>
            </a:r>
            <a:r>
              <a:rPr lang="zh-CN" altLang="en-US" sz="2200" b="1">
                <a:latin typeface="+mn-ea"/>
                <a:ea typeface="+mn-ea"/>
              </a:rPr>
              <a:t>，</a:t>
            </a:r>
            <a:r>
              <a:rPr lang="en-US" altLang="zh-CN" sz="2200" b="1">
                <a:latin typeface="+mn-ea"/>
                <a:ea typeface="+mn-ea"/>
              </a:rPr>
              <a:t>I</a:t>
            </a:r>
            <a:r>
              <a:rPr lang="en-US" altLang="zh-CN" sz="2200" b="1">
                <a:latin typeface="+mn-ea"/>
                <a:ea typeface="+mn-ea"/>
                <a:sym typeface="Symbol" panose="05050102010706020507" pitchFamily="18" charset="2"/>
              </a:rPr>
              <a:t></a:t>
            </a:r>
            <a:r>
              <a:rPr lang="en-US" altLang="zh-CN" sz="2200" b="1">
                <a:latin typeface="+mn-ea"/>
                <a:ea typeface="+mn-ea"/>
              </a:rPr>
              <a:t>K</a:t>
            </a:r>
            <a:r>
              <a:rPr lang="zh-CN" altLang="en-US" sz="2200" b="1">
                <a:latin typeface="+mn-ea"/>
                <a:ea typeface="+mn-ea"/>
              </a:rPr>
              <a:t>，即 </a:t>
            </a:r>
            <a:endParaRPr lang="zh-CN" altLang="en-US" sz="2200" b="1">
              <a:latin typeface="+mn-ea"/>
              <a:ea typeface="+mn-ea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709738" y="1698625"/>
            <a:ext cx="6748462" cy="1577975"/>
            <a:chOff x="1077" y="798"/>
            <a:chExt cx="3984" cy="994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1077" y="798"/>
              <a:ext cx="3984" cy="698"/>
              <a:chOff x="1296" y="1940"/>
              <a:chExt cx="3984" cy="698"/>
            </a:xfrm>
          </p:grpSpPr>
          <p:sp>
            <p:nvSpPr>
              <p:cNvPr id="24587" name="Text Box 6"/>
              <p:cNvSpPr txBox="1">
                <a:spLocks noChangeArrowheads="1"/>
              </p:cNvSpPr>
              <p:nvPr/>
            </p:nvSpPr>
            <p:spPr bwMode="auto">
              <a:xfrm>
                <a:off x="1296" y="1940"/>
                <a:ext cx="3984" cy="6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              M(I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）        </a:t>
                </a:r>
                <a:r>
                  <a:rPr lang="en-US" altLang="zh-CN" sz="2200" b="1" dirty="0">
                    <a:latin typeface="+mn-ea"/>
                    <a:ea typeface="+mn-ea"/>
                  </a:rPr>
                  <a:t>(β=ε)</a:t>
                </a:r>
                <a:endParaRPr lang="en-US" altLang="zh-CN" sz="2200" b="1" dirty="0">
                  <a:latin typeface="+mn-ea"/>
                  <a:ea typeface="+mn-ea"/>
                </a:endParaRPr>
              </a:p>
              <a:p>
                <a:pPr algn="l" eaLnBrk="1" hangingPunct="1"/>
                <a:r>
                  <a:rPr lang="en-US" altLang="zh-CN" sz="2200" b="1" dirty="0">
                    <a:latin typeface="+mn-ea"/>
                    <a:ea typeface="+mn-ea"/>
                  </a:rPr>
                  <a:t>f</a:t>
                </a:r>
                <a:r>
                  <a:rPr lang="en-US" altLang="zh-CN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(I</a:t>
                </a:r>
                <a:r>
                  <a:rPr lang="zh-CN" altLang="en-US" sz="2200" b="1" dirty="0">
                    <a:latin typeface="+mn-ea"/>
                    <a:ea typeface="+mn-ea"/>
                  </a:rPr>
                  <a:t>，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a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anose="05050102010706020507" pitchFamily="18" charset="2"/>
                  </a:rPr>
                  <a:t>β</a:t>
                </a:r>
                <a:r>
                  <a:rPr lang="en-US" altLang="zh-CN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)</a:t>
                </a:r>
                <a:r>
                  <a:rPr lang="zh-CN" altLang="en-US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＝</a:t>
                </a:r>
                <a:endParaRPr lang="zh-CN" altLang="en-US" sz="2200" b="1" dirty="0">
                  <a:latin typeface="+mn-ea"/>
                  <a:ea typeface="+mn-ea"/>
                  <a:sym typeface="Symbol" panose="05050102010706020507" pitchFamily="18" charset="2"/>
                </a:endParaRPr>
              </a:p>
              <a:p>
                <a:pPr algn="l" eaLnBrk="1" hangingPunct="1"/>
                <a:r>
                  <a:rPr lang="zh-CN" altLang="en-US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              </a:t>
                </a:r>
                <a:r>
                  <a:rPr lang="en-US" altLang="zh-CN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f</a:t>
                </a:r>
                <a:r>
                  <a:rPr lang="en-US" altLang="zh-CN" sz="2200" b="1" dirty="0">
                    <a:latin typeface="+mn-ea"/>
                    <a:ea typeface="+mn-ea"/>
                  </a:rPr>
                  <a:t>(</a:t>
                </a:r>
                <a:r>
                  <a:rPr lang="en-US" altLang="zh-CN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M(I</a:t>
                </a:r>
                <a:r>
                  <a:rPr lang="zh-CN" altLang="en-US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，</a:t>
                </a:r>
                <a:r>
                  <a:rPr lang="en-US" altLang="zh-CN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a</a:t>
                </a:r>
                <a:r>
                  <a:rPr lang="zh-CN" altLang="en-US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），</a:t>
                </a:r>
                <a:r>
                  <a:rPr lang="en-US" altLang="zh-CN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β)  (</a:t>
                </a:r>
                <a:r>
                  <a:rPr lang="en-US" altLang="zh-CN" sz="2200" b="1" dirty="0" err="1">
                    <a:latin typeface="+mn-ea"/>
                    <a:ea typeface="+mn-ea"/>
                    <a:sym typeface="Symbol" panose="05050102010706020507" pitchFamily="18" charset="2"/>
                  </a:rPr>
                  <a:t>β</a:t>
                </a:r>
                <a:r>
                  <a:rPr lang="en-US" altLang="zh-CN" sz="2200" b="1" dirty="0" err="1">
                    <a:latin typeface="+mn-ea"/>
                    <a:ea typeface="+mn-ea"/>
                  </a:rPr>
                  <a:t>ε</a:t>
                </a:r>
                <a:r>
                  <a:rPr lang="en-US" altLang="zh-CN" sz="2200" b="1" dirty="0">
                    <a:latin typeface="+mn-ea"/>
                    <a:ea typeface="+mn-ea"/>
                    <a:sym typeface="Symbol" panose="05050102010706020507" pitchFamily="18" charset="2"/>
                  </a:rPr>
                  <a:t>)</a:t>
                </a:r>
                <a:endParaRPr lang="en-US" altLang="zh-CN" sz="2200" b="1" dirty="0">
                  <a:latin typeface="+mn-ea"/>
                  <a:ea typeface="+mn-ea"/>
                </a:endParaRPr>
              </a:p>
            </p:txBody>
          </p:sp>
          <p:sp>
            <p:nvSpPr>
              <p:cNvPr id="24588" name="AutoShape 7"/>
              <p:cNvSpPr/>
              <p:nvPr/>
            </p:nvSpPr>
            <p:spPr bwMode="auto">
              <a:xfrm>
                <a:off x="2311" y="2090"/>
                <a:ext cx="132" cy="460"/>
              </a:xfrm>
              <a:prstGeom prst="leftBrace">
                <a:avLst>
                  <a:gd name="adj1" fmla="val 290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l" eaLnBrk="1" hangingPunct="1"/>
                <a:endParaRPr lang="en-CA" altLang="zh-CN" sz="2200" b="1">
                  <a:latin typeface="+mn-ea"/>
                  <a:ea typeface="+mn-ea"/>
                </a:endParaRPr>
              </a:p>
            </p:txBody>
          </p:sp>
        </p:grp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440" y="1456"/>
              <a:ext cx="2832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200" b="1" dirty="0">
                  <a:latin typeface="+mn-ea"/>
                  <a:ea typeface="+mn-ea"/>
                </a:rPr>
                <a:t>其中，</a:t>
              </a:r>
              <a:r>
                <a:rPr lang="en-US" altLang="zh-CN" sz="2200" b="1" dirty="0">
                  <a:latin typeface="+mn-ea"/>
                  <a:ea typeface="+mn-ea"/>
                </a:rPr>
                <a:t>M(I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</a:t>
              </a:r>
              <a:r>
                <a:rPr lang="zh-CN" altLang="en-US" sz="2200" b="1" dirty="0">
                  <a:latin typeface="+mn-ea"/>
                  <a:ea typeface="+mn-ea"/>
                </a:rPr>
                <a:t>＝ ∪ </a:t>
              </a:r>
              <a:r>
                <a:rPr lang="en-US" altLang="zh-CN" sz="2200" b="1" dirty="0">
                  <a:latin typeface="+mn-ea"/>
                  <a:ea typeface="+mn-ea"/>
                </a:rPr>
                <a:t>f(q</a:t>
              </a:r>
              <a:r>
                <a:rPr lang="zh-CN" altLang="en-US" sz="2200" b="1" dirty="0">
                  <a:latin typeface="+mn-ea"/>
                  <a:ea typeface="+mn-ea"/>
                </a:rPr>
                <a:t>，</a:t>
              </a:r>
              <a:r>
                <a:rPr lang="en-US" altLang="zh-CN" sz="2200" b="1" dirty="0">
                  <a:latin typeface="+mn-ea"/>
                  <a:ea typeface="+mn-ea"/>
                </a:rPr>
                <a:t>a) 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2600" y="1596"/>
              <a:ext cx="582" cy="1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l"/>
              <a:r>
                <a:rPr kumimoji="0" lang="en-US" altLang="zh-CN" sz="2200" b="1">
                  <a:latin typeface="+mn-ea"/>
                  <a:ea typeface="+mn-ea"/>
                </a:rPr>
                <a:t>q</a:t>
              </a:r>
              <a:r>
                <a:rPr kumimoji="0" lang="en-US" altLang="zh-CN" sz="2200" b="1">
                  <a:latin typeface="+mn-ea"/>
                  <a:ea typeface="+mn-ea"/>
                  <a:sym typeface="Symbol" panose="05050102010706020507" pitchFamily="18" charset="2"/>
                </a:rPr>
                <a:t></a:t>
              </a:r>
              <a:r>
                <a:rPr kumimoji="0" lang="en-US" altLang="zh-CN" sz="2200" b="1">
                  <a:latin typeface="+mn-ea"/>
                  <a:ea typeface="+mn-ea"/>
                </a:rPr>
                <a:t> I</a:t>
              </a:r>
              <a:endParaRPr kumimoji="0" lang="en-US" altLang="zh-CN" sz="2200" b="1">
                <a:latin typeface="+mn-ea"/>
                <a:ea typeface="+mn-ea"/>
              </a:endParaRPr>
            </a:p>
          </p:txBody>
        </p:sp>
      </p:grp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1066800" y="5181600"/>
            <a:ext cx="6858000" cy="8925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</a:rPr>
              <a:t>({B},012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</a:rPr>
              <a:t>(M({B},0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12)=</a:t>
            </a:r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</a:rPr>
              <a:t>({B,U,Q},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12)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=</a:t>
            </a:r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</a:rPr>
              <a:t>(M({B,U,Q},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2)=</a:t>
            </a:r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</a:rPr>
              <a:t>({U,Q},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2)=</a:t>
            </a:r>
            <a:r>
              <a:rPr lang="en-US" altLang="zh-CN" sz="2000" b="1" dirty="0">
                <a:latin typeface="Times New Roman" panose="02020603050405020304" pitchFamily="18" charset="0"/>
              </a:rPr>
              <a:t>M({U,Q},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2)={Q}</a:t>
            </a: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914400" y="3581400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14" name="Picture 23" descr="图4_4NFA M的状态图表示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5675" y="3657600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不确定有穷自动机转换函数的扩充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31"/>
          <p:cNvSpPr>
            <a:spLocks noChangeArrowheads="1"/>
          </p:cNvSpPr>
          <p:nvPr/>
        </p:nvSpPr>
        <p:spPr bwMode="auto">
          <a:xfrm>
            <a:off x="457200" y="927100"/>
            <a:ext cx="8229600" cy="180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　　设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f,S,Z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，如果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α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f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)∩Z≠Φ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，则称符号串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α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是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所接受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或识别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的。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所接受的符号串的集合亦记为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L(M)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，即</a:t>
            </a:r>
            <a:endParaRPr lang="zh-CN" altLang="en-US" sz="22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l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          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L(M)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{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α︱α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</a:t>
            </a:r>
            <a:r>
              <a:rPr lang="en-US" altLang="zh-CN" sz="2200" b="1" baseline="30000" dirty="0">
                <a:latin typeface="+mn-ea"/>
                <a:ea typeface="+mn-ea"/>
              </a:rPr>
              <a:t>*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f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S,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α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)∩Z≠Φ}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。 </a:t>
            </a:r>
            <a:endParaRPr lang="zh-CN" altLang="en-US" sz="22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25606" name="Text Box 1042"/>
          <p:cNvSpPr txBox="1">
            <a:spLocks noChangeArrowheads="1"/>
          </p:cNvSpPr>
          <p:nvPr/>
        </p:nvSpPr>
        <p:spPr bwMode="auto">
          <a:xfrm>
            <a:off x="990600" y="4343400"/>
            <a:ext cx="7696200" cy="17173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∵ f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({B},012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(M({B},0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12)=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({B,U,Q},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12)</a:t>
            </a:r>
            <a:endParaRPr lang="en-US" altLang="zh-CN" sz="22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   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(M({B,U,Q},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1)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2)=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({U,Q},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2)=</a:t>
            </a:r>
            <a:r>
              <a:rPr lang="en-US" altLang="zh-CN" sz="2200" b="1" dirty="0">
                <a:latin typeface="+mn-ea"/>
                <a:ea typeface="+mn-ea"/>
              </a:rPr>
              <a:t>M({U,Q},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2)={Q}</a:t>
            </a:r>
            <a:endParaRPr lang="en-US" altLang="zh-CN" sz="22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f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({B},012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)∩</a:t>
            </a:r>
            <a:r>
              <a:rPr lang="en-US" altLang="zh-CN" sz="2200" b="1" dirty="0">
                <a:latin typeface="+mn-ea"/>
                <a:ea typeface="+mn-ea"/>
              </a:rPr>
              <a:t>Z≠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Φ </a:t>
            </a:r>
            <a:endParaRPr lang="en-US" altLang="zh-CN" sz="22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∴ </a:t>
            </a:r>
            <a:r>
              <a:rPr lang="en-US" altLang="zh-CN" sz="2200" b="1" dirty="0">
                <a:latin typeface="+mn-ea"/>
                <a:ea typeface="+mn-ea"/>
              </a:rPr>
              <a:t>012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NFA M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所接受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或识别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的</a:t>
            </a:r>
            <a:endParaRPr lang="zh-CN" altLang="en-US" sz="22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914400" y="2733675"/>
            <a:ext cx="7239000" cy="160972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pic>
        <p:nvPicPr>
          <p:cNvPr id="8" name="Picture 23" descr="图4_4NFA M的状态图表示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5675" y="2763381"/>
            <a:ext cx="71437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不确定有穷自动机识别的语言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8"/>
          <p:cNvSpPr>
            <a:spLocks noChangeArrowheads="1"/>
          </p:cNvSpPr>
          <p:nvPr/>
        </p:nvSpPr>
        <p:spPr bwMode="auto">
          <a:xfrm>
            <a:off x="1219200" y="2026404"/>
            <a:ext cx="7010400" cy="3124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7772400" cy="870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FA M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FA M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接受相同的符号串的集合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L(M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L(M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，则称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FA M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FA M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是等价的。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631" name="Picture 16" descr="图4_8含εNFA M′的状态图表示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5400" y="3657600"/>
            <a:ext cx="6858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17" descr="图4_8DFA M的状态图表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 Box 19"/>
          <p:cNvSpPr txBox="1">
            <a:spLocks noChangeArrowheads="1"/>
          </p:cNvSpPr>
          <p:nvPr/>
        </p:nvSpPr>
        <p:spPr bwMode="auto">
          <a:xfrm>
            <a:off x="1143000" y="5104110"/>
            <a:ext cx="7162800" cy="9387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∵L(M)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L(M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{0</a:t>
            </a:r>
            <a:r>
              <a:rPr lang="en-US" altLang="zh-CN" sz="22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2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︱n,m,k≥0}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{0}*{1}*{2}* 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∴ 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FA M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是等价的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自动机的等价性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026"/>
          <p:cNvSpPr txBox="1">
            <a:spLocks noChangeArrowheads="1"/>
          </p:cNvSpPr>
          <p:nvPr/>
        </p:nvSpPr>
        <p:spPr bwMode="auto">
          <a:xfrm>
            <a:off x="685800" y="975856"/>
            <a:ext cx="7924800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zh-CN" altLang="en-US" sz="22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 </a:t>
            </a:r>
            <a:r>
              <a:rPr lang="en-US" altLang="zh-CN" sz="22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3.8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,f,S,Z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a∈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∪{ε}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I,a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定义如下：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027"/>
          <p:cNvGrpSpPr/>
          <p:nvPr/>
        </p:nvGrpSpPr>
        <p:grpSpPr bwMode="auto">
          <a:xfrm>
            <a:off x="2460625" y="2209342"/>
            <a:ext cx="3733800" cy="761999"/>
            <a:chOff x="1488" y="1804"/>
            <a:chExt cx="2352" cy="480"/>
          </a:xfrm>
        </p:grpSpPr>
        <p:sp>
          <p:nvSpPr>
            <p:cNvPr id="27654" name="Text Box 1028"/>
            <p:cNvSpPr txBox="1">
              <a:spLocks noChangeArrowheads="1"/>
            </p:cNvSpPr>
            <p:nvPr/>
          </p:nvSpPr>
          <p:spPr bwMode="auto">
            <a:xfrm>
              <a:off x="2194" y="2044"/>
              <a:ext cx="627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l" eaLnBrk="1" hangingPunct="1"/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q </a:t>
              </a:r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 I</a:t>
              </a:r>
              <a:endPara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algn="l"/>
              <a:endPara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3" name="Group 1029"/>
            <p:cNvGrpSpPr/>
            <p:nvPr/>
          </p:nvGrpSpPr>
          <p:grpSpPr bwMode="auto">
            <a:xfrm>
              <a:off x="1488" y="1804"/>
              <a:ext cx="2352" cy="342"/>
              <a:chOff x="0" y="281"/>
              <a:chExt cx="1210" cy="342"/>
            </a:xfrm>
          </p:grpSpPr>
          <p:sp>
            <p:nvSpPr>
              <p:cNvPr id="27656" name="Rectangle 1030"/>
              <p:cNvSpPr>
                <a:spLocks noChangeArrowheads="1"/>
              </p:cNvSpPr>
              <p:nvPr/>
            </p:nvSpPr>
            <p:spPr bwMode="auto">
              <a:xfrm>
                <a:off x="0" y="352"/>
                <a:ext cx="1210" cy="2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endParaRPr lang="en-CA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657" name="Rectangle 1031"/>
              <p:cNvSpPr>
                <a:spLocks noChangeArrowheads="1"/>
              </p:cNvSpPr>
              <p:nvPr/>
            </p:nvSpPr>
            <p:spPr bwMode="auto">
              <a:xfrm>
                <a:off x="0" y="281"/>
                <a:ext cx="1210" cy="27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 eaLnBrk="1" hangingPunct="1"/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M(</a:t>
                </a:r>
                <a:r>
                  <a:rPr lang="en-US" altLang="zh-CN" sz="2200" b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I,a</a:t>
                </a: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＝ ∪ </a:t>
                </a: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f(</a:t>
                </a:r>
                <a:r>
                  <a:rPr lang="en-US" altLang="zh-CN" sz="2200" b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q,a</a:t>
                </a: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7653" name="Text Box 1032"/>
          <p:cNvSpPr txBox="1">
            <a:spLocks noChangeArrowheads="1"/>
          </p:cNvSpPr>
          <p:nvPr/>
        </p:nvSpPr>
        <p:spPr bwMode="auto">
          <a:xfrm>
            <a:off x="457200" y="2941181"/>
            <a:ext cx="8153400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 </a:t>
            </a:r>
            <a:r>
              <a:rPr lang="en-US" altLang="zh-CN" sz="22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3.9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,f,S,Z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ε_closure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定义如下：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⑴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ε_closure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⑵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ε_closure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(I),ε)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ε_closure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⑶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重复⑵，直到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ε_closure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(I)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，不再扩大为止。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状态集合的映射和闭包运算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62000" y="942975"/>
            <a:ext cx="7620000" cy="853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例 </a:t>
            </a:r>
            <a:r>
              <a:rPr lang="en-US" altLang="zh-CN" sz="2000" b="1" dirty="0">
                <a:latin typeface="Times New Roman" panose="02020603050405020304" pitchFamily="18" charset="0"/>
              </a:rPr>
              <a:t>3.6  </a:t>
            </a:r>
            <a:r>
              <a:rPr lang="zh-CN" altLang="en-US" sz="2000" b="1" dirty="0">
                <a:latin typeface="Times New Roman" panose="02020603050405020304" pitchFamily="18" charset="0"/>
              </a:rPr>
              <a:t>设</a:t>
            </a:r>
            <a:r>
              <a:rPr lang="en-US" altLang="zh-CN" sz="2000" b="1" dirty="0">
                <a:latin typeface="Times New Roman" panose="02020603050405020304" pitchFamily="18" charset="0"/>
              </a:rPr>
              <a:t>NFA M</a:t>
            </a:r>
            <a:r>
              <a:rPr lang="zh-CN" altLang="en-US" sz="2000" b="1" dirty="0">
                <a:latin typeface="Times New Roman" panose="02020603050405020304" pitchFamily="18" charset="0"/>
              </a:rPr>
              <a:t>＝（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K,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,f,S,Z</a:t>
            </a:r>
            <a:r>
              <a:rPr lang="zh-CN" altLang="en-US" sz="2000" b="1" dirty="0">
                <a:latin typeface="Times New Roman" panose="02020603050405020304" pitchFamily="18" charset="0"/>
              </a:rPr>
              <a:t>）定义如下，给出计算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ε_closure</a:t>
            </a:r>
            <a:r>
              <a:rPr lang="en-US" altLang="zh-CN" sz="2000" b="1" dirty="0">
                <a:latin typeface="Times New Roman" panose="02020603050405020304" pitchFamily="18" charset="0"/>
              </a:rPr>
              <a:t>({3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8})</a:t>
            </a:r>
            <a:r>
              <a:rPr lang="zh-CN" altLang="en-US" sz="2000" b="1" dirty="0">
                <a:latin typeface="Times New Roman" panose="02020603050405020304" pitchFamily="18" charset="0"/>
              </a:rPr>
              <a:t>过程。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93"/>
          <p:cNvGrpSpPr/>
          <p:nvPr/>
        </p:nvGrpSpPr>
        <p:grpSpPr bwMode="auto">
          <a:xfrm>
            <a:off x="1143000" y="1905000"/>
            <a:ext cx="6858000" cy="3352800"/>
            <a:chOff x="720" y="1104"/>
            <a:chExt cx="4320" cy="1824"/>
          </a:xfrm>
        </p:grpSpPr>
        <p:sp>
          <p:nvSpPr>
            <p:cNvPr id="28678" name="Rectangle 66"/>
            <p:cNvSpPr>
              <a:spLocks noChangeArrowheads="1"/>
            </p:cNvSpPr>
            <p:nvPr/>
          </p:nvSpPr>
          <p:spPr bwMode="auto">
            <a:xfrm>
              <a:off x="2187" y="1508"/>
              <a:ext cx="2832" cy="13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/>
              <a:endParaRPr lang="en-CA" altLang="zh-CN"/>
            </a:p>
          </p:txBody>
        </p:sp>
        <p:grpSp>
          <p:nvGrpSpPr>
            <p:cNvPr id="3" name="Group 63"/>
            <p:cNvGrpSpPr/>
            <p:nvPr/>
          </p:nvGrpSpPr>
          <p:grpSpPr bwMode="auto">
            <a:xfrm>
              <a:off x="1617" y="1914"/>
              <a:ext cx="290" cy="279"/>
              <a:chOff x="3663" y="3452"/>
              <a:chExt cx="450" cy="474"/>
            </a:xfrm>
          </p:grpSpPr>
          <p:sp>
            <p:nvSpPr>
              <p:cNvPr id="28739" name="Oval 65"/>
              <p:cNvSpPr>
                <a:spLocks noChangeArrowheads="1"/>
              </p:cNvSpPr>
              <p:nvPr/>
            </p:nvSpPr>
            <p:spPr bwMode="auto">
              <a:xfrm>
                <a:off x="3663" y="3452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40" name="Text Box 64"/>
              <p:cNvSpPr txBox="1">
                <a:spLocks noChangeArrowheads="1"/>
              </p:cNvSpPr>
              <p:nvPr/>
            </p:nvSpPr>
            <p:spPr bwMode="auto">
              <a:xfrm>
                <a:off x="3678" y="3476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58"/>
            <p:cNvGrpSpPr/>
            <p:nvPr/>
          </p:nvGrpSpPr>
          <p:grpSpPr bwMode="auto">
            <a:xfrm>
              <a:off x="4693" y="1938"/>
              <a:ext cx="347" cy="311"/>
              <a:chOff x="9165" y="3419"/>
              <a:chExt cx="540" cy="526"/>
            </a:xfrm>
          </p:grpSpPr>
          <p:grpSp>
            <p:nvGrpSpPr>
              <p:cNvPr id="5" name="Group 60"/>
              <p:cNvGrpSpPr/>
              <p:nvPr/>
            </p:nvGrpSpPr>
            <p:grpSpPr bwMode="auto">
              <a:xfrm>
                <a:off x="9165" y="3419"/>
                <a:ext cx="510" cy="526"/>
                <a:chOff x="9165" y="3419"/>
                <a:chExt cx="510" cy="526"/>
              </a:xfrm>
            </p:grpSpPr>
            <p:sp>
              <p:nvSpPr>
                <p:cNvPr id="28737" name="Oval 62"/>
                <p:cNvSpPr>
                  <a:spLocks noChangeArrowheads="1"/>
                </p:cNvSpPr>
                <p:nvPr/>
              </p:nvSpPr>
              <p:spPr bwMode="auto">
                <a:xfrm>
                  <a:off x="9195" y="3456"/>
                  <a:ext cx="450" cy="45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eaLnBrk="1" hangingPunct="1"/>
                  <a:endParaRPr lang="en-CA" altLang="zh-CN"/>
                </a:p>
              </p:txBody>
            </p:sp>
            <p:sp>
              <p:nvSpPr>
                <p:cNvPr id="28738" name="Oval 61"/>
                <p:cNvSpPr>
                  <a:spLocks noChangeArrowheads="1"/>
                </p:cNvSpPr>
                <p:nvPr/>
              </p:nvSpPr>
              <p:spPr bwMode="auto">
                <a:xfrm>
                  <a:off x="9165" y="3419"/>
                  <a:ext cx="510" cy="52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eaLnBrk="1" hangingPunct="1"/>
                  <a:endParaRPr lang="en-CA" altLang="zh-CN"/>
                </a:p>
              </p:txBody>
            </p:sp>
          </p:grpSp>
          <p:sp>
            <p:nvSpPr>
              <p:cNvPr id="28736" name="Text Box 59"/>
              <p:cNvSpPr txBox="1">
                <a:spLocks noChangeArrowheads="1"/>
              </p:cNvSpPr>
              <p:nvPr/>
            </p:nvSpPr>
            <p:spPr bwMode="auto">
              <a:xfrm>
                <a:off x="9165" y="3471"/>
                <a:ext cx="540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10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4"/>
            <p:cNvGrpSpPr/>
            <p:nvPr/>
          </p:nvGrpSpPr>
          <p:grpSpPr bwMode="auto">
            <a:xfrm>
              <a:off x="720" y="1862"/>
              <a:ext cx="538" cy="303"/>
              <a:chOff x="1980" y="3364"/>
              <a:chExt cx="837" cy="515"/>
            </a:xfrm>
          </p:grpSpPr>
          <p:sp>
            <p:nvSpPr>
              <p:cNvPr id="28732" name="Oval 57"/>
              <p:cNvSpPr>
                <a:spLocks noChangeArrowheads="1"/>
              </p:cNvSpPr>
              <p:nvPr/>
            </p:nvSpPr>
            <p:spPr bwMode="auto">
              <a:xfrm>
                <a:off x="2367" y="34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33" name="Text Box 56"/>
              <p:cNvSpPr txBox="1">
                <a:spLocks noChangeArrowheads="1"/>
              </p:cNvSpPr>
              <p:nvPr/>
            </p:nvSpPr>
            <p:spPr bwMode="auto">
              <a:xfrm>
                <a:off x="2382" y="3420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4" name="Text Box 55"/>
              <p:cNvSpPr txBox="1">
                <a:spLocks noChangeArrowheads="1"/>
              </p:cNvSpPr>
              <p:nvPr/>
            </p:nvSpPr>
            <p:spPr bwMode="auto">
              <a:xfrm>
                <a:off x="1980" y="3364"/>
                <a:ext cx="537" cy="3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endParaRPr lang="en-US" altLang="zh-CN" b="1"/>
              </a:p>
              <a:p>
                <a:endParaRPr lang="en-US" altLang="zh-CN" b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8682" name="Text Box 53"/>
            <p:cNvSpPr txBox="1">
              <a:spLocks noChangeArrowheads="1"/>
            </p:cNvSpPr>
            <p:nvPr/>
          </p:nvSpPr>
          <p:spPr bwMode="auto">
            <a:xfrm>
              <a:off x="2474" y="1461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683" name="Text Box 52"/>
            <p:cNvSpPr txBox="1">
              <a:spLocks noChangeArrowheads="1"/>
            </p:cNvSpPr>
            <p:nvPr/>
          </p:nvSpPr>
          <p:spPr bwMode="auto">
            <a:xfrm>
              <a:off x="1239" y="1831"/>
              <a:ext cx="260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ε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684" name="Text Box 51"/>
            <p:cNvSpPr txBox="1">
              <a:spLocks noChangeArrowheads="1"/>
            </p:cNvSpPr>
            <p:nvPr/>
          </p:nvSpPr>
          <p:spPr bwMode="auto">
            <a:xfrm>
              <a:off x="1791" y="1672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48"/>
            <p:cNvGrpSpPr/>
            <p:nvPr/>
          </p:nvGrpSpPr>
          <p:grpSpPr bwMode="auto">
            <a:xfrm>
              <a:off x="2167" y="1555"/>
              <a:ext cx="289" cy="280"/>
              <a:chOff x="4518" y="2844"/>
              <a:chExt cx="450" cy="474"/>
            </a:xfrm>
          </p:grpSpPr>
          <p:sp>
            <p:nvSpPr>
              <p:cNvPr id="28730" name="Oval 50"/>
              <p:cNvSpPr>
                <a:spLocks noChangeArrowheads="1"/>
              </p:cNvSpPr>
              <p:nvPr/>
            </p:nvSpPr>
            <p:spPr bwMode="auto">
              <a:xfrm>
                <a:off x="4518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31" name="Text Box 49"/>
              <p:cNvSpPr txBox="1">
                <a:spLocks noChangeArrowheads="1"/>
              </p:cNvSpPr>
              <p:nvPr/>
            </p:nvSpPr>
            <p:spPr bwMode="auto">
              <a:xfrm>
                <a:off x="4533" y="2868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45"/>
            <p:cNvGrpSpPr/>
            <p:nvPr/>
          </p:nvGrpSpPr>
          <p:grpSpPr bwMode="auto">
            <a:xfrm>
              <a:off x="2186" y="2266"/>
              <a:ext cx="290" cy="280"/>
              <a:chOff x="4548" y="4050"/>
              <a:chExt cx="450" cy="474"/>
            </a:xfrm>
          </p:grpSpPr>
          <p:sp>
            <p:nvSpPr>
              <p:cNvPr id="28728" name="Oval 47"/>
              <p:cNvSpPr>
                <a:spLocks noChangeArrowheads="1"/>
              </p:cNvSpPr>
              <p:nvPr/>
            </p:nvSpPr>
            <p:spPr bwMode="auto">
              <a:xfrm>
                <a:off x="4548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9" name="Text Box 46"/>
              <p:cNvSpPr txBox="1">
                <a:spLocks noChangeArrowheads="1"/>
              </p:cNvSpPr>
              <p:nvPr/>
            </p:nvSpPr>
            <p:spPr bwMode="auto">
              <a:xfrm>
                <a:off x="4563" y="4074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4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42"/>
            <p:cNvGrpSpPr/>
            <p:nvPr/>
          </p:nvGrpSpPr>
          <p:grpSpPr bwMode="auto">
            <a:xfrm>
              <a:off x="2813" y="1564"/>
              <a:ext cx="290" cy="280"/>
              <a:chOff x="5583" y="2844"/>
              <a:chExt cx="450" cy="474"/>
            </a:xfrm>
          </p:grpSpPr>
          <p:sp>
            <p:nvSpPr>
              <p:cNvPr id="28726" name="Oval 44"/>
              <p:cNvSpPr>
                <a:spLocks noChangeArrowheads="1"/>
              </p:cNvSpPr>
              <p:nvPr/>
            </p:nvSpPr>
            <p:spPr bwMode="auto">
              <a:xfrm>
                <a:off x="5583" y="2844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7" name="Text Box 43"/>
              <p:cNvSpPr txBox="1">
                <a:spLocks noChangeArrowheads="1"/>
              </p:cNvSpPr>
              <p:nvPr/>
            </p:nvSpPr>
            <p:spPr bwMode="auto">
              <a:xfrm>
                <a:off x="5598" y="2868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3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39"/>
            <p:cNvGrpSpPr/>
            <p:nvPr/>
          </p:nvGrpSpPr>
          <p:grpSpPr bwMode="auto">
            <a:xfrm>
              <a:off x="2833" y="2275"/>
              <a:ext cx="289" cy="280"/>
              <a:chOff x="5613" y="4050"/>
              <a:chExt cx="450" cy="474"/>
            </a:xfrm>
          </p:grpSpPr>
          <p:sp>
            <p:nvSpPr>
              <p:cNvPr id="28724" name="Oval 41"/>
              <p:cNvSpPr>
                <a:spLocks noChangeArrowheads="1"/>
              </p:cNvSpPr>
              <p:nvPr/>
            </p:nvSpPr>
            <p:spPr bwMode="auto">
              <a:xfrm>
                <a:off x="5613" y="4050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5" name="Text Box 40"/>
              <p:cNvSpPr txBox="1">
                <a:spLocks noChangeArrowheads="1"/>
              </p:cNvSpPr>
              <p:nvPr/>
            </p:nvSpPr>
            <p:spPr bwMode="auto">
              <a:xfrm>
                <a:off x="5628" y="4074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5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36"/>
            <p:cNvGrpSpPr/>
            <p:nvPr/>
          </p:nvGrpSpPr>
          <p:grpSpPr bwMode="auto">
            <a:xfrm>
              <a:off x="3383" y="1959"/>
              <a:ext cx="289" cy="279"/>
              <a:chOff x="6543" y="3453"/>
              <a:chExt cx="450" cy="474"/>
            </a:xfrm>
          </p:grpSpPr>
          <p:sp>
            <p:nvSpPr>
              <p:cNvPr id="28722" name="Oval 38"/>
              <p:cNvSpPr>
                <a:spLocks noChangeArrowheads="1"/>
              </p:cNvSpPr>
              <p:nvPr/>
            </p:nvSpPr>
            <p:spPr bwMode="auto">
              <a:xfrm>
                <a:off x="6543" y="345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3" name="Text Box 37"/>
              <p:cNvSpPr txBox="1">
                <a:spLocks noChangeArrowheads="1"/>
              </p:cNvSpPr>
              <p:nvPr/>
            </p:nvSpPr>
            <p:spPr bwMode="auto">
              <a:xfrm>
                <a:off x="6558" y="347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6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33"/>
            <p:cNvGrpSpPr/>
            <p:nvPr/>
          </p:nvGrpSpPr>
          <p:grpSpPr bwMode="auto">
            <a:xfrm>
              <a:off x="3392" y="2643"/>
              <a:ext cx="290" cy="280"/>
              <a:chOff x="6558" y="4599"/>
              <a:chExt cx="450" cy="474"/>
            </a:xfrm>
          </p:grpSpPr>
          <p:sp>
            <p:nvSpPr>
              <p:cNvPr id="28720" name="Oval 35"/>
              <p:cNvSpPr>
                <a:spLocks noChangeArrowheads="1"/>
              </p:cNvSpPr>
              <p:nvPr/>
            </p:nvSpPr>
            <p:spPr bwMode="auto">
              <a:xfrm>
                <a:off x="6558" y="459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21" name="Text Box 34"/>
              <p:cNvSpPr txBox="1">
                <a:spLocks noChangeArrowheads="1"/>
              </p:cNvSpPr>
              <p:nvPr/>
            </p:nvSpPr>
            <p:spPr bwMode="auto">
              <a:xfrm>
                <a:off x="6573" y="4623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7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30"/>
            <p:cNvGrpSpPr/>
            <p:nvPr/>
          </p:nvGrpSpPr>
          <p:grpSpPr bwMode="auto">
            <a:xfrm>
              <a:off x="4058" y="2648"/>
              <a:ext cx="289" cy="280"/>
              <a:chOff x="7713" y="4623"/>
              <a:chExt cx="450" cy="474"/>
            </a:xfrm>
          </p:grpSpPr>
          <p:sp>
            <p:nvSpPr>
              <p:cNvPr id="28718" name="Oval 32"/>
              <p:cNvSpPr>
                <a:spLocks noChangeArrowheads="1"/>
              </p:cNvSpPr>
              <p:nvPr/>
            </p:nvSpPr>
            <p:spPr bwMode="auto">
              <a:xfrm>
                <a:off x="7713" y="462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19" name="Text Box 31"/>
              <p:cNvSpPr txBox="1">
                <a:spLocks noChangeArrowheads="1"/>
              </p:cNvSpPr>
              <p:nvPr/>
            </p:nvSpPr>
            <p:spPr bwMode="auto">
              <a:xfrm>
                <a:off x="7728" y="464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8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27"/>
            <p:cNvGrpSpPr/>
            <p:nvPr/>
          </p:nvGrpSpPr>
          <p:grpSpPr bwMode="auto">
            <a:xfrm>
              <a:off x="4048" y="1967"/>
              <a:ext cx="290" cy="280"/>
              <a:chOff x="7698" y="3483"/>
              <a:chExt cx="450" cy="474"/>
            </a:xfrm>
          </p:grpSpPr>
          <p:sp>
            <p:nvSpPr>
              <p:cNvPr id="28716" name="Oval 29"/>
              <p:cNvSpPr>
                <a:spLocks noChangeArrowheads="1"/>
              </p:cNvSpPr>
              <p:nvPr/>
            </p:nvSpPr>
            <p:spPr bwMode="auto">
              <a:xfrm>
                <a:off x="7698" y="3483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28717" name="Text Box 28"/>
              <p:cNvSpPr txBox="1">
                <a:spLocks noChangeArrowheads="1"/>
              </p:cNvSpPr>
              <p:nvPr/>
            </p:nvSpPr>
            <p:spPr bwMode="auto">
              <a:xfrm>
                <a:off x="7713" y="3507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9</a:t>
                </a:r>
                <a:endParaRPr lang="en-US" altLang="zh-CN" b="1">
                  <a:latin typeface="Times New Roman" panose="02020603050405020304" pitchFamily="18" charset="0"/>
                </a:endParaRPr>
              </a:p>
              <a:p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93" name="Line 26"/>
            <p:cNvSpPr>
              <a:spLocks noChangeShapeType="1"/>
            </p:cNvSpPr>
            <p:nvPr/>
          </p:nvSpPr>
          <p:spPr bwMode="auto">
            <a:xfrm>
              <a:off x="1268" y="2042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5"/>
            <p:cNvSpPr>
              <a:spLocks noChangeShapeType="1"/>
            </p:cNvSpPr>
            <p:nvPr/>
          </p:nvSpPr>
          <p:spPr bwMode="auto">
            <a:xfrm>
              <a:off x="3699" y="2769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4"/>
            <p:cNvSpPr>
              <a:spLocks noChangeShapeType="1"/>
            </p:cNvSpPr>
            <p:nvPr/>
          </p:nvSpPr>
          <p:spPr bwMode="auto">
            <a:xfrm>
              <a:off x="4345" y="2095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2455" y="1713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>
              <a:off x="2474" y="2410"/>
              <a:ext cx="3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1"/>
            <p:cNvSpPr>
              <a:spLocks noChangeShapeType="1"/>
            </p:cNvSpPr>
            <p:nvPr/>
          </p:nvSpPr>
          <p:spPr bwMode="auto">
            <a:xfrm flipV="1">
              <a:off x="1876" y="1739"/>
              <a:ext cx="318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20"/>
            <p:cNvSpPr>
              <a:spLocks noChangeShapeType="1"/>
            </p:cNvSpPr>
            <p:nvPr/>
          </p:nvSpPr>
          <p:spPr bwMode="auto">
            <a:xfrm rot="10800000" flipV="1">
              <a:off x="3111" y="2185"/>
              <a:ext cx="318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19"/>
            <p:cNvSpPr>
              <a:spLocks noChangeShapeType="1"/>
            </p:cNvSpPr>
            <p:nvPr/>
          </p:nvSpPr>
          <p:spPr bwMode="auto">
            <a:xfrm rot="14982955" flipV="1">
              <a:off x="3124" y="1760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18"/>
            <p:cNvSpPr>
              <a:spLocks noChangeShapeType="1"/>
            </p:cNvSpPr>
            <p:nvPr/>
          </p:nvSpPr>
          <p:spPr bwMode="auto">
            <a:xfrm rot="14982955" flipV="1">
              <a:off x="1864" y="2174"/>
              <a:ext cx="292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7"/>
            <p:cNvSpPr>
              <a:spLocks noChangeShapeType="1"/>
            </p:cNvSpPr>
            <p:nvPr/>
          </p:nvSpPr>
          <p:spPr bwMode="auto">
            <a:xfrm>
              <a:off x="3525" y="222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16"/>
            <p:cNvSpPr>
              <a:spLocks noChangeShapeType="1"/>
            </p:cNvSpPr>
            <p:nvPr/>
          </p:nvSpPr>
          <p:spPr bwMode="auto">
            <a:xfrm>
              <a:off x="4191" y="2234"/>
              <a:ext cx="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Text Box 15"/>
            <p:cNvSpPr txBox="1">
              <a:spLocks noChangeArrowheads="1"/>
            </p:cNvSpPr>
            <p:nvPr/>
          </p:nvSpPr>
          <p:spPr bwMode="auto">
            <a:xfrm>
              <a:off x="1789" y="2210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705" name="Text Box 14"/>
            <p:cNvSpPr txBox="1">
              <a:spLocks noChangeArrowheads="1"/>
            </p:cNvSpPr>
            <p:nvPr/>
          </p:nvSpPr>
          <p:spPr bwMode="auto">
            <a:xfrm>
              <a:off x="3439" y="2272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706" name="Text Box 13"/>
            <p:cNvSpPr txBox="1">
              <a:spLocks noChangeArrowheads="1"/>
            </p:cNvSpPr>
            <p:nvPr/>
          </p:nvSpPr>
          <p:spPr bwMode="auto">
            <a:xfrm>
              <a:off x="3120" y="1665"/>
              <a:ext cx="299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707" name="Text Box 12"/>
            <p:cNvSpPr txBox="1">
              <a:spLocks noChangeArrowheads="1"/>
            </p:cNvSpPr>
            <p:nvPr/>
          </p:nvSpPr>
          <p:spPr bwMode="auto">
            <a:xfrm>
              <a:off x="3111" y="2257"/>
              <a:ext cx="299" cy="2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ε</a:t>
              </a:r>
              <a:endParaRPr lang="en-US" altLang="zh-CN" b="1"/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708" name="Arc 11"/>
            <p:cNvSpPr/>
            <p:nvPr/>
          </p:nvSpPr>
          <p:spPr bwMode="auto">
            <a:xfrm flipH="1" flipV="1">
              <a:off x="1110" y="1958"/>
              <a:ext cx="2279" cy="828"/>
            </a:xfrm>
            <a:custGeom>
              <a:avLst/>
              <a:gdLst>
                <a:gd name="T0" fmla="*/ 0 w 22993"/>
                <a:gd name="T1" fmla="*/ 0 h 21600"/>
                <a:gd name="T2" fmla="*/ 0 w 22993"/>
                <a:gd name="T3" fmla="*/ 0 h 21600"/>
                <a:gd name="T4" fmla="*/ 0 w 229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2993"/>
                <a:gd name="T10" fmla="*/ 0 h 21600"/>
                <a:gd name="T11" fmla="*/ 22993 w 229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93" h="21600" fill="none" extrusionOk="0">
                  <a:moveTo>
                    <a:pt x="-1" y="111"/>
                  </a:moveTo>
                  <a:cubicBezTo>
                    <a:pt x="728" y="37"/>
                    <a:pt x="1459" y="0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</a:path>
                <a:path w="22993" h="21600" stroke="0" extrusionOk="0">
                  <a:moveTo>
                    <a:pt x="-1" y="111"/>
                  </a:moveTo>
                  <a:cubicBezTo>
                    <a:pt x="728" y="37"/>
                    <a:pt x="1459" y="0"/>
                    <a:pt x="2192" y="0"/>
                  </a:cubicBezTo>
                  <a:cubicBezTo>
                    <a:pt x="11879" y="0"/>
                    <a:pt x="20382" y="6449"/>
                    <a:pt x="22992" y="15779"/>
                  </a:cubicBezTo>
                  <a:lnTo>
                    <a:pt x="2192" y="21600"/>
                  </a:lnTo>
                  <a:lnTo>
                    <a:pt x="-1" y="11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Text Box 10"/>
            <p:cNvSpPr txBox="1">
              <a:spLocks noChangeArrowheads="1"/>
            </p:cNvSpPr>
            <p:nvPr/>
          </p:nvSpPr>
          <p:spPr bwMode="auto">
            <a:xfrm>
              <a:off x="1856" y="2615"/>
              <a:ext cx="261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ε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710" name="Text Box 9"/>
            <p:cNvSpPr txBox="1">
              <a:spLocks noChangeArrowheads="1"/>
            </p:cNvSpPr>
            <p:nvPr/>
          </p:nvSpPr>
          <p:spPr bwMode="auto">
            <a:xfrm>
              <a:off x="3699" y="2548"/>
              <a:ext cx="261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143" y="2312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712" name="Text Box 7"/>
            <p:cNvSpPr txBox="1">
              <a:spLocks noChangeArrowheads="1"/>
            </p:cNvSpPr>
            <p:nvPr/>
          </p:nvSpPr>
          <p:spPr bwMode="auto">
            <a:xfrm>
              <a:off x="4336" y="1884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713" name="Text Box 6"/>
            <p:cNvSpPr txBox="1">
              <a:spLocks noChangeArrowheads="1"/>
            </p:cNvSpPr>
            <p:nvPr/>
          </p:nvSpPr>
          <p:spPr bwMode="auto">
            <a:xfrm>
              <a:off x="2474" y="2365"/>
              <a:ext cx="260" cy="2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8714" name="Arc 5"/>
            <p:cNvSpPr/>
            <p:nvPr/>
          </p:nvSpPr>
          <p:spPr bwMode="auto">
            <a:xfrm rot="5400634" flipH="1">
              <a:off x="2044" y="1055"/>
              <a:ext cx="1172" cy="1741"/>
            </a:xfrm>
            <a:custGeom>
              <a:avLst/>
              <a:gdLst>
                <a:gd name="T0" fmla="*/ 0 w 21600"/>
                <a:gd name="T1" fmla="*/ 0 h 37680"/>
                <a:gd name="T2" fmla="*/ 0 w 21600"/>
                <a:gd name="T3" fmla="*/ 0 h 37680"/>
                <a:gd name="T4" fmla="*/ 0 w 21600"/>
                <a:gd name="T5" fmla="*/ 0 h 376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680"/>
                <a:gd name="T11" fmla="*/ 21600 w 21600"/>
                <a:gd name="T12" fmla="*/ 37680 h 37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680" fill="none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</a:path>
                <a:path w="21600" h="37680" stroke="0" extrusionOk="0">
                  <a:moveTo>
                    <a:pt x="10056" y="-1"/>
                  </a:moveTo>
                  <a:cubicBezTo>
                    <a:pt x="17155" y="3734"/>
                    <a:pt x="21600" y="11094"/>
                    <a:pt x="21600" y="19116"/>
                  </a:cubicBezTo>
                  <a:cubicBezTo>
                    <a:pt x="21600" y="26732"/>
                    <a:pt x="17588" y="33786"/>
                    <a:pt x="11042" y="37680"/>
                  </a:cubicBezTo>
                  <a:lnTo>
                    <a:pt x="0" y="19116"/>
                  </a:lnTo>
                  <a:lnTo>
                    <a:pt x="10056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Text Box 4"/>
            <p:cNvSpPr txBox="1">
              <a:spLocks noChangeArrowheads="1"/>
            </p:cNvSpPr>
            <p:nvPr/>
          </p:nvSpPr>
          <p:spPr bwMode="auto">
            <a:xfrm>
              <a:off x="2455" y="1104"/>
              <a:ext cx="260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ε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8677" name="Text Box 94"/>
          <p:cNvSpPr txBox="1">
            <a:spLocks noChangeArrowheads="1"/>
          </p:cNvSpPr>
          <p:nvPr/>
        </p:nvSpPr>
        <p:spPr bwMode="auto">
          <a:xfrm>
            <a:off x="2590800" y="5622925"/>
            <a:ext cx="4191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计算</a:t>
            </a:r>
            <a:r>
              <a:rPr lang="en-US" altLang="zh-CN" sz="2000" b="1">
                <a:latin typeface="Times New Roman" panose="02020603050405020304" pitchFamily="18" charset="0"/>
              </a:rPr>
              <a:t>ε_closure({3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8})</a:t>
            </a:r>
            <a:r>
              <a:rPr lang="zh-CN" altLang="en-US" sz="2000" b="1">
                <a:latin typeface="Times New Roman" panose="02020603050405020304" pitchFamily="18" charset="0"/>
                <a:hlinkClick r:id="rId1"/>
              </a:rPr>
              <a:t>过程演示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9" name="Rectangle 4099"/>
          <p:cNvSpPr>
            <a:spLocks noChangeArrowheads="1"/>
          </p:cNvSpPr>
          <p:nvPr/>
        </p:nvSpPr>
        <p:spPr bwMode="auto">
          <a:xfrm>
            <a:off x="-76200" y="228600"/>
            <a:ext cx="7924800" cy="54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2738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闭包运算举例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9"/>
          <p:cNvSpPr>
            <a:spLocks noChangeArrowheads="1"/>
          </p:cNvSpPr>
          <p:nvPr/>
        </p:nvSpPr>
        <p:spPr bwMode="auto">
          <a:xfrm>
            <a:off x="1069975" y="5030788"/>
            <a:ext cx="1295400" cy="703262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29700" name="Text Box 1026"/>
          <p:cNvSpPr txBox="1">
            <a:spLocks noChangeArrowheads="1"/>
          </p:cNvSpPr>
          <p:nvPr/>
        </p:nvSpPr>
        <p:spPr bwMode="auto">
          <a:xfrm>
            <a:off x="228600" y="914400"/>
            <a:ext cx="8458200" cy="3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57340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设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,f,S,Z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则与之等价的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DFA M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(K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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,S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，其中，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7340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⑴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ρ(K)(ρ(K)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全部子集之集合称为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之幂集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7340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⑵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7340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⑶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(q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ε_closure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(M(q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a))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7340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⑷ S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ε_closure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(S)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7340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⑸ 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q︱q∈K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q∩Z≠Φ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1" name="Text Box 1028"/>
          <p:cNvSpPr txBox="1">
            <a:spLocks noChangeArrowheads="1"/>
          </p:cNvSpPr>
          <p:nvPr/>
        </p:nvSpPr>
        <p:spPr bwMode="auto">
          <a:xfrm>
            <a:off x="838200" y="4313694"/>
            <a:ext cx="7543800" cy="1818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注解：</a:t>
            </a:r>
            <a:endParaRPr lang="zh-CN" altLang="en-US" sz="2200" b="1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①从</a:t>
            </a:r>
            <a:r>
              <a:rPr lang="en-US" altLang="zh-CN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</a:t>
            </a:r>
            <a:r>
              <a:rPr lang="zh-CN" altLang="en-US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开始状态不存在路径到达的状态</a:t>
            </a:r>
            <a:r>
              <a:rPr lang="en-US" altLang="zh-CN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称为不可达状态。</a:t>
            </a:r>
            <a:endParaRPr lang="zh-CN" altLang="en-US" sz="2200" b="1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②考虑舍弃不可达状态的转换状态之计算</a:t>
            </a:r>
            <a:r>
              <a:rPr lang="en-US" altLang="zh-CN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子集法可以简化从</a:t>
            </a:r>
            <a:r>
              <a:rPr lang="en-US" altLang="zh-CN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 err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ε_closure</a:t>
            </a:r>
            <a:r>
              <a:rPr lang="en-US" altLang="zh-CN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(S)</a:t>
            </a:r>
            <a:r>
              <a:rPr lang="zh-CN" altLang="en-US" sz="2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开始计算。</a:t>
            </a:r>
            <a:endParaRPr lang="zh-CN" altLang="en-US" sz="2200" b="1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2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endParaRPr lang="en-US" altLang="zh-CN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762000" y="4923294"/>
            <a:ext cx="7239000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57200" y="866674"/>
            <a:ext cx="7918450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 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，子集法得到与其等价的</a:t>
            </a:r>
            <a:r>
              <a:rPr lang="en-US" altLang="zh-CN" sz="2200" b="1" dirty="0">
                <a:latin typeface="+mn-ea"/>
                <a:ea typeface="+mn-ea"/>
              </a:rPr>
              <a:t>DFA  M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,S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,Z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之具体计算步骤可以是：</a:t>
            </a:r>
            <a:endParaRPr lang="zh-CN" altLang="en-US" sz="2200" b="1" dirty="0">
              <a:latin typeface="+mn-ea"/>
              <a:ea typeface="+mn-ea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① 置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为空集；</a:t>
            </a:r>
            <a:endParaRPr lang="zh-CN" altLang="en-US" sz="2200" b="1" dirty="0">
              <a:latin typeface="+mn-ea"/>
              <a:ea typeface="+mn-ea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② 计算</a:t>
            </a:r>
            <a:r>
              <a:rPr lang="en-US" altLang="zh-CN" sz="2200" b="1" dirty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的开始状态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ε_closure</a:t>
            </a:r>
            <a:r>
              <a:rPr lang="en-US" altLang="zh-CN" sz="2200" b="1" dirty="0">
                <a:latin typeface="+mn-ea"/>
                <a:ea typeface="+mn-ea"/>
              </a:rPr>
              <a:t>(S)</a:t>
            </a:r>
            <a:r>
              <a:rPr lang="zh-CN" altLang="en-US" sz="2200" b="1" dirty="0">
                <a:latin typeface="+mn-ea"/>
                <a:ea typeface="+mn-ea"/>
              </a:rPr>
              <a:t>， </a:t>
            </a:r>
            <a:r>
              <a:rPr lang="en-US" altLang="zh-CN" sz="2200" b="1" dirty="0">
                <a:latin typeface="+mn-ea"/>
                <a:ea typeface="+mn-ea"/>
              </a:rPr>
              <a:t>S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  <a:endParaRPr lang="zh-CN" altLang="en-US" sz="2200" b="1" dirty="0">
              <a:latin typeface="+mn-ea"/>
              <a:ea typeface="+mn-ea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③ 对于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每一新增状态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，计算出每个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</a:t>
            </a:r>
            <a:r>
              <a:rPr lang="zh-CN" altLang="en-US" sz="2200" b="1" dirty="0">
                <a:latin typeface="+mn-ea"/>
                <a:ea typeface="+mn-ea"/>
              </a:rPr>
              <a:t>的转换状态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(q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 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err="1">
                <a:latin typeface="+mn-ea"/>
                <a:ea typeface="+mn-ea"/>
              </a:rPr>
              <a:t>ε_closure</a:t>
            </a:r>
            <a:r>
              <a:rPr lang="en-US" altLang="zh-CN" sz="2200" b="1" dirty="0">
                <a:latin typeface="+mn-ea"/>
                <a:ea typeface="+mn-ea"/>
              </a:rPr>
              <a:t>(M(</a:t>
            </a:r>
            <a:r>
              <a:rPr lang="en-US" altLang="zh-CN" sz="2200" b="1" dirty="0" err="1">
                <a:latin typeface="+mn-ea"/>
                <a:ea typeface="+mn-ea"/>
              </a:rPr>
              <a:t>q,a</a:t>
            </a:r>
            <a:r>
              <a:rPr lang="en-US" altLang="zh-CN" sz="2200" b="1" dirty="0">
                <a:latin typeface="+mn-ea"/>
                <a:ea typeface="+mn-ea"/>
              </a:rPr>
              <a:t>))</a:t>
            </a:r>
            <a:r>
              <a:rPr lang="zh-CN" altLang="en-US" sz="2200" b="1" dirty="0">
                <a:latin typeface="+mn-ea"/>
                <a:ea typeface="+mn-ea"/>
              </a:rPr>
              <a:t>。如果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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作为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新增状态；</a:t>
            </a:r>
            <a:endParaRPr lang="zh-CN" altLang="en-US" sz="2200" b="1" dirty="0">
              <a:latin typeface="+mn-ea"/>
              <a:ea typeface="+mn-ea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④ 重复③，直到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不再出现新增状态为止；</a:t>
            </a:r>
            <a:endParaRPr lang="zh-CN" altLang="en-US" sz="2200" b="1" dirty="0">
              <a:latin typeface="+mn-ea"/>
              <a:ea typeface="+mn-ea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⑤ 计算接受状态集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</a:t>
            </a:r>
            <a:r>
              <a:rPr lang="en-US" altLang="zh-CN" sz="2200" b="1" dirty="0" err="1">
                <a:latin typeface="+mn-ea"/>
                <a:ea typeface="+mn-ea"/>
              </a:rPr>
              <a:t>q︱q∈K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 err="1">
                <a:latin typeface="+mn-ea"/>
                <a:ea typeface="+mn-ea"/>
              </a:rPr>
              <a:t>,q∩Z≠Φ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55750" y="4989969"/>
            <a:ext cx="6019800" cy="9747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3.7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将例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3.6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NFA M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f,S,Z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确定化。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NFA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到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DFA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转换过程演示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endParaRPr lang="en-US" altLang="zh-CN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676400"/>
            <a:ext cx="6257925" cy="4286250"/>
          </a:xfrm>
          <a:prstGeom prst="rect">
            <a:avLst/>
          </a:prstGeom>
        </p:spPr>
      </p:pic>
      <p:sp>
        <p:nvSpPr>
          <p:cNvPr id="5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转换方法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子集法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endParaRPr lang="en-US" altLang="zh-CN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1060515"/>
            <a:ext cx="2462854" cy="393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① 置</a:t>
            </a:r>
            <a:r>
              <a:rPr lang="en-US" altLang="zh-CN" b="1" dirty="0">
                <a:latin typeface="+mn-ea"/>
              </a:rPr>
              <a:t>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为空集；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" y="892175"/>
            <a:ext cx="6877050" cy="5111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5123" y="281631"/>
            <a:ext cx="7696200" cy="393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② 计算</a:t>
            </a:r>
            <a:r>
              <a:rPr lang="en-US" altLang="zh-CN" b="1" dirty="0">
                <a:latin typeface="+mn-ea"/>
              </a:rPr>
              <a:t>M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的开始状态</a:t>
            </a:r>
            <a:r>
              <a:rPr lang="en-US" altLang="zh-CN" b="1" dirty="0">
                <a:latin typeface="+mn-ea"/>
              </a:rPr>
              <a:t>S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 err="1">
                <a:latin typeface="+mn-ea"/>
              </a:rPr>
              <a:t>ε_closure</a:t>
            </a:r>
            <a:r>
              <a:rPr lang="en-US" altLang="zh-CN" b="1" dirty="0">
                <a:latin typeface="+mn-ea"/>
              </a:rPr>
              <a:t>(S)</a:t>
            </a:r>
            <a:r>
              <a:rPr lang="zh-CN" altLang="en-US" b="1" dirty="0">
                <a:latin typeface="+mn-ea"/>
              </a:rPr>
              <a:t>， </a:t>
            </a:r>
            <a:r>
              <a:rPr lang="en-US" altLang="zh-CN" b="1" dirty="0">
                <a:latin typeface="+mn-ea"/>
              </a:rPr>
              <a:t>S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作为</a:t>
            </a:r>
            <a:r>
              <a:rPr lang="en-US" altLang="zh-CN" b="1" dirty="0">
                <a:latin typeface="+mn-ea"/>
              </a:rPr>
              <a:t>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新增状态；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0" y="4541063"/>
            <a:ext cx="4572000" cy="13907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③ 对于</a:t>
            </a:r>
            <a:r>
              <a:rPr lang="en-US" altLang="zh-CN" b="1" dirty="0">
                <a:latin typeface="+mn-ea"/>
              </a:rPr>
              <a:t>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每一新增状态</a:t>
            </a:r>
            <a:r>
              <a:rPr lang="en-US" altLang="zh-CN" b="1" dirty="0">
                <a:latin typeface="+mn-ea"/>
              </a:rPr>
              <a:t>q</a:t>
            </a:r>
            <a:r>
              <a:rPr lang="zh-CN" altLang="en-US" b="1" dirty="0">
                <a:latin typeface="+mn-ea"/>
              </a:rPr>
              <a:t>，计算出每个</a:t>
            </a:r>
            <a:r>
              <a:rPr lang="en-US" altLang="zh-CN" b="1" dirty="0">
                <a:latin typeface="+mn-ea"/>
              </a:rPr>
              <a:t>a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</a:t>
            </a:r>
            <a:r>
              <a:rPr lang="zh-CN" altLang="en-US" b="1" dirty="0">
                <a:latin typeface="+mn-ea"/>
              </a:rPr>
              <a:t>的转换状态</a:t>
            </a:r>
            <a:r>
              <a:rPr lang="en-US" altLang="zh-CN" b="1" dirty="0">
                <a:latin typeface="+mn-ea"/>
              </a:rPr>
              <a:t>p</a:t>
            </a:r>
            <a:r>
              <a:rPr lang="zh-CN" altLang="en-US" b="1" dirty="0">
                <a:latin typeface="+mn-ea"/>
              </a:rPr>
              <a:t>，即</a:t>
            </a:r>
            <a:r>
              <a:rPr lang="en-US" altLang="zh-CN" b="1" dirty="0">
                <a:latin typeface="+mn-ea"/>
              </a:rPr>
              <a:t>f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+mn-ea"/>
              </a:rPr>
              <a:t>(q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a) 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p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 err="1">
                <a:latin typeface="+mn-ea"/>
              </a:rPr>
              <a:t>ε_closure</a:t>
            </a:r>
            <a:r>
              <a:rPr lang="en-US" altLang="zh-CN" b="1" dirty="0">
                <a:latin typeface="+mn-ea"/>
              </a:rPr>
              <a:t>(M(</a:t>
            </a:r>
            <a:r>
              <a:rPr lang="en-US" altLang="zh-CN" b="1" dirty="0" err="1">
                <a:latin typeface="+mn-ea"/>
              </a:rPr>
              <a:t>q,a</a:t>
            </a:r>
            <a:r>
              <a:rPr lang="en-US" altLang="zh-CN" b="1" dirty="0">
                <a:latin typeface="+mn-ea"/>
              </a:rPr>
              <a:t>))</a:t>
            </a:r>
            <a:r>
              <a:rPr lang="zh-CN" altLang="en-US" b="1" dirty="0">
                <a:latin typeface="+mn-ea"/>
              </a:rPr>
              <a:t>。如果</a:t>
            </a:r>
            <a:r>
              <a:rPr lang="en-US" altLang="zh-CN" b="1" dirty="0" err="1">
                <a:latin typeface="+mn-ea"/>
              </a:rPr>
              <a:t>p</a:t>
            </a:r>
            <a:r>
              <a:rPr lang="en-US" altLang="zh-CN" b="1" dirty="0" err="1">
                <a:latin typeface="+mn-ea"/>
                <a:sym typeface="Symbol" panose="05050102010706020507" pitchFamily="18" charset="2"/>
              </a:rPr>
              <a:t></a:t>
            </a:r>
            <a:r>
              <a:rPr lang="en-US" altLang="zh-CN" b="1" dirty="0" err="1">
                <a:latin typeface="+mn-ea"/>
              </a:rPr>
              <a:t>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，则</a:t>
            </a:r>
            <a:r>
              <a:rPr lang="en-US" altLang="zh-CN" b="1" dirty="0">
                <a:latin typeface="+mn-ea"/>
              </a:rPr>
              <a:t>p</a:t>
            </a:r>
            <a:r>
              <a:rPr lang="zh-CN" altLang="en-US" b="1" dirty="0">
                <a:latin typeface="+mn-ea"/>
              </a:rPr>
              <a:t>作为</a:t>
            </a:r>
            <a:r>
              <a:rPr lang="en-US" altLang="zh-CN" b="1" dirty="0">
                <a:latin typeface="+mn-ea"/>
              </a:rPr>
              <a:t>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新增状态；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0" y="1915751"/>
            <a:ext cx="5334000" cy="4561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1" action="ppaction://hlinksldjump"/>
              </a:rPr>
              <a:t>3.1</a:t>
            </a:r>
            <a:r>
              <a:rPr lang="zh-CN" altLang="en-US" sz="2400" b="1" dirty="0">
                <a:latin typeface="+mn-ea"/>
                <a:ea typeface="+mn-ea"/>
                <a:hlinkClick r:id="rId1" action="ppaction://hlinksldjump"/>
              </a:rPr>
              <a:t>　词法分析程序设计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2" action="ppaction://hlinksldjump"/>
              </a:rPr>
              <a:t>3.2</a:t>
            </a:r>
            <a:r>
              <a:rPr lang="zh-CN" altLang="en-US" sz="2400" b="1" dirty="0">
                <a:latin typeface="+mn-ea"/>
                <a:ea typeface="+mn-ea"/>
                <a:hlinkClick r:id="rId2" action="ppaction://hlinksldjump"/>
              </a:rPr>
              <a:t>　单词的描述工具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3" action="ppaction://hlinksldjump"/>
              </a:rPr>
              <a:t>3.3</a:t>
            </a:r>
            <a:r>
              <a:rPr lang="zh-CN" altLang="en-US" sz="2400" b="1" dirty="0">
                <a:latin typeface="+mn-ea"/>
                <a:ea typeface="+mn-ea"/>
                <a:hlinkClick r:id="rId3" action="ppaction://hlinksldjump"/>
              </a:rPr>
              <a:t>　有穷自动机 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4" action="ppaction://hlinksldjump"/>
              </a:rPr>
              <a:t>3.4</a:t>
            </a:r>
            <a:r>
              <a:rPr lang="zh-CN" altLang="en-US" sz="2400" b="1" dirty="0">
                <a:latin typeface="+mn-ea"/>
                <a:ea typeface="+mn-ea"/>
                <a:hlinkClick r:id="rId4" action="ppaction://hlinksldjump"/>
              </a:rPr>
              <a:t>　正规式和有穷自动机的等价性</a:t>
            </a:r>
            <a:endParaRPr lang="zh-CN" altLang="en-US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5" action="ppaction://hlinksldjump"/>
              </a:rPr>
              <a:t>3.5</a:t>
            </a:r>
            <a:r>
              <a:rPr lang="zh-CN" altLang="en-US" sz="2400" b="1" dirty="0">
                <a:latin typeface="+mn-ea"/>
                <a:ea typeface="+mn-ea"/>
                <a:hlinkClick r:id="rId5" action="ppaction://hlinksldjump"/>
              </a:rPr>
              <a:t>　正规文法和有穷自动机间的转换</a:t>
            </a:r>
            <a:endParaRPr lang="en-US" altLang="zh-CN" sz="2400" b="1" dirty="0">
              <a:latin typeface="+mn-ea"/>
              <a:ea typeface="+mn-ea"/>
              <a:hlinkClick r:id="rId6" action="ppaction://hlinksldjump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  <a:hlinkClick r:id="rId7" action="ppaction://hlinksldjump"/>
              </a:rPr>
              <a:t>3.6</a:t>
            </a:r>
            <a:r>
              <a:rPr lang="zh-CN" altLang="en-US" sz="2400" b="1" dirty="0">
                <a:latin typeface="+mn-ea"/>
                <a:ea typeface="+mn-ea"/>
                <a:hlinkClick r:id="rId7" action="ppaction://hlinksldjump"/>
              </a:rPr>
              <a:t>　词法分析程序的自动构造工具</a:t>
            </a:r>
            <a:endParaRPr lang="en-US" altLang="zh-CN" sz="2400" b="1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94050" y="1163638"/>
            <a:ext cx="1676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重点讲解</a:t>
            </a:r>
            <a:endParaRPr lang="zh-CN" altLang="en-US" sz="2800" b="1" dirty="0">
              <a:solidFill>
                <a:srgbClr val="8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381999" cy="5181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019" y="368431"/>
            <a:ext cx="5918981" cy="393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④ 重复③，直到</a:t>
            </a:r>
            <a:r>
              <a:rPr lang="en-US" altLang="zh-CN" b="1" dirty="0">
                <a:latin typeface="+mn-ea"/>
              </a:rPr>
              <a:t>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不再出现新增状态为止；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14400"/>
            <a:ext cx="8229600" cy="4953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5800" y="381000"/>
            <a:ext cx="5638800" cy="393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④ 重复③，直到</a:t>
            </a:r>
            <a:r>
              <a:rPr lang="en-US" altLang="zh-CN" b="1" dirty="0">
                <a:latin typeface="+mn-ea"/>
              </a:rPr>
              <a:t>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不再出现新增状态为止；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914400"/>
            <a:ext cx="7543800" cy="5105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6800" y="322816"/>
            <a:ext cx="5791200" cy="393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④ 重复③，直到</a:t>
            </a:r>
            <a:r>
              <a:rPr lang="en-US" altLang="zh-CN" b="1" dirty="0">
                <a:latin typeface="+mn-ea"/>
              </a:rPr>
              <a:t>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不再出现新增状态为止；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1" y="914399"/>
            <a:ext cx="8229599" cy="5105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3400" y="76200"/>
            <a:ext cx="6096000" cy="393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④ 重复③，直到</a:t>
            </a:r>
            <a:r>
              <a:rPr lang="en-US" altLang="zh-CN" b="1" dirty="0">
                <a:latin typeface="+mn-ea"/>
              </a:rPr>
              <a:t>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不再出现新增状态为止；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477268"/>
            <a:ext cx="7162800" cy="393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⑤ 计算接受状态集</a:t>
            </a:r>
            <a:r>
              <a:rPr lang="en-US" altLang="zh-CN" b="1" dirty="0">
                <a:latin typeface="+mn-ea"/>
              </a:rPr>
              <a:t>Z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{</a:t>
            </a:r>
            <a:r>
              <a:rPr lang="en-US" altLang="zh-CN" b="1" dirty="0" err="1">
                <a:latin typeface="+mn-ea"/>
              </a:rPr>
              <a:t>q︱q∈K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</a:t>
            </a:r>
            <a:r>
              <a:rPr lang="en-US" altLang="zh-CN" b="1" dirty="0">
                <a:latin typeface="+mn-ea"/>
              </a:rPr>
              <a:t>,</a:t>
            </a:r>
            <a:r>
              <a:rPr lang="en-US" altLang="zh-CN" b="1" dirty="0" err="1">
                <a:latin typeface="+mn-ea"/>
              </a:rPr>
              <a:t>q∩Z≠Φ</a:t>
            </a:r>
            <a:r>
              <a:rPr lang="en-US" altLang="zh-CN" b="1" dirty="0">
                <a:latin typeface="+mn-ea"/>
              </a:rPr>
              <a:t>}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0"/>
          <p:cNvSpPr>
            <a:spLocks noChangeArrowheads="1"/>
          </p:cNvSpPr>
          <p:nvPr/>
        </p:nvSpPr>
        <p:spPr bwMode="auto">
          <a:xfrm>
            <a:off x="2362200" y="4648200"/>
            <a:ext cx="4800600" cy="1447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" y="1827510"/>
            <a:ext cx="8382000" cy="30131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定义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3.10  </a:t>
            </a:r>
            <a:r>
              <a:rPr lang="zh-CN" altLang="en-US" sz="2200" b="1" dirty="0">
                <a:latin typeface="+mn-ea"/>
                <a:ea typeface="+mn-ea"/>
              </a:rPr>
              <a:t>设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>
                <a:latin typeface="+mn-ea"/>
                <a:ea typeface="+mn-ea"/>
              </a:rPr>
              <a:t>K,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+mn-ea"/>
                <a:ea typeface="+mn-ea"/>
              </a:rPr>
              <a:t>,f,S,Z</a:t>
            </a:r>
            <a:r>
              <a:rPr lang="en-US" altLang="zh-CN" sz="2200" b="1" dirty="0">
                <a:latin typeface="+mn-ea"/>
                <a:ea typeface="+mn-ea"/>
              </a:rPr>
              <a:t>),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K,q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K,p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是等价的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记为</a:t>
            </a:r>
            <a:r>
              <a:rPr lang="en-US" altLang="zh-CN" sz="2200" b="1" dirty="0" err="1">
                <a:latin typeface="+mn-ea"/>
                <a:ea typeface="+mn-ea"/>
              </a:rPr>
              <a:t>p≡q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定义为： </a:t>
            </a:r>
            <a:endParaRPr lang="en-US" altLang="zh-CN" sz="2200" b="1" dirty="0">
              <a:latin typeface="+mn-ea"/>
              <a:ea typeface="+mn-ea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</a:t>
            </a:r>
            <a:r>
              <a:rPr lang="en-US" altLang="zh-CN" sz="2200" b="1" dirty="0" err="1">
                <a:latin typeface="+mn-ea"/>
                <a:ea typeface="+mn-ea"/>
              </a:rPr>
              <a:t>p≡q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 err="1">
                <a:latin typeface="+mn-ea"/>
                <a:ea typeface="+mn-ea"/>
              </a:rPr>
              <a:t>iff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</a:t>
            </a:r>
            <a:r>
              <a:rPr lang="en-US" altLang="zh-CN" sz="2200" b="1" dirty="0">
                <a:latin typeface="+mn-ea"/>
                <a:ea typeface="+mn-ea"/>
              </a:rPr>
              <a:t>*[f(p, 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 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</a:t>
            </a:r>
            <a:r>
              <a:rPr lang="en-US" altLang="zh-CN" sz="2200" b="1" dirty="0">
                <a:latin typeface="+mn-ea"/>
                <a:ea typeface="+mn-ea"/>
              </a:rPr>
              <a:t>f(q, 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Z]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  <a:endParaRPr lang="zh-CN" altLang="en-US" sz="2200" b="1" dirty="0">
              <a:latin typeface="+mn-ea"/>
              <a:ea typeface="+mn-ea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Wingdings" panose="05000000000000000000" pitchFamily="2" charset="2"/>
              </a:rPr>
              <a:t>状态</a:t>
            </a:r>
            <a:r>
              <a:rPr lang="en-US" altLang="zh-CN" sz="2200" b="1" dirty="0">
                <a:latin typeface="+mn-ea"/>
                <a:ea typeface="+mn-ea"/>
                <a:sym typeface="Wingdings" panose="05000000000000000000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anose="05000000000000000000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anose="05000000000000000000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anose="05000000000000000000" pitchFamily="2" charset="2"/>
              </a:rPr>
              <a:t>等价的二个条件：</a:t>
            </a:r>
            <a:endParaRPr lang="en-US" altLang="zh-CN" sz="2200" b="1" dirty="0">
              <a:latin typeface="+mn-ea"/>
              <a:ea typeface="+mn-ea"/>
              <a:sym typeface="Wingdings" panose="05000000000000000000" pitchFamily="2" charset="2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  <a:sym typeface="Wingdings" panose="05000000000000000000" pitchFamily="2" charset="2"/>
              </a:rPr>
              <a:t>一致性条件：</a:t>
            </a:r>
            <a:r>
              <a:rPr lang="en-US" altLang="zh-CN" sz="2200" b="1" dirty="0">
                <a:latin typeface="+mn-ea"/>
                <a:ea typeface="+mn-ea"/>
                <a:sym typeface="Wingdings" panose="05000000000000000000" pitchFamily="2" charset="2"/>
              </a:rPr>
              <a:t>p</a:t>
            </a:r>
            <a:r>
              <a:rPr lang="zh-CN" altLang="en-US" sz="2200" b="1" dirty="0">
                <a:latin typeface="+mn-ea"/>
                <a:ea typeface="+mn-ea"/>
                <a:sym typeface="Wingdings" panose="05000000000000000000" pitchFamily="2" charset="2"/>
              </a:rPr>
              <a:t>和</a:t>
            </a:r>
            <a:r>
              <a:rPr lang="en-US" altLang="zh-CN" sz="2200" b="1" dirty="0">
                <a:latin typeface="+mn-ea"/>
                <a:ea typeface="+mn-ea"/>
                <a:sym typeface="Wingdings" panose="05000000000000000000" pitchFamily="2" charset="2"/>
              </a:rPr>
              <a:t>q</a:t>
            </a:r>
            <a:r>
              <a:rPr lang="zh-CN" altLang="en-US" sz="2200" b="1" dirty="0">
                <a:latin typeface="+mn-ea"/>
                <a:ea typeface="+mn-ea"/>
                <a:sym typeface="Wingdings" panose="05000000000000000000" pitchFamily="2" charset="2"/>
              </a:rPr>
              <a:t>同时是可接受状态或不可接受状态。</a:t>
            </a:r>
            <a:endParaRPr lang="en-US" altLang="zh-CN" sz="2200" b="1" dirty="0">
              <a:latin typeface="+mn-ea"/>
              <a:ea typeface="+mn-ea"/>
              <a:sym typeface="Wingdings" panose="05000000000000000000" pitchFamily="2" charset="2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  <a:sym typeface="Wingdings" panose="05000000000000000000" pitchFamily="2" charset="2"/>
              </a:rPr>
              <a:t>		</a:t>
            </a:r>
            <a:r>
              <a:rPr lang="zh-CN" altLang="en-US" sz="2200" b="1" dirty="0">
                <a:latin typeface="+mn-ea"/>
                <a:ea typeface="+mn-ea"/>
                <a:sym typeface="Wingdings" panose="05000000000000000000" pitchFamily="2" charset="2"/>
              </a:rPr>
              <a:t>所以，</a:t>
            </a:r>
            <a:r>
              <a:rPr lang="zh-CN" altLang="en-US" sz="2200" b="1" dirty="0">
                <a:latin typeface="+mn-ea"/>
                <a:ea typeface="+mn-ea"/>
              </a:rPr>
              <a:t>对于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p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q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K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</a:t>
            </a:r>
            <a:r>
              <a:rPr lang="en-US" altLang="zh-CN" sz="2200" b="1" dirty="0" err="1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 </a:t>
            </a:r>
            <a:r>
              <a:rPr lang="zh-CN" altLang="en-US" sz="2200" b="1" dirty="0">
                <a:latin typeface="+mn-ea"/>
                <a:ea typeface="+mn-ea"/>
              </a:rPr>
              <a:t>是不等价的。</a:t>
            </a:r>
            <a:endParaRPr lang="en-US" altLang="zh-CN" sz="2200" b="1" dirty="0">
              <a:latin typeface="+mn-ea"/>
              <a:ea typeface="+mn-ea"/>
            </a:endParaRPr>
          </a:p>
          <a:p>
            <a:pPr indent="595630" algn="l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蔓延性条件：对所有输入符号，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必须转换到等价的状态中。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457200" y="851277"/>
            <a:ext cx="7990318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595630" algn="l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>
                <a:latin typeface="+mn-ea"/>
                <a:ea typeface="+mn-ea"/>
              </a:rPr>
              <a:t>确定有穷自动机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的简化是指寻找与之等价的、状态个数达到最小的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。这样的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，称为</a:t>
            </a:r>
            <a:r>
              <a:rPr lang="zh-CN" altLang="en-US" sz="2200" b="1" dirty="0">
                <a:solidFill>
                  <a:srgbClr val="CC6600"/>
                </a:solidFill>
                <a:latin typeface="+mn-ea"/>
                <a:ea typeface="+mn-ea"/>
              </a:rPr>
              <a:t>最小化的</a:t>
            </a:r>
            <a:r>
              <a:rPr lang="en-US" altLang="zh-CN" sz="2200" b="1" dirty="0">
                <a:latin typeface="+mn-ea"/>
                <a:ea typeface="+mn-ea"/>
              </a:rPr>
              <a:t>DFA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533400" y="4668047"/>
            <a:ext cx="7924800" cy="10469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0642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+mn-ea"/>
                <a:ea typeface="+mn-ea"/>
              </a:rPr>
              <a:t>确定有穷自动机简化基本思想是：计算 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的等价状态，然后将等价状态合并，得到最小化的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2592387" y="4833938"/>
            <a:ext cx="44958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计算 </a:t>
            </a:r>
            <a:r>
              <a:rPr lang="en-US" altLang="zh-CN" sz="2000" b="1" dirty="0">
                <a:latin typeface="Times New Roman" panose="02020603050405020304" pitchFamily="18" charset="0"/>
              </a:rPr>
              <a:t>DFA M</a:t>
            </a:r>
            <a:r>
              <a:rPr lang="zh-CN" altLang="en-US" sz="2000" b="1" dirty="0">
                <a:latin typeface="Times New Roman" panose="02020603050405020304" pitchFamily="18" charset="0"/>
              </a:rPr>
              <a:t>的等价状态方法有两类：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分割法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教材采用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3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合并法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1752" name="AutoShape 9"/>
          <p:cNvSpPr/>
          <p:nvPr/>
        </p:nvSpPr>
        <p:spPr bwMode="auto">
          <a:xfrm>
            <a:off x="3654425" y="5307013"/>
            <a:ext cx="155575" cy="717550"/>
          </a:xfrm>
          <a:prstGeom prst="leftBrace">
            <a:avLst>
              <a:gd name="adj1" fmla="val 38435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609600" y="314980"/>
            <a:ext cx="4648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的最小化</a:t>
            </a:r>
            <a:endParaRPr lang="en-US" altLang="zh-CN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50" grpId="0"/>
      <p:bldP spid="31751" grpId="0"/>
      <p:bldP spid="317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09600" y="4724400"/>
            <a:ext cx="17526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确定有穷自动机的最小化方法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7905750" cy="53737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57505" indent="-357505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⑴ </a:t>
            </a:r>
            <a:r>
              <a:rPr lang="zh-CN" altLang="en-US" sz="2200" b="1" dirty="0">
                <a:latin typeface="+mn-ea"/>
                <a:ea typeface="+mn-ea"/>
              </a:rPr>
              <a:t>状态集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zh-CN" altLang="en-US" sz="2200" b="1" dirty="0">
                <a:latin typeface="+mn-ea"/>
                <a:ea typeface="+mn-ea"/>
              </a:rPr>
              <a:t>划分为两个状态子集</a:t>
            </a:r>
            <a:r>
              <a:rPr lang="en-US" altLang="zh-CN" sz="2200" b="1" dirty="0">
                <a:latin typeface="+mn-ea"/>
                <a:ea typeface="+mn-ea"/>
              </a:rPr>
              <a:t>{Z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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，记为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</a:t>
            </a:r>
            <a:r>
              <a:rPr lang="en-US" altLang="zh-CN" sz="2200" b="1" dirty="0">
                <a:latin typeface="+mn-ea"/>
                <a:ea typeface="+mn-ea"/>
              </a:rPr>
              <a:t>={Z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K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</a:t>
            </a:r>
            <a:r>
              <a:rPr lang="en-US" altLang="zh-CN" sz="2200" b="1" dirty="0">
                <a:latin typeface="+mn-ea"/>
                <a:ea typeface="+mn-ea"/>
              </a:rPr>
              <a:t>Z}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endParaRPr lang="zh-CN" altLang="en-US" sz="2200" b="1" dirty="0">
              <a:latin typeface="+mn-ea"/>
              <a:ea typeface="+mn-ea"/>
            </a:endParaRPr>
          </a:p>
          <a:p>
            <a:pPr marL="357505" indent="-357505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⑵ 如果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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[M(I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</a:t>
            </a:r>
            <a:r>
              <a:rPr lang="en-US" altLang="zh-CN" sz="2200" b="1" dirty="0">
                <a:latin typeface="+mn-ea"/>
                <a:ea typeface="+mn-ea"/>
              </a:rPr>
              <a:t>J]</a:t>
            </a:r>
            <a:r>
              <a:rPr lang="zh-CN" altLang="en-US" sz="2200" b="1" dirty="0">
                <a:latin typeface="+mn-ea"/>
                <a:ea typeface="+mn-ea"/>
              </a:rPr>
              <a:t>即状态子集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</a:t>
            </a:r>
            <a:r>
              <a:rPr lang="zh-CN" altLang="en-US" sz="2200" b="1" dirty="0">
                <a:latin typeface="+mn-ea"/>
                <a:ea typeface="+mn-ea"/>
              </a:rPr>
              <a:t>中至少存在两个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+mn-ea"/>
                <a:ea typeface="+mn-ea"/>
              </a:rPr>
              <a:t>，使得</a:t>
            </a:r>
            <a:r>
              <a:rPr lang="en-US" altLang="zh-CN" sz="2200" b="1" dirty="0">
                <a:latin typeface="+mn-ea"/>
                <a:ea typeface="+mn-ea"/>
              </a:rPr>
              <a:t>f(p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f(</a:t>
            </a:r>
            <a:r>
              <a:rPr lang="en-US" altLang="zh-CN" sz="2200" b="1" dirty="0" err="1">
                <a:latin typeface="+mn-ea"/>
                <a:ea typeface="+mn-ea"/>
              </a:rPr>
              <a:t>q,a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 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，且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≠J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”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状态子集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”</a:t>
            </a:r>
            <a:r>
              <a:rPr lang="zh-CN" altLang="en-US" sz="2200" b="1" dirty="0">
                <a:latin typeface="+mn-ea"/>
                <a:ea typeface="+mn-ea"/>
              </a:rPr>
              <a:t>）， 则将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zh-CN" altLang="en-US" sz="2200" b="1" dirty="0">
                <a:latin typeface="+mn-ea"/>
                <a:ea typeface="+mn-ea"/>
              </a:rPr>
              <a:t>分割成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，即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{r︱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</a:t>
            </a:r>
            <a:r>
              <a:rPr lang="en-US" altLang="zh-CN" sz="2200" b="1" dirty="0" err="1">
                <a:latin typeface="+mn-ea"/>
                <a:ea typeface="+mn-ea"/>
              </a:rPr>
              <a:t>r</a:t>
            </a:r>
            <a:r>
              <a:rPr lang="en-US" altLang="zh-CN" sz="2200" b="1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 err="1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[f(r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a)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200" b="1" dirty="0">
                <a:latin typeface="+mn-ea"/>
                <a:ea typeface="+mn-ea"/>
              </a:rPr>
              <a:t>]}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”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；重置划分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：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←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－</a:t>
            </a:r>
            <a:r>
              <a:rPr lang="en-US" altLang="zh-CN" sz="2200" b="1" dirty="0">
                <a:latin typeface="+mn-ea"/>
                <a:ea typeface="+mn-ea"/>
              </a:rPr>
              <a:t>{I})∪{ I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”</a:t>
            </a:r>
            <a:r>
              <a:rPr lang="en-US" altLang="zh-CN" sz="2200" b="1" dirty="0">
                <a:latin typeface="+mn-ea"/>
                <a:ea typeface="+mn-ea"/>
              </a:rPr>
              <a:t>}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  <a:endParaRPr lang="zh-CN" altLang="en-US" sz="2200" b="1" dirty="0">
              <a:latin typeface="+mn-ea"/>
              <a:ea typeface="+mn-ea"/>
            </a:endParaRPr>
          </a:p>
          <a:p>
            <a:pPr marL="357505" indent="-357505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⑶ 置重复⑵，直到满足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</a:t>
            </a:r>
            <a:r>
              <a:rPr lang="en-US" altLang="zh-CN" sz="2200" b="1" dirty="0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</a:t>
            </a:r>
            <a:r>
              <a:rPr lang="en-US" altLang="zh-CN" sz="2200" b="1" dirty="0">
                <a:latin typeface="+mn-ea"/>
                <a:ea typeface="+mn-ea"/>
              </a:rPr>
              <a:t>a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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</a:t>
            </a:r>
            <a:r>
              <a:rPr lang="en-US" altLang="zh-CN" sz="2200" b="1" dirty="0">
                <a:latin typeface="+mn-ea"/>
                <a:ea typeface="+mn-ea"/>
              </a:rPr>
              <a:t>J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</a:t>
            </a:r>
            <a:r>
              <a:rPr lang="en-US" altLang="zh-CN" sz="2200" b="1" dirty="0">
                <a:latin typeface="+mn-ea"/>
                <a:ea typeface="+mn-ea"/>
              </a:rPr>
              <a:t> [M(</a:t>
            </a:r>
            <a:r>
              <a:rPr lang="en-US" altLang="zh-CN" sz="2200" b="1" dirty="0" err="1">
                <a:latin typeface="+mn-ea"/>
                <a:ea typeface="+mn-ea"/>
              </a:rPr>
              <a:t>I,a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</a:t>
            </a:r>
            <a:r>
              <a:rPr lang="en-US" altLang="zh-CN" sz="2200" b="1" dirty="0">
                <a:latin typeface="+mn-ea"/>
                <a:ea typeface="+mn-ea"/>
              </a:rPr>
              <a:t> J] </a:t>
            </a:r>
            <a:r>
              <a:rPr lang="zh-CN" altLang="en-US" sz="2200" b="1" dirty="0">
                <a:latin typeface="+mn-ea"/>
                <a:ea typeface="+mn-ea"/>
              </a:rPr>
              <a:t>条件为止；</a:t>
            </a:r>
            <a:endParaRPr lang="zh-CN" altLang="en-US" sz="2200" b="1" dirty="0">
              <a:latin typeface="+mn-ea"/>
              <a:ea typeface="+mn-ea"/>
            </a:endParaRPr>
          </a:p>
          <a:p>
            <a:pPr marL="357505" indent="-357505"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⑷ 在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zh-CN" altLang="en-US" sz="2200" b="1" dirty="0">
                <a:latin typeface="+mn-ea"/>
                <a:ea typeface="+mn-ea"/>
              </a:rPr>
              <a:t>基础上，对于划分</a:t>
            </a:r>
            <a:r>
              <a:rPr lang="zh-CN" altLang="en-US" sz="2200" b="1" dirty="0">
                <a:latin typeface="+mn-ea"/>
                <a:ea typeface="+mn-ea"/>
                <a:sym typeface="Symbol" panose="05050102010706020507" pitchFamily="18" charset="2"/>
              </a:rPr>
              <a:t></a:t>
            </a:r>
            <a:r>
              <a:rPr lang="zh-CN" altLang="en-US" sz="2200" b="1" dirty="0">
                <a:latin typeface="+mn-ea"/>
                <a:ea typeface="+mn-ea"/>
              </a:rPr>
              <a:t>的同一个状态子集中的全部状态及其相应的转换函数合并，最后所得即为最小化的</a:t>
            </a:r>
            <a:r>
              <a:rPr lang="en-US" altLang="zh-CN" sz="2200" b="1" dirty="0">
                <a:latin typeface="+mn-ea"/>
                <a:ea typeface="+mn-ea"/>
              </a:rPr>
              <a:t>DFA M</a:t>
            </a:r>
            <a:r>
              <a:rPr lang="en-US" altLang="zh-CN" sz="2200" b="1" dirty="0">
                <a:latin typeface="+mn-ea"/>
                <a:ea typeface="+mn-ea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43000" y="1016913"/>
            <a:ext cx="39624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4.8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将下列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DFA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最小化。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6" name="Rectangle 50"/>
          <p:cNvSpPr>
            <a:spLocks noChangeArrowheads="1"/>
          </p:cNvSpPr>
          <p:nvPr/>
        </p:nvSpPr>
        <p:spPr bwMode="auto">
          <a:xfrm>
            <a:off x="4213225" y="2228850"/>
            <a:ext cx="3611563" cy="316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057400" y="1581150"/>
            <a:ext cx="4953000" cy="4133850"/>
            <a:chOff x="3217" y="2451"/>
            <a:chExt cx="5205" cy="4824"/>
          </a:xfrm>
        </p:grpSpPr>
        <p:sp>
          <p:nvSpPr>
            <p:cNvPr id="33801" name="Oval 49"/>
            <p:cNvSpPr>
              <a:spLocks noChangeAspect="1" noChangeArrowheads="1"/>
            </p:cNvSpPr>
            <p:nvPr/>
          </p:nvSpPr>
          <p:spPr bwMode="auto">
            <a:xfrm>
              <a:off x="3604" y="470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2" name="Text Box 48"/>
            <p:cNvSpPr txBox="1">
              <a:spLocks noChangeAspect="1" noChangeArrowheads="1"/>
            </p:cNvSpPr>
            <p:nvPr/>
          </p:nvSpPr>
          <p:spPr bwMode="auto">
            <a:xfrm>
              <a:off x="3619" y="469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03" name="Oval 47"/>
            <p:cNvSpPr>
              <a:spLocks noChangeAspect="1" noChangeArrowheads="1"/>
            </p:cNvSpPr>
            <p:nvPr/>
          </p:nvSpPr>
          <p:spPr bwMode="auto">
            <a:xfrm>
              <a:off x="7884" y="478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4" name="Oval 46"/>
            <p:cNvSpPr>
              <a:spLocks noChangeAspect="1" noChangeArrowheads="1"/>
            </p:cNvSpPr>
            <p:nvPr/>
          </p:nvSpPr>
          <p:spPr bwMode="auto">
            <a:xfrm>
              <a:off x="7854" y="4743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05" name="Text Box 45"/>
            <p:cNvSpPr txBox="1">
              <a:spLocks noChangeAspect="1" noChangeArrowheads="1"/>
            </p:cNvSpPr>
            <p:nvPr/>
          </p:nvSpPr>
          <p:spPr bwMode="auto">
            <a:xfrm>
              <a:off x="7927" y="4785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7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06" name="Text Box 44"/>
            <p:cNvSpPr txBox="1">
              <a:spLocks noChangeAspect="1" noChangeArrowheads="1"/>
            </p:cNvSpPr>
            <p:nvPr/>
          </p:nvSpPr>
          <p:spPr bwMode="auto">
            <a:xfrm>
              <a:off x="3217" y="4639"/>
              <a:ext cx="537" cy="3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endParaRPr lang="en-US" altLang="zh-CN" b="1"/>
            </a:p>
            <a:p>
              <a:endParaRPr lang="en-US" altLang="zh-CN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3807" name="Text Box 43"/>
            <p:cNvSpPr txBox="1">
              <a:spLocks noChangeAspect="1" noChangeArrowheads="1"/>
            </p:cNvSpPr>
            <p:nvPr/>
          </p:nvSpPr>
          <p:spPr bwMode="auto">
            <a:xfrm>
              <a:off x="4657" y="409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08" name="Text Box 42"/>
            <p:cNvSpPr txBox="1">
              <a:spLocks noChangeAspect="1" noChangeArrowheads="1"/>
            </p:cNvSpPr>
            <p:nvPr/>
          </p:nvSpPr>
          <p:spPr bwMode="auto">
            <a:xfrm>
              <a:off x="3802" y="567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09" name="Text Box 41"/>
            <p:cNvSpPr txBox="1">
              <a:spLocks noChangeAspect="1" noChangeArrowheads="1"/>
            </p:cNvSpPr>
            <p:nvPr/>
          </p:nvSpPr>
          <p:spPr bwMode="auto">
            <a:xfrm>
              <a:off x="5722" y="256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10" name="Text Box 40"/>
            <p:cNvSpPr txBox="1">
              <a:spLocks noChangeAspect="1" noChangeArrowheads="1"/>
            </p:cNvSpPr>
            <p:nvPr/>
          </p:nvSpPr>
          <p:spPr bwMode="auto">
            <a:xfrm>
              <a:off x="5812" y="588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11" name="Text Box 39"/>
            <p:cNvSpPr txBox="1">
              <a:spLocks noChangeAspect="1" noChangeArrowheads="1"/>
            </p:cNvSpPr>
            <p:nvPr/>
          </p:nvSpPr>
          <p:spPr bwMode="auto">
            <a:xfrm>
              <a:off x="3817" y="359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a</a:t>
              </a:r>
              <a:endParaRPr lang="en-US" altLang="zh-CN" b="1"/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12" name="Arc 38"/>
            <p:cNvSpPr>
              <a:spLocks noChangeAspect="1"/>
            </p:cNvSpPr>
            <p:nvPr/>
          </p:nvSpPr>
          <p:spPr bwMode="auto">
            <a:xfrm rot="-5371531">
              <a:off x="6629" y="2466"/>
              <a:ext cx="654" cy="62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Text Box 37"/>
            <p:cNvSpPr txBox="1">
              <a:spLocks noChangeAspect="1" noChangeArrowheads="1"/>
            </p:cNvSpPr>
            <p:nvPr/>
          </p:nvSpPr>
          <p:spPr bwMode="auto">
            <a:xfrm>
              <a:off x="5719" y="355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14" name="Text Box 36"/>
            <p:cNvSpPr txBox="1">
              <a:spLocks noChangeAspect="1" noChangeArrowheads="1"/>
            </p:cNvSpPr>
            <p:nvPr/>
          </p:nvSpPr>
          <p:spPr bwMode="auto">
            <a:xfrm>
              <a:off x="5722" y="682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15" name="Text Box 35"/>
            <p:cNvSpPr txBox="1">
              <a:spLocks noChangeAspect="1" noChangeArrowheads="1"/>
            </p:cNvSpPr>
            <p:nvPr/>
          </p:nvSpPr>
          <p:spPr bwMode="auto">
            <a:xfrm>
              <a:off x="5197" y="515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16" name="Arc 34"/>
            <p:cNvSpPr>
              <a:spLocks noChangeAspect="1"/>
            </p:cNvSpPr>
            <p:nvPr/>
          </p:nvSpPr>
          <p:spPr bwMode="auto">
            <a:xfrm flipV="1">
              <a:off x="5174" y="3162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Text Box 33"/>
            <p:cNvSpPr txBox="1">
              <a:spLocks noChangeAspect="1" noChangeArrowheads="1"/>
            </p:cNvSpPr>
            <p:nvPr/>
          </p:nvSpPr>
          <p:spPr bwMode="auto">
            <a:xfrm>
              <a:off x="7252" y="255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18" name="Text Box 32"/>
            <p:cNvSpPr txBox="1">
              <a:spLocks noChangeAspect="1" noChangeArrowheads="1"/>
            </p:cNvSpPr>
            <p:nvPr/>
          </p:nvSpPr>
          <p:spPr bwMode="auto">
            <a:xfrm>
              <a:off x="4620" y="511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19" name="Text Box 31"/>
            <p:cNvSpPr txBox="1">
              <a:spLocks noChangeAspect="1" noChangeArrowheads="1"/>
            </p:cNvSpPr>
            <p:nvPr/>
          </p:nvSpPr>
          <p:spPr bwMode="auto">
            <a:xfrm>
              <a:off x="7665" y="360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20" name="Oval 30"/>
            <p:cNvSpPr>
              <a:spLocks noChangeAspect="1" noChangeArrowheads="1"/>
            </p:cNvSpPr>
            <p:nvPr/>
          </p:nvSpPr>
          <p:spPr bwMode="auto">
            <a:xfrm>
              <a:off x="4704" y="300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1" name="Oval 29"/>
            <p:cNvSpPr>
              <a:spLocks noChangeAspect="1" noChangeArrowheads="1"/>
            </p:cNvSpPr>
            <p:nvPr/>
          </p:nvSpPr>
          <p:spPr bwMode="auto">
            <a:xfrm>
              <a:off x="4674" y="2970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2" name="Text Box 28"/>
            <p:cNvSpPr txBox="1">
              <a:spLocks noChangeAspect="1" noChangeArrowheads="1"/>
            </p:cNvSpPr>
            <p:nvPr/>
          </p:nvSpPr>
          <p:spPr bwMode="auto">
            <a:xfrm>
              <a:off x="4702" y="3007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6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23" name="Oval 27"/>
            <p:cNvSpPr>
              <a:spLocks noChangeAspect="1" noChangeArrowheads="1"/>
            </p:cNvSpPr>
            <p:nvPr/>
          </p:nvSpPr>
          <p:spPr bwMode="auto">
            <a:xfrm>
              <a:off x="4747" y="624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4" name="Text Box 26"/>
            <p:cNvSpPr txBox="1">
              <a:spLocks noChangeAspect="1" noChangeArrowheads="1"/>
            </p:cNvSpPr>
            <p:nvPr/>
          </p:nvSpPr>
          <p:spPr bwMode="auto">
            <a:xfrm>
              <a:off x="4762" y="624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25" name="Oval 25"/>
            <p:cNvSpPr>
              <a:spLocks noChangeAspect="1" noChangeArrowheads="1"/>
            </p:cNvSpPr>
            <p:nvPr/>
          </p:nvSpPr>
          <p:spPr bwMode="auto">
            <a:xfrm>
              <a:off x="6727" y="303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6" name="Text Box 24"/>
            <p:cNvSpPr txBox="1">
              <a:spLocks noChangeAspect="1" noChangeArrowheads="1"/>
            </p:cNvSpPr>
            <p:nvPr/>
          </p:nvSpPr>
          <p:spPr bwMode="auto">
            <a:xfrm>
              <a:off x="6742" y="303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4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27" name="Oval 23"/>
            <p:cNvSpPr>
              <a:spLocks noChangeAspect="1" noChangeArrowheads="1"/>
            </p:cNvSpPr>
            <p:nvPr/>
          </p:nvSpPr>
          <p:spPr bwMode="auto">
            <a:xfrm>
              <a:off x="6592" y="628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28" name="Text Box 22"/>
            <p:cNvSpPr txBox="1">
              <a:spLocks noChangeAspect="1" noChangeArrowheads="1"/>
            </p:cNvSpPr>
            <p:nvPr/>
          </p:nvSpPr>
          <p:spPr bwMode="auto">
            <a:xfrm>
              <a:off x="6637" y="629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29" name="Arc 21"/>
            <p:cNvSpPr>
              <a:spLocks noChangeAspect="1"/>
            </p:cNvSpPr>
            <p:nvPr/>
          </p:nvSpPr>
          <p:spPr bwMode="auto">
            <a:xfrm>
              <a:off x="5154" y="2946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Arc 20"/>
            <p:cNvSpPr>
              <a:spLocks noChangeAspect="1"/>
            </p:cNvSpPr>
            <p:nvPr/>
          </p:nvSpPr>
          <p:spPr bwMode="auto">
            <a:xfrm rot="18060515" flipV="1">
              <a:off x="3681" y="3978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Arc 19"/>
            <p:cNvSpPr>
              <a:spLocks noChangeAspect="1"/>
            </p:cNvSpPr>
            <p:nvPr/>
          </p:nvSpPr>
          <p:spPr bwMode="auto">
            <a:xfrm rot="-3539485">
              <a:off x="3544" y="3813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Arc 18"/>
            <p:cNvSpPr>
              <a:spLocks noChangeAspect="1"/>
            </p:cNvSpPr>
            <p:nvPr/>
          </p:nvSpPr>
          <p:spPr bwMode="auto">
            <a:xfrm rot="13874605" flipV="1">
              <a:off x="3758" y="5372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Arc 17"/>
            <p:cNvSpPr>
              <a:spLocks noChangeAspect="1"/>
            </p:cNvSpPr>
            <p:nvPr/>
          </p:nvSpPr>
          <p:spPr bwMode="auto">
            <a:xfrm rot="-7725395">
              <a:off x="3519" y="553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Arc 16"/>
            <p:cNvSpPr>
              <a:spLocks noChangeAspect="1"/>
            </p:cNvSpPr>
            <p:nvPr/>
          </p:nvSpPr>
          <p:spPr bwMode="auto">
            <a:xfrm rot="18504565" flipV="1">
              <a:off x="4921" y="559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Arc 15"/>
            <p:cNvSpPr>
              <a:spLocks noChangeAspect="1"/>
            </p:cNvSpPr>
            <p:nvPr/>
          </p:nvSpPr>
          <p:spPr bwMode="auto">
            <a:xfrm rot="-3095435">
              <a:off x="4828" y="5500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Arc 14"/>
            <p:cNvSpPr>
              <a:spLocks noChangeAspect="1"/>
            </p:cNvSpPr>
            <p:nvPr/>
          </p:nvSpPr>
          <p:spPr bwMode="auto">
            <a:xfrm rot="18504565" flipV="1">
              <a:off x="6758" y="567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Arc 13"/>
            <p:cNvSpPr>
              <a:spLocks noChangeAspect="1"/>
            </p:cNvSpPr>
            <p:nvPr/>
          </p:nvSpPr>
          <p:spPr bwMode="auto">
            <a:xfrm rot="-3095435">
              <a:off x="6601" y="5459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Arc 12"/>
            <p:cNvSpPr>
              <a:spLocks noChangeAspect="1"/>
            </p:cNvSpPr>
            <p:nvPr/>
          </p:nvSpPr>
          <p:spPr bwMode="auto">
            <a:xfrm rot="3270951">
              <a:off x="6790" y="3847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Arc 11"/>
            <p:cNvSpPr>
              <a:spLocks noChangeAspect="1"/>
            </p:cNvSpPr>
            <p:nvPr/>
          </p:nvSpPr>
          <p:spPr bwMode="auto">
            <a:xfrm rot="82976" flipV="1">
              <a:off x="5095" y="6439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Arc 10"/>
            <p:cNvSpPr>
              <a:spLocks noChangeAspect="1"/>
            </p:cNvSpPr>
            <p:nvPr/>
          </p:nvSpPr>
          <p:spPr bwMode="auto">
            <a:xfrm rot="11072234" flipV="1">
              <a:off x="6325" y="4630"/>
              <a:ext cx="1580" cy="411"/>
            </a:xfrm>
            <a:custGeom>
              <a:avLst/>
              <a:gdLst>
                <a:gd name="T0" fmla="*/ 0 w 38179"/>
                <a:gd name="T1" fmla="*/ 0 h 21600"/>
                <a:gd name="T2" fmla="*/ 0 w 38179"/>
                <a:gd name="T3" fmla="*/ 0 h 21600"/>
                <a:gd name="T4" fmla="*/ 0 w 3817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79"/>
                <a:gd name="T10" fmla="*/ 0 h 21600"/>
                <a:gd name="T11" fmla="*/ 38179 w 381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79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</a:path>
                <a:path w="38179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041" y="0"/>
                    <a:pt x="34518" y="4619"/>
                    <a:pt x="38179" y="11932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Text Box 9"/>
            <p:cNvSpPr txBox="1">
              <a:spLocks noChangeAspect="1" noChangeArrowheads="1"/>
            </p:cNvSpPr>
            <p:nvPr/>
          </p:nvSpPr>
          <p:spPr bwMode="auto">
            <a:xfrm>
              <a:off x="6802" y="418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42" name="Text Box 8"/>
            <p:cNvSpPr txBox="1">
              <a:spLocks noChangeAspect="1" noChangeArrowheads="1"/>
            </p:cNvSpPr>
            <p:nvPr/>
          </p:nvSpPr>
          <p:spPr bwMode="auto">
            <a:xfrm>
              <a:off x="6892" y="5181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43" name="Text Box 7"/>
            <p:cNvSpPr txBox="1">
              <a:spLocks noChangeAspect="1" noChangeArrowheads="1"/>
            </p:cNvSpPr>
            <p:nvPr/>
          </p:nvSpPr>
          <p:spPr bwMode="auto">
            <a:xfrm>
              <a:off x="7672" y="582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3844" name="Oval 6"/>
            <p:cNvSpPr>
              <a:spLocks noChangeAspect="1" noChangeArrowheads="1"/>
            </p:cNvSpPr>
            <p:nvPr/>
          </p:nvSpPr>
          <p:spPr bwMode="auto">
            <a:xfrm>
              <a:off x="5970" y="467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45" name="Oval 5"/>
            <p:cNvSpPr>
              <a:spLocks noChangeAspect="1" noChangeArrowheads="1"/>
            </p:cNvSpPr>
            <p:nvPr/>
          </p:nvSpPr>
          <p:spPr bwMode="auto">
            <a:xfrm>
              <a:off x="5940" y="4635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3846" name="Text Box 4"/>
            <p:cNvSpPr txBox="1">
              <a:spLocks noChangeAspect="1" noChangeArrowheads="1"/>
            </p:cNvSpPr>
            <p:nvPr/>
          </p:nvSpPr>
          <p:spPr bwMode="auto">
            <a:xfrm>
              <a:off x="6013" y="4677"/>
              <a:ext cx="49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5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798" name="Rectangle 73"/>
          <p:cNvSpPr>
            <a:spLocks noChangeArrowheads="1"/>
          </p:cNvSpPr>
          <p:nvPr/>
        </p:nvSpPr>
        <p:spPr bwMode="auto">
          <a:xfrm>
            <a:off x="1371600" y="1801813"/>
            <a:ext cx="36115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33799" name="Text Box 75"/>
          <p:cNvSpPr txBox="1">
            <a:spLocks noChangeArrowheads="1"/>
          </p:cNvSpPr>
          <p:nvPr/>
        </p:nvSpPr>
        <p:spPr bwMode="auto">
          <a:xfrm>
            <a:off x="3352800" y="5638800"/>
            <a:ext cx="3505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hlinkClick r:id="rId1"/>
              </a:rPr>
              <a:t>DFA  M</a:t>
            </a:r>
            <a:r>
              <a:rPr lang="zh-CN" altLang="en-US" sz="2000" b="1" dirty="0">
                <a:latin typeface="Times New Roman" panose="02020603050405020304" pitchFamily="18" charset="0"/>
                <a:hlinkClick r:id="rId1"/>
              </a:rPr>
              <a:t>最小化过程演示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81000" y="314980"/>
            <a:ext cx="5562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确定有穷自动机的最小化举例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69161"/>
            <a:ext cx="9144000" cy="5319677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1000" y="245941"/>
            <a:ext cx="5562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确定有穷自动机的最小化举例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75261"/>
            <a:ext cx="9144000" cy="53074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71600"/>
            <a:ext cx="4771695" cy="14481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495" y="2658591"/>
            <a:ext cx="4724400" cy="9904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99" y="3589476"/>
            <a:ext cx="4771695" cy="856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303" y="4517011"/>
            <a:ext cx="4785763" cy="8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087" y="5346345"/>
            <a:ext cx="4885807" cy="838095"/>
          </a:xfrm>
          <a:prstGeom prst="rect">
            <a:avLst/>
          </a:prstGeom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81000" y="225345"/>
            <a:ext cx="5562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确定有穷自动机的最小化举例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18"/>
          <p:cNvSpPr txBox="1">
            <a:spLocks noChangeArrowheads="1"/>
          </p:cNvSpPr>
          <p:nvPr/>
        </p:nvSpPr>
        <p:spPr bwMode="auto">
          <a:xfrm>
            <a:off x="889000" y="1219200"/>
            <a:ext cx="7315200" cy="1028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8768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3.10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如果正规式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和有穷自动机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L(r)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L(M)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则称正规式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和有穷自动机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等价的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0" name="Rectangle 76"/>
          <p:cNvSpPr>
            <a:spLocks noChangeArrowheads="1"/>
          </p:cNvSpPr>
          <p:nvPr/>
        </p:nvSpPr>
        <p:spPr bwMode="auto">
          <a:xfrm>
            <a:off x="2713394" y="3505200"/>
            <a:ext cx="3353675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NFA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到正规式的转换方法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1" name="Text Box 78"/>
          <p:cNvSpPr txBox="1">
            <a:spLocks noChangeArrowheads="1"/>
          </p:cNvSpPr>
          <p:nvPr/>
        </p:nvSpPr>
        <p:spPr bwMode="auto">
          <a:xfrm>
            <a:off x="2844800" y="4030663"/>
            <a:ext cx="36576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正规式到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NFA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的转换方法 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2" name="Rectangle 79"/>
          <p:cNvSpPr>
            <a:spLocks noChangeArrowheads="1"/>
          </p:cNvSpPr>
          <p:nvPr/>
        </p:nvSpPr>
        <p:spPr bwMode="auto">
          <a:xfrm>
            <a:off x="762000" y="2270125"/>
            <a:ext cx="7696200" cy="1047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下面讨论正规式和有穷自动机相互等价转换的方法，由此可以得知，正规式和有穷自动机的语言表达能力是一样的。 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3" name="AutoShape 80"/>
          <p:cNvSpPr/>
          <p:nvPr/>
        </p:nvSpPr>
        <p:spPr bwMode="auto">
          <a:xfrm>
            <a:off x="2590800" y="3657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1" hangingPunct="1"/>
            <a:endParaRPr lang="en-CA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5" name="Rectangle 8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11863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正规式和有穷自动机的等价性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2743200" y="3200400"/>
            <a:ext cx="47244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2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+mn-ea"/>
                <a:ea typeface="+mn-ea"/>
              </a:rPr>
              <a:t>3.1.1</a:t>
            </a:r>
            <a:r>
              <a:rPr lang="zh-CN" altLang="en-US" sz="2400" b="1" dirty="0">
                <a:solidFill>
                  <a:srgbClr val="CC0099"/>
                </a:solidFill>
                <a:latin typeface="+mn-ea"/>
                <a:ea typeface="+mn-ea"/>
              </a:rPr>
              <a:t>　词法分析任务</a:t>
            </a:r>
            <a:endParaRPr lang="zh-CN" altLang="en-US" sz="2400" b="1" dirty="0">
              <a:solidFill>
                <a:srgbClr val="CC0099"/>
              </a:solidFill>
              <a:latin typeface="+mn-ea"/>
              <a:ea typeface="+mn-ea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3400" y="1527057"/>
            <a:ext cx="7848600" cy="45689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84200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词法分析阶段是编译的第一阶段，它的主要任务是从左至右扫描文本格式的源程序，从基于字符理解的源程序中分离出符合源语言词法的单词，最终转换成基于单词理解的源程序。</a:t>
            </a:r>
            <a:endParaRPr lang="zh-CN" altLang="en-US" sz="2200" b="1" dirty="0">
              <a:latin typeface="+mn-ea"/>
              <a:ea typeface="+mn-ea"/>
            </a:endParaRPr>
          </a:p>
          <a:p>
            <a:pPr indent="584200">
              <a:lnSpc>
                <a:spcPct val="150000"/>
              </a:lnSpc>
              <a:spcBef>
                <a:spcPct val="30000"/>
              </a:spcBef>
              <a:spcAft>
                <a:spcPct val="50000"/>
              </a:spcAft>
            </a:pPr>
            <a:r>
              <a:rPr lang="zh-CN" altLang="en-US" sz="2200" b="1" dirty="0">
                <a:latin typeface="+mn-ea"/>
                <a:ea typeface="+mn-ea"/>
              </a:rPr>
              <a:t>    输出形式为：</a:t>
            </a:r>
            <a:r>
              <a:rPr lang="zh-CN" altLang="en-US" sz="2200" b="1" dirty="0">
                <a:solidFill>
                  <a:schemeClr val="hlink"/>
                </a:solidFill>
                <a:latin typeface="+mn-ea"/>
                <a:ea typeface="+mn-ea"/>
              </a:rPr>
              <a:t>（单词种类，单词）</a:t>
            </a:r>
            <a:endParaRPr lang="zh-CN" altLang="en-US" sz="2200" b="1" dirty="0">
              <a:solidFill>
                <a:schemeClr val="hlink"/>
              </a:solidFill>
              <a:latin typeface="+mn-ea"/>
              <a:ea typeface="+mn-ea"/>
            </a:endParaRP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单词种类类似于自然语言的词性，由构词规则等因素确定的。</a:t>
            </a:r>
            <a:endParaRPr lang="zh-CN" altLang="en-US" sz="2200" b="1" dirty="0">
              <a:latin typeface="+mn-ea"/>
              <a:ea typeface="+mn-ea"/>
            </a:endParaRPr>
          </a:p>
          <a:p>
            <a:pPr indent="584200" algn="l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计算机高级语言一般都有</a:t>
            </a:r>
            <a:r>
              <a:rPr lang="zh-CN" altLang="en-US" sz="2200" b="1" dirty="0">
                <a:solidFill>
                  <a:srgbClr val="000066"/>
                </a:solidFill>
                <a:latin typeface="+mn-ea"/>
                <a:ea typeface="+mn-ea"/>
              </a:rPr>
              <a:t>关键字、标识符、常数、运算符和定界符</a:t>
            </a:r>
            <a:r>
              <a:rPr lang="zh-CN" altLang="en-US" sz="2200" b="1" dirty="0">
                <a:latin typeface="+mn-ea"/>
                <a:ea typeface="+mn-ea"/>
              </a:rPr>
              <a:t>这</a:t>
            </a:r>
            <a:r>
              <a:rPr lang="en-US" altLang="zh-CN" sz="2200" b="1" dirty="0">
                <a:latin typeface="+mn-ea"/>
                <a:ea typeface="+mn-ea"/>
              </a:rPr>
              <a:t>5</a:t>
            </a:r>
            <a:r>
              <a:rPr lang="zh-CN" altLang="en-US" sz="2200" b="1" dirty="0">
                <a:latin typeface="+mn-ea"/>
                <a:ea typeface="+mn-ea"/>
              </a:rPr>
              <a:t>类单词。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717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3954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词法分析程序设计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04800" y="916359"/>
            <a:ext cx="8153400" cy="357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,f,S,Z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，则与之等价的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上正规式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，可以由下列方法构造。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⑴ 在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上，新增两个状态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作为开始状态和接受状态，且将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指向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的开始状态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，增加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X,ε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)=q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将将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的开始状态经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指向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Y(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，增加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f(q, ε)=Y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）。这样，得到一个与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等价的、只有唯一开始状态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和唯一接受状态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⑵ 按下列转换规则，逐步消除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中的状态，直到只剩下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两个状态为止。弧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&lt;X,Y&gt;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上符号串，即为等价的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上正规式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838200" y="4114799"/>
            <a:ext cx="7315200" cy="1905001"/>
            <a:chOff x="2160" y="9723"/>
            <a:chExt cx="7395" cy="2832"/>
          </a:xfrm>
        </p:grpSpPr>
        <p:sp>
          <p:nvSpPr>
            <p:cNvPr id="35846" name="Text Box 4"/>
            <p:cNvSpPr txBox="1">
              <a:spLocks noChangeAspect="1" noChangeArrowheads="1"/>
            </p:cNvSpPr>
            <p:nvPr/>
          </p:nvSpPr>
          <p:spPr bwMode="auto">
            <a:xfrm>
              <a:off x="2160" y="9873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anose="02020603050405020304" pitchFamily="18" charset="0"/>
                </a:rPr>
                <a:t>规则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47" name="Text Box 5"/>
            <p:cNvSpPr txBox="1">
              <a:spLocks noChangeAspect="1" noChangeArrowheads="1"/>
            </p:cNvSpPr>
            <p:nvPr/>
          </p:nvSpPr>
          <p:spPr bwMode="auto">
            <a:xfrm>
              <a:off x="2175" y="10786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anose="02020603050405020304" pitchFamily="18" charset="0"/>
                </a:rPr>
                <a:t>规则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48" name="Text Box 6"/>
            <p:cNvSpPr txBox="1">
              <a:spLocks noChangeAspect="1" noChangeArrowheads="1"/>
            </p:cNvSpPr>
            <p:nvPr/>
          </p:nvSpPr>
          <p:spPr bwMode="auto">
            <a:xfrm>
              <a:off x="2190" y="12012"/>
              <a:ext cx="915" cy="4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</a:ln>
          </p:spPr>
          <p:txBody>
            <a:bodyPr/>
            <a:lstStyle/>
            <a:p>
              <a:pPr algn="ctr"/>
              <a:r>
                <a:rPr kumimoji="0" lang="zh-CN" altLang="en-US" sz="2000" b="1">
                  <a:latin typeface="Times New Roman" panose="02020603050405020304" pitchFamily="18" charset="0"/>
                </a:rPr>
                <a:t>规则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49" name="Oval 7"/>
            <p:cNvSpPr>
              <a:spLocks noChangeAspect="1" noChangeArrowheads="1"/>
            </p:cNvSpPr>
            <p:nvPr/>
          </p:nvSpPr>
          <p:spPr bwMode="auto">
            <a:xfrm>
              <a:off x="3315" y="989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0" name="Text Box 8"/>
            <p:cNvSpPr txBox="1">
              <a:spLocks noChangeAspect="1" noChangeArrowheads="1"/>
            </p:cNvSpPr>
            <p:nvPr/>
          </p:nvSpPr>
          <p:spPr bwMode="auto">
            <a:xfrm>
              <a:off x="3345" y="989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51" name="Text Box 9"/>
            <p:cNvSpPr txBox="1">
              <a:spLocks noChangeAspect="1" noChangeArrowheads="1"/>
            </p:cNvSpPr>
            <p:nvPr/>
          </p:nvSpPr>
          <p:spPr bwMode="auto">
            <a:xfrm>
              <a:off x="3780" y="9723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52" name="Arc 10"/>
            <p:cNvSpPr>
              <a:spLocks noChangeAspect="1"/>
            </p:cNvSpPr>
            <p:nvPr/>
          </p:nvSpPr>
          <p:spPr bwMode="auto">
            <a:xfrm rot="-5371531">
              <a:off x="4305" y="11439"/>
              <a:ext cx="654" cy="62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Arc 11"/>
            <p:cNvSpPr>
              <a:spLocks noChangeAspect="1"/>
            </p:cNvSpPr>
            <p:nvPr/>
          </p:nvSpPr>
          <p:spPr bwMode="auto">
            <a:xfrm rot="188904">
              <a:off x="3861" y="10780"/>
              <a:ext cx="1584" cy="430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Oval 12"/>
            <p:cNvSpPr>
              <a:spLocks noChangeAspect="1" noChangeArrowheads="1"/>
            </p:cNvSpPr>
            <p:nvPr/>
          </p:nvSpPr>
          <p:spPr bwMode="auto">
            <a:xfrm>
              <a:off x="4350" y="992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5" name="Text Box 13"/>
            <p:cNvSpPr txBox="1">
              <a:spLocks noChangeAspect="1" noChangeArrowheads="1"/>
            </p:cNvSpPr>
            <p:nvPr/>
          </p:nvSpPr>
          <p:spPr bwMode="auto">
            <a:xfrm>
              <a:off x="4380" y="990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6" name="Oval 14"/>
            <p:cNvSpPr>
              <a:spLocks noChangeAspect="1" noChangeArrowheads="1"/>
            </p:cNvSpPr>
            <p:nvPr/>
          </p:nvSpPr>
          <p:spPr bwMode="auto">
            <a:xfrm>
              <a:off x="5415" y="9933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7" name="Text Box 15"/>
            <p:cNvSpPr txBox="1">
              <a:spLocks noChangeAspect="1" noChangeArrowheads="1"/>
            </p:cNvSpPr>
            <p:nvPr/>
          </p:nvSpPr>
          <p:spPr bwMode="auto">
            <a:xfrm>
              <a:off x="5445" y="9939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58" name="Oval 16"/>
            <p:cNvSpPr>
              <a:spLocks noChangeAspect="1" noChangeArrowheads="1"/>
            </p:cNvSpPr>
            <p:nvPr/>
          </p:nvSpPr>
          <p:spPr bwMode="auto">
            <a:xfrm>
              <a:off x="3375" y="120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59" name="Text Box 17"/>
            <p:cNvSpPr txBox="1">
              <a:spLocks noChangeAspect="1" noChangeArrowheads="1"/>
            </p:cNvSpPr>
            <p:nvPr/>
          </p:nvSpPr>
          <p:spPr bwMode="auto">
            <a:xfrm>
              <a:off x="3405" y="1202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60" name="Oval 18"/>
            <p:cNvSpPr>
              <a:spLocks noChangeAspect="1" noChangeArrowheads="1"/>
            </p:cNvSpPr>
            <p:nvPr/>
          </p:nvSpPr>
          <p:spPr bwMode="auto">
            <a:xfrm>
              <a:off x="4410" y="12030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1" name="Text Box 19"/>
            <p:cNvSpPr txBox="1">
              <a:spLocks noChangeAspect="1" noChangeArrowheads="1"/>
            </p:cNvSpPr>
            <p:nvPr/>
          </p:nvSpPr>
          <p:spPr bwMode="auto">
            <a:xfrm>
              <a:off x="4440" y="12036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2" name="Oval 20"/>
            <p:cNvSpPr>
              <a:spLocks noChangeAspect="1" noChangeArrowheads="1"/>
            </p:cNvSpPr>
            <p:nvPr/>
          </p:nvSpPr>
          <p:spPr bwMode="auto">
            <a:xfrm>
              <a:off x="5415" y="12045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3" name="Text Box 21"/>
            <p:cNvSpPr txBox="1">
              <a:spLocks noChangeAspect="1" noChangeArrowheads="1"/>
            </p:cNvSpPr>
            <p:nvPr/>
          </p:nvSpPr>
          <p:spPr bwMode="auto">
            <a:xfrm>
              <a:off x="5445" y="12051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64" name="Oval 22"/>
            <p:cNvSpPr>
              <a:spLocks noChangeAspect="1" noChangeArrowheads="1"/>
            </p:cNvSpPr>
            <p:nvPr/>
          </p:nvSpPr>
          <p:spPr bwMode="auto">
            <a:xfrm>
              <a:off x="3375" y="10741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5" name="Text Box 23"/>
            <p:cNvSpPr txBox="1">
              <a:spLocks noChangeAspect="1" noChangeArrowheads="1"/>
            </p:cNvSpPr>
            <p:nvPr/>
          </p:nvSpPr>
          <p:spPr bwMode="auto">
            <a:xfrm>
              <a:off x="3405" y="10747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66" name="Oval 24"/>
            <p:cNvSpPr>
              <a:spLocks noChangeAspect="1" noChangeArrowheads="1"/>
            </p:cNvSpPr>
            <p:nvPr/>
          </p:nvSpPr>
          <p:spPr bwMode="auto">
            <a:xfrm>
              <a:off x="5445" y="1076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67" name="Text Box 25"/>
            <p:cNvSpPr txBox="1">
              <a:spLocks noChangeAspect="1" noChangeArrowheads="1"/>
            </p:cNvSpPr>
            <p:nvPr/>
          </p:nvSpPr>
          <p:spPr bwMode="auto">
            <a:xfrm>
              <a:off x="5475" y="1077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68" name="Arc 26"/>
            <p:cNvSpPr>
              <a:spLocks noChangeAspect="1"/>
            </p:cNvSpPr>
            <p:nvPr/>
          </p:nvSpPr>
          <p:spPr bwMode="auto">
            <a:xfrm rot="43005" flipV="1">
              <a:off x="3870" y="10851"/>
              <a:ext cx="1584" cy="430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AutoShape 27"/>
            <p:cNvSpPr>
              <a:spLocks noChangeAspect="1" noChangeArrowheads="1"/>
            </p:cNvSpPr>
            <p:nvPr/>
          </p:nvSpPr>
          <p:spPr bwMode="auto">
            <a:xfrm>
              <a:off x="6120" y="1002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0" name="Line 28"/>
            <p:cNvSpPr>
              <a:spLocks noChangeAspect="1" noChangeShapeType="1"/>
            </p:cNvSpPr>
            <p:nvPr/>
          </p:nvSpPr>
          <p:spPr bwMode="auto">
            <a:xfrm>
              <a:off x="378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29"/>
            <p:cNvSpPr>
              <a:spLocks noChangeAspect="1" noChangeShapeType="1"/>
            </p:cNvSpPr>
            <p:nvPr/>
          </p:nvSpPr>
          <p:spPr bwMode="auto">
            <a:xfrm>
              <a:off x="4860" y="1017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Text Box 30"/>
            <p:cNvSpPr txBox="1">
              <a:spLocks noChangeAspect="1" noChangeArrowheads="1"/>
            </p:cNvSpPr>
            <p:nvPr/>
          </p:nvSpPr>
          <p:spPr bwMode="auto">
            <a:xfrm>
              <a:off x="4845" y="9738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73" name="Oval 31"/>
            <p:cNvSpPr>
              <a:spLocks noChangeAspect="1" noChangeArrowheads="1"/>
            </p:cNvSpPr>
            <p:nvPr/>
          </p:nvSpPr>
          <p:spPr bwMode="auto">
            <a:xfrm>
              <a:off x="6960" y="987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4" name="Text Box 32"/>
            <p:cNvSpPr txBox="1">
              <a:spLocks noChangeAspect="1" noChangeArrowheads="1"/>
            </p:cNvSpPr>
            <p:nvPr/>
          </p:nvSpPr>
          <p:spPr bwMode="auto">
            <a:xfrm>
              <a:off x="6990" y="988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75" name="Text Box 33"/>
            <p:cNvSpPr txBox="1">
              <a:spLocks noChangeAspect="1" noChangeArrowheads="1"/>
            </p:cNvSpPr>
            <p:nvPr/>
          </p:nvSpPr>
          <p:spPr bwMode="auto">
            <a:xfrm>
              <a:off x="7806" y="9757"/>
              <a:ext cx="78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000" b="1">
                  <a:latin typeface="宋体" panose="02010600030101010101" pitchFamily="2" charset="-122"/>
                </a:rPr>
                <a:t> 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/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76" name="Oval 34"/>
            <p:cNvSpPr>
              <a:spLocks noChangeAspect="1" noChangeArrowheads="1"/>
            </p:cNvSpPr>
            <p:nvPr/>
          </p:nvSpPr>
          <p:spPr bwMode="auto">
            <a:xfrm>
              <a:off x="9090" y="991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77" name="Text Box 35"/>
            <p:cNvSpPr txBox="1">
              <a:spLocks noChangeAspect="1" noChangeArrowheads="1"/>
            </p:cNvSpPr>
            <p:nvPr/>
          </p:nvSpPr>
          <p:spPr bwMode="auto">
            <a:xfrm>
              <a:off x="9120" y="992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78" name="Text Box 36"/>
            <p:cNvSpPr txBox="1">
              <a:spLocks noChangeAspect="1" noChangeArrowheads="1"/>
            </p:cNvSpPr>
            <p:nvPr/>
          </p:nvSpPr>
          <p:spPr bwMode="auto">
            <a:xfrm>
              <a:off x="4395" y="10894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79" name="Line 37"/>
            <p:cNvSpPr>
              <a:spLocks noChangeAspect="1" noChangeShapeType="1"/>
            </p:cNvSpPr>
            <p:nvPr/>
          </p:nvSpPr>
          <p:spPr bwMode="auto">
            <a:xfrm>
              <a:off x="7440" y="1014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Text Box 38"/>
            <p:cNvSpPr txBox="1">
              <a:spLocks noChangeAspect="1" noChangeArrowheads="1"/>
            </p:cNvSpPr>
            <p:nvPr/>
          </p:nvSpPr>
          <p:spPr bwMode="auto">
            <a:xfrm>
              <a:off x="4395" y="10398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81" name="Text Box 39"/>
            <p:cNvSpPr txBox="1">
              <a:spLocks noChangeAspect="1" noChangeArrowheads="1"/>
            </p:cNvSpPr>
            <p:nvPr/>
          </p:nvSpPr>
          <p:spPr bwMode="auto">
            <a:xfrm>
              <a:off x="3825" y="11880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82" name="Line 40"/>
            <p:cNvSpPr>
              <a:spLocks noChangeAspect="1" noChangeShapeType="1"/>
            </p:cNvSpPr>
            <p:nvPr/>
          </p:nvSpPr>
          <p:spPr bwMode="auto">
            <a:xfrm>
              <a:off x="3855" y="1224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1"/>
            <p:cNvSpPr>
              <a:spLocks noChangeAspect="1" noChangeShapeType="1"/>
            </p:cNvSpPr>
            <p:nvPr/>
          </p:nvSpPr>
          <p:spPr bwMode="auto">
            <a:xfrm>
              <a:off x="4860" y="1226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Text Box 42"/>
            <p:cNvSpPr txBox="1">
              <a:spLocks noChangeAspect="1" noChangeArrowheads="1"/>
            </p:cNvSpPr>
            <p:nvPr/>
          </p:nvSpPr>
          <p:spPr bwMode="auto">
            <a:xfrm>
              <a:off x="4425" y="11367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85" name="Text Box 43"/>
            <p:cNvSpPr txBox="1">
              <a:spLocks noChangeAspect="1" noChangeArrowheads="1"/>
            </p:cNvSpPr>
            <p:nvPr/>
          </p:nvSpPr>
          <p:spPr bwMode="auto">
            <a:xfrm>
              <a:off x="4860" y="11874"/>
              <a:ext cx="51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86" name="Oval 44"/>
            <p:cNvSpPr>
              <a:spLocks noChangeAspect="1" noChangeArrowheads="1"/>
            </p:cNvSpPr>
            <p:nvPr/>
          </p:nvSpPr>
          <p:spPr bwMode="auto">
            <a:xfrm>
              <a:off x="6975" y="1080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87" name="Text Box 45"/>
            <p:cNvSpPr txBox="1">
              <a:spLocks noChangeAspect="1" noChangeArrowheads="1"/>
            </p:cNvSpPr>
            <p:nvPr/>
          </p:nvSpPr>
          <p:spPr bwMode="auto">
            <a:xfrm>
              <a:off x="7005" y="1081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88" name="Text Box 46"/>
            <p:cNvSpPr txBox="1">
              <a:spLocks noChangeAspect="1" noChangeArrowheads="1"/>
            </p:cNvSpPr>
            <p:nvPr/>
          </p:nvSpPr>
          <p:spPr bwMode="auto">
            <a:xfrm>
              <a:off x="7827" y="10676"/>
              <a:ext cx="102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︱</a:t>
              </a:r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/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89" name="Oval 47"/>
            <p:cNvSpPr>
              <a:spLocks noChangeAspect="1" noChangeArrowheads="1"/>
            </p:cNvSpPr>
            <p:nvPr/>
          </p:nvSpPr>
          <p:spPr bwMode="auto">
            <a:xfrm>
              <a:off x="9105" y="10848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0" name="Text Box 48"/>
            <p:cNvSpPr txBox="1">
              <a:spLocks noChangeAspect="1" noChangeArrowheads="1"/>
            </p:cNvSpPr>
            <p:nvPr/>
          </p:nvSpPr>
          <p:spPr bwMode="auto">
            <a:xfrm>
              <a:off x="9135" y="1085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91" name="Line 49"/>
            <p:cNvSpPr>
              <a:spLocks noChangeAspect="1" noChangeShapeType="1"/>
            </p:cNvSpPr>
            <p:nvPr/>
          </p:nvSpPr>
          <p:spPr bwMode="auto">
            <a:xfrm>
              <a:off x="7455" y="11070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AutoShape 50"/>
            <p:cNvSpPr>
              <a:spLocks noChangeAspect="1" noChangeArrowheads="1"/>
            </p:cNvSpPr>
            <p:nvPr/>
          </p:nvSpPr>
          <p:spPr bwMode="auto">
            <a:xfrm>
              <a:off x="6135" y="10851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3" name="Oval 51"/>
            <p:cNvSpPr>
              <a:spLocks noChangeAspect="1" noChangeArrowheads="1"/>
            </p:cNvSpPr>
            <p:nvPr/>
          </p:nvSpPr>
          <p:spPr bwMode="auto">
            <a:xfrm>
              <a:off x="6975" y="12057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4" name="Text Box 52"/>
            <p:cNvSpPr txBox="1">
              <a:spLocks noChangeAspect="1" noChangeArrowheads="1"/>
            </p:cNvSpPr>
            <p:nvPr/>
          </p:nvSpPr>
          <p:spPr bwMode="auto">
            <a:xfrm>
              <a:off x="7005" y="1206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95" name="Text Box 53"/>
            <p:cNvSpPr txBox="1">
              <a:spLocks noChangeAspect="1" noChangeArrowheads="1"/>
            </p:cNvSpPr>
            <p:nvPr/>
          </p:nvSpPr>
          <p:spPr bwMode="auto">
            <a:xfrm>
              <a:off x="7827" y="11927"/>
              <a:ext cx="1020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*</a:t>
              </a:r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/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96" name="Oval 54"/>
            <p:cNvSpPr>
              <a:spLocks noChangeAspect="1" noChangeArrowheads="1"/>
            </p:cNvSpPr>
            <p:nvPr/>
          </p:nvSpPr>
          <p:spPr bwMode="auto">
            <a:xfrm>
              <a:off x="9105" y="12099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5897" name="Text Box 55"/>
            <p:cNvSpPr txBox="1">
              <a:spLocks noChangeAspect="1" noChangeArrowheads="1"/>
            </p:cNvSpPr>
            <p:nvPr/>
          </p:nvSpPr>
          <p:spPr bwMode="auto">
            <a:xfrm>
              <a:off x="9135" y="1210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5898" name="Line 56"/>
            <p:cNvSpPr>
              <a:spLocks noChangeAspect="1" noChangeShapeType="1"/>
            </p:cNvSpPr>
            <p:nvPr/>
          </p:nvSpPr>
          <p:spPr bwMode="auto">
            <a:xfrm>
              <a:off x="7455" y="12321"/>
              <a:ext cx="16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AutoShape 57"/>
            <p:cNvSpPr>
              <a:spLocks noChangeAspect="1" noChangeArrowheads="1"/>
            </p:cNvSpPr>
            <p:nvPr/>
          </p:nvSpPr>
          <p:spPr bwMode="auto">
            <a:xfrm>
              <a:off x="6135" y="12102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5845" name="Text Box 58"/>
          <p:cNvSpPr txBox="1">
            <a:spLocks noChangeArrowheads="1"/>
          </p:cNvSpPr>
          <p:nvPr/>
        </p:nvSpPr>
        <p:spPr bwMode="auto">
          <a:xfrm>
            <a:off x="1524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到正规式的转换方法 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487680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3.9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求与下列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等价的正规式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8" name="Rectangle 24"/>
          <p:cNvSpPr>
            <a:spLocks noChangeArrowheads="1"/>
          </p:cNvSpPr>
          <p:nvPr/>
        </p:nvSpPr>
        <p:spPr bwMode="auto">
          <a:xfrm>
            <a:off x="3100388" y="2908300"/>
            <a:ext cx="4340225" cy="1193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447800" y="2089150"/>
            <a:ext cx="6172200" cy="2406650"/>
            <a:chOff x="3750" y="13575"/>
            <a:chExt cx="4078" cy="1533"/>
          </a:xfrm>
        </p:grpSpPr>
        <p:sp>
          <p:nvSpPr>
            <p:cNvPr id="36871" name="Arc 23"/>
            <p:cNvSpPr>
              <a:spLocks noChangeAspect="1"/>
            </p:cNvSpPr>
            <p:nvPr/>
          </p:nvSpPr>
          <p:spPr bwMode="auto">
            <a:xfrm rot="-5371531">
              <a:off x="5111" y="13596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Text Box 22"/>
            <p:cNvSpPr txBox="1">
              <a:spLocks noChangeAspect="1" noChangeArrowheads="1"/>
            </p:cNvSpPr>
            <p:nvPr/>
          </p:nvSpPr>
          <p:spPr bwMode="auto">
            <a:xfrm>
              <a:off x="5625" y="1357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6873" name="Oval 21"/>
            <p:cNvSpPr>
              <a:spLocks noChangeAspect="1" noChangeArrowheads="1"/>
            </p:cNvSpPr>
            <p:nvPr/>
          </p:nvSpPr>
          <p:spPr bwMode="auto">
            <a:xfrm>
              <a:off x="5187" y="14118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4" name="Text Box 20"/>
            <p:cNvSpPr txBox="1">
              <a:spLocks noChangeAspect="1" noChangeArrowheads="1"/>
            </p:cNvSpPr>
            <p:nvPr/>
          </p:nvSpPr>
          <p:spPr bwMode="auto">
            <a:xfrm>
              <a:off x="5202" y="14112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6875" name="Text Box 19"/>
            <p:cNvSpPr txBox="1">
              <a:spLocks noChangeAspect="1" noChangeArrowheads="1"/>
            </p:cNvSpPr>
            <p:nvPr/>
          </p:nvSpPr>
          <p:spPr bwMode="auto">
            <a:xfrm>
              <a:off x="5640" y="1459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宋体" panose="02010600030101010101" pitchFamily="2" charset="-122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6876" name="Oval 18"/>
            <p:cNvSpPr>
              <a:spLocks noChangeAspect="1" noChangeArrowheads="1"/>
            </p:cNvSpPr>
            <p:nvPr/>
          </p:nvSpPr>
          <p:spPr bwMode="auto">
            <a:xfrm>
              <a:off x="4110" y="14147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77" name="Text Box 17"/>
            <p:cNvSpPr txBox="1">
              <a:spLocks noChangeAspect="1" noChangeArrowheads="1"/>
            </p:cNvSpPr>
            <p:nvPr/>
          </p:nvSpPr>
          <p:spPr bwMode="auto">
            <a:xfrm>
              <a:off x="4110" y="14141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6878" name="Text Box 16"/>
            <p:cNvSpPr txBox="1">
              <a:spLocks noChangeAspect="1" noChangeArrowheads="1"/>
            </p:cNvSpPr>
            <p:nvPr/>
          </p:nvSpPr>
          <p:spPr bwMode="auto">
            <a:xfrm>
              <a:off x="3750" y="14085"/>
              <a:ext cx="537" cy="396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endParaRPr lang="en-US" altLang="zh-CN" b="1"/>
            </a:p>
            <a:p>
              <a:endParaRPr lang="en-US" altLang="zh-CN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6879" name="Text Box 15"/>
            <p:cNvSpPr txBox="1">
              <a:spLocks noChangeAspect="1" noChangeArrowheads="1"/>
            </p:cNvSpPr>
            <p:nvPr/>
          </p:nvSpPr>
          <p:spPr bwMode="auto">
            <a:xfrm>
              <a:off x="4560" y="13992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6880" name="Arc 14"/>
            <p:cNvSpPr>
              <a:spLocks noChangeAspect="1"/>
            </p:cNvSpPr>
            <p:nvPr/>
          </p:nvSpPr>
          <p:spPr bwMode="auto">
            <a:xfrm rot="5025806" flipV="1">
              <a:off x="5132" y="14530"/>
              <a:ext cx="592" cy="564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Text Box 13"/>
            <p:cNvSpPr txBox="1">
              <a:spLocks noChangeAspect="1" noChangeArrowheads="1"/>
            </p:cNvSpPr>
            <p:nvPr/>
          </p:nvSpPr>
          <p:spPr bwMode="auto">
            <a:xfrm>
              <a:off x="6735" y="14001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6882" name="Oval 12"/>
            <p:cNvSpPr>
              <a:spLocks noChangeAspect="1" noChangeArrowheads="1"/>
            </p:cNvSpPr>
            <p:nvPr/>
          </p:nvSpPr>
          <p:spPr bwMode="auto">
            <a:xfrm>
              <a:off x="7320" y="14125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3" name="Oval 11"/>
            <p:cNvSpPr>
              <a:spLocks noChangeAspect="1" noChangeArrowheads="1"/>
            </p:cNvSpPr>
            <p:nvPr/>
          </p:nvSpPr>
          <p:spPr bwMode="auto">
            <a:xfrm>
              <a:off x="7290" y="14093"/>
              <a:ext cx="510" cy="51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4" name="Text Box 10"/>
            <p:cNvSpPr txBox="1">
              <a:spLocks noChangeAspect="1" noChangeArrowheads="1"/>
            </p:cNvSpPr>
            <p:nvPr/>
          </p:nvSpPr>
          <p:spPr bwMode="auto">
            <a:xfrm>
              <a:off x="7333" y="14160"/>
              <a:ext cx="495" cy="45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D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6885" name="Oval 9"/>
            <p:cNvSpPr>
              <a:spLocks noChangeAspect="1" noChangeArrowheads="1"/>
            </p:cNvSpPr>
            <p:nvPr/>
          </p:nvSpPr>
          <p:spPr bwMode="auto">
            <a:xfrm>
              <a:off x="6240" y="14142"/>
              <a:ext cx="450" cy="45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6886" name="Text Box 8"/>
            <p:cNvSpPr txBox="1">
              <a:spLocks noChangeAspect="1" noChangeArrowheads="1"/>
            </p:cNvSpPr>
            <p:nvPr/>
          </p:nvSpPr>
          <p:spPr bwMode="auto">
            <a:xfrm>
              <a:off x="6255" y="14139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6887" name="Text Box 7"/>
            <p:cNvSpPr txBox="1">
              <a:spLocks noChangeAspect="1" noChangeArrowheads="1"/>
            </p:cNvSpPr>
            <p:nvPr/>
          </p:nvSpPr>
          <p:spPr bwMode="auto">
            <a:xfrm>
              <a:off x="5670" y="13995"/>
              <a:ext cx="405" cy="45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6888" name="Line 6"/>
            <p:cNvSpPr>
              <a:spLocks noChangeAspect="1" noChangeShapeType="1"/>
            </p:cNvSpPr>
            <p:nvPr/>
          </p:nvSpPr>
          <p:spPr bwMode="auto">
            <a:xfrm>
              <a:off x="4576" y="14369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5"/>
            <p:cNvSpPr>
              <a:spLocks noChangeAspect="1" noChangeShapeType="1"/>
            </p:cNvSpPr>
            <p:nvPr/>
          </p:nvSpPr>
          <p:spPr bwMode="auto">
            <a:xfrm>
              <a:off x="562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4"/>
            <p:cNvSpPr>
              <a:spLocks noChangeAspect="1" noChangeShapeType="1"/>
            </p:cNvSpPr>
            <p:nvPr/>
          </p:nvSpPr>
          <p:spPr bwMode="auto">
            <a:xfrm>
              <a:off x="6675" y="14373"/>
              <a:ext cx="600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0" name="Rectangle 36"/>
          <p:cNvSpPr>
            <a:spLocks noChangeArrowheads="1"/>
          </p:cNvSpPr>
          <p:nvPr/>
        </p:nvSpPr>
        <p:spPr bwMode="auto">
          <a:xfrm>
            <a:off x="2265670" y="5089525"/>
            <a:ext cx="4795223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到正规式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转换过程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演示。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09600" y="314980"/>
            <a:ext cx="4724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到正规式的转换方法举例 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2"/>
          <p:cNvSpPr>
            <a:spLocks noChangeArrowheads="1"/>
          </p:cNvSpPr>
          <p:nvPr/>
        </p:nvSpPr>
        <p:spPr bwMode="auto">
          <a:xfrm>
            <a:off x="685800" y="5638800"/>
            <a:ext cx="7696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444500" y="304800"/>
            <a:ext cx="43561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正规式到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的转换方法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57200" y="908050"/>
            <a:ext cx="8077200" cy="3113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487680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上正规式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R,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则与之等价的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,f,S,Z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，可以由下列方法构造。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87680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⑴ 新增两个状态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的开始状态和接受状态，且将正规式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作为弧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&lt;X,Y&gt;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上符号串。特别地，如果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，则保留开始状态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和接受状态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即为所求。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87680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⑵ 在⑴基础上，按下列转换规则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逐步增加的状态，直到弧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&lt;X,Y&gt;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上剩下单个符号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a∈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∪{ε}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为止。此刻状态图即为等价的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63"/>
          <p:cNvGrpSpPr/>
          <p:nvPr/>
        </p:nvGrpSpPr>
        <p:grpSpPr bwMode="auto">
          <a:xfrm>
            <a:off x="1390650" y="3783012"/>
            <a:ext cx="6686550" cy="1855788"/>
            <a:chOff x="876" y="1824"/>
            <a:chExt cx="4212" cy="1537"/>
          </a:xfrm>
        </p:grpSpPr>
        <p:sp>
          <p:nvSpPr>
            <p:cNvPr id="37898" name="Text Box 6"/>
            <p:cNvSpPr txBox="1">
              <a:spLocks noChangeAspect="1" noChangeArrowheads="1"/>
            </p:cNvSpPr>
            <p:nvPr/>
          </p:nvSpPr>
          <p:spPr bwMode="auto">
            <a:xfrm>
              <a:off x="876" y="1925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anose="02020603050405020304" pitchFamily="18" charset="0"/>
                </a:rPr>
                <a:t>规则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899" name="Text Box 7"/>
            <p:cNvSpPr txBox="1">
              <a:spLocks noChangeAspect="1" noChangeArrowheads="1"/>
            </p:cNvSpPr>
            <p:nvPr/>
          </p:nvSpPr>
          <p:spPr bwMode="auto">
            <a:xfrm>
              <a:off x="885" y="2410"/>
              <a:ext cx="528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anose="02020603050405020304" pitchFamily="18" charset="0"/>
                </a:rPr>
                <a:t>规则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00" name="Text Box 8"/>
            <p:cNvSpPr txBox="1">
              <a:spLocks noChangeAspect="1" noChangeArrowheads="1"/>
            </p:cNvSpPr>
            <p:nvPr/>
          </p:nvSpPr>
          <p:spPr bwMode="auto">
            <a:xfrm>
              <a:off x="893" y="3062"/>
              <a:ext cx="529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</a:ln>
          </p:spPr>
          <p:txBody>
            <a:bodyPr/>
            <a:lstStyle/>
            <a:p>
              <a:pPr algn="just"/>
              <a:r>
                <a:rPr kumimoji="0" lang="zh-CN" altLang="en-US" sz="2000" b="1">
                  <a:latin typeface="Times New Roman" panose="02020603050405020304" pitchFamily="18" charset="0"/>
                </a:rPr>
                <a:t>规则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01" name="Oval 9"/>
            <p:cNvSpPr>
              <a:spLocks noChangeAspect="1" noChangeArrowheads="1"/>
            </p:cNvSpPr>
            <p:nvPr/>
          </p:nvSpPr>
          <p:spPr bwMode="auto">
            <a:xfrm>
              <a:off x="3597" y="1974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2" name="Text Box 10"/>
            <p:cNvSpPr txBox="1">
              <a:spLocks noChangeAspect="1" noChangeArrowheads="1"/>
            </p:cNvSpPr>
            <p:nvPr/>
          </p:nvSpPr>
          <p:spPr bwMode="auto">
            <a:xfrm>
              <a:off x="3615" y="1977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03" name="Text Box 11"/>
            <p:cNvSpPr txBox="1">
              <a:spLocks noChangeAspect="1" noChangeArrowheads="1"/>
            </p:cNvSpPr>
            <p:nvPr/>
          </p:nvSpPr>
          <p:spPr bwMode="auto">
            <a:xfrm>
              <a:off x="3866" y="1884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04" name="Arc 12"/>
            <p:cNvSpPr>
              <a:spLocks noChangeAspect="1"/>
            </p:cNvSpPr>
            <p:nvPr/>
          </p:nvSpPr>
          <p:spPr bwMode="auto">
            <a:xfrm rot="-5371531">
              <a:off x="4191" y="2769"/>
              <a:ext cx="347" cy="360"/>
            </a:xfrm>
            <a:custGeom>
              <a:avLst/>
              <a:gdLst>
                <a:gd name="T0" fmla="*/ 0 w 41542"/>
                <a:gd name="T1" fmla="*/ 0 h 43200"/>
                <a:gd name="T2" fmla="*/ 0 w 41542"/>
                <a:gd name="T3" fmla="*/ 0 h 43200"/>
                <a:gd name="T4" fmla="*/ 0 w 41542"/>
                <a:gd name="T5" fmla="*/ 0 h 43200"/>
                <a:gd name="T6" fmla="*/ 0 60000 65536"/>
                <a:gd name="T7" fmla="*/ 0 60000 65536"/>
                <a:gd name="T8" fmla="*/ 0 60000 65536"/>
                <a:gd name="T9" fmla="*/ 0 w 41542"/>
                <a:gd name="T10" fmla="*/ 0 h 43200"/>
                <a:gd name="T11" fmla="*/ 41542 w 415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542" h="43200" fill="none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</a:path>
                <a:path w="41542" h="43200" stroke="0" extrusionOk="0">
                  <a:moveTo>
                    <a:pt x="808" y="11575"/>
                  </a:moveTo>
                  <a:cubicBezTo>
                    <a:pt x="4537" y="4459"/>
                    <a:pt x="11907" y="0"/>
                    <a:pt x="19942" y="0"/>
                  </a:cubicBezTo>
                  <a:cubicBezTo>
                    <a:pt x="31871" y="0"/>
                    <a:pt x="41542" y="9670"/>
                    <a:pt x="41542" y="21600"/>
                  </a:cubicBezTo>
                  <a:cubicBezTo>
                    <a:pt x="41542" y="33529"/>
                    <a:pt x="31871" y="43200"/>
                    <a:pt x="19942" y="43200"/>
                  </a:cubicBezTo>
                  <a:cubicBezTo>
                    <a:pt x="11218" y="43200"/>
                    <a:pt x="3351" y="37952"/>
                    <a:pt x="-1" y="29899"/>
                  </a:cubicBezTo>
                  <a:lnTo>
                    <a:pt x="19942" y="21600"/>
                  </a:lnTo>
                  <a:lnTo>
                    <a:pt x="808" y="115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Arc 13"/>
            <p:cNvSpPr>
              <a:spLocks noChangeAspect="1"/>
            </p:cNvSpPr>
            <p:nvPr/>
          </p:nvSpPr>
          <p:spPr bwMode="auto">
            <a:xfrm rot="188904">
              <a:off x="3913" y="2447"/>
              <a:ext cx="915" cy="228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Oval 14"/>
            <p:cNvSpPr>
              <a:spLocks noChangeAspect="1" noChangeArrowheads="1"/>
            </p:cNvSpPr>
            <p:nvPr/>
          </p:nvSpPr>
          <p:spPr bwMode="auto">
            <a:xfrm>
              <a:off x="4195" y="1991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7" name="Text Box 15"/>
            <p:cNvSpPr txBox="1">
              <a:spLocks noChangeAspect="1" noChangeArrowheads="1"/>
            </p:cNvSpPr>
            <p:nvPr/>
          </p:nvSpPr>
          <p:spPr bwMode="auto">
            <a:xfrm>
              <a:off x="4213" y="198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8" name="Oval 16"/>
            <p:cNvSpPr>
              <a:spLocks noChangeAspect="1" noChangeArrowheads="1"/>
            </p:cNvSpPr>
            <p:nvPr/>
          </p:nvSpPr>
          <p:spPr bwMode="auto">
            <a:xfrm>
              <a:off x="4811" y="199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09" name="Text Box 17"/>
            <p:cNvSpPr txBox="1">
              <a:spLocks noChangeAspect="1" noChangeArrowheads="1"/>
            </p:cNvSpPr>
            <p:nvPr/>
          </p:nvSpPr>
          <p:spPr bwMode="auto">
            <a:xfrm>
              <a:off x="4828" y="199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10" name="Oval 18"/>
            <p:cNvSpPr>
              <a:spLocks noChangeAspect="1" noChangeArrowheads="1"/>
            </p:cNvSpPr>
            <p:nvPr/>
          </p:nvSpPr>
          <p:spPr bwMode="auto">
            <a:xfrm>
              <a:off x="3632" y="3104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1" name="Text Box 19"/>
            <p:cNvSpPr txBox="1">
              <a:spLocks noChangeAspect="1" noChangeArrowheads="1"/>
            </p:cNvSpPr>
            <p:nvPr/>
          </p:nvSpPr>
          <p:spPr bwMode="auto">
            <a:xfrm>
              <a:off x="3649" y="3107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12" name="Oval 20"/>
            <p:cNvSpPr>
              <a:spLocks noChangeAspect="1" noChangeArrowheads="1"/>
            </p:cNvSpPr>
            <p:nvPr/>
          </p:nvSpPr>
          <p:spPr bwMode="auto">
            <a:xfrm>
              <a:off x="4230" y="311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3" name="Text Box 21"/>
            <p:cNvSpPr txBox="1">
              <a:spLocks noChangeAspect="1" noChangeArrowheads="1"/>
            </p:cNvSpPr>
            <p:nvPr/>
          </p:nvSpPr>
          <p:spPr bwMode="auto">
            <a:xfrm>
              <a:off x="4247" y="311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kumimoji="0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4" name="Oval 22"/>
            <p:cNvSpPr>
              <a:spLocks noChangeAspect="1" noChangeArrowheads="1"/>
            </p:cNvSpPr>
            <p:nvPr/>
          </p:nvSpPr>
          <p:spPr bwMode="auto">
            <a:xfrm>
              <a:off x="4811" y="311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5" name="Text Box 23"/>
            <p:cNvSpPr txBox="1">
              <a:spLocks noChangeAspect="1" noChangeArrowheads="1"/>
            </p:cNvSpPr>
            <p:nvPr/>
          </p:nvSpPr>
          <p:spPr bwMode="auto">
            <a:xfrm>
              <a:off x="4828" y="312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16" name="Oval 24"/>
            <p:cNvSpPr>
              <a:spLocks noChangeAspect="1" noChangeArrowheads="1"/>
            </p:cNvSpPr>
            <p:nvPr/>
          </p:nvSpPr>
          <p:spPr bwMode="auto">
            <a:xfrm>
              <a:off x="3632" y="2425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7" name="Text Box 25"/>
            <p:cNvSpPr txBox="1">
              <a:spLocks noChangeAspect="1" noChangeArrowheads="1"/>
            </p:cNvSpPr>
            <p:nvPr/>
          </p:nvSpPr>
          <p:spPr bwMode="auto">
            <a:xfrm>
              <a:off x="3649" y="242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18" name="Oval 26"/>
            <p:cNvSpPr>
              <a:spLocks noChangeAspect="1" noChangeArrowheads="1"/>
            </p:cNvSpPr>
            <p:nvPr/>
          </p:nvSpPr>
          <p:spPr bwMode="auto">
            <a:xfrm>
              <a:off x="4828" y="2440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19" name="Text Box 27"/>
            <p:cNvSpPr txBox="1">
              <a:spLocks noChangeAspect="1" noChangeArrowheads="1"/>
            </p:cNvSpPr>
            <p:nvPr/>
          </p:nvSpPr>
          <p:spPr bwMode="auto">
            <a:xfrm>
              <a:off x="4845" y="2443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20" name="Arc 28"/>
            <p:cNvSpPr>
              <a:spLocks noChangeAspect="1"/>
            </p:cNvSpPr>
            <p:nvPr/>
          </p:nvSpPr>
          <p:spPr bwMode="auto">
            <a:xfrm rot="43005" flipV="1">
              <a:off x="3892" y="2485"/>
              <a:ext cx="915" cy="229"/>
            </a:xfrm>
            <a:custGeom>
              <a:avLst/>
              <a:gdLst>
                <a:gd name="T0" fmla="*/ 0 w 38284"/>
                <a:gd name="T1" fmla="*/ 0 h 21600"/>
                <a:gd name="T2" fmla="*/ 0 w 38284"/>
                <a:gd name="T3" fmla="*/ 0 h 21600"/>
                <a:gd name="T4" fmla="*/ 0 w 3828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284"/>
                <a:gd name="T10" fmla="*/ 0 h 21600"/>
                <a:gd name="T11" fmla="*/ 38284 w 382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84" h="21600" fill="none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</a:path>
                <a:path w="38284" h="21600" stroke="0" extrusionOk="0">
                  <a:moveTo>
                    <a:pt x="0" y="11075"/>
                  </a:moveTo>
                  <a:cubicBezTo>
                    <a:pt x="3815" y="4237"/>
                    <a:pt x="11032" y="0"/>
                    <a:pt x="18863" y="0"/>
                  </a:cubicBezTo>
                  <a:cubicBezTo>
                    <a:pt x="27127" y="0"/>
                    <a:pt x="34667" y="4715"/>
                    <a:pt x="38284" y="12146"/>
                  </a:cubicBezTo>
                  <a:lnTo>
                    <a:pt x="18863" y="21600"/>
                  </a:ln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AutoShape 29"/>
            <p:cNvSpPr>
              <a:spLocks noChangeAspect="1" noChangeArrowheads="1"/>
            </p:cNvSpPr>
            <p:nvPr/>
          </p:nvSpPr>
          <p:spPr bwMode="auto">
            <a:xfrm>
              <a:off x="3164" y="2003"/>
              <a:ext cx="312" cy="166"/>
            </a:xfrm>
            <a:prstGeom prst="rightArrow">
              <a:avLst>
                <a:gd name="adj1" fmla="val 50000"/>
                <a:gd name="adj2" fmla="val 4698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2" name="Line 30"/>
            <p:cNvSpPr>
              <a:spLocks noChangeAspect="1" noChangeShapeType="1"/>
            </p:cNvSpPr>
            <p:nvPr/>
          </p:nvSpPr>
          <p:spPr bwMode="auto">
            <a:xfrm>
              <a:off x="3866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31"/>
            <p:cNvSpPr>
              <a:spLocks noChangeAspect="1" noChangeShapeType="1"/>
            </p:cNvSpPr>
            <p:nvPr/>
          </p:nvSpPr>
          <p:spPr bwMode="auto">
            <a:xfrm>
              <a:off x="4490" y="212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Text Box 32"/>
            <p:cNvSpPr txBox="1">
              <a:spLocks noChangeAspect="1" noChangeArrowheads="1"/>
            </p:cNvSpPr>
            <p:nvPr/>
          </p:nvSpPr>
          <p:spPr bwMode="auto">
            <a:xfrm>
              <a:off x="4481" y="1892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25" name="Oval 33"/>
            <p:cNvSpPr>
              <a:spLocks noChangeAspect="1" noChangeArrowheads="1"/>
            </p:cNvSpPr>
            <p:nvPr/>
          </p:nvSpPr>
          <p:spPr bwMode="auto">
            <a:xfrm>
              <a:off x="1500" y="1926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6" name="Text Box 34"/>
            <p:cNvSpPr txBox="1">
              <a:spLocks noChangeAspect="1" noChangeArrowheads="1"/>
            </p:cNvSpPr>
            <p:nvPr/>
          </p:nvSpPr>
          <p:spPr bwMode="auto">
            <a:xfrm>
              <a:off x="1517" y="1929"/>
              <a:ext cx="234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27" name="Text Box 35"/>
            <p:cNvSpPr txBox="1">
              <a:spLocks noChangeAspect="1" noChangeArrowheads="1"/>
            </p:cNvSpPr>
            <p:nvPr/>
          </p:nvSpPr>
          <p:spPr bwMode="auto">
            <a:xfrm>
              <a:off x="2037" y="1824"/>
              <a:ext cx="555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just"/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28" name="Oval 36"/>
            <p:cNvSpPr>
              <a:spLocks noChangeAspect="1" noChangeArrowheads="1"/>
            </p:cNvSpPr>
            <p:nvPr/>
          </p:nvSpPr>
          <p:spPr bwMode="auto">
            <a:xfrm>
              <a:off x="2731" y="1949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29" name="Text Box 37"/>
            <p:cNvSpPr txBox="1">
              <a:spLocks noChangeAspect="1" noChangeArrowheads="1"/>
            </p:cNvSpPr>
            <p:nvPr/>
          </p:nvSpPr>
          <p:spPr bwMode="auto">
            <a:xfrm>
              <a:off x="2748" y="1952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30" name="Text Box 38"/>
            <p:cNvSpPr txBox="1">
              <a:spLocks noChangeAspect="1" noChangeArrowheads="1"/>
            </p:cNvSpPr>
            <p:nvPr/>
          </p:nvSpPr>
          <p:spPr bwMode="auto">
            <a:xfrm>
              <a:off x="4221" y="2507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31" name="Line 39"/>
            <p:cNvSpPr>
              <a:spLocks noChangeAspect="1" noChangeShapeType="1"/>
            </p:cNvSpPr>
            <p:nvPr/>
          </p:nvSpPr>
          <p:spPr bwMode="auto">
            <a:xfrm>
              <a:off x="1777" y="2067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Text Box 40"/>
            <p:cNvSpPr txBox="1">
              <a:spLocks noChangeAspect="1" noChangeArrowheads="1"/>
            </p:cNvSpPr>
            <p:nvPr/>
          </p:nvSpPr>
          <p:spPr bwMode="auto">
            <a:xfrm>
              <a:off x="4221" y="2243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33" name="Text Box 41"/>
            <p:cNvSpPr txBox="1">
              <a:spLocks noChangeAspect="1" noChangeArrowheads="1"/>
            </p:cNvSpPr>
            <p:nvPr/>
          </p:nvSpPr>
          <p:spPr bwMode="auto">
            <a:xfrm>
              <a:off x="3875" y="3047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ε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34" name="Line 42"/>
            <p:cNvSpPr>
              <a:spLocks noChangeAspect="1" noChangeShapeType="1"/>
            </p:cNvSpPr>
            <p:nvPr/>
          </p:nvSpPr>
          <p:spPr bwMode="auto">
            <a:xfrm>
              <a:off x="3909" y="3227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Line 43"/>
            <p:cNvSpPr>
              <a:spLocks noChangeAspect="1" noChangeShapeType="1"/>
            </p:cNvSpPr>
            <p:nvPr/>
          </p:nvSpPr>
          <p:spPr bwMode="auto">
            <a:xfrm>
              <a:off x="4490" y="3235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Text Box 44"/>
            <p:cNvSpPr txBox="1">
              <a:spLocks noChangeAspect="1" noChangeArrowheads="1"/>
            </p:cNvSpPr>
            <p:nvPr/>
          </p:nvSpPr>
          <p:spPr bwMode="auto">
            <a:xfrm>
              <a:off x="4239" y="2758"/>
              <a:ext cx="29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37" name="Text Box 45"/>
            <p:cNvSpPr txBox="1">
              <a:spLocks noChangeAspect="1" noChangeArrowheads="1"/>
            </p:cNvSpPr>
            <p:nvPr/>
          </p:nvSpPr>
          <p:spPr bwMode="auto">
            <a:xfrm>
              <a:off x="4481" y="3060"/>
              <a:ext cx="295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ε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38" name="Oval 46"/>
            <p:cNvSpPr>
              <a:spLocks noChangeAspect="1" noChangeArrowheads="1"/>
            </p:cNvSpPr>
            <p:nvPr/>
          </p:nvSpPr>
          <p:spPr bwMode="auto">
            <a:xfrm>
              <a:off x="1509" y="2421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39" name="Text Box 47"/>
            <p:cNvSpPr txBox="1">
              <a:spLocks noChangeAspect="1" noChangeArrowheads="1"/>
            </p:cNvSpPr>
            <p:nvPr/>
          </p:nvSpPr>
          <p:spPr bwMode="auto">
            <a:xfrm>
              <a:off x="1526" y="2424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40" name="Text Box 48"/>
            <p:cNvSpPr txBox="1">
              <a:spLocks noChangeAspect="1" noChangeArrowheads="1"/>
            </p:cNvSpPr>
            <p:nvPr/>
          </p:nvSpPr>
          <p:spPr bwMode="auto">
            <a:xfrm>
              <a:off x="2001" y="2352"/>
              <a:ext cx="589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︱</a:t>
              </a:r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just"/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41" name="Oval 49"/>
            <p:cNvSpPr>
              <a:spLocks noChangeAspect="1" noChangeArrowheads="1"/>
            </p:cNvSpPr>
            <p:nvPr/>
          </p:nvSpPr>
          <p:spPr bwMode="auto">
            <a:xfrm>
              <a:off x="2739" y="2443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2" name="Text Box 50"/>
            <p:cNvSpPr txBox="1">
              <a:spLocks noChangeAspect="1" noChangeArrowheads="1"/>
            </p:cNvSpPr>
            <p:nvPr/>
          </p:nvSpPr>
          <p:spPr bwMode="auto">
            <a:xfrm>
              <a:off x="2757" y="2446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43" name="Line 51"/>
            <p:cNvSpPr>
              <a:spLocks noChangeAspect="1" noChangeShapeType="1"/>
            </p:cNvSpPr>
            <p:nvPr/>
          </p:nvSpPr>
          <p:spPr bwMode="auto">
            <a:xfrm>
              <a:off x="1786" y="2561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AutoShape 52"/>
            <p:cNvSpPr>
              <a:spLocks noChangeAspect="1" noChangeArrowheads="1"/>
            </p:cNvSpPr>
            <p:nvPr/>
          </p:nvSpPr>
          <p:spPr bwMode="auto">
            <a:xfrm>
              <a:off x="3173" y="2445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5" name="Oval 53"/>
            <p:cNvSpPr>
              <a:spLocks noChangeAspect="1" noChangeArrowheads="1"/>
            </p:cNvSpPr>
            <p:nvPr/>
          </p:nvSpPr>
          <p:spPr bwMode="auto">
            <a:xfrm>
              <a:off x="1509" y="3086"/>
              <a:ext cx="26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6" name="Text Box 54"/>
            <p:cNvSpPr txBox="1">
              <a:spLocks noChangeAspect="1" noChangeArrowheads="1"/>
            </p:cNvSpPr>
            <p:nvPr/>
          </p:nvSpPr>
          <p:spPr bwMode="auto">
            <a:xfrm>
              <a:off x="1526" y="3089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47" name="Text Box 55"/>
            <p:cNvSpPr txBox="1">
              <a:spLocks noChangeAspect="1" noChangeArrowheads="1"/>
            </p:cNvSpPr>
            <p:nvPr/>
          </p:nvSpPr>
          <p:spPr bwMode="auto">
            <a:xfrm>
              <a:off x="2105" y="3001"/>
              <a:ext cx="347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宋体" panose="02010600030101010101" pitchFamily="2" charset="-122"/>
                </a:rPr>
                <a:t>R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*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just"/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48" name="Oval 56"/>
            <p:cNvSpPr>
              <a:spLocks noChangeAspect="1" noChangeArrowheads="1"/>
            </p:cNvSpPr>
            <p:nvPr/>
          </p:nvSpPr>
          <p:spPr bwMode="auto">
            <a:xfrm>
              <a:off x="2739" y="3108"/>
              <a:ext cx="26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7949" name="Text Box 57"/>
            <p:cNvSpPr txBox="1">
              <a:spLocks noChangeAspect="1" noChangeArrowheads="1"/>
            </p:cNvSpPr>
            <p:nvPr/>
          </p:nvSpPr>
          <p:spPr bwMode="auto">
            <a:xfrm>
              <a:off x="2757" y="3111"/>
              <a:ext cx="234" cy="2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0" lang="en-US" altLang="zh-CN" sz="2000" b="1">
                  <a:latin typeface="Times New Roman" panose="02020603050405020304" pitchFamily="18" charset="0"/>
                </a:rPr>
                <a:t>2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950" name="Line 58"/>
            <p:cNvSpPr>
              <a:spLocks noChangeAspect="1" noChangeShapeType="1"/>
            </p:cNvSpPr>
            <p:nvPr/>
          </p:nvSpPr>
          <p:spPr bwMode="auto">
            <a:xfrm>
              <a:off x="1786" y="3226"/>
              <a:ext cx="93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AutoShape 59"/>
            <p:cNvSpPr>
              <a:spLocks noChangeAspect="1" noChangeArrowheads="1"/>
            </p:cNvSpPr>
            <p:nvPr/>
          </p:nvSpPr>
          <p:spPr bwMode="auto">
            <a:xfrm>
              <a:off x="3173" y="3110"/>
              <a:ext cx="312" cy="165"/>
            </a:xfrm>
            <a:prstGeom prst="rightArrow">
              <a:avLst>
                <a:gd name="adj1" fmla="val 50000"/>
                <a:gd name="adj2" fmla="val 4727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7896" name="Text Box 60"/>
          <p:cNvSpPr txBox="1">
            <a:spLocks noChangeArrowheads="1"/>
          </p:cNvSpPr>
          <p:nvPr/>
        </p:nvSpPr>
        <p:spPr bwMode="auto">
          <a:xfrm>
            <a:off x="827087" y="5638800"/>
            <a:ext cx="75438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3.10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将正规式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b(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a︱b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)*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aa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转换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成等价的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229600" cy="1028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1348105" indent="-752475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定义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4.11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如果正规文法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和有穷自动机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，如果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L(G)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L(M)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则称正规文法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和有穷自动机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是等价的。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17" name="Text Box 55"/>
          <p:cNvSpPr txBox="1">
            <a:spLocks noChangeArrowheads="1"/>
          </p:cNvSpPr>
          <p:nvPr/>
        </p:nvSpPr>
        <p:spPr bwMode="auto">
          <a:xfrm>
            <a:off x="990600" y="2590800"/>
            <a:ext cx="7696200" cy="15365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下面讨论正规文法和有穷自动机相互等价转换的方法，由此可以得知，正规文法和有穷自动机的语言表达能力是一样的。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18" name="Rectangle 56"/>
          <p:cNvSpPr>
            <a:spLocks noChangeArrowheads="1"/>
          </p:cNvSpPr>
          <p:nvPr/>
        </p:nvSpPr>
        <p:spPr bwMode="auto">
          <a:xfrm>
            <a:off x="2628365" y="4293513"/>
            <a:ext cx="4017446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右线性正规文法到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NFA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转换方法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19" name="Rectangle 57"/>
          <p:cNvSpPr>
            <a:spLocks noChangeArrowheads="1"/>
          </p:cNvSpPr>
          <p:nvPr/>
        </p:nvSpPr>
        <p:spPr bwMode="auto">
          <a:xfrm>
            <a:off x="2656940" y="4826913"/>
            <a:ext cx="4017446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左线性正规文法到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NFA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转换方法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20" name="AutoShape 58"/>
          <p:cNvSpPr/>
          <p:nvPr/>
        </p:nvSpPr>
        <p:spPr bwMode="auto">
          <a:xfrm>
            <a:off x="2590800" y="44236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21" name="Rectangle 59"/>
          <p:cNvSpPr>
            <a:spLocks noGrp="1" noChangeArrowheads="1"/>
          </p:cNvSpPr>
          <p:nvPr>
            <p:ph type="title"/>
          </p:nvPr>
        </p:nvSpPr>
        <p:spPr>
          <a:xfrm>
            <a:off x="846138" y="304800"/>
            <a:ext cx="63928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正规文法和有穷自动机间的转换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381000" y="4062731"/>
            <a:ext cx="8153400" cy="1905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533400" y="4138931"/>
            <a:ext cx="6477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例 </a:t>
            </a:r>
            <a:r>
              <a:rPr lang="en-US" altLang="zh-CN" sz="2000" b="1" dirty="0">
                <a:latin typeface="Times New Roman" panose="02020603050405020304" pitchFamily="18" charset="0"/>
              </a:rPr>
              <a:t>3.11  </a:t>
            </a:r>
            <a:r>
              <a:rPr lang="zh-CN" altLang="en-US" sz="2000" b="1" dirty="0">
                <a:latin typeface="Times New Roman" panose="02020603050405020304" pitchFamily="18" charset="0"/>
              </a:rPr>
              <a:t>将下列右线性正规文法</a:t>
            </a:r>
            <a:r>
              <a:rPr lang="en-US" altLang="zh-CN" sz="2000" b="1" dirty="0">
                <a:latin typeface="Times New Roman" panose="02020603050405020304" pitchFamily="18" charset="0"/>
              </a:rPr>
              <a:t>G</a:t>
            </a:r>
            <a:r>
              <a:rPr lang="zh-CN" altLang="en-US" sz="2000" b="1" dirty="0">
                <a:latin typeface="Times New Roman" panose="02020603050405020304" pitchFamily="18" charset="0"/>
              </a:rPr>
              <a:t>转换成等价的</a:t>
            </a:r>
            <a:r>
              <a:rPr lang="en-US" altLang="zh-CN" sz="2000" b="1" dirty="0">
                <a:latin typeface="Times New Roman" panose="02020603050405020304" pitchFamily="18" charset="0"/>
              </a:rPr>
              <a:t>NFA M</a:t>
            </a:r>
            <a:r>
              <a:rPr lang="zh-CN" altLang="en-US" sz="2000" b="1" dirty="0">
                <a:latin typeface="Times New Roman" panose="02020603050405020304" pitchFamily="18" charset="0"/>
              </a:rPr>
              <a:t>。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676400" y="4615181"/>
            <a:ext cx="6172200" cy="917575"/>
            <a:chOff x="-2" y="-2"/>
            <a:chExt cx="1998" cy="676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39967" name="Rectangle 3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G[Z]</a:t>
                </a:r>
                <a:r>
                  <a:rPr lang="zh-CN" altLang="en-US" sz="2000" b="1">
                    <a:latin typeface="Times New Roman" panose="02020603050405020304" pitchFamily="18" charset="0"/>
                  </a:rPr>
                  <a:t>：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Z→ 0U︱1V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U→ 1Z ︱1</a:t>
                </a:r>
                <a:r>
                  <a:rPr lang="zh-CN" altLang="en-US" sz="2000" b="1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000" b="1">
                    <a:solidFill>
                      <a:srgbClr val="CC6600"/>
                    </a:solidFill>
                    <a:latin typeface="Times New Roman" panose="02020603050405020304" pitchFamily="18" charset="0"/>
                  </a:rPr>
                  <a:t>V→ 0Z ︱0</a:t>
                </a:r>
                <a:endParaRPr lang="en-US" altLang="zh-CN" sz="2000" b="1">
                  <a:solidFill>
                    <a:srgbClr val="CC66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6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39966" name="Rectangle 6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9942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转换方法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762000" y="1041400"/>
            <a:ext cx="7696200" cy="29546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30000"/>
              </a:lnSpc>
              <a:spcBef>
                <a:spcPct val="30000"/>
              </a:spcBef>
              <a:tabLst>
                <a:tab pos="2760345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</a:rPr>
              <a:t>设右线性正规文法</a:t>
            </a:r>
            <a:r>
              <a:rPr lang="en-US" altLang="zh-CN" sz="2000" b="1" dirty="0">
                <a:latin typeface="Times New Roman" panose="02020603050405020304" pitchFamily="18" charset="0"/>
              </a:rPr>
              <a:t>G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(V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,V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</a:rPr>
              <a:t>,P,S)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，则与之等价的</a:t>
            </a:r>
            <a:r>
              <a:rPr lang="en-US" altLang="zh-CN" sz="2000" b="1" dirty="0">
                <a:latin typeface="Times New Roman" panose="02020603050405020304" pitchFamily="18" charset="0"/>
              </a:rPr>
              <a:t>NFA M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(V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∪{Z},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</a:t>
            </a:r>
            <a:r>
              <a:rPr lang="en-US" altLang="zh-CN" sz="2000" b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,f</a:t>
            </a:r>
            <a:r>
              <a:rPr lang="en-US" altLang="zh-CN" sz="2000" b="1" dirty="0">
                <a:latin typeface="Times New Roman" panose="02020603050405020304" pitchFamily="18" charset="0"/>
              </a:rPr>
              <a:t>,{S},{Z})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，其中</a:t>
            </a:r>
            <a:r>
              <a:rPr lang="en-US" altLang="zh-CN" sz="2000" b="1" dirty="0">
                <a:latin typeface="Times New Roman" panose="02020603050405020304" pitchFamily="18" charset="0"/>
              </a:rPr>
              <a:t>V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</a:rPr>
              <a:t>∩{Z}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Φ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，转换函数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</a:rPr>
              <a:t>可以由下列方法构造：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345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）如果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A→a∈P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，   则</a:t>
            </a:r>
            <a:r>
              <a:rPr lang="en-US" altLang="zh-CN" sz="2000" b="1" dirty="0">
                <a:latin typeface="Times New Roman" panose="02020603050405020304" pitchFamily="18" charset="0"/>
              </a:rPr>
              <a:t>f(A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a)=Z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345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000" b="1" dirty="0">
                <a:latin typeface="Times New Roman" panose="02020603050405020304" pitchFamily="18" charset="0"/>
              </a:rPr>
              <a:t>A→ ε ∈P 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000" b="1" dirty="0">
                <a:latin typeface="Times New Roman" panose="02020603050405020304" pitchFamily="18" charset="0"/>
              </a:rPr>
              <a:t>f(A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 ε)=Z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tabLst>
                <a:tab pos="2760345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）如果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A→aB∈P</a:t>
            </a:r>
            <a:r>
              <a:rPr lang="zh-CN" altLang="en-US" sz="2000" b="1" dirty="0">
                <a:latin typeface="Times New Roman" panose="02020603050405020304" pitchFamily="18" charset="0"/>
              </a:rPr>
              <a:t>， 则</a:t>
            </a:r>
            <a:r>
              <a:rPr lang="en-US" altLang="zh-CN" sz="2000" b="1" dirty="0">
                <a:latin typeface="Times New Roman" panose="02020603050405020304" pitchFamily="18" charset="0"/>
              </a:rPr>
              <a:t>f(A</a:t>
            </a:r>
            <a:r>
              <a:rPr lang="zh-CN" altLang="en-US" sz="2000" b="1" dirty="0">
                <a:latin typeface="Times New Roman" panose="02020603050405020304" pitchFamily="18" charset="0"/>
              </a:rPr>
              <a:t>， </a:t>
            </a:r>
            <a:r>
              <a:rPr lang="en-US" altLang="zh-CN" sz="2000" b="1" dirty="0">
                <a:latin typeface="Times New Roman" panose="02020603050405020304" pitchFamily="18" charset="0"/>
              </a:rPr>
              <a:t>a)=B</a:t>
            </a:r>
            <a:r>
              <a:rPr lang="zh-CN" altLang="en-US" sz="2000" b="1" dirty="0">
                <a:latin typeface="Times New Roman" panose="02020603050405020304" pitchFamily="18" charset="0"/>
              </a:rPr>
              <a:t>。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9948" name="Oval 14"/>
          <p:cNvSpPr>
            <a:spLocks noChangeArrowheads="1"/>
          </p:cNvSpPr>
          <p:nvPr/>
        </p:nvSpPr>
        <p:spPr bwMode="auto">
          <a:xfrm>
            <a:off x="5542554" y="3556264"/>
            <a:ext cx="501609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49" name="Text Box 15"/>
          <p:cNvSpPr txBox="1">
            <a:spLocks noChangeArrowheads="1"/>
          </p:cNvSpPr>
          <p:nvPr/>
        </p:nvSpPr>
        <p:spPr bwMode="auto">
          <a:xfrm>
            <a:off x="5575793" y="3560761"/>
            <a:ext cx="451750" cy="356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anose="02020603050405020304" pitchFamily="18" charset="0"/>
              </a:rPr>
              <a:t>A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9950" name="Text Box 16"/>
          <p:cNvSpPr txBox="1">
            <a:spLocks noChangeArrowheads="1"/>
          </p:cNvSpPr>
          <p:nvPr/>
        </p:nvSpPr>
        <p:spPr bwMode="auto">
          <a:xfrm>
            <a:off x="6172200" y="3429953"/>
            <a:ext cx="519739" cy="3800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宋体" panose="02010600030101010101" pitchFamily="2" charset="-122"/>
              </a:rPr>
              <a:t>a</a:t>
            </a:r>
            <a:endParaRPr kumimoji="0" lang="en-US" altLang="zh-CN" sz="2000" b="1" dirty="0">
              <a:latin typeface="Times New Roman" panose="02020603050405020304" pitchFamily="18" charset="0"/>
            </a:endParaRPr>
          </a:p>
          <a:p>
            <a:pPr algn="just"/>
            <a:endParaRPr kumimoji="0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9951" name="Oval 17"/>
          <p:cNvSpPr>
            <a:spLocks noChangeArrowheads="1"/>
          </p:cNvSpPr>
          <p:nvPr/>
        </p:nvSpPr>
        <p:spPr bwMode="auto">
          <a:xfrm>
            <a:off x="7116880" y="3541646"/>
            <a:ext cx="503120" cy="3586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7150119" y="3547268"/>
            <a:ext cx="453261" cy="355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anose="02020603050405020304" pitchFamily="18" charset="0"/>
              </a:rPr>
              <a:t>B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9953" name="Line 19"/>
          <p:cNvSpPr>
            <a:spLocks noChangeShapeType="1"/>
          </p:cNvSpPr>
          <p:nvPr/>
        </p:nvSpPr>
        <p:spPr bwMode="auto">
          <a:xfrm>
            <a:off x="6077402" y="3840996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5538021" y="2362553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571260" y="2367050"/>
            <a:ext cx="451750" cy="356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Times New Roman" panose="02020603050405020304" pitchFamily="18" charset="0"/>
              </a:rPr>
              <a:t>A</a:t>
            </a:r>
            <a:endParaRPr kumimoji="0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190717" y="2208510"/>
            <a:ext cx="519739" cy="3800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宋体" panose="02010600030101010101" pitchFamily="2" charset="-122"/>
              </a:rPr>
              <a:t>a</a:t>
            </a:r>
            <a:endParaRPr kumimoji="0" lang="en-US" altLang="zh-CN" sz="2000" b="1">
              <a:latin typeface="Times New Roman" panose="02020603050405020304" pitchFamily="18" charset="0"/>
            </a:endParaRPr>
          </a:p>
          <a:p>
            <a:pPr algn="just"/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7079108" y="2352433"/>
            <a:ext cx="453261" cy="356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anose="02020603050405020304" pitchFamily="18" charset="0"/>
              </a:rPr>
              <a:t>Z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039630" y="2655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5"/>
          <p:cNvGrpSpPr/>
          <p:nvPr/>
        </p:nvGrpSpPr>
        <p:grpSpPr bwMode="auto">
          <a:xfrm>
            <a:off x="7045869" y="2333318"/>
            <a:ext cx="569598" cy="409282"/>
            <a:chOff x="6420" y="7778"/>
            <a:chExt cx="510" cy="517"/>
          </a:xfrm>
        </p:grpSpPr>
        <p:sp>
          <p:nvSpPr>
            <p:cNvPr id="39963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39964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39945" name="Rectangle 32"/>
          <p:cNvSpPr>
            <a:spLocks noChangeArrowheads="1"/>
          </p:cNvSpPr>
          <p:nvPr/>
        </p:nvSpPr>
        <p:spPr bwMode="auto">
          <a:xfrm>
            <a:off x="2362200" y="5567681"/>
            <a:ext cx="50419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右线性正规文法</a:t>
            </a:r>
            <a:r>
              <a:rPr lang="en-US" altLang="zh-CN" sz="2000" b="1">
                <a:latin typeface="Times New Roman" panose="02020603050405020304" pitchFamily="18" charset="0"/>
              </a:rPr>
              <a:t>G</a:t>
            </a:r>
            <a:r>
              <a:rPr lang="zh-CN" altLang="en-US" sz="2000" b="1">
                <a:latin typeface="Times New Roman" panose="02020603050405020304" pitchFamily="18" charset="0"/>
              </a:rPr>
              <a:t>到</a:t>
            </a:r>
            <a:r>
              <a:rPr lang="en-US" altLang="zh-CN" sz="2000" b="1">
                <a:latin typeface="Times New Roman" panose="02020603050405020304" pitchFamily="18" charset="0"/>
              </a:rPr>
              <a:t>NFA M</a:t>
            </a:r>
            <a:r>
              <a:rPr lang="zh-CN" altLang="en-US" sz="2000" b="1">
                <a:latin typeface="Times New Roman" panose="02020603050405020304" pitchFamily="18" charset="0"/>
              </a:rPr>
              <a:t>转换</a:t>
            </a:r>
            <a:r>
              <a:rPr lang="zh-CN" altLang="en-US" sz="2000" b="1">
                <a:latin typeface="Times New Roman" panose="02020603050405020304" pitchFamily="18" charset="0"/>
                <a:hlinkClick r:id="rId1"/>
              </a:rPr>
              <a:t>过程演示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auto">
          <a:xfrm>
            <a:off x="5532894" y="3005039"/>
            <a:ext cx="501609" cy="35755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566133" y="3009536"/>
            <a:ext cx="451750" cy="356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kumimoji="0" lang="en-US" altLang="zh-CN" sz="2000" b="1" dirty="0">
                <a:latin typeface="Times New Roman" panose="02020603050405020304" pitchFamily="18" charset="0"/>
              </a:rPr>
              <a:t>A</a:t>
            </a:r>
            <a:endParaRPr kumimoji="0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185590" y="2850996"/>
            <a:ext cx="519739" cy="3800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</a:rPr>
              <a:t>ε</a:t>
            </a:r>
            <a:endParaRPr kumimoji="0" lang="en-US" altLang="zh-CN" sz="2000" b="1" dirty="0">
              <a:latin typeface="Times New Roman" panose="02020603050405020304" pitchFamily="18" charset="0"/>
            </a:endParaRPr>
          </a:p>
          <a:p>
            <a:pPr algn="just"/>
            <a:endParaRPr kumimoji="0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7073981" y="2994919"/>
            <a:ext cx="453261" cy="356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/>
            <a:r>
              <a:rPr kumimoji="0" lang="en-US" altLang="zh-CN" sz="2000" b="1">
                <a:latin typeface="Times New Roman" panose="02020603050405020304" pitchFamily="18" charset="0"/>
              </a:rPr>
              <a:t>Z</a:t>
            </a:r>
            <a:endParaRPr kumimoji="0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6034503" y="3189440"/>
            <a:ext cx="100623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25"/>
          <p:cNvGrpSpPr/>
          <p:nvPr/>
        </p:nvGrpSpPr>
        <p:grpSpPr bwMode="auto">
          <a:xfrm>
            <a:off x="7040742" y="2975804"/>
            <a:ext cx="569598" cy="409282"/>
            <a:chOff x="6420" y="7778"/>
            <a:chExt cx="510" cy="517"/>
          </a:xfrm>
        </p:grpSpPr>
        <p:sp>
          <p:nvSpPr>
            <p:cNvPr id="39" name="Oval 26"/>
            <p:cNvSpPr>
              <a:spLocks noChangeArrowheads="1"/>
            </p:cNvSpPr>
            <p:nvPr/>
          </p:nvSpPr>
          <p:spPr bwMode="auto">
            <a:xfrm>
              <a:off x="6450" y="7815"/>
              <a:ext cx="450" cy="45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6420" y="7778"/>
              <a:ext cx="510" cy="51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4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F1B05972-9FE9-48ED-B341-54A3121A0F65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4800" y="4178300"/>
            <a:ext cx="8153400" cy="1905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4318000"/>
            <a:ext cx="72390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3.12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将下列左线性正规文法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转换成等价的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524000" y="4724400"/>
            <a:ext cx="6172200" cy="917575"/>
            <a:chOff x="-2" y="-2"/>
            <a:chExt cx="1998" cy="676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0" y="0"/>
              <a:ext cx="1994" cy="672"/>
              <a:chOff x="0" y="0"/>
              <a:chExt cx="1994" cy="672"/>
            </a:xfrm>
          </p:grpSpPr>
          <p:sp>
            <p:nvSpPr>
              <p:cNvPr id="40989" name="Rectangle 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6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rPr>
                  <a:t>G[Z]</a:t>
                </a:r>
                <a:r>
                  <a:rPr lang="zh-CN" altLang="en-US" sz="22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zh-CN" altLang="en-US" sz="22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22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Z→ U0︱V1</a:t>
                </a:r>
                <a:r>
                  <a:rPr lang="zh-CN" altLang="en-US" sz="22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200" b="1">
                    <a:solidFill>
                      <a:srgbClr val="FF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U→ Z1 ︱1</a:t>
                </a:r>
                <a:r>
                  <a:rPr lang="zh-CN" altLang="en-US" sz="2200" b="1">
                    <a:solidFill>
                      <a:srgbClr val="FF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200" b="1">
                    <a:solidFill>
                      <a:srgbClr val="CC66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V→ Z0 ︱0</a:t>
                </a:r>
                <a:r>
                  <a:rPr lang="en-US" altLang="zh-CN" sz="2200" b="1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2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99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/>
              <a:lstStyle/>
              <a:p>
                <a:pPr eaLnBrk="1" hangingPunct="1"/>
                <a:endParaRPr lang="en-CA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988" name="Rectangle 9"/>
            <p:cNvSpPr>
              <a:spLocks noChangeArrowheads="1"/>
            </p:cNvSpPr>
            <p:nvPr/>
          </p:nvSpPr>
          <p:spPr bwMode="auto">
            <a:xfrm>
              <a:off x="-2" y="-2"/>
              <a:ext cx="1998" cy="67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5334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左线性正规文法到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转换方法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7" name="Text Box 11"/>
          <p:cNvSpPr txBox="1">
            <a:spLocks noChangeArrowheads="1"/>
          </p:cNvSpPr>
          <p:nvPr/>
        </p:nvSpPr>
        <p:spPr bwMode="auto">
          <a:xfrm>
            <a:off x="685800" y="1143000"/>
            <a:ext cx="7772400" cy="293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8420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+mn-ea"/>
                <a:ea typeface="+mn-ea"/>
              </a:rPr>
              <a:t>设左线性正规文法</a:t>
            </a:r>
            <a:r>
              <a:rPr lang="en-US" altLang="zh-CN" sz="2200" b="1" dirty="0">
                <a:latin typeface="+mn-ea"/>
                <a:ea typeface="+mn-ea"/>
              </a:rPr>
              <a:t>G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,V</a:t>
            </a:r>
            <a:r>
              <a:rPr lang="en-US" altLang="zh-CN" sz="2200" b="1" baseline="-30000" dirty="0">
                <a:latin typeface="+mn-ea"/>
                <a:ea typeface="+mn-ea"/>
              </a:rPr>
              <a:t>T</a:t>
            </a:r>
            <a:r>
              <a:rPr lang="en-US" altLang="zh-CN" sz="2200" b="1" dirty="0">
                <a:latin typeface="+mn-ea"/>
                <a:ea typeface="+mn-ea"/>
              </a:rPr>
              <a:t>,P,S)</a:t>
            </a:r>
            <a:r>
              <a:rPr lang="zh-CN" altLang="en-US" sz="2200" b="1" dirty="0">
                <a:latin typeface="+mn-ea"/>
                <a:ea typeface="+mn-ea"/>
              </a:rPr>
              <a:t>，则与之等价的</a:t>
            </a:r>
            <a:r>
              <a:rPr lang="en-US" altLang="zh-CN" sz="2200" b="1" dirty="0">
                <a:latin typeface="+mn-ea"/>
                <a:ea typeface="+mn-ea"/>
              </a:rPr>
              <a:t>NFA M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(V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∪{A},</a:t>
            </a:r>
            <a:r>
              <a:rPr lang="en-US" altLang="zh-CN" sz="2200" b="1" dirty="0" err="1">
                <a:latin typeface="+mn-ea"/>
                <a:ea typeface="+mn-ea"/>
              </a:rPr>
              <a:t>V</a:t>
            </a:r>
            <a:r>
              <a:rPr lang="en-US" altLang="zh-CN" sz="2200" b="1" baseline="-30000" dirty="0" err="1">
                <a:latin typeface="+mn-ea"/>
                <a:ea typeface="+mn-ea"/>
              </a:rPr>
              <a:t>T</a:t>
            </a:r>
            <a:r>
              <a:rPr lang="en-US" altLang="zh-CN" sz="2200" b="1" dirty="0" err="1">
                <a:latin typeface="+mn-ea"/>
                <a:ea typeface="+mn-ea"/>
              </a:rPr>
              <a:t>,f</a:t>
            </a:r>
            <a:r>
              <a:rPr lang="en-US" altLang="zh-CN" sz="2200" b="1" dirty="0">
                <a:latin typeface="+mn-ea"/>
                <a:ea typeface="+mn-ea"/>
              </a:rPr>
              <a:t>,{A},{S})</a:t>
            </a:r>
            <a:r>
              <a:rPr lang="zh-CN" altLang="en-US" sz="2200" b="1" dirty="0">
                <a:latin typeface="+mn-ea"/>
                <a:ea typeface="+mn-ea"/>
              </a:rPr>
              <a:t>，其中</a:t>
            </a:r>
            <a:r>
              <a:rPr lang="en-US" altLang="zh-CN" sz="2200" b="1" dirty="0">
                <a:latin typeface="+mn-ea"/>
                <a:ea typeface="+mn-ea"/>
              </a:rPr>
              <a:t>V</a:t>
            </a:r>
            <a:r>
              <a:rPr lang="en-US" altLang="zh-CN" sz="2200" b="1" baseline="-30000" dirty="0">
                <a:latin typeface="+mn-ea"/>
                <a:ea typeface="+mn-ea"/>
              </a:rPr>
              <a:t>N</a:t>
            </a:r>
            <a:r>
              <a:rPr lang="en-US" altLang="zh-CN" sz="2200" b="1" dirty="0">
                <a:latin typeface="+mn-ea"/>
                <a:ea typeface="+mn-ea"/>
              </a:rPr>
              <a:t>∩{A}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Φ</a:t>
            </a:r>
            <a:r>
              <a:rPr lang="zh-CN" altLang="en-US" sz="2200" b="1" dirty="0">
                <a:latin typeface="+mn-ea"/>
                <a:ea typeface="+mn-ea"/>
              </a:rPr>
              <a:t>，转换函数</a:t>
            </a:r>
            <a:r>
              <a:rPr lang="en-US" altLang="zh-CN" sz="2200" b="1" dirty="0">
                <a:latin typeface="+mn-ea"/>
                <a:ea typeface="+mn-ea"/>
              </a:rPr>
              <a:t>f</a:t>
            </a:r>
            <a:r>
              <a:rPr lang="zh-CN" altLang="en-US" sz="2200" b="1" dirty="0">
                <a:latin typeface="+mn-ea"/>
                <a:ea typeface="+mn-ea"/>
              </a:rPr>
              <a:t>可以由下列方法构造：</a:t>
            </a:r>
            <a:endParaRPr lang="zh-CN" altLang="en-US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(1)</a:t>
            </a:r>
            <a:r>
              <a:rPr lang="zh-CN" altLang="en-US" sz="2200" b="1" dirty="0">
                <a:latin typeface="+mn-ea"/>
                <a:ea typeface="+mn-ea"/>
              </a:rPr>
              <a:t> 如果</a:t>
            </a:r>
            <a:r>
              <a:rPr lang="en-US" altLang="zh-CN" sz="2200" b="1" dirty="0" err="1">
                <a:latin typeface="+mn-ea"/>
                <a:ea typeface="+mn-ea"/>
              </a:rPr>
              <a:t>B→a</a:t>
            </a:r>
            <a:r>
              <a:rPr lang="en-US" altLang="zh-CN" sz="2200" b="1" dirty="0">
                <a:latin typeface="+mn-ea"/>
                <a:ea typeface="+mn-ea"/>
              </a:rPr>
              <a:t> ∈P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f(A</a:t>
            </a:r>
            <a:r>
              <a:rPr lang="zh-CN" altLang="en-US" sz="2200" b="1" dirty="0">
                <a:latin typeface="+mn-ea"/>
                <a:ea typeface="+mn-ea"/>
              </a:rPr>
              <a:t>， </a:t>
            </a:r>
            <a:r>
              <a:rPr lang="en-US" altLang="zh-CN" sz="2200" b="1" dirty="0">
                <a:latin typeface="+mn-ea"/>
                <a:ea typeface="+mn-ea"/>
              </a:rPr>
              <a:t>a)=B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endParaRPr lang="en-US" altLang="zh-CN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(2)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B→ε∈P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f(A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ε)=B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endParaRPr lang="zh-CN" altLang="en-US" sz="2200" b="1" dirty="0">
              <a:latin typeface="+mn-ea"/>
              <a:ea typeface="+mn-ea"/>
            </a:endParaRPr>
          </a:p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+mn-ea"/>
                <a:ea typeface="+mn-ea"/>
              </a:rPr>
              <a:t>(3) </a:t>
            </a:r>
            <a:r>
              <a:rPr lang="zh-CN" altLang="en-US" sz="2200" b="1" dirty="0">
                <a:latin typeface="+mn-ea"/>
                <a:ea typeface="+mn-ea"/>
              </a:rPr>
              <a:t>如果</a:t>
            </a:r>
            <a:r>
              <a:rPr lang="en-US" altLang="zh-CN" sz="2200" b="1" dirty="0" err="1">
                <a:latin typeface="+mn-ea"/>
                <a:ea typeface="+mn-ea"/>
              </a:rPr>
              <a:t>B→Ca∈P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>
                <a:latin typeface="+mn-ea"/>
                <a:ea typeface="+mn-ea"/>
              </a:rPr>
              <a:t>f(C</a:t>
            </a:r>
            <a:r>
              <a:rPr lang="zh-CN" altLang="en-US" sz="2200" b="1" dirty="0">
                <a:latin typeface="+mn-ea"/>
                <a:ea typeface="+mn-ea"/>
              </a:rPr>
              <a:t>， </a:t>
            </a:r>
            <a:r>
              <a:rPr lang="en-US" altLang="zh-CN" sz="2200" b="1" dirty="0">
                <a:latin typeface="+mn-ea"/>
                <a:ea typeface="+mn-ea"/>
              </a:rPr>
              <a:t>a)=B</a:t>
            </a:r>
            <a:r>
              <a:rPr lang="zh-CN" altLang="en-US" sz="2200" b="1" dirty="0">
                <a:latin typeface="+mn-ea"/>
                <a:ea typeface="+mn-ea"/>
              </a:rPr>
              <a:t>。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0968" name="Rectangle 32"/>
          <p:cNvSpPr>
            <a:spLocks noChangeArrowheads="1"/>
          </p:cNvSpPr>
          <p:nvPr/>
        </p:nvSpPr>
        <p:spPr bwMode="auto">
          <a:xfrm>
            <a:off x="1981200" y="5638800"/>
            <a:ext cx="529664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左线性正规文法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过程演示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73" name="Oval 47"/>
          <p:cNvSpPr>
            <a:spLocks noChangeArrowheads="1"/>
          </p:cNvSpPr>
          <p:nvPr/>
        </p:nvSpPr>
        <p:spPr bwMode="auto">
          <a:xfrm>
            <a:off x="6157912" y="3651250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74" name="Text Box 46"/>
          <p:cNvSpPr txBox="1">
            <a:spLocks noChangeArrowheads="1"/>
          </p:cNvSpPr>
          <p:nvPr/>
        </p:nvSpPr>
        <p:spPr bwMode="auto">
          <a:xfrm>
            <a:off x="6189662" y="3656013"/>
            <a:ext cx="425450" cy="363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C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75" name="Text Box 45"/>
          <p:cNvSpPr txBox="1">
            <a:spLocks noChangeArrowheads="1"/>
          </p:cNvSpPr>
          <p:nvPr/>
        </p:nvSpPr>
        <p:spPr bwMode="auto">
          <a:xfrm>
            <a:off x="6802437" y="3516313"/>
            <a:ext cx="487363" cy="387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a</a:t>
            </a:r>
            <a:endParaRPr lang="en-US" altLang="zh-CN" sz="2000" b="1"/>
          </a:p>
          <a:p>
            <a:r>
              <a:rPr lang="en-US" altLang="zh-CN" sz="2000" b="1">
                <a:latin typeface="Times New Roman" panose="02020603050405020304" pitchFamily="18" charset="0"/>
              </a:rPr>
              <a:t> 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76" name="Oval 44"/>
          <p:cNvSpPr>
            <a:spLocks noChangeArrowheads="1"/>
          </p:cNvSpPr>
          <p:nvPr/>
        </p:nvSpPr>
        <p:spPr bwMode="auto">
          <a:xfrm>
            <a:off x="7605712" y="3660775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77" name="Text Box 43"/>
          <p:cNvSpPr txBox="1">
            <a:spLocks noChangeArrowheads="1"/>
          </p:cNvSpPr>
          <p:nvPr/>
        </p:nvSpPr>
        <p:spPr bwMode="auto">
          <a:xfrm>
            <a:off x="7605712" y="3676650"/>
            <a:ext cx="423863" cy="36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78" name="Line 42"/>
          <p:cNvSpPr>
            <a:spLocks noChangeShapeType="1"/>
          </p:cNvSpPr>
          <p:nvPr/>
        </p:nvSpPr>
        <p:spPr bwMode="auto">
          <a:xfrm>
            <a:off x="6629399" y="3840163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Oval 41"/>
          <p:cNvSpPr>
            <a:spLocks noChangeArrowheads="1"/>
          </p:cNvSpPr>
          <p:nvPr/>
        </p:nvSpPr>
        <p:spPr bwMode="auto">
          <a:xfrm>
            <a:off x="7605712" y="2443163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80" name="Text Box 40"/>
          <p:cNvSpPr txBox="1">
            <a:spLocks noChangeArrowheads="1"/>
          </p:cNvSpPr>
          <p:nvPr/>
        </p:nvSpPr>
        <p:spPr bwMode="auto">
          <a:xfrm>
            <a:off x="7637462" y="2447925"/>
            <a:ext cx="423863" cy="36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81" name="Text Box 39"/>
          <p:cNvSpPr txBox="1">
            <a:spLocks noChangeArrowheads="1"/>
          </p:cNvSpPr>
          <p:nvPr/>
        </p:nvSpPr>
        <p:spPr bwMode="auto">
          <a:xfrm>
            <a:off x="6813549" y="2286000"/>
            <a:ext cx="487363" cy="387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宋体" panose="02010600030101010101" pitchFamily="2" charset="-122"/>
              </a:rPr>
              <a:t>a</a:t>
            </a:r>
            <a:endParaRPr lang="en-US" altLang="zh-CN" sz="2000" b="1"/>
          </a:p>
          <a:p>
            <a:r>
              <a:rPr lang="en-US" altLang="zh-CN" sz="2000" b="1">
                <a:latin typeface="Times New Roman" panose="02020603050405020304" pitchFamily="18" charset="0"/>
              </a:rPr>
              <a:t> 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82" name="Line 38"/>
          <p:cNvSpPr>
            <a:spLocks noChangeShapeType="1"/>
          </p:cNvSpPr>
          <p:nvPr/>
        </p:nvSpPr>
        <p:spPr bwMode="auto">
          <a:xfrm>
            <a:off x="6624636" y="2630488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Oval 36"/>
          <p:cNvSpPr>
            <a:spLocks noChangeArrowheads="1"/>
          </p:cNvSpPr>
          <p:nvPr/>
        </p:nvSpPr>
        <p:spPr bwMode="auto">
          <a:xfrm>
            <a:off x="6127749" y="2470150"/>
            <a:ext cx="4730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40985" name="Text Box 35"/>
          <p:cNvSpPr txBox="1">
            <a:spLocks noChangeArrowheads="1"/>
          </p:cNvSpPr>
          <p:nvPr/>
        </p:nvSpPr>
        <p:spPr bwMode="auto">
          <a:xfrm>
            <a:off x="6143624" y="2463800"/>
            <a:ext cx="423863" cy="363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0986" name="Text Box 34"/>
          <p:cNvSpPr txBox="1">
            <a:spLocks noChangeArrowheads="1"/>
          </p:cNvSpPr>
          <p:nvPr/>
        </p:nvSpPr>
        <p:spPr bwMode="auto">
          <a:xfrm rot="18838856">
            <a:off x="5873749" y="2194093"/>
            <a:ext cx="5349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</a:t>
            </a:r>
            <a:endParaRPr lang="en-US" altLang="zh-CN" sz="2000" b="1"/>
          </a:p>
          <a:p>
            <a:endParaRPr lang="en-US" altLang="zh-CN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" name="Oval 41"/>
          <p:cNvSpPr>
            <a:spLocks noChangeArrowheads="1"/>
          </p:cNvSpPr>
          <p:nvPr/>
        </p:nvSpPr>
        <p:spPr bwMode="auto">
          <a:xfrm>
            <a:off x="7605712" y="2976563"/>
            <a:ext cx="471488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7637462" y="2981325"/>
            <a:ext cx="423863" cy="36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6813549" y="2819400"/>
            <a:ext cx="487363" cy="387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latin typeface="+mn-ea"/>
              </a:rPr>
              <a:t>ε</a:t>
            </a:r>
            <a:endParaRPr lang="en-US" altLang="zh-CN" sz="2000" b="1" dirty="0"/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 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6624636" y="3163888"/>
            <a:ext cx="94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6127749" y="3003550"/>
            <a:ext cx="4730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hangingPunct="1"/>
            <a:endParaRPr lang="en-CA" altLang="zh-CN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143624" y="2997200"/>
            <a:ext cx="423863" cy="363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 rot="18838856">
            <a:off x="5873749" y="2727493"/>
            <a:ext cx="5349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</a:t>
            </a:r>
            <a:endParaRPr lang="en-US" altLang="zh-CN" sz="2000" b="1"/>
          </a:p>
          <a:p>
            <a:endParaRPr lang="en-US" altLang="zh-CN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4"/>
          <p:cNvSpPr>
            <a:spLocks noChangeArrowheads="1"/>
          </p:cNvSpPr>
          <p:nvPr/>
        </p:nvSpPr>
        <p:spPr bwMode="auto">
          <a:xfrm>
            <a:off x="304800" y="3733800"/>
            <a:ext cx="8153400" cy="2286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到右线性正规文法转换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685800" y="877888"/>
            <a:ext cx="7848600" cy="15819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  设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DFA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K,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,f,S,Z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，则与之等价的右线性正规文法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(K,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,P,S)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，其中规则集转换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可以由下列方法构造：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如果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f(B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 则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B→aC∈P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对接收状态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∈Z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  增加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→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979613" y="2509838"/>
            <a:ext cx="6697662" cy="990600"/>
            <a:chOff x="3945" y="5483"/>
            <a:chExt cx="5942" cy="1387"/>
          </a:xfrm>
        </p:grpSpPr>
        <p:sp>
          <p:nvSpPr>
            <p:cNvPr id="42021" name="AutoShape 5"/>
            <p:cNvSpPr>
              <a:spLocks noChangeArrowheads="1"/>
            </p:cNvSpPr>
            <p:nvPr/>
          </p:nvSpPr>
          <p:spPr bwMode="auto">
            <a:xfrm>
              <a:off x="6102" y="6440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2" name="Text Box 6"/>
            <p:cNvSpPr txBox="1">
              <a:spLocks noChangeArrowheads="1"/>
            </p:cNvSpPr>
            <p:nvPr/>
          </p:nvSpPr>
          <p:spPr bwMode="auto">
            <a:xfrm>
              <a:off x="6689" y="6390"/>
              <a:ext cx="1409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B→aC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/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23" name="AutoShape 7"/>
            <p:cNvSpPr>
              <a:spLocks noChangeArrowheads="1"/>
            </p:cNvSpPr>
            <p:nvPr/>
          </p:nvSpPr>
          <p:spPr bwMode="auto">
            <a:xfrm>
              <a:off x="6087" y="5687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4" name="Oval 8"/>
            <p:cNvSpPr>
              <a:spLocks noChangeArrowheads="1"/>
            </p:cNvSpPr>
            <p:nvPr/>
          </p:nvSpPr>
          <p:spPr bwMode="auto">
            <a:xfrm>
              <a:off x="3945" y="6414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5" name="Text Box 9"/>
            <p:cNvSpPr txBox="1">
              <a:spLocks noChangeArrowheads="1"/>
            </p:cNvSpPr>
            <p:nvPr/>
          </p:nvSpPr>
          <p:spPr bwMode="auto">
            <a:xfrm>
              <a:off x="3975" y="642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B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560" y="6246"/>
              <a:ext cx="465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a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/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27" name="Oval 11"/>
            <p:cNvSpPr>
              <a:spLocks noChangeArrowheads="1"/>
            </p:cNvSpPr>
            <p:nvPr/>
          </p:nvSpPr>
          <p:spPr bwMode="auto">
            <a:xfrm>
              <a:off x="5355" y="6396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28" name="Text Box 12"/>
            <p:cNvSpPr txBox="1">
              <a:spLocks noChangeArrowheads="1"/>
            </p:cNvSpPr>
            <p:nvPr/>
          </p:nvSpPr>
          <p:spPr bwMode="auto">
            <a:xfrm>
              <a:off x="5385" y="6402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C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29" name="Line 13"/>
            <p:cNvSpPr>
              <a:spLocks noChangeShapeType="1"/>
            </p:cNvSpPr>
            <p:nvPr/>
          </p:nvSpPr>
          <p:spPr bwMode="auto">
            <a:xfrm>
              <a:off x="4425" y="664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Oval 14"/>
            <p:cNvSpPr>
              <a:spLocks noChangeArrowheads="1"/>
            </p:cNvSpPr>
            <p:nvPr/>
          </p:nvSpPr>
          <p:spPr bwMode="auto">
            <a:xfrm>
              <a:off x="3960" y="5642"/>
              <a:ext cx="450" cy="4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eaLnBrk="1" hangingPunct="1"/>
              <a:endParaRPr lang="en-CA" altLang="zh-CN"/>
            </a:p>
          </p:txBody>
        </p:sp>
        <p:sp>
          <p:nvSpPr>
            <p:cNvPr id="42031" name="Text Box 15"/>
            <p:cNvSpPr txBox="1">
              <a:spLocks noChangeArrowheads="1"/>
            </p:cNvSpPr>
            <p:nvPr/>
          </p:nvSpPr>
          <p:spPr bwMode="auto">
            <a:xfrm>
              <a:off x="3990" y="5648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B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32" name="Text Box 16"/>
            <p:cNvSpPr txBox="1">
              <a:spLocks noChangeArrowheads="1"/>
            </p:cNvSpPr>
            <p:nvPr/>
          </p:nvSpPr>
          <p:spPr bwMode="auto">
            <a:xfrm>
              <a:off x="4585" y="5483"/>
              <a:ext cx="410" cy="4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a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/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33" name="Text Box 17"/>
            <p:cNvSpPr txBox="1">
              <a:spLocks noChangeArrowheads="1"/>
            </p:cNvSpPr>
            <p:nvPr/>
          </p:nvSpPr>
          <p:spPr bwMode="auto">
            <a:xfrm>
              <a:off x="5340" y="5630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C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34" name="Line 18"/>
            <p:cNvSpPr>
              <a:spLocks noChangeShapeType="1"/>
            </p:cNvSpPr>
            <p:nvPr/>
          </p:nvSpPr>
          <p:spPr bwMode="auto">
            <a:xfrm>
              <a:off x="4410" y="5875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9"/>
            <p:cNvGrpSpPr/>
            <p:nvPr/>
          </p:nvGrpSpPr>
          <p:grpSpPr bwMode="auto">
            <a:xfrm>
              <a:off x="5310" y="5606"/>
              <a:ext cx="510" cy="517"/>
              <a:chOff x="6420" y="7778"/>
              <a:chExt cx="510" cy="517"/>
            </a:xfrm>
          </p:grpSpPr>
          <p:sp>
            <p:nvSpPr>
              <p:cNvPr id="42037" name="Oval 20"/>
              <p:cNvSpPr>
                <a:spLocks noChangeArrowheads="1"/>
              </p:cNvSpPr>
              <p:nvPr/>
            </p:nvSpPr>
            <p:spPr bwMode="auto">
              <a:xfrm>
                <a:off x="6450" y="7815"/>
                <a:ext cx="450" cy="45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38" name="Oval 21"/>
              <p:cNvSpPr>
                <a:spLocks noChangeArrowheads="1"/>
              </p:cNvSpPr>
              <p:nvPr/>
            </p:nvSpPr>
            <p:spPr bwMode="auto">
              <a:xfrm>
                <a:off x="6420" y="7778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42036" name="Text Box 22"/>
            <p:cNvSpPr txBox="1">
              <a:spLocks noChangeArrowheads="1"/>
            </p:cNvSpPr>
            <p:nvPr/>
          </p:nvSpPr>
          <p:spPr bwMode="auto">
            <a:xfrm>
              <a:off x="6704" y="5595"/>
              <a:ext cx="3183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 dirty="0" err="1">
                  <a:latin typeface="Times New Roman" panose="02020603050405020304" pitchFamily="18" charset="0"/>
                </a:rPr>
                <a:t>B→aC</a:t>
              </a:r>
              <a:r>
                <a:rPr kumimoji="0" lang="en-US" altLang="zh-CN" sz="2000" b="1" dirty="0">
                  <a:latin typeface="Times New Roman" panose="02020603050405020304" pitchFamily="18" charset="0"/>
                </a:rPr>
                <a:t>  </a:t>
              </a:r>
              <a:r>
                <a:rPr kumimoji="0" lang="zh-CN" altLang="en-US" sz="2000" b="1" dirty="0">
                  <a:latin typeface="Times New Roman" panose="02020603050405020304" pitchFamily="18" charset="0"/>
                </a:rPr>
                <a:t>再加</a:t>
              </a:r>
              <a:r>
                <a:rPr kumimoji="0" lang="en-US" altLang="zh-CN" sz="2000" b="1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→a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或</a:t>
              </a:r>
              <a:r>
                <a:rPr kumimoji="0" lang="en-US" altLang="zh-CN" sz="2000" b="1" dirty="0">
                  <a:latin typeface="Times New Roman" panose="02020603050405020304" pitchFamily="18" charset="0"/>
                </a:rPr>
                <a:t>  </a:t>
              </a:r>
              <a:r>
                <a:rPr kumimoji="0" lang="en-US" altLang="zh-CN" sz="2000" b="1" dirty="0" err="1"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→</a:t>
              </a:r>
              <a:r>
                <a:rPr lang="en-US" altLang="zh-CN" sz="2000" b="1" dirty="0" err="1">
                  <a:latin typeface="Times New Roman" panose="02020603050405020304" pitchFamily="18" charset="0"/>
                </a:rPr>
                <a:t>ε</a:t>
              </a:r>
              <a:endParaRPr kumimoji="0" lang="en-US" altLang="zh-CN" sz="2000" b="1" dirty="0">
                <a:latin typeface="Times New Roman" panose="02020603050405020304" pitchFamily="18" charset="0"/>
              </a:endParaRPr>
            </a:p>
            <a:p>
              <a:pPr algn="ctr"/>
              <a:endParaRPr kumimoji="0"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991" name="Text Box 23"/>
          <p:cNvSpPr txBox="1">
            <a:spLocks noChangeArrowheads="1"/>
          </p:cNvSpPr>
          <p:nvPr/>
        </p:nvSpPr>
        <p:spPr bwMode="auto">
          <a:xfrm>
            <a:off x="381000" y="3736975"/>
            <a:ext cx="79248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3.13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将下列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DFA M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转换成等价的右线性正规文法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24"/>
          <p:cNvGrpSpPr/>
          <p:nvPr/>
        </p:nvGrpSpPr>
        <p:grpSpPr bwMode="auto">
          <a:xfrm>
            <a:off x="457200" y="4343400"/>
            <a:ext cx="2819400" cy="1524000"/>
            <a:chOff x="3420" y="12936"/>
            <a:chExt cx="4260" cy="2097"/>
          </a:xfrm>
        </p:grpSpPr>
        <p:grpSp>
          <p:nvGrpSpPr>
            <p:cNvPr id="5" name="Group 25"/>
            <p:cNvGrpSpPr/>
            <p:nvPr/>
          </p:nvGrpSpPr>
          <p:grpSpPr bwMode="auto">
            <a:xfrm>
              <a:off x="5400" y="12954"/>
              <a:ext cx="450" cy="474"/>
              <a:chOff x="4453" y="12919"/>
              <a:chExt cx="450" cy="474"/>
            </a:xfrm>
          </p:grpSpPr>
          <p:sp>
            <p:nvSpPr>
              <p:cNvPr id="42019" name="Oval 26"/>
              <p:cNvSpPr>
                <a:spLocks noChangeArrowheads="1"/>
              </p:cNvSpPr>
              <p:nvPr/>
            </p:nvSpPr>
            <p:spPr bwMode="auto">
              <a:xfrm>
                <a:off x="4453" y="12919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20" name="Text Box 27"/>
              <p:cNvSpPr txBox="1">
                <a:spLocks noChangeArrowheads="1"/>
              </p:cNvSpPr>
              <p:nvPr/>
            </p:nvSpPr>
            <p:spPr bwMode="auto">
              <a:xfrm>
                <a:off x="4470" y="12943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U</a:t>
                </a:r>
                <a:endParaRPr kumimoji="0" lang="en-US" altLang="zh-CN" sz="2000" b="1">
                  <a:solidFill>
                    <a:srgbClr val="FF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28"/>
            <p:cNvGrpSpPr/>
            <p:nvPr/>
          </p:nvGrpSpPr>
          <p:grpSpPr bwMode="auto">
            <a:xfrm>
              <a:off x="5445" y="14526"/>
              <a:ext cx="450" cy="493"/>
              <a:chOff x="4425" y="14526"/>
              <a:chExt cx="450" cy="493"/>
            </a:xfrm>
          </p:grpSpPr>
          <p:sp>
            <p:nvSpPr>
              <p:cNvPr id="42017" name="Oval 29"/>
              <p:cNvSpPr>
                <a:spLocks noChangeArrowheads="1"/>
              </p:cNvSpPr>
              <p:nvPr/>
            </p:nvSpPr>
            <p:spPr bwMode="auto">
              <a:xfrm>
                <a:off x="4425" y="14526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8" name="Text Box 30"/>
              <p:cNvSpPr txBox="1">
                <a:spLocks noChangeArrowheads="1"/>
              </p:cNvSpPr>
              <p:nvPr/>
            </p:nvSpPr>
            <p:spPr bwMode="auto">
              <a:xfrm>
                <a:off x="4438" y="14569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V</a:t>
                </a:r>
                <a:endParaRPr kumimoji="0" lang="en-US" altLang="zh-CN" sz="2000" b="1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31"/>
            <p:cNvGrpSpPr/>
            <p:nvPr/>
          </p:nvGrpSpPr>
          <p:grpSpPr bwMode="auto">
            <a:xfrm>
              <a:off x="7157" y="13710"/>
              <a:ext cx="523" cy="517"/>
              <a:chOff x="6129" y="13710"/>
              <a:chExt cx="523" cy="517"/>
            </a:xfrm>
          </p:grpSpPr>
          <p:sp>
            <p:nvSpPr>
              <p:cNvPr id="42014" name="Oval 32"/>
              <p:cNvSpPr>
                <a:spLocks noChangeArrowheads="1"/>
              </p:cNvSpPr>
              <p:nvPr/>
            </p:nvSpPr>
            <p:spPr bwMode="auto">
              <a:xfrm>
                <a:off x="6159" y="1374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5" name="Oval 33"/>
              <p:cNvSpPr>
                <a:spLocks noChangeArrowheads="1"/>
              </p:cNvSpPr>
              <p:nvPr/>
            </p:nvSpPr>
            <p:spPr bwMode="auto">
              <a:xfrm>
                <a:off x="6129" y="13710"/>
                <a:ext cx="510" cy="5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6" name="Text Box 34"/>
              <p:cNvSpPr txBox="1">
                <a:spLocks noChangeArrowheads="1"/>
              </p:cNvSpPr>
              <p:nvPr/>
            </p:nvSpPr>
            <p:spPr bwMode="auto">
              <a:xfrm>
                <a:off x="6157" y="13747"/>
                <a:ext cx="49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Z</a:t>
                </a:r>
                <a:endParaRPr kumimoji="0"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35"/>
            <p:cNvGrpSpPr/>
            <p:nvPr/>
          </p:nvGrpSpPr>
          <p:grpSpPr bwMode="auto">
            <a:xfrm>
              <a:off x="3420" y="13715"/>
              <a:ext cx="839" cy="515"/>
              <a:chOff x="2431" y="13715"/>
              <a:chExt cx="839" cy="515"/>
            </a:xfrm>
          </p:grpSpPr>
          <p:sp>
            <p:nvSpPr>
              <p:cNvPr id="42011" name="Oval 36"/>
              <p:cNvSpPr>
                <a:spLocks noChangeArrowheads="1"/>
              </p:cNvSpPr>
              <p:nvPr/>
            </p:nvSpPr>
            <p:spPr bwMode="auto">
              <a:xfrm>
                <a:off x="2820" y="13777"/>
                <a:ext cx="450" cy="45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2012" name="Text Box 37"/>
              <p:cNvSpPr txBox="1">
                <a:spLocks noChangeArrowheads="1"/>
              </p:cNvSpPr>
              <p:nvPr/>
            </p:nvSpPr>
            <p:spPr bwMode="auto">
              <a:xfrm>
                <a:off x="2833" y="13771"/>
                <a:ext cx="405" cy="4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</a:t>
                </a:r>
                <a:endParaRPr kumimoji="0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13" name="Text Box 38"/>
              <p:cNvSpPr txBox="1">
                <a:spLocks noChangeArrowheads="1"/>
              </p:cNvSpPr>
              <p:nvPr/>
            </p:nvSpPr>
            <p:spPr bwMode="auto">
              <a:xfrm>
                <a:off x="2431" y="13715"/>
                <a:ext cx="537" cy="3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ctr"/>
                <a:r>
                  <a:rPr kumimoji="0"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</a:t>
                </a:r>
                <a:endParaRPr kumimoji="0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999" name="Text Box 39"/>
            <p:cNvSpPr txBox="1">
              <a:spLocks noChangeArrowheads="1"/>
            </p:cNvSpPr>
            <p:nvPr/>
          </p:nvSpPr>
          <p:spPr bwMode="auto">
            <a:xfrm>
              <a:off x="4275" y="12975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00" name="Text Box 40"/>
            <p:cNvSpPr txBox="1">
              <a:spLocks noChangeArrowheads="1"/>
            </p:cNvSpPr>
            <p:nvPr/>
          </p:nvSpPr>
          <p:spPr bwMode="auto">
            <a:xfrm>
              <a:off x="4215" y="14574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0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01" name="Text Box 41"/>
            <p:cNvSpPr txBox="1">
              <a:spLocks noChangeArrowheads="1"/>
            </p:cNvSpPr>
            <p:nvPr/>
          </p:nvSpPr>
          <p:spPr bwMode="auto">
            <a:xfrm>
              <a:off x="6585" y="12936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0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02" name="Text Box 42"/>
            <p:cNvSpPr txBox="1">
              <a:spLocks noChangeArrowheads="1"/>
            </p:cNvSpPr>
            <p:nvPr/>
          </p:nvSpPr>
          <p:spPr bwMode="auto">
            <a:xfrm>
              <a:off x="6660" y="1458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03" name="Text Box 43"/>
            <p:cNvSpPr txBox="1">
              <a:spLocks noChangeArrowheads="1"/>
            </p:cNvSpPr>
            <p:nvPr/>
          </p:nvSpPr>
          <p:spPr bwMode="auto">
            <a:xfrm>
              <a:off x="5952" y="1353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1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04" name="Text Box 44"/>
            <p:cNvSpPr txBox="1">
              <a:spLocks noChangeArrowheads="1"/>
            </p:cNvSpPr>
            <p:nvPr/>
          </p:nvSpPr>
          <p:spPr bwMode="auto">
            <a:xfrm>
              <a:off x="5958" y="14003"/>
              <a:ext cx="405" cy="4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/>
              <a:r>
                <a:rPr kumimoji="0" lang="en-US" altLang="zh-CN" sz="2000" b="1">
                  <a:latin typeface="Times New Roman" panose="02020603050405020304" pitchFamily="18" charset="0"/>
                </a:rPr>
                <a:t>0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005" name="Arc 45"/>
            <p:cNvSpPr/>
            <p:nvPr/>
          </p:nvSpPr>
          <p:spPr bwMode="auto">
            <a:xfrm rot="10800000" flipV="1">
              <a:off x="5849" y="1413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Arc 46"/>
            <p:cNvSpPr/>
            <p:nvPr/>
          </p:nvSpPr>
          <p:spPr bwMode="auto">
            <a:xfrm rot="10800000">
              <a:off x="5834" y="13049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Arc 47"/>
            <p:cNvSpPr/>
            <p:nvPr/>
          </p:nvSpPr>
          <p:spPr bwMode="auto">
            <a:xfrm rot="-271187" flipH="1" flipV="1">
              <a:off x="4079" y="14052"/>
              <a:ext cx="132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Arc 48"/>
            <p:cNvSpPr/>
            <p:nvPr/>
          </p:nvSpPr>
          <p:spPr bwMode="auto">
            <a:xfrm flipV="1">
              <a:off x="5925" y="14062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CC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Arc 49"/>
            <p:cNvSpPr/>
            <p:nvPr/>
          </p:nvSpPr>
          <p:spPr bwMode="auto">
            <a:xfrm flipH="1">
              <a:off x="4050" y="13140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Arc 50"/>
            <p:cNvSpPr/>
            <p:nvPr/>
          </p:nvSpPr>
          <p:spPr bwMode="auto">
            <a:xfrm>
              <a:off x="5894" y="13104"/>
              <a:ext cx="1350" cy="741"/>
            </a:xfrm>
            <a:custGeom>
              <a:avLst/>
              <a:gdLst>
                <a:gd name="T0" fmla="*/ 0 w 21173"/>
                <a:gd name="T1" fmla="*/ 0 h 21600"/>
                <a:gd name="T2" fmla="*/ 0 w 21173"/>
                <a:gd name="T3" fmla="*/ 0 h 21600"/>
                <a:gd name="T4" fmla="*/ 0 w 211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73"/>
                <a:gd name="T10" fmla="*/ 0 h 21600"/>
                <a:gd name="T11" fmla="*/ 21173 w 211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73" h="21600" fill="none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</a:path>
                <a:path w="21173" h="21600" stroke="0" extrusionOk="0">
                  <a:moveTo>
                    <a:pt x="-1" y="0"/>
                  </a:moveTo>
                  <a:cubicBezTo>
                    <a:pt x="10282" y="0"/>
                    <a:pt x="19139" y="7248"/>
                    <a:pt x="21173" y="1732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93" name="Text Box 52"/>
          <p:cNvSpPr txBox="1">
            <a:spLocks noChangeArrowheads="1"/>
          </p:cNvSpPr>
          <p:nvPr/>
        </p:nvSpPr>
        <p:spPr bwMode="auto">
          <a:xfrm>
            <a:off x="5183188" y="4600575"/>
            <a:ext cx="3351212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G[S]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S→ 1U︱0V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U→ 0︱0Z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sz="2200" b="1" dirty="0">
                <a:solidFill>
                  <a:srgbClr val="06940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V→ 1Z ︱1</a:t>
            </a:r>
            <a:endParaRPr lang="en-US" altLang="zh-CN" sz="2200" b="1" dirty="0">
              <a:solidFill>
                <a:srgbClr val="06940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Z→ 1U ︱0V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4" name="Text Box 53"/>
          <p:cNvSpPr txBox="1">
            <a:spLocks noChangeArrowheads="1"/>
          </p:cNvSpPr>
          <p:nvPr/>
        </p:nvSpPr>
        <p:spPr bwMode="auto">
          <a:xfrm>
            <a:off x="3733800" y="4203700"/>
            <a:ext cx="48768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为文法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开始符，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得等价文法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G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如下。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7772400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(1)</a:t>
            </a:r>
            <a:r>
              <a:rPr lang="zh-CN" altLang="en-US" sz="2200" b="1" dirty="0">
                <a:latin typeface="+mn-ea"/>
                <a:ea typeface="+mn-ea"/>
              </a:rPr>
              <a:t>依据给定的源语言之单词集，设计其正规文法或正规式；</a:t>
            </a:r>
            <a:endParaRPr lang="zh-CN" altLang="en-US" sz="2200" b="1" dirty="0">
              <a:latin typeface="+mn-ea"/>
              <a:ea typeface="+mn-ea"/>
            </a:endParaRP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(2)</a:t>
            </a:r>
            <a:r>
              <a:rPr lang="zh-CN" altLang="en-US" sz="2200" b="1" dirty="0">
                <a:latin typeface="+mn-ea"/>
                <a:ea typeface="+mn-ea"/>
              </a:rPr>
              <a:t>之后等价地转换成非确定有穷自动机；</a:t>
            </a:r>
            <a:endParaRPr lang="zh-CN" altLang="en-US" sz="2200" b="1" dirty="0">
              <a:latin typeface="+mn-ea"/>
              <a:ea typeface="+mn-ea"/>
            </a:endParaRP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(3)</a:t>
            </a:r>
            <a:r>
              <a:rPr lang="zh-CN" altLang="en-US" sz="2200" b="1" dirty="0">
                <a:latin typeface="+mn-ea"/>
                <a:ea typeface="+mn-ea"/>
              </a:rPr>
              <a:t>再通过子集法将其确定化，最终将确定有穷自动机最小化；</a:t>
            </a:r>
            <a:endParaRPr lang="zh-CN" altLang="en-US" sz="2200" b="1" dirty="0">
              <a:latin typeface="+mn-ea"/>
              <a:ea typeface="+mn-ea"/>
            </a:endParaRPr>
          </a:p>
          <a:p>
            <a:pPr indent="606425" algn="l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(4)</a:t>
            </a:r>
            <a:r>
              <a:rPr lang="zh-CN" altLang="en-US" sz="2200" b="1" dirty="0">
                <a:latin typeface="+mn-ea"/>
                <a:ea typeface="+mn-ea"/>
              </a:rPr>
              <a:t>最后依据最小化确定有穷自动机，设计词法分析程序。 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77724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200" b="1">
                <a:latin typeface="+mn-ea"/>
                <a:ea typeface="+mn-ea"/>
              </a:rPr>
              <a:t>词法分析程序生成器</a:t>
            </a:r>
            <a:endParaRPr lang="zh-CN" altLang="en-US" sz="2200" b="1">
              <a:latin typeface="+mn-ea"/>
              <a:ea typeface="+mn-ea"/>
            </a:endParaRPr>
          </a:p>
        </p:txBody>
      </p:sp>
      <p:sp>
        <p:nvSpPr>
          <p:cNvPr id="43014" name="Rectangle 13"/>
          <p:cNvSpPr>
            <a:spLocks noChangeArrowheads="1"/>
          </p:cNvSpPr>
          <p:nvPr/>
        </p:nvSpPr>
        <p:spPr bwMode="auto">
          <a:xfrm>
            <a:off x="1436687" y="4724400"/>
            <a:ext cx="6096000" cy="11430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3341687" y="4953000"/>
            <a:ext cx="23622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 sz="2200">
              <a:latin typeface="+mn-ea"/>
              <a:ea typeface="+mn-ea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417887" y="4864100"/>
            <a:ext cx="2133600" cy="769441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>
                <a:latin typeface="+mn-ea"/>
                <a:ea typeface="+mn-ea"/>
              </a:rPr>
              <a:t>词法分析程序生成器</a:t>
            </a:r>
            <a:endParaRPr lang="zh-CN" altLang="en-US" sz="2200">
              <a:latin typeface="+mn-ea"/>
              <a:ea typeface="+mn-ea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68450" y="4826000"/>
            <a:ext cx="144780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语言词法</a:t>
            </a: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</a:rPr>
              <a:t>(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正规式</a:t>
            </a: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</a:rPr>
              <a:t>)</a:t>
            </a:r>
            <a:endParaRPr lang="en-US" altLang="zh-CN" sz="2200" b="1">
              <a:solidFill>
                <a:srgbClr val="000066"/>
              </a:solidFill>
              <a:latin typeface="+mn-ea"/>
              <a:ea typeface="+mn-ea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07087" y="4810125"/>
            <a:ext cx="160020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</a:rPr>
              <a:t>词法分析程序</a:t>
            </a:r>
            <a:endParaRPr lang="zh-CN" altLang="en-US" sz="2200" b="1">
              <a:solidFill>
                <a:srgbClr val="000066"/>
              </a:solidFill>
              <a:latin typeface="+mn-ea"/>
              <a:ea typeface="+mn-ea"/>
            </a:endParaRPr>
          </a:p>
        </p:txBody>
      </p:sp>
      <p:sp>
        <p:nvSpPr>
          <p:cNvPr id="43019" name="AutoShape 11"/>
          <p:cNvSpPr>
            <a:spLocks noChangeArrowheads="1"/>
          </p:cNvSpPr>
          <p:nvPr/>
        </p:nvSpPr>
        <p:spPr bwMode="auto">
          <a:xfrm>
            <a:off x="2884487" y="51689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584825" y="51466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 sz="2200">
              <a:latin typeface="+mn-ea"/>
              <a:ea typeface="+mn-ea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4800" y="314980"/>
            <a:ext cx="5181600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构造词法分析程序的技术线路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97"/>
          <p:cNvSpPr>
            <a:spLocks noChangeArrowheads="1"/>
          </p:cNvSpPr>
          <p:nvPr/>
        </p:nvSpPr>
        <p:spPr bwMode="auto">
          <a:xfrm>
            <a:off x="4416425" y="498475"/>
            <a:ext cx="4422775" cy="58261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44036" name="Rectangle 98"/>
          <p:cNvSpPr>
            <a:spLocks noChangeArrowheads="1"/>
          </p:cNvSpPr>
          <p:nvPr/>
        </p:nvSpPr>
        <p:spPr bwMode="auto">
          <a:xfrm>
            <a:off x="381000" y="990600"/>
            <a:ext cx="3810000" cy="5029200"/>
          </a:xfrm>
          <a:prstGeom prst="rect">
            <a:avLst/>
          </a:prstGeom>
          <a:solidFill>
            <a:srgbClr val="75FFDB">
              <a:alpha val="50195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grpSp>
        <p:nvGrpSpPr>
          <p:cNvPr id="2" name="Group 32"/>
          <p:cNvGrpSpPr/>
          <p:nvPr/>
        </p:nvGrpSpPr>
        <p:grpSpPr bwMode="auto">
          <a:xfrm>
            <a:off x="838200" y="1143000"/>
            <a:ext cx="2808288" cy="2973388"/>
            <a:chOff x="624" y="1008"/>
            <a:chExt cx="1769" cy="1873"/>
          </a:xfrm>
        </p:grpSpPr>
        <p:sp>
          <p:nvSpPr>
            <p:cNvPr id="44096" name="Oval 3"/>
            <p:cNvSpPr>
              <a:spLocks noChangeArrowheads="1"/>
            </p:cNvSpPr>
            <p:nvPr/>
          </p:nvSpPr>
          <p:spPr bwMode="auto">
            <a:xfrm>
              <a:off x="857" y="154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97" name="Text Box 4"/>
            <p:cNvSpPr txBox="1">
              <a:spLocks noChangeArrowheads="1"/>
            </p:cNvSpPr>
            <p:nvPr/>
          </p:nvSpPr>
          <p:spPr bwMode="auto">
            <a:xfrm>
              <a:off x="894" y="1546"/>
              <a:ext cx="25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44098" name="Text Box 6"/>
            <p:cNvSpPr txBox="1">
              <a:spLocks noChangeArrowheads="1"/>
            </p:cNvSpPr>
            <p:nvPr/>
          </p:nvSpPr>
          <p:spPr bwMode="auto">
            <a:xfrm>
              <a:off x="1511" y="1559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4099" name="Text Box 8"/>
            <p:cNvSpPr txBox="1">
              <a:spLocks noChangeArrowheads="1"/>
            </p:cNvSpPr>
            <p:nvPr/>
          </p:nvSpPr>
          <p:spPr bwMode="auto">
            <a:xfrm>
              <a:off x="1505" y="258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44100" name="Line 9"/>
            <p:cNvSpPr>
              <a:spLocks noChangeShapeType="1"/>
            </p:cNvSpPr>
            <p:nvPr/>
          </p:nvSpPr>
          <p:spPr bwMode="auto">
            <a:xfrm>
              <a:off x="1152" y="1717"/>
              <a:ext cx="3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1" name="AutoShape 11"/>
            <p:cNvSpPr>
              <a:spLocks noChangeArrowheads="1"/>
            </p:cNvSpPr>
            <p:nvPr/>
          </p:nvSpPr>
          <p:spPr bwMode="auto">
            <a:xfrm rot="1546160">
              <a:off x="624" y="1511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2" name="Text Box 13"/>
            <p:cNvSpPr txBox="1">
              <a:spLocks noChangeArrowheads="1"/>
            </p:cNvSpPr>
            <p:nvPr/>
          </p:nvSpPr>
          <p:spPr bwMode="auto">
            <a:xfrm>
              <a:off x="2130" y="1574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B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  <p:sp>
          <p:nvSpPr>
            <p:cNvPr id="44103" name="Line 14"/>
            <p:cNvSpPr>
              <a:spLocks noChangeShapeType="1"/>
            </p:cNvSpPr>
            <p:nvPr/>
          </p:nvSpPr>
          <p:spPr bwMode="auto">
            <a:xfrm>
              <a:off x="1776" y="1731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4" name="Oval 15"/>
            <p:cNvSpPr>
              <a:spLocks noChangeArrowheads="1"/>
            </p:cNvSpPr>
            <p:nvPr/>
          </p:nvSpPr>
          <p:spPr bwMode="auto">
            <a:xfrm>
              <a:off x="1479" y="1572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5" name="Oval 16"/>
            <p:cNvSpPr>
              <a:spLocks noChangeArrowheads="1"/>
            </p:cNvSpPr>
            <p:nvPr/>
          </p:nvSpPr>
          <p:spPr bwMode="auto">
            <a:xfrm>
              <a:off x="2098" y="1572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6" name="Oval 17"/>
            <p:cNvSpPr>
              <a:spLocks noChangeArrowheads="1"/>
            </p:cNvSpPr>
            <p:nvPr/>
          </p:nvSpPr>
          <p:spPr bwMode="auto">
            <a:xfrm>
              <a:off x="1471" y="2585"/>
              <a:ext cx="295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07" name="Arc 18"/>
            <p:cNvSpPr/>
            <p:nvPr/>
          </p:nvSpPr>
          <p:spPr bwMode="auto">
            <a:xfrm flipV="1">
              <a:off x="1008" y="1824"/>
              <a:ext cx="531" cy="903"/>
            </a:xfrm>
            <a:custGeom>
              <a:avLst/>
              <a:gdLst>
                <a:gd name="T0" fmla="*/ 0 w 21600"/>
                <a:gd name="T1" fmla="*/ 0 h 24588"/>
                <a:gd name="T2" fmla="*/ 0 w 21600"/>
                <a:gd name="T3" fmla="*/ 0 h 24588"/>
                <a:gd name="T4" fmla="*/ 0 w 21600"/>
                <a:gd name="T5" fmla="*/ 0 h 245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588"/>
                <a:gd name="T11" fmla="*/ 21600 w 21600"/>
                <a:gd name="T12" fmla="*/ 24588 h 24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588" fill="none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</a:path>
                <a:path w="21600" h="24588" stroke="0" extrusionOk="0">
                  <a:moveTo>
                    <a:pt x="225" y="24588"/>
                  </a:moveTo>
                  <a:cubicBezTo>
                    <a:pt x="75" y="23556"/>
                    <a:pt x="0" y="22516"/>
                    <a:pt x="0" y="21474"/>
                  </a:cubicBezTo>
                  <a:cubicBezTo>
                    <a:pt x="0" y="10446"/>
                    <a:pt x="8306" y="1189"/>
                    <a:pt x="19270" y="0"/>
                  </a:cubicBezTo>
                  <a:lnTo>
                    <a:pt x="21600" y="21474"/>
                  </a:lnTo>
                  <a:lnTo>
                    <a:pt x="225" y="245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8" name="Text Box 19"/>
            <p:cNvSpPr txBox="1">
              <a:spLocks noChangeArrowheads="1"/>
            </p:cNvSpPr>
            <p:nvPr/>
          </p:nvSpPr>
          <p:spPr bwMode="auto">
            <a:xfrm>
              <a:off x="1193" y="1463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4109" name="Text Box 20"/>
            <p:cNvSpPr txBox="1">
              <a:spLocks noChangeArrowheads="1"/>
            </p:cNvSpPr>
            <p:nvPr/>
          </p:nvSpPr>
          <p:spPr bwMode="auto">
            <a:xfrm>
              <a:off x="1440" y="100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a,b</a:t>
              </a:r>
              <a:endParaRPr lang="en-US" altLang="zh-CN"/>
            </a:p>
          </p:txBody>
        </p:sp>
        <p:sp>
          <p:nvSpPr>
            <p:cNvPr id="44110" name="Arc 21"/>
            <p:cNvSpPr/>
            <p:nvPr/>
          </p:nvSpPr>
          <p:spPr bwMode="auto">
            <a:xfrm flipH="1" flipV="1">
              <a:off x="1488" y="1296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1" name="Text Box 22"/>
            <p:cNvSpPr txBox="1">
              <a:spLocks noChangeArrowheads="1"/>
            </p:cNvSpPr>
            <p:nvPr/>
          </p:nvSpPr>
          <p:spPr bwMode="auto">
            <a:xfrm>
              <a:off x="1823" y="14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c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  <p:sp>
          <p:nvSpPr>
            <p:cNvPr id="44112" name="Text Box 23"/>
            <p:cNvSpPr txBox="1">
              <a:spLocks noChangeArrowheads="1"/>
            </p:cNvSpPr>
            <p:nvPr/>
          </p:nvSpPr>
          <p:spPr bwMode="auto">
            <a:xfrm>
              <a:off x="1515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44113" name="Arc 24"/>
            <p:cNvSpPr/>
            <p:nvPr/>
          </p:nvSpPr>
          <p:spPr bwMode="auto">
            <a:xfrm flipH="1" flipV="1">
              <a:off x="1474" y="2323"/>
              <a:ext cx="288" cy="276"/>
            </a:xfrm>
            <a:custGeom>
              <a:avLst/>
              <a:gdLst>
                <a:gd name="T0" fmla="*/ 0 w 43200"/>
                <a:gd name="T1" fmla="*/ 0 h 41797"/>
                <a:gd name="T2" fmla="*/ 0 w 43200"/>
                <a:gd name="T3" fmla="*/ 0 h 41797"/>
                <a:gd name="T4" fmla="*/ 0 w 43200"/>
                <a:gd name="T5" fmla="*/ 0 h 417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97"/>
                <a:gd name="T11" fmla="*/ 43200 w 43200"/>
                <a:gd name="T12" fmla="*/ 41797 h 4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97" fill="none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</a:path>
                <a:path w="43200" h="41797" stroke="0" extrusionOk="0">
                  <a:moveTo>
                    <a:pt x="29709" y="176"/>
                  </a:moveTo>
                  <a:cubicBezTo>
                    <a:pt x="37863" y="3479"/>
                    <a:pt x="43200" y="11398"/>
                    <a:pt x="43200" y="20197"/>
                  </a:cubicBezTo>
                  <a:cubicBezTo>
                    <a:pt x="43200" y="32126"/>
                    <a:pt x="33529" y="41797"/>
                    <a:pt x="21600" y="41797"/>
                  </a:cubicBezTo>
                  <a:cubicBezTo>
                    <a:pt x="9670" y="41797"/>
                    <a:pt x="0" y="32126"/>
                    <a:pt x="0" y="20197"/>
                  </a:cubicBezTo>
                  <a:cubicBezTo>
                    <a:pt x="0" y="11222"/>
                    <a:pt x="5549" y="3182"/>
                    <a:pt x="13941" y="0"/>
                  </a:cubicBezTo>
                  <a:lnTo>
                    <a:pt x="21600" y="20197"/>
                  </a:lnTo>
                  <a:lnTo>
                    <a:pt x="29709" y="1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4" name="Text Box 25"/>
            <p:cNvSpPr txBox="1">
              <a:spLocks noChangeArrowheads="1"/>
            </p:cNvSpPr>
            <p:nvPr/>
          </p:nvSpPr>
          <p:spPr bwMode="auto">
            <a:xfrm>
              <a:off x="1034" y="2078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44115" name="Oval 26"/>
            <p:cNvSpPr>
              <a:spLocks noChangeArrowheads="1"/>
            </p:cNvSpPr>
            <p:nvPr/>
          </p:nvSpPr>
          <p:spPr bwMode="auto">
            <a:xfrm>
              <a:off x="2131" y="1605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16" name="Text Box 27"/>
            <p:cNvSpPr txBox="1">
              <a:spLocks noChangeArrowheads="1"/>
            </p:cNvSpPr>
            <p:nvPr/>
          </p:nvSpPr>
          <p:spPr bwMode="auto">
            <a:xfrm>
              <a:off x="2123" y="2588"/>
              <a:ext cx="26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  <p:sp>
          <p:nvSpPr>
            <p:cNvPr id="44117" name="Line 28"/>
            <p:cNvSpPr>
              <a:spLocks noChangeShapeType="1"/>
            </p:cNvSpPr>
            <p:nvPr/>
          </p:nvSpPr>
          <p:spPr bwMode="auto">
            <a:xfrm>
              <a:off x="1769" y="2745"/>
              <a:ext cx="321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18" name="Oval 29"/>
            <p:cNvSpPr>
              <a:spLocks noChangeArrowheads="1"/>
            </p:cNvSpPr>
            <p:nvPr/>
          </p:nvSpPr>
          <p:spPr bwMode="auto">
            <a:xfrm>
              <a:off x="2091" y="2586"/>
              <a:ext cx="295" cy="295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119" name="Text Box 30"/>
            <p:cNvSpPr txBox="1">
              <a:spLocks noChangeArrowheads="1"/>
            </p:cNvSpPr>
            <p:nvPr/>
          </p:nvSpPr>
          <p:spPr bwMode="auto">
            <a:xfrm>
              <a:off x="1816" y="249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  <p:sp>
          <p:nvSpPr>
            <p:cNvPr id="44120" name="Oval 31"/>
            <p:cNvSpPr>
              <a:spLocks noChangeArrowheads="1"/>
            </p:cNvSpPr>
            <p:nvPr/>
          </p:nvSpPr>
          <p:spPr bwMode="auto">
            <a:xfrm>
              <a:off x="2124" y="2619"/>
              <a:ext cx="227" cy="227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</p:grpSp>
      <p:sp>
        <p:nvSpPr>
          <p:cNvPr id="44040" name="Text Box 33"/>
          <p:cNvSpPr txBox="1">
            <a:spLocks noChangeArrowheads="1"/>
          </p:cNvSpPr>
          <p:nvPr/>
        </p:nvSpPr>
        <p:spPr bwMode="auto">
          <a:xfrm>
            <a:off x="685800" y="4267200"/>
            <a:ext cx="1981200" cy="161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</a:rPr>
              <a:t> – </a:t>
            </a:r>
            <a:r>
              <a:rPr lang="zh-CN" altLang="en-US" sz="2000" b="1">
                <a:latin typeface="Times New Roman" panose="02020603050405020304" pitchFamily="18" charset="0"/>
              </a:rPr>
              <a:t>单词</a:t>
            </a:r>
            <a:r>
              <a:rPr lang="zh-CN" altLang="en-US" sz="2000">
                <a:latin typeface="Times New Roman" panose="02020603050405020304" pitchFamily="18" charset="0"/>
              </a:rPr>
              <a:t> 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 – </a:t>
            </a:r>
            <a:r>
              <a:rPr lang="zh-CN" altLang="en-US" sz="2000" b="1">
                <a:latin typeface="Times New Roman" panose="02020603050405020304" pitchFamily="18" charset="0"/>
              </a:rPr>
              <a:t>标识符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C </a:t>
            </a:r>
            <a:r>
              <a:rPr lang="en-US" altLang="zh-CN" sz="2000">
                <a:latin typeface="Times New Roman" panose="02020603050405020304" pitchFamily="18" charset="0"/>
              </a:rPr>
              <a:t>– </a:t>
            </a:r>
            <a:r>
              <a:rPr lang="zh-CN" altLang="en-US" sz="2000" b="1">
                <a:latin typeface="Times New Roman" panose="02020603050405020304" pitchFamily="18" charset="0"/>
              </a:rPr>
              <a:t>无符号整数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a – </a:t>
            </a:r>
            <a:r>
              <a:rPr lang="zh-CN" altLang="en-US" sz="2000" b="1">
                <a:latin typeface="Times New Roman" panose="02020603050405020304" pitchFamily="18" charset="0"/>
              </a:rPr>
              <a:t>字母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b – </a:t>
            </a:r>
            <a:r>
              <a:rPr lang="zh-CN" altLang="en-US" sz="2000" b="1">
                <a:latin typeface="Times New Roman" panose="02020603050405020304" pitchFamily="18" charset="0"/>
              </a:rPr>
              <a:t>数字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44041" name="Text Box 34"/>
          <p:cNvSpPr txBox="1">
            <a:spLocks noChangeArrowheads="1"/>
          </p:cNvSpPr>
          <p:nvPr/>
        </p:nvSpPr>
        <p:spPr bwMode="auto">
          <a:xfrm>
            <a:off x="2514600" y="4114800"/>
            <a:ext cx="1905000" cy="115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c –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非字母数字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d –</a:t>
            </a: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非数字</a:t>
            </a:r>
            <a:endParaRPr lang="zh-CN" altLang="en-US" sz="20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95"/>
          <p:cNvGrpSpPr/>
          <p:nvPr/>
        </p:nvGrpSpPr>
        <p:grpSpPr bwMode="auto">
          <a:xfrm>
            <a:off x="4527550" y="533400"/>
            <a:ext cx="4267200" cy="5616575"/>
            <a:chOff x="2736" y="384"/>
            <a:chExt cx="2688" cy="3538"/>
          </a:xfrm>
        </p:grpSpPr>
        <p:grpSp>
          <p:nvGrpSpPr>
            <p:cNvPr id="4" name="Group 38"/>
            <p:cNvGrpSpPr/>
            <p:nvPr/>
          </p:nvGrpSpPr>
          <p:grpSpPr bwMode="auto">
            <a:xfrm>
              <a:off x="3737" y="384"/>
              <a:ext cx="480" cy="231"/>
              <a:chOff x="3600" y="624"/>
              <a:chExt cx="480" cy="231"/>
            </a:xfrm>
          </p:grpSpPr>
          <p:sp>
            <p:nvSpPr>
              <p:cNvPr id="44094" name="AutoShape 36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4095" name="Text Box 37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/>
                  <a:t>begin</a:t>
                </a:r>
                <a:endParaRPr lang="en-US" altLang="zh-CN" sz="1800"/>
              </a:p>
            </p:txBody>
          </p:sp>
        </p:grpSp>
        <p:sp>
          <p:nvSpPr>
            <p:cNvPr id="44044" name="Text Box 39"/>
            <p:cNvSpPr txBox="1">
              <a:spLocks noChangeArrowheads="1"/>
            </p:cNvSpPr>
            <p:nvPr/>
          </p:nvSpPr>
          <p:spPr bwMode="auto">
            <a:xfrm>
              <a:off x="3668" y="698"/>
              <a:ext cx="62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/>
                <a:t>初始化</a:t>
              </a:r>
              <a:endParaRPr lang="zh-CN" altLang="en-US" sz="2000" b="1"/>
            </a:p>
          </p:txBody>
        </p:sp>
        <p:sp>
          <p:nvSpPr>
            <p:cNvPr id="44045" name="Rectangle 40"/>
            <p:cNvSpPr>
              <a:spLocks noChangeArrowheads="1"/>
            </p:cNvSpPr>
            <p:nvPr/>
          </p:nvSpPr>
          <p:spPr bwMode="auto">
            <a:xfrm>
              <a:off x="3551" y="1056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000" b="1"/>
                <a:t>过滤空格</a:t>
              </a:r>
              <a:endParaRPr lang="zh-CN" altLang="en-US" sz="2000" b="1"/>
            </a:p>
          </p:txBody>
        </p:sp>
        <p:sp>
          <p:nvSpPr>
            <p:cNvPr id="44046" name="Rectangle 41"/>
            <p:cNvSpPr>
              <a:spLocks noChangeArrowheads="1"/>
            </p:cNvSpPr>
            <p:nvPr/>
          </p:nvSpPr>
          <p:spPr bwMode="auto">
            <a:xfrm>
              <a:off x="3558" y="14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  <a:endParaRPr lang="en-US" altLang="zh-CN" sz="2000"/>
            </a:p>
          </p:txBody>
        </p:sp>
        <p:grpSp>
          <p:nvGrpSpPr>
            <p:cNvPr id="5" name="Group 44"/>
            <p:cNvGrpSpPr/>
            <p:nvPr/>
          </p:nvGrpSpPr>
          <p:grpSpPr bwMode="auto">
            <a:xfrm>
              <a:off x="3642" y="1782"/>
              <a:ext cx="664" cy="254"/>
              <a:chOff x="3601" y="2174"/>
              <a:chExt cx="664" cy="254"/>
            </a:xfrm>
          </p:grpSpPr>
          <p:sp>
            <p:nvSpPr>
              <p:cNvPr id="44092" name="Text Box 42"/>
              <p:cNvSpPr txBox="1">
                <a:spLocks noChangeArrowheads="1"/>
              </p:cNvSpPr>
              <p:nvPr/>
            </p:nvSpPr>
            <p:spPr bwMode="auto">
              <a:xfrm>
                <a:off x="3641" y="2174"/>
                <a:ext cx="62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/>
                  <a:t>ch=?</a:t>
                </a:r>
                <a:endParaRPr lang="en-US" altLang="zh-CN" sz="2000"/>
              </a:p>
            </p:txBody>
          </p:sp>
          <p:sp>
            <p:nvSpPr>
              <p:cNvPr id="44093" name="AutoShape 43"/>
              <p:cNvSpPr>
                <a:spLocks noChangeArrowheads="1"/>
              </p:cNvSpPr>
              <p:nvPr/>
            </p:nvSpPr>
            <p:spPr bwMode="auto">
              <a:xfrm>
                <a:off x="3601" y="2188"/>
                <a:ext cx="658" cy="240"/>
              </a:xfrm>
              <a:prstGeom prst="flowChartPreparation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</p:grpSp>
        <p:sp>
          <p:nvSpPr>
            <p:cNvPr id="44048" name="Rectangle 45"/>
            <p:cNvSpPr>
              <a:spLocks noChangeArrowheads="1"/>
            </p:cNvSpPr>
            <p:nvPr/>
          </p:nvSpPr>
          <p:spPr bwMode="auto">
            <a:xfrm>
              <a:off x="3001" y="2110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  <a:endParaRPr lang="en-US" altLang="zh-CN" sz="2000"/>
            </a:p>
          </p:txBody>
        </p:sp>
        <p:sp>
          <p:nvSpPr>
            <p:cNvPr id="44049" name="Rectangle 46"/>
            <p:cNvSpPr>
              <a:spLocks noChangeArrowheads="1"/>
            </p:cNvSpPr>
            <p:nvPr/>
          </p:nvSpPr>
          <p:spPr bwMode="auto">
            <a:xfrm>
              <a:off x="2995" y="24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  <a:endParaRPr lang="en-US" altLang="zh-CN" sz="2000"/>
            </a:p>
          </p:txBody>
        </p:sp>
        <p:sp>
          <p:nvSpPr>
            <p:cNvPr id="44050" name="AutoShape 47"/>
            <p:cNvSpPr>
              <a:spLocks noChangeArrowheads="1"/>
            </p:cNvSpPr>
            <p:nvPr/>
          </p:nvSpPr>
          <p:spPr bwMode="auto">
            <a:xfrm>
              <a:off x="3049" y="2808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51" name="Text Box 48"/>
            <p:cNvSpPr txBox="1">
              <a:spLocks noChangeArrowheads="1"/>
            </p:cNvSpPr>
            <p:nvPr/>
          </p:nvSpPr>
          <p:spPr bwMode="auto">
            <a:xfrm>
              <a:off x="3097" y="2849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/>
                <a:t>ch</a:t>
              </a:r>
              <a:r>
                <a:rPr lang="en-US" altLang="zh-CN" sz="2000" dirty="0"/>
                <a:t>=</a:t>
              </a:r>
              <a:r>
                <a:rPr lang="en-US" altLang="zh-CN" sz="2000" dirty="0" err="1"/>
                <a:t>a|b</a:t>
              </a:r>
              <a:endParaRPr lang="en-US" altLang="zh-CN" sz="2000" dirty="0"/>
            </a:p>
          </p:txBody>
        </p:sp>
        <p:sp>
          <p:nvSpPr>
            <p:cNvPr id="44052" name="Rectangle 49"/>
            <p:cNvSpPr>
              <a:spLocks noChangeArrowheads="1"/>
            </p:cNvSpPr>
            <p:nvPr/>
          </p:nvSpPr>
          <p:spPr bwMode="auto">
            <a:xfrm>
              <a:off x="4122" y="213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/>
                <a:t>w←w+ch</a:t>
              </a:r>
              <a:endParaRPr lang="en-US" altLang="zh-CN" sz="2000"/>
            </a:p>
          </p:txBody>
        </p:sp>
        <p:sp>
          <p:nvSpPr>
            <p:cNvPr id="44053" name="Rectangle 50"/>
            <p:cNvSpPr>
              <a:spLocks noChangeArrowheads="1"/>
            </p:cNvSpPr>
            <p:nvPr/>
          </p:nvSpPr>
          <p:spPr bwMode="auto">
            <a:xfrm>
              <a:off x="4109" y="2499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Read(ch)</a:t>
              </a:r>
              <a:endParaRPr lang="en-US" altLang="zh-CN" sz="2000"/>
            </a:p>
          </p:txBody>
        </p:sp>
        <p:sp>
          <p:nvSpPr>
            <p:cNvPr id="44054" name="AutoShape 51"/>
            <p:cNvSpPr>
              <a:spLocks noChangeArrowheads="1"/>
            </p:cNvSpPr>
            <p:nvPr/>
          </p:nvSpPr>
          <p:spPr bwMode="auto">
            <a:xfrm>
              <a:off x="4170" y="2829"/>
              <a:ext cx="720" cy="3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en-CA" altLang="zh-CN"/>
            </a:p>
          </p:txBody>
        </p:sp>
        <p:sp>
          <p:nvSpPr>
            <p:cNvPr id="44055" name="Text Box 52"/>
            <p:cNvSpPr txBox="1">
              <a:spLocks noChangeArrowheads="1"/>
            </p:cNvSpPr>
            <p:nvPr/>
          </p:nvSpPr>
          <p:spPr bwMode="auto">
            <a:xfrm>
              <a:off x="4218" y="286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ch=b</a:t>
              </a:r>
              <a:endParaRPr lang="en-US" altLang="zh-CN" sz="2000"/>
            </a:p>
          </p:txBody>
        </p:sp>
        <p:sp>
          <p:nvSpPr>
            <p:cNvPr id="44056" name="Line 53"/>
            <p:cNvSpPr>
              <a:spLocks noChangeShapeType="1"/>
            </p:cNvSpPr>
            <p:nvPr/>
          </p:nvSpPr>
          <p:spPr bwMode="auto">
            <a:xfrm>
              <a:off x="3977" y="65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7" name="Line 54"/>
            <p:cNvSpPr>
              <a:spLocks noChangeShapeType="1"/>
            </p:cNvSpPr>
            <p:nvPr/>
          </p:nvSpPr>
          <p:spPr bwMode="auto">
            <a:xfrm>
              <a:off x="3977" y="100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8" name="Line 55"/>
            <p:cNvSpPr>
              <a:spLocks noChangeShapeType="1"/>
            </p:cNvSpPr>
            <p:nvPr/>
          </p:nvSpPr>
          <p:spPr bwMode="auto">
            <a:xfrm>
              <a:off x="3984" y="13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9" name="Line 56"/>
            <p:cNvSpPr>
              <a:spLocks noChangeShapeType="1"/>
            </p:cNvSpPr>
            <p:nvPr/>
          </p:nvSpPr>
          <p:spPr bwMode="auto">
            <a:xfrm>
              <a:off x="3977" y="17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0" name="Line 57"/>
            <p:cNvSpPr>
              <a:spLocks noChangeShapeType="1"/>
            </p:cNvSpPr>
            <p:nvPr/>
          </p:nvSpPr>
          <p:spPr bwMode="auto">
            <a:xfrm flipH="1">
              <a:off x="3408" y="1920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1" name="Line 58"/>
            <p:cNvSpPr>
              <a:spLocks noChangeShapeType="1"/>
            </p:cNvSpPr>
            <p:nvPr/>
          </p:nvSpPr>
          <p:spPr bwMode="auto">
            <a:xfrm>
              <a:off x="4307" y="19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2" name="Text Box 59"/>
            <p:cNvSpPr txBox="1">
              <a:spLocks noChangeArrowheads="1"/>
            </p:cNvSpPr>
            <p:nvPr/>
          </p:nvSpPr>
          <p:spPr bwMode="auto">
            <a:xfrm>
              <a:off x="3531" y="190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44063" name="Text Box 60"/>
            <p:cNvSpPr txBox="1">
              <a:spLocks noChangeArrowheads="1"/>
            </p:cNvSpPr>
            <p:nvPr/>
          </p:nvSpPr>
          <p:spPr bwMode="auto">
            <a:xfrm>
              <a:off x="4224" y="191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</a:t>
              </a:r>
              <a:endParaRPr lang="en-US" altLang="zh-CN" sz="2000"/>
            </a:p>
          </p:txBody>
        </p:sp>
        <p:sp>
          <p:nvSpPr>
            <p:cNvPr id="44064" name="Line 61"/>
            <p:cNvSpPr>
              <a:spLocks noChangeShapeType="1"/>
            </p:cNvSpPr>
            <p:nvPr/>
          </p:nvSpPr>
          <p:spPr bwMode="auto">
            <a:xfrm>
              <a:off x="4320" y="190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5" name="Text Box 62"/>
            <p:cNvSpPr txBox="1">
              <a:spLocks noChangeArrowheads="1"/>
            </p:cNvSpPr>
            <p:nvPr/>
          </p:nvSpPr>
          <p:spPr bwMode="auto">
            <a:xfrm>
              <a:off x="4322" y="174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000" b="1"/>
                <a:t>其它</a:t>
              </a:r>
              <a:endParaRPr lang="zh-CN" altLang="en-US" sz="1000" b="1"/>
            </a:p>
          </p:txBody>
        </p:sp>
        <p:sp>
          <p:nvSpPr>
            <p:cNvPr id="44066" name="Rectangle 63"/>
            <p:cNvSpPr>
              <a:spLocks noChangeArrowheads="1"/>
            </p:cNvSpPr>
            <p:nvPr/>
          </p:nvSpPr>
          <p:spPr bwMode="auto">
            <a:xfrm>
              <a:off x="4656" y="1771"/>
              <a:ext cx="768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800" b="1"/>
                <a:t>报错处理</a:t>
              </a:r>
              <a:endParaRPr lang="zh-CN" altLang="en-US" sz="1800" b="1"/>
            </a:p>
          </p:txBody>
        </p:sp>
        <p:sp>
          <p:nvSpPr>
            <p:cNvPr id="44067" name="Line 64"/>
            <p:cNvSpPr>
              <a:spLocks noChangeShapeType="1"/>
            </p:cNvSpPr>
            <p:nvPr/>
          </p:nvSpPr>
          <p:spPr bwMode="auto">
            <a:xfrm>
              <a:off x="3408" y="240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8" name="Line 65"/>
            <p:cNvSpPr>
              <a:spLocks noChangeShapeType="1"/>
            </p:cNvSpPr>
            <p:nvPr/>
          </p:nvSpPr>
          <p:spPr bwMode="auto">
            <a:xfrm>
              <a:off x="4526" y="24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9" name="Line 66"/>
            <p:cNvSpPr>
              <a:spLocks noChangeShapeType="1"/>
            </p:cNvSpPr>
            <p:nvPr/>
          </p:nvSpPr>
          <p:spPr bwMode="auto">
            <a:xfrm>
              <a:off x="3406" y="27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0" name="Line 67"/>
            <p:cNvSpPr>
              <a:spLocks noChangeShapeType="1"/>
            </p:cNvSpPr>
            <p:nvPr/>
          </p:nvSpPr>
          <p:spPr bwMode="auto">
            <a:xfrm>
              <a:off x="4531" y="279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1" name="Line 69"/>
            <p:cNvSpPr>
              <a:spLocks noChangeShapeType="1"/>
            </p:cNvSpPr>
            <p:nvPr/>
          </p:nvSpPr>
          <p:spPr bwMode="auto">
            <a:xfrm>
              <a:off x="2908" y="298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2" name="Line 71"/>
            <p:cNvSpPr>
              <a:spLocks noChangeShapeType="1"/>
            </p:cNvSpPr>
            <p:nvPr/>
          </p:nvSpPr>
          <p:spPr bwMode="auto">
            <a:xfrm>
              <a:off x="2908" y="226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3" name="Line 72"/>
            <p:cNvSpPr>
              <a:spLocks noChangeShapeType="1"/>
            </p:cNvSpPr>
            <p:nvPr/>
          </p:nvSpPr>
          <p:spPr bwMode="auto">
            <a:xfrm>
              <a:off x="291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4" name="Line 73"/>
            <p:cNvSpPr>
              <a:spLocks noChangeShapeType="1"/>
            </p:cNvSpPr>
            <p:nvPr/>
          </p:nvSpPr>
          <p:spPr bwMode="auto">
            <a:xfrm>
              <a:off x="4894" y="299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5" name="Line 74"/>
            <p:cNvSpPr>
              <a:spLocks noChangeShapeType="1"/>
            </p:cNvSpPr>
            <p:nvPr/>
          </p:nvSpPr>
          <p:spPr bwMode="auto">
            <a:xfrm>
              <a:off x="5047" y="227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76"/>
            <p:cNvSpPr>
              <a:spLocks noChangeShapeType="1"/>
            </p:cNvSpPr>
            <p:nvPr/>
          </p:nvSpPr>
          <p:spPr bwMode="auto">
            <a:xfrm flipH="1">
              <a:off x="4944" y="225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Text Box 77"/>
            <p:cNvSpPr txBox="1">
              <a:spLocks noChangeArrowheads="1"/>
            </p:cNvSpPr>
            <p:nvPr/>
          </p:nvSpPr>
          <p:spPr bwMode="auto">
            <a:xfrm>
              <a:off x="2736" y="27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44078" name="Text Box 78"/>
            <p:cNvSpPr txBox="1">
              <a:spLocks noChangeArrowheads="1"/>
            </p:cNvSpPr>
            <p:nvPr/>
          </p:nvSpPr>
          <p:spPr bwMode="auto">
            <a:xfrm>
              <a:off x="5033" y="27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44079" name="Rectangle 81"/>
            <p:cNvSpPr>
              <a:spLocks noChangeArrowheads="1"/>
            </p:cNvSpPr>
            <p:nvPr/>
          </p:nvSpPr>
          <p:spPr bwMode="auto">
            <a:xfrm>
              <a:off x="3024" y="3242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kind←0</a:t>
              </a:r>
              <a:endParaRPr lang="en-US" altLang="zh-CN" sz="2000"/>
            </a:p>
          </p:txBody>
        </p:sp>
        <p:sp>
          <p:nvSpPr>
            <p:cNvPr id="44080" name="Rectangle 82"/>
            <p:cNvSpPr>
              <a:spLocks noChangeArrowheads="1"/>
            </p:cNvSpPr>
            <p:nvPr/>
          </p:nvSpPr>
          <p:spPr bwMode="auto">
            <a:xfrm>
              <a:off x="4115" y="3271"/>
              <a:ext cx="864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000"/>
                <a:t>kind←1</a:t>
              </a:r>
              <a:endParaRPr lang="en-US" altLang="zh-CN" sz="2000"/>
            </a:p>
          </p:txBody>
        </p:sp>
        <p:sp>
          <p:nvSpPr>
            <p:cNvPr id="44081" name="Line 83"/>
            <p:cNvSpPr>
              <a:spLocks noChangeShapeType="1"/>
            </p:cNvSpPr>
            <p:nvPr/>
          </p:nvSpPr>
          <p:spPr bwMode="auto">
            <a:xfrm>
              <a:off x="3415" y="3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2" name="Line 84"/>
            <p:cNvSpPr>
              <a:spLocks noChangeShapeType="1"/>
            </p:cNvSpPr>
            <p:nvPr/>
          </p:nvSpPr>
          <p:spPr bwMode="auto">
            <a:xfrm>
              <a:off x="4525" y="321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3" name="Text Box 85"/>
            <p:cNvSpPr txBox="1">
              <a:spLocks noChangeArrowheads="1"/>
            </p:cNvSpPr>
            <p:nvPr/>
          </p:nvSpPr>
          <p:spPr bwMode="auto">
            <a:xfrm>
              <a:off x="3455" y="304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  <a:endParaRPr lang="en-US" altLang="zh-CN" sz="2000"/>
            </a:p>
          </p:txBody>
        </p:sp>
        <p:sp>
          <p:nvSpPr>
            <p:cNvPr id="44084" name="Text Box 86"/>
            <p:cNvSpPr txBox="1">
              <a:spLocks noChangeArrowheads="1"/>
            </p:cNvSpPr>
            <p:nvPr/>
          </p:nvSpPr>
          <p:spPr bwMode="auto">
            <a:xfrm>
              <a:off x="4558" y="3059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  <a:endParaRPr lang="en-US" altLang="zh-CN" sz="2000"/>
            </a:p>
          </p:txBody>
        </p:sp>
        <p:sp>
          <p:nvSpPr>
            <p:cNvPr id="44085" name="Line 87"/>
            <p:cNvSpPr>
              <a:spLocks noChangeShapeType="1"/>
            </p:cNvSpPr>
            <p:nvPr/>
          </p:nvSpPr>
          <p:spPr bwMode="auto">
            <a:xfrm>
              <a:off x="3429" y="3537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6" name="Line 89"/>
            <p:cNvSpPr>
              <a:spLocks noChangeShapeType="1"/>
            </p:cNvSpPr>
            <p:nvPr/>
          </p:nvSpPr>
          <p:spPr bwMode="auto">
            <a:xfrm>
              <a:off x="3436" y="3602"/>
              <a:ext cx="10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7" name="Line 90"/>
            <p:cNvSpPr>
              <a:spLocks noChangeShapeType="1"/>
            </p:cNvSpPr>
            <p:nvPr/>
          </p:nvSpPr>
          <p:spPr bwMode="auto">
            <a:xfrm>
              <a:off x="4533" y="3549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8" name="Line 91"/>
            <p:cNvSpPr>
              <a:spLocks noChangeShapeType="1"/>
            </p:cNvSpPr>
            <p:nvPr/>
          </p:nvSpPr>
          <p:spPr bwMode="auto">
            <a:xfrm>
              <a:off x="3977" y="363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92"/>
            <p:cNvGrpSpPr/>
            <p:nvPr/>
          </p:nvGrpSpPr>
          <p:grpSpPr bwMode="auto">
            <a:xfrm>
              <a:off x="3744" y="3691"/>
              <a:ext cx="480" cy="231"/>
              <a:chOff x="3600" y="624"/>
              <a:chExt cx="480" cy="231"/>
            </a:xfrm>
          </p:grpSpPr>
          <p:sp>
            <p:nvSpPr>
              <p:cNvPr id="44090" name="AutoShape 93"/>
              <p:cNvSpPr>
                <a:spLocks noChangeArrowheads="1"/>
              </p:cNvSpPr>
              <p:nvPr/>
            </p:nvSpPr>
            <p:spPr bwMode="auto">
              <a:xfrm>
                <a:off x="3614" y="652"/>
                <a:ext cx="432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en-CA" altLang="zh-CN"/>
              </a:p>
            </p:txBody>
          </p:sp>
          <p:sp>
            <p:nvSpPr>
              <p:cNvPr id="44091" name="Text Box 94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/>
                  <a:t>end</a:t>
                </a:r>
                <a:endParaRPr lang="en-US" altLang="zh-CN" sz="1800"/>
              </a:p>
            </p:txBody>
          </p:sp>
        </p:grpSp>
      </p:grpSp>
      <p:sp>
        <p:nvSpPr>
          <p:cNvPr id="8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152400" y="314980"/>
            <a:ext cx="5181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设计词法分析程序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hlinkClick r:id="rId1" action="ppaction://hlinksldjump"/>
              </a:rPr>
              <a:t>目录</a:t>
            </a:r>
            <a:endParaRPr lang="zh-CN" altLang="en-US" sz="1000" u="sng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467600" cy="1028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95630"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LEX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，词法分析程序生成工具，实现词法分析程序的自动生成。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61" name="Rectangle 59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7401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词法分析程序的自动构造工具（自学部分）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851025" y="2362200"/>
            <a:ext cx="1008062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LEX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源程序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063" name="Line 38"/>
          <p:cNvSpPr>
            <a:spLocks noChangeShapeType="1"/>
          </p:cNvSpPr>
          <p:nvPr/>
        </p:nvSpPr>
        <p:spPr bwMode="auto">
          <a:xfrm>
            <a:off x="2859087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064" name="Text Box 44"/>
          <p:cNvSpPr txBox="1">
            <a:spLocks noChangeArrowheads="1"/>
          </p:cNvSpPr>
          <p:nvPr/>
        </p:nvSpPr>
        <p:spPr bwMode="auto">
          <a:xfrm>
            <a:off x="3795712" y="2362200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LEX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编译程序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5954712" y="2428875"/>
            <a:ext cx="12255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词法分析源程序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066" name="Line 38"/>
          <p:cNvSpPr>
            <a:spLocks noChangeShapeType="1"/>
          </p:cNvSpPr>
          <p:nvPr/>
        </p:nvSpPr>
        <p:spPr bwMode="auto">
          <a:xfrm>
            <a:off x="5019675" y="27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1851025" y="2605087"/>
            <a:ext cx="100806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Lex.l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5954712" y="2605087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Lex.yy.c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2859087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3795712" y="3514725"/>
            <a:ext cx="1223963" cy="862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编译程序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019675" y="394176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600200" y="3757612"/>
            <a:ext cx="1258887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Lex.yy.c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954712" y="3757612"/>
            <a:ext cx="12255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a.exe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859087" y="5022850"/>
            <a:ext cx="936625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3795712" y="4597400"/>
            <a:ext cx="1223963" cy="86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语言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编译程序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019675" y="50244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06562" y="4840287"/>
            <a:ext cx="11525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输入串</a:t>
            </a:r>
            <a:endParaRPr lang="en-US" altLang="zh-CN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5954712" y="4840287"/>
            <a:ext cx="15128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单词符号串</a:t>
            </a:r>
            <a:endParaRPr lang="zh-CN" altLang="en-US" sz="2000" b="1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8"/>
          <p:cNvSpPr>
            <a:spLocks noChangeArrowheads="1"/>
          </p:cNvSpPr>
          <p:nvPr/>
        </p:nvSpPr>
        <p:spPr bwMode="auto">
          <a:xfrm>
            <a:off x="914400" y="3688596"/>
            <a:ext cx="7315200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28600" y="933929"/>
            <a:ext cx="8458200" cy="28346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17855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词法分析程序通常与后阶段语法分析程序接口有下列两种方式。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17855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⑴词法分析程序和语法分析程序各自独立一趟方式。即词法分析程序把字符流的源程序转换成单词流的内部程序形式，供语法分析程序之用。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17855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⑵词法分析程序和语法分析程序合并为一趟方式。即词法分析程序由反复语法分析程序调用，每调用一次从源程序中一个新单词返回给语法分析程序。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962025" y="3764796"/>
            <a:ext cx="7161213" cy="2286000"/>
            <a:chOff x="460" y="2400"/>
            <a:chExt cx="4511" cy="1440"/>
          </a:xfrm>
        </p:grpSpPr>
        <p:grpSp>
          <p:nvGrpSpPr>
            <p:cNvPr id="3" name="Group 36"/>
            <p:cNvGrpSpPr/>
            <p:nvPr/>
          </p:nvGrpSpPr>
          <p:grpSpPr bwMode="auto">
            <a:xfrm>
              <a:off x="1282" y="2400"/>
              <a:ext cx="1310" cy="1391"/>
              <a:chOff x="1282" y="2400"/>
              <a:chExt cx="1310" cy="1391"/>
            </a:xfrm>
          </p:grpSpPr>
          <p:sp>
            <p:nvSpPr>
              <p:cNvPr id="8215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772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词法分析程序</a:t>
                </a:r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16" name="Text Box 11"/>
              <p:cNvSpPr txBox="1">
                <a:spLocks noChangeArrowheads="1"/>
              </p:cNvSpPr>
              <p:nvPr/>
            </p:nvSpPr>
            <p:spPr bwMode="auto">
              <a:xfrm>
                <a:off x="1282" y="3529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</a:rPr>
                  <a:t>语法分析程序</a:t>
                </a:r>
                <a:endPara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Group 18"/>
              <p:cNvGrpSpPr/>
              <p:nvPr/>
            </p:nvGrpSpPr>
            <p:grpSpPr bwMode="auto">
              <a:xfrm>
                <a:off x="1577" y="2400"/>
                <a:ext cx="679" cy="260"/>
                <a:chOff x="1529" y="2400"/>
                <a:chExt cx="679" cy="260"/>
              </a:xfrm>
            </p:grpSpPr>
            <p:sp>
              <p:nvSpPr>
                <p:cNvPr id="82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源程序</a:t>
                  </a:r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5" name="Oval 16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" name="Group 19"/>
              <p:cNvGrpSpPr/>
              <p:nvPr/>
            </p:nvGrpSpPr>
            <p:grpSpPr bwMode="auto">
              <a:xfrm>
                <a:off x="1453" y="3130"/>
                <a:ext cx="947" cy="257"/>
                <a:chOff x="1453" y="3158"/>
                <a:chExt cx="947" cy="257"/>
              </a:xfrm>
            </p:grpSpPr>
            <p:sp>
              <p:nvSpPr>
                <p:cNvPr id="82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68" y="3158"/>
                  <a:ext cx="9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单词流程序</a:t>
                  </a:r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3" name="Oval 17"/>
                <p:cNvSpPr>
                  <a:spLocks noChangeArrowheads="1"/>
                </p:cNvSpPr>
                <p:nvPr/>
              </p:nvSpPr>
              <p:spPr bwMode="auto">
                <a:xfrm>
                  <a:off x="1453" y="3175"/>
                  <a:ext cx="926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19" name="Line 20"/>
              <p:cNvSpPr>
                <a:spLocks noChangeShapeType="1"/>
              </p:cNvSpPr>
              <p:nvPr/>
            </p:nvSpPr>
            <p:spPr bwMode="auto">
              <a:xfrm>
                <a:off x="1920" y="26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20" name="Line 21"/>
              <p:cNvSpPr>
                <a:spLocks noChangeShapeType="1"/>
              </p:cNvSpPr>
              <p:nvPr/>
            </p:nvSpPr>
            <p:spPr bwMode="auto">
              <a:xfrm>
                <a:off x="1913" y="3045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21" name="Line 22"/>
              <p:cNvSpPr>
                <a:spLocks noChangeShapeType="1"/>
              </p:cNvSpPr>
              <p:nvPr/>
            </p:nvSpPr>
            <p:spPr bwMode="auto">
              <a:xfrm>
                <a:off x="1920" y="33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33"/>
            <p:cNvGrpSpPr/>
            <p:nvPr/>
          </p:nvGrpSpPr>
          <p:grpSpPr bwMode="auto">
            <a:xfrm>
              <a:off x="3634" y="2580"/>
              <a:ext cx="1337" cy="1260"/>
              <a:chOff x="3634" y="2580"/>
              <a:chExt cx="1337" cy="1260"/>
            </a:xfrm>
          </p:grpSpPr>
          <p:sp>
            <p:nvSpPr>
              <p:cNvPr id="8205" name="Text Box 12"/>
              <p:cNvSpPr txBox="1">
                <a:spLocks noChangeArrowheads="1"/>
              </p:cNvSpPr>
              <p:nvPr/>
            </p:nvSpPr>
            <p:spPr bwMode="auto">
              <a:xfrm>
                <a:off x="3634" y="3194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</a:rPr>
                  <a:t>词法分析程序</a:t>
                </a:r>
                <a:endPara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06" name="Text Box 13"/>
              <p:cNvSpPr txBox="1">
                <a:spLocks noChangeArrowheads="1"/>
              </p:cNvSpPr>
              <p:nvPr/>
            </p:nvSpPr>
            <p:spPr bwMode="auto">
              <a:xfrm>
                <a:off x="3648" y="2580"/>
                <a:ext cx="1296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</a:rPr>
                  <a:t>语法分析程序</a:t>
                </a:r>
                <a:endPara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7" name="Group 23"/>
              <p:cNvGrpSpPr/>
              <p:nvPr/>
            </p:nvGrpSpPr>
            <p:grpSpPr bwMode="auto">
              <a:xfrm>
                <a:off x="3929" y="3580"/>
                <a:ext cx="679" cy="260"/>
                <a:chOff x="1529" y="2400"/>
                <a:chExt cx="679" cy="260"/>
              </a:xfrm>
            </p:grpSpPr>
            <p:sp>
              <p:nvSpPr>
                <p:cNvPr id="821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36" y="2400"/>
                  <a:ext cx="67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0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源程序</a:t>
                  </a:r>
                  <a:endPara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4" name="Oval 25"/>
                <p:cNvSpPr>
                  <a:spLocks noChangeArrowheads="1"/>
                </p:cNvSpPr>
                <p:nvPr/>
              </p:nvSpPr>
              <p:spPr bwMode="auto">
                <a:xfrm>
                  <a:off x="1529" y="2420"/>
                  <a:ext cx="672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hangingPunct="1"/>
                  <a:endParaRPr lang="en-CA" altLang="zh-CN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08" name="Line 26"/>
              <p:cNvSpPr>
                <a:spLocks noChangeShapeType="1"/>
              </p:cNvSpPr>
              <p:nvPr/>
            </p:nvSpPr>
            <p:spPr bwMode="auto">
              <a:xfrm>
                <a:off x="4272" y="34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09" name="Line 27"/>
              <p:cNvSpPr>
                <a:spLocks noChangeShapeType="1"/>
              </p:cNvSpPr>
              <p:nvPr/>
            </p:nvSpPr>
            <p:spPr bwMode="auto">
              <a:xfrm>
                <a:off x="4053" y="284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10" name="Line 28"/>
              <p:cNvSpPr>
                <a:spLocks noChangeShapeType="1"/>
              </p:cNvSpPr>
              <p:nvPr/>
            </p:nvSpPr>
            <p:spPr bwMode="auto">
              <a:xfrm flipV="1">
                <a:off x="4534" y="283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11" name="Text Box 30"/>
              <p:cNvSpPr txBox="1">
                <a:spLocks noChangeArrowheads="1"/>
              </p:cNvSpPr>
              <p:nvPr/>
            </p:nvSpPr>
            <p:spPr bwMode="auto">
              <a:xfrm>
                <a:off x="4450" y="2852"/>
                <a:ext cx="52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单词</a:t>
                </a:r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12" name="Text Box 32"/>
              <p:cNvSpPr txBox="1">
                <a:spLocks noChangeArrowheads="1"/>
              </p:cNvSpPr>
              <p:nvPr/>
            </p:nvSpPr>
            <p:spPr bwMode="auto">
              <a:xfrm>
                <a:off x="3655" y="2845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</a:rPr>
                  <a:t>调用</a:t>
                </a:r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460" y="240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(1):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2807" y="2411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方式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(2):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00" name="Rectangle 40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</a:t>
            </a:r>
            <a:r>
              <a:rPr lang="zh-CN" altLang="en-US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词法分析程序和语法分析程序的接口方式</a:t>
            </a:r>
            <a:endParaRPr lang="zh-CN" altLang="en-US" sz="28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BCBB88B-1235-42B5-9216-B46D9432ACB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62000" y="1179016"/>
            <a:ext cx="7924800" cy="41549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  <a:endParaRPr lang="en-US" altLang="zh-CN" sz="2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  <a:endParaRPr lang="en-US" altLang="zh-CN" sz="2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源程序组成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B461256-84AB-4CE2-AE83-C6D906AB12F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源程序举例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1" name="" r:id="rId1" imgW="8001000" imgH="5105400"/>
        </mc:Choice>
        <mc:Fallback>
          <p:control name="" r:id="rId1" imgW="8001000" imgH="510540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81000" y="930275"/>
                  <a:ext cx="8001000" cy="5105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2699388-7CBA-40E0-BF6D-72C11128F5B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09600" y="1008062"/>
            <a:ext cx="7924800" cy="4662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GNU Flex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Flex</a:t>
            </a:r>
            <a:r>
              <a:rPr lang="zh-CN" altLang="en-US" sz="2200" b="1" dirty="0">
                <a:latin typeface="+mn-ea"/>
                <a:ea typeface="+mn-ea"/>
              </a:rPr>
              <a:t>的前身是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，由伯克利实验室的</a:t>
            </a:r>
            <a:r>
              <a:rPr lang="en-US" altLang="zh-CN" sz="2200" b="1" dirty="0">
                <a:latin typeface="+mn-ea"/>
                <a:ea typeface="+mn-ea"/>
              </a:rPr>
              <a:t>Vern </a:t>
            </a:r>
            <a:r>
              <a:rPr lang="en-US" altLang="zh-CN" sz="2200" b="1" dirty="0" err="1">
                <a:latin typeface="+mn-ea"/>
                <a:ea typeface="+mn-ea"/>
              </a:rPr>
              <a:t>Paxson</a:t>
            </a:r>
            <a:r>
              <a:rPr lang="zh-CN" altLang="en-US" sz="2200" b="1" dirty="0">
                <a:latin typeface="+mn-ea"/>
                <a:ea typeface="+mn-ea"/>
              </a:rPr>
              <a:t>使用</a:t>
            </a:r>
            <a:r>
              <a:rPr lang="en-US" altLang="zh-CN" sz="2200" b="1" dirty="0">
                <a:latin typeface="+mn-ea"/>
                <a:ea typeface="+mn-ea"/>
              </a:rPr>
              <a:t>C</a:t>
            </a:r>
            <a:r>
              <a:rPr lang="zh-CN" altLang="en-US" sz="2200" b="1" dirty="0">
                <a:latin typeface="+mn-ea"/>
                <a:ea typeface="+mn-ea"/>
              </a:rPr>
              <a:t>语言重写了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，命名为</a:t>
            </a:r>
            <a:r>
              <a:rPr lang="en-US" altLang="zh-CN" sz="2200" b="1" dirty="0">
                <a:latin typeface="+mn-ea"/>
                <a:ea typeface="+mn-ea"/>
              </a:rPr>
              <a:t>Flex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Fast  Lexical Analyzer Generator</a:t>
            </a:r>
            <a:r>
              <a:rPr lang="zh-CN" altLang="en-US" sz="2200" b="1" dirty="0">
                <a:latin typeface="+mn-ea"/>
                <a:ea typeface="+mn-ea"/>
              </a:rPr>
              <a:t>）。无论在效率上和稳定性上都优于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。以下为</a:t>
            </a:r>
            <a:r>
              <a:rPr lang="en-US" altLang="zh-CN" sz="2200" b="1" dirty="0">
                <a:latin typeface="+mn-ea"/>
                <a:ea typeface="+mn-ea"/>
              </a:rPr>
              <a:t>windows</a:t>
            </a:r>
            <a:r>
              <a:rPr lang="zh-CN" altLang="en-US" sz="2200" b="1" dirty="0">
                <a:latin typeface="+mn-ea"/>
                <a:ea typeface="+mn-ea"/>
              </a:rPr>
              <a:t>环境下的使用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）对</a:t>
            </a:r>
            <a:r>
              <a:rPr lang="en-US" altLang="zh-CN" sz="2200" b="1" dirty="0" err="1">
                <a:latin typeface="+mn-ea"/>
                <a:ea typeface="+mn-ea"/>
              </a:rPr>
              <a:t>lex</a:t>
            </a:r>
            <a:r>
              <a:rPr lang="zh-CN" altLang="en-US" sz="2200" b="1" dirty="0">
                <a:latin typeface="+mn-ea"/>
                <a:ea typeface="+mn-ea"/>
              </a:rPr>
              <a:t>文件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r>
              <a:rPr lang="zh-CN" altLang="en-US" sz="2200" b="1" dirty="0">
                <a:latin typeface="+mn-ea"/>
                <a:ea typeface="+mn-ea"/>
              </a:rPr>
              <a:t>进行编译，得到词法分析源程序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	flex    </a:t>
            </a:r>
            <a:r>
              <a:rPr lang="en-US" altLang="zh-CN" sz="2200" b="1" dirty="0" err="1">
                <a:latin typeface="+mn-ea"/>
                <a:ea typeface="+mn-ea"/>
              </a:rPr>
              <a:t>lex.l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）使用</a:t>
            </a:r>
            <a:r>
              <a:rPr lang="en-US" altLang="zh-CN" sz="2200" b="1" dirty="0" err="1">
                <a:latin typeface="+mn-ea"/>
                <a:ea typeface="+mn-ea"/>
              </a:rPr>
              <a:t>gcc</a:t>
            </a:r>
            <a:r>
              <a:rPr lang="zh-CN" altLang="en-US" sz="2200" b="1" dirty="0">
                <a:latin typeface="+mn-ea"/>
                <a:ea typeface="+mn-ea"/>
              </a:rPr>
              <a:t>对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zh-CN" altLang="en-US" sz="2200" b="1" dirty="0">
                <a:latin typeface="+mn-ea"/>
                <a:ea typeface="+mn-ea"/>
              </a:rPr>
              <a:t>编译得到词法分析器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err="1">
                <a:latin typeface="+mn-ea"/>
                <a:ea typeface="+mn-ea"/>
              </a:rPr>
              <a:t>gcc</a:t>
            </a:r>
            <a:r>
              <a:rPr lang="en-US" altLang="zh-CN" sz="2200" b="1" dirty="0">
                <a:latin typeface="+mn-ea"/>
                <a:ea typeface="+mn-ea"/>
              </a:rPr>
              <a:t>   -o  scanner  </a:t>
            </a:r>
            <a:r>
              <a:rPr lang="en-US" altLang="zh-CN" sz="2200" b="1" dirty="0" err="1">
                <a:latin typeface="+mn-ea"/>
                <a:ea typeface="+mn-ea"/>
              </a:rPr>
              <a:t>lex.yy.c</a:t>
            </a:r>
            <a:r>
              <a:rPr lang="en-US" altLang="zh-CN" sz="2200" b="1" dirty="0">
                <a:latin typeface="+mn-ea"/>
                <a:ea typeface="+mn-ea"/>
              </a:rPr>
              <a:t>  -L fl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7108" name="Rectangle 17"/>
          <p:cNvSpPr>
            <a:spLocks noChangeArrowheads="1"/>
          </p:cNvSpPr>
          <p:nvPr/>
        </p:nvSpPr>
        <p:spPr bwMode="auto">
          <a:xfrm>
            <a:off x="4660900" y="2227263"/>
            <a:ext cx="2914650" cy="2405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CA" altLang="zh-CN"/>
          </a:p>
        </p:txBody>
      </p:sp>
      <p:sp>
        <p:nvSpPr>
          <p:cNvPr id="47109" name="Rectangle 23"/>
          <p:cNvSpPr>
            <a:spLocks noChangeArrowheads="1"/>
          </p:cNvSpPr>
          <p:nvPr/>
        </p:nvSpPr>
        <p:spPr bwMode="auto">
          <a:xfrm>
            <a:off x="1546225" y="2181225"/>
            <a:ext cx="29146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US" altLang="zh-CN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5867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lang="en-US" altLang="zh-CN" sz="2800" b="1" dirty="0" err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源程序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09600" y="907152"/>
            <a:ext cx="7924800" cy="21236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本章主要介绍了词法分析程序构造的基本原理和方法，重点讨论了描述语言词法规则的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种描述工具：正规文法、正规式和有穷自动机，以及它们的相互等价地转换方法。转换方法之间关系见下图。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2" name="Rectangle 17"/>
          <p:cNvSpPr>
            <a:spLocks noChangeArrowheads="1"/>
          </p:cNvSpPr>
          <p:nvPr/>
        </p:nvSpPr>
        <p:spPr bwMode="auto">
          <a:xfrm>
            <a:off x="4660900" y="2118777"/>
            <a:ext cx="291465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CA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3" name="Text Box 16"/>
          <p:cNvSpPr txBox="1">
            <a:spLocks noChangeArrowheads="1"/>
          </p:cNvSpPr>
          <p:nvPr/>
        </p:nvSpPr>
        <p:spPr bwMode="auto">
          <a:xfrm>
            <a:off x="3808413" y="2863314"/>
            <a:ext cx="1258887" cy="474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正规式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4" name="Text Box 15"/>
          <p:cNvSpPr txBox="1">
            <a:spLocks noChangeArrowheads="1"/>
          </p:cNvSpPr>
          <p:nvPr/>
        </p:nvSpPr>
        <p:spPr bwMode="auto">
          <a:xfrm>
            <a:off x="1752600" y="3614202"/>
            <a:ext cx="1512888" cy="469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正规文法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5249862" y="3655477"/>
            <a:ext cx="2598738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非确定有穷自动机（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NFA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6" name="Text Box 13"/>
          <p:cNvSpPr txBox="1">
            <a:spLocks noChangeArrowheads="1"/>
          </p:cNvSpPr>
          <p:nvPr/>
        </p:nvSpPr>
        <p:spPr bwMode="auto">
          <a:xfrm>
            <a:off x="3222625" y="4344452"/>
            <a:ext cx="2274888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确定有穷自动机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DFA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2954338" y="5346164"/>
            <a:ext cx="2814637" cy="469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最小确定有穷自动机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min DFA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3309938" y="3845977"/>
            <a:ext cx="2074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H="1">
            <a:off x="4908550" y="4096802"/>
            <a:ext cx="779463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 flipH="1" flipV="1">
            <a:off x="3006725" y="4084102"/>
            <a:ext cx="777875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1" name="Line 8"/>
          <p:cNvSpPr>
            <a:spLocks noChangeShapeType="1"/>
          </p:cNvSpPr>
          <p:nvPr/>
        </p:nvSpPr>
        <p:spPr bwMode="auto">
          <a:xfrm>
            <a:off x="4346575" y="4990564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2" name="Line 7"/>
          <p:cNvSpPr>
            <a:spLocks noChangeShapeType="1"/>
          </p:cNvSpPr>
          <p:nvPr/>
        </p:nvSpPr>
        <p:spPr bwMode="auto">
          <a:xfrm flipV="1">
            <a:off x="3049588" y="32903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3" name="Line 6"/>
          <p:cNvSpPr>
            <a:spLocks noChangeShapeType="1"/>
          </p:cNvSpPr>
          <p:nvPr/>
        </p:nvSpPr>
        <p:spPr bwMode="auto">
          <a:xfrm flipV="1">
            <a:off x="2790825" y="3218914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4" name="Line 5"/>
          <p:cNvSpPr>
            <a:spLocks noChangeShapeType="1"/>
          </p:cNvSpPr>
          <p:nvPr/>
        </p:nvSpPr>
        <p:spPr bwMode="auto">
          <a:xfrm>
            <a:off x="5103813" y="321415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5" name="Line 4"/>
          <p:cNvSpPr>
            <a:spLocks noChangeShapeType="1"/>
          </p:cNvSpPr>
          <p:nvPr/>
        </p:nvSpPr>
        <p:spPr bwMode="auto">
          <a:xfrm>
            <a:off x="4845050" y="3284002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6" name="Rectangle 23"/>
          <p:cNvSpPr>
            <a:spLocks noChangeArrowheads="1"/>
          </p:cNvSpPr>
          <p:nvPr/>
        </p:nvSpPr>
        <p:spPr bwMode="auto">
          <a:xfrm>
            <a:off x="1546225" y="2072739"/>
            <a:ext cx="291465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56"/>
          <p:cNvSpPr txBox="1">
            <a:spLocks noChangeArrowheads="1"/>
          </p:cNvSpPr>
          <p:nvPr/>
        </p:nvSpPr>
        <p:spPr bwMode="auto">
          <a:xfrm>
            <a:off x="304800" y="914400"/>
            <a:ext cx="8218488" cy="52291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1785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提出的基本概念是正规式、非确定有穷自动机和确定有穷自动机。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1785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构造词法分析程序的技术线路通常是：依据给定的源语言之单词集，设计其正规文法或正规式，之后等价地转换成非确定有穷自动机，再通过子集法将其确定化，最终将确定有穷自动机最小化，最后依据最小化的确定有穷自动机，设计词法分析程序。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1785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重点掌握的内容是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1785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设计一个定义已知语言单词集的正规文法、或正规式、或有穷自动机；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1785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②正规文法、正规式和有穷自动机的相互等价地转换方法；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17855"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③正规式运算性质及其应用。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5257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本章小结作业 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" y="1066800"/>
            <a:ext cx="655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06.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教材，第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页，练习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07.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教材，第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页，练习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zh-CN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08. 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教材，第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页，练习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）（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zh-CN" altLang="zh-CN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1F3A-53DE-4E73-A372-B7C8602DC65D}" type="slidenum">
              <a:rPr lang="en-US" altLang="zh-CN" smtClean="0"/>
            </a:fld>
            <a:endParaRPr lang="en-US" altLang="zh-CN"/>
          </a:p>
          <a:p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799" y="3254326"/>
            <a:ext cx="108246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52"/>
          <p:cNvSpPr>
            <a:spLocks noChangeArrowheads="1"/>
          </p:cNvSpPr>
          <p:nvPr/>
        </p:nvSpPr>
        <p:spPr bwMode="auto">
          <a:xfrm>
            <a:off x="1752599" y="3429000"/>
            <a:ext cx="6086742" cy="2362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0" name="Rectangle 1044"/>
          <p:cNvSpPr>
            <a:spLocks noChangeArrowheads="1"/>
          </p:cNvSpPr>
          <p:nvPr/>
        </p:nvSpPr>
        <p:spPr bwMode="auto">
          <a:xfrm>
            <a:off x="381000" y="914400"/>
            <a:ext cx="8153400" cy="14126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9563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基于生成观点、计算观点和识别观点，分别形成了</a:t>
            </a:r>
            <a:r>
              <a:rPr lang="zh-CN" altLang="en-US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正规文法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正规式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有穷自动机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种用于描述计算机高级语言词法的工具。本节仅介绍正规文法和正规式以及两者之间的转换方法。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1" name="Text Box 1045"/>
          <p:cNvSpPr txBox="1">
            <a:spLocks noChangeArrowheads="1"/>
          </p:cNvSpPr>
          <p:nvPr/>
        </p:nvSpPr>
        <p:spPr bwMode="auto">
          <a:xfrm>
            <a:off x="469900" y="2240459"/>
            <a:ext cx="27432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</a:t>
            </a:r>
            <a:r>
              <a:rPr lang="zh-CN" altLang="en-US" sz="24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正规文法</a:t>
            </a:r>
            <a:endParaRPr lang="zh-CN" altLang="en-US" sz="24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2" name="Text Box 1046"/>
          <p:cNvSpPr txBox="1">
            <a:spLocks noChangeArrowheads="1"/>
          </p:cNvSpPr>
          <p:nvPr/>
        </p:nvSpPr>
        <p:spPr bwMode="auto">
          <a:xfrm>
            <a:off x="1295400" y="2811959"/>
            <a:ext cx="69342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下面是“标识符”单词的右线性正规文法描述实例。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051"/>
          <p:cNvGrpSpPr/>
          <p:nvPr/>
        </p:nvGrpSpPr>
        <p:grpSpPr bwMode="auto">
          <a:xfrm>
            <a:off x="2986088" y="3657600"/>
            <a:ext cx="3643312" cy="1295400"/>
            <a:chOff x="-2" y="-2"/>
            <a:chExt cx="1998" cy="580"/>
          </a:xfrm>
        </p:grpSpPr>
        <p:grpSp>
          <p:nvGrpSpPr>
            <p:cNvPr id="3" name="Group 1049"/>
            <p:cNvGrpSpPr/>
            <p:nvPr/>
          </p:nvGrpSpPr>
          <p:grpSpPr bwMode="auto">
            <a:xfrm>
              <a:off x="0" y="0"/>
              <a:ext cx="1994" cy="576"/>
              <a:chOff x="0" y="0"/>
              <a:chExt cx="1994" cy="576"/>
            </a:xfrm>
          </p:grpSpPr>
          <p:sp>
            <p:nvSpPr>
              <p:cNvPr id="9230" name="Rectangle 1047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908" cy="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 eaLnBrk="1" hangingPunct="1"/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en-US" altLang="zh-CN" sz="2200" b="1" baseline="-30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[T]</a:t>
                </a: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zh-CN" altLang="en-US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T→ </a:t>
                </a:r>
                <a:r>
                  <a:rPr lang="en-US" altLang="zh-CN" sz="2200" b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c︱c</a:t>
                </a: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S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S→ </a:t>
                </a:r>
                <a:r>
                  <a:rPr lang="en-US" altLang="zh-CN" sz="2200" b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c︱d</a:t>
                </a:r>
                <a:r>
                  <a:rPr lang="en-US" altLang="zh-CN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︱</a:t>
                </a:r>
                <a:r>
                  <a:rPr lang="en-US" altLang="zh-CN" sz="2200" b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cS︱dS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31" name="Rectangle 10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94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 wrap="none"/>
              <a:lstStyle/>
              <a:p>
                <a:pPr eaLnBrk="1" hangingPunct="1"/>
                <a:endParaRPr lang="en-CA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29" name="Rectangle 1050"/>
            <p:cNvSpPr>
              <a:spLocks noChangeArrowheads="1"/>
            </p:cNvSpPr>
            <p:nvPr/>
          </p:nvSpPr>
          <p:spPr bwMode="auto">
            <a:xfrm>
              <a:off x="-2" y="-2"/>
              <a:ext cx="1998" cy="580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</p:spPr>
          <p:txBody>
            <a:bodyPr wrap="none"/>
            <a:lstStyle/>
            <a:p>
              <a:pPr eaLnBrk="1" hangingPunct="1"/>
              <a:endParaRPr lang="en-CA" altLang="zh-CN" sz="2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224" name="Text Box 1053"/>
          <p:cNvSpPr txBox="1">
            <a:spLocks noChangeArrowheads="1"/>
          </p:cNvSpPr>
          <p:nvPr/>
        </p:nvSpPr>
        <p:spPr bwMode="auto">
          <a:xfrm>
            <a:off x="1295400" y="4953000"/>
            <a:ext cx="6629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5" name="Text Box 1054"/>
          <p:cNvSpPr txBox="1">
            <a:spLocks noChangeArrowheads="1"/>
          </p:cNvSpPr>
          <p:nvPr/>
        </p:nvSpPr>
        <p:spPr bwMode="auto">
          <a:xfrm>
            <a:off x="1828800" y="5089525"/>
            <a:ext cx="5867400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：标识符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：字母数字串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：字母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d: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27" name="Rectangle 1056"/>
          <p:cNvSpPr>
            <a:spLocks noGrp="1" noChangeArrowheads="1"/>
          </p:cNvSpPr>
          <p:nvPr>
            <p:ph type="title"/>
          </p:nvPr>
        </p:nvSpPr>
        <p:spPr>
          <a:xfrm>
            <a:off x="449263" y="304800"/>
            <a:ext cx="7002462" cy="5334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单词的形式化描述工具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5"/>
          <p:cNvSpPr txBox="1">
            <a:spLocks noChangeArrowheads="1"/>
          </p:cNvSpPr>
          <p:nvPr/>
        </p:nvSpPr>
        <p:spPr bwMode="auto">
          <a:xfrm>
            <a:off x="533400" y="1182335"/>
            <a:ext cx="8001000" cy="4685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基于字母表∑上的</a:t>
            </a:r>
            <a:r>
              <a:rPr lang="zh-CN" altLang="en-US" sz="2200" b="1" dirty="0">
                <a:solidFill>
                  <a:srgbClr val="CC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正规式（也称为正则表达式）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定义如下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正规式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的计算值称为正规集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记为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L(e)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1.ε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是∑上的正规式，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L(ε)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{ε} 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2. Ф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是∑上的正规式，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L(Ф)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Ф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任何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a∈∑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是∑上的正规式，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L(a)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{a}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是∑上的正规式，则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4.1 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是∑上的正规式，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4.2 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︱e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是∑上的正规式，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︱e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)∪L(e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04975" indent="-110998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4.3  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· 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2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是∑上的正规式，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· 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)·L(e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95630"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4.4  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是∑上的正规式，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*)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L(e</a:t>
            </a:r>
            <a:r>
              <a:rPr lang="en-US" altLang="zh-CN" sz="2200" b="1" baseline="-20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)* 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5" name="Rectangle 4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8956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</a:t>
            </a:r>
            <a:r>
              <a:rPr lang="zh-CN" altLang="en-US" sz="28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正规式</a:t>
            </a:r>
            <a:endParaRPr lang="zh-CN" altLang="en-US" sz="2800" b="1" dirty="0">
              <a:solidFill>
                <a:srgbClr val="CC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6"/>
          <p:cNvSpPr>
            <a:spLocks noChangeArrowheads="1"/>
          </p:cNvSpPr>
          <p:nvPr/>
        </p:nvSpPr>
        <p:spPr bwMode="auto">
          <a:xfrm>
            <a:off x="271463" y="952500"/>
            <a:ext cx="8186737" cy="2324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en-CA" altLang="zh-CN"/>
          </a:p>
        </p:txBody>
      </p:sp>
      <p:sp>
        <p:nvSpPr>
          <p:cNvPr id="11268" name="Text Box 1027"/>
          <p:cNvSpPr txBox="1">
            <a:spLocks noChangeArrowheads="1"/>
          </p:cNvSpPr>
          <p:nvPr/>
        </p:nvSpPr>
        <p:spPr bwMode="auto">
          <a:xfrm>
            <a:off x="1109663" y="914400"/>
            <a:ext cx="6566445" cy="2369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例 </a:t>
            </a:r>
            <a:r>
              <a:rPr lang="en-US" altLang="zh-CN" sz="2000" b="1" dirty="0">
                <a:latin typeface="Times New Roman" panose="02020603050405020304" pitchFamily="18" charset="0"/>
              </a:rPr>
              <a:t>3.1 </a:t>
            </a:r>
            <a:r>
              <a:rPr lang="zh-CN" altLang="en-US" sz="2000" b="1" dirty="0">
                <a:latin typeface="Times New Roman" panose="02020603050405020304" pitchFamily="18" charset="0"/>
              </a:rPr>
              <a:t>令∑＝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a,b</a:t>
            </a: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，则∑上正规式的例子如下，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a︱b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ab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a︱b</a:t>
            </a:r>
            <a:r>
              <a:rPr lang="en-US" altLang="zh-CN" sz="2000" b="1" dirty="0">
                <a:latin typeface="Times New Roman" panose="02020603050405020304" pitchFamily="18" charset="0"/>
              </a:rPr>
              <a:t>)* 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a︱b</a:t>
            </a:r>
            <a:r>
              <a:rPr lang="en-US" altLang="zh-CN" sz="2000" b="1" dirty="0">
                <a:latin typeface="Times New Roman" panose="02020603050405020304" pitchFamily="18" charset="0"/>
              </a:rPr>
              <a:t>)*a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且 </a:t>
            </a:r>
            <a:r>
              <a:rPr lang="en-US" altLang="zh-CN" sz="2000" b="1" dirty="0">
                <a:latin typeface="Times New Roman" panose="02020603050405020304" pitchFamily="18" charset="0"/>
              </a:rPr>
              <a:t>L(a)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{a}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L(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a︱b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L(a)∪L(b)</a:t>
            </a:r>
            <a:r>
              <a:rPr lang="zh-CN" altLang="en-US" sz="2000" b="1" dirty="0">
                <a:latin typeface="Times New Roman" panose="02020603050405020304" pitchFamily="18" charset="0"/>
              </a:rPr>
              <a:t>＝ </a:t>
            </a:r>
            <a:r>
              <a:rPr lang="en-US" altLang="zh-CN" sz="2000" b="1" dirty="0">
                <a:latin typeface="Times New Roman" panose="02020603050405020304" pitchFamily="18" charset="0"/>
              </a:rPr>
              <a:t>{a}∪{b} </a:t>
            </a:r>
            <a:r>
              <a:rPr lang="zh-CN" altLang="en-US" sz="2000" b="1" dirty="0">
                <a:latin typeface="Times New Roman" panose="02020603050405020304" pitchFamily="18" charset="0"/>
              </a:rPr>
              <a:t>＝ 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a,b</a:t>
            </a: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L((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a︱b</a:t>
            </a:r>
            <a:r>
              <a:rPr lang="en-US" altLang="zh-CN" sz="2000" b="1" dirty="0">
                <a:latin typeface="Times New Roman" panose="02020603050405020304" pitchFamily="18" charset="0"/>
              </a:rPr>
              <a:t>)*)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L(L(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a︱b</a:t>
            </a:r>
            <a:r>
              <a:rPr lang="en-US" altLang="zh-CN" sz="2000" b="1" dirty="0">
                <a:latin typeface="Times New Roman" panose="02020603050405020304" pitchFamily="18" charset="0"/>
              </a:rPr>
              <a:t>))*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({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a,b</a:t>
            </a:r>
            <a:r>
              <a:rPr lang="en-US" altLang="zh-CN" sz="2000" b="1" dirty="0">
                <a:latin typeface="Times New Roman" panose="02020603050405020304" pitchFamily="18" charset="0"/>
              </a:rPr>
              <a:t>})*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a,b</a:t>
            </a:r>
            <a:r>
              <a:rPr lang="en-US" altLang="zh-CN" sz="2000" b="1" dirty="0">
                <a:latin typeface="Times New Roman" panose="02020603050405020304" pitchFamily="18" charset="0"/>
              </a:rPr>
              <a:t>}*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L((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a︱b</a:t>
            </a:r>
            <a:r>
              <a:rPr lang="en-US" altLang="zh-CN" sz="2000" b="1" dirty="0">
                <a:latin typeface="Times New Roman" panose="02020603050405020304" pitchFamily="18" charset="0"/>
              </a:rPr>
              <a:t>)*a)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L((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a︱b</a:t>
            </a:r>
            <a:r>
              <a:rPr lang="en-US" altLang="zh-CN" sz="2000" b="1" dirty="0">
                <a:latin typeface="Times New Roman" panose="02020603050405020304" pitchFamily="18" charset="0"/>
              </a:rPr>
              <a:t>)*)·L(a)</a:t>
            </a:r>
            <a:r>
              <a:rPr lang="zh-CN" altLang="en-US" sz="2000" b="1" dirty="0">
                <a:latin typeface="Times New Roman" panose="02020603050405020304" pitchFamily="18" charset="0"/>
              </a:rPr>
              <a:t>＝ 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a,b</a:t>
            </a:r>
            <a:r>
              <a:rPr lang="en-US" altLang="zh-CN" sz="2000" b="1" dirty="0">
                <a:latin typeface="Times New Roman" panose="02020603050405020304" pitchFamily="18" charset="0"/>
              </a:rPr>
              <a:t>}*{a}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269" name="Text Box 1028"/>
          <p:cNvSpPr txBox="1">
            <a:spLocks noChangeArrowheads="1"/>
          </p:cNvSpPr>
          <p:nvPr/>
        </p:nvSpPr>
        <p:spPr bwMode="auto">
          <a:xfrm>
            <a:off x="609600" y="3245604"/>
            <a:ext cx="7848600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595630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两个正规式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相等，是指正规式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2 </a:t>
            </a:r>
            <a:r>
              <a:rPr lang="zh-CN" altLang="en-US" sz="2000" b="1" dirty="0">
                <a:latin typeface="Times New Roman" panose="02020603050405020304" pitchFamily="18" charset="0"/>
              </a:rPr>
              <a:t>计算值相等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即</a:t>
            </a:r>
            <a:r>
              <a:rPr lang="en-US" altLang="zh-CN" sz="2000" b="1" dirty="0">
                <a:latin typeface="Times New Roman" panose="02020603050405020304" pitchFamily="18" charset="0"/>
              </a:rPr>
              <a:t>L(e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＝ </a:t>
            </a:r>
            <a:r>
              <a:rPr lang="en-US" altLang="zh-CN" sz="2000" b="1" dirty="0">
                <a:latin typeface="Times New Roman" panose="02020603050405020304" pitchFamily="18" charset="0"/>
              </a:rPr>
              <a:t>L(e</a:t>
            </a:r>
            <a:r>
              <a:rPr lang="en-US" altLang="zh-CN" sz="2000" b="1" baseline="-20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))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，记为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＝ 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baseline="-20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indent="595630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设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r,s,t</a:t>
            </a:r>
            <a:r>
              <a:rPr lang="zh-CN" altLang="en-US" sz="2000" b="1" dirty="0">
                <a:latin typeface="Times New Roman" panose="02020603050405020304" pitchFamily="18" charset="0"/>
              </a:rPr>
              <a:t>为正规式，则正规式有如下定律：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indent="595630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</a:rPr>
              <a:t>交换律：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r︱s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＝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s︱r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indent="595630" algn="l" eaLnBrk="1" hangingPunct="1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2. </a:t>
            </a:r>
            <a:r>
              <a:rPr lang="zh-CN" altLang="en-US" sz="2000" b="1" dirty="0">
                <a:latin typeface="Times New Roman" panose="02020603050405020304" pitchFamily="18" charset="0"/>
              </a:rPr>
              <a:t>结合律：（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r︱s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</a:rPr>
              <a:t>︱t </a:t>
            </a:r>
            <a:r>
              <a:rPr lang="zh-CN" altLang="en-US" sz="2000" b="1" dirty="0">
                <a:latin typeface="Times New Roman" panose="02020603050405020304" pitchFamily="18" charset="0"/>
              </a:rPr>
              <a:t>＝ </a:t>
            </a:r>
            <a:r>
              <a:rPr lang="en-US" altLang="zh-CN" sz="2000" b="1" dirty="0">
                <a:latin typeface="Times New Roman" panose="02020603050405020304" pitchFamily="18" charset="0"/>
              </a:rPr>
              <a:t>r︱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s︱t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indent="595630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 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r·s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</a:rPr>
              <a:t>·t </a:t>
            </a:r>
            <a:r>
              <a:rPr lang="zh-CN" altLang="en-US" sz="2000" b="1" dirty="0">
                <a:latin typeface="Times New Roman" panose="02020603050405020304" pitchFamily="18" charset="0"/>
              </a:rPr>
              <a:t>＝ </a:t>
            </a:r>
            <a:r>
              <a:rPr lang="en-US" altLang="zh-CN" sz="2000" b="1" dirty="0">
                <a:latin typeface="Times New Roman" panose="02020603050405020304" pitchFamily="18" charset="0"/>
              </a:rPr>
              <a:t>r·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s·t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indent="595630" algn="l" eaLnBrk="1" hangingPunct="1"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</a:rPr>
              <a:t>分配律：</a:t>
            </a:r>
            <a:r>
              <a:rPr lang="en-US" altLang="zh-CN" sz="2000" b="1" dirty="0">
                <a:latin typeface="Times New Roman" panose="02020603050405020304" pitchFamily="18" charset="0"/>
              </a:rPr>
              <a:t>r·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s︱t</a:t>
            </a:r>
            <a:r>
              <a:rPr lang="zh-CN" altLang="en-US" sz="2000" b="1" dirty="0">
                <a:latin typeface="Times New Roman" panose="02020603050405020304" pitchFamily="18" charset="0"/>
              </a:rPr>
              <a:t>）＝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r·s︱r·t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indent="595630" algn="l" eaLnBrk="1" hangingPunct="1"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s︱t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</a:rPr>
              <a:t>·r </a:t>
            </a:r>
            <a:r>
              <a:rPr lang="zh-CN" altLang="en-US" sz="2000" b="1" dirty="0">
                <a:latin typeface="Times New Roman" panose="02020603050405020304" pitchFamily="18" charset="0"/>
              </a:rPr>
              <a:t>＝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s·r︱t·r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40"/>
          <p:cNvSpPr txBox="1">
            <a:spLocks noChangeArrowheads="1"/>
          </p:cNvSpPr>
          <p:nvPr/>
        </p:nvSpPr>
        <p:spPr>
          <a:xfrm>
            <a:off x="685800" y="304800"/>
            <a:ext cx="2895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3.2.2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　正规式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3657600" y="1752600"/>
            <a:ext cx="2667000" cy="4937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/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390900" y="3987800"/>
            <a:ext cx="2633663" cy="434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/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124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正规式应用举例</a:t>
            </a:r>
            <a:endParaRPr lang="zh-CN" altLang="en-US" sz="2800" b="1" dirty="0">
              <a:solidFill>
                <a:srgbClr val="D600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762000" y="1102108"/>
            <a:ext cx="7525265" cy="2225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(1)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描述“标识符”单词的正规式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a︱b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)*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其中，∑＝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a ——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字母，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b ——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L(a(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a︱b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)*)={a}{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}*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1295401" y="3616708"/>
            <a:ext cx="6400800" cy="202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(2)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描述“整数”单词的正规式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*︱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*︱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其中，∑＝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,d}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d —— 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L(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*︱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*︱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*)={+,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, ε}{d}{d}*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  <a:noFill/>
          <a:ln>
            <a:miter lim="800000"/>
          </a:ln>
        </p:spPr>
        <p:txBody>
          <a:bodyPr/>
          <a:lstStyle/>
          <a:p>
            <a:fld id="{5A4E69A6-A377-46B3-B416-5172BFF17452}" type="slidenum"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9776</Words>
  <Application>WPS 演示</Application>
  <PresentationFormat>全屏显示(4:3)</PresentationFormat>
  <Paragraphs>1231</Paragraphs>
  <Slides>56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华文隶书</vt:lpstr>
      <vt:lpstr>黑体</vt:lpstr>
      <vt:lpstr>Times New Roman</vt:lpstr>
      <vt:lpstr>Arial Unicode MS</vt:lpstr>
      <vt:lpstr>Symbol</vt:lpstr>
      <vt:lpstr>默认设计模板</vt:lpstr>
      <vt:lpstr>1_默认设计模板</vt:lpstr>
      <vt:lpstr>PowerPoint 演示文稿</vt:lpstr>
      <vt:lpstr>PowerPoint 演示文稿</vt:lpstr>
      <vt:lpstr>PowerPoint 演示文稿</vt:lpstr>
      <vt:lpstr>3.1　词法分析程序设计</vt:lpstr>
      <vt:lpstr>3.1.2　词法分析程序和语法分析程序的接口方式</vt:lpstr>
      <vt:lpstr>3.2　单词的形式化描述工具</vt:lpstr>
      <vt:lpstr>3.2.2　正规式</vt:lpstr>
      <vt:lpstr>PowerPoint 演示文稿</vt:lpstr>
      <vt:lpstr>PowerPoint 演示文稿</vt:lpstr>
      <vt:lpstr>3.2.3　正规式和正规文法之间转换</vt:lpstr>
      <vt:lpstr>PowerPoint 演示文稿</vt:lpstr>
      <vt:lpstr>正规文法转换成正规式</vt:lpstr>
      <vt:lpstr>正规文法转换成正规式</vt:lpstr>
      <vt:lpstr>3.3　有穷自动机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　正规式和有穷自动机的等价性</vt:lpstr>
      <vt:lpstr>PowerPoint 演示文稿</vt:lpstr>
      <vt:lpstr>PowerPoint 演示文稿</vt:lpstr>
      <vt:lpstr>PowerPoint 演示文稿</vt:lpstr>
      <vt:lpstr>3.5　正规文法和有穷自动机间的转换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　词法分析程序的自动构造工具（自学部分）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new</cp:lastModifiedBy>
  <cp:revision>373</cp:revision>
  <cp:lastPrinted>2113-01-01T00:00:00Z</cp:lastPrinted>
  <dcterms:created xsi:type="dcterms:W3CDTF">2113-01-01T00:00:00Z</dcterms:created>
  <dcterms:modified xsi:type="dcterms:W3CDTF">2021-07-09T12:08:32Z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2052-11.1.0.10132</vt:lpwstr>
  </property>
</Properties>
</file>