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1"/>
  </p:notesMasterIdLst>
  <p:handoutMasterIdLst>
    <p:handoutMasterId r:id="rId72"/>
  </p:handoutMasterIdLst>
  <p:sldIdLst>
    <p:sldId id="256" r:id="rId3"/>
    <p:sldId id="259" r:id="rId4"/>
    <p:sldId id="261" r:id="rId5"/>
    <p:sldId id="262" r:id="rId6"/>
    <p:sldId id="264" r:id="rId7"/>
    <p:sldId id="265" r:id="rId8"/>
    <p:sldId id="334" r:id="rId9"/>
    <p:sldId id="267" r:id="rId10"/>
    <p:sldId id="268" r:id="rId11"/>
    <p:sldId id="335" r:id="rId12"/>
    <p:sldId id="336" r:id="rId13"/>
    <p:sldId id="271" r:id="rId14"/>
    <p:sldId id="337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338" r:id="rId29"/>
    <p:sldId id="292" r:id="rId30"/>
    <p:sldId id="293" r:id="rId31"/>
    <p:sldId id="294" r:id="rId32"/>
    <p:sldId id="339" r:id="rId33"/>
    <p:sldId id="296" r:id="rId34"/>
    <p:sldId id="298" r:id="rId35"/>
    <p:sldId id="342" r:id="rId36"/>
    <p:sldId id="300" r:id="rId37"/>
    <p:sldId id="341" r:id="rId38"/>
    <p:sldId id="302" r:id="rId39"/>
    <p:sldId id="343" r:id="rId40"/>
    <p:sldId id="340" r:id="rId41"/>
    <p:sldId id="306" r:id="rId42"/>
    <p:sldId id="344" r:id="rId43"/>
    <p:sldId id="345" r:id="rId44"/>
    <p:sldId id="346" r:id="rId45"/>
    <p:sldId id="347" r:id="rId46"/>
    <p:sldId id="374" r:id="rId47"/>
    <p:sldId id="311" r:id="rId48"/>
    <p:sldId id="348" r:id="rId49"/>
    <p:sldId id="368" r:id="rId50"/>
    <p:sldId id="370" r:id="rId51"/>
    <p:sldId id="366" r:id="rId52"/>
    <p:sldId id="350" r:id="rId53"/>
    <p:sldId id="352" r:id="rId54"/>
    <p:sldId id="351" r:id="rId55"/>
    <p:sldId id="373" r:id="rId56"/>
    <p:sldId id="353" r:id="rId57"/>
    <p:sldId id="354" r:id="rId58"/>
    <p:sldId id="355" r:id="rId59"/>
    <p:sldId id="357" r:id="rId60"/>
    <p:sldId id="358" r:id="rId61"/>
    <p:sldId id="359" r:id="rId62"/>
    <p:sldId id="360" r:id="rId63"/>
    <p:sldId id="361" r:id="rId64"/>
    <p:sldId id="363" r:id="rId65"/>
    <p:sldId id="364" r:id="rId66"/>
    <p:sldId id="331" r:id="rId67"/>
    <p:sldId id="362" r:id="rId68"/>
    <p:sldId id="365" r:id="rId69"/>
    <p:sldId id="333" r:id="rId70"/>
  </p:sldIdLst>
  <p:sldSz cx="9144000" cy="6858000" type="screen4x3"/>
  <p:notesSz cx="6858000" cy="9144000"/>
  <p:custDataLst>
    <p:tags r:id="rId73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D60093"/>
    <a:srgbClr val="FF3300"/>
    <a:srgbClr val="66FF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24067;&#23572;&#34920;&#36798;&#24335;&#12289;&#35821;&#21477;&#31561;&#22312;&#24402;&#32422;&#26102;&#30340;&#29983;&#25104;&#20013;&#38388;&#20195;&#30721;.docx" TargetMode="External"/><Relationship Id="rId2" Type="http://schemas.openxmlformats.org/officeDocument/2006/relationships/hyperlink" Target="&#35821;&#27861;&#26641;&#30340;&#36941;&#21382;&#65288;&#31526;&#21495;&#34920;&#19982;&#20013;&#38388;&#20195;&#30721;&#65289;.pptx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第</a:t>
            </a:r>
            <a:r>
              <a:rPr lang="en-US" altLang="zh-CN" sz="4000" b="1" dirty="0">
                <a:latin typeface="+mn-ea"/>
                <a:ea typeface="+mn-ea"/>
              </a:rPr>
              <a:t>8</a:t>
            </a:r>
            <a:r>
              <a:rPr lang="zh-CN" altLang="en-US" sz="4000" b="1" dirty="0">
                <a:latin typeface="+mn-ea"/>
                <a:ea typeface="+mn-ea"/>
              </a:rPr>
              <a:t>章　静态语义分析和</a:t>
            </a:r>
            <a:br>
              <a:rPr lang="en-US" altLang="zh-CN" sz="4000" b="1" dirty="0">
                <a:latin typeface="+mn-ea"/>
                <a:ea typeface="+mn-ea"/>
              </a:rPr>
            </a:br>
            <a:r>
              <a:rPr lang="en-US" altLang="zh-CN" sz="4000" b="1" dirty="0">
                <a:latin typeface="+mn-ea"/>
                <a:ea typeface="+mn-ea"/>
              </a:rPr>
              <a:t>      </a:t>
            </a:r>
            <a:r>
              <a:rPr lang="zh-CN" altLang="en-US" sz="4000" b="1" dirty="0">
                <a:latin typeface="+mn-ea"/>
                <a:ea typeface="+mn-ea"/>
              </a:rPr>
              <a:t>中间代码生成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教师：徐丽萍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00200" y="4331101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2020年4月1日星期三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t(2)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p(1)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a(1)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s(2)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r(1)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y(1)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x(3)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x(2)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x(1)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4366946" imgH="2506507" progId="Visio.Drawing.11">
                  <p:embed/>
                </p:oleObj>
              </mc:Choice>
              <mc:Fallback>
                <p:oleObj name="Visio" r:id="rId3" imgW="4366946" imgH="2506507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376488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819400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栈帧中控制单元数目     </a:t>
            </a:r>
            <a:r>
              <a:rPr lang="en-US" altLang="zh-CN" sz="2000" dirty="0">
                <a:solidFill>
                  <a:srgbClr val="800080"/>
                </a:solidFill>
              </a:rPr>
              <a:t>LEV: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时的符号表（以线性表为例）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5344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维护一个符号表的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每个开作用域对应栈中的一个入口， 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marL="808038" lvl="1" indent="-350838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当一个新的作用域开放时，新符号表将被创建，并将其入栈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在当前作用域成为闭作用域时，从栈顶弹出相应的符号表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5267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6282395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的作用域栈如下所示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199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检查每个操作是否遵守语言类型系统的定义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建立名字的定义和使用之间联系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控制流语句必须使控制转移到合法的地方（如 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很多场合要求对象只能被定义一次（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某些名字的多次出现之间应该满足一定的上下文相关性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790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609600" y="1066800"/>
            <a:ext cx="79216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类型检查程序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checker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验证程序的结构是否匹配上下文所期望的类型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为相关阶段搜集及建立必要的类型信息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实现某个类型系统（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system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08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56196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一个</a:t>
            </a:r>
            <a:r>
              <a:rPr lang="zh-CN" altLang="en-US" sz="2000" b="1" dirty="0"/>
              <a:t>简单语言的文法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74406"/>
              </p:ext>
            </p:extLst>
          </p:nvPr>
        </p:nvGraphicFramePr>
        <p:xfrm>
          <a:off x="457200" y="1066800"/>
          <a:ext cx="76628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331866" imgH="2875178" progId="Visio.Drawing.11">
                  <p:embed/>
                </p:oleObj>
              </mc:Choice>
              <mc:Fallback>
                <p:oleObj name="Visio" r:id="rId3" imgW="5331866" imgH="2875178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6628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28194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基本数据类型表达式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838200" y="2362200"/>
            <a:ext cx="2819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638800" y="152400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81400" y="236220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934200" y="2438400"/>
            <a:ext cx="21336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指针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715000" y="2362200"/>
            <a:ext cx="6858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667000" y="52578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81000" y="518160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4419600" y="3886200"/>
            <a:ext cx="47244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过程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类型表达式（其中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是积类型表达式）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2514600" y="3810000"/>
            <a:ext cx="1371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971800" y="198120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304800" y="1905000"/>
            <a:ext cx="2057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1981200" y="10668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表示说明部分，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S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表示语句部分</a:t>
            </a:r>
          </a:p>
        </p:txBody>
      </p:sp>
      <p:sp>
        <p:nvSpPr>
          <p:cNvPr id="20" name="矩形标注 19"/>
          <p:cNvSpPr/>
          <p:nvPr/>
        </p:nvSpPr>
        <p:spPr bwMode="auto">
          <a:xfrm>
            <a:off x="1981200" y="1524000"/>
            <a:ext cx="3505200" cy="457200"/>
          </a:xfrm>
          <a:prstGeom prst="wedgeRectCallout">
            <a:avLst>
              <a:gd name="adj1" fmla="val -58656"/>
              <a:gd name="adj2" fmla="val -146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V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表示变量说明，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表示函数声明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1066800"/>
            <a:ext cx="655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 err="1">
                <a:latin typeface="+mn-ea"/>
                <a:ea typeface="+mn-ea"/>
              </a:rPr>
              <a:t>type_error</a:t>
            </a: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专用于类型错误的程序单元</a:t>
            </a:r>
            <a:endParaRPr lang="en-US" altLang="zh-CN" b="1" dirty="0">
              <a:latin typeface="+mn-ea"/>
              <a:ea typeface="+mn-ea"/>
            </a:endParaRPr>
          </a:p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>
                <a:latin typeface="+mn-ea"/>
                <a:ea typeface="+mn-ea"/>
              </a:rPr>
              <a:t>OK          </a:t>
            </a:r>
            <a:r>
              <a:rPr lang="zh-CN" altLang="en-US" b="1" dirty="0">
                <a:latin typeface="+mn-ea"/>
                <a:ea typeface="+mn-ea"/>
              </a:rPr>
              <a:t>专用于没有类型错误的程序单元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68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304800" y="1501691"/>
            <a:ext cx="8413531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make_product_3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  <a:r>
              <a:rPr lang="de-DE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endParaRPr lang="en-US" altLang="zh-CN" sz="1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addtype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声明相关翻译模式：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195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609600" y="1295400"/>
            <a:ext cx="771560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de-DE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099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符号表的作用、符号主要属性、符号表的组织和符号表的管理。符号表的组织与管理，实质上是数据结构等知识在编译程序构造的一个典型的实际应用。重点讨论的问题是符号表在编译程序构造中的作用和意义。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55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处理语句、过程声明及程序的翻译模式：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1534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121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ok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22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391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117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886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源程序的不同表示形式</a:t>
            </a:r>
            <a:r>
              <a:rPr kumimoji="0"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8.3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533400" y="1343561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源语言和目标语言之间的桥梁，避开二者之间较大的语义跨度，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使编译程序的逻辑结构更加简单明确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有利于编译程序的重定向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利于进行与目标机无关的优化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990600" y="35052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8.3.1 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7200" y="4007584"/>
            <a:ext cx="82089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（抽象语法树）表示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Directed Acyclic Graph,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2133600" y="38862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4384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7526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3622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9812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676400" y="39989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6739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5403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9786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8006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6086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94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5105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791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58674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65532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39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5867400" y="3581400"/>
            <a:ext cx="762000" cy="1066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0292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53340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010400" y="4267200"/>
            <a:ext cx="685800" cy="381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705600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10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324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6934200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6553200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83820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（抽象语法树）表示，不同于语法（推导）树，去掉了一些次要的成分，简洁地把语法单元结构表达出来了。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if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then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else</a:t>
            </a: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（三地址码或四元式）表示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(1)  ( -    C     D     T1 )            T1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(2)  ( *    B     T1    T2)             T2 := B * T1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(3)  ( +   A     T2    T3)              T3 := A + T2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(4)  ( -    C     D     T4)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(5)  ( ^   T4    N     T5)              T5 := T4 ^ N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(6)  ( /    E     T5    T6)             T6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(7)  (+    T3   T6    T7)               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2810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457200" y="990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SSA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）静态单赋值形式，程序中的名字只有一次赋值。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3720"/>
              </p:ext>
            </p:extLst>
          </p:nvPr>
        </p:nvGraphicFramePr>
        <p:xfrm>
          <a:off x="1066801" y="1752600"/>
          <a:ext cx="211931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1294790" imgH="2014728" progId="Visio.Drawing.11">
                  <p:embed/>
                </p:oleObj>
              </mc:Choice>
              <mc:Fallback>
                <p:oleObj name="Visio" r:id="rId3" imgW="1294790" imgH="2014728" progId="Visio.Drawing.11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752600"/>
                        <a:ext cx="211931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82490"/>
              </p:ext>
            </p:extLst>
          </p:nvPr>
        </p:nvGraphicFramePr>
        <p:xfrm>
          <a:off x="5334000" y="1857375"/>
          <a:ext cx="20605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5" imgW="1119530" imgH="2053438" progId="Visio.Drawing.11">
                  <p:embed/>
                </p:oleObj>
              </mc:Choice>
              <mc:Fallback>
                <p:oleObj name="Visio" r:id="rId5" imgW="1119530" imgH="2053438" progId="Visio.Drawing.11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57375"/>
                        <a:ext cx="20605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1247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构造内部结点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97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43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24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10200" y="22098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2" grpId="0"/>
      <p:bldP spid="23" grpId="0"/>
      <p:bldP spid="25" grpId="0"/>
      <p:bldP spid="25" grpId="1"/>
      <p:bldP spid="29" grpId="0"/>
      <p:bldP spid="29" grpId="1"/>
      <p:bldP spid="31" grpId="0"/>
      <p:bldP spid="31" grpId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条件跳转语句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return 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（前者表示将地址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02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     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8.3.3.1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赋值语句和算术表达式的翻译模式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所对应表项的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说明语句的翻译模式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8.3.3.3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数组引用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533400"/>
            <a:ext cx="7392987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数组的内情向量（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在处理数组时，通常会将数组的有关信息记录在一些单元中，称为“内情向量”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对于静态数组，内情向量可放在符号表中；对于可变数组，运行时建立相应的内情向量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，可以在符号表中建立如下形式的内情向量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4933890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4933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429000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6096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数组元素的地址计算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例：对于静态数组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，若数组布局采用行优先的连续布局，数组首元素的地址为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，则数组元素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可以如下计算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7200" y="342900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重新整理后得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–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，其中：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09600" y="516249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（这里的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即为前页内情向量中常量部分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8.1.1 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符号表的作用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78595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用来存放有关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标识符（符号）的属性</a:t>
            </a:r>
            <a:r>
              <a:rPr kumimoji="0" lang="zh-CN" altLang="en-US" sz="2000" b="1" dirty="0">
                <a:latin typeface="+mn-ea"/>
                <a:ea typeface="+mn-ea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这些信息会在编译的不同阶段用到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符号表的内容将用于静态语义检查和产生中间代码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在目标代码生成阶段，符号表是对符号名进行地址分配的依据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对一个多遍扫描的编译程序，不同遍所用的符号表也会有所不同，因为每遍所关心的信息或所能得到的信息会有差异</a:t>
            </a:r>
          </a:p>
          <a:p>
            <a:pPr lvl="1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用来体现作用域与可见性信息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12251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常可以得到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）代码，而避免不必要的求值，如：在已知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newtemp;E.code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 ‘if‘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nextstat+3)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846320" y="313194"/>
            <a:ext cx="35052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 err="1">
                <a:latin typeface="+mn-ea"/>
                <a:ea typeface="+mn-ea"/>
                <a:sym typeface="Symbol" pitchFamily="18" charset="2"/>
              </a:rPr>
              <a:t>nextstat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返回输出代码序列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中下一条 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语句的下标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65484" y="1570038"/>
            <a:ext cx="7978775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latin typeface="宋体" pitchFamily="2" charset="-122"/>
              </a:rPr>
              <a:t>a≤x</a:t>
            </a:r>
            <a:r>
              <a:rPr lang="en-US" altLang="zh-CN" sz="2000" b="1" dirty="0">
                <a:latin typeface="宋体" pitchFamily="2" charset="-122"/>
              </a:rPr>
              <a:t> and </a:t>
            </a:r>
            <a:r>
              <a:rPr lang="en-US" altLang="zh-CN" sz="2000" b="1" dirty="0" err="1"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即四元组序列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pic>
        <p:nvPicPr>
          <p:cNvPr id="5" name="Picture 21" descr="未命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2" y="1662113"/>
            <a:ext cx="777557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75023" y="1662113"/>
            <a:ext cx="3248818" cy="1736725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" y="3506679"/>
            <a:ext cx="3228181" cy="1615857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503237"/>
            <a:ext cx="867330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通过设计新的属性，</a:t>
            </a:r>
            <a:r>
              <a:rPr lang="en-US" altLang="zh-CN" sz="2200" b="1" dirty="0" err="1">
                <a:latin typeface="+mn-ea"/>
                <a:ea typeface="+mn-ea"/>
              </a:rPr>
              <a:t>E.true</a:t>
            </a:r>
            <a:r>
              <a:rPr lang="en-US" altLang="zh-CN" sz="2200" b="1" dirty="0">
                <a:latin typeface="+mn-ea"/>
                <a:ea typeface="+mn-ea"/>
              </a:rPr>
              <a:t>/ </a:t>
            </a:r>
            <a:r>
              <a:rPr lang="en-US" altLang="zh-CN" sz="2200" b="1" dirty="0" err="1">
                <a:latin typeface="+mn-ea"/>
                <a:ea typeface="+mn-ea"/>
              </a:rPr>
              <a:t>E.false</a:t>
            </a:r>
            <a:r>
              <a:rPr lang="zh-CN" altLang="en-US" sz="2200" b="1" dirty="0">
                <a:latin typeface="+mn-ea"/>
                <a:ea typeface="+mn-ea"/>
              </a:rPr>
              <a:t>表达布尔表达式的语义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zh-CN" altLang="en-US" sz="2200" b="1" dirty="0">
                <a:latin typeface="+mn-ea"/>
                <a:ea typeface="+mn-ea"/>
              </a:rPr>
              <a:t>分别表示条件为真和假时，程序转移的目标位置。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通过短路代码缩短代码的长度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>
                <a:latin typeface="+mn-ea"/>
                <a:ea typeface="+mn-ea"/>
              </a:rPr>
              <a:t>    例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布尔表达式 </a:t>
            </a:r>
            <a:r>
              <a:rPr lang="en-US" altLang="zh-CN" sz="2000" b="1" dirty="0">
                <a:latin typeface="+mn-ea"/>
                <a:ea typeface="+mn-ea"/>
              </a:rPr>
              <a:t>E = a&lt;b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+mn-ea"/>
                <a:ea typeface="+mn-ea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+mn-ea"/>
                <a:ea typeface="+mn-ea"/>
              </a:rPr>
              <a:t> e&lt;f  </a:t>
            </a:r>
            <a:r>
              <a:rPr lang="zh-CN" altLang="en-US" sz="2000" b="1" dirty="0">
                <a:latin typeface="+mn-ea"/>
                <a:ea typeface="+mn-ea"/>
              </a:rPr>
              <a:t>可能翻译为如下</a:t>
            </a:r>
            <a:r>
              <a:rPr lang="en-US" altLang="zh-CN" sz="2000" b="1" dirty="0">
                <a:latin typeface="+mn-ea"/>
                <a:ea typeface="+mn-ea"/>
              </a:rPr>
              <a:t>TAC </a:t>
            </a:r>
            <a:r>
              <a:rPr lang="zh-CN" altLang="en-US" sz="2000" b="1" dirty="0">
                <a:latin typeface="+mn-ea"/>
                <a:ea typeface="+mn-ea"/>
              </a:rPr>
              <a:t>语句序列（采用短路代码，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分别代表 </a:t>
            </a:r>
            <a:r>
              <a:rPr lang="en-US" altLang="zh-CN" sz="2000" b="1" dirty="0">
                <a:latin typeface="+mn-ea"/>
                <a:ea typeface="+mn-ea"/>
              </a:rPr>
              <a:t>E </a:t>
            </a:r>
            <a:r>
              <a:rPr lang="zh-CN" altLang="en-US" sz="2000" b="1" dirty="0">
                <a:latin typeface="+mn-ea"/>
                <a:ea typeface="+mn-ea"/>
              </a:rPr>
              <a:t>为真和假时对应于程序中的位置，可用 标号</a:t>
            </a:r>
            <a:r>
              <a:rPr lang="en-US" altLang="zh-CN" sz="2000" b="1" dirty="0">
                <a:latin typeface="+mn-ea"/>
                <a:ea typeface="+mn-ea"/>
              </a:rPr>
              <a:t>label</a:t>
            </a:r>
            <a:r>
              <a:rPr lang="zh-CN" altLang="en-US" sz="2000" b="1" dirty="0">
                <a:latin typeface="+mn-ea"/>
                <a:ea typeface="+mn-ea"/>
              </a:rPr>
              <a:t>体现）：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>
                <a:latin typeface="+mn-ea"/>
                <a:ea typeface="+mn-ea"/>
              </a:rPr>
              <a:t>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 label1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label1:     if c&lt;d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label2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label2:    if e&lt;f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6074" y="5540514"/>
            <a:ext cx="614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14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行缩短到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83513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309878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1004530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9906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990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-121920" y="7620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75360" y="1001970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" y="141732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752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2128420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211449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211449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-121920" y="193161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44880" y="2133600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54895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88423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1000" y="3307080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 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8" grpId="0"/>
      <p:bldP spid="19" grpId="0"/>
      <p:bldP spid="20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457200"/>
            <a:ext cx="633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逻辑表达式翻译举例（</a:t>
            </a:r>
            <a:r>
              <a:rPr lang="en-US" altLang="zh-CN" b="1" dirty="0">
                <a:latin typeface="+mn-ea"/>
              </a:rPr>
              <a:t>L-</a:t>
            </a:r>
            <a:r>
              <a:rPr lang="zh-CN" altLang="en-US" b="1" dirty="0">
                <a:latin typeface="+mn-ea"/>
              </a:rPr>
              <a:t>翻译模式）：</a:t>
            </a:r>
            <a:r>
              <a:rPr lang="en-US" altLang="zh-CN" b="1" dirty="0">
                <a:latin typeface="+mn-ea"/>
              </a:rPr>
              <a:t>a&lt;b or c&lt;d and e&lt;f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4523" y="3553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7213" y="40883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56983" y="41000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69451" y="40729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74251" y="4645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00662" y="4645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97260" y="46589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4129" y="4649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9942" y="52592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84233" y="4681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03444" y="4683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61311" y="5215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52183" y="52592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15518" y="52333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5366" y="52715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79547" y="52992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4" idx="2"/>
          </p:cNvCxnSpPr>
          <p:nvPr/>
        </p:nvCxnSpPr>
        <p:spPr bwMode="auto">
          <a:xfrm flipH="1">
            <a:off x="1941890" y="3922537"/>
            <a:ext cx="587433" cy="2257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</p:cNvCxnSpPr>
          <p:nvPr/>
        </p:nvCxnSpPr>
        <p:spPr bwMode="auto">
          <a:xfrm>
            <a:off x="2529323" y="3922537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4" idx="2"/>
          </p:cNvCxnSpPr>
          <p:nvPr/>
        </p:nvCxnSpPr>
        <p:spPr bwMode="auto">
          <a:xfrm>
            <a:off x="2529323" y="3922537"/>
            <a:ext cx="554528" cy="24396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flipH="1">
            <a:off x="1408605" y="4350796"/>
            <a:ext cx="342230" cy="3697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6" idx="0"/>
          </p:cNvCxnSpPr>
          <p:nvPr/>
        </p:nvCxnSpPr>
        <p:spPr bwMode="auto">
          <a:xfrm flipH="1">
            <a:off x="2389911" y="4959195"/>
            <a:ext cx="375088" cy="255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 flipH="1">
            <a:off x="3603123" y="4987531"/>
            <a:ext cx="224917" cy="412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1815604" y="4395410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2779051" y="5006134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3939542" y="5057054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3169750" y="4404413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endCxn id="9" idx="0"/>
          </p:cNvCxnSpPr>
          <p:nvPr/>
        </p:nvCxnSpPr>
        <p:spPr bwMode="auto">
          <a:xfrm flipH="1">
            <a:off x="2779051" y="4420045"/>
            <a:ext cx="354959" cy="225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5" idx="0"/>
          </p:cNvCxnSpPr>
          <p:nvPr/>
        </p:nvCxnSpPr>
        <p:spPr bwMode="auto">
          <a:xfrm>
            <a:off x="1898595" y="4362519"/>
            <a:ext cx="233449" cy="320601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endCxn id="18" idx="0"/>
          </p:cNvCxnSpPr>
          <p:nvPr/>
        </p:nvCxnSpPr>
        <p:spPr bwMode="auto">
          <a:xfrm>
            <a:off x="2792144" y="4935072"/>
            <a:ext cx="351974" cy="29824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3998151" y="5027959"/>
            <a:ext cx="365563" cy="3003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3250596" y="4390560"/>
            <a:ext cx="577444" cy="32101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>
          <a:xfrm>
            <a:off x="4320245" y="842456"/>
            <a:ext cx="479228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(‘if‘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||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230906" y="2238862"/>
            <a:ext cx="502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6" name="矩形 55"/>
          <p:cNvSpPr/>
          <p:nvPr/>
        </p:nvSpPr>
        <p:spPr>
          <a:xfrm>
            <a:off x="503561" y="2847027"/>
            <a:ext cx="15728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.false:= </a:t>
            </a:r>
            <a:r>
              <a:rPr lang="pt-BR" altLang="zh-CN" sz="11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5181618" y="3566335"/>
            <a:ext cx="1943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l1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65172" y="1541850"/>
            <a:ext cx="484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9" name="矩形 58"/>
          <p:cNvSpPr/>
          <p:nvPr/>
        </p:nvSpPr>
        <p:spPr>
          <a:xfrm>
            <a:off x="3398332" y="3697651"/>
            <a:ext cx="1792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1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</a:t>
            </a:r>
          </a:p>
        </p:txBody>
      </p:sp>
      <p:sp>
        <p:nvSpPr>
          <p:cNvPr id="60" name="矩形 59"/>
          <p:cNvSpPr/>
          <p:nvPr/>
        </p:nvSpPr>
        <p:spPr>
          <a:xfrm>
            <a:off x="571964" y="4874557"/>
            <a:ext cx="196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a&lt;b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58272" y="5517241"/>
            <a:ext cx="163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3107" y="5507624"/>
            <a:ext cx="163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37897" y="2238533"/>
            <a:ext cx="1911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E:code: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a&lt;b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l2: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l1:if e&lt;f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824999" y="5101828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035784"/>
            <a:ext cx="7920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if-then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374345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312021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49857" y="41910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25464" y="5105400"/>
            <a:ext cx="112082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56522" y="5105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87200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822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498975"/>
            <a:ext cx="3962400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latin typeface="+mn-ea"/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属性表示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之后要执行的首条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语句的标号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1963" y="2641937"/>
            <a:ext cx="79200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676400" y="16586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8763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2672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4875 0.07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2" grpId="0"/>
      <p:bldP spid="44043" grpId="0"/>
      <p:bldP spid="44044" grpId="0" animBg="1"/>
      <p:bldP spid="44051" grpId="0"/>
      <p:bldP spid="44052" grpId="0"/>
      <p:bldP spid="44053" grpId="0" animBg="1"/>
      <p:bldP spid="44054" grpId="0" animBg="1"/>
      <p:bldP spid="19" grpId="0"/>
      <p:bldP spid="22" grpId="0"/>
      <p:bldP spid="23" grpId="0"/>
      <p:bldP spid="23" grpId="1"/>
      <p:bldP spid="24" grpId="0"/>
      <p:bldP spid="24" grpId="1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43572" y="2209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E.code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81248" y="3048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9885" y="2743200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+mn-ea"/>
                <a:ea typeface="+mn-ea"/>
                <a:sym typeface="Symbol" pitchFamily="18" charset="2"/>
              </a:rPr>
              <a:t>E.true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4691" y="3981450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+mn-ea"/>
                <a:ea typeface="+mn-ea"/>
                <a:sym typeface="Symbol" pitchFamily="18" charset="2"/>
              </a:rPr>
              <a:t>E.false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399640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399640" y="1981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399640" y="2819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399640" y="3657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399640" y="3657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ea"/>
                <a:ea typeface="+mn-ea"/>
                <a:sym typeface="Symbol" pitchFamily="18" charset="2"/>
              </a:rPr>
              <a:t>goto S.next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56427" y="16002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281827" y="2286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to 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722027" y="2057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722027" y="2743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426627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652736" y="4724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26627" y="4038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8235" y="4191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026827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46058" y="47244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495800" y="1392972"/>
            <a:ext cx="4157662" cy="440120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 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else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 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29881" y="3352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E.code</a:t>
            </a:r>
            <a:endParaRPr lang="en-US" altLang="zh-CN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7557" y="4191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6194" y="3886200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E.true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5124450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E.false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85949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85949" y="3124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85949" y="3962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85949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85949" y="4800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S.next</a:t>
            </a:r>
            <a:endParaRPr lang="en-US" altLang="zh-CN" sz="20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42736" y="27432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68136" y="3429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008336" y="3200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008336" y="3886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12936" y="594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939045" y="5867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12936" y="5181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994544" y="5334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13136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2367" y="58674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48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74320" y="110478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371600" y="11060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362200" y="110609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0" y="86225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17283" y="110865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429000" y="110865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233738" y="16420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233738" y="21754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4876800" y="3048000"/>
            <a:ext cx="4157662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 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7.40741E-7 L 0.45 0.07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7.40741E-7 L 0.45 0.07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0.07361 L 0.34166 0.15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 animBg="1"/>
      <p:bldP spid="17" grpId="0" animBg="1"/>
      <p:bldP spid="21" grpId="0"/>
      <p:bldP spid="27" grpId="0"/>
      <p:bldP spid="28" grpId="0"/>
      <p:bldP spid="28" grpId="1"/>
      <p:bldP spid="29" grpId="0"/>
      <p:bldP spid="30" grpId="0"/>
      <p:bldP spid="31" grpId="0"/>
      <p:bldP spid="31" grpId="1"/>
      <p:bldP spid="31" grpId="2"/>
      <p:bldP spid="32" grpId="0"/>
      <p:bldP spid="34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718846"/>
            <a:ext cx="22719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0208" y="465313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988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0208" y="5478323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3480" y="5186437"/>
            <a:ext cx="208823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7358" y="4495800"/>
            <a:ext cx="208823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704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18016" y="1522527"/>
            <a:ext cx="208823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8016" y="3822139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18016" y="4758243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1968" y="1528326"/>
            <a:ext cx="208823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</p:txBody>
      </p:sp>
      <p:sp>
        <p:nvSpPr>
          <p:cNvPr id="6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49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2316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9352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8600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8620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4800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574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00400" y="411480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294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5" name="直接箭头连接符 114"/>
          <p:cNvCxnSpPr>
            <a:stCxn id="97" idx="2"/>
            <a:endCxn id="98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/>
          <p:cNvCxnSpPr>
            <a:stCxn id="97" idx="2"/>
            <a:endCxn id="109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箭头连接符 116"/>
          <p:cNvCxnSpPr>
            <a:stCxn id="97" idx="2"/>
            <a:endCxn id="110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箭头连接符 117"/>
          <p:cNvCxnSpPr>
            <a:stCxn id="98" idx="2"/>
            <a:endCxn id="100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箭头连接符 118"/>
          <p:cNvCxnSpPr>
            <a:stCxn id="98" idx="2"/>
            <a:endCxn id="99" idx="0"/>
          </p:cNvCxnSpPr>
          <p:nvPr/>
        </p:nvCxnSpPr>
        <p:spPr bwMode="auto">
          <a:xfrm>
            <a:off x="1828800" y="2395954"/>
            <a:ext cx="97536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>
            <a:stCxn id="100" idx="2"/>
            <a:endCxn id="101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箭头连接符 120"/>
          <p:cNvCxnSpPr>
            <a:stCxn id="100" idx="2"/>
            <a:endCxn id="102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>
            <a:stCxn id="99" idx="2"/>
            <a:endCxn id="107" idx="0"/>
          </p:cNvCxnSpPr>
          <p:nvPr/>
        </p:nvCxnSpPr>
        <p:spPr bwMode="auto">
          <a:xfrm flipH="1">
            <a:off x="2476500" y="3417034"/>
            <a:ext cx="32766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>
            <a:stCxn id="99" idx="2"/>
            <a:endCxn id="108" idx="0"/>
          </p:cNvCxnSpPr>
          <p:nvPr/>
        </p:nvCxnSpPr>
        <p:spPr bwMode="auto">
          <a:xfrm>
            <a:off x="2804160" y="3417034"/>
            <a:ext cx="1005840" cy="69776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箭头连接符 123"/>
          <p:cNvCxnSpPr>
            <a:stCxn id="107" idx="2"/>
            <a:endCxn id="103" idx="0"/>
          </p:cNvCxnSpPr>
          <p:nvPr/>
        </p:nvCxnSpPr>
        <p:spPr bwMode="auto">
          <a:xfrm flipH="1">
            <a:off x="1813560" y="4419600"/>
            <a:ext cx="6629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>
            <a:stCxn id="107" idx="2"/>
            <a:endCxn id="104" idx="0"/>
          </p:cNvCxnSpPr>
          <p:nvPr/>
        </p:nvCxnSpPr>
        <p:spPr bwMode="auto">
          <a:xfrm>
            <a:off x="2476500" y="4419600"/>
            <a:ext cx="15240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>
            <a:stCxn id="108" idx="2"/>
            <a:endCxn id="106" idx="0"/>
          </p:cNvCxnSpPr>
          <p:nvPr/>
        </p:nvCxnSpPr>
        <p:spPr bwMode="auto">
          <a:xfrm flipH="1">
            <a:off x="3390900" y="4453354"/>
            <a:ext cx="41910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>
            <a:stCxn id="108" idx="2"/>
            <a:endCxn id="105" idx="0"/>
          </p:cNvCxnSpPr>
          <p:nvPr/>
        </p:nvCxnSpPr>
        <p:spPr bwMode="auto">
          <a:xfrm>
            <a:off x="3810000" y="4453354"/>
            <a:ext cx="41910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箭头连接符 127"/>
          <p:cNvCxnSpPr>
            <a:stCxn id="109" idx="2"/>
            <a:endCxn id="111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>
            <a:stCxn id="109" idx="2"/>
            <a:endCxn id="112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箭头连接符 129"/>
          <p:cNvCxnSpPr>
            <a:stCxn id="110" idx="2"/>
            <a:endCxn id="113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箭头连接符 130"/>
          <p:cNvCxnSpPr>
            <a:stCxn id="110" idx="2"/>
            <a:endCxn id="114" idx="0"/>
          </p:cNvCxnSpPr>
          <p:nvPr/>
        </p:nvCxnSpPr>
        <p:spPr bwMode="auto">
          <a:xfrm>
            <a:off x="6210300" y="2423160"/>
            <a:ext cx="6477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2" grpId="0"/>
      <p:bldP spid="34" grpId="0"/>
      <p:bldP spid="35" grpId="0"/>
      <p:bldP spid="36" grpId="0"/>
      <p:bldP spid="38" grpId="0"/>
      <p:bldP spid="39" grpId="0"/>
      <p:bldP spid="41" grpId="0"/>
      <p:bldP spid="43" grpId="0"/>
      <p:bldP spid="44" grpId="0"/>
      <p:bldP spid="45" grpId="0"/>
      <p:bldP spid="46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8.1.2 </a:t>
            </a:r>
            <a:r>
              <a:rPr lang="zh-CN" altLang="en-US" sz="28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符号的类别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函数、类的名称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符号的类型  常量、变量的数据类型，过程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符号的存储类别和存储分配信息 存储类别确定其分配的区域，静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元的大小，相对于某个存储区域的偏移位置等等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符号的作用域信息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数组内情向量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689506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00563" y="2667000"/>
            <a:ext cx="4491037" cy="1836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859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while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905000" y="16764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do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05000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958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" y="990600"/>
            <a:ext cx="689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while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931864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869540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4440" y="329882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05404" y="5387975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587932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587932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587932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587932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1538720" y="51054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292319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E.true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29334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91032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291032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841029" y="54102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614920" y="5486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3215120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636393" y="4232801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2184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5125 0.07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3" grpId="1"/>
      <p:bldP spid="24" grpId="0"/>
      <p:bldP spid="24" grpId="1"/>
      <p:bldP spid="25" grpId="0"/>
      <p:bldP spid="26" grpId="0"/>
      <p:bldP spid="28" grpId="0"/>
      <p:bldP spid="29" grpId="0"/>
      <p:bldP spid="30" grpId="0"/>
      <p:bldP spid="31" grpId="0"/>
      <p:bldP spid="36" grpId="0"/>
      <p:bldP spid="37" grpId="0"/>
      <p:bldP spid="38" grpId="0"/>
      <p:bldP spid="39" grpId="0" animBg="1"/>
      <p:bldP spid="40" grpId="0" animBg="1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157407"/>
            <a:ext cx="5105400" cy="166199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 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{ 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:=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 || gen(S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.next ‘:’)||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.code}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28280" y="363855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6055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23254" y="5057775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S.next: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686347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6347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86347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86347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39444" y="50768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13535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468113" y="4248150"/>
            <a:ext cx="1080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i="1" dirty="0">
                <a:latin typeface="+mn-ea"/>
                <a:ea typeface="+mn-ea"/>
                <a:sym typeface="Symbol" pitchFamily="18" charset="2"/>
              </a:rPr>
              <a:t>.next: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457200"/>
            <a:ext cx="815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顺序复合语句（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  <a:endParaRPr lang="en-US" altLang="zh-CN" sz="22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35363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D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gen(E. true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另一种控制流中间代码生成技术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比较：前面的方法采用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翻译模式，下面的方法采用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362200"/>
            <a:ext cx="8686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真链”，链表中的元素表示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falselist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假链”，链表中的元素表示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为假的标号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:“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一系列跳转语句的地址，这些跳转语句的目标标号是在执 行序列中紧跟在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之后的下条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语句的标号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7749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语义函数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创建只有一个结点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的表，对应存放目标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语句数组的一个下标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merge(p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连接两个链表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链接在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后面，返回结果链表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的首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p,i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将链表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中每个元素所指向的跳转语句的标号置为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下一条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emit (…)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输出一条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语句，并使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" y="1184890"/>
            <a:ext cx="7924800" cy="411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            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285601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这里可以规定产生式的优先级依次递增来解决冲突问题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（下同）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处理布尔表达式的翻译模式（续）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9906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emit ( 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6096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的翻译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524000" y="35052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362200" y="35052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2667000" y="35052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990600" y="4114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524000" y="4114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524000" y="4114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1242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429000" y="41910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191000" y="41910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191000" y="41910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90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28956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4290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4290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953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2578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57912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57912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09600" y="3987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828800" y="3352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2860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2667000" y="35052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5146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2819400" y="41793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419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191000" y="41910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41960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4724400" y="48651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286000" y="40048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962400" y="47655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5626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962400" y="40386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V="1">
            <a:off x="3276600" y="1447800"/>
            <a:ext cx="0" cy="2057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3276600" y="1447800"/>
            <a:ext cx="43434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3276600" y="2971800"/>
            <a:ext cx="441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505200" y="2667000"/>
            <a:ext cx="0" cy="10668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3505200" y="26670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505200" y="33528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00"/>
                            </p:stCondLst>
                            <p:childTnLst>
                              <p:par>
                                <p:cTn id="5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处理条件语句的翻译模式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380120"/>
      </p:ext>
    </p:extLst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处理循环、复合的翻译模式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56494" y="1310819"/>
            <a:ext cx="707310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9806" y="998319"/>
            <a:ext cx="81724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 D ; S M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merge(N.nextlist,S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3250" y="5181600"/>
            <a:ext cx="8235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breaklist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 “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语句后控制语句处理的翻译模式（续）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9600" y="1007507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emit 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63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/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利用标号的符号表项维护拉链（选讲）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若采用类似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PL0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括如下域：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kind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level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defined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表示该标号的说明是否已处理过</a:t>
            </a:r>
          </a:p>
          <a:p>
            <a:pPr marL="1968500" lvl="1" indent="-1511300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该标号的说明处理之前用于拉链，处理过后表示该标号的说明翻译后所指向的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  语义函数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过程（选讲）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分别表示设置和获取标号的 </a:t>
            </a:r>
            <a:r>
              <a:rPr lang="en-US" altLang="zh-CN" sz="2000" b="1" i="1" dirty="0">
                <a:latin typeface="+mn-ea"/>
                <a:ea typeface="+mn-ea"/>
              </a:rPr>
              <a:t>defined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、 </a:t>
            </a:r>
            <a:r>
              <a:rPr lang="en-US" altLang="zh-CN" sz="2000" b="1" i="1" dirty="0">
                <a:latin typeface="+mn-ea"/>
                <a:ea typeface="+mn-ea"/>
              </a:rPr>
              <a:t>add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(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沿拉链反向将所有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语句的目标返填为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endParaRPr lang="en-US" altLang="zh-CN" sz="2000" b="1" i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标号说明和 </a:t>
            </a:r>
            <a:r>
              <a:rPr lang="en-US" altLang="zh-CN" sz="2200" dirty="0">
                <a:latin typeface="+mn-ea"/>
                <a:ea typeface="+mn-ea"/>
              </a:rPr>
              <a:t>GOTO </a:t>
            </a:r>
            <a:r>
              <a:rPr lang="zh-CN" altLang="en-US" sz="2200" b="1" dirty="0">
                <a:latin typeface="+mn-ea"/>
                <a:ea typeface="+mn-ea"/>
              </a:rPr>
              <a:t>语句的翻译模式</a:t>
            </a:r>
            <a:endParaRPr lang="zh-CN" altLang="en-US" sz="2200" b="1" i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2301" y="1073289"/>
            <a:ext cx="852169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 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if (p=nil)  then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.name,1) ;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 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(p=nil)  then {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else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(id.name)=0  then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nextstm-1)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简单过程调用的翻译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将被翻译为：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8.3.3.7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66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454203"/>
            <a:ext cx="7848600" cy="348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(1)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先生成语法树，再在语法树上遍历，完成中间代码的生成；</a:t>
            </a:r>
            <a:endParaRPr lang="en-US" altLang="zh-CN" sz="2400" b="1" dirty="0">
              <a:latin typeface="宋体" pitchFamily="2" charset="-122"/>
              <a:ea typeface="宋体" pitchFamily="2" charset="-122"/>
              <a:hlinkClick r:id="rId2" action="ppaction://hlinkpres?slideindex=1&amp;slidetitle="/>
            </a:endParaRPr>
          </a:p>
          <a:p>
            <a:pPr marL="533400" indent="-533400" algn="l">
              <a:lnSpc>
                <a:spcPct val="150000"/>
              </a:lnSpc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(2) </a:t>
            </a:r>
            <a:r>
              <a:rPr kumimoji="0" lang="zh-CN" altLang="en-US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归约时执行语义动作，完成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hlinkClick r:id="rId3" action="ppaction://hlinkfile"/>
              </a:rPr>
              <a:t>中间代码的生成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，可不生成语法树；</a:t>
            </a:r>
            <a:endParaRPr kumimoji="0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625475" indent="-625475" algn="l">
              <a:lnSpc>
                <a:spcPct val="150000"/>
              </a:lnSpc>
              <a:spcBef>
                <a:spcPts val="1200"/>
              </a:spcBef>
              <a:buClrTx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每次归约时，边生成语法树，边处理符号表、生成中间代码</a:t>
            </a:r>
            <a:endParaRPr kumimoji="0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语法制导翻译的举例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9144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生成中间代码的时机：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本章研究语义分析和中间代码生成基本原理和方法。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的真出口和假出口。 代码开始标号等。“拉链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①符号表的作用于基本实现技术；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079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如：数组，链表，等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查询较无序表快，如可以采用折半查找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 作用域与符号表组织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嵌套的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开作用域与闭作用域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open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r>
              <a:rPr kumimoji="0" lang="en-US" altLang="zh-CN" sz="2000" b="1" dirty="0">
                <a:latin typeface="+mn-ea"/>
                <a:ea typeface="+mn-ea"/>
              </a:rPr>
              <a:t>,</a:t>
            </a:r>
            <a:r>
              <a:rPr kumimoji="0" lang="zh-CN" altLang="en-US" sz="2000" b="1" dirty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close   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常用的可见性规则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在程序的任何一点，只有在该点的开作用域中声明的名字才是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可访问的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若一个名字在多个开作用域中被声明，则把离该名字的某个引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新的声明只能出现在当前作用域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6056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325701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15462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36040</TotalTime>
  <Words>9684</Words>
  <Application>Microsoft Office PowerPoint</Application>
  <PresentationFormat>全屏显示(4:3)</PresentationFormat>
  <Paragraphs>1199</Paragraphs>
  <Slides>68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黑体</vt:lpstr>
      <vt:lpstr>华文隶书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第8章　静态语义分析和       中间代码生成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xlphust@hust.edu.cn</cp:lastModifiedBy>
  <cp:revision>548</cp:revision>
  <cp:lastPrinted>1601-01-01T00:00:00Z</cp:lastPrinted>
  <dcterms:created xsi:type="dcterms:W3CDTF">1601-01-01T00:00:00Z</dcterms:created>
  <dcterms:modified xsi:type="dcterms:W3CDTF">2020-04-01T02:42:10Z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