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8"/>
  </p:notesMasterIdLst>
  <p:handoutMasterIdLst>
    <p:handoutMasterId r:id="rId49"/>
  </p:handoutMasterIdLst>
  <p:sldIdLst>
    <p:sldId id="256" r:id="rId3"/>
    <p:sldId id="263" r:id="rId4"/>
    <p:sldId id="264" r:id="rId5"/>
    <p:sldId id="265" r:id="rId6"/>
    <p:sldId id="312" r:id="rId7"/>
    <p:sldId id="313" r:id="rId8"/>
    <p:sldId id="314" r:id="rId9"/>
    <p:sldId id="269" r:id="rId10"/>
    <p:sldId id="272" r:id="rId11"/>
    <p:sldId id="273" r:id="rId12"/>
    <p:sldId id="274" r:id="rId13"/>
    <p:sldId id="275" r:id="rId14"/>
    <p:sldId id="276" r:id="rId15"/>
    <p:sldId id="277" r:id="rId16"/>
    <p:sldId id="278" r:id="rId17"/>
    <p:sldId id="315" r:id="rId18"/>
    <p:sldId id="316" r:id="rId19"/>
    <p:sldId id="317" r:id="rId20"/>
    <p:sldId id="318" r:id="rId21"/>
    <p:sldId id="319" r:id="rId22"/>
    <p:sldId id="320" r:id="rId23"/>
    <p:sldId id="321" r:id="rId24"/>
    <p:sldId id="285" r:id="rId25"/>
    <p:sldId id="323" r:id="rId26"/>
    <p:sldId id="324" r:id="rId27"/>
    <p:sldId id="325" r:id="rId28"/>
    <p:sldId id="326" r:id="rId29"/>
    <p:sldId id="327" r:id="rId30"/>
    <p:sldId id="328" r:id="rId31"/>
    <p:sldId id="329" r:id="rId32"/>
    <p:sldId id="293" r:id="rId33"/>
    <p:sldId id="331" r:id="rId34"/>
    <p:sldId id="295" r:id="rId35"/>
    <p:sldId id="332" r:id="rId36"/>
    <p:sldId id="333" r:id="rId37"/>
    <p:sldId id="335" r:id="rId38"/>
    <p:sldId id="301" r:id="rId39"/>
    <p:sldId id="336" r:id="rId40"/>
    <p:sldId id="337" r:id="rId41"/>
    <p:sldId id="338" r:id="rId42"/>
    <p:sldId id="339" r:id="rId43"/>
    <p:sldId id="340" r:id="rId44"/>
    <p:sldId id="341" r:id="rId45"/>
    <p:sldId id="342" r:id="rId46"/>
    <p:sldId id="310" r:id="rId47"/>
  </p:sldIdLst>
  <p:sldSz cx="9144000" cy="6858000" type="screen4x3"/>
  <p:notesSz cx="6858000" cy="9144000"/>
  <p:custDataLst>
    <p:tags r:id="rId50"/>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FF3300"/>
    <a:srgbClr val="D60093"/>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p:cViewPr varScale="1">
        <p:scale>
          <a:sx n="75" d="100"/>
          <a:sy n="75" d="100"/>
        </p:scale>
        <p:origin x="67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2816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fld id="{5E05FD20-EFBA-4702-A3F1-5D425E04A90E}" type="slidenum">
              <a:rPr lang="en-US" altLang="zh-CN"/>
              <a:pPr/>
              <a:t>‹#›</a:t>
            </a:fld>
            <a:endParaRPr lang="en-US" altLang="zh-CN"/>
          </a:p>
        </p:txBody>
      </p:sp>
    </p:spTree>
    <p:extLst>
      <p:ext uri="{BB962C8B-B14F-4D97-AF65-F5344CB8AC3E}">
        <p14:creationId xmlns:p14="http://schemas.microsoft.com/office/powerpoint/2010/main" val="78251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a:p>
          <a:p>
            <a:endParaRPr lang="en-US" altLang="zh-CN" dirty="0"/>
          </a:p>
        </p:txBody>
      </p:sp>
    </p:spTree>
    <p:extLst>
      <p:ext uri="{BB962C8B-B14F-4D97-AF65-F5344CB8AC3E}">
        <p14:creationId xmlns:p14="http://schemas.microsoft.com/office/powerpoint/2010/main" val="352943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编译原理</a:t>
            </a:r>
            <a:r>
              <a:rPr lang="en-US" altLang="zh-CN"/>
              <a:t>-</a:t>
            </a:r>
            <a:r>
              <a:rPr lang="zh-CN" altLang="en-US"/>
              <a:t>华中科技大学 </a:t>
            </a:r>
            <a:r>
              <a:rPr lang="en-US" altLang="zh-CN"/>
              <a:t>–</a:t>
            </a:r>
            <a:r>
              <a:rPr lang="zh-CN" altLang="en-US"/>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280397"/>
            <a:ext cx="7315200" cy="1752600"/>
          </a:xfrm>
        </p:spPr>
        <p:txBody>
          <a:bodyPr/>
          <a:lstStyle/>
          <a:p>
            <a:pPr algn="ctr" eaLnBrk="1" hangingPunct="1"/>
            <a:r>
              <a:rPr lang="zh-CN" altLang="en-US" sz="4000" b="1" dirty="0">
                <a:latin typeface="+mn-ea"/>
                <a:ea typeface="+mn-ea"/>
              </a:rPr>
              <a:t>第</a:t>
            </a:r>
            <a:r>
              <a:rPr lang="en-US" altLang="zh-CN" sz="4000" b="1" dirty="0">
                <a:latin typeface="+mn-ea"/>
                <a:ea typeface="+mn-ea"/>
              </a:rPr>
              <a:t>9</a:t>
            </a:r>
            <a:r>
              <a:rPr lang="zh-CN" altLang="en-US" sz="4000" b="1" dirty="0">
                <a:latin typeface="+mn-ea"/>
                <a:ea typeface="+mn-ea"/>
              </a:rPr>
              <a:t>章　运行时存储组织</a:t>
            </a:r>
            <a:br>
              <a:rPr lang="en-US" altLang="zh-CN" sz="4000" b="1" dirty="0">
                <a:latin typeface="+mn-ea"/>
                <a:ea typeface="+mn-ea"/>
              </a:rPr>
            </a:br>
            <a:r>
              <a:rPr lang="en-US" altLang="zh-CN" sz="4000" b="1" dirty="0">
                <a:latin typeface="+mn-ea"/>
                <a:ea typeface="+mn-ea"/>
              </a:rPr>
              <a:t>Run-Time storage Management</a:t>
            </a:r>
            <a:endParaRPr lang="zh-CN" altLang="en-US" sz="4000" b="1" dirty="0">
              <a:latin typeface="+mn-ea"/>
              <a:ea typeface="+mn-ea"/>
            </a:endParaRP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a:solidFill>
                  <a:srgbClr val="0000FF"/>
                </a:solidFill>
                <a:latin typeface="+mn-ea"/>
                <a:ea typeface="+mn-ea"/>
                <a:cs typeface="+mj-cs"/>
              </a:rPr>
              <a:t>主讲教师：徐丽萍</a:t>
            </a:r>
            <a:r>
              <a:rPr kumimoji="0" lang="zh-CN" altLang="en-US" sz="3200" b="1" i="0" u="none" strike="noStrike" kern="0" cap="none" spc="0" normalizeH="0" baseline="0" noProof="0" dirty="0">
                <a:ln>
                  <a:noFill/>
                </a:ln>
                <a:solidFill>
                  <a:srgbClr val="0000FF"/>
                </a:solidFill>
                <a:effectLst/>
                <a:uLnTx/>
                <a:uFillTx/>
                <a:latin typeface="+mn-ea"/>
                <a:ea typeface="+mn-ea"/>
                <a:cs typeface="+mj-cs"/>
              </a:rPr>
              <a:t>　</a:t>
            </a:r>
          </a:p>
        </p:txBody>
      </p:sp>
      <p:sp>
        <p:nvSpPr>
          <p:cNvPr id="8" name="Rectangle 4"/>
          <p:cNvSpPr>
            <a:spLocks noChangeArrowheads="1"/>
          </p:cNvSpPr>
          <p:nvPr/>
        </p:nvSpPr>
        <p:spPr bwMode="auto">
          <a:xfrm>
            <a:off x="381000" y="1093857"/>
            <a:ext cx="8305800" cy="707886"/>
          </a:xfrm>
          <a:prstGeom prst="rect">
            <a:avLst/>
          </a:prstGeom>
          <a:noFill/>
          <a:ln w="9525">
            <a:noFill/>
            <a:miter lim="800000"/>
            <a:headEnd/>
            <a:tailEnd/>
          </a:ln>
        </p:spPr>
        <p:txBody>
          <a:bodyPr wrap="square">
            <a:spAutoFit/>
          </a:bodyPr>
          <a:lstStyle/>
          <a:p>
            <a:r>
              <a:rPr lang="zh-CN" altLang="en-US" sz="4000" b="1" dirty="0">
                <a:solidFill>
                  <a:srgbClr val="FF0000"/>
                </a:solidFill>
                <a:latin typeface="+mn-ea"/>
                <a:ea typeface="+mn-ea"/>
              </a:rPr>
              <a:t>编译原理 </a:t>
            </a:r>
            <a:r>
              <a:rPr lang="en-US" altLang="zh-CN" sz="4000" b="1" dirty="0">
                <a:solidFill>
                  <a:srgbClr val="FF0000"/>
                </a:solidFill>
                <a:latin typeface="+mn-ea"/>
                <a:ea typeface="+mn-ea"/>
              </a:rPr>
              <a:t>Principles of Compiler</a:t>
            </a:r>
            <a:endParaRPr lang="zh-CN" altLang="en-US" sz="4000" b="1" dirty="0">
              <a:solidFill>
                <a:srgbClr val="FF0000"/>
              </a:solidFill>
              <a:latin typeface="+mn-ea"/>
              <a:ea typeface="+mn-ea"/>
            </a:endParaRPr>
          </a:p>
        </p:txBody>
      </p:sp>
      <p:sp>
        <p:nvSpPr>
          <p:cNvPr id="9" name="Text Box 17"/>
          <p:cNvSpPr txBox="1">
            <a:spLocks noChangeArrowheads="1"/>
          </p:cNvSpPr>
          <p:nvPr/>
        </p:nvSpPr>
        <p:spPr bwMode="auto">
          <a:xfrm>
            <a:off x="1467643" y="4203900"/>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2020年4月14日星期二</a:t>
            </a:fld>
            <a:endParaRPr lang="en-US" altLang="zh-CN" sz="2700" dirty="0">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4496" y="1201303"/>
            <a:ext cx="3686504"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947738">
              <a:defRPr kumimoji="1" sz="2400">
                <a:solidFill>
                  <a:schemeClr val="tx1"/>
                </a:solidFill>
                <a:latin typeface="Times New Roman" charset="0"/>
                <a:ea typeface="宋体" pitchFamily="2" charset="-122"/>
              </a:defRPr>
            </a:lvl2pPr>
            <a:lvl3pPr marL="113823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50000"/>
              </a:spcBef>
            </a:pPr>
            <a:r>
              <a:rPr lang="zh-CN" altLang="en-US" sz="2000" b="1" dirty="0"/>
              <a:t>在数据空间组织上，对于全局类数据对象，可以从数据空间中划分一个数据子区。对于每个子程序数据对象，各自划分一个子程序的数据子区。考虑到子程序的调用与返回，每个子程序的数据子区，一般含有返回地址单元、寄存器保护区、形参区和局部变量区。局部变量区包括源程序定义的变量单元和翻译过程生成的临时变量单元。数据空间组织一般形式如右图所示。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3412" y="1219200"/>
            <a:ext cx="37623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0"/>
          <p:cNvSpPr txBox="1">
            <a:spLocks noChangeArrowheads="1"/>
          </p:cNvSpPr>
          <p:nvPr/>
        </p:nvSpPr>
        <p:spPr>
          <a:xfrm>
            <a:off x="381000" y="3048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600" b="1" dirty="0">
                <a:solidFill>
                  <a:srgbClr val="CC0099"/>
                </a:solidFill>
                <a:latin typeface="Times New Roman" charset="0"/>
                <a:ea typeface="黑体" pitchFamily="2" charset="-122"/>
              </a:rPr>
              <a:t>　静态存储分配举例</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10</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08616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7" name="Text Box 33"/>
          <p:cNvSpPr txBox="1">
            <a:spLocks noChangeArrowheads="1"/>
          </p:cNvSpPr>
          <p:nvPr/>
        </p:nvSpPr>
        <p:spPr bwMode="auto">
          <a:xfrm>
            <a:off x="457200" y="1209511"/>
            <a:ext cx="8229600" cy="357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charset="0"/>
                <a:ea typeface="宋体" pitchFamily="2" charset="-122"/>
              </a:defRPr>
            </a:lvl1pPr>
            <a:lvl2pPr marL="6080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不能实现动态内存分配和递归调用。仅适合于仅允许静态数据对象、非递归调用的语言。</a:t>
            </a:r>
          </a:p>
          <a:p>
            <a:pPr algn="l">
              <a:lnSpc>
                <a:spcPct val="150000"/>
              </a:lnSpc>
              <a:spcBef>
                <a:spcPct val="50000"/>
              </a:spcBef>
            </a:pPr>
            <a:r>
              <a:rPr lang="zh-CN" altLang="en-US" sz="2000" b="1" dirty="0">
                <a:latin typeface="宋体" pitchFamily="2" charset="-122"/>
              </a:rPr>
              <a:t>如</a:t>
            </a:r>
            <a:r>
              <a:rPr lang="en-US" altLang="zh-CN" sz="2000" b="1" dirty="0">
                <a:latin typeface="宋体" pitchFamily="2" charset="-122"/>
              </a:rPr>
              <a:t>FORTRAN</a:t>
            </a:r>
            <a:r>
              <a:rPr lang="zh-CN" altLang="en-US" sz="2000" b="1" dirty="0">
                <a:latin typeface="宋体" pitchFamily="2" charset="-122"/>
              </a:rPr>
              <a:t>，其特点是由主程序段和若干子程序段组成源程序，且各段定义的数据对象，除了公共块和等价语句定义的数据对象以外，彼此相互独立而不会相互引用。</a:t>
            </a:r>
          </a:p>
          <a:p>
            <a:pPr algn="l">
              <a:lnSpc>
                <a:spcPct val="150000"/>
              </a:lnSpc>
              <a:spcBef>
                <a:spcPct val="50000"/>
              </a:spcBef>
            </a:pPr>
            <a:r>
              <a:rPr lang="zh-CN" altLang="en-US" sz="2000" b="1" dirty="0">
                <a:latin typeface="宋体" pitchFamily="2" charset="-122"/>
              </a:rPr>
              <a:t>即便是在不同的程序段中定义的同名数据对象，其语义上是属于不同的数据对象，这意味着它们需要被分配各自独立的存储单元。 </a:t>
            </a:r>
          </a:p>
        </p:txBody>
      </p:sp>
      <p:sp>
        <p:nvSpPr>
          <p:cNvPr id="4" name="Rectangle 20"/>
          <p:cNvSpPr txBox="1">
            <a:spLocks noChangeArrowheads="1"/>
          </p:cNvSpPr>
          <p:nvPr/>
        </p:nvSpPr>
        <p:spPr>
          <a:xfrm>
            <a:off x="304800" y="3048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b="1" dirty="0">
                <a:solidFill>
                  <a:srgbClr val="CC0099"/>
                </a:solidFill>
                <a:latin typeface="Times New Roman" charset="0"/>
                <a:ea typeface="黑体" pitchFamily="2" charset="-122"/>
              </a:rPr>
              <a:t>　静态存储分配的缺陷</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11</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4126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09600" y="1070496"/>
            <a:ext cx="7847013" cy="205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5000"/>
              </a:lnSpc>
              <a:spcBef>
                <a:spcPct val="50000"/>
              </a:spcBef>
            </a:pPr>
            <a:r>
              <a:rPr lang="zh-CN" altLang="en-US" sz="2000" b="1" dirty="0"/>
              <a:t>如果源语言允许递归调用、可变数组和允许运行期间自由申请与释放空间，那么其需占用的存储空间在编译阶段无法确定，这样数据对象就需要采用动态存储分配的策略。</a:t>
            </a:r>
          </a:p>
          <a:p>
            <a:pPr algn="l">
              <a:lnSpc>
                <a:spcPct val="125000"/>
              </a:lnSpc>
              <a:spcBef>
                <a:spcPts val="300"/>
              </a:spcBef>
            </a:pPr>
            <a:r>
              <a:rPr lang="zh-CN" altLang="en-US" sz="2000" b="1" dirty="0"/>
              <a:t>所谓</a:t>
            </a:r>
            <a:r>
              <a:rPr lang="zh-CN" altLang="en-US" sz="2000" b="1" dirty="0">
                <a:solidFill>
                  <a:srgbClr val="CC6600"/>
                </a:solidFill>
              </a:rPr>
              <a:t>动态存储分配</a:t>
            </a:r>
            <a:r>
              <a:rPr lang="zh-CN" altLang="en-US" sz="2000" b="1" dirty="0"/>
              <a:t>是指在运行期间，动态进行存储地址分配。</a:t>
            </a:r>
          </a:p>
          <a:p>
            <a:pPr algn="l">
              <a:lnSpc>
                <a:spcPct val="125000"/>
              </a:lnSpc>
              <a:spcBef>
                <a:spcPts val="300"/>
              </a:spcBef>
            </a:pPr>
            <a:r>
              <a:rPr lang="zh-CN" altLang="en-US" sz="2000" b="1" dirty="0"/>
              <a:t>这样的策略有栈式和堆式两种： </a:t>
            </a:r>
          </a:p>
        </p:txBody>
      </p:sp>
      <p:sp>
        <p:nvSpPr>
          <p:cNvPr id="35845" name="Text Box 5"/>
          <p:cNvSpPr txBox="1">
            <a:spLocks noChangeArrowheads="1"/>
          </p:cNvSpPr>
          <p:nvPr/>
        </p:nvSpPr>
        <p:spPr bwMode="auto">
          <a:xfrm>
            <a:off x="1524000" y="312420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solidFill>
                  <a:srgbClr val="CC6600"/>
                </a:solidFill>
                <a:latin typeface="宋体" pitchFamily="2" charset="-122"/>
                <a:ea typeface="宋体" pitchFamily="2" charset="-122"/>
              </a:rPr>
              <a:t>1.</a:t>
            </a:r>
            <a:r>
              <a:rPr lang="zh-CN" altLang="en-US" sz="2000" b="1" dirty="0">
                <a:solidFill>
                  <a:srgbClr val="CC6600"/>
                </a:solidFill>
                <a:latin typeface="宋体" pitchFamily="2" charset="-122"/>
                <a:ea typeface="宋体" pitchFamily="2" charset="-122"/>
              </a:rPr>
              <a:t>栈式动态存储分配</a:t>
            </a:r>
          </a:p>
        </p:txBody>
      </p:sp>
      <p:sp>
        <p:nvSpPr>
          <p:cNvPr id="35846" name="Rectangle 6"/>
          <p:cNvSpPr>
            <a:spLocks noChangeArrowheads="1"/>
          </p:cNvSpPr>
          <p:nvPr/>
        </p:nvSpPr>
        <p:spPr bwMode="auto">
          <a:xfrm>
            <a:off x="1531883" y="3514849"/>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solidFill>
                  <a:srgbClr val="CC6600"/>
                </a:solidFill>
                <a:latin typeface="宋体" pitchFamily="2" charset="-122"/>
                <a:ea typeface="宋体" pitchFamily="2" charset="-122"/>
              </a:rPr>
              <a:t>2.</a:t>
            </a:r>
            <a:r>
              <a:rPr lang="zh-CN" altLang="en-US" sz="2000" b="1" dirty="0">
                <a:solidFill>
                  <a:srgbClr val="CC6600"/>
                </a:solidFill>
                <a:latin typeface="宋体" pitchFamily="2" charset="-122"/>
                <a:ea typeface="宋体" pitchFamily="2" charset="-122"/>
              </a:rPr>
              <a:t>堆式存储分配</a:t>
            </a:r>
          </a:p>
        </p:txBody>
      </p:sp>
      <p:sp>
        <p:nvSpPr>
          <p:cNvPr id="35847" name="Rectangle 7"/>
          <p:cNvSpPr>
            <a:spLocks noGrp="1" noChangeArrowheads="1"/>
          </p:cNvSpPr>
          <p:nvPr>
            <p:ph type="title"/>
          </p:nvPr>
        </p:nvSpPr>
        <p:spPr>
          <a:xfrm>
            <a:off x="533400" y="381000"/>
            <a:ext cx="3802063" cy="457200"/>
          </a:xfrm>
        </p:spPr>
        <p:txBody>
          <a:bodyPr/>
          <a:lstStyle/>
          <a:p>
            <a:r>
              <a:rPr lang="zh-CN" altLang="en-US" sz="2400" b="1" dirty="0">
                <a:solidFill>
                  <a:srgbClr val="CC0099"/>
                </a:solidFill>
                <a:latin typeface="Times New Roman" charset="0"/>
                <a:ea typeface="黑体" pitchFamily="2" charset="-122"/>
              </a:rPr>
              <a:t>动态存储分配</a:t>
            </a:r>
          </a:p>
        </p:txBody>
      </p:sp>
      <p:sp>
        <p:nvSpPr>
          <p:cNvPr id="2" name="TextBox 1"/>
          <p:cNvSpPr txBox="1"/>
          <p:nvPr/>
        </p:nvSpPr>
        <p:spPr>
          <a:xfrm>
            <a:off x="533400" y="4038600"/>
            <a:ext cx="8008089" cy="1963038"/>
          </a:xfrm>
          <a:prstGeom prst="rect">
            <a:avLst/>
          </a:prstGeom>
          <a:noFill/>
        </p:spPr>
        <p:txBody>
          <a:bodyPr wrap="square" rtlCol="0">
            <a:spAutoFit/>
          </a:bodyPr>
          <a:lstStyle/>
          <a:p>
            <a:pPr marL="285750" indent="-285750" algn="l">
              <a:lnSpc>
                <a:spcPct val="125000"/>
              </a:lnSpc>
              <a:buFont typeface="Arial" pitchFamily="34" charset="0"/>
              <a:buChar char="•"/>
            </a:pPr>
            <a:r>
              <a:rPr lang="zh-CN" altLang="en-US" sz="2000" b="1" dirty="0">
                <a:latin typeface="宋体" pitchFamily="2" charset="-122"/>
                <a:ea typeface="宋体" pitchFamily="2" charset="-122"/>
              </a:rPr>
              <a:t>基于控制栈的原理，存储空间被组织成栈，活动记录的推入和弹出分别对应于活动的开始和结束。</a:t>
            </a:r>
            <a:endParaRPr lang="en-US" altLang="zh-CN" sz="2000" b="1" dirty="0">
              <a:latin typeface="宋体" pitchFamily="2" charset="-122"/>
              <a:ea typeface="宋体" pitchFamily="2" charset="-122"/>
            </a:endParaRPr>
          </a:p>
          <a:p>
            <a:pPr marL="285750" indent="-285750" algn="l">
              <a:lnSpc>
                <a:spcPct val="125000"/>
              </a:lnSpc>
              <a:buFont typeface="Arial" pitchFamily="34" charset="0"/>
              <a:buChar char="•"/>
            </a:pPr>
            <a:r>
              <a:rPr lang="zh-CN" altLang="en-US" sz="2000" b="1" dirty="0">
                <a:latin typeface="宋体" pitchFamily="2" charset="-122"/>
                <a:ea typeface="宋体" pitchFamily="2" charset="-122"/>
              </a:rPr>
              <a:t>与静态分配不同，在每次活动中把局部名字和新的存储单元绑定，在活动结束时，活动记录从栈中弹出，因此局部名字的存储空间也随之消失。</a:t>
            </a:r>
          </a:p>
        </p:txBody>
      </p:sp>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12</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30884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a:xfrm>
            <a:off x="533400" y="381000"/>
            <a:ext cx="38020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CC0099"/>
                </a:solidFill>
                <a:effectLst/>
                <a:uLnTx/>
                <a:uFillTx/>
                <a:latin typeface="Times New Roman" charset="0"/>
                <a:ea typeface="黑体" pitchFamily="2" charset="-122"/>
                <a:cs typeface="+mj-cs"/>
              </a:rPr>
              <a:t>9.1.3.2</a:t>
            </a:r>
            <a:r>
              <a:rPr kumimoji="0" lang="zh-CN" altLang="en-US" sz="2400" b="1" i="0" u="none" strike="noStrike" kern="0" cap="none" spc="0" normalizeH="0" baseline="0" noProof="0" dirty="0">
                <a:ln>
                  <a:noFill/>
                </a:ln>
                <a:solidFill>
                  <a:srgbClr val="CC0099"/>
                </a:solidFill>
                <a:effectLst/>
                <a:uLnTx/>
                <a:uFillTx/>
                <a:latin typeface="Times New Roman" charset="0"/>
                <a:ea typeface="黑体" pitchFamily="2" charset="-122"/>
                <a:cs typeface="+mj-cs"/>
              </a:rPr>
              <a:t>　栈式存储分配</a:t>
            </a:r>
          </a:p>
        </p:txBody>
      </p:sp>
      <p:sp>
        <p:nvSpPr>
          <p:cNvPr id="6" name="Rectangle 3"/>
          <p:cNvSpPr>
            <a:spLocks noChangeArrowheads="1"/>
          </p:cNvSpPr>
          <p:nvPr/>
        </p:nvSpPr>
        <p:spPr bwMode="auto">
          <a:xfrm>
            <a:off x="457200" y="990600"/>
            <a:ext cx="8382000" cy="4604787"/>
          </a:xfrm>
          <a:prstGeom prst="rect">
            <a:avLst/>
          </a:prstGeom>
          <a:noFill/>
          <a:ln w="9525">
            <a:noFill/>
            <a:miter lim="800000"/>
            <a:headEnd/>
            <a:tailEnd/>
          </a:ln>
        </p:spPr>
        <p:txBody>
          <a:bodyPr wrap="square">
            <a:spAutoFit/>
          </a:bodyPr>
          <a:lstStyle/>
          <a:p>
            <a:pPr indent="600075" algn="l">
              <a:lnSpc>
                <a:spcPct val="120000"/>
              </a:lnSpc>
              <a:spcBef>
                <a:spcPct val="20000"/>
              </a:spcBef>
            </a:pPr>
            <a:r>
              <a:rPr lang="zh-CN" altLang="en-US" b="1" dirty="0">
                <a:latin typeface="宋体" pitchFamily="2" charset="-122"/>
                <a:ea typeface="宋体" pitchFamily="2" charset="-122"/>
              </a:rPr>
              <a:t>假定每个子程序各自拥有独立的子程序数据区且数据空间作为一个栈。</a:t>
            </a:r>
          </a:p>
          <a:p>
            <a:pPr indent="600075" algn="l">
              <a:lnSpc>
                <a:spcPct val="120000"/>
              </a:lnSpc>
              <a:spcBef>
                <a:spcPct val="20000"/>
              </a:spcBef>
            </a:pPr>
            <a:r>
              <a:rPr lang="zh-CN" altLang="en-US" b="1" dirty="0">
                <a:latin typeface="宋体" pitchFamily="2" charset="-122"/>
                <a:ea typeface="宋体" pitchFamily="2" charset="-122"/>
              </a:rPr>
              <a:t>在运行期间以子程序数据区为基本单位，在数据空间栈中进行动态地址分配。</a:t>
            </a:r>
          </a:p>
          <a:p>
            <a:pPr indent="600075" algn="l">
              <a:lnSpc>
                <a:spcPct val="120000"/>
              </a:lnSpc>
              <a:spcBef>
                <a:spcPct val="20000"/>
              </a:spcBef>
            </a:pPr>
            <a:r>
              <a:rPr lang="zh-CN" altLang="en-US" b="1" dirty="0">
                <a:latin typeface="宋体" pitchFamily="2" charset="-122"/>
                <a:ea typeface="宋体" pitchFamily="2" charset="-122"/>
              </a:rPr>
              <a:t>当调用子程序时，在数据空间栈顶，给子程序分配所需的子程序数据区；</a:t>
            </a:r>
          </a:p>
          <a:p>
            <a:pPr indent="600075" algn="l">
              <a:lnSpc>
                <a:spcPct val="120000"/>
              </a:lnSpc>
              <a:spcBef>
                <a:spcPct val="20000"/>
              </a:spcBef>
            </a:pPr>
            <a:r>
              <a:rPr lang="zh-CN" altLang="en-US" b="1" dirty="0">
                <a:latin typeface="宋体" pitchFamily="2" charset="-122"/>
                <a:ea typeface="宋体" pitchFamily="2" charset="-122"/>
              </a:rPr>
              <a:t>当子程序返回时，从数据空间栈顶，收回分配给子程序所占用存储区。</a:t>
            </a:r>
          </a:p>
          <a:p>
            <a:pPr indent="600075" algn="l">
              <a:lnSpc>
                <a:spcPct val="120000"/>
              </a:lnSpc>
              <a:spcBef>
                <a:spcPct val="20000"/>
              </a:spcBef>
            </a:pPr>
            <a:r>
              <a:rPr lang="zh-CN" altLang="en-US" b="1" dirty="0">
                <a:latin typeface="宋体" pitchFamily="2" charset="-122"/>
                <a:ea typeface="宋体" pitchFamily="2" charset="-122"/>
              </a:rPr>
              <a:t>当子程序被递归调用时，同一个子程序可能在数据空间中同时拥有多个子程序数据区，每个数据区对应于同一个子程序的一次执行过程。</a:t>
            </a:r>
            <a:endParaRPr lang="en-US" altLang="zh-CN" b="1" dirty="0">
              <a:latin typeface="宋体" pitchFamily="2" charset="-122"/>
              <a:ea typeface="宋体" pitchFamily="2" charset="-122"/>
            </a:endParaRPr>
          </a:p>
          <a:p>
            <a:pPr indent="504825" algn="l">
              <a:lnSpc>
                <a:spcPct val="140000"/>
              </a:lnSpc>
              <a:spcBef>
                <a:spcPct val="30000"/>
              </a:spcBef>
            </a:pPr>
            <a:r>
              <a:rPr lang="zh-CN" altLang="en-US" b="1" dirty="0">
                <a:latin typeface="宋体" pitchFamily="2" charset="-122"/>
                <a:ea typeface="宋体" pitchFamily="2" charset="-122"/>
              </a:rPr>
              <a:t>采用这种分配策略，在编译过程中，对于所有数据对象，其分配的存储地址都是相对于定义所在的子程序数据区的偏移量。这个偏移量就是登记在符号表中数据对象的地址</a:t>
            </a:r>
            <a:r>
              <a:rPr lang="en-US" altLang="zh-CN" b="1" dirty="0">
                <a:latin typeface="宋体" pitchFamily="2" charset="-122"/>
                <a:ea typeface="宋体" pitchFamily="2" charset="-122"/>
              </a:rPr>
              <a:t>(.place)</a:t>
            </a:r>
            <a:r>
              <a:rPr lang="zh-CN" altLang="en-US" b="1" dirty="0">
                <a:latin typeface="宋体" pitchFamily="2" charset="-122"/>
                <a:ea typeface="宋体" pitchFamily="2" charset="-122"/>
              </a:rPr>
              <a:t>属性值。</a:t>
            </a:r>
          </a:p>
          <a:p>
            <a:pPr indent="504825" algn="l">
              <a:lnSpc>
                <a:spcPct val="140000"/>
              </a:lnSpc>
            </a:pPr>
            <a:r>
              <a:rPr lang="zh-CN" altLang="en-US" b="1" dirty="0">
                <a:latin typeface="宋体" pitchFamily="2" charset="-122"/>
                <a:ea typeface="宋体" pitchFamily="2" charset="-122"/>
              </a:rPr>
              <a:t>策略依据的是子程序调用与返回恰好符合栈的“先进后出”原则。这种策略适合于允许递归调用、或嵌套过程、或分程序结构的源语言。 </a:t>
            </a:r>
          </a:p>
        </p:txBody>
      </p:sp>
      <p:pic>
        <p:nvPicPr>
          <p:cNvPr id="61442" name="Picture 2"/>
          <p:cNvPicPr>
            <a:picLocks noChangeAspect="1" noChangeArrowheads="1"/>
          </p:cNvPicPr>
          <p:nvPr/>
        </p:nvPicPr>
        <p:blipFill>
          <a:blip r:embed="rId2" cstate="print"/>
          <a:srcRect l="12319" r="12728" b="86458"/>
          <a:stretch>
            <a:fillRect/>
          </a:stretch>
        </p:blipFill>
        <p:spPr bwMode="auto">
          <a:xfrm>
            <a:off x="-32084" y="0"/>
            <a:ext cx="9126358" cy="9906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13</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81811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6667E-6 4.68208E-6 L -6.66667E-6 -0.34405 " pathEditMode="relative" ptsTypes="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457200" y="300335"/>
            <a:ext cx="426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800" b="1" dirty="0">
                <a:solidFill>
                  <a:srgbClr val="CC0099"/>
                </a:solidFill>
                <a:latin typeface="黑体" pitchFamily="49" charset="-122"/>
                <a:ea typeface="黑体" pitchFamily="49" charset="-122"/>
                <a:cs typeface="+mj-cs"/>
              </a:rPr>
              <a:t>9.1.3.3  </a:t>
            </a:r>
            <a:r>
              <a:rPr lang="zh-CN" altLang="en-US" sz="2800" b="1" dirty="0">
                <a:solidFill>
                  <a:srgbClr val="CC0099"/>
                </a:solidFill>
                <a:latin typeface="黑体" pitchFamily="49" charset="-122"/>
                <a:ea typeface="黑体" pitchFamily="49" charset="-122"/>
                <a:cs typeface="+mj-cs"/>
              </a:rPr>
              <a:t>堆式存储分配</a:t>
            </a:r>
          </a:p>
        </p:txBody>
      </p:sp>
      <p:sp>
        <p:nvSpPr>
          <p:cNvPr id="5" name="Text Box 3"/>
          <p:cNvSpPr txBox="1">
            <a:spLocks noChangeArrowheads="1"/>
          </p:cNvSpPr>
          <p:nvPr/>
        </p:nvSpPr>
        <p:spPr bwMode="auto">
          <a:xfrm>
            <a:off x="457200" y="1158657"/>
            <a:ext cx="7772400" cy="3251852"/>
          </a:xfrm>
          <a:prstGeom prst="rect">
            <a:avLst/>
          </a:prstGeom>
          <a:solidFill>
            <a:schemeClr val="bg1"/>
          </a:solidFill>
          <a:ln w="9525">
            <a:noFill/>
            <a:miter lim="800000"/>
            <a:headEnd/>
            <a:tailEnd/>
          </a:ln>
        </p:spPr>
        <p:txBody>
          <a:bodyPr wrap="square">
            <a:spAutoFit/>
          </a:bodyPr>
          <a:lstStyle/>
          <a:p>
            <a:pPr indent="504825" algn="l">
              <a:lnSpc>
                <a:spcPct val="150000"/>
              </a:lnSpc>
              <a:spcBef>
                <a:spcPct val="30000"/>
              </a:spcBef>
            </a:pPr>
            <a:r>
              <a:rPr lang="zh-CN" altLang="en-US" sz="2000" b="1" dirty="0">
                <a:latin typeface="宋体" pitchFamily="2" charset="-122"/>
                <a:ea typeface="宋体" pitchFamily="2" charset="-122"/>
              </a:rPr>
              <a:t>对于源语言允许运行期间自由申请与释放存储空间，当数据对象的生存期与创建他的过程</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函数的执行周期无关时，例如过程</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函数结束后，数据对象仍然可以长期存在，这时栈式存储分配策略就不能满足这个要求了，这时适合于采用堆式存储分配。</a:t>
            </a:r>
          </a:p>
          <a:p>
            <a:pPr indent="504825" algn="l">
              <a:lnSpc>
                <a:spcPct val="150000"/>
              </a:lnSpc>
            </a:pPr>
            <a:r>
              <a:rPr lang="zh-CN" altLang="en-US" sz="2000" b="1" dirty="0">
                <a:latin typeface="宋体" pitchFamily="2" charset="-122"/>
                <a:ea typeface="宋体" pitchFamily="2" charset="-122"/>
              </a:rPr>
              <a:t>可能遇到的各种情况与操作系统给进程分配存储空间时遇到的极其相似，如同样会出现“碎片”现象等，其根本差异就在于分配的层次和分配对象的粒度。 </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14</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60381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8229600" cy="613541"/>
          </a:xfrm>
        </p:spPr>
        <p:txBody>
          <a:bodyPr/>
          <a:lstStyle/>
          <a:p>
            <a:r>
              <a:rPr lang="en-US" altLang="zh-CN" sz="2800" b="1" dirty="0">
                <a:latin typeface="黑体" pitchFamily="49" charset="-122"/>
                <a:ea typeface="黑体" pitchFamily="49" charset="-122"/>
              </a:rPr>
              <a:t>9.2 </a:t>
            </a:r>
            <a:r>
              <a:rPr lang="zh-CN" altLang="en-US" sz="2800" b="1" dirty="0">
                <a:latin typeface="黑体" pitchFamily="49" charset="-122"/>
                <a:ea typeface="黑体" pitchFamily="49" charset="-122"/>
              </a:rPr>
              <a:t>活动记录</a:t>
            </a:r>
          </a:p>
        </p:txBody>
      </p:sp>
      <p:sp>
        <p:nvSpPr>
          <p:cNvPr id="3" name="内容占位符 2"/>
          <p:cNvSpPr>
            <a:spLocks noGrp="1"/>
          </p:cNvSpPr>
          <p:nvPr>
            <p:ph idx="1"/>
          </p:nvPr>
        </p:nvSpPr>
        <p:spPr>
          <a:xfrm>
            <a:off x="457200" y="1394619"/>
            <a:ext cx="8001000" cy="1196182"/>
          </a:xfrm>
        </p:spPr>
        <p:txBody>
          <a:bodyPr/>
          <a:lstStyle/>
          <a:p>
            <a:pPr marL="0" indent="0">
              <a:buNone/>
            </a:pPr>
            <a:r>
              <a:rPr lang="en-US" altLang="zh-CN" sz="2000" b="1" dirty="0">
                <a:latin typeface="Times New Roman" pitchFamily="18" charset="0"/>
              </a:rPr>
              <a:t>        </a:t>
            </a:r>
            <a:r>
              <a:rPr lang="zh-CN" altLang="en-US" sz="2000" b="1" dirty="0">
                <a:latin typeface="Times New Roman" pitchFamily="18" charset="0"/>
              </a:rPr>
              <a:t>用以存放过程的一次执行所需要信息的一段连续的存储区称为</a:t>
            </a:r>
            <a:r>
              <a:rPr lang="zh-CN" altLang="en-US" sz="2000" b="1" dirty="0">
                <a:solidFill>
                  <a:srgbClr val="FF0000"/>
                </a:solidFill>
                <a:latin typeface="Times New Roman" pitchFamily="18" charset="0"/>
              </a:rPr>
              <a:t>过程活动记录</a:t>
            </a:r>
            <a:r>
              <a:rPr lang="en-US" altLang="zh-CN" sz="2000" b="1" dirty="0">
                <a:solidFill>
                  <a:srgbClr val="FF0000"/>
                </a:solidFill>
                <a:latin typeface="Times New Roman" pitchFamily="18" charset="0"/>
              </a:rPr>
              <a:t>(Activation Record)</a:t>
            </a:r>
            <a:r>
              <a:rPr lang="zh-CN" altLang="en-US" sz="2000" b="1" dirty="0">
                <a:latin typeface="Times New Roman" pitchFamily="18" charset="0"/>
              </a:rPr>
              <a:t>。也称为</a:t>
            </a:r>
            <a:r>
              <a:rPr lang="zh-CN" altLang="en-US" sz="2000" b="1" dirty="0">
                <a:solidFill>
                  <a:srgbClr val="FF0000"/>
                </a:solidFill>
                <a:latin typeface="Times New Roman" pitchFamily="18" charset="0"/>
              </a:rPr>
              <a:t>栈帧（</a:t>
            </a:r>
            <a:r>
              <a:rPr lang="en-US" altLang="zh-CN" sz="2000" b="1" dirty="0">
                <a:solidFill>
                  <a:srgbClr val="FF0000"/>
                </a:solidFill>
                <a:latin typeface="Times New Roman" pitchFamily="18" charset="0"/>
              </a:rPr>
              <a:t>frame</a:t>
            </a:r>
            <a:r>
              <a:rPr lang="zh-CN" altLang="en-US" sz="2000" b="1" dirty="0">
                <a:solidFill>
                  <a:srgbClr val="FF0000"/>
                </a:solidFill>
                <a:latin typeface="Times New Roman" pitchFamily="18" charset="0"/>
              </a:rPr>
              <a:t>）</a:t>
            </a:r>
            <a:r>
              <a:rPr lang="zh-CN" altLang="en-US" sz="2000" b="1" dirty="0">
                <a:latin typeface="Times New Roman" pitchFamily="18" charset="0"/>
              </a:rPr>
              <a:t>。</a:t>
            </a:r>
            <a:endParaRPr lang="en-US" altLang="zh-CN" sz="2000" b="1" dirty="0">
              <a:latin typeface="Times New Roman" pitchFamily="18" charset="0"/>
            </a:endParaRPr>
          </a:p>
        </p:txBody>
      </p:sp>
      <p:sp>
        <p:nvSpPr>
          <p:cNvPr id="4" name="矩形 3"/>
          <p:cNvSpPr/>
          <p:nvPr/>
        </p:nvSpPr>
        <p:spPr bwMode="auto">
          <a:xfrm>
            <a:off x="1596044" y="2362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临时变量</a:t>
            </a:r>
          </a:p>
        </p:txBody>
      </p:sp>
      <p:sp>
        <p:nvSpPr>
          <p:cNvPr id="5" name="矩形 4"/>
          <p:cNvSpPr/>
          <p:nvPr/>
        </p:nvSpPr>
        <p:spPr bwMode="auto">
          <a:xfrm>
            <a:off x="1600200" y="3124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局部变量</a:t>
            </a:r>
          </a:p>
        </p:txBody>
      </p:sp>
      <p:sp>
        <p:nvSpPr>
          <p:cNvPr id="6" name="矩形 5"/>
          <p:cNvSpPr/>
          <p:nvPr/>
        </p:nvSpPr>
        <p:spPr bwMode="auto">
          <a:xfrm>
            <a:off x="1598814" y="2743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内情向量</a:t>
            </a:r>
          </a:p>
        </p:txBody>
      </p:sp>
      <p:sp>
        <p:nvSpPr>
          <p:cNvPr id="7" name="矩形 6"/>
          <p:cNvSpPr/>
          <p:nvPr/>
        </p:nvSpPr>
        <p:spPr bwMode="auto">
          <a:xfrm>
            <a:off x="1600200" y="3886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保存机器状态</a:t>
            </a:r>
          </a:p>
        </p:txBody>
      </p:sp>
      <p:sp>
        <p:nvSpPr>
          <p:cNvPr id="8" name="矩形 7"/>
          <p:cNvSpPr/>
          <p:nvPr/>
        </p:nvSpPr>
        <p:spPr bwMode="auto">
          <a:xfrm>
            <a:off x="1600200" y="3505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形式单元</a:t>
            </a:r>
          </a:p>
        </p:txBody>
      </p:sp>
      <p:sp>
        <p:nvSpPr>
          <p:cNvPr id="9" name="矩形 8"/>
          <p:cNvSpPr/>
          <p:nvPr/>
        </p:nvSpPr>
        <p:spPr bwMode="auto">
          <a:xfrm>
            <a:off x="1600200" y="4267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访问链</a:t>
            </a:r>
          </a:p>
        </p:txBody>
      </p:sp>
      <p:sp>
        <p:nvSpPr>
          <p:cNvPr id="10" name="矩形 9"/>
          <p:cNvSpPr/>
          <p:nvPr/>
        </p:nvSpPr>
        <p:spPr bwMode="auto">
          <a:xfrm>
            <a:off x="1600200" y="4648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控制链</a:t>
            </a:r>
          </a:p>
        </p:txBody>
      </p:sp>
      <p:sp>
        <p:nvSpPr>
          <p:cNvPr id="11" name="矩形 10"/>
          <p:cNvSpPr/>
          <p:nvPr/>
        </p:nvSpPr>
        <p:spPr bwMode="auto">
          <a:xfrm>
            <a:off x="1600200" y="5029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实在参数</a:t>
            </a:r>
          </a:p>
        </p:txBody>
      </p:sp>
      <p:sp>
        <p:nvSpPr>
          <p:cNvPr id="12" name="矩形 11"/>
          <p:cNvSpPr/>
          <p:nvPr/>
        </p:nvSpPr>
        <p:spPr bwMode="auto">
          <a:xfrm>
            <a:off x="1583575" y="5410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Arial" charset="0"/>
                <a:ea typeface="宋体" pitchFamily="2" charset="-122"/>
              </a:rPr>
              <a:t>返回地址</a:t>
            </a:r>
          </a:p>
        </p:txBody>
      </p:sp>
      <p:sp>
        <p:nvSpPr>
          <p:cNvPr id="17" name="左大括号 16"/>
          <p:cNvSpPr/>
          <p:nvPr/>
        </p:nvSpPr>
        <p:spPr bwMode="auto">
          <a:xfrm>
            <a:off x="1015539" y="4057650"/>
            <a:ext cx="457200" cy="1733550"/>
          </a:xfrm>
          <a:prstGeom prst="leftBrace">
            <a:avLst>
              <a:gd name="adj1" fmla="val 43455"/>
              <a:gd name="adj2" fmla="val 5000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连</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接</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数</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据</a:t>
            </a:r>
          </a:p>
        </p:txBody>
      </p:sp>
      <p:sp>
        <p:nvSpPr>
          <p:cNvPr id="18" name="左大括号 17"/>
          <p:cNvSpPr/>
          <p:nvPr/>
        </p:nvSpPr>
        <p:spPr bwMode="auto">
          <a:xfrm>
            <a:off x="863139" y="2743200"/>
            <a:ext cx="609600" cy="1104900"/>
          </a:xfrm>
          <a:prstGeom prst="leftBrace">
            <a:avLst>
              <a:gd name="adj1" fmla="val 30988"/>
              <a:gd name="adj2" fmla="val 5000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局</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部</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数</a:t>
            </a:r>
            <a:endParaRPr kumimoji="0" lang="en-US" altLang="zh-CN" sz="2000" b="0" i="0" u="none" strike="noStrike" cap="none" normalizeH="0" baseline="0" dirty="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FF"/>
                </a:solidFill>
                <a:effectLst/>
                <a:latin typeface="Arial" charset="0"/>
                <a:ea typeface="宋体" pitchFamily="2" charset="-122"/>
              </a:rPr>
              <a:t>据</a:t>
            </a:r>
          </a:p>
        </p:txBody>
      </p:sp>
      <p:cxnSp>
        <p:nvCxnSpPr>
          <p:cNvPr id="20" name="直接箭头连接符 19"/>
          <p:cNvCxnSpPr/>
          <p:nvPr/>
        </p:nvCxnSpPr>
        <p:spPr bwMode="auto">
          <a:xfrm>
            <a:off x="863139" y="57912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344974" y="5638800"/>
            <a:ext cx="634539" cy="369332"/>
          </a:xfrm>
          <a:prstGeom prst="rect">
            <a:avLst/>
          </a:prstGeom>
          <a:noFill/>
        </p:spPr>
        <p:txBody>
          <a:bodyPr wrap="square" rtlCol="0">
            <a:spAutoFit/>
          </a:bodyPr>
          <a:lstStyle/>
          <a:p>
            <a:r>
              <a:rPr lang="en-US" altLang="zh-CN" dirty="0"/>
              <a:t>SP</a:t>
            </a:r>
            <a:endParaRPr lang="zh-CN" altLang="en-US" dirty="0"/>
          </a:p>
        </p:txBody>
      </p:sp>
      <p:cxnSp>
        <p:nvCxnSpPr>
          <p:cNvPr id="23" name="直接箭头连接符 22"/>
          <p:cNvCxnSpPr/>
          <p:nvPr/>
        </p:nvCxnSpPr>
        <p:spPr bwMode="auto">
          <a:xfrm>
            <a:off x="1015539" y="23622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28600" y="2209800"/>
            <a:ext cx="899165" cy="369332"/>
          </a:xfrm>
          <a:prstGeom prst="rect">
            <a:avLst/>
          </a:prstGeom>
          <a:noFill/>
        </p:spPr>
        <p:txBody>
          <a:bodyPr wrap="square" rtlCol="0">
            <a:spAutoFit/>
          </a:bodyPr>
          <a:lstStyle/>
          <a:p>
            <a:r>
              <a:rPr lang="en-US" altLang="zh-CN" dirty="0"/>
              <a:t>TOP</a:t>
            </a:r>
            <a:endParaRPr lang="zh-CN" altLang="en-US" dirty="0"/>
          </a:p>
        </p:txBody>
      </p:sp>
      <p:sp>
        <p:nvSpPr>
          <p:cNvPr id="25" name="Rectangle 18"/>
          <p:cNvSpPr txBox="1">
            <a:spLocks noChangeArrowheads="1"/>
          </p:cNvSpPr>
          <p:nvPr/>
        </p:nvSpPr>
        <p:spPr bwMode="auto">
          <a:xfrm>
            <a:off x="465137" y="914400"/>
            <a:ext cx="58594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400" b="1" dirty="0">
                <a:solidFill>
                  <a:srgbClr val="CC0099"/>
                </a:solidFill>
                <a:latin typeface="Times New Roman" charset="0"/>
                <a:ea typeface="黑体" pitchFamily="2" charset="-122"/>
              </a:rPr>
              <a:t>9.2.1</a:t>
            </a:r>
            <a:r>
              <a:rPr lang="zh-CN" altLang="en-US" sz="2400" b="1" dirty="0">
                <a:solidFill>
                  <a:srgbClr val="CC0099"/>
                </a:solidFill>
                <a:latin typeface="Times New Roman" charset="0"/>
                <a:ea typeface="黑体" pitchFamily="2" charset="-122"/>
              </a:rPr>
              <a:t>　过程活动记录结构</a:t>
            </a:r>
          </a:p>
        </p:txBody>
      </p:sp>
      <p:sp>
        <p:nvSpPr>
          <p:cNvPr id="26" name="Rectangle 54"/>
          <p:cNvSpPr>
            <a:spLocks noChangeArrowheads="1"/>
          </p:cNvSpPr>
          <p:nvPr/>
        </p:nvSpPr>
        <p:spPr bwMode="auto">
          <a:xfrm>
            <a:off x="4433887" y="2133600"/>
            <a:ext cx="4024313" cy="2246769"/>
          </a:xfrm>
          <a:prstGeom prst="rect">
            <a:avLst/>
          </a:prstGeom>
          <a:noFill/>
          <a:ln w="9525">
            <a:noFill/>
            <a:miter lim="800000"/>
            <a:headEnd/>
            <a:tailEnd/>
          </a:ln>
        </p:spPr>
        <p:txBody>
          <a:bodyPr wrap="square">
            <a:spAutoFit/>
          </a:bodyPr>
          <a:lstStyle/>
          <a:p>
            <a:pPr indent="609600" algn="l">
              <a:lnSpc>
                <a:spcPct val="130000"/>
              </a:lnSpc>
              <a:spcBef>
                <a:spcPct val="50000"/>
              </a:spcBef>
            </a:pPr>
            <a:r>
              <a:rPr lang="zh-CN" altLang="en-US" sz="2000" b="1" dirty="0">
                <a:solidFill>
                  <a:srgbClr val="FF0000"/>
                </a:solidFill>
                <a:latin typeface="宋体" pitchFamily="2" charset="-122"/>
                <a:ea typeface="宋体" pitchFamily="2" charset="-122"/>
              </a:rPr>
              <a:t>访问链</a:t>
            </a:r>
            <a:r>
              <a:rPr lang="zh-CN" altLang="en-US" sz="2000" b="1" dirty="0">
                <a:latin typeface="宋体" pitchFamily="2" charset="-122"/>
                <a:ea typeface="宋体" pitchFamily="2" charset="-122"/>
              </a:rPr>
              <a:t>指向其它过程活动记录的指针单元，用于访问分配在其它过程活动记录的非局部变量。</a:t>
            </a:r>
          </a:p>
          <a:p>
            <a:pPr indent="609600" algn="l">
              <a:lnSpc>
                <a:spcPct val="130000"/>
              </a:lnSpc>
              <a:spcBef>
                <a:spcPct val="50000"/>
              </a:spcBef>
            </a:pPr>
            <a:r>
              <a:rPr lang="zh-CN" altLang="en-US" sz="2000" b="1" dirty="0">
                <a:solidFill>
                  <a:srgbClr val="FF0000"/>
                </a:solidFill>
                <a:latin typeface="宋体" pitchFamily="2" charset="-122"/>
                <a:ea typeface="宋体" pitchFamily="2" charset="-122"/>
              </a:rPr>
              <a:t>控制链</a:t>
            </a:r>
            <a:r>
              <a:rPr lang="zh-CN" altLang="en-US" sz="2000" b="1" dirty="0">
                <a:latin typeface="宋体" pitchFamily="2" charset="-122"/>
                <a:ea typeface="宋体" pitchFamily="2" charset="-122"/>
              </a:rPr>
              <a:t>指向调用本过程的过程活动记录的指针单元。</a:t>
            </a:r>
          </a:p>
        </p:txBody>
      </p:sp>
      <p:sp>
        <p:nvSpPr>
          <p:cNvPr id="21"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15</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327862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09600" y="838200"/>
            <a:ext cx="7924800" cy="3749675"/>
          </a:xfrm>
          <a:prstGeom prst="rect">
            <a:avLst/>
          </a:prstGeom>
          <a:noFill/>
          <a:ln w="9525">
            <a:noFill/>
            <a:miter lim="800000"/>
            <a:headEnd/>
            <a:tailEnd/>
          </a:ln>
        </p:spPr>
        <p:txBody>
          <a:bodyPr>
            <a:spAutoFit/>
          </a:bodyPr>
          <a:lstStyle/>
          <a:p>
            <a:pPr indent="609600" algn="l">
              <a:lnSpc>
                <a:spcPct val="150000"/>
              </a:lnSpc>
              <a:spcBef>
                <a:spcPct val="50000"/>
              </a:spcBef>
            </a:pPr>
            <a:r>
              <a:rPr lang="zh-CN" altLang="en-US" sz="2000" b="1">
                <a:latin typeface="宋体" pitchFamily="2" charset="-122"/>
                <a:ea typeface="宋体" pitchFamily="2" charset="-122"/>
              </a:rPr>
              <a:t>采用</a:t>
            </a:r>
            <a:r>
              <a:rPr lang="zh-CN" altLang="en-US" sz="2000" b="1">
                <a:solidFill>
                  <a:srgbClr val="CC6600"/>
                </a:solidFill>
                <a:latin typeface="宋体" pitchFamily="2" charset="-122"/>
                <a:ea typeface="宋体" pitchFamily="2" charset="-122"/>
              </a:rPr>
              <a:t>过程活动记录</a:t>
            </a:r>
            <a:r>
              <a:rPr lang="zh-CN" altLang="en-US" sz="2000" b="1">
                <a:latin typeface="宋体" pitchFamily="2" charset="-122"/>
                <a:ea typeface="宋体" pitchFamily="2" charset="-122"/>
              </a:rPr>
              <a:t>术语，栈式存储分配策略可以称述如下：</a:t>
            </a:r>
          </a:p>
          <a:p>
            <a:pPr indent="609600" algn="l">
              <a:lnSpc>
                <a:spcPct val="150000"/>
              </a:lnSpc>
              <a:spcBef>
                <a:spcPct val="50000"/>
              </a:spcBef>
            </a:pPr>
            <a:r>
              <a:rPr lang="zh-CN" altLang="en-US" sz="2000" b="1" dirty="0">
                <a:latin typeface="宋体" pitchFamily="2" charset="-122"/>
                <a:ea typeface="宋体" pitchFamily="2" charset="-122"/>
              </a:rPr>
              <a:t>当调用子程序时，在数据空间栈顶，给子程序分配所需的子程序过程活动记录；</a:t>
            </a:r>
          </a:p>
          <a:p>
            <a:pPr indent="609600" algn="l">
              <a:lnSpc>
                <a:spcPct val="150000"/>
              </a:lnSpc>
              <a:spcBef>
                <a:spcPct val="50000"/>
              </a:spcBef>
            </a:pPr>
            <a:r>
              <a:rPr lang="zh-CN" altLang="en-US" sz="2000" b="1" dirty="0">
                <a:latin typeface="宋体" pitchFamily="2" charset="-122"/>
                <a:ea typeface="宋体" pitchFamily="2" charset="-122"/>
              </a:rPr>
              <a:t>当子程序返回时，从数据空间栈顶，收回分配给子程序所占用过程活动记录。</a:t>
            </a:r>
          </a:p>
          <a:p>
            <a:pPr indent="609600" algn="l">
              <a:lnSpc>
                <a:spcPct val="150000"/>
              </a:lnSpc>
              <a:spcBef>
                <a:spcPct val="50000"/>
              </a:spcBef>
            </a:pPr>
            <a:r>
              <a:rPr lang="zh-CN" altLang="en-US" sz="2000" b="1" dirty="0">
                <a:latin typeface="宋体" pitchFamily="2" charset="-122"/>
                <a:ea typeface="宋体" pitchFamily="2" charset="-122"/>
              </a:rPr>
              <a:t>在允许递归调用时，一个子程序可能在数据空间中同时拥有多个过程活动记录 </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16</a:t>
            </a:fld>
            <a:endParaRPr lang="en-US" altLang="zh-CN" sz="1800" dirty="0">
              <a:latin typeface="宋体" pitchFamily="2" charset="-122"/>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685800"/>
            <a:ext cx="6057900" cy="46166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400" b="1" dirty="0">
                <a:latin typeface="+mn-ea"/>
                <a:ea typeface="+mn-ea"/>
              </a:rPr>
              <a:t> </a:t>
            </a:r>
            <a:r>
              <a:rPr lang="zh-CN" altLang="en-US" sz="2400" b="1" dirty="0">
                <a:latin typeface="+mn-ea"/>
                <a:ea typeface="+mn-ea"/>
              </a:rPr>
              <a:t>过程活动记录举例</a:t>
            </a:r>
            <a:r>
              <a:rPr lang="en-US" altLang="zh-CN" sz="2400" b="1" dirty="0">
                <a:latin typeface="+mn-ea"/>
                <a:ea typeface="+mn-ea"/>
              </a:rPr>
              <a:t>1</a:t>
            </a:r>
            <a:endParaRPr lang="zh-CN" altLang="en-US" sz="2400" b="1" dirty="0">
              <a:latin typeface="+mn-ea"/>
              <a:ea typeface="+mn-ea"/>
            </a:endParaRPr>
          </a:p>
        </p:txBody>
      </p:sp>
      <p:sp>
        <p:nvSpPr>
          <p:cNvPr id="5" name="Line 24"/>
          <p:cNvSpPr>
            <a:spLocks noChangeShapeType="1"/>
          </p:cNvSpPr>
          <p:nvPr/>
        </p:nvSpPr>
        <p:spPr bwMode="auto">
          <a:xfrm>
            <a:off x="3886200" y="2552645"/>
            <a:ext cx="0" cy="297180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6" name="Line 25"/>
          <p:cNvSpPr>
            <a:spLocks noChangeShapeType="1"/>
          </p:cNvSpPr>
          <p:nvPr/>
        </p:nvSpPr>
        <p:spPr bwMode="auto">
          <a:xfrm>
            <a:off x="6477000" y="2552645"/>
            <a:ext cx="0" cy="297180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7" name="Line 26"/>
          <p:cNvSpPr>
            <a:spLocks noChangeShapeType="1"/>
          </p:cNvSpPr>
          <p:nvPr/>
        </p:nvSpPr>
        <p:spPr bwMode="auto">
          <a:xfrm>
            <a:off x="3886200" y="55244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27"/>
          <p:cNvSpPr>
            <a:spLocks noChangeShapeType="1"/>
          </p:cNvSpPr>
          <p:nvPr/>
        </p:nvSpPr>
        <p:spPr bwMode="auto">
          <a:xfrm>
            <a:off x="3886200" y="47624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9" name="Rectangle 28"/>
          <p:cNvSpPr>
            <a:spLocks noChangeArrowheads="1"/>
          </p:cNvSpPr>
          <p:nvPr/>
        </p:nvSpPr>
        <p:spPr bwMode="auto">
          <a:xfrm>
            <a:off x="4616459" y="4914845"/>
            <a:ext cx="1114408" cy="369332"/>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b="1" dirty="0">
                <a:latin typeface="宋体" pitchFamily="2" charset="-122"/>
                <a:ea typeface="宋体" pitchFamily="2" charset="-122"/>
              </a:rPr>
              <a:t>控制信息</a:t>
            </a:r>
          </a:p>
        </p:txBody>
      </p:sp>
      <p:sp>
        <p:nvSpPr>
          <p:cNvPr id="10" name="Text Box 29"/>
          <p:cNvSpPr txBox="1">
            <a:spLocks noChangeArrowheads="1"/>
          </p:cNvSpPr>
          <p:nvPr/>
        </p:nvSpPr>
        <p:spPr bwMode="auto">
          <a:xfrm>
            <a:off x="434866" y="1622370"/>
            <a:ext cx="3013184" cy="1938992"/>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2400" b="1" dirty="0">
                <a:latin typeface="宋体" pitchFamily="2" charset="-122"/>
                <a:ea typeface="宋体" pitchFamily="2" charset="-122"/>
              </a:rPr>
              <a:t>void p( </a:t>
            </a:r>
            <a:r>
              <a:rPr kumimoji="0" lang="en-US" altLang="zh-CN" sz="2400" b="1" dirty="0" err="1">
                <a:latin typeface="宋体" pitchFamily="2" charset="-122"/>
                <a:ea typeface="宋体" pitchFamily="2" charset="-122"/>
              </a:rPr>
              <a:t>int</a:t>
            </a:r>
            <a:r>
              <a:rPr kumimoji="0" lang="en-US" altLang="zh-CN" sz="2400" b="1" dirty="0">
                <a:latin typeface="宋体" pitchFamily="2" charset="-122"/>
                <a:ea typeface="宋体" pitchFamily="2" charset="-122"/>
              </a:rPr>
              <a:t> a)  {  </a:t>
            </a:r>
          </a:p>
          <a:p>
            <a:pPr algn="l">
              <a:buFont typeface="Wingdings" pitchFamily="2" charset="2"/>
              <a:buNone/>
            </a:pPr>
            <a:r>
              <a:rPr kumimoji="0" lang="en-US" altLang="zh-CN" sz="2400" b="1" dirty="0">
                <a:latin typeface="宋体" pitchFamily="2" charset="-122"/>
                <a:ea typeface="宋体" pitchFamily="2" charset="-122"/>
              </a:rPr>
              <a:t>   float b;</a:t>
            </a:r>
          </a:p>
          <a:p>
            <a:pPr algn="l">
              <a:buFont typeface="Wingdings" pitchFamily="2" charset="2"/>
              <a:buNone/>
            </a:pPr>
            <a:r>
              <a:rPr kumimoji="0" lang="en-US" altLang="zh-CN" sz="2400" b="1" dirty="0">
                <a:latin typeface="宋体" pitchFamily="2" charset="-122"/>
                <a:ea typeface="宋体" pitchFamily="2" charset="-122"/>
              </a:rPr>
              <a:t>   float c[10];</a:t>
            </a:r>
          </a:p>
          <a:p>
            <a:pPr algn="l">
              <a:buFont typeface="Wingdings" pitchFamily="2" charset="2"/>
              <a:buNone/>
            </a:pPr>
            <a:r>
              <a:rPr kumimoji="0" lang="en-US" altLang="zh-CN" sz="2400" b="1" dirty="0">
                <a:latin typeface="宋体" pitchFamily="2" charset="-122"/>
                <a:ea typeface="宋体" pitchFamily="2" charset="-122"/>
              </a:rPr>
              <a:t>   b=c[a];</a:t>
            </a:r>
          </a:p>
          <a:p>
            <a:pPr algn="l">
              <a:buFont typeface="Wingdings" pitchFamily="2" charset="2"/>
              <a:buNone/>
            </a:pPr>
            <a:r>
              <a:rPr kumimoji="0" lang="en-US" altLang="zh-CN" sz="2400" b="1" dirty="0">
                <a:latin typeface="宋体" pitchFamily="2" charset="-122"/>
                <a:ea typeface="宋体" pitchFamily="2" charset="-122"/>
              </a:rPr>
              <a:t>} </a:t>
            </a:r>
          </a:p>
        </p:txBody>
      </p:sp>
      <p:sp>
        <p:nvSpPr>
          <p:cNvPr id="11" name="Line 30"/>
          <p:cNvSpPr>
            <a:spLocks noChangeShapeType="1"/>
          </p:cNvSpPr>
          <p:nvPr/>
        </p:nvSpPr>
        <p:spPr bwMode="auto">
          <a:xfrm>
            <a:off x="3886200" y="41528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2" name="Rectangle 31"/>
          <p:cNvSpPr>
            <a:spLocks noChangeArrowheads="1"/>
          </p:cNvSpPr>
          <p:nvPr/>
        </p:nvSpPr>
        <p:spPr bwMode="auto">
          <a:xfrm>
            <a:off x="3938588" y="4229045"/>
            <a:ext cx="2462212"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dirty="0">
                <a:latin typeface="宋体" pitchFamily="2" charset="-122"/>
                <a:ea typeface="宋体" pitchFamily="2" charset="-122"/>
              </a:rPr>
              <a:t>a</a:t>
            </a:r>
          </a:p>
        </p:txBody>
      </p:sp>
      <p:sp>
        <p:nvSpPr>
          <p:cNvPr id="13" name="Line 32"/>
          <p:cNvSpPr>
            <a:spLocks noChangeShapeType="1"/>
          </p:cNvSpPr>
          <p:nvPr/>
        </p:nvSpPr>
        <p:spPr bwMode="auto">
          <a:xfrm>
            <a:off x="3886200" y="35432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4" name="Rectangle 33"/>
          <p:cNvSpPr>
            <a:spLocks noChangeArrowheads="1"/>
          </p:cNvSpPr>
          <p:nvPr/>
        </p:nvSpPr>
        <p:spPr bwMode="auto">
          <a:xfrm>
            <a:off x="3886200" y="3619445"/>
            <a:ext cx="2514600"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a:latin typeface="宋体" pitchFamily="2" charset="-122"/>
                <a:ea typeface="宋体" pitchFamily="2" charset="-122"/>
              </a:rPr>
              <a:t>b</a:t>
            </a:r>
          </a:p>
        </p:txBody>
      </p:sp>
      <p:sp>
        <p:nvSpPr>
          <p:cNvPr id="15" name="Line 34"/>
          <p:cNvSpPr>
            <a:spLocks noChangeShapeType="1"/>
          </p:cNvSpPr>
          <p:nvPr/>
        </p:nvSpPr>
        <p:spPr bwMode="auto">
          <a:xfrm>
            <a:off x="3886200" y="29336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6" name="Rectangle 35"/>
          <p:cNvSpPr>
            <a:spLocks noChangeArrowheads="1"/>
          </p:cNvSpPr>
          <p:nvPr/>
        </p:nvSpPr>
        <p:spPr bwMode="auto">
          <a:xfrm>
            <a:off x="3938588" y="3009845"/>
            <a:ext cx="2462212"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a:latin typeface="宋体" pitchFamily="2" charset="-122"/>
                <a:ea typeface="宋体" pitchFamily="2" charset="-122"/>
              </a:rPr>
              <a:t>c</a:t>
            </a:r>
          </a:p>
        </p:txBody>
      </p:sp>
      <p:sp>
        <p:nvSpPr>
          <p:cNvPr id="17" name="Rectangle 36"/>
          <p:cNvSpPr>
            <a:spLocks noChangeArrowheads="1"/>
          </p:cNvSpPr>
          <p:nvPr/>
        </p:nvSpPr>
        <p:spPr bwMode="auto">
          <a:xfrm>
            <a:off x="4067686" y="1943045"/>
            <a:ext cx="2159566" cy="369332"/>
          </a:xfrm>
          <a:prstGeom prst="rect">
            <a:avLst/>
          </a:prstGeom>
          <a:noFill/>
          <a:ln w="9525">
            <a:noFill/>
            <a:miter lim="800000"/>
            <a:headEnd/>
            <a:tailEnd/>
          </a:ln>
          <a:effectLst/>
        </p:spPr>
        <p:txBody>
          <a:bodyPr wrap="none">
            <a:spAutoFit/>
          </a:bodyPr>
          <a:lstStyle/>
          <a:p>
            <a:pPr>
              <a:buFont typeface="Wingdings" pitchFamily="2" charset="2"/>
              <a:buNone/>
            </a:pPr>
            <a:r>
              <a:rPr lang="zh-CN" altLang="en-US" b="1">
                <a:latin typeface="宋体" pitchFamily="2" charset="-122"/>
                <a:ea typeface="宋体" pitchFamily="2" charset="-122"/>
              </a:rPr>
              <a:t>函数 </a:t>
            </a:r>
            <a:r>
              <a:rPr lang="en-US" altLang="zh-CN" b="1">
                <a:latin typeface="宋体" pitchFamily="2" charset="-122"/>
                <a:ea typeface="宋体" pitchFamily="2" charset="-122"/>
              </a:rPr>
              <a:t>p </a:t>
            </a:r>
            <a:r>
              <a:rPr lang="zh-CN" altLang="en-US" b="1">
                <a:latin typeface="宋体" pitchFamily="2" charset="-122"/>
                <a:ea typeface="宋体" pitchFamily="2" charset="-122"/>
              </a:rPr>
              <a:t>的活动记录</a:t>
            </a:r>
          </a:p>
        </p:txBody>
      </p:sp>
      <p:sp>
        <p:nvSpPr>
          <p:cNvPr id="18" name="Rectangle 37"/>
          <p:cNvSpPr>
            <a:spLocks noChangeArrowheads="1"/>
          </p:cNvSpPr>
          <p:nvPr/>
        </p:nvSpPr>
        <p:spPr bwMode="auto">
          <a:xfrm>
            <a:off x="7010400" y="5143445"/>
            <a:ext cx="19050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0</a:t>
            </a:r>
          </a:p>
        </p:txBody>
      </p:sp>
      <p:sp>
        <p:nvSpPr>
          <p:cNvPr id="19" name="Line 38"/>
          <p:cNvSpPr>
            <a:spLocks noChangeShapeType="1"/>
          </p:cNvSpPr>
          <p:nvPr/>
        </p:nvSpPr>
        <p:spPr bwMode="auto">
          <a:xfrm flipH="1">
            <a:off x="6477000" y="53720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0" name="Rectangle 39"/>
          <p:cNvSpPr>
            <a:spLocks noChangeArrowheads="1"/>
          </p:cNvSpPr>
          <p:nvPr/>
        </p:nvSpPr>
        <p:spPr bwMode="auto">
          <a:xfrm>
            <a:off x="7010400" y="4441770"/>
            <a:ext cx="19050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a:t>
            </a:r>
          </a:p>
        </p:txBody>
      </p:sp>
      <p:sp>
        <p:nvSpPr>
          <p:cNvPr id="21" name="Line 40"/>
          <p:cNvSpPr>
            <a:spLocks noChangeShapeType="1"/>
          </p:cNvSpPr>
          <p:nvPr/>
        </p:nvSpPr>
        <p:spPr bwMode="auto">
          <a:xfrm flipH="1">
            <a:off x="6477000" y="4670370"/>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2" name="Rectangle 41"/>
          <p:cNvSpPr>
            <a:spLocks noChangeArrowheads="1"/>
          </p:cNvSpPr>
          <p:nvPr/>
        </p:nvSpPr>
        <p:spPr bwMode="auto">
          <a:xfrm>
            <a:off x="7010400" y="38480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4</a:t>
            </a:r>
          </a:p>
        </p:txBody>
      </p:sp>
      <p:sp>
        <p:nvSpPr>
          <p:cNvPr id="23" name="Line 42"/>
          <p:cNvSpPr>
            <a:spLocks noChangeShapeType="1"/>
          </p:cNvSpPr>
          <p:nvPr/>
        </p:nvSpPr>
        <p:spPr bwMode="auto">
          <a:xfrm flipH="1">
            <a:off x="6477000" y="40766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4" name="Rectangle 43"/>
          <p:cNvSpPr>
            <a:spLocks noChangeArrowheads="1"/>
          </p:cNvSpPr>
          <p:nvPr/>
        </p:nvSpPr>
        <p:spPr bwMode="auto">
          <a:xfrm>
            <a:off x="7010400" y="32384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6</a:t>
            </a:r>
          </a:p>
        </p:txBody>
      </p:sp>
      <p:sp>
        <p:nvSpPr>
          <p:cNvPr id="25" name="Line 44"/>
          <p:cNvSpPr>
            <a:spLocks noChangeShapeType="1"/>
          </p:cNvSpPr>
          <p:nvPr/>
        </p:nvSpPr>
        <p:spPr bwMode="auto">
          <a:xfrm flipH="1">
            <a:off x="6477000" y="34670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6" name="Rectangle 45"/>
          <p:cNvSpPr>
            <a:spLocks noChangeArrowheads="1"/>
          </p:cNvSpPr>
          <p:nvPr/>
        </p:nvSpPr>
        <p:spPr bwMode="auto">
          <a:xfrm>
            <a:off x="7086600" y="26288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26</a:t>
            </a:r>
          </a:p>
        </p:txBody>
      </p:sp>
      <p:sp>
        <p:nvSpPr>
          <p:cNvPr id="27" name="Line 46"/>
          <p:cNvSpPr>
            <a:spLocks noChangeShapeType="1"/>
          </p:cNvSpPr>
          <p:nvPr/>
        </p:nvSpPr>
        <p:spPr bwMode="auto">
          <a:xfrm flipH="1">
            <a:off x="6477000" y="28574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17</a:t>
            </a:fld>
            <a:endParaRPr lang="en-US" altLang="zh-CN" sz="1800" dirty="0">
              <a:latin typeface="宋体" pitchFamily="2" charset="-122"/>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533400"/>
            <a:ext cx="6057900" cy="46166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过程活动记录举例</a:t>
            </a:r>
            <a:r>
              <a:rPr lang="en-US" altLang="zh-CN" sz="2400" b="1" dirty="0">
                <a:latin typeface="宋体" pitchFamily="2" charset="-122"/>
                <a:ea typeface="宋体" pitchFamily="2" charset="-122"/>
              </a:rPr>
              <a:t>2</a:t>
            </a:r>
            <a:endParaRPr lang="zh-CN" altLang="en-US" sz="2400" b="1" dirty="0">
              <a:latin typeface="宋体" pitchFamily="2" charset="-122"/>
              <a:ea typeface="宋体" pitchFamily="2" charset="-122"/>
            </a:endParaRPr>
          </a:p>
        </p:txBody>
      </p:sp>
      <p:sp>
        <p:nvSpPr>
          <p:cNvPr id="29" name="Line 9"/>
          <p:cNvSpPr>
            <a:spLocks noChangeShapeType="1"/>
          </p:cNvSpPr>
          <p:nvPr/>
        </p:nvSpPr>
        <p:spPr bwMode="auto">
          <a:xfrm>
            <a:off x="3429000" y="1524000"/>
            <a:ext cx="0" cy="4708525"/>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0" name="Line 10"/>
          <p:cNvSpPr>
            <a:spLocks noChangeShapeType="1"/>
          </p:cNvSpPr>
          <p:nvPr/>
        </p:nvSpPr>
        <p:spPr bwMode="auto">
          <a:xfrm>
            <a:off x="6019800" y="1524000"/>
            <a:ext cx="0" cy="4708525"/>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1" name="Line 11"/>
          <p:cNvSpPr>
            <a:spLocks noChangeShapeType="1"/>
          </p:cNvSpPr>
          <p:nvPr/>
        </p:nvSpPr>
        <p:spPr bwMode="auto">
          <a:xfrm>
            <a:off x="3429000" y="6232525"/>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2" name="Line 12"/>
          <p:cNvSpPr>
            <a:spLocks noChangeShapeType="1"/>
          </p:cNvSpPr>
          <p:nvPr/>
        </p:nvSpPr>
        <p:spPr bwMode="auto">
          <a:xfrm>
            <a:off x="3429000" y="5470525"/>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3" name="Rectangle 13"/>
          <p:cNvSpPr>
            <a:spLocks noChangeArrowheads="1"/>
          </p:cNvSpPr>
          <p:nvPr/>
        </p:nvSpPr>
        <p:spPr bwMode="auto">
          <a:xfrm>
            <a:off x="4107963" y="5622925"/>
            <a:ext cx="1217001" cy="400110"/>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sz="2000" b="1">
                <a:latin typeface="宋体" pitchFamily="2" charset="-122"/>
                <a:ea typeface="宋体" pitchFamily="2" charset="-122"/>
              </a:rPr>
              <a:t>控制信息</a:t>
            </a:r>
          </a:p>
        </p:txBody>
      </p:sp>
      <p:sp>
        <p:nvSpPr>
          <p:cNvPr id="34" name="Text Box 14"/>
          <p:cNvSpPr txBox="1">
            <a:spLocks noChangeArrowheads="1"/>
          </p:cNvSpPr>
          <p:nvPr/>
        </p:nvSpPr>
        <p:spPr bwMode="auto">
          <a:xfrm>
            <a:off x="609600" y="1874837"/>
            <a:ext cx="2286000" cy="3477875"/>
          </a:xfrm>
          <a:prstGeom prst="rect">
            <a:avLst/>
          </a:prstGeom>
          <a:noFill/>
          <a:ln w="9525">
            <a:noFill/>
            <a:miter lim="800000"/>
            <a:headEnd/>
            <a:tailEnd/>
          </a:ln>
          <a:effectLst/>
        </p:spPr>
        <p:txBody>
          <a:bodyPr>
            <a:spAutoFit/>
          </a:bodyPr>
          <a:lstStyle/>
          <a:p>
            <a:pPr algn="l">
              <a:buFont typeface="Wingdings" pitchFamily="2" charset="2"/>
              <a:buNone/>
            </a:pPr>
            <a:r>
              <a:rPr kumimoji="0" lang="en-US" altLang="zh-CN" sz="2000" b="1" dirty="0">
                <a:latin typeface="宋体" pitchFamily="2" charset="-122"/>
                <a:ea typeface="宋体" pitchFamily="2" charset="-122"/>
              </a:rPr>
              <a:t>static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N</a:t>
            </a:r>
            <a:r>
              <a:rPr kumimoji="0" lang="zh-CN" altLang="en-US" sz="2000" b="1" dirty="0">
                <a:latin typeface="宋体" pitchFamily="2" charset="-122"/>
                <a:ea typeface="宋体" pitchFamily="2" charset="-122"/>
              </a:rPr>
              <a:t>；</a:t>
            </a:r>
          </a:p>
          <a:p>
            <a:pPr algn="l">
              <a:buFont typeface="Wingdings" pitchFamily="2" charset="2"/>
              <a:buNone/>
            </a:pPr>
            <a:endParaRPr kumimoji="0" lang="zh-CN" altLang="en-US"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void p(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a)  {  </a:t>
            </a:r>
          </a:p>
          <a:p>
            <a:pPr algn="l">
              <a:buFont typeface="Wingdings" pitchFamily="2" charset="2"/>
              <a:buNone/>
            </a:pPr>
            <a:r>
              <a:rPr kumimoji="0" lang="en-US" altLang="zh-CN" sz="2000" b="1" dirty="0">
                <a:latin typeface="宋体" pitchFamily="2" charset="-122"/>
                <a:ea typeface="宋体" pitchFamily="2" charset="-122"/>
              </a:rPr>
              <a:t>   float b;</a:t>
            </a:r>
          </a:p>
          <a:p>
            <a:pPr algn="l">
              <a:buFont typeface="Wingdings" pitchFamily="2" charset="2"/>
              <a:buNone/>
            </a:pPr>
            <a:r>
              <a:rPr kumimoji="0" lang="en-US" altLang="zh-CN" sz="2000" b="1" dirty="0">
                <a:latin typeface="宋体" pitchFamily="2" charset="-122"/>
                <a:ea typeface="宋体" pitchFamily="2" charset="-122"/>
              </a:rPr>
              <a:t>   float c[10];</a:t>
            </a:r>
          </a:p>
          <a:p>
            <a:pPr algn="l">
              <a:buFont typeface="Wingdings" pitchFamily="2" charset="2"/>
              <a:buNone/>
            </a:pPr>
            <a:r>
              <a:rPr kumimoji="0" lang="en-US" altLang="zh-CN" sz="2000" b="1" dirty="0">
                <a:latin typeface="宋体" pitchFamily="2" charset="-122"/>
                <a:ea typeface="宋体" pitchFamily="2" charset="-122"/>
              </a:rPr>
              <a:t>   float d[N];</a:t>
            </a:r>
          </a:p>
          <a:p>
            <a:pPr algn="l">
              <a:buFont typeface="Wingdings" pitchFamily="2" charset="2"/>
              <a:buNone/>
            </a:pPr>
            <a:r>
              <a:rPr kumimoji="0" lang="en-US" altLang="zh-CN" sz="2000" b="1" dirty="0">
                <a:latin typeface="宋体" pitchFamily="2" charset="-122"/>
                <a:ea typeface="宋体" pitchFamily="2" charset="-122"/>
              </a:rPr>
              <a:t>   float e;</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p>
        </p:txBody>
      </p:sp>
      <p:sp>
        <p:nvSpPr>
          <p:cNvPr id="35" name="Line 15"/>
          <p:cNvSpPr>
            <a:spLocks noChangeShapeType="1"/>
          </p:cNvSpPr>
          <p:nvPr/>
        </p:nvSpPr>
        <p:spPr bwMode="auto">
          <a:xfrm>
            <a:off x="3429000" y="49530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6" name="Rectangle 16"/>
          <p:cNvSpPr>
            <a:spLocks noChangeArrowheads="1"/>
          </p:cNvSpPr>
          <p:nvPr/>
        </p:nvSpPr>
        <p:spPr bwMode="auto">
          <a:xfrm>
            <a:off x="3481388" y="49530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a</a:t>
            </a:r>
          </a:p>
        </p:txBody>
      </p:sp>
      <p:sp>
        <p:nvSpPr>
          <p:cNvPr id="37" name="Line 17"/>
          <p:cNvSpPr>
            <a:spLocks noChangeShapeType="1"/>
          </p:cNvSpPr>
          <p:nvPr/>
        </p:nvSpPr>
        <p:spPr bwMode="auto">
          <a:xfrm>
            <a:off x="3429000" y="44196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8" name="Rectangle 18"/>
          <p:cNvSpPr>
            <a:spLocks noChangeArrowheads="1"/>
          </p:cNvSpPr>
          <p:nvPr/>
        </p:nvSpPr>
        <p:spPr bwMode="auto">
          <a:xfrm>
            <a:off x="3505200" y="4419600"/>
            <a:ext cx="2514600"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b</a:t>
            </a:r>
          </a:p>
        </p:txBody>
      </p:sp>
      <p:sp>
        <p:nvSpPr>
          <p:cNvPr id="39" name="Line 19"/>
          <p:cNvSpPr>
            <a:spLocks noChangeShapeType="1"/>
          </p:cNvSpPr>
          <p:nvPr/>
        </p:nvSpPr>
        <p:spPr bwMode="auto">
          <a:xfrm>
            <a:off x="3429000" y="38862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40" name="Rectangle 20"/>
          <p:cNvSpPr>
            <a:spLocks noChangeArrowheads="1"/>
          </p:cNvSpPr>
          <p:nvPr/>
        </p:nvSpPr>
        <p:spPr bwMode="auto">
          <a:xfrm>
            <a:off x="3481388" y="38862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c</a:t>
            </a:r>
          </a:p>
        </p:txBody>
      </p:sp>
      <p:sp>
        <p:nvSpPr>
          <p:cNvPr id="41" name="Rectangle 21"/>
          <p:cNvSpPr>
            <a:spLocks noChangeArrowheads="1"/>
          </p:cNvSpPr>
          <p:nvPr/>
        </p:nvSpPr>
        <p:spPr bwMode="auto">
          <a:xfrm>
            <a:off x="3491942" y="990600"/>
            <a:ext cx="2380780" cy="400110"/>
          </a:xfrm>
          <a:prstGeom prst="rect">
            <a:avLst/>
          </a:prstGeom>
          <a:noFill/>
          <a:ln w="9525">
            <a:noFill/>
            <a:miter lim="800000"/>
            <a:headEnd/>
            <a:tailEnd/>
          </a:ln>
          <a:effectLst/>
        </p:spPr>
        <p:txBody>
          <a:bodyPr wrap="none">
            <a:spAutoFit/>
          </a:bodyPr>
          <a:lstStyle/>
          <a:p>
            <a:pPr>
              <a:buFont typeface="Wingdings" pitchFamily="2" charset="2"/>
              <a:buNone/>
            </a:pPr>
            <a:r>
              <a:rPr lang="zh-CN" altLang="en-US" sz="2000" b="1">
                <a:latin typeface="宋体" pitchFamily="2" charset="-122"/>
                <a:ea typeface="宋体" pitchFamily="2" charset="-122"/>
              </a:rPr>
              <a:t>函数 </a:t>
            </a:r>
            <a:r>
              <a:rPr lang="en-US" altLang="zh-CN" sz="2000" b="1">
                <a:latin typeface="宋体" pitchFamily="2" charset="-122"/>
                <a:ea typeface="宋体" pitchFamily="2" charset="-122"/>
              </a:rPr>
              <a:t>p </a:t>
            </a:r>
            <a:r>
              <a:rPr lang="zh-CN" altLang="en-US" sz="2000" b="1">
                <a:latin typeface="宋体" pitchFamily="2" charset="-122"/>
                <a:ea typeface="宋体" pitchFamily="2" charset="-122"/>
              </a:rPr>
              <a:t>的活动记录</a:t>
            </a:r>
          </a:p>
        </p:txBody>
      </p:sp>
      <p:sp>
        <p:nvSpPr>
          <p:cNvPr id="42" name="Rectangle 22"/>
          <p:cNvSpPr>
            <a:spLocks noChangeArrowheads="1"/>
          </p:cNvSpPr>
          <p:nvPr/>
        </p:nvSpPr>
        <p:spPr bwMode="auto">
          <a:xfrm>
            <a:off x="6553200" y="5851525"/>
            <a:ext cx="25908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0</a:t>
            </a:r>
          </a:p>
        </p:txBody>
      </p:sp>
      <p:sp>
        <p:nvSpPr>
          <p:cNvPr id="43" name="Line 23"/>
          <p:cNvSpPr>
            <a:spLocks noChangeShapeType="1"/>
          </p:cNvSpPr>
          <p:nvPr/>
        </p:nvSpPr>
        <p:spPr bwMode="auto">
          <a:xfrm flipH="1">
            <a:off x="6019800" y="60801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4" name="Rectangle 24"/>
          <p:cNvSpPr>
            <a:spLocks noChangeArrowheads="1"/>
          </p:cNvSpPr>
          <p:nvPr/>
        </p:nvSpPr>
        <p:spPr bwMode="auto">
          <a:xfrm>
            <a:off x="6553200" y="5149850"/>
            <a:ext cx="2362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a:t>
            </a:r>
          </a:p>
        </p:txBody>
      </p:sp>
      <p:sp>
        <p:nvSpPr>
          <p:cNvPr id="45" name="Line 25"/>
          <p:cNvSpPr>
            <a:spLocks noChangeShapeType="1"/>
          </p:cNvSpPr>
          <p:nvPr/>
        </p:nvSpPr>
        <p:spPr bwMode="auto">
          <a:xfrm flipH="1">
            <a:off x="6019800" y="537845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6" name="Rectangle 26"/>
          <p:cNvSpPr>
            <a:spLocks noChangeArrowheads="1"/>
          </p:cNvSpPr>
          <p:nvPr/>
        </p:nvSpPr>
        <p:spPr bwMode="auto">
          <a:xfrm>
            <a:off x="6553200" y="4632325"/>
            <a:ext cx="22098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4</a:t>
            </a:r>
          </a:p>
        </p:txBody>
      </p:sp>
      <p:sp>
        <p:nvSpPr>
          <p:cNvPr id="47" name="Line 27"/>
          <p:cNvSpPr>
            <a:spLocks noChangeShapeType="1"/>
          </p:cNvSpPr>
          <p:nvPr/>
        </p:nvSpPr>
        <p:spPr bwMode="auto">
          <a:xfrm flipH="1">
            <a:off x="6019800" y="48609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8" name="Rectangle 28"/>
          <p:cNvSpPr>
            <a:spLocks noChangeArrowheads="1"/>
          </p:cNvSpPr>
          <p:nvPr/>
        </p:nvSpPr>
        <p:spPr bwMode="auto">
          <a:xfrm>
            <a:off x="6553200" y="4098925"/>
            <a:ext cx="20574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6</a:t>
            </a:r>
          </a:p>
        </p:txBody>
      </p:sp>
      <p:sp>
        <p:nvSpPr>
          <p:cNvPr id="49" name="Line 29"/>
          <p:cNvSpPr>
            <a:spLocks noChangeShapeType="1"/>
          </p:cNvSpPr>
          <p:nvPr/>
        </p:nvSpPr>
        <p:spPr bwMode="auto">
          <a:xfrm flipH="1">
            <a:off x="6019800" y="43275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50" name="Rectangle 30"/>
          <p:cNvSpPr>
            <a:spLocks noChangeArrowheads="1"/>
          </p:cNvSpPr>
          <p:nvPr/>
        </p:nvSpPr>
        <p:spPr bwMode="auto">
          <a:xfrm>
            <a:off x="6629400" y="3565525"/>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26</a:t>
            </a:r>
          </a:p>
        </p:txBody>
      </p:sp>
      <p:sp>
        <p:nvSpPr>
          <p:cNvPr id="51" name="Line 31"/>
          <p:cNvSpPr>
            <a:spLocks noChangeShapeType="1"/>
          </p:cNvSpPr>
          <p:nvPr/>
        </p:nvSpPr>
        <p:spPr bwMode="auto">
          <a:xfrm flipH="1">
            <a:off x="6019800" y="37941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52" name="Rectangle 32"/>
          <p:cNvSpPr>
            <a:spLocks noChangeArrowheads="1"/>
          </p:cNvSpPr>
          <p:nvPr/>
        </p:nvSpPr>
        <p:spPr bwMode="auto">
          <a:xfrm>
            <a:off x="533400" y="5410200"/>
            <a:ext cx="1930337" cy="369332"/>
          </a:xfrm>
          <a:prstGeom prst="rect">
            <a:avLst/>
          </a:prstGeom>
          <a:noFill/>
          <a:ln w="9525">
            <a:noFill/>
            <a:miter lim="800000"/>
            <a:headEnd/>
            <a:tailEnd/>
          </a:ln>
          <a:effectLst/>
        </p:spPr>
        <p:txBody>
          <a:bodyPr wrap="none">
            <a:spAutoFit/>
          </a:bodyPr>
          <a:lstStyle/>
          <a:p>
            <a:pPr>
              <a:buFont typeface="Wingdings" pitchFamily="2" charset="2"/>
              <a:buNone/>
            </a:pPr>
            <a:r>
              <a:rPr lang="en-US" altLang="zh-CN" b="1" dirty="0">
                <a:latin typeface="宋体" pitchFamily="2" charset="-122"/>
                <a:ea typeface="宋体" pitchFamily="2" charset="-122"/>
              </a:rPr>
              <a:t>/*d</a:t>
            </a:r>
            <a:r>
              <a:rPr lang="zh-CN" altLang="en-US" b="1" dirty="0">
                <a:latin typeface="宋体" pitchFamily="2" charset="-122"/>
                <a:ea typeface="宋体" pitchFamily="2" charset="-122"/>
              </a:rPr>
              <a:t>为动态数组*</a:t>
            </a:r>
            <a:r>
              <a:rPr lang="en-US" altLang="zh-CN" b="1" dirty="0">
                <a:latin typeface="宋体" pitchFamily="2" charset="-122"/>
                <a:ea typeface="宋体" pitchFamily="2" charset="-122"/>
              </a:rPr>
              <a:t>/</a:t>
            </a:r>
          </a:p>
        </p:txBody>
      </p:sp>
      <p:sp>
        <p:nvSpPr>
          <p:cNvPr id="53" name="Line 33"/>
          <p:cNvSpPr>
            <a:spLocks noChangeShapeType="1"/>
          </p:cNvSpPr>
          <p:nvPr/>
        </p:nvSpPr>
        <p:spPr bwMode="auto">
          <a:xfrm>
            <a:off x="3429000" y="33528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4" name="Line 34"/>
          <p:cNvSpPr>
            <a:spLocks noChangeShapeType="1"/>
          </p:cNvSpPr>
          <p:nvPr/>
        </p:nvSpPr>
        <p:spPr bwMode="auto">
          <a:xfrm>
            <a:off x="3429000" y="28194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5" name="Rectangle 35"/>
          <p:cNvSpPr>
            <a:spLocks noChangeArrowheads="1"/>
          </p:cNvSpPr>
          <p:nvPr/>
        </p:nvSpPr>
        <p:spPr bwMode="auto">
          <a:xfrm>
            <a:off x="3481388" y="28194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指向 </a:t>
            </a:r>
            <a:r>
              <a:rPr lang="en-US" altLang="zh-CN" sz="2000" b="1">
                <a:latin typeface="宋体" pitchFamily="2" charset="-122"/>
                <a:ea typeface="宋体" pitchFamily="2" charset="-122"/>
              </a:rPr>
              <a:t>d </a:t>
            </a:r>
            <a:r>
              <a:rPr lang="zh-CN" altLang="en-US" sz="2000" b="1">
                <a:latin typeface="宋体" pitchFamily="2" charset="-122"/>
                <a:ea typeface="宋体" pitchFamily="2" charset="-122"/>
              </a:rPr>
              <a:t>的指针</a:t>
            </a:r>
          </a:p>
        </p:txBody>
      </p:sp>
      <p:sp>
        <p:nvSpPr>
          <p:cNvPr id="56" name="Rectangle 36"/>
          <p:cNvSpPr>
            <a:spLocks noChangeArrowheads="1"/>
          </p:cNvSpPr>
          <p:nvPr/>
        </p:nvSpPr>
        <p:spPr bwMode="auto">
          <a:xfrm>
            <a:off x="3481388" y="33528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dirty="0">
                <a:latin typeface="宋体" pitchFamily="2" charset="-122"/>
                <a:ea typeface="宋体" pitchFamily="2" charset="-122"/>
              </a:rPr>
              <a:t>内情向量（</a:t>
            </a:r>
            <a:r>
              <a:rPr lang="en-US" altLang="zh-CN" sz="2000" b="1" dirty="0">
                <a:latin typeface="宋体" pitchFamily="2" charset="-122"/>
                <a:ea typeface="宋体" pitchFamily="2" charset="-122"/>
              </a:rPr>
              <a:t>N</a:t>
            </a:r>
            <a:r>
              <a:rPr lang="zh-CN" altLang="en-US" sz="2000" b="1" dirty="0">
                <a:latin typeface="宋体" pitchFamily="2" charset="-122"/>
                <a:ea typeface="宋体" pitchFamily="2" charset="-122"/>
              </a:rPr>
              <a:t>）</a:t>
            </a:r>
          </a:p>
        </p:txBody>
      </p:sp>
      <p:sp>
        <p:nvSpPr>
          <p:cNvPr id="57" name="Line 37"/>
          <p:cNvSpPr>
            <a:spLocks noChangeShapeType="1"/>
          </p:cNvSpPr>
          <p:nvPr/>
        </p:nvSpPr>
        <p:spPr bwMode="auto">
          <a:xfrm>
            <a:off x="3429000" y="22860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8" name="Rectangle 38"/>
          <p:cNvSpPr>
            <a:spLocks noChangeArrowheads="1"/>
          </p:cNvSpPr>
          <p:nvPr/>
        </p:nvSpPr>
        <p:spPr bwMode="auto">
          <a:xfrm>
            <a:off x="3481388" y="22860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e</a:t>
            </a:r>
          </a:p>
        </p:txBody>
      </p:sp>
      <p:sp>
        <p:nvSpPr>
          <p:cNvPr id="59" name="Line 39"/>
          <p:cNvSpPr>
            <a:spLocks noChangeShapeType="1"/>
          </p:cNvSpPr>
          <p:nvPr/>
        </p:nvSpPr>
        <p:spPr bwMode="auto">
          <a:xfrm>
            <a:off x="3429000" y="17526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60" name="Rectangle 40"/>
          <p:cNvSpPr>
            <a:spLocks noChangeArrowheads="1"/>
          </p:cNvSpPr>
          <p:nvPr/>
        </p:nvSpPr>
        <p:spPr bwMode="auto">
          <a:xfrm>
            <a:off x="3481388" y="17526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d</a:t>
            </a:r>
          </a:p>
        </p:txBody>
      </p:sp>
      <p:sp>
        <p:nvSpPr>
          <p:cNvPr id="61" name="Rectangle 41"/>
          <p:cNvSpPr>
            <a:spLocks noChangeArrowheads="1"/>
          </p:cNvSpPr>
          <p:nvPr/>
        </p:nvSpPr>
        <p:spPr bwMode="auto">
          <a:xfrm>
            <a:off x="6629400" y="3048000"/>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27</a:t>
            </a:r>
          </a:p>
        </p:txBody>
      </p:sp>
      <p:sp>
        <p:nvSpPr>
          <p:cNvPr id="62" name="Line 42"/>
          <p:cNvSpPr>
            <a:spLocks noChangeShapeType="1"/>
          </p:cNvSpPr>
          <p:nvPr/>
        </p:nvSpPr>
        <p:spPr bwMode="auto">
          <a:xfrm flipH="1">
            <a:off x="6019800" y="327660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3" name="Rectangle 43"/>
          <p:cNvSpPr>
            <a:spLocks noChangeArrowheads="1"/>
          </p:cNvSpPr>
          <p:nvPr/>
        </p:nvSpPr>
        <p:spPr bwMode="auto">
          <a:xfrm>
            <a:off x="6629400" y="2498725"/>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28</a:t>
            </a:r>
          </a:p>
        </p:txBody>
      </p:sp>
      <p:sp>
        <p:nvSpPr>
          <p:cNvPr id="64" name="Line 44"/>
          <p:cNvSpPr>
            <a:spLocks noChangeShapeType="1"/>
          </p:cNvSpPr>
          <p:nvPr/>
        </p:nvSpPr>
        <p:spPr bwMode="auto">
          <a:xfrm flipH="1">
            <a:off x="6019800" y="27273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5" name="Rectangle 45"/>
          <p:cNvSpPr>
            <a:spLocks noChangeArrowheads="1"/>
          </p:cNvSpPr>
          <p:nvPr/>
        </p:nvSpPr>
        <p:spPr bwMode="auto">
          <a:xfrm>
            <a:off x="6629400" y="1981200"/>
            <a:ext cx="2133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30</a:t>
            </a:r>
          </a:p>
        </p:txBody>
      </p:sp>
      <p:sp>
        <p:nvSpPr>
          <p:cNvPr id="66" name="Line 46"/>
          <p:cNvSpPr>
            <a:spLocks noChangeShapeType="1"/>
          </p:cNvSpPr>
          <p:nvPr/>
        </p:nvSpPr>
        <p:spPr bwMode="auto">
          <a:xfrm flipH="1">
            <a:off x="6019800" y="220980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7" name="Rectangle 47"/>
          <p:cNvSpPr>
            <a:spLocks noChangeArrowheads="1"/>
          </p:cNvSpPr>
          <p:nvPr/>
        </p:nvSpPr>
        <p:spPr bwMode="auto">
          <a:xfrm>
            <a:off x="6324600" y="1447800"/>
            <a:ext cx="28194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30+2N</a:t>
            </a:r>
          </a:p>
        </p:txBody>
      </p:sp>
      <p:sp>
        <p:nvSpPr>
          <p:cNvPr id="68" name="Line 48"/>
          <p:cNvSpPr>
            <a:spLocks noChangeShapeType="1"/>
          </p:cNvSpPr>
          <p:nvPr/>
        </p:nvSpPr>
        <p:spPr bwMode="auto">
          <a:xfrm flipH="1">
            <a:off x="6019800" y="1676400"/>
            <a:ext cx="3810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cxnSp>
        <p:nvCxnSpPr>
          <p:cNvPr id="72" name="直接连接符 71"/>
          <p:cNvCxnSpPr/>
          <p:nvPr/>
        </p:nvCxnSpPr>
        <p:spPr bwMode="auto">
          <a:xfrm>
            <a:off x="3200400" y="3048000"/>
            <a:ext cx="685800" cy="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箭头连接符 75"/>
          <p:cNvCxnSpPr/>
          <p:nvPr/>
        </p:nvCxnSpPr>
        <p:spPr bwMode="auto">
          <a:xfrm>
            <a:off x="3200400" y="2133600"/>
            <a:ext cx="228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77"/>
          <p:cNvCxnSpPr/>
          <p:nvPr/>
        </p:nvCxnSpPr>
        <p:spPr bwMode="auto">
          <a:xfrm>
            <a:off x="3200400" y="2133600"/>
            <a:ext cx="0" cy="9144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18</a:t>
            </a:fld>
            <a:endParaRPr lang="en-US" altLang="zh-CN" sz="1800" dirty="0">
              <a:latin typeface="宋体" pitchFamily="2" charset="-122"/>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内容占位符 2"/>
          <p:cNvSpPr txBox="1">
            <a:spLocks/>
          </p:cNvSpPr>
          <p:nvPr/>
        </p:nvSpPr>
        <p:spPr>
          <a:xfrm>
            <a:off x="304800" y="609600"/>
            <a:ext cx="59436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局部数据是编译时刻在编译过程中分配的</a:t>
            </a:r>
            <a:r>
              <a:rPr kumimoji="0" lang="zh-CN" altLang="en-US" sz="2000" b="1" i="0" u="none" strike="noStrike" kern="0" cap="none" spc="0" normalizeH="0" baseline="0" noProof="0" dirty="0">
                <a:ln>
                  <a:noFill/>
                </a:ln>
                <a:solidFill>
                  <a:srgbClr val="FF0000"/>
                </a:solidFill>
                <a:effectLst/>
                <a:uLnTx/>
                <a:uFillTx/>
                <a:latin typeface="宋体" pitchFamily="2" charset="-122"/>
                <a:ea typeface="宋体" pitchFamily="2" charset="-122"/>
              </a:rPr>
              <a:t>临时变量</a:t>
            </a:r>
            <a:endPar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PROCEDURE sub(</a:t>
            </a:r>
            <a:r>
              <a:rPr kumimoji="0" lang="en-US" altLang="zh-CN" sz="2000" b="1" i="0" u="none" strike="noStrike" kern="0" cap="none" spc="0" normalizeH="0" baseline="0" noProof="0" dirty="0" err="1">
                <a:ln>
                  <a:noFill/>
                </a:ln>
                <a:solidFill>
                  <a:srgbClr val="0000FF"/>
                </a:solidFill>
                <a:effectLst/>
                <a:uLnTx/>
                <a:uFillTx/>
                <a:latin typeface="宋体" pitchFamily="2" charset="-122"/>
                <a:ea typeface="宋体" pitchFamily="2" charset="-122"/>
              </a:rPr>
              <a:t>x,y:real</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    VAR </a:t>
            </a:r>
            <a:r>
              <a:rPr kumimoji="0" lang="en-US" altLang="zh-CN" sz="2000" b="1" i="0" u="none" strike="noStrike" kern="0" cap="none" spc="0" normalizeH="0" baseline="0" noProof="0" dirty="0" err="1">
                <a:ln>
                  <a:noFill/>
                </a:ln>
                <a:solidFill>
                  <a:srgbClr val="FF0000"/>
                </a:solidFill>
                <a:effectLst/>
                <a:uLnTx/>
                <a:uFillTx/>
                <a:latin typeface="宋体" pitchFamily="2" charset="-122"/>
                <a:ea typeface="宋体" pitchFamily="2" charset="-122"/>
              </a:rPr>
              <a:t>i,j:integer</a:t>
            </a: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    a:ARRAY[1..5] OF real;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    </a:t>
            </a:r>
            <a:r>
              <a:rPr kumimoji="0" lang="en-US" altLang="zh-CN" sz="2000" b="1" i="0" u="none" strike="noStrike" kern="0" cap="none" spc="0" normalizeH="0" baseline="0" noProof="0" dirty="0" err="1">
                <a:ln>
                  <a:noFill/>
                </a:ln>
                <a:solidFill>
                  <a:srgbClr val="FF0000"/>
                </a:solidFill>
                <a:effectLst/>
                <a:uLnTx/>
                <a:uFillTx/>
                <a:latin typeface="宋体" pitchFamily="2" charset="-122"/>
                <a:ea typeface="宋体" pitchFamily="2" charset="-122"/>
              </a:rPr>
              <a:t>e,f</a:t>
            </a:r>
            <a:r>
              <a:rPr kumimoji="0"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rPr>
              <a:t> :real;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BEGIN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f:= </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rPr>
              <a:t>e+i</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*j;</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END;</a:t>
            </a:r>
            <a:endPar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endParaRPr>
          </a:p>
        </p:txBody>
      </p:sp>
      <p:sp>
        <p:nvSpPr>
          <p:cNvPr id="70" name="TextBox 69"/>
          <p:cNvSpPr txBox="1"/>
          <p:nvPr/>
        </p:nvSpPr>
        <p:spPr>
          <a:xfrm>
            <a:off x="4495800" y="2819400"/>
            <a:ext cx="1295400" cy="400110"/>
          </a:xfrm>
          <a:prstGeom prst="rect">
            <a:avLst/>
          </a:prstGeom>
          <a:noFill/>
        </p:spPr>
        <p:txBody>
          <a:bodyPr wrap="square" rtlCol="0">
            <a:spAutoFit/>
          </a:bodyPr>
          <a:lstStyle/>
          <a:p>
            <a:r>
              <a:rPr lang="zh-CN" altLang="en-US" sz="2000" b="1" dirty="0">
                <a:latin typeface="宋体" pitchFamily="2" charset="-122"/>
                <a:ea typeface="宋体" pitchFamily="2" charset="-122"/>
              </a:rPr>
              <a:t>符号表</a:t>
            </a:r>
          </a:p>
        </p:txBody>
      </p:sp>
      <p:sp>
        <p:nvSpPr>
          <p:cNvPr id="71" name="TextBox 70"/>
          <p:cNvSpPr txBox="1"/>
          <p:nvPr/>
        </p:nvSpPr>
        <p:spPr>
          <a:xfrm>
            <a:off x="7010400" y="1143000"/>
            <a:ext cx="1752600" cy="400110"/>
          </a:xfrm>
          <a:prstGeom prst="rect">
            <a:avLst/>
          </a:prstGeom>
          <a:noFill/>
        </p:spPr>
        <p:txBody>
          <a:bodyPr wrap="square" rtlCol="0">
            <a:spAutoFit/>
          </a:bodyPr>
          <a:lstStyle/>
          <a:p>
            <a:r>
              <a:rPr lang="zh-CN" altLang="en-US" sz="2000" b="1" dirty="0">
                <a:latin typeface="宋体" pitchFamily="2" charset="-122"/>
                <a:ea typeface="宋体" pitchFamily="2" charset="-122"/>
              </a:rPr>
              <a:t>活动记录布局</a:t>
            </a:r>
          </a:p>
        </p:txBody>
      </p:sp>
      <p:sp>
        <p:nvSpPr>
          <p:cNvPr id="73" name="矩形 72"/>
          <p:cNvSpPr/>
          <p:nvPr/>
        </p:nvSpPr>
        <p:spPr bwMode="auto">
          <a:xfrm>
            <a:off x="3962400" y="3188732"/>
            <a:ext cx="2514600" cy="54506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pitchFamily="2" charset="-122"/>
              </a:rPr>
              <a:t>名字   形  类型   偏移量</a:t>
            </a:r>
          </a:p>
        </p:txBody>
      </p:sp>
      <p:sp>
        <p:nvSpPr>
          <p:cNvPr id="74" name="矩形 73"/>
          <p:cNvSpPr/>
          <p:nvPr/>
        </p:nvSpPr>
        <p:spPr bwMode="auto">
          <a:xfrm>
            <a:off x="3962400" y="3733800"/>
            <a:ext cx="2514600" cy="3810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x</a:t>
            </a:r>
            <a:r>
              <a:rPr kumimoji="0" lang="zh-CN" altLang="en-US" sz="1800" b="0" i="0" u="none" strike="noStrike" cap="none" normalizeH="0" baseline="0" dirty="0">
                <a:ln>
                  <a:noFill/>
                </a:ln>
                <a:solidFill>
                  <a:schemeClr val="tx1"/>
                </a:solidFill>
                <a:effectLst/>
                <a:latin typeface="Arial" charset="0"/>
                <a:ea typeface="宋体" pitchFamily="2" charset="-122"/>
              </a:rPr>
              <a:t>      形   </a:t>
            </a:r>
            <a:r>
              <a:rPr kumimoji="0" lang="en-US" altLang="zh-CN" sz="1800" b="0" i="0" u="none" strike="noStrike" cap="none" normalizeH="0" baseline="0" dirty="0">
                <a:ln>
                  <a:noFill/>
                </a:ln>
                <a:solidFill>
                  <a:schemeClr val="tx1"/>
                </a:solidFill>
                <a:effectLst/>
                <a:latin typeface="Arial" charset="0"/>
                <a:ea typeface="宋体" pitchFamily="2" charset="-122"/>
              </a:rPr>
              <a:t>real</a:t>
            </a:r>
            <a:r>
              <a:rPr kumimoji="0" lang="zh-CN" altLang="en-US"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a:ln>
                  <a:noFill/>
                </a:ln>
                <a:solidFill>
                  <a:schemeClr val="tx1"/>
                </a:solidFill>
                <a:effectLst/>
                <a:latin typeface="Arial" charset="0"/>
                <a:ea typeface="宋体" pitchFamily="2" charset="-122"/>
              </a:rPr>
              <a:t>8</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75" name="矩形 74"/>
          <p:cNvSpPr/>
          <p:nvPr/>
        </p:nvSpPr>
        <p:spPr bwMode="auto">
          <a:xfrm>
            <a:off x="3962400" y="4114800"/>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y</a:t>
            </a:r>
            <a:r>
              <a:rPr kumimoji="0" lang="zh-CN" altLang="en-US" sz="1800" b="0" i="0" u="none" strike="noStrike" cap="none" normalizeH="0" baseline="0" dirty="0">
                <a:ln>
                  <a:noFill/>
                </a:ln>
                <a:solidFill>
                  <a:schemeClr val="tx1"/>
                </a:solidFill>
                <a:effectLst/>
                <a:latin typeface="Arial" charset="0"/>
                <a:ea typeface="宋体" pitchFamily="2" charset="-122"/>
              </a:rPr>
              <a:t>      形   </a:t>
            </a:r>
            <a:r>
              <a:rPr kumimoji="0" lang="en-US" altLang="zh-CN" sz="1800" b="0" i="0" u="none" strike="noStrike" cap="none" normalizeH="0" baseline="0" dirty="0">
                <a:ln>
                  <a:noFill/>
                </a:ln>
                <a:solidFill>
                  <a:schemeClr val="tx1"/>
                </a:solidFill>
                <a:effectLst/>
                <a:latin typeface="Arial" charset="0"/>
                <a:ea typeface="宋体" pitchFamily="2" charset="-122"/>
              </a:rPr>
              <a:t>real</a:t>
            </a:r>
            <a:r>
              <a:rPr kumimoji="0" lang="zh-CN" altLang="en-US"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a:ln>
                  <a:noFill/>
                </a:ln>
                <a:solidFill>
                  <a:schemeClr val="tx1"/>
                </a:solidFill>
                <a:effectLst/>
                <a:latin typeface="Arial" charset="0"/>
                <a:ea typeface="宋体" pitchFamily="2" charset="-122"/>
              </a:rPr>
              <a:t>16</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77" name="矩形 76"/>
          <p:cNvSpPr/>
          <p:nvPr/>
        </p:nvSpPr>
        <p:spPr bwMode="auto">
          <a:xfrm>
            <a:off x="3962400" y="4376650"/>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err="1">
                <a:ln>
                  <a:noFill/>
                </a:ln>
                <a:solidFill>
                  <a:schemeClr val="tx1"/>
                </a:solidFill>
                <a:effectLst/>
                <a:latin typeface="Arial" charset="0"/>
                <a:ea typeface="宋体" pitchFamily="2" charset="-122"/>
              </a:rPr>
              <a:t>i</a:t>
            </a:r>
            <a:r>
              <a:rPr kumimoji="0" lang="zh-CN" altLang="en-US"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err="1">
                <a:ln>
                  <a:noFill/>
                </a:ln>
                <a:solidFill>
                  <a:schemeClr val="tx1"/>
                </a:solidFill>
                <a:effectLst/>
                <a:latin typeface="Arial" charset="0"/>
                <a:ea typeface="宋体" pitchFamily="2" charset="-122"/>
              </a:rPr>
              <a:t>int</a:t>
            </a:r>
            <a:r>
              <a:rPr kumimoji="0" lang="en-US" altLang="zh-CN" sz="1800" b="0" i="0" u="none" strike="noStrike" cap="none" normalizeH="0" baseline="0" dirty="0">
                <a:ln>
                  <a:noFill/>
                </a:ln>
                <a:solidFill>
                  <a:schemeClr val="tx1"/>
                </a:solidFill>
                <a:effectLst/>
                <a:latin typeface="Arial" charset="0"/>
                <a:ea typeface="宋体" pitchFamily="2" charset="-122"/>
              </a:rPr>
              <a:t> </a:t>
            </a:r>
            <a:r>
              <a:rPr kumimoji="0" lang="zh-CN" altLang="en-US" sz="1800" b="0" i="0" u="none" strike="noStrike" cap="none" normalizeH="0" baseline="0" dirty="0">
                <a:ln>
                  <a:noFill/>
                </a:ln>
                <a:solidFill>
                  <a:schemeClr val="tx1"/>
                </a:solidFill>
                <a:effectLst/>
                <a:latin typeface="Arial" charset="0"/>
                <a:ea typeface="宋体" pitchFamily="2" charset="-122"/>
              </a:rPr>
              <a:t>   </a:t>
            </a:r>
            <a:r>
              <a:rPr kumimoji="0" lang="en-US" altLang="zh-CN" sz="1800" b="0" i="0" u="none" strike="noStrike" cap="none" normalizeH="0" baseline="0" dirty="0">
                <a:ln>
                  <a:noFill/>
                </a:ln>
                <a:solidFill>
                  <a:schemeClr val="tx1"/>
                </a:solidFill>
                <a:effectLst/>
                <a:latin typeface="Arial" charset="0"/>
                <a:ea typeface="宋体" pitchFamily="2" charset="-122"/>
              </a:rPr>
              <a:t>24</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79" name="矩形 78"/>
          <p:cNvSpPr/>
          <p:nvPr/>
        </p:nvSpPr>
        <p:spPr bwMode="auto">
          <a:xfrm>
            <a:off x="7162800" y="573563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t>返回地址</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0" name="矩形 79"/>
          <p:cNvSpPr/>
          <p:nvPr/>
        </p:nvSpPr>
        <p:spPr bwMode="auto">
          <a:xfrm>
            <a:off x="7162800" y="5474772"/>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x</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1" name="矩形 80"/>
          <p:cNvSpPr/>
          <p:nvPr/>
        </p:nvSpPr>
        <p:spPr bwMode="auto">
          <a:xfrm>
            <a:off x="7162049" y="520223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2" name="矩形 81"/>
          <p:cNvSpPr/>
          <p:nvPr/>
        </p:nvSpPr>
        <p:spPr bwMode="auto">
          <a:xfrm>
            <a:off x="7162800" y="4914808"/>
            <a:ext cx="1600200" cy="29978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3" name="矩形 82"/>
          <p:cNvSpPr/>
          <p:nvPr/>
        </p:nvSpPr>
        <p:spPr bwMode="auto">
          <a:xfrm>
            <a:off x="7162800" y="4637842"/>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4" name="矩形 83"/>
          <p:cNvSpPr/>
          <p:nvPr/>
        </p:nvSpPr>
        <p:spPr bwMode="auto">
          <a:xfrm>
            <a:off x="7162800" y="436274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charset="0"/>
                <a:ea typeface="宋体" pitchFamily="2" charset="-122"/>
              </a:rPr>
              <a:t>i</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5" name="矩形 84"/>
          <p:cNvSpPr/>
          <p:nvPr/>
        </p:nvSpPr>
        <p:spPr bwMode="auto">
          <a:xfrm>
            <a:off x="7162800" y="4087654"/>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j</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6" name="矩形 85"/>
          <p:cNvSpPr/>
          <p:nvPr/>
        </p:nvSpPr>
        <p:spPr bwMode="auto">
          <a:xfrm>
            <a:off x="7162800" y="2942094"/>
            <a:ext cx="1600200" cy="11430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7" name="矩形 86"/>
          <p:cNvSpPr/>
          <p:nvPr/>
        </p:nvSpPr>
        <p:spPr bwMode="auto">
          <a:xfrm>
            <a:off x="7162800" y="266956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e</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8" name="矩形 87"/>
          <p:cNvSpPr/>
          <p:nvPr/>
        </p:nvSpPr>
        <p:spPr bwMode="auto">
          <a:xfrm>
            <a:off x="7162800" y="2394466"/>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f</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9" name="矩形 88"/>
          <p:cNvSpPr/>
          <p:nvPr/>
        </p:nvSpPr>
        <p:spPr bwMode="auto">
          <a:xfrm>
            <a:off x="3962400" y="4648200"/>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j               </a:t>
            </a:r>
            <a:r>
              <a:rPr kumimoji="0" lang="en-US" altLang="zh-CN" sz="1800" b="0" i="0" u="none" strike="noStrike" cap="none" normalizeH="0" baseline="0" dirty="0" err="1">
                <a:ln>
                  <a:noFill/>
                </a:ln>
                <a:solidFill>
                  <a:schemeClr val="tx1"/>
                </a:solidFill>
                <a:effectLst/>
                <a:latin typeface="Arial" charset="0"/>
                <a:ea typeface="宋体" pitchFamily="2" charset="-122"/>
              </a:rPr>
              <a:t>int</a:t>
            </a:r>
            <a:r>
              <a:rPr kumimoji="0" lang="en-US" altLang="zh-CN" sz="1800" b="0" i="0" u="none" strike="noStrike" cap="none" normalizeH="0" baseline="0" dirty="0">
                <a:ln>
                  <a:noFill/>
                </a:ln>
                <a:solidFill>
                  <a:schemeClr val="tx1"/>
                </a:solidFill>
                <a:effectLst/>
                <a:latin typeface="Arial" charset="0"/>
                <a:ea typeface="宋体" pitchFamily="2" charset="-122"/>
              </a:rPr>
              <a:t>    28</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0" name="矩形 89"/>
          <p:cNvSpPr/>
          <p:nvPr/>
        </p:nvSpPr>
        <p:spPr bwMode="auto">
          <a:xfrm>
            <a:off x="3962400" y="4923294"/>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a          array    32</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1" name="矩形 90"/>
          <p:cNvSpPr/>
          <p:nvPr/>
        </p:nvSpPr>
        <p:spPr bwMode="auto">
          <a:xfrm>
            <a:off x="3962400" y="5212596"/>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e            real    72</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2" name="矩形 91"/>
          <p:cNvSpPr/>
          <p:nvPr/>
        </p:nvSpPr>
        <p:spPr bwMode="auto">
          <a:xfrm>
            <a:off x="3962400" y="5501898"/>
            <a:ext cx="25146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  f             real    80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3" name="矩形 92"/>
          <p:cNvSpPr/>
          <p:nvPr/>
        </p:nvSpPr>
        <p:spPr bwMode="auto">
          <a:xfrm>
            <a:off x="7162800" y="213360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t1</a:t>
            </a:r>
          </a:p>
        </p:txBody>
      </p:sp>
      <p:sp>
        <p:nvSpPr>
          <p:cNvPr id="94" name="矩形 93"/>
          <p:cNvSpPr/>
          <p:nvPr/>
        </p:nvSpPr>
        <p:spPr bwMode="auto">
          <a:xfrm>
            <a:off x="7162800" y="1861066"/>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t2</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5" name="矩形 94"/>
          <p:cNvSpPr/>
          <p:nvPr/>
        </p:nvSpPr>
        <p:spPr bwMode="auto">
          <a:xfrm>
            <a:off x="7162800" y="160020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t3</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19</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7"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38200" y="914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0"/>
          </a:p>
        </p:txBody>
      </p:sp>
      <p:sp>
        <p:nvSpPr>
          <p:cNvPr id="19487" name="Rectangle 31"/>
          <p:cNvSpPr>
            <a:spLocks noChangeArrowheads="1"/>
          </p:cNvSpPr>
          <p:nvPr/>
        </p:nvSpPr>
        <p:spPr bwMode="auto">
          <a:xfrm>
            <a:off x="609600" y="2209800"/>
            <a:ext cx="8077200" cy="351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06425" algn="just">
              <a:lnSpc>
                <a:spcPct val="150000"/>
              </a:lnSpc>
              <a:spcBef>
                <a:spcPct val="50000"/>
              </a:spcBef>
            </a:pPr>
            <a:r>
              <a:rPr lang="zh-CN" altLang="en-US" sz="2400" dirty="0">
                <a:latin typeface="宋体" pitchFamily="2" charset="-122"/>
                <a:ea typeface="宋体" pitchFamily="2" charset="-122"/>
              </a:rPr>
              <a:t>本章研究目标程序运行时存储组织的问题，主要讨论影响存储组织的基本因素和基本存储组织形式及其实现技术。</a:t>
            </a:r>
            <a:endParaRPr lang="en-US" altLang="zh-CN" sz="2400" dirty="0">
              <a:latin typeface="宋体" pitchFamily="2" charset="-122"/>
              <a:ea typeface="宋体" pitchFamily="2" charset="-122"/>
            </a:endParaRPr>
          </a:p>
          <a:p>
            <a:pPr indent="606425" algn="just">
              <a:lnSpc>
                <a:spcPct val="150000"/>
              </a:lnSpc>
              <a:spcBef>
                <a:spcPts val="0"/>
              </a:spcBef>
            </a:pPr>
            <a:r>
              <a:rPr lang="zh-CN" altLang="en-US" sz="2400" dirty="0">
                <a:latin typeface="宋体" pitchFamily="2" charset="-122"/>
                <a:ea typeface="宋体" pitchFamily="2" charset="-122"/>
              </a:rPr>
              <a:t>在编译中的存储分配分为静态存储分配和动态存储分配两类基本分配策略，重点讨论的问题是栈式动态存储分配和参数传递实现。</a:t>
            </a:r>
          </a:p>
        </p:txBody>
      </p:sp>
      <p:sp>
        <p:nvSpPr>
          <p:cNvPr id="6" name="Text Box 34"/>
          <p:cNvSpPr txBox="1">
            <a:spLocks noChangeArrowheads="1"/>
          </p:cNvSpPr>
          <p:nvPr/>
        </p:nvSpPr>
        <p:spPr bwMode="auto">
          <a:xfrm>
            <a:off x="3352800" y="1309687"/>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rPr>
              <a:t>内容摘要</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4437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838200" y="1143000"/>
            <a:ext cx="1752600" cy="400110"/>
          </a:xfrm>
          <a:prstGeom prst="rect">
            <a:avLst/>
          </a:prstGeom>
          <a:noFill/>
        </p:spPr>
        <p:txBody>
          <a:bodyPr wrap="square" rtlCol="0">
            <a:spAutoFit/>
          </a:bodyPr>
          <a:lstStyle/>
          <a:p>
            <a:r>
              <a:rPr lang="zh-CN" altLang="en-US" sz="2000" b="1" dirty="0">
                <a:latin typeface="宋体" pitchFamily="2" charset="-122"/>
                <a:ea typeface="宋体" pitchFamily="2" charset="-122"/>
              </a:rPr>
              <a:t>活动记录</a:t>
            </a:r>
          </a:p>
        </p:txBody>
      </p:sp>
      <p:sp>
        <p:nvSpPr>
          <p:cNvPr id="79" name="矩形 78"/>
          <p:cNvSpPr/>
          <p:nvPr/>
        </p:nvSpPr>
        <p:spPr bwMode="auto">
          <a:xfrm>
            <a:off x="838200" y="573563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t>返回地址</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0" name="矩形 79"/>
          <p:cNvSpPr/>
          <p:nvPr/>
        </p:nvSpPr>
        <p:spPr bwMode="auto">
          <a:xfrm>
            <a:off x="838200" y="5474772"/>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x</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1" name="矩形 80"/>
          <p:cNvSpPr/>
          <p:nvPr/>
        </p:nvSpPr>
        <p:spPr bwMode="auto">
          <a:xfrm>
            <a:off x="837449" y="520223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2" name="矩形 81"/>
          <p:cNvSpPr/>
          <p:nvPr/>
        </p:nvSpPr>
        <p:spPr bwMode="auto">
          <a:xfrm>
            <a:off x="838200" y="4914808"/>
            <a:ext cx="1600200" cy="299787"/>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3" name="矩形 82"/>
          <p:cNvSpPr/>
          <p:nvPr/>
        </p:nvSpPr>
        <p:spPr bwMode="auto">
          <a:xfrm>
            <a:off x="838200" y="4637842"/>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4" name="矩形 83"/>
          <p:cNvSpPr/>
          <p:nvPr/>
        </p:nvSpPr>
        <p:spPr bwMode="auto">
          <a:xfrm>
            <a:off x="838200" y="4362748"/>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charset="0"/>
                <a:ea typeface="宋体" pitchFamily="2" charset="-122"/>
              </a:rPr>
              <a:t>i</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5" name="矩形 84"/>
          <p:cNvSpPr/>
          <p:nvPr/>
        </p:nvSpPr>
        <p:spPr bwMode="auto">
          <a:xfrm>
            <a:off x="838200" y="4087654"/>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j</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6" name="矩形 85"/>
          <p:cNvSpPr/>
          <p:nvPr/>
        </p:nvSpPr>
        <p:spPr bwMode="auto">
          <a:xfrm>
            <a:off x="838200" y="2942094"/>
            <a:ext cx="1600200" cy="11430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7" name="矩形 86"/>
          <p:cNvSpPr/>
          <p:nvPr/>
        </p:nvSpPr>
        <p:spPr bwMode="auto">
          <a:xfrm>
            <a:off x="838200" y="266956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e</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88" name="矩形 87"/>
          <p:cNvSpPr/>
          <p:nvPr/>
        </p:nvSpPr>
        <p:spPr bwMode="auto">
          <a:xfrm>
            <a:off x="838200" y="2394466"/>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f</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3" name="矩形 92"/>
          <p:cNvSpPr/>
          <p:nvPr/>
        </p:nvSpPr>
        <p:spPr bwMode="auto">
          <a:xfrm>
            <a:off x="838200" y="213360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t1</a:t>
            </a:r>
          </a:p>
        </p:txBody>
      </p:sp>
      <p:sp>
        <p:nvSpPr>
          <p:cNvPr id="94" name="矩形 93"/>
          <p:cNvSpPr/>
          <p:nvPr/>
        </p:nvSpPr>
        <p:spPr bwMode="auto">
          <a:xfrm>
            <a:off x="838200" y="1861066"/>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t2</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5" name="矩形 94"/>
          <p:cNvSpPr/>
          <p:nvPr/>
        </p:nvSpPr>
        <p:spPr bwMode="auto">
          <a:xfrm>
            <a:off x="838200" y="1600200"/>
            <a:ext cx="1600200" cy="27253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t3</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6" name="内容占位符 2"/>
          <p:cNvSpPr txBox="1">
            <a:spLocks/>
          </p:cNvSpPr>
          <p:nvPr/>
        </p:nvSpPr>
        <p:spPr>
          <a:xfrm>
            <a:off x="2743200" y="762000"/>
            <a:ext cx="6019800" cy="5410200"/>
          </a:xfrm>
          <a:prstGeom prst="rect">
            <a:avLst/>
          </a:prstGeom>
        </p:spPr>
        <p:txBody>
          <a:body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活动记录中局部数据的地址</a:t>
            </a:r>
            <a:endPar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SP</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标记活动记录的开始地址，</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dx</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表示</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x</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的地址相对于</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SP</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的偏移量，那么，</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x</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在过程的目标代码中的地址可写成，</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dx</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sp</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endPar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,i,j,t1)  </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(*,24(sp),28(sp),84(sp))</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(+,e,t1,t2) </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endPar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按照这种方法生成活动记录后，当编译结束，能够知道每个过程的活动记录的长度，将其填到相应的</a:t>
            </a:r>
            <a:r>
              <a:rPr kumimoji="0" lang="zh-CN" altLang="en-US" sz="20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过程表</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中，运行时，调用哪个过程就在运行栈顶推进哪个过程的活动记录。</a:t>
            </a:r>
          </a:p>
        </p:txBody>
      </p:sp>
      <p:sp>
        <p:nvSpPr>
          <p:cNvPr id="27" name="标题 1"/>
          <p:cNvSpPr txBox="1">
            <a:spLocks/>
          </p:cNvSpPr>
          <p:nvPr/>
        </p:nvSpPr>
        <p:spPr>
          <a:xfrm>
            <a:off x="381000" y="503237"/>
            <a:ext cx="4800600" cy="18256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Times New Roman" charset="0"/>
                <a:ea typeface="黑体" pitchFamily="2" charset="-122"/>
                <a:cs typeface="+mj-cs"/>
              </a:rPr>
              <a:t>中间代码的变化</a:t>
            </a:r>
            <a:endParaRPr kumimoji="0" lang="zh-CN" altLang="en-US" sz="2400" b="1" i="0" u="none" strike="noStrike" kern="0" cap="none" spc="0" normalizeH="0" baseline="0" noProof="0" dirty="0">
              <a:ln>
                <a:noFill/>
              </a:ln>
              <a:solidFill>
                <a:srgbClr val="0000FF"/>
              </a:solidFill>
              <a:effectLst/>
              <a:uLnTx/>
              <a:uFillTx/>
              <a:latin typeface="Times New Roman" charset="0"/>
              <a:ea typeface="黑体" pitchFamily="2" charset="-122"/>
              <a:cs typeface="+mj-cs"/>
            </a:endParaRPr>
          </a:p>
        </p:txBody>
      </p:sp>
      <p:sp>
        <p:nvSpPr>
          <p:cNvPr id="1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20</a:t>
            </a:fld>
            <a:endParaRPr lang="en-US" altLang="zh-CN" sz="1800" dirty="0">
              <a:latin typeface="宋体" pitchFamily="2" charset="-122"/>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3"/>
          <p:cNvSpPr txBox="1">
            <a:spLocks noChangeArrowheads="1"/>
          </p:cNvSpPr>
          <p:nvPr/>
        </p:nvSpPr>
        <p:spPr bwMode="auto">
          <a:xfrm>
            <a:off x="457200" y="533400"/>
            <a:ext cx="8001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latin typeface="+mn-ea"/>
                <a:ea typeface="+mn-ea"/>
              </a:rPr>
              <a:t>通常采用</a:t>
            </a:r>
            <a:r>
              <a:rPr lang="en-US" altLang="zh-CN" sz="2000" b="1" dirty="0">
                <a:latin typeface="+mn-ea"/>
                <a:ea typeface="+mn-ea"/>
              </a:rPr>
              <a:t>TOP</a:t>
            </a:r>
            <a:r>
              <a:rPr lang="zh-CN" altLang="en-US" sz="2000" b="1" dirty="0">
                <a:latin typeface="+mn-ea"/>
                <a:ea typeface="+mn-ea"/>
              </a:rPr>
              <a:t>和</a:t>
            </a:r>
            <a:r>
              <a:rPr lang="en-US" altLang="zh-CN" sz="2000" b="1" dirty="0">
                <a:latin typeface="+mn-ea"/>
                <a:ea typeface="+mn-ea"/>
              </a:rPr>
              <a:t>SP</a:t>
            </a:r>
            <a:r>
              <a:rPr lang="zh-CN" altLang="en-US" sz="2000" b="1" dirty="0">
                <a:latin typeface="+mn-ea"/>
                <a:ea typeface="+mn-ea"/>
              </a:rPr>
              <a:t>两个指针，分别指向运行栈顶和运行栈顶之过程活动记录</a:t>
            </a:r>
            <a:r>
              <a:rPr lang="en-US" altLang="zh-CN" sz="2000" b="1" dirty="0">
                <a:latin typeface="+mn-ea"/>
                <a:ea typeface="+mn-ea"/>
              </a:rPr>
              <a:t>(</a:t>
            </a:r>
            <a:r>
              <a:rPr lang="zh-CN" altLang="en-US" sz="2000" b="1" dirty="0">
                <a:latin typeface="+mn-ea"/>
                <a:ea typeface="+mn-ea"/>
              </a:rPr>
              <a:t>亦称</a:t>
            </a:r>
            <a:r>
              <a:rPr lang="zh-CN" altLang="en-US" sz="2000" b="1" dirty="0">
                <a:solidFill>
                  <a:srgbClr val="CC6600"/>
                </a:solidFill>
                <a:latin typeface="+mn-ea"/>
                <a:ea typeface="+mn-ea"/>
              </a:rPr>
              <a:t>现行过程活动记录</a:t>
            </a:r>
            <a:r>
              <a:rPr lang="en-US" altLang="zh-CN" sz="2000" b="1" dirty="0">
                <a:latin typeface="+mn-ea"/>
                <a:ea typeface="+mn-ea"/>
              </a:rPr>
              <a:t>)</a:t>
            </a:r>
            <a:r>
              <a:rPr lang="zh-CN" altLang="en-US" sz="2000" b="1" dirty="0">
                <a:latin typeface="+mn-ea"/>
                <a:ea typeface="+mn-ea"/>
              </a:rPr>
              <a:t>的基地址。每个子程序的变量地址总是相对过程活动记录的偏移量，其在运行栈中的绝对地址是：</a:t>
            </a:r>
          </a:p>
          <a:p>
            <a:pPr algn="l">
              <a:lnSpc>
                <a:spcPct val="150000"/>
              </a:lnSpc>
              <a:spcBef>
                <a:spcPct val="30000"/>
              </a:spcBef>
            </a:pPr>
            <a:r>
              <a:rPr lang="zh-CN" altLang="en-US" sz="2000" b="1" dirty="0">
                <a:solidFill>
                  <a:srgbClr val="CC6600"/>
                </a:solidFill>
                <a:latin typeface="+mn-ea"/>
                <a:ea typeface="+mn-ea"/>
              </a:rPr>
              <a:t>绝对地址＝过程活动记录基地址</a:t>
            </a:r>
            <a:r>
              <a:rPr lang="en-US" altLang="zh-CN" sz="2000" b="1" dirty="0">
                <a:solidFill>
                  <a:srgbClr val="CC6600"/>
                </a:solidFill>
                <a:latin typeface="+mn-ea"/>
                <a:ea typeface="+mn-ea"/>
              </a:rPr>
              <a:t>(SP)+</a:t>
            </a:r>
            <a:r>
              <a:rPr lang="zh-CN" altLang="en-US" sz="2000" b="1" dirty="0">
                <a:solidFill>
                  <a:srgbClr val="CC6600"/>
                </a:solidFill>
                <a:latin typeface="+mn-ea"/>
                <a:ea typeface="+mn-ea"/>
              </a:rPr>
              <a:t>偏移量</a:t>
            </a:r>
            <a:r>
              <a:rPr lang="zh-CN" altLang="en-US" sz="2000" b="1" dirty="0">
                <a:latin typeface="+mn-ea"/>
                <a:ea typeface="+mn-ea"/>
              </a:rPr>
              <a:t>。 </a:t>
            </a:r>
          </a:p>
        </p:txBody>
      </p:sp>
      <p:grpSp>
        <p:nvGrpSpPr>
          <p:cNvPr id="22" name="Group 17"/>
          <p:cNvGrpSpPr>
            <a:grpSpLocks/>
          </p:cNvGrpSpPr>
          <p:nvPr/>
        </p:nvGrpSpPr>
        <p:grpSpPr bwMode="auto">
          <a:xfrm>
            <a:off x="609600" y="2555200"/>
            <a:ext cx="3771900" cy="3048000"/>
            <a:chOff x="1368" y="1830"/>
            <a:chExt cx="2376" cy="1920"/>
          </a:xfrm>
        </p:grpSpPr>
        <p:sp>
          <p:nvSpPr>
            <p:cNvPr id="23" name="Text Box 5"/>
            <p:cNvSpPr txBox="1">
              <a:spLocks noChangeArrowheads="1"/>
            </p:cNvSpPr>
            <p:nvPr/>
          </p:nvSpPr>
          <p:spPr bwMode="auto">
            <a:xfrm>
              <a:off x="2304" y="2400"/>
              <a:ext cx="1440" cy="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b="1">
                  <a:latin typeface="+mn-ea"/>
                  <a:ea typeface="+mn-ea"/>
                </a:rPr>
                <a:t>过程活动记录</a:t>
              </a:r>
              <a:r>
                <a:rPr lang="en-US" altLang="zh-CN" sz="2000" b="1">
                  <a:latin typeface="+mn-ea"/>
                  <a:ea typeface="+mn-ea"/>
                </a:rPr>
                <a:t>4</a:t>
              </a:r>
            </a:p>
            <a:p>
              <a:pPr>
                <a:lnSpc>
                  <a:spcPct val="120000"/>
                </a:lnSpc>
                <a:spcBef>
                  <a:spcPct val="50000"/>
                </a:spcBef>
              </a:pPr>
              <a:r>
                <a:rPr lang="zh-CN" altLang="en-US" sz="2000" b="1">
                  <a:latin typeface="+mn-ea"/>
                  <a:ea typeface="+mn-ea"/>
                </a:rPr>
                <a:t>过程活动记录</a:t>
              </a:r>
              <a:r>
                <a:rPr lang="en-US" altLang="zh-CN" sz="2000" b="1">
                  <a:latin typeface="+mn-ea"/>
                  <a:ea typeface="+mn-ea"/>
                </a:rPr>
                <a:t>3</a:t>
              </a:r>
            </a:p>
            <a:p>
              <a:pPr>
                <a:lnSpc>
                  <a:spcPct val="120000"/>
                </a:lnSpc>
                <a:spcBef>
                  <a:spcPct val="50000"/>
                </a:spcBef>
              </a:pPr>
              <a:r>
                <a:rPr lang="zh-CN" altLang="en-US" sz="2000" b="1">
                  <a:latin typeface="+mn-ea"/>
                  <a:ea typeface="+mn-ea"/>
                </a:rPr>
                <a:t>过程活动记录</a:t>
              </a:r>
              <a:r>
                <a:rPr lang="en-US" altLang="zh-CN" sz="2000" b="1">
                  <a:latin typeface="+mn-ea"/>
                  <a:ea typeface="+mn-ea"/>
                </a:rPr>
                <a:t>2</a:t>
              </a:r>
            </a:p>
            <a:p>
              <a:pPr>
                <a:lnSpc>
                  <a:spcPct val="120000"/>
                </a:lnSpc>
                <a:spcBef>
                  <a:spcPct val="50000"/>
                </a:spcBef>
              </a:pPr>
              <a:r>
                <a:rPr lang="zh-CN" altLang="en-US" sz="2000" b="1">
                  <a:latin typeface="+mn-ea"/>
                  <a:ea typeface="+mn-ea"/>
                </a:rPr>
                <a:t>过程活动记录</a:t>
              </a:r>
              <a:r>
                <a:rPr lang="en-US" altLang="zh-CN" sz="2000" b="1">
                  <a:latin typeface="+mn-ea"/>
                  <a:ea typeface="+mn-ea"/>
                </a:rPr>
                <a:t>1</a:t>
              </a:r>
            </a:p>
          </p:txBody>
        </p:sp>
        <p:sp>
          <p:nvSpPr>
            <p:cNvPr id="24" name="Line 6"/>
            <p:cNvSpPr>
              <a:spLocks noChangeShapeType="1"/>
            </p:cNvSpPr>
            <p:nvPr/>
          </p:nvSpPr>
          <p:spPr bwMode="auto">
            <a:xfrm>
              <a:off x="2256" y="1830"/>
              <a:ext cx="0" cy="192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5" name="Line 7"/>
            <p:cNvSpPr>
              <a:spLocks noChangeShapeType="1"/>
            </p:cNvSpPr>
            <p:nvPr/>
          </p:nvSpPr>
          <p:spPr bwMode="auto">
            <a:xfrm>
              <a:off x="3738" y="1830"/>
              <a:ext cx="0" cy="192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8" name="Line 8"/>
            <p:cNvSpPr>
              <a:spLocks noChangeShapeType="1"/>
            </p:cNvSpPr>
            <p:nvPr/>
          </p:nvSpPr>
          <p:spPr bwMode="auto">
            <a:xfrm>
              <a:off x="2256" y="3744"/>
              <a:ext cx="14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9" name="Line 9"/>
            <p:cNvSpPr>
              <a:spLocks noChangeShapeType="1"/>
            </p:cNvSpPr>
            <p:nvPr/>
          </p:nvSpPr>
          <p:spPr bwMode="auto">
            <a:xfrm>
              <a:off x="2256" y="3402"/>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0" name="Line 10"/>
            <p:cNvSpPr>
              <a:spLocks noChangeShapeType="1"/>
            </p:cNvSpPr>
            <p:nvPr/>
          </p:nvSpPr>
          <p:spPr bwMode="auto">
            <a:xfrm>
              <a:off x="2256" y="3060"/>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1" name="Line 11"/>
            <p:cNvSpPr>
              <a:spLocks noChangeShapeType="1"/>
            </p:cNvSpPr>
            <p:nvPr/>
          </p:nvSpPr>
          <p:spPr bwMode="auto">
            <a:xfrm>
              <a:off x="2256" y="2712"/>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2" name="Line 12"/>
            <p:cNvSpPr>
              <a:spLocks noChangeShapeType="1"/>
            </p:cNvSpPr>
            <p:nvPr/>
          </p:nvSpPr>
          <p:spPr bwMode="auto">
            <a:xfrm>
              <a:off x="2256" y="2388"/>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3" name="Text Box 13"/>
            <p:cNvSpPr txBox="1">
              <a:spLocks noChangeArrowheads="1"/>
            </p:cNvSpPr>
            <p:nvPr/>
          </p:nvSpPr>
          <p:spPr bwMode="auto">
            <a:xfrm>
              <a:off x="1368" y="225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mn-ea"/>
                  <a:ea typeface="+mn-ea"/>
                </a:rPr>
                <a:t>TOP</a:t>
              </a:r>
            </a:p>
          </p:txBody>
        </p:sp>
        <p:sp>
          <p:nvSpPr>
            <p:cNvPr id="34" name="Text Box 14"/>
            <p:cNvSpPr txBox="1">
              <a:spLocks noChangeArrowheads="1"/>
            </p:cNvSpPr>
            <p:nvPr/>
          </p:nvSpPr>
          <p:spPr bwMode="auto">
            <a:xfrm>
              <a:off x="1458" y="2544"/>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mn-ea"/>
                  <a:ea typeface="+mn-ea"/>
                </a:rPr>
                <a:t>SP</a:t>
              </a:r>
            </a:p>
          </p:txBody>
        </p:sp>
        <p:sp>
          <p:nvSpPr>
            <p:cNvPr id="35" name="Line 15"/>
            <p:cNvSpPr>
              <a:spLocks noChangeShapeType="1"/>
            </p:cNvSpPr>
            <p:nvPr/>
          </p:nvSpPr>
          <p:spPr bwMode="auto">
            <a:xfrm>
              <a:off x="1806" y="2706"/>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6" name="Line 16"/>
            <p:cNvSpPr>
              <a:spLocks noChangeShapeType="1"/>
            </p:cNvSpPr>
            <p:nvPr/>
          </p:nvSpPr>
          <p:spPr bwMode="auto">
            <a:xfrm>
              <a:off x="1812" y="2388"/>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grpSp>
      <p:sp>
        <p:nvSpPr>
          <p:cNvPr id="37" name="Text Box 22"/>
          <p:cNvSpPr txBox="1">
            <a:spLocks noChangeArrowheads="1"/>
          </p:cNvSpPr>
          <p:nvPr/>
        </p:nvSpPr>
        <p:spPr bwMode="auto">
          <a:xfrm>
            <a:off x="2514600" y="562292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mn-ea"/>
                <a:ea typeface="+mn-ea"/>
              </a:rPr>
              <a:t>运行栈</a:t>
            </a:r>
          </a:p>
        </p:txBody>
      </p:sp>
      <p:cxnSp>
        <p:nvCxnSpPr>
          <p:cNvPr id="38" name="直接箭头连接符 37"/>
          <p:cNvCxnSpPr/>
          <p:nvPr/>
        </p:nvCxnSpPr>
        <p:spPr bwMode="auto">
          <a:xfrm flipH="1" flipV="1">
            <a:off x="8229600" y="2667000"/>
            <a:ext cx="505799" cy="1"/>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 Box 13"/>
          <p:cNvSpPr txBox="1">
            <a:spLocks noChangeArrowheads="1"/>
          </p:cNvSpPr>
          <p:nvPr/>
        </p:nvSpPr>
        <p:spPr bwMode="auto">
          <a:xfrm>
            <a:off x="8153400" y="213360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Times New Roman" charset="0"/>
              </a:rPr>
              <a:t>TOP</a:t>
            </a:r>
          </a:p>
        </p:txBody>
      </p:sp>
      <p:pic>
        <p:nvPicPr>
          <p:cNvPr id="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7369" r="9688"/>
          <a:stretch>
            <a:fillRect/>
          </a:stretch>
        </p:blipFill>
        <p:spPr bwMode="auto">
          <a:xfrm>
            <a:off x="5791200" y="2555200"/>
            <a:ext cx="23622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Arc 21"/>
          <p:cNvSpPr>
            <a:spLocks/>
          </p:cNvSpPr>
          <p:nvPr/>
        </p:nvSpPr>
        <p:spPr bwMode="auto">
          <a:xfrm rot="10733492">
            <a:off x="4341813" y="4393525"/>
            <a:ext cx="1903412" cy="612775"/>
          </a:xfrm>
          <a:custGeom>
            <a:avLst/>
            <a:gdLst>
              <a:gd name="G0" fmla="+- 0 0 0"/>
              <a:gd name="G1" fmla="+- 21600 0 0"/>
              <a:gd name="G2" fmla="+- 21600 0 0"/>
              <a:gd name="T0" fmla="*/ 0 w 21356"/>
              <a:gd name="T1" fmla="*/ 0 h 21600"/>
              <a:gd name="T2" fmla="*/ 21356 w 21356"/>
              <a:gd name="T3" fmla="*/ 18359 h 21600"/>
              <a:gd name="T4" fmla="*/ 0 w 21356"/>
              <a:gd name="T5" fmla="*/ 21600 h 21600"/>
            </a:gdLst>
            <a:ahLst/>
            <a:cxnLst>
              <a:cxn ang="0">
                <a:pos x="T0" y="T1"/>
              </a:cxn>
              <a:cxn ang="0">
                <a:pos x="T2" y="T3"/>
              </a:cxn>
              <a:cxn ang="0">
                <a:pos x="T4" y="T5"/>
              </a:cxn>
            </a:cxnLst>
            <a:rect l="0" t="0" r="r" b="b"/>
            <a:pathLst>
              <a:path w="21356" h="21600" fill="none" extrusionOk="0">
                <a:moveTo>
                  <a:pt x="-1" y="0"/>
                </a:moveTo>
                <a:cubicBezTo>
                  <a:pt x="10677" y="0"/>
                  <a:pt x="19753" y="7802"/>
                  <a:pt x="21355" y="18359"/>
                </a:cubicBezTo>
              </a:path>
              <a:path w="21356" h="21600" stroke="0" extrusionOk="0">
                <a:moveTo>
                  <a:pt x="-1" y="0"/>
                </a:moveTo>
                <a:cubicBezTo>
                  <a:pt x="10677" y="0"/>
                  <a:pt x="19753" y="7802"/>
                  <a:pt x="21355" y="18359"/>
                </a:cubicBezTo>
                <a:lnTo>
                  <a:pt x="0" y="21600"/>
                </a:lnTo>
                <a:close/>
              </a:path>
            </a:pathLst>
          </a:custGeom>
          <a:noFill/>
          <a:ln w="28575">
            <a:solidFill>
              <a:srgbClr val="800080"/>
            </a:solidFill>
            <a:miter lim="800000"/>
            <a:headEnd type="oval" w="med" len="med"/>
            <a:tailEnd type="stealth" w="med" len="me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5" name="直接箭头连接符 44"/>
          <p:cNvCxnSpPr/>
          <p:nvPr/>
        </p:nvCxnSpPr>
        <p:spPr bwMode="auto">
          <a:xfrm flipV="1">
            <a:off x="4381500" y="2667000"/>
            <a:ext cx="1562100" cy="774025"/>
          </a:xfrm>
          <a:prstGeom prst="straightConnector1">
            <a:avLst/>
          </a:prstGeom>
          <a:solidFill>
            <a:srgbClr val="993366">
              <a:alpha val="96001"/>
            </a:srgbClr>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a:stCxn id="31" idx="1"/>
          </p:cNvCxnSpPr>
          <p:nvPr/>
        </p:nvCxnSpPr>
        <p:spPr bwMode="auto">
          <a:xfrm>
            <a:off x="4381500" y="3955375"/>
            <a:ext cx="1638300" cy="1150025"/>
          </a:xfrm>
          <a:prstGeom prst="straightConnector1">
            <a:avLst/>
          </a:prstGeom>
          <a:solidFill>
            <a:srgbClr val="993366">
              <a:alpha val="96001"/>
            </a:srgbClr>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flipH="1">
            <a:off x="8153400" y="5105400"/>
            <a:ext cx="5334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 Box 14"/>
          <p:cNvSpPr txBox="1">
            <a:spLocks noChangeArrowheads="1"/>
          </p:cNvSpPr>
          <p:nvPr/>
        </p:nvSpPr>
        <p:spPr bwMode="auto">
          <a:xfrm>
            <a:off x="8305800" y="4572001"/>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Times New Roman" charset="0"/>
              </a:rPr>
              <a:t>SP</a:t>
            </a: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21</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in)">
                                      <p:cBhvr>
                                        <p:cTn id="7" dur="500"/>
                                        <p:tgtEl>
                                          <p:spTgt spid="47"/>
                                        </p:tgtEl>
                                      </p:cBhvr>
                                    </p:animEffect>
                                  </p:childTnLst>
                                </p:cTn>
                              </p:par>
                              <p:par>
                                <p:cTn id="8" presetID="4" presetClass="entr" presetSubtype="16"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ox(in)">
                                      <p:cBhvr>
                                        <p:cTn id="10" dur="500"/>
                                        <p:tgtEl>
                                          <p:spTgt spid="45"/>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ox(in)">
                                      <p:cBhvr>
                                        <p:cTn id="14" dur="500"/>
                                        <p:tgtEl>
                                          <p:spTgt spid="4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r="73184"/>
          <a:stretch>
            <a:fillRect/>
          </a:stretch>
        </p:blipFill>
        <p:spPr bwMode="auto">
          <a:xfrm>
            <a:off x="1143000" y="533400"/>
            <a:ext cx="2286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6096000" y="457200"/>
            <a:ext cx="2667000" cy="5632311"/>
          </a:xfrm>
          <a:prstGeom prst="rect">
            <a:avLst/>
          </a:prstGeom>
          <a:noFill/>
        </p:spPr>
        <p:txBody>
          <a:bodyPr wrap="square" rtlCol="0">
            <a:spAutoFit/>
          </a:bodyPr>
          <a:lstStyle/>
          <a:p>
            <a:pPr algn="l">
              <a:lnSpc>
                <a:spcPct val="150000"/>
              </a:lnSpc>
            </a:pPr>
            <a:r>
              <a:rPr lang="zh-CN" altLang="en-US" sz="2000" b="1" dirty="0">
                <a:latin typeface="宋体" pitchFamily="2" charset="-122"/>
                <a:ea typeface="宋体" pitchFamily="2" charset="-122"/>
              </a:rPr>
              <a:t>函数调用执行次序：</a:t>
            </a:r>
            <a:endParaRPr lang="en-US" altLang="zh-CN" sz="2000" b="1" dirty="0">
              <a:latin typeface="宋体" pitchFamily="2" charset="-122"/>
              <a:ea typeface="宋体" pitchFamily="2" charset="-122"/>
            </a:endParaRP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main </a:t>
            </a:r>
            <a:r>
              <a:rPr lang="zh-CN" altLang="en-US" sz="2000" b="1" dirty="0">
                <a:latin typeface="宋体" pitchFamily="2" charset="-122"/>
                <a:ea typeface="宋体" pitchFamily="2" charset="-122"/>
              </a:rPr>
              <a:t>中调用</a:t>
            </a:r>
            <a:r>
              <a:rPr lang="en-US" altLang="zh-CN" sz="2000" b="1" dirty="0">
                <a:latin typeface="宋体" pitchFamily="2" charset="-122"/>
                <a:ea typeface="宋体" pitchFamily="2" charset="-122"/>
              </a:rPr>
              <a:t> p </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 </a:t>
            </a:r>
            <a:r>
              <a:rPr lang="zh-CN" altLang="en-US" sz="2000" b="1" dirty="0">
                <a:latin typeface="宋体" pitchFamily="2" charset="-122"/>
                <a:ea typeface="宋体" pitchFamily="2" charset="-122"/>
              </a:rPr>
              <a:t>中调用</a:t>
            </a:r>
            <a:r>
              <a:rPr lang="en-US" altLang="zh-CN" sz="2000" b="1" dirty="0">
                <a:latin typeface="宋体" pitchFamily="2" charset="-122"/>
                <a:ea typeface="宋体" pitchFamily="2" charset="-122"/>
              </a:rPr>
              <a:t> q </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q </a:t>
            </a:r>
            <a:r>
              <a:rPr lang="zh-CN" altLang="en-US" sz="2000" b="1" dirty="0">
                <a:latin typeface="宋体" pitchFamily="2" charset="-122"/>
                <a:ea typeface="宋体" pitchFamily="2" charset="-122"/>
              </a:rPr>
              <a:t>中调用</a:t>
            </a:r>
            <a:r>
              <a:rPr lang="en-US" altLang="zh-CN" sz="2000" b="1" dirty="0">
                <a:latin typeface="宋体" pitchFamily="2" charset="-122"/>
                <a:ea typeface="宋体" pitchFamily="2" charset="-122"/>
              </a:rPr>
              <a:t> p</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4</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执行直到</a:t>
            </a:r>
            <a:endParaRPr lang="en-US" altLang="zh-CN" sz="2000" b="1" dirty="0">
              <a:latin typeface="宋体" pitchFamily="2" charset="-122"/>
              <a:ea typeface="宋体" pitchFamily="2" charset="-122"/>
            </a:endParaRPr>
          </a:p>
          <a:p>
            <a:pPr algn="l">
              <a:lnSpc>
                <a:spcPct val="150000"/>
              </a:lnSpc>
            </a:pPr>
            <a:r>
              <a:rPr lang="en-US" altLang="zh-CN" sz="2000" b="1" dirty="0">
                <a:latin typeface="宋体" pitchFamily="2" charset="-122"/>
                <a:ea typeface="宋体" pitchFamily="2" charset="-122"/>
              </a:rPr>
              <a:t>     return</a:t>
            </a:r>
            <a:r>
              <a:rPr lang="zh-CN" altLang="en-US" sz="2000" b="1" dirty="0">
                <a:latin typeface="宋体" pitchFamily="2" charset="-122"/>
                <a:ea typeface="宋体" pitchFamily="2" charset="-122"/>
              </a:rPr>
              <a:t>返回</a:t>
            </a:r>
            <a:r>
              <a:rPr lang="en-US" altLang="zh-CN" sz="2000" b="1" dirty="0">
                <a:latin typeface="宋体" pitchFamily="2" charset="-122"/>
                <a:ea typeface="宋体" pitchFamily="2" charset="-122"/>
              </a:rPr>
              <a:t>q</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5</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q</a:t>
            </a:r>
            <a:r>
              <a:rPr lang="zh-CN" altLang="en-US" sz="2000" b="1" dirty="0">
                <a:latin typeface="宋体" pitchFamily="2" charset="-122"/>
                <a:ea typeface="宋体" pitchFamily="2" charset="-122"/>
              </a:rPr>
              <a:t>执行直到</a:t>
            </a:r>
            <a:endParaRPr lang="en-US" altLang="zh-CN" sz="2000" b="1" dirty="0">
              <a:latin typeface="宋体" pitchFamily="2" charset="-122"/>
              <a:ea typeface="宋体" pitchFamily="2" charset="-122"/>
            </a:endParaRPr>
          </a:p>
          <a:p>
            <a:pPr algn="l">
              <a:lnSpc>
                <a:spcPct val="150000"/>
              </a:lnSpc>
            </a:pPr>
            <a:r>
              <a:rPr lang="en-US" altLang="zh-CN" sz="2000" b="1" dirty="0">
                <a:latin typeface="宋体" pitchFamily="2" charset="-122"/>
                <a:ea typeface="宋体" pitchFamily="2" charset="-122"/>
              </a:rPr>
              <a:t>     return</a:t>
            </a:r>
            <a:r>
              <a:rPr lang="zh-CN" altLang="en-US" sz="2000" b="1" dirty="0">
                <a:latin typeface="宋体" pitchFamily="2" charset="-122"/>
                <a:ea typeface="宋体" pitchFamily="2" charset="-122"/>
              </a:rPr>
              <a:t>返回</a:t>
            </a:r>
            <a:r>
              <a:rPr lang="en-US" altLang="zh-CN" sz="2000" b="1" dirty="0">
                <a:latin typeface="宋体" pitchFamily="2" charset="-122"/>
                <a:ea typeface="宋体" pitchFamily="2" charset="-122"/>
              </a:rPr>
              <a:t>p</a:t>
            </a:r>
          </a:p>
          <a:p>
            <a:pPr algn="l">
              <a:lnSpc>
                <a:spcPct val="15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6</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执行后续所有语句后到达</a:t>
            </a:r>
            <a:r>
              <a:rPr lang="en-US" altLang="zh-CN" sz="2000" b="1" dirty="0">
                <a:latin typeface="宋体" pitchFamily="2" charset="-122"/>
                <a:ea typeface="宋体" pitchFamily="2" charset="-122"/>
              </a:rPr>
              <a:t>return</a:t>
            </a:r>
            <a:r>
              <a:rPr lang="zh-CN" altLang="en-US" sz="2000" b="1" dirty="0">
                <a:latin typeface="宋体" pitchFamily="2" charset="-122"/>
                <a:ea typeface="宋体" pitchFamily="2" charset="-122"/>
              </a:rPr>
              <a:t>，返回</a:t>
            </a:r>
            <a:r>
              <a:rPr lang="en-US" altLang="zh-CN" sz="2000" b="1" dirty="0">
                <a:latin typeface="宋体" pitchFamily="2" charset="-122"/>
                <a:ea typeface="宋体" pitchFamily="2" charset="-122"/>
              </a:rPr>
              <a:t>main</a:t>
            </a:r>
            <a:endParaRPr lang="zh-CN" altLang="en-US" sz="2000" b="1" dirty="0">
              <a:latin typeface="宋体" pitchFamily="2" charset="-122"/>
              <a:ea typeface="宋体" pitchFamily="2" charset="-122"/>
            </a:endParaRPr>
          </a:p>
          <a:p>
            <a:pPr>
              <a:lnSpc>
                <a:spcPct val="150000"/>
              </a:lnSpc>
            </a:pPr>
            <a:endParaRPr lang="zh-CN" altLang="en-US" sz="2000" b="1" dirty="0">
              <a:latin typeface="宋体" pitchFamily="2" charset="-122"/>
              <a:ea typeface="宋体" pitchFamily="2" charset="-122"/>
            </a:endParaRPr>
          </a:p>
        </p:txBody>
      </p:sp>
      <p:sp>
        <p:nvSpPr>
          <p:cNvPr id="35" name="右箭头 34"/>
          <p:cNvSpPr/>
          <p:nvPr/>
        </p:nvSpPr>
        <p:spPr bwMode="auto">
          <a:xfrm>
            <a:off x="929898" y="4236204"/>
            <a:ext cx="304800" cy="228600"/>
          </a:xfrm>
          <a:prstGeom prst="rightArrow">
            <a:avLst/>
          </a:prstGeom>
          <a:solidFill>
            <a:srgbClr val="FF3300">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graphicFrame>
        <p:nvGraphicFramePr>
          <p:cNvPr id="37" name="表格 36"/>
          <p:cNvGraphicFramePr>
            <a:graphicFrameLocks noGrp="1"/>
          </p:cNvGraphicFramePr>
          <p:nvPr/>
        </p:nvGraphicFramePr>
        <p:xfrm>
          <a:off x="3657600" y="838200"/>
          <a:ext cx="2057400" cy="42418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614506">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2729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8" name="TextBox 37"/>
          <p:cNvSpPr txBox="1"/>
          <p:nvPr/>
        </p:nvSpPr>
        <p:spPr>
          <a:xfrm>
            <a:off x="3657600" y="5257800"/>
            <a:ext cx="1981200" cy="400110"/>
          </a:xfrm>
          <a:prstGeom prst="rect">
            <a:avLst/>
          </a:prstGeom>
          <a:noFill/>
        </p:spPr>
        <p:txBody>
          <a:bodyPr wrap="square" rtlCol="0">
            <a:spAutoFit/>
          </a:bodyPr>
          <a:lstStyle/>
          <a:p>
            <a:r>
              <a:rPr lang="zh-CN" altLang="en-US" sz="2000" b="1" dirty="0">
                <a:latin typeface="宋体" pitchFamily="2" charset="-122"/>
                <a:ea typeface="宋体" pitchFamily="2" charset="-122"/>
              </a:rPr>
              <a:t>运行栈的示意图</a:t>
            </a:r>
          </a:p>
        </p:txBody>
      </p:sp>
      <p:sp>
        <p:nvSpPr>
          <p:cNvPr id="39" name="TextBox 38"/>
          <p:cNvSpPr txBox="1"/>
          <p:nvPr/>
        </p:nvSpPr>
        <p:spPr>
          <a:xfrm>
            <a:off x="3657600" y="4720570"/>
            <a:ext cx="2057400" cy="369332"/>
          </a:xfrm>
          <a:prstGeom prst="rect">
            <a:avLst/>
          </a:prstGeom>
          <a:noFill/>
          <a:ln>
            <a:solidFill>
              <a:schemeClr val="tx1"/>
            </a:solidFill>
          </a:ln>
        </p:spPr>
        <p:txBody>
          <a:bodyPr wrap="square" rtlCol="0">
            <a:spAutoFit/>
          </a:bodyPr>
          <a:lstStyle/>
          <a:p>
            <a:r>
              <a:rPr lang="zh-CN" altLang="en-US" b="1" dirty="0"/>
              <a:t>全局区</a:t>
            </a:r>
          </a:p>
        </p:txBody>
      </p:sp>
      <p:sp>
        <p:nvSpPr>
          <p:cNvPr id="41" name="TextBox 40"/>
          <p:cNvSpPr txBox="1"/>
          <p:nvPr/>
        </p:nvSpPr>
        <p:spPr>
          <a:xfrm>
            <a:off x="3657600" y="4355068"/>
            <a:ext cx="2057400" cy="369332"/>
          </a:xfrm>
          <a:prstGeom prst="rect">
            <a:avLst/>
          </a:prstGeom>
          <a:noFill/>
          <a:ln>
            <a:solidFill>
              <a:schemeClr val="tx1"/>
            </a:solidFill>
          </a:ln>
        </p:spPr>
        <p:txBody>
          <a:bodyPr wrap="square" rtlCol="0">
            <a:spAutoFit/>
          </a:bodyPr>
          <a:lstStyle/>
          <a:p>
            <a:r>
              <a:rPr lang="en-US" altLang="zh-CN" b="1" dirty="0"/>
              <a:t>main</a:t>
            </a:r>
            <a:r>
              <a:rPr lang="zh-CN" altLang="en-US" b="1" dirty="0"/>
              <a:t>的</a:t>
            </a:r>
            <a:r>
              <a:rPr lang="en-US" altLang="zh-CN" b="1" dirty="0"/>
              <a:t>AR</a:t>
            </a:r>
            <a:endParaRPr lang="zh-CN" altLang="en-US" b="1" dirty="0"/>
          </a:p>
        </p:txBody>
      </p:sp>
      <p:sp>
        <p:nvSpPr>
          <p:cNvPr id="43" name="TextBox 42"/>
          <p:cNvSpPr txBox="1"/>
          <p:nvPr/>
        </p:nvSpPr>
        <p:spPr>
          <a:xfrm>
            <a:off x="3657600" y="3977898"/>
            <a:ext cx="2057400" cy="369332"/>
          </a:xfrm>
          <a:prstGeom prst="rect">
            <a:avLst/>
          </a:prstGeom>
          <a:noFill/>
          <a:ln>
            <a:solidFill>
              <a:schemeClr val="tx1"/>
            </a:solidFill>
          </a:ln>
        </p:spPr>
        <p:txBody>
          <a:bodyPr wrap="square" rtlCol="0">
            <a:spAutoFit/>
          </a:bodyPr>
          <a:lstStyle/>
          <a:p>
            <a:r>
              <a:rPr lang="en-US" altLang="zh-CN" b="1" dirty="0"/>
              <a:t>p</a:t>
            </a:r>
            <a:r>
              <a:rPr lang="zh-CN" altLang="en-US" b="1" dirty="0"/>
              <a:t>的</a:t>
            </a:r>
            <a:r>
              <a:rPr lang="en-US" altLang="zh-CN" b="1" dirty="0"/>
              <a:t>AR</a:t>
            </a:r>
            <a:endParaRPr lang="zh-CN" altLang="en-US" b="1" dirty="0"/>
          </a:p>
        </p:txBody>
      </p:sp>
      <p:sp>
        <p:nvSpPr>
          <p:cNvPr id="44" name="TextBox 43"/>
          <p:cNvSpPr txBox="1"/>
          <p:nvPr/>
        </p:nvSpPr>
        <p:spPr>
          <a:xfrm>
            <a:off x="3657600" y="3608566"/>
            <a:ext cx="2057400" cy="369332"/>
          </a:xfrm>
          <a:prstGeom prst="rect">
            <a:avLst/>
          </a:prstGeom>
          <a:noFill/>
          <a:ln>
            <a:solidFill>
              <a:schemeClr val="tx1"/>
            </a:solidFill>
          </a:ln>
        </p:spPr>
        <p:txBody>
          <a:bodyPr wrap="square" rtlCol="0">
            <a:spAutoFit/>
          </a:bodyPr>
          <a:lstStyle/>
          <a:p>
            <a:r>
              <a:rPr lang="en-US" altLang="zh-CN" b="1" dirty="0"/>
              <a:t>q</a:t>
            </a:r>
            <a:r>
              <a:rPr lang="zh-CN" altLang="en-US" b="1" dirty="0"/>
              <a:t>的</a:t>
            </a:r>
            <a:r>
              <a:rPr lang="en-US" altLang="zh-CN" b="1" dirty="0"/>
              <a:t>AR</a:t>
            </a:r>
            <a:endParaRPr lang="zh-CN" altLang="en-US" b="1" dirty="0"/>
          </a:p>
        </p:txBody>
      </p:sp>
      <p:sp>
        <p:nvSpPr>
          <p:cNvPr id="45" name="TextBox 44"/>
          <p:cNvSpPr txBox="1"/>
          <p:nvPr/>
        </p:nvSpPr>
        <p:spPr>
          <a:xfrm>
            <a:off x="3657600" y="3231396"/>
            <a:ext cx="2057400" cy="369332"/>
          </a:xfrm>
          <a:prstGeom prst="rect">
            <a:avLst/>
          </a:prstGeom>
          <a:noFill/>
          <a:ln>
            <a:solidFill>
              <a:schemeClr val="tx1"/>
            </a:solidFill>
          </a:ln>
        </p:spPr>
        <p:txBody>
          <a:bodyPr wrap="square" rtlCol="0">
            <a:spAutoFit/>
          </a:bodyPr>
          <a:lstStyle/>
          <a:p>
            <a:r>
              <a:rPr lang="en-US" altLang="zh-CN" b="1" dirty="0"/>
              <a:t>p</a:t>
            </a:r>
            <a:r>
              <a:rPr lang="zh-CN" altLang="en-US" b="1" dirty="0"/>
              <a:t>的</a:t>
            </a:r>
            <a:r>
              <a:rPr lang="en-US" altLang="zh-CN" b="1" dirty="0"/>
              <a:t>AR</a:t>
            </a:r>
            <a:endParaRPr lang="zh-CN" altLang="en-US" b="1" dirty="0"/>
          </a:p>
        </p:txBody>
      </p:sp>
      <p:sp>
        <p:nvSpPr>
          <p:cNvPr id="12"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22</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ox(in)">
                                      <p:cBhvr>
                                        <p:cTn id="11" dur="500"/>
                                        <p:tgtEl>
                                          <p:spTgt spid="37"/>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ox(in)">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ox(in)">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ox(in)">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5.55556E-7 3.98844E-6 L 0.03993 0.08786 " pathEditMode="relative" rAng="0" ptsTypes="AA">
                                      <p:cBhvr>
                                        <p:cTn id="29" dur="2000" fill="hold"/>
                                        <p:tgtEl>
                                          <p:spTgt spid="35"/>
                                        </p:tgtEl>
                                        <p:attrNameLst>
                                          <p:attrName>ppt_x</p:attrName>
                                          <p:attrName>ppt_y</p:attrName>
                                        </p:attrNameLst>
                                      </p:cBhvr>
                                      <p:rCtr x="2000" y="4400"/>
                                    </p:animMotion>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ox(in)">
                                      <p:cBhvr>
                                        <p:cTn id="34" dur="500"/>
                                        <p:tgtEl>
                                          <p:spTgt spid="43"/>
                                        </p:tgtEl>
                                      </p:cBhvr>
                                    </p:animEffect>
                                  </p:childTnLst>
                                </p:cTn>
                              </p:par>
                            </p:childTnLst>
                          </p:cTn>
                        </p:par>
                        <p:par>
                          <p:cTn id="35" fill="hold">
                            <p:stCondLst>
                              <p:cond delay="500"/>
                            </p:stCondLst>
                            <p:childTnLst>
                              <p:par>
                                <p:cTn id="36" presetID="0" presetClass="path" presetSubtype="0" accel="50000" decel="50000" fill="hold" grpId="2" nodeType="afterEffect">
                                  <p:stCondLst>
                                    <p:cond delay="0"/>
                                  </p:stCondLst>
                                  <p:childTnLst>
                                    <p:animMotion origin="layout" path="M 0.03993 0.08786 L -0.00174 -0.26729 " pathEditMode="relative" rAng="0" ptsTypes="AA">
                                      <p:cBhvr>
                                        <p:cTn id="37" dur="2000" fill="hold"/>
                                        <p:tgtEl>
                                          <p:spTgt spid="35"/>
                                        </p:tgtEl>
                                        <p:attrNameLst>
                                          <p:attrName>ppt_x</p:attrName>
                                          <p:attrName>ppt_y</p:attrName>
                                        </p:attrNameLst>
                                      </p:cBhvr>
                                      <p:rCtr x="-2100" y="-17800"/>
                                    </p:animMotion>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3" nodeType="clickEffect">
                                  <p:stCondLst>
                                    <p:cond delay="0"/>
                                  </p:stCondLst>
                                  <p:childTnLst>
                                    <p:animMotion origin="layout" path="M -0.01007 -0.26729 L 0.0316 -0.1896 " pathEditMode="relative" rAng="0" ptsTypes="AA">
                                      <p:cBhvr>
                                        <p:cTn id="41" dur="2000" fill="hold"/>
                                        <p:tgtEl>
                                          <p:spTgt spid="35"/>
                                        </p:tgtEl>
                                        <p:attrNameLst>
                                          <p:attrName>ppt_x</p:attrName>
                                          <p:attrName>ppt_y</p:attrName>
                                        </p:attrNameLst>
                                      </p:cBhvr>
                                      <p:rCtr x="2100" y="3900"/>
                                    </p:animMotion>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box(in)">
                                      <p:cBhvr>
                                        <p:cTn id="46" dur="500"/>
                                        <p:tgtEl>
                                          <p:spTgt spid="44"/>
                                        </p:tgtEl>
                                      </p:cBhvr>
                                    </p:animEffect>
                                  </p:childTnLst>
                                </p:cTn>
                              </p:par>
                            </p:childTnLst>
                          </p:cTn>
                        </p:par>
                        <p:par>
                          <p:cTn id="47" fill="hold">
                            <p:stCondLst>
                              <p:cond delay="500"/>
                            </p:stCondLst>
                            <p:childTnLst>
                              <p:par>
                                <p:cTn id="48" presetID="0" presetClass="path" presetSubtype="0" accel="50000" decel="50000" fill="hold" grpId="4" nodeType="afterEffect">
                                  <p:stCondLst>
                                    <p:cond delay="0"/>
                                  </p:stCondLst>
                                  <p:childTnLst>
                                    <p:animMotion origin="layout" path="M 0.02986 -0.18498 L -0.00347 -0.46243 " pathEditMode="relative" rAng="0" ptsTypes="AA">
                                      <p:cBhvr>
                                        <p:cTn id="49" dur="2000" fill="hold"/>
                                        <p:tgtEl>
                                          <p:spTgt spid="35"/>
                                        </p:tgtEl>
                                        <p:attrNameLst>
                                          <p:attrName>ppt_x</p:attrName>
                                          <p:attrName>ppt_y</p:attrName>
                                        </p:attrNameLst>
                                      </p:cBhvr>
                                      <p:rCtr x="-1700" y="-13900"/>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5" nodeType="clickEffect">
                                  <p:stCondLst>
                                    <p:cond delay="0"/>
                                  </p:stCondLst>
                                  <p:childTnLst>
                                    <p:animMotion origin="layout" path="M -0.0066 -0.46289 L 0.0434 -0.38521 " pathEditMode="relative" rAng="0" ptsTypes="AA">
                                      <p:cBhvr>
                                        <p:cTn id="53" dur="2000" fill="hold"/>
                                        <p:tgtEl>
                                          <p:spTgt spid="35"/>
                                        </p:tgtEl>
                                        <p:attrNameLst>
                                          <p:attrName>ppt_x</p:attrName>
                                          <p:attrName>ppt_y</p:attrName>
                                        </p:attrNameLst>
                                      </p:cBhvr>
                                      <p:rCtr x="2500" y="3900"/>
                                    </p:animMotion>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ox(in)">
                                      <p:cBhvr>
                                        <p:cTn id="58" dur="500"/>
                                        <p:tgtEl>
                                          <p:spTgt spid="45"/>
                                        </p:tgtEl>
                                      </p:cBhvr>
                                    </p:animEffect>
                                  </p:childTnLst>
                                </p:cTn>
                              </p:par>
                            </p:childTnLst>
                          </p:cTn>
                        </p:par>
                        <p:par>
                          <p:cTn id="59" fill="hold">
                            <p:stCondLst>
                              <p:cond delay="500"/>
                            </p:stCondLst>
                            <p:childTnLst>
                              <p:par>
                                <p:cTn id="60" presetID="0" presetClass="path" presetSubtype="0" accel="50000" decel="50000" fill="hold" grpId="6" nodeType="afterEffect">
                                  <p:stCondLst>
                                    <p:cond delay="0"/>
                                  </p:stCondLst>
                                  <p:childTnLst>
                                    <p:animMotion origin="layout" path="M 0.03819 -0.38706 L 0.00486 -0.26498 " pathEditMode="relative" rAng="0" ptsTypes="AA">
                                      <p:cBhvr>
                                        <p:cTn id="61" dur="2000" fill="hold"/>
                                        <p:tgtEl>
                                          <p:spTgt spid="35"/>
                                        </p:tgtEl>
                                        <p:attrNameLst>
                                          <p:attrName>ppt_x</p:attrName>
                                          <p:attrName>ppt_y</p:attrName>
                                        </p:attrNameLst>
                                      </p:cBhvr>
                                      <p:rCtr x="-1700" y="6100"/>
                                    </p:animMotion>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7" nodeType="clickEffect">
                                  <p:stCondLst>
                                    <p:cond delay="0"/>
                                  </p:stCondLst>
                                  <p:childTnLst>
                                    <p:animMotion origin="layout" path="M 0.01181 -0.26035 C 0.02413 -0.25226 0.02899 -0.24971 0.04236 -0.24671 C 0.0441 -0.2444 0.04549 -0.24185 0.0474 -0.24 C 0.05069 -0.23677 0.05764 -0.23099 0.05764 -0.23076 C 0.06146 -0.21596 0.06233 -0.21365 0.06267 -0.19029 C 0.06302 -0.15885 0.07326 -0.11353 0.05417 -0.08879 C 0.05017 -0.07099 0.04167 -0.07145 0.02882 -0.06844 C 0.01476 -0.06521 0.00017 -0.06174 -0.01354 -0.05711 C -0.01476 -0.0548 -0.01667 -0.05318 -0.01701 -0.05041 C -0.01875 -0.03492 -0.00313 -0.03908 0.0033 -0.03908 " pathEditMode="relative" rAng="0" ptsTypes="fffffffffA">
                                      <p:cBhvr>
                                        <p:cTn id="65" dur="3000" fill="hold"/>
                                        <p:tgtEl>
                                          <p:spTgt spid="35"/>
                                        </p:tgtEl>
                                        <p:attrNameLst>
                                          <p:attrName>ppt_x</p:attrName>
                                          <p:attrName>ppt_y</p:attrName>
                                        </p:attrNameLst>
                                      </p:cBhvr>
                                      <p:rCtr x="1500" y="11300"/>
                                    </p:animMotion>
                                  </p:childTnLst>
                                </p:cTn>
                              </p:par>
                            </p:childTnLst>
                          </p:cTn>
                        </p:par>
                      </p:childTnLst>
                    </p:cTn>
                  </p:par>
                  <p:par>
                    <p:cTn id="66" fill="hold">
                      <p:stCondLst>
                        <p:cond delay="indefinite"/>
                      </p:stCondLst>
                      <p:childTnLst>
                        <p:par>
                          <p:cTn id="67" fill="hold">
                            <p:stCondLst>
                              <p:cond delay="0"/>
                            </p:stCondLst>
                            <p:childTnLst>
                              <p:par>
                                <p:cTn id="68" presetID="4" presetClass="exit" presetSubtype="16" fill="hold" grpId="1" nodeType="clickEffect">
                                  <p:stCondLst>
                                    <p:cond delay="0"/>
                                  </p:stCondLst>
                                  <p:childTnLst>
                                    <p:animEffect transition="out" filter="box(in)">
                                      <p:cBhvr>
                                        <p:cTn id="69" dur="500"/>
                                        <p:tgtEl>
                                          <p:spTgt spid="45"/>
                                        </p:tgtEl>
                                      </p:cBhvr>
                                    </p:animEffect>
                                    <p:set>
                                      <p:cBhvr>
                                        <p:cTn id="70" dur="1" fill="hold">
                                          <p:stCondLst>
                                            <p:cond delay="499"/>
                                          </p:stCondLst>
                                        </p:cTn>
                                        <p:tgtEl>
                                          <p:spTgt spid="45"/>
                                        </p:tgtEl>
                                        <p:attrNameLst>
                                          <p:attrName>style.visibility</p:attrName>
                                        </p:attrNameLst>
                                      </p:cBhvr>
                                      <p:to>
                                        <p:strVal val="hidden"/>
                                      </p:to>
                                    </p:set>
                                  </p:childTnLst>
                                </p:cTn>
                              </p:par>
                            </p:childTnLst>
                          </p:cTn>
                        </p:par>
                        <p:par>
                          <p:cTn id="71" fill="hold">
                            <p:stCondLst>
                              <p:cond delay="500"/>
                            </p:stCondLst>
                            <p:childTnLst>
                              <p:par>
                                <p:cTn id="72" presetID="0" presetClass="path" presetSubtype="0" accel="50000" decel="50000" fill="hold" grpId="8" nodeType="afterEffect">
                                  <p:stCondLst>
                                    <p:cond delay="0"/>
                                  </p:stCondLst>
                                  <p:childTnLst>
                                    <p:animMotion origin="layout" path="M -0.00174 -0.03839 L 0.03993 -0.34914 " pathEditMode="relative" rAng="0" ptsTypes="AA">
                                      <p:cBhvr>
                                        <p:cTn id="73" dur="2000" fill="hold"/>
                                        <p:tgtEl>
                                          <p:spTgt spid="35"/>
                                        </p:tgtEl>
                                        <p:attrNameLst>
                                          <p:attrName>ppt_x</p:attrName>
                                          <p:attrName>ppt_y</p:attrName>
                                        </p:attrNameLst>
                                      </p:cBhvr>
                                      <p:rCtr x="2100" y="-15500"/>
                                    </p:animMotion>
                                  </p:childTnLst>
                                </p:cTn>
                              </p:par>
                            </p:childTnLst>
                          </p:cTn>
                        </p:par>
                        <p:par>
                          <p:cTn id="74" fill="hold">
                            <p:stCondLst>
                              <p:cond delay="2500"/>
                            </p:stCondLst>
                            <p:childTnLst>
                              <p:par>
                                <p:cTn id="75" presetID="0" presetClass="path" presetSubtype="0" accel="50000" decel="50000" fill="hold" grpId="9" nodeType="afterEffect">
                                  <p:stCondLst>
                                    <p:cond delay="0"/>
                                  </p:stCondLst>
                                  <p:childTnLst>
                                    <p:animMotion origin="layout" path="M 0.0316 -0.35607 L -0.01007 -0.30058 " pathEditMode="relative" rAng="0" ptsTypes="AA">
                                      <p:cBhvr>
                                        <p:cTn id="76" dur="3000" fill="hold"/>
                                        <p:tgtEl>
                                          <p:spTgt spid="35"/>
                                        </p:tgtEl>
                                        <p:attrNameLst>
                                          <p:attrName>ppt_x</p:attrName>
                                          <p:attrName>ppt_y</p:attrName>
                                        </p:attrNameLst>
                                      </p:cBhvr>
                                      <p:rCtr x="-2100" y="2800"/>
                                    </p:animMotion>
                                  </p:childTnLst>
                                </p:cTn>
                              </p:par>
                            </p:childTnLst>
                          </p:cTn>
                        </p:par>
                      </p:childTnLst>
                    </p:cTn>
                  </p:par>
                  <p:par>
                    <p:cTn id="77" fill="hold">
                      <p:stCondLst>
                        <p:cond delay="indefinite"/>
                      </p:stCondLst>
                      <p:childTnLst>
                        <p:par>
                          <p:cTn id="78" fill="hold">
                            <p:stCondLst>
                              <p:cond delay="0"/>
                            </p:stCondLst>
                            <p:childTnLst>
                              <p:par>
                                <p:cTn id="79" presetID="4" presetClass="exit" presetSubtype="16" fill="hold" grpId="1" nodeType="clickEffect">
                                  <p:stCondLst>
                                    <p:cond delay="0"/>
                                  </p:stCondLst>
                                  <p:childTnLst>
                                    <p:animEffect transition="out" filter="box(in)">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10" nodeType="clickEffect">
                                  <p:stCondLst>
                                    <p:cond delay="0"/>
                                  </p:stCondLst>
                                  <p:childTnLst>
                                    <p:animMotion origin="layout" path="M -0.01007 -0.30937 L 0.03993 -0.15399 " pathEditMode="relative" rAng="0" ptsTypes="AA">
                                      <p:cBhvr>
                                        <p:cTn id="85" dur="2000" fill="hold"/>
                                        <p:tgtEl>
                                          <p:spTgt spid="35"/>
                                        </p:tgtEl>
                                        <p:attrNameLst>
                                          <p:attrName>ppt_x</p:attrName>
                                          <p:attrName>ppt_y</p:attrName>
                                        </p:attrNameLst>
                                      </p:cBhvr>
                                      <p:rCtr x="2500" y="7800"/>
                                    </p:animMotion>
                                  </p:childTnLst>
                                </p:cTn>
                              </p:par>
                            </p:childTnLst>
                          </p:cTn>
                        </p:par>
                        <p:par>
                          <p:cTn id="86" fill="hold">
                            <p:stCondLst>
                              <p:cond delay="2000"/>
                            </p:stCondLst>
                            <p:childTnLst>
                              <p:par>
                                <p:cTn id="87" presetID="0" presetClass="path" presetSubtype="0" accel="50000" decel="50000" fill="hold" grpId="11" nodeType="afterEffect">
                                  <p:stCondLst>
                                    <p:cond delay="0"/>
                                  </p:stCondLst>
                                  <p:childTnLst>
                                    <p:animMotion origin="layout" path="M 0.03924 -0.1607 C 0.04045 -0.1563 0.03976 -0.14983 0.04271 -0.14729 C 0.04601 -0.14428 0.0526 -0.13827 0.0526 -0.13804 C 0.05712 -0.12139 0.05469 -0.12902 0.05955 -0.11561 C 0.05729 -0.10359 0.05608 -0.10104 0.04774 -0.09526 C 0.04149 -0.09596 0.03299 -0.0911 0.02899 -0.09758 C 0.025 -0.10382 0.02986 -0.11422 0.03073 -0.12232 C 0.03194 -0.13411 0.03663 -0.1348 0.04427 -0.13827 C 0.05937 -0.1355 0.07135 -0.13827 0.0816 -0.12463 C 0.08455 -0.1133 0.08576 -0.11168 0.0816 -0.09526 C 0.08056 -0.09087 0.06528 -0.08578 0.06076 -0.08393 C 0.04288 -0.07584 0.04618 -0.08093 0.01042 -0.07723 C 0.00121 -0.07237 5.55556E-7 -0.07099 -0.00313 -0.05919 C -0.00122 -0.03792 -0.00486 -0.04393 0.00017 -0.03654 " pathEditMode="relative" rAng="0" ptsTypes="fffffffffffffA">
                                      <p:cBhvr>
                                        <p:cTn id="88" dur="3000" fill="hold"/>
                                        <p:tgtEl>
                                          <p:spTgt spid="35"/>
                                        </p:tgtEl>
                                        <p:attrNameLst>
                                          <p:attrName>ppt_x</p:attrName>
                                          <p:attrName>ppt_y</p:attrName>
                                        </p:attrNameLst>
                                      </p:cBhvr>
                                      <p:rCtr x="100" y="6200"/>
                                    </p:animMotion>
                                  </p:childTnLst>
                                </p:cTn>
                              </p:par>
                            </p:childTnLst>
                          </p:cTn>
                        </p:par>
                      </p:childTnLst>
                    </p:cTn>
                  </p:par>
                  <p:par>
                    <p:cTn id="89" fill="hold">
                      <p:stCondLst>
                        <p:cond delay="indefinite"/>
                      </p:stCondLst>
                      <p:childTnLst>
                        <p:par>
                          <p:cTn id="90" fill="hold">
                            <p:stCondLst>
                              <p:cond delay="0"/>
                            </p:stCondLst>
                            <p:childTnLst>
                              <p:par>
                                <p:cTn id="91" presetID="4" presetClass="exit" presetSubtype="16" fill="hold" grpId="1" nodeType="clickEffect">
                                  <p:stCondLst>
                                    <p:cond delay="0"/>
                                  </p:stCondLst>
                                  <p:childTnLst>
                                    <p:animEffect transition="out" filter="box(in)">
                                      <p:cBhvr>
                                        <p:cTn id="92" dur="500"/>
                                        <p:tgtEl>
                                          <p:spTgt spid="43"/>
                                        </p:tgtEl>
                                      </p:cBhvr>
                                    </p:animEffect>
                                    <p:set>
                                      <p:cBhvr>
                                        <p:cTn id="93" dur="1" fill="hold">
                                          <p:stCondLst>
                                            <p:cond delay="499"/>
                                          </p:stCondLst>
                                        </p:cTn>
                                        <p:tgtEl>
                                          <p:spTgt spid="43"/>
                                        </p:tgtEl>
                                        <p:attrNameLst>
                                          <p:attrName>style.visibility</p:attrName>
                                        </p:attrNameLst>
                                      </p:cBhvr>
                                      <p:to>
                                        <p:strVal val="hidden"/>
                                      </p:to>
                                    </p:set>
                                  </p:childTnLst>
                                </p:cTn>
                              </p:par>
                            </p:childTnLst>
                          </p:cTn>
                        </p:par>
                        <p:par>
                          <p:cTn id="94" fill="hold">
                            <p:stCondLst>
                              <p:cond delay="500"/>
                            </p:stCondLst>
                            <p:childTnLst>
                              <p:par>
                                <p:cTn id="95" presetID="0" presetClass="path" presetSubtype="0" accel="50000" decel="50000" fill="hold" grpId="12" nodeType="afterEffect">
                                  <p:stCondLst>
                                    <p:cond delay="0"/>
                                  </p:stCondLst>
                                  <p:childTnLst>
                                    <p:animMotion origin="layout" path="M -0.00347 -0.04532 L 0.03819 0.12115 " pathEditMode="relative" rAng="0" ptsTypes="AA">
                                      <p:cBhvr>
                                        <p:cTn id="96" dur="2000" fill="hold"/>
                                        <p:tgtEl>
                                          <p:spTgt spid="35"/>
                                        </p:tgtEl>
                                        <p:attrNameLst>
                                          <p:attrName>ppt_x</p:attrName>
                                          <p:attrName>ppt_y</p:attrName>
                                        </p:attrNameLst>
                                      </p:cBhvr>
                                      <p:rCtr x="2100" y="8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5" grpId="2" animBg="1"/>
      <p:bldP spid="35" grpId="3" animBg="1"/>
      <p:bldP spid="35" grpId="4" animBg="1"/>
      <p:bldP spid="35" grpId="5" animBg="1"/>
      <p:bldP spid="35" grpId="6" animBg="1"/>
      <p:bldP spid="35" grpId="7" animBg="1"/>
      <p:bldP spid="35" grpId="8" animBg="1"/>
      <p:bldP spid="35" grpId="9" animBg="1"/>
      <p:bldP spid="35" grpId="10" animBg="1"/>
      <p:bldP spid="35" grpId="11" animBg="1"/>
      <p:bldP spid="35" grpId="12" animBg="1"/>
      <p:bldP spid="38" grpId="0"/>
      <p:bldP spid="39" grpId="0" animBg="1"/>
      <p:bldP spid="41" grpId="0" animBg="1"/>
      <p:bldP spid="43" grpId="0" animBg="1"/>
      <p:bldP spid="43" grpId="1" animBg="1"/>
      <p:bldP spid="44" grpId="0" animBg="1"/>
      <p:bldP spid="44" grpId="1" animBg="1"/>
      <p:bldP spid="45" grpId="0" animBg="1"/>
      <p:bldP spid="4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514475"/>
            <a:ext cx="65341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6" name="Rectangle 14"/>
          <p:cNvSpPr>
            <a:spLocks noChangeArrowheads="1"/>
          </p:cNvSpPr>
          <p:nvPr/>
        </p:nvSpPr>
        <p:spPr bwMode="auto">
          <a:xfrm>
            <a:off x="2057401" y="2114550"/>
            <a:ext cx="5791200" cy="2085975"/>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Rectangle 15"/>
          <p:cNvSpPr>
            <a:spLocks noChangeArrowheads="1"/>
          </p:cNvSpPr>
          <p:nvPr/>
        </p:nvSpPr>
        <p:spPr bwMode="auto">
          <a:xfrm>
            <a:off x="2078956" y="4276725"/>
            <a:ext cx="4531394" cy="990600"/>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Rectangle 16"/>
          <p:cNvSpPr>
            <a:spLocks noChangeArrowheads="1"/>
          </p:cNvSpPr>
          <p:nvPr/>
        </p:nvSpPr>
        <p:spPr bwMode="auto">
          <a:xfrm>
            <a:off x="1524000" y="1371600"/>
            <a:ext cx="6381750" cy="4276725"/>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Rectangle 18"/>
          <p:cNvSpPr>
            <a:spLocks noGrp="1" noChangeArrowheads="1"/>
          </p:cNvSpPr>
          <p:nvPr>
            <p:ph type="title"/>
          </p:nvPr>
        </p:nvSpPr>
        <p:spPr>
          <a:xfrm>
            <a:off x="533400" y="304800"/>
            <a:ext cx="5859463" cy="533400"/>
          </a:xfrm>
        </p:spPr>
        <p:txBody>
          <a:bodyPr/>
          <a:lstStyle/>
          <a:p>
            <a:r>
              <a:rPr lang="en-US" altLang="zh-CN" sz="2800" b="1" dirty="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嵌套过程语言存储分配实现</a:t>
            </a:r>
          </a:p>
        </p:txBody>
      </p:sp>
      <p:pic>
        <p:nvPicPr>
          <p:cNvPr id="12" name="Picture 2"/>
          <p:cNvPicPr>
            <a:picLocks noChangeAspect="1" noChangeArrowheads="1"/>
          </p:cNvPicPr>
          <p:nvPr/>
        </p:nvPicPr>
        <p:blipFill>
          <a:blip r:embed="rId3"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13" name="TextBox 12"/>
          <p:cNvSpPr txBox="1"/>
          <p:nvPr/>
        </p:nvSpPr>
        <p:spPr>
          <a:xfrm>
            <a:off x="533400" y="914400"/>
            <a:ext cx="7620000" cy="400110"/>
          </a:xfrm>
          <a:prstGeom prst="rect">
            <a:avLst/>
          </a:prstGeom>
          <a:noFill/>
        </p:spPr>
        <p:txBody>
          <a:bodyPr wrap="square" rtlCol="0">
            <a:spAutoFit/>
          </a:bodyPr>
          <a:lstStyle/>
          <a:p>
            <a:pPr algn="l"/>
            <a:r>
              <a:rPr lang="zh-CN" altLang="en-US" sz="2000" b="1" dirty="0">
                <a:latin typeface="宋体" pitchFamily="2" charset="-122"/>
                <a:ea typeface="宋体" pitchFamily="2" charset="-122"/>
              </a:rPr>
              <a:t>对于允许嵌套的过程</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函数，需要解决非局部量的访问</a:t>
            </a:r>
          </a:p>
        </p:txBody>
      </p:sp>
      <p:sp>
        <p:nvSpPr>
          <p:cNvPr id="9"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23</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96947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0" name="Rectangle 18"/>
          <p:cNvSpPr>
            <a:spLocks noGrp="1" noChangeArrowheads="1"/>
          </p:cNvSpPr>
          <p:nvPr>
            <p:ph type="title"/>
          </p:nvPr>
        </p:nvSpPr>
        <p:spPr>
          <a:xfrm>
            <a:off x="533400" y="304800"/>
            <a:ext cx="5859463" cy="533400"/>
          </a:xfrm>
        </p:spPr>
        <p:txBody>
          <a:bodyPr/>
          <a:lstStyle/>
          <a:p>
            <a:r>
              <a:rPr lang="en-US" altLang="zh-CN" sz="2800" b="1" dirty="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嵌套过程语言存储分配实现</a:t>
            </a:r>
          </a:p>
        </p:txBody>
      </p:sp>
      <p:sp>
        <p:nvSpPr>
          <p:cNvPr id="10" name="Text Box 3"/>
          <p:cNvSpPr txBox="1">
            <a:spLocks noChangeArrowheads="1"/>
          </p:cNvSpPr>
          <p:nvPr/>
        </p:nvSpPr>
        <p:spPr bwMode="auto">
          <a:xfrm>
            <a:off x="257175" y="898525"/>
            <a:ext cx="80486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96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spcBef>
                <a:spcPts val="0"/>
              </a:spcBef>
            </a:pPr>
            <a:r>
              <a:rPr lang="zh-CN" altLang="en-US" sz="2000" b="1" dirty="0"/>
              <a:t>对于允许嵌套过程定义和递归调用语言，需要解决的一个重要问题是非局部量的访问。</a:t>
            </a:r>
            <a:endParaRPr lang="en-US" altLang="zh-CN" sz="2000" b="1" dirty="0"/>
          </a:p>
          <a:p>
            <a:pPr algn="l">
              <a:spcBef>
                <a:spcPts val="0"/>
              </a:spcBef>
            </a:pPr>
            <a:r>
              <a:rPr lang="zh-CN" altLang="en-US" sz="2000" b="1" dirty="0"/>
              <a:t>子程序运行时被实际调用的路径是由过程定义的静态嵌套情况和实际执行的调用情况所决定，即子程序实际被调用的路径不是静态和固定的。 </a:t>
            </a:r>
          </a:p>
        </p:txBody>
      </p:sp>
      <p:grpSp>
        <p:nvGrpSpPr>
          <p:cNvPr id="11" name="Group 31"/>
          <p:cNvGrpSpPr>
            <a:grpSpLocks/>
          </p:cNvGrpSpPr>
          <p:nvPr/>
        </p:nvGrpSpPr>
        <p:grpSpPr bwMode="auto">
          <a:xfrm>
            <a:off x="601663" y="2724150"/>
            <a:ext cx="1760537" cy="2686050"/>
            <a:chOff x="877" y="1572"/>
            <a:chExt cx="1109" cy="1692"/>
          </a:xfrm>
        </p:grpSpPr>
        <p:grpSp>
          <p:nvGrpSpPr>
            <p:cNvPr id="14" name="Group 10"/>
            <p:cNvGrpSpPr>
              <a:grpSpLocks/>
            </p:cNvGrpSpPr>
            <p:nvPr/>
          </p:nvGrpSpPr>
          <p:grpSpPr bwMode="auto">
            <a:xfrm>
              <a:off x="1207" y="1572"/>
              <a:ext cx="431" cy="431"/>
              <a:chOff x="835" y="1572"/>
              <a:chExt cx="431" cy="431"/>
            </a:xfrm>
          </p:grpSpPr>
          <p:sp>
            <p:nvSpPr>
              <p:cNvPr id="27" name="Text Box 5"/>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p</a:t>
                </a:r>
              </a:p>
            </p:txBody>
          </p:sp>
          <p:sp>
            <p:nvSpPr>
              <p:cNvPr id="28" name="Oval 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11"/>
            <p:cNvGrpSpPr>
              <a:grpSpLocks/>
            </p:cNvGrpSpPr>
            <p:nvPr/>
          </p:nvGrpSpPr>
          <p:grpSpPr bwMode="auto">
            <a:xfrm>
              <a:off x="877" y="2833"/>
              <a:ext cx="431" cy="431"/>
              <a:chOff x="835" y="1572"/>
              <a:chExt cx="431" cy="431"/>
            </a:xfrm>
          </p:grpSpPr>
          <p:sp>
            <p:nvSpPr>
              <p:cNvPr id="25" name="Text Box 12"/>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r</a:t>
                </a:r>
              </a:p>
            </p:txBody>
          </p:sp>
          <p:sp>
            <p:nvSpPr>
              <p:cNvPr id="26" name="Oval 13"/>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4"/>
            <p:cNvGrpSpPr>
              <a:grpSpLocks/>
            </p:cNvGrpSpPr>
            <p:nvPr/>
          </p:nvGrpSpPr>
          <p:grpSpPr bwMode="auto">
            <a:xfrm>
              <a:off x="888" y="2166"/>
              <a:ext cx="431" cy="431"/>
              <a:chOff x="835" y="1572"/>
              <a:chExt cx="431" cy="431"/>
            </a:xfrm>
          </p:grpSpPr>
          <p:sp>
            <p:nvSpPr>
              <p:cNvPr id="23" name="Text Box 15"/>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q</a:t>
                </a:r>
              </a:p>
            </p:txBody>
          </p:sp>
          <p:sp>
            <p:nvSpPr>
              <p:cNvPr id="24" name="Oval 16"/>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7"/>
            <p:cNvGrpSpPr>
              <a:grpSpLocks/>
            </p:cNvGrpSpPr>
            <p:nvPr/>
          </p:nvGrpSpPr>
          <p:grpSpPr bwMode="auto">
            <a:xfrm>
              <a:off x="1555" y="2172"/>
              <a:ext cx="431" cy="431"/>
              <a:chOff x="835" y="1572"/>
              <a:chExt cx="431" cy="431"/>
            </a:xfrm>
          </p:grpSpPr>
          <p:sp>
            <p:nvSpPr>
              <p:cNvPr id="21" name="Text Box 18"/>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s</a:t>
                </a:r>
              </a:p>
            </p:txBody>
          </p:sp>
          <p:sp>
            <p:nvSpPr>
              <p:cNvPr id="22" name="Oval 1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Line 20"/>
            <p:cNvSpPr>
              <a:spLocks noChangeShapeType="1"/>
            </p:cNvSpPr>
            <p:nvPr/>
          </p:nvSpPr>
          <p:spPr bwMode="auto">
            <a:xfrm flipH="1">
              <a:off x="1104" y="1968"/>
              <a:ext cx="192"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1"/>
            <p:cNvSpPr>
              <a:spLocks noChangeShapeType="1"/>
            </p:cNvSpPr>
            <p:nvPr/>
          </p:nvSpPr>
          <p:spPr bwMode="auto">
            <a:xfrm flipH="1" flipV="1">
              <a:off x="1572" y="1962"/>
              <a:ext cx="192"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3"/>
            <p:cNvSpPr>
              <a:spLocks noChangeShapeType="1"/>
            </p:cNvSpPr>
            <p:nvPr/>
          </p:nvSpPr>
          <p:spPr bwMode="auto">
            <a:xfrm>
              <a:off x="1098" y="2592"/>
              <a:ext cx="0"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 name="Text Box 32"/>
          <p:cNvSpPr txBox="1">
            <a:spLocks noChangeArrowheads="1"/>
          </p:cNvSpPr>
          <p:nvPr/>
        </p:nvSpPr>
        <p:spPr bwMode="auto">
          <a:xfrm>
            <a:off x="466725" y="5461000"/>
            <a:ext cx="2085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ea typeface="黑体" pitchFamily="2" charset="-122"/>
              </a:rPr>
              <a:t>过程定义层次关系</a:t>
            </a:r>
          </a:p>
        </p:txBody>
      </p:sp>
      <p:sp>
        <p:nvSpPr>
          <p:cNvPr id="30" name="Rectangle 33"/>
          <p:cNvSpPr>
            <a:spLocks noChangeArrowheads="1"/>
          </p:cNvSpPr>
          <p:nvPr/>
        </p:nvSpPr>
        <p:spPr bwMode="auto">
          <a:xfrm>
            <a:off x="381000" y="2590800"/>
            <a:ext cx="2286000" cy="327660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 name="Picture 2"/>
          <p:cNvPicPr>
            <a:picLocks noChangeAspect="1" noChangeArrowheads="1"/>
          </p:cNvPicPr>
          <p:nvPr/>
        </p:nvPicPr>
        <p:blipFill>
          <a:blip r:embed="rId2" cstate="print"/>
          <a:srcRect l="23659" t="21875" r="23521" b="16667"/>
          <a:stretch>
            <a:fillRect/>
          </a:stretch>
        </p:blipFill>
        <p:spPr bwMode="auto">
          <a:xfrm>
            <a:off x="2708328" y="2362200"/>
            <a:ext cx="5827362" cy="3581400"/>
          </a:xfrm>
          <a:prstGeom prst="rect">
            <a:avLst/>
          </a:prstGeom>
          <a:noFill/>
          <a:ln w="9525">
            <a:noFill/>
            <a:miter lim="800000"/>
            <a:headEnd/>
            <a:tailEnd/>
          </a:ln>
        </p:spPr>
      </p:pic>
      <p:sp>
        <p:nvSpPr>
          <p:cNvPr id="38" name="矩形 37"/>
          <p:cNvSpPr/>
          <p:nvPr/>
        </p:nvSpPr>
        <p:spPr bwMode="auto">
          <a:xfrm>
            <a:off x="2820690" y="2362200"/>
            <a:ext cx="5791200" cy="3657600"/>
          </a:xfrm>
          <a:prstGeom prst="rect">
            <a:avLst/>
          </a:prstGeom>
          <a:noFill/>
          <a:ln w="28575" cap="flat" cmpd="sng" algn="ctr">
            <a:solidFill>
              <a:srgbClr val="FF3300"/>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9" name="矩形 38"/>
          <p:cNvSpPr/>
          <p:nvPr/>
        </p:nvSpPr>
        <p:spPr bwMode="auto">
          <a:xfrm>
            <a:off x="3277890" y="2971800"/>
            <a:ext cx="5257800" cy="1752600"/>
          </a:xfrm>
          <a:prstGeom prst="rect">
            <a:avLst/>
          </a:prstGeom>
          <a:noFill/>
          <a:ln w="28575" cap="flat" cmpd="sng" algn="ctr">
            <a:solidFill>
              <a:srgbClr val="0000FF"/>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40" name="矩形 39"/>
          <p:cNvSpPr/>
          <p:nvPr/>
        </p:nvSpPr>
        <p:spPr bwMode="auto">
          <a:xfrm>
            <a:off x="3277890" y="4800600"/>
            <a:ext cx="5257800" cy="838200"/>
          </a:xfrm>
          <a:prstGeom prst="rect">
            <a:avLst/>
          </a:prstGeom>
          <a:noFill/>
          <a:ln w="28575" cap="flat" cmpd="sng" algn="ctr">
            <a:solidFill>
              <a:srgbClr val="0000FF"/>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41" name="矩形 40"/>
          <p:cNvSpPr/>
          <p:nvPr/>
        </p:nvSpPr>
        <p:spPr bwMode="auto">
          <a:xfrm>
            <a:off x="3658890" y="3581400"/>
            <a:ext cx="4724400" cy="838200"/>
          </a:xfrm>
          <a:prstGeom prst="rect">
            <a:avLst/>
          </a:prstGeom>
          <a:noFill/>
          <a:ln w="28575" cap="flat" cmpd="sng" algn="ctr">
            <a:solidFill>
              <a:srgbClr val="66FFFF"/>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31"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24</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96947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ox(in)">
                                      <p:cBhvr>
                                        <p:cTn id="12" dur="500"/>
                                        <p:tgtEl>
                                          <p:spTgt spid="3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ox(in)">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box(in)">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09600" y="5062550"/>
            <a:ext cx="7924800" cy="957250"/>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28650" algn="l">
              <a:lnSpc>
                <a:spcPct val="150000"/>
              </a:lnSpc>
              <a:spcBef>
                <a:spcPct val="30000"/>
              </a:spcBef>
            </a:pPr>
            <a:r>
              <a:rPr lang="zh-CN" altLang="en-US" sz="2000" b="1" dirty="0">
                <a:latin typeface="宋体" pitchFamily="2" charset="-122"/>
                <a:ea typeface="宋体" pitchFamily="2" charset="-122"/>
              </a:rPr>
              <a:t>静态层次数作为主程序名或子程序名层次属性之一，登记在符号表中。</a:t>
            </a:r>
          </a:p>
        </p:txBody>
      </p:sp>
      <p:sp>
        <p:nvSpPr>
          <p:cNvPr id="5" name="Text Box 2"/>
          <p:cNvSpPr txBox="1">
            <a:spLocks noChangeArrowheads="1"/>
          </p:cNvSpPr>
          <p:nvPr/>
        </p:nvSpPr>
        <p:spPr bwMode="auto">
          <a:xfrm>
            <a:off x="533400" y="609600"/>
            <a:ext cx="8001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mn-ea"/>
                <a:ea typeface="+mn-ea"/>
              </a:rPr>
              <a:t>由于子程序内引用任意外层子程序定义的变量，必须知道这个路径上的每个外层的过程活动记录之位置。跟踪外层的过程活动记录的方法很多。这里，介绍其中一种常见有效的方法：采用嵌套层次显示表</a:t>
            </a:r>
            <a:r>
              <a:rPr lang="en-US" altLang="zh-CN" sz="2000" b="1" dirty="0">
                <a:latin typeface="+mn-ea"/>
                <a:ea typeface="+mn-ea"/>
              </a:rPr>
              <a:t>(display)</a:t>
            </a:r>
            <a:r>
              <a:rPr lang="zh-CN" altLang="en-US" sz="2000" b="1" dirty="0">
                <a:latin typeface="+mn-ea"/>
                <a:ea typeface="+mn-ea"/>
              </a:rPr>
              <a:t>跟踪的方法。 </a:t>
            </a:r>
          </a:p>
        </p:txBody>
      </p:sp>
      <p:sp>
        <p:nvSpPr>
          <p:cNvPr id="6" name="Text Box 3"/>
          <p:cNvSpPr txBox="1">
            <a:spLocks noChangeArrowheads="1"/>
          </p:cNvSpPr>
          <p:nvPr/>
        </p:nvSpPr>
        <p:spPr bwMode="auto">
          <a:xfrm>
            <a:off x="685800" y="2514600"/>
            <a:ext cx="7239000" cy="252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19250" indent="-1162050">
              <a:defRPr kumimoji="1" sz="2400">
                <a:solidFill>
                  <a:schemeClr val="tx1"/>
                </a:solidFill>
                <a:latin typeface="Times New Roman" charset="0"/>
                <a:ea typeface="宋体" pitchFamily="2" charset="-122"/>
              </a:defRPr>
            </a:lvl1pPr>
            <a:lvl2pPr marL="1809750">
              <a:defRPr kumimoji="1" sz="2400">
                <a:solidFill>
                  <a:schemeClr val="tx1"/>
                </a:solidFill>
                <a:latin typeface="Times New Roman" charset="0"/>
                <a:ea typeface="宋体" pitchFamily="2" charset="-122"/>
              </a:defRPr>
            </a:lvl2pPr>
            <a:lvl3pPr marL="2000250">
              <a:defRPr kumimoji="1" sz="2400">
                <a:solidFill>
                  <a:schemeClr val="tx1"/>
                </a:solidFill>
                <a:latin typeface="Times New Roman" charset="0"/>
                <a:ea typeface="宋体" pitchFamily="2" charset="-122"/>
              </a:defRPr>
            </a:lvl3pPr>
            <a:lvl4pPr marL="2190750">
              <a:defRPr kumimoji="1" sz="2400">
                <a:solidFill>
                  <a:schemeClr val="tx1"/>
                </a:solidFill>
                <a:latin typeface="Times New Roman" charset="0"/>
                <a:ea typeface="宋体" pitchFamily="2" charset="-122"/>
              </a:defRPr>
            </a:lvl4pPr>
            <a:lvl5pPr marL="2381250">
              <a:defRPr kumimoji="1" sz="2400">
                <a:solidFill>
                  <a:schemeClr val="tx1"/>
                </a:solidFill>
                <a:latin typeface="Times New Roman" charset="0"/>
                <a:ea typeface="宋体" pitchFamily="2" charset="-122"/>
              </a:defRPr>
            </a:lvl5pPr>
            <a:lvl6pPr marL="2838450" fontAlgn="base">
              <a:spcBef>
                <a:spcPct val="0"/>
              </a:spcBef>
              <a:spcAft>
                <a:spcPct val="0"/>
              </a:spcAft>
              <a:defRPr kumimoji="1" sz="2400">
                <a:solidFill>
                  <a:schemeClr val="tx1"/>
                </a:solidFill>
                <a:latin typeface="Times New Roman" charset="0"/>
                <a:ea typeface="宋体" pitchFamily="2" charset="-122"/>
              </a:defRPr>
            </a:lvl6pPr>
            <a:lvl7pPr marL="3295650" fontAlgn="base">
              <a:spcBef>
                <a:spcPct val="0"/>
              </a:spcBef>
              <a:spcAft>
                <a:spcPct val="0"/>
              </a:spcAft>
              <a:defRPr kumimoji="1" sz="2400">
                <a:solidFill>
                  <a:schemeClr val="tx1"/>
                </a:solidFill>
                <a:latin typeface="Times New Roman" charset="0"/>
                <a:ea typeface="宋体" pitchFamily="2" charset="-122"/>
              </a:defRPr>
            </a:lvl7pPr>
            <a:lvl8pPr marL="3752850" fontAlgn="base">
              <a:spcBef>
                <a:spcPct val="0"/>
              </a:spcBef>
              <a:spcAft>
                <a:spcPct val="0"/>
              </a:spcAft>
              <a:defRPr kumimoji="1" sz="2400">
                <a:solidFill>
                  <a:schemeClr val="tx1"/>
                </a:solidFill>
                <a:latin typeface="Times New Roman" charset="0"/>
                <a:ea typeface="宋体" pitchFamily="2" charset="-122"/>
              </a:defRPr>
            </a:lvl8pPr>
            <a:lvl9pPr marL="4210050"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solidFill>
                  <a:srgbClr val="CC6600"/>
                </a:solidFill>
                <a:latin typeface="+mn-ea"/>
                <a:ea typeface="+mn-ea"/>
              </a:rPr>
              <a:t>定义</a:t>
            </a:r>
            <a:r>
              <a:rPr lang="zh-CN" altLang="en-US" sz="2000" b="1" dirty="0">
                <a:latin typeface="+mn-ea"/>
                <a:ea typeface="+mn-ea"/>
              </a:rPr>
              <a:t>  嵌套过程定义的</a:t>
            </a:r>
            <a:r>
              <a:rPr lang="zh-CN" altLang="en-US" sz="2000" b="1" dirty="0">
                <a:solidFill>
                  <a:srgbClr val="CC6600"/>
                </a:solidFill>
                <a:latin typeface="+mn-ea"/>
                <a:ea typeface="+mn-ea"/>
              </a:rPr>
              <a:t>静态层次数</a:t>
            </a:r>
            <a:r>
              <a:rPr lang="zh-CN" altLang="en-US" sz="2000" b="1" dirty="0">
                <a:latin typeface="+mn-ea"/>
                <a:ea typeface="+mn-ea"/>
              </a:rPr>
              <a:t>定义如下：</a:t>
            </a:r>
          </a:p>
          <a:p>
            <a:pPr algn="l">
              <a:lnSpc>
                <a:spcPct val="150000"/>
              </a:lnSpc>
              <a:spcBef>
                <a:spcPct val="30000"/>
              </a:spcBef>
            </a:pPr>
            <a:r>
              <a:rPr lang="zh-CN" altLang="en-US" sz="2000" b="1" dirty="0">
                <a:latin typeface="+mn-ea"/>
                <a:ea typeface="+mn-ea"/>
              </a:rPr>
              <a:t>          ⑴ 主程序的静态层次数规定</a:t>
            </a:r>
            <a:r>
              <a:rPr lang="en-US" altLang="zh-CN" sz="2000" b="1" dirty="0">
                <a:latin typeface="+mn-ea"/>
                <a:ea typeface="+mn-ea"/>
              </a:rPr>
              <a:t>0</a:t>
            </a:r>
            <a:r>
              <a:rPr lang="zh-CN" altLang="en-US" sz="2000" b="1" dirty="0">
                <a:latin typeface="+mn-ea"/>
                <a:ea typeface="+mn-ea"/>
              </a:rPr>
              <a:t>，</a:t>
            </a:r>
          </a:p>
          <a:p>
            <a:pPr algn="l">
              <a:lnSpc>
                <a:spcPct val="150000"/>
              </a:lnSpc>
              <a:spcBef>
                <a:spcPct val="30000"/>
              </a:spcBef>
            </a:pPr>
            <a:r>
              <a:rPr lang="zh-CN" altLang="en-US" sz="2000" b="1" dirty="0">
                <a:latin typeface="+mn-ea"/>
                <a:ea typeface="+mn-ea"/>
              </a:rPr>
              <a:t>          ⑵ 如果子程序的静态层次数为</a:t>
            </a:r>
            <a:r>
              <a:rPr lang="en-US" altLang="zh-CN" sz="2000" b="1" dirty="0" err="1">
                <a:latin typeface="+mn-ea"/>
                <a:ea typeface="+mn-ea"/>
              </a:rPr>
              <a:t>i</a:t>
            </a:r>
            <a:r>
              <a:rPr lang="zh-CN" altLang="en-US" sz="2000" b="1" dirty="0">
                <a:latin typeface="+mn-ea"/>
                <a:ea typeface="+mn-ea"/>
              </a:rPr>
              <a:t>，则对于在该子程序内直接嵌套定义的子程序，其静态层次数为</a:t>
            </a:r>
            <a:r>
              <a:rPr lang="en-US" altLang="zh-CN" sz="2000" b="1" dirty="0" err="1">
                <a:latin typeface="+mn-ea"/>
                <a:ea typeface="+mn-ea"/>
              </a:rPr>
              <a:t>i</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p:txBody>
      </p:sp>
      <p:sp>
        <p:nvSpPr>
          <p:cNvPr id="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25</a:t>
            </a:fld>
            <a:endParaRPr lang="en-US" altLang="zh-CN" sz="1800" dirty="0">
              <a:latin typeface="宋体" pitchFamily="2" charset="-122"/>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685800"/>
            <a:ext cx="74009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
          <p:cNvSpPr txBox="1">
            <a:spLocks noChangeArrowheads="1"/>
          </p:cNvSpPr>
          <p:nvPr/>
        </p:nvSpPr>
        <p:spPr bwMode="auto">
          <a:xfrm>
            <a:off x="4800600" y="838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0</a:t>
            </a:r>
          </a:p>
        </p:txBody>
      </p:sp>
      <p:sp>
        <p:nvSpPr>
          <p:cNvPr id="5" name="Line 13"/>
          <p:cNvSpPr>
            <a:spLocks noChangeShapeType="1"/>
          </p:cNvSpPr>
          <p:nvPr/>
        </p:nvSpPr>
        <p:spPr bwMode="auto">
          <a:xfrm flipH="1">
            <a:off x="3429000" y="1076325"/>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14"/>
          <p:cNvSpPr>
            <a:spLocks noChangeShapeType="1"/>
          </p:cNvSpPr>
          <p:nvPr/>
        </p:nvSpPr>
        <p:spPr bwMode="auto">
          <a:xfrm flipH="1">
            <a:off x="4371975" y="1752600"/>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15"/>
          <p:cNvSpPr txBox="1">
            <a:spLocks noChangeArrowheads="1"/>
          </p:cNvSpPr>
          <p:nvPr/>
        </p:nvSpPr>
        <p:spPr bwMode="auto">
          <a:xfrm>
            <a:off x="5676900" y="1524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
        <p:nvSpPr>
          <p:cNvPr id="8" name="Line 16"/>
          <p:cNvSpPr>
            <a:spLocks noChangeShapeType="1"/>
          </p:cNvSpPr>
          <p:nvPr/>
        </p:nvSpPr>
        <p:spPr bwMode="auto">
          <a:xfrm flipH="1">
            <a:off x="5105400" y="2457450"/>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7"/>
          <p:cNvSpPr>
            <a:spLocks noChangeShapeType="1"/>
          </p:cNvSpPr>
          <p:nvPr/>
        </p:nvSpPr>
        <p:spPr bwMode="auto">
          <a:xfrm flipH="1">
            <a:off x="4191000" y="3915906"/>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8"/>
          <p:cNvSpPr txBox="1">
            <a:spLocks noChangeArrowheads="1"/>
          </p:cNvSpPr>
          <p:nvPr/>
        </p:nvSpPr>
        <p:spPr bwMode="auto">
          <a:xfrm>
            <a:off x="6400800" y="2209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2</a:t>
            </a:r>
          </a:p>
        </p:txBody>
      </p:sp>
      <p:sp>
        <p:nvSpPr>
          <p:cNvPr id="11" name="Text Box 19"/>
          <p:cNvSpPr txBox="1">
            <a:spLocks noChangeArrowheads="1"/>
          </p:cNvSpPr>
          <p:nvPr/>
        </p:nvSpPr>
        <p:spPr bwMode="auto">
          <a:xfrm>
            <a:off x="5514975" y="3687306"/>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
        <p:nvSpPr>
          <p:cNvPr id="12"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26</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P spid="9" grpId="0" animBg="1"/>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295400" y="5549900"/>
            <a:ext cx="1066800" cy="7620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3"/>
          <p:cNvSpPr txBox="1">
            <a:spLocks noChangeArrowheads="1"/>
          </p:cNvSpPr>
          <p:nvPr/>
        </p:nvSpPr>
        <p:spPr bwMode="auto">
          <a:xfrm>
            <a:off x="533400" y="533400"/>
            <a:ext cx="79248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0166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b="1" dirty="0">
                <a:latin typeface="+mn-ea"/>
                <a:ea typeface="+mn-ea"/>
              </a:rPr>
              <a:t>嵌套层次显示表</a:t>
            </a:r>
            <a:r>
              <a:rPr lang="en-US" altLang="zh-CN" sz="2000" b="1" dirty="0">
                <a:latin typeface="+mn-ea"/>
                <a:ea typeface="+mn-ea"/>
              </a:rPr>
              <a:t>display</a:t>
            </a:r>
            <a:r>
              <a:rPr lang="zh-CN" altLang="en-US" sz="2000" b="1" dirty="0">
                <a:latin typeface="+mn-ea"/>
                <a:ea typeface="+mn-ea"/>
              </a:rPr>
              <a:t>是一个以静态层次数</a:t>
            </a:r>
            <a:r>
              <a:rPr lang="en-US" altLang="zh-CN" sz="2000" b="1" dirty="0" err="1">
                <a:latin typeface="+mn-ea"/>
                <a:ea typeface="+mn-ea"/>
              </a:rPr>
              <a:t>i</a:t>
            </a:r>
            <a:r>
              <a:rPr lang="zh-CN" altLang="en-US" sz="2000" b="1" dirty="0">
                <a:latin typeface="+mn-ea"/>
                <a:ea typeface="+mn-ea"/>
              </a:rPr>
              <a:t>为下标的、指针类型的一维数组</a:t>
            </a:r>
            <a:r>
              <a:rPr lang="en-US" altLang="zh-CN" sz="2000" b="1" dirty="0">
                <a:latin typeface="+mn-ea"/>
                <a:ea typeface="+mn-ea"/>
              </a:rPr>
              <a:t>display</a:t>
            </a:r>
            <a:r>
              <a:rPr lang="zh-CN" altLang="en-US" sz="2000" b="1" dirty="0">
                <a:latin typeface="+mn-ea"/>
                <a:ea typeface="+mn-ea"/>
              </a:rPr>
              <a:t>，且</a:t>
            </a:r>
            <a:r>
              <a:rPr lang="en-US" altLang="zh-CN" sz="2000" b="1" dirty="0">
                <a:latin typeface="+mn-ea"/>
                <a:ea typeface="+mn-ea"/>
              </a:rPr>
              <a:t>display[</a:t>
            </a:r>
            <a:r>
              <a:rPr lang="en-US" altLang="zh-CN" sz="2000" b="1" dirty="0" err="1">
                <a:latin typeface="+mn-ea"/>
                <a:ea typeface="+mn-ea"/>
              </a:rPr>
              <a:t>i</a:t>
            </a:r>
            <a:r>
              <a:rPr lang="en-US" altLang="zh-CN" sz="2000" b="1" dirty="0">
                <a:latin typeface="+mn-ea"/>
                <a:ea typeface="+mn-ea"/>
              </a:rPr>
              <a:t>]</a:t>
            </a:r>
            <a:r>
              <a:rPr lang="zh-CN" altLang="en-US" sz="2000" b="1" dirty="0">
                <a:latin typeface="+mn-ea"/>
                <a:ea typeface="+mn-ea"/>
              </a:rPr>
              <a:t>用于指向静态层次数为</a:t>
            </a:r>
            <a:r>
              <a:rPr lang="en-US" altLang="zh-CN" sz="2000" b="1" dirty="0" err="1">
                <a:latin typeface="+mn-ea"/>
                <a:ea typeface="+mn-ea"/>
              </a:rPr>
              <a:t>i</a:t>
            </a:r>
            <a:r>
              <a:rPr lang="zh-CN" altLang="en-US" sz="2000" b="1" dirty="0">
                <a:latin typeface="+mn-ea"/>
                <a:ea typeface="+mn-ea"/>
              </a:rPr>
              <a:t>的过程活动记录之基地址。 </a:t>
            </a:r>
          </a:p>
        </p:txBody>
      </p:sp>
      <p:sp>
        <p:nvSpPr>
          <p:cNvPr id="5" name="Text Box 10"/>
          <p:cNvSpPr txBox="1">
            <a:spLocks noChangeArrowheads="1"/>
          </p:cNvSpPr>
          <p:nvPr/>
        </p:nvSpPr>
        <p:spPr bwMode="auto">
          <a:xfrm>
            <a:off x="685800" y="5257800"/>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104900" indent="-1104900">
              <a:defRPr kumimoji="1" sz="2400">
                <a:solidFill>
                  <a:schemeClr val="tx1"/>
                </a:solidFill>
                <a:latin typeface="Times New Roman" charset="0"/>
                <a:ea typeface="宋体" pitchFamily="2" charset="-122"/>
              </a:defRPr>
            </a:lvl1pPr>
            <a:lvl2pPr marL="1106488">
              <a:defRPr kumimoji="1" sz="2400">
                <a:solidFill>
                  <a:schemeClr val="tx1"/>
                </a:solidFill>
                <a:latin typeface="Times New Roman" charset="0"/>
                <a:ea typeface="宋体" pitchFamily="2" charset="-122"/>
              </a:defRPr>
            </a:lvl2pPr>
            <a:lvl3pPr marL="1108075">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pPr>
            <a:r>
              <a:rPr lang="zh-CN" altLang="en-US" sz="2000" b="1" dirty="0">
                <a:solidFill>
                  <a:srgbClr val="C00000"/>
                </a:solidFill>
              </a:rPr>
              <a:t>注解：每个子程序的活动记录</a:t>
            </a:r>
            <a:r>
              <a:rPr lang="en-US" altLang="zh-CN" sz="2000" b="1" dirty="0">
                <a:solidFill>
                  <a:srgbClr val="C00000"/>
                </a:solidFill>
              </a:rPr>
              <a:t>AR</a:t>
            </a:r>
            <a:r>
              <a:rPr lang="zh-CN" altLang="en-US" sz="2000" b="1" dirty="0">
                <a:solidFill>
                  <a:srgbClr val="C00000"/>
                </a:solidFill>
              </a:rPr>
              <a:t>均拥有自己的嵌套层次显示表</a:t>
            </a:r>
            <a:r>
              <a:rPr lang="en-US" altLang="zh-CN" sz="2000" b="1" dirty="0">
                <a:solidFill>
                  <a:srgbClr val="C00000"/>
                </a:solidFill>
              </a:rPr>
              <a:t>display</a:t>
            </a:r>
            <a:r>
              <a:rPr lang="zh-CN" altLang="en-US" sz="2000" b="1" dirty="0">
                <a:solidFill>
                  <a:srgbClr val="C00000"/>
                </a:solidFill>
              </a:rPr>
              <a:t>。</a:t>
            </a:r>
          </a:p>
        </p:txBody>
      </p:sp>
      <p:pic>
        <p:nvPicPr>
          <p:cNvPr id="8" name="Picture 11" descr="C:\《编译原理》课件包\重点讲解20070417PM\图10_7Display结构示意.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981200"/>
            <a:ext cx="563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1876425" y="2552700"/>
            <a:ext cx="1695450" cy="1743075"/>
          </a:xfrm>
          <a:prstGeom prst="rect">
            <a:avLst/>
          </a:prstGeom>
          <a:noFill/>
          <a:ln w="38100">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27</a:t>
            </a:fld>
            <a:endParaRPr lang="en-US" altLang="zh-CN" sz="1800" dirty="0">
              <a:latin typeface="宋体" pitchFamily="2" charset="-122"/>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657225" y="5172075"/>
            <a:ext cx="1752600" cy="1152525"/>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1" name="Text Box 2"/>
          <p:cNvSpPr txBox="1">
            <a:spLocks noChangeArrowheads="1"/>
          </p:cNvSpPr>
          <p:nvPr/>
        </p:nvSpPr>
        <p:spPr bwMode="auto">
          <a:xfrm>
            <a:off x="609600" y="812800"/>
            <a:ext cx="78486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20000"/>
              </a:spcBef>
            </a:pPr>
            <a:r>
              <a:rPr lang="zh-CN" altLang="en-US" sz="2000" b="1" dirty="0">
                <a:latin typeface="宋体" pitchFamily="2" charset="-122"/>
              </a:rPr>
              <a:t>对每一个子程序，在被调用时刻建立其过程活动记录的同时，建立其相应的嵌套层次显示表</a:t>
            </a:r>
            <a:r>
              <a:rPr lang="en-US" altLang="zh-CN" sz="2000" b="1" dirty="0">
                <a:latin typeface="宋体" pitchFamily="2" charset="-122"/>
              </a:rPr>
              <a:t>display</a:t>
            </a:r>
            <a:r>
              <a:rPr lang="zh-CN" altLang="en-US" sz="2000" b="1" dirty="0">
                <a:latin typeface="宋体" pitchFamily="2" charset="-122"/>
              </a:rPr>
              <a:t>。</a:t>
            </a:r>
          </a:p>
          <a:p>
            <a:pPr algn="l">
              <a:lnSpc>
                <a:spcPct val="120000"/>
              </a:lnSpc>
              <a:spcBef>
                <a:spcPct val="20000"/>
              </a:spcBef>
            </a:pPr>
            <a:r>
              <a:rPr lang="zh-CN" altLang="en-US" sz="2000" b="1" dirty="0">
                <a:latin typeface="宋体" pitchFamily="2" charset="-122"/>
              </a:rPr>
              <a:t>假定被调用子程序的静态层次数为</a:t>
            </a:r>
            <a:r>
              <a:rPr lang="en-US" altLang="zh-CN" sz="2000" b="1" dirty="0" err="1">
                <a:latin typeface="宋体" pitchFamily="2" charset="-122"/>
              </a:rPr>
              <a:t>i</a:t>
            </a:r>
            <a:r>
              <a:rPr lang="zh-CN" altLang="en-US" sz="2000" b="1" dirty="0">
                <a:latin typeface="宋体" pitchFamily="2" charset="-122"/>
              </a:rPr>
              <a:t>，建立其</a:t>
            </a:r>
            <a:r>
              <a:rPr lang="en-US" altLang="zh-CN" sz="2000" b="1" dirty="0">
                <a:latin typeface="宋体" pitchFamily="2" charset="-122"/>
              </a:rPr>
              <a:t>display</a:t>
            </a:r>
            <a:r>
              <a:rPr lang="zh-CN" altLang="en-US" sz="2000" b="1" dirty="0">
                <a:latin typeface="宋体" pitchFamily="2" charset="-122"/>
              </a:rPr>
              <a:t>的具体做法是：从直接调用本程序的子程序的</a:t>
            </a:r>
            <a:r>
              <a:rPr lang="en-US" altLang="zh-CN" sz="2000" b="1" dirty="0">
                <a:latin typeface="宋体" pitchFamily="2" charset="-122"/>
              </a:rPr>
              <a:t>display</a:t>
            </a:r>
            <a:r>
              <a:rPr lang="zh-CN" altLang="en-US" sz="2000" b="1" dirty="0">
                <a:latin typeface="宋体" pitchFamily="2" charset="-122"/>
              </a:rPr>
              <a:t>中，复制</a:t>
            </a:r>
            <a:r>
              <a:rPr lang="en-US" altLang="zh-CN" sz="2000" b="1" dirty="0">
                <a:latin typeface="宋体" pitchFamily="2" charset="-122"/>
              </a:rPr>
              <a:t>display[0]</a:t>
            </a:r>
            <a:r>
              <a:rPr lang="zh-CN" altLang="en-US" sz="2000" b="1" dirty="0">
                <a:latin typeface="宋体" pitchFamily="2" charset="-122"/>
              </a:rPr>
              <a:t>～</a:t>
            </a:r>
            <a:r>
              <a:rPr lang="en-US" altLang="zh-CN" sz="2000" b="1" dirty="0">
                <a:latin typeface="宋体" pitchFamily="2" charset="-122"/>
              </a:rPr>
              <a:t>display[</a:t>
            </a:r>
            <a:r>
              <a:rPr lang="en-US" altLang="zh-CN" sz="2000" b="1" dirty="0" err="1">
                <a:latin typeface="宋体" pitchFamily="2" charset="-122"/>
              </a:rPr>
              <a:t>i</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作为被调用子程序的</a:t>
            </a:r>
            <a:r>
              <a:rPr lang="en-US" altLang="zh-CN" sz="2000" b="1" dirty="0">
                <a:latin typeface="宋体" pitchFamily="2" charset="-122"/>
              </a:rPr>
              <a:t>display</a:t>
            </a:r>
            <a:r>
              <a:rPr lang="zh-CN" altLang="en-US" sz="2000" b="1" dirty="0">
                <a:latin typeface="宋体" pitchFamily="2" charset="-122"/>
              </a:rPr>
              <a:t>，并将被调用子程序的</a:t>
            </a:r>
            <a:r>
              <a:rPr lang="en-US" altLang="zh-CN" sz="2000" b="1" dirty="0">
                <a:latin typeface="宋体" pitchFamily="2" charset="-122"/>
              </a:rPr>
              <a:t>display[</a:t>
            </a:r>
            <a:r>
              <a:rPr lang="en-US" altLang="zh-CN" sz="2000" b="1" dirty="0" err="1">
                <a:latin typeface="宋体" pitchFamily="2" charset="-122"/>
              </a:rPr>
              <a:t>i</a:t>
            </a:r>
            <a:r>
              <a:rPr lang="en-US" altLang="zh-CN" sz="2000" b="1" dirty="0">
                <a:latin typeface="宋体" pitchFamily="2" charset="-122"/>
              </a:rPr>
              <a:t>]</a:t>
            </a:r>
            <a:r>
              <a:rPr lang="zh-CN" altLang="en-US" sz="2000" b="1" dirty="0">
                <a:latin typeface="宋体" pitchFamily="2" charset="-122"/>
              </a:rPr>
              <a:t>指向自己的活动记录的基地址。 </a:t>
            </a:r>
          </a:p>
        </p:txBody>
      </p:sp>
      <p:sp>
        <p:nvSpPr>
          <p:cNvPr id="12" name="Rectangle 3"/>
          <p:cNvSpPr>
            <a:spLocks noChangeArrowheads="1"/>
          </p:cNvSpPr>
          <p:nvPr/>
        </p:nvSpPr>
        <p:spPr bwMode="auto">
          <a:xfrm>
            <a:off x="611188" y="457200"/>
            <a:ext cx="299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CC6600"/>
                </a:solidFill>
                <a:latin typeface="宋体" pitchFamily="2" charset="-122"/>
                <a:ea typeface="宋体" pitchFamily="2" charset="-122"/>
              </a:rPr>
              <a:t>嵌套层次显示表跟踪方法</a:t>
            </a:r>
          </a:p>
        </p:txBody>
      </p:sp>
      <p:sp>
        <p:nvSpPr>
          <p:cNvPr id="13" name="Text Box 5"/>
          <p:cNvSpPr txBox="1">
            <a:spLocks noChangeArrowheads="1"/>
          </p:cNvSpPr>
          <p:nvPr/>
        </p:nvSpPr>
        <p:spPr bwMode="auto">
          <a:xfrm>
            <a:off x="685800" y="5105400"/>
            <a:ext cx="80010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0550">
              <a:defRPr kumimoji="1" sz="2400">
                <a:solidFill>
                  <a:schemeClr val="tx1"/>
                </a:solidFill>
                <a:latin typeface="Times New Roman" charset="0"/>
                <a:ea typeface="宋体" pitchFamily="2" charset="-122"/>
              </a:defRPr>
            </a:lvl1pPr>
            <a:lvl2pPr marL="59213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20000"/>
              </a:spcBef>
            </a:pPr>
            <a:r>
              <a:rPr lang="zh-CN" altLang="en-US" sz="2000" b="1" dirty="0">
                <a:latin typeface="宋体" pitchFamily="2" charset="-122"/>
              </a:rPr>
              <a:t>基于子程序的活动记录表</a:t>
            </a:r>
            <a:r>
              <a:rPr lang="en-US" altLang="zh-CN" sz="2000" b="1" dirty="0">
                <a:latin typeface="宋体" pitchFamily="2" charset="-122"/>
              </a:rPr>
              <a:t>AR</a:t>
            </a:r>
            <a:r>
              <a:rPr lang="zh-CN" altLang="en-US" sz="2000" b="1" dirty="0">
                <a:latin typeface="宋体" pitchFamily="2" charset="-122"/>
              </a:rPr>
              <a:t>和嵌套层次显示表</a:t>
            </a:r>
            <a:r>
              <a:rPr lang="en-US" altLang="zh-CN" sz="2000" b="1" dirty="0">
                <a:latin typeface="宋体" pitchFamily="2" charset="-122"/>
              </a:rPr>
              <a:t>display</a:t>
            </a:r>
            <a:r>
              <a:rPr lang="zh-CN" altLang="en-US" sz="2000" b="1" dirty="0">
                <a:latin typeface="宋体" pitchFamily="2" charset="-122"/>
              </a:rPr>
              <a:t>，在子程序中访问外层变量的绝对地址是：</a:t>
            </a:r>
          </a:p>
          <a:p>
            <a:pPr algn="l">
              <a:lnSpc>
                <a:spcPct val="110000"/>
              </a:lnSpc>
              <a:spcBef>
                <a:spcPct val="20000"/>
              </a:spcBef>
            </a:pPr>
            <a:r>
              <a:rPr lang="zh-CN" altLang="en-US" sz="2000" b="1" dirty="0">
                <a:solidFill>
                  <a:srgbClr val="CC6600"/>
                </a:solidFill>
                <a:latin typeface="宋体" pitchFamily="2" charset="-122"/>
              </a:rPr>
              <a:t>绝对地址＝</a:t>
            </a:r>
            <a:r>
              <a:rPr lang="en-US" altLang="zh-CN" sz="2000" b="1" dirty="0">
                <a:solidFill>
                  <a:srgbClr val="CC6600"/>
                </a:solidFill>
                <a:latin typeface="宋体" pitchFamily="2" charset="-122"/>
              </a:rPr>
              <a:t>display[</a:t>
            </a:r>
            <a:r>
              <a:rPr lang="zh-CN" altLang="en-US" sz="2000" b="1" dirty="0">
                <a:solidFill>
                  <a:srgbClr val="CC6600"/>
                </a:solidFill>
                <a:latin typeface="宋体" pitchFamily="2" charset="-122"/>
              </a:rPr>
              <a:t>静态层数</a:t>
            </a:r>
            <a:r>
              <a:rPr lang="en-US" altLang="zh-CN" sz="2000" b="1" dirty="0">
                <a:solidFill>
                  <a:srgbClr val="CC6600"/>
                </a:solidFill>
                <a:latin typeface="宋体" pitchFamily="2" charset="-122"/>
              </a:rPr>
              <a:t>] +</a:t>
            </a:r>
            <a:r>
              <a:rPr lang="zh-CN" altLang="en-US" sz="2000" b="1" dirty="0">
                <a:solidFill>
                  <a:srgbClr val="CC6600"/>
                </a:solidFill>
                <a:latin typeface="宋体" pitchFamily="2" charset="-122"/>
              </a:rPr>
              <a:t>偏移量</a:t>
            </a:r>
            <a:r>
              <a:rPr lang="zh-CN" altLang="en-US" sz="2000" b="1" dirty="0">
                <a:latin typeface="宋体" pitchFamily="2" charset="-122"/>
              </a:rPr>
              <a:t>。 </a:t>
            </a:r>
          </a:p>
        </p:txBody>
      </p:sp>
      <p:pic>
        <p:nvPicPr>
          <p:cNvPr id="16" name="Picture 9" descr="C:\《编译原理》课件包\重点讲解20070417PM\图10_7Display结构示意.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2575" y="3254375"/>
            <a:ext cx="6400800" cy="165893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0"/>
          <p:cNvSpPr>
            <a:spLocks noChangeArrowheads="1"/>
          </p:cNvSpPr>
          <p:nvPr/>
        </p:nvSpPr>
        <p:spPr bwMode="auto">
          <a:xfrm>
            <a:off x="2057400" y="3943350"/>
            <a:ext cx="1695450" cy="560388"/>
          </a:xfrm>
          <a:prstGeom prst="rect">
            <a:avLst/>
          </a:prstGeom>
          <a:noFill/>
          <a:ln w="38100">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8" name="Line 11"/>
          <p:cNvSpPr>
            <a:spLocks noChangeShapeType="1"/>
          </p:cNvSpPr>
          <p:nvPr/>
        </p:nvSpPr>
        <p:spPr bwMode="auto">
          <a:xfrm flipV="1">
            <a:off x="3743325" y="3943350"/>
            <a:ext cx="2133600" cy="228600"/>
          </a:xfrm>
          <a:prstGeom prst="line">
            <a:avLst/>
          </a:prstGeom>
          <a:noFill/>
          <a:ln w="28575">
            <a:solidFill>
              <a:schemeClr val="accent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19" name="Rectangle 12"/>
          <p:cNvSpPr>
            <a:spLocks noChangeArrowheads="1"/>
          </p:cNvSpPr>
          <p:nvPr/>
        </p:nvSpPr>
        <p:spPr bwMode="auto">
          <a:xfrm>
            <a:off x="1924050" y="3581400"/>
            <a:ext cx="1981200" cy="1143000"/>
          </a:xfrm>
          <a:prstGeom prst="rect">
            <a:avLst/>
          </a:prstGeom>
          <a:noFill/>
          <a:ln w="38100">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20" name="Line 13"/>
          <p:cNvSpPr>
            <a:spLocks noChangeShapeType="1"/>
          </p:cNvSpPr>
          <p:nvPr/>
        </p:nvSpPr>
        <p:spPr bwMode="auto">
          <a:xfrm flipV="1">
            <a:off x="3905250" y="3638550"/>
            <a:ext cx="1962150" cy="171450"/>
          </a:xfrm>
          <a:prstGeom prst="line">
            <a:avLst/>
          </a:prstGeom>
          <a:noFill/>
          <a:ln w="28575">
            <a:solidFill>
              <a:srgbClr val="FF00FF"/>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1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28</a:t>
            </a:fld>
            <a:endParaRPr lang="en-US" altLang="zh-CN" sz="1800" dirty="0">
              <a:latin typeface="宋体" pitchFamily="2" charset="-122"/>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 y="1981200"/>
            <a:ext cx="76866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 Box 2"/>
          <p:cNvSpPr txBox="1">
            <a:spLocks noChangeArrowheads="1"/>
          </p:cNvSpPr>
          <p:nvPr/>
        </p:nvSpPr>
        <p:spPr bwMode="auto">
          <a:xfrm>
            <a:off x="533400" y="875397"/>
            <a:ext cx="8001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1912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假定如图所示</a:t>
            </a:r>
            <a:r>
              <a:rPr lang="en-US" altLang="zh-CN" sz="2000" b="1" dirty="0">
                <a:latin typeface="宋体" pitchFamily="2" charset="-122"/>
              </a:rPr>
              <a:t>PASCAL</a:t>
            </a:r>
            <a:r>
              <a:rPr lang="zh-CN" altLang="en-US" sz="2000" b="1" dirty="0">
                <a:latin typeface="宋体" pitchFamily="2" charset="-122"/>
              </a:rPr>
              <a:t>语言一个嵌套结构的程序，考虑一种可能执行过程：</a:t>
            </a:r>
            <a:r>
              <a:rPr lang="en-US" altLang="zh-CN" sz="2000" b="1" dirty="0" err="1">
                <a:latin typeface="宋体" pitchFamily="2" charset="-122"/>
              </a:rPr>
              <a:t>p</a:t>
            </a:r>
            <a:r>
              <a:rPr lang="en-US" altLang="zh-CN" sz="2000" b="1" dirty="0" err="1">
                <a:latin typeface="宋体" pitchFamily="2" charset="-122"/>
                <a:sym typeface="Symbol" pitchFamily="18" charset="2"/>
              </a:rPr>
              <a:t></a:t>
            </a:r>
            <a:r>
              <a:rPr lang="en-US" altLang="zh-CN" sz="2000" b="1" dirty="0" err="1">
                <a:latin typeface="宋体" pitchFamily="2" charset="-122"/>
              </a:rPr>
              <a:t>s</a:t>
            </a:r>
            <a:r>
              <a:rPr lang="en-US" altLang="zh-CN" sz="2000" b="1" dirty="0" err="1">
                <a:latin typeface="宋体" pitchFamily="2" charset="-122"/>
                <a:sym typeface="Symbol" pitchFamily="18" charset="2"/>
              </a:rPr>
              <a:t></a:t>
            </a:r>
            <a:r>
              <a:rPr lang="en-US" altLang="zh-CN" sz="2000" b="1" dirty="0" err="1">
                <a:latin typeface="宋体" pitchFamily="2" charset="-122"/>
              </a:rPr>
              <a:t>q</a:t>
            </a:r>
            <a:r>
              <a:rPr lang="en-US" altLang="zh-CN" sz="2000" b="1" dirty="0" err="1">
                <a:latin typeface="宋体" pitchFamily="2" charset="-122"/>
                <a:sym typeface="Symbol" pitchFamily="18" charset="2"/>
              </a:rPr>
              <a:t></a:t>
            </a:r>
            <a:r>
              <a:rPr lang="en-US" altLang="zh-CN" sz="2000" b="1" dirty="0" err="1">
                <a:latin typeface="宋体" pitchFamily="2" charset="-122"/>
              </a:rPr>
              <a:t>q</a:t>
            </a:r>
            <a:r>
              <a:rPr lang="en-US" altLang="zh-CN" sz="2000" b="1" dirty="0" err="1">
                <a:latin typeface="宋体" pitchFamily="2" charset="-122"/>
                <a:sym typeface="Symbol" pitchFamily="18" charset="2"/>
              </a:rPr>
              <a:t></a:t>
            </a:r>
            <a:r>
              <a:rPr lang="en-US" altLang="zh-CN" sz="2000" b="1" dirty="0" err="1">
                <a:latin typeface="宋体" pitchFamily="2" charset="-122"/>
              </a:rPr>
              <a:t>r</a:t>
            </a:r>
            <a:r>
              <a:rPr lang="en-US" altLang="zh-CN" sz="2000" b="1" dirty="0">
                <a:latin typeface="宋体" pitchFamily="2" charset="-122"/>
                <a:sym typeface="Symbol" pitchFamily="18" charset="2"/>
              </a:rPr>
              <a:t></a:t>
            </a:r>
            <a:r>
              <a:rPr lang="en-US" altLang="zh-CN" sz="2000" b="1" dirty="0">
                <a:latin typeface="宋体" pitchFamily="2" charset="-122"/>
              </a:rPr>
              <a:t>…</a:t>
            </a:r>
            <a:r>
              <a:rPr lang="zh-CN" altLang="en-US" sz="2000" b="1" dirty="0">
                <a:latin typeface="宋体" pitchFamily="2" charset="-122"/>
              </a:rPr>
              <a:t>。运行栈状态如下图所示。 </a:t>
            </a:r>
          </a:p>
        </p:txBody>
      </p:sp>
      <p:sp>
        <p:nvSpPr>
          <p:cNvPr id="24" name="Rectangle 4"/>
          <p:cNvSpPr>
            <a:spLocks noChangeArrowheads="1"/>
          </p:cNvSpPr>
          <p:nvPr/>
        </p:nvSpPr>
        <p:spPr bwMode="auto">
          <a:xfrm>
            <a:off x="425615" y="457200"/>
            <a:ext cx="4838700" cy="430887"/>
          </a:xfrm>
          <a:prstGeom prst="rect">
            <a:avLst/>
          </a:prstGeom>
          <a:noFill/>
          <a:ln w="9525">
            <a:noFill/>
            <a:miter lim="800000"/>
            <a:headEnd/>
            <a:tailEnd/>
          </a:ln>
          <a:effectLst/>
        </p:spPr>
        <p:txBody>
          <a:bodyPr>
            <a:spAutoFit/>
          </a:bodyPr>
          <a:lstStyle/>
          <a:p>
            <a:pPr algn="l">
              <a:buClrTx/>
            </a:pPr>
            <a:r>
              <a:rPr kumimoji="0" lang="en-US" altLang="zh-CN" sz="2200" dirty="0">
                <a:solidFill>
                  <a:srgbClr val="C00000"/>
                </a:solidFill>
                <a:latin typeface="宋体" pitchFamily="2" charset="-122"/>
                <a:ea typeface="宋体" pitchFamily="2" charset="-122"/>
              </a:rPr>
              <a:t>Display </a:t>
            </a:r>
            <a:r>
              <a:rPr kumimoji="0" lang="zh-CN" altLang="en-US" sz="2200" b="1" dirty="0">
                <a:solidFill>
                  <a:srgbClr val="C00000"/>
                </a:solidFill>
                <a:latin typeface="宋体" pitchFamily="2" charset="-122"/>
                <a:ea typeface="宋体" pitchFamily="2" charset="-122"/>
              </a:rPr>
              <a:t>表方案举例</a:t>
            </a:r>
            <a:r>
              <a:rPr kumimoji="0" lang="en-US" altLang="zh-CN" sz="2200" b="1" dirty="0">
                <a:solidFill>
                  <a:srgbClr val="C00000"/>
                </a:solidFill>
                <a:latin typeface="宋体" pitchFamily="2" charset="-122"/>
                <a:ea typeface="宋体" pitchFamily="2" charset="-122"/>
              </a:rPr>
              <a:t>1</a:t>
            </a:r>
            <a:endParaRPr lang="zh-CN" altLang="en-US" sz="2200" b="1" dirty="0">
              <a:solidFill>
                <a:srgbClr val="C00000"/>
              </a:solidFill>
              <a:latin typeface="宋体" pitchFamily="2" charset="-122"/>
              <a:ea typeface="宋体" pitchFamily="2" charset="-122"/>
            </a:endParaRPr>
          </a:p>
        </p:txBody>
      </p:sp>
      <p:sp>
        <p:nvSpPr>
          <p:cNvPr id="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29</a:t>
            </a:fld>
            <a:endParaRPr lang="en-US" altLang="zh-CN" sz="1800" dirty="0">
              <a:latin typeface="宋体" pitchFamily="2" charset="-122"/>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a:t>
            </a:fld>
            <a:endParaRPr lang="en-US" altLang="zh-CN" dirty="0">
              <a:latin typeface="宋体" pitchFamily="2" charset="-122"/>
              <a:ea typeface="宋体" pitchFamily="2" charset="-122"/>
            </a:endParaRPr>
          </a:p>
        </p:txBody>
      </p:sp>
      <p:sp>
        <p:nvSpPr>
          <p:cNvPr id="20483" name="Text Box 3"/>
          <p:cNvSpPr txBox="1">
            <a:spLocks noChangeArrowheads="1"/>
          </p:cNvSpPr>
          <p:nvPr/>
        </p:nvSpPr>
        <p:spPr bwMode="auto">
          <a:xfrm>
            <a:off x="2667000" y="2667000"/>
            <a:ext cx="4267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en-US" altLang="zh-CN" sz="2400" b="1" dirty="0">
                <a:latin typeface="宋体" pitchFamily="2" charset="-122"/>
                <a:ea typeface="宋体" pitchFamily="2" charset="-122"/>
                <a:hlinkClick r:id="rId2" action="ppaction://hlinksldjump"/>
              </a:rPr>
              <a:t>9.1</a:t>
            </a:r>
            <a:r>
              <a:rPr lang="zh-CN" altLang="en-US" sz="2400" b="1" dirty="0">
                <a:latin typeface="宋体" pitchFamily="2" charset="-122"/>
                <a:ea typeface="宋体" pitchFamily="2" charset="-122"/>
                <a:hlinkClick r:id="rId2" action="ppaction://hlinksldjump"/>
              </a:rPr>
              <a:t>　运行时存储组织概述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3" action="ppaction://hlinksldjump"/>
              </a:rPr>
              <a:t>9.2</a:t>
            </a:r>
            <a:r>
              <a:rPr lang="zh-CN" altLang="en-US" sz="2400" b="1" dirty="0">
                <a:latin typeface="宋体" pitchFamily="2" charset="-122"/>
                <a:ea typeface="宋体" pitchFamily="2" charset="-122"/>
                <a:hlinkClick r:id="rId3" action="ppaction://hlinksldjump"/>
              </a:rPr>
              <a:t>　活动记录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4" action="ppaction://hlinksldjump"/>
              </a:rPr>
              <a:t>9.3</a:t>
            </a:r>
            <a:r>
              <a:rPr lang="zh-CN" altLang="en-US" sz="2400" b="1" dirty="0">
                <a:latin typeface="宋体" pitchFamily="2" charset="-122"/>
                <a:ea typeface="宋体" pitchFamily="2" charset="-122"/>
                <a:hlinkClick r:id="rId4" action="ppaction://hlinksldjump"/>
              </a:rPr>
              <a:t>　过程调用 </a:t>
            </a:r>
            <a:endParaRPr lang="zh-CN" altLang="en-US" sz="2400" b="1" dirty="0">
              <a:latin typeface="宋体" pitchFamily="2" charset="-122"/>
              <a:ea typeface="宋体" pitchFamily="2" charset="-122"/>
            </a:endParaRPr>
          </a:p>
        </p:txBody>
      </p:sp>
      <p:sp>
        <p:nvSpPr>
          <p:cNvPr id="20484" name="Text Box 4"/>
          <p:cNvSpPr txBox="1">
            <a:spLocks noChangeArrowheads="1"/>
          </p:cNvSpPr>
          <p:nvPr/>
        </p:nvSpPr>
        <p:spPr bwMode="auto">
          <a:xfrm>
            <a:off x="3352800" y="1614487"/>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dirty="0">
                <a:solidFill>
                  <a:srgbClr val="800000"/>
                </a:solidFill>
              </a:rPr>
              <a:t>重点讲解</a:t>
            </a:r>
          </a:p>
        </p:txBody>
      </p:sp>
    </p:spTree>
    <p:extLst>
      <p:ext uri="{BB962C8B-B14F-4D97-AF65-F5344CB8AC3E}">
        <p14:creationId xmlns:p14="http://schemas.microsoft.com/office/powerpoint/2010/main" val="3763904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425615" y="563563"/>
            <a:ext cx="4838700" cy="430887"/>
          </a:xfrm>
          <a:prstGeom prst="rect">
            <a:avLst/>
          </a:prstGeom>
          <a:noFill/>
          <a:ln w="9525">
            <a:noFill/>
            <a:miter lim="800000"/>
            <a:headEnd/>
            <a:tailEnd/>
          </a:ln>
          <a:effectLst/>
        </p:spPr>
        <p:txBody>
          <a:bodyPr>
            <a:spAutoFit/>
          </a:bodyPr>
          <a:lstStyle/>
          <a:p>
            <a:pPr algn="l">
              <a:buClrTx/>
            </a:pPr>
            <a:r>
              <a:rPr kumimoji="0" lang="en-US" altLang="zh-CN" sz="2200" dirty="0">
                <a:solidFill>
                  <a:srgbClr val="C00000"/>
                </a:solidFill>
                <a:latin typeface="宋体" pitchFamily="2" charset="-122"/>
                <a:ea typeface="宋体" pitchFamily="2" charset="-122"/>
              </a:rPr>
              <a:t>Display </a:t>
            </a:r>
            <a:r>
              <a:rPr kumimoji="0" lang="zh-CN" altLang="en-US" sz="2200" b="1" dirty="0">
                <a:solidFill>
                  <a:srgbClr val="C00000"/>
                </a:solidFill>
                <a:latin typeface="宋体" pitchFamily="2" charset="-122"/>
                <a:ea typeface="宋体" pitchFamily="2" charset="-122"/>
              </a:rPr>
              <a:t>表方案举例</a:t>
            </a:r>
            <a:r>
              <a:rPr kumimoji="0" lang="en-US" altLang="zh-CN" sz="2200" b="1" dirty="0">
                <a:solidFill>
                  <a:srgbClr val="C00000"/>
                </a:solidFill>
                <a:latin typeface="宋体" pitchFamily="2" charset="-122"/>
                <a:ea typeface="宋体" pitchFamily="2" charset="-122"/>
              </a:rPr>
              <a:t>2</a:t>
            </a:r>
            <a:endParaRPr lang="zh-CN" altLang="en-US" sz="2200" b="1" dirty="0">
              <a:solidFill>
                <a:srgbClr val="C00000"/>
              </a:solidFill>
              <a:latin typeface="宋体" pitchFamily="2" charset="-122"/>
              <a:ea typeface="宋体" pitchFamily="2" charset="-122"/>
            </a:endParaRPr>
          </a:p>
        </p:txBody>
      </p:sp>
      <p:sp>
        <p:nvSpPr>
          <p:cNvPr id="5" name="Text Box 5"/>
          <p:cNvSpPr txBox="1">
            <a:spLocks noChangeArrowheads="1"/>
          </p:cNvSpPr>
          <p:nvPr/>
        </p:nvSpPr>
        <p:spPr bwMode="auto">
          <a:xfrm>
            <a:off x="5257800" y="539889"/>
            <a:ext cx="3200400" cy="5632311"/>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1800" b="1" dirty="0">
                <a:latin typeface="宋体" pitchFamily="2" charset="-122"/>
                <a:ea typeface="宋体" pitchFamily="2" charset="-122"/>
              </a:rPr>
              <a:t>program Main( I,O)</a:t>
            </a:r>
            <a:r>
              <a:rPr kumimoji="0" lang="zh-CN" altLang="en-US" sz="1800" b="1" dirty="0">
                <a:latin typeface="宋体" pitchFamily="2" charset="-122"/>
                <a:ea typeface="宋体" pitchFamily="2" charset="-122"/>
              </a:rPr>
              <a:t>； </a:t>
            </a:r>
            <a:r>
              <a:rPr kumimoji="0" lang="en-US" altLang="zh-CN" sz="1800" b="1" dirty="0">
                <a:solidFill>
                  <a:srgbClr val="FF0000"/>
                </a:solidFill>
                <a:latin typeface="宋体" pitchFamily="2" charset="-122"/>
                <a:ea typeface="宋体" pitchFamily="2" charset="-122"/>
              </a:rPr>
              <a:t>0</a:t>
            </a:r>
            <a:r>
              <a:rPr kumimoji="0" lang="zh-CN" altLang="en-US" sz="1800" b="1" dirty="0">
                <a:solidFill>
                  <a:srgbClr val="FF0000"/>
                </a:solidFill>
                <a:latin typeface="宋体" pitchFamily="2" charset="-122"/>
                <a:ea typeface="宋体" pitchFamily="2" charset="-122"/>
              </a:rPr>
              <a:t>层</a:t>
            </a:r>
          </a:p>
          <a:p>
            <a:pPr algn="l">
              <a:buFont typeface="Wingdings" pitchFamily="2" charset="2"/>
              <a:buNone/>
            </a:pPr>
            <a:r>
              <a:rPr kumimoji="0" lang="en-US" altLang="zh-CN" sz="1800" b="1" dirty="0">
                <a:latin typeface="宋体" pitchFamily="2" charset="-122"/>
                <a:ea typeface="宋体" pitchFamily="2" charset="-122"/>
              </a:rPr>
              <a:t>  procedure P;       </a:t>
            </a:r>
            <a:r>
              <a:rPr kumimoji="0" lang="en-US" altLang="zh-CN" sz="1800" b="1" dirty="0">
                <a:solidFill>
                  <a:srgbClr val="FF0000"/>
                </a:solidFill>
                <a:latin typeface="宋体" pitchFamily="2" charset="-122"/>
                <a:ea typeface="宋体" pitchFamily="2" charset="-122"/>
              </a:rPr>
              <a:t>1</a:t>
            </a:r>
            <a:r>
              <a:rPr kumimoji="0" lang="zh-CN" altLang="en-US" sz="1800" b="1" dirty="0">
                <a:solidFill>
                  <a:srgbClr val="FF0000"/>
                </a:solidFill>
                <a:latin typeface="宋体" pitchFamily="2" charset="-122"/>
                <a:ea typeface="宋体" pitchFamily="2" charset="-122"/>
              </a:rPr>
              <a:t>层</a:t>
            </a:r>
            <a:endParaRPr kumimoji="0" lang="en-US" altLang="zh-CN" sz="1800" b="1" dirty="0">
              <a:solidFill>
                <a:srgbClr val="FF0000"/>
              </a:solidFill>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procedure Q;     </a:t>
            </a:r>
            <a:r>
              <a:rPr lang="en-US" altLang="zh-CN" b="1" dirty="0">
                <a:solidFill>
                  <a:srgbClr val="FF0000"/>
                </a:solidFill>
                <a:latin typeface="宋体" pitchFamily="2" charset="-122"/>
                <a:ea typeface="宋体" pitchFamily="2" charset="-122"/>
              </a:rPr>
              <a:t>2</a:t>
            </a:r>
            <a:r>
              <a:rPr lang="zh-CN" altLang="en-US" b="1" dirty="0">
                <a:solidFill>
                  <a:srgbClr val="FF0000"/>
                </a:solidFill>
                <a:latin typeface="宋体" pitchFamily="2" charset="-122"/>
                <a:ea typeface="宋体" pitchFamily="2" charset="-122"/>
              </a:rPr>
              <a:t>层</a:t>
            </a:r>
            <a:endParaRPr kumimoji="0" lang="en-US" altLang="zh-CN" sz="1800" b="1" dirty="0">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procedure R;   </a:t>
            </a:r>
            <a:r>
              <a:rPr kumimoji="0" lang="en-US" altLang="zh-CN" sz="1800" b="1" dirty="0">
                <a:solidFill>
                  <a:srgbClr val="FF0000"/>
                </a:solidFill>
                <a:latin typeface="宋体" pitchFamily="2" charset="-122"/>
                <a:ea typeface="宋体" pitchFamily="2" charset="-122"/>
              </a:rPr>
              <a:t>3</a:t>
            </a:r>
            <a:r>
              <a:rPr kumimoji="0" lang="zh-CN" altLang="en-US" sz="1800" b="1" dirty="0">
                <a:solidFill>
                  <a:srgbClr val="FF0000"/>
                </a:solidFill>
                <a:latin typeface="宋体" pitchFamily="2" charset="-122"/>
                <a:ea typeface="宋体" pitchFamily="2" charset="-122"/>
              </a:rPr>
              <a:t>层</a:t>
            </a:r>
            <a:endParaRPr kumimoji="0" lang="en-US" altLang="zh-CN" sz="1800" b="1" dirty="0">
              <a:solidFill>
                <a:srgbClr val="FF0000"/>
              </a:solidFill>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R; …</a:t>
            </a:r>
          </a:p>
          <a:p>
            <a:pPr algn="l">
              <a:buFont typeface="Wingdings" pitchFamily="2" charset="2"/>
              <a:buNone/>
            </a:pPr>
            <a:r>
              <a:rPr kumimoji="0" lang="en-US" altLang="zh-CN" sz="1800" b="1" dirty="0">
                <a:latin typeface="宋体" pitchFamily="2" charset="-122"/>
                <a:ea typeface="宋体" pitchFamily="2" charset="-122"/>
              </a:rPr>
              <a:t>         end;   /*R*/</a:t>
            </a: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R; …</a:t>
            </a:r>
          </a:p>
          <a:p>
            <a:pPr algn="l">
              <a:buFont typeface="Wingdings" pitchFamily="2" charset="2"/>
              <a:buNone/>
            </a:pPr>
            <a:r>
              <a:rPr kumimoji="0" lang="en-US" altLang="zh-CN" sz="1800" b="1" dirty="0">
                <a:latin typeface="宋体" pitchFamily="2" charset="-122"/>
                <a:ea typeface="宋体" pitchFamily="2" charset="-122"/>
              </a:rPr>
              <a:t>      end;   /*Q*/</a:t>
            </a: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Q; …</a:t>
            </a:r>
          </a:p>
          <a:p>
            <a:pPr algn="l">
              <a:buFont typeface="Wingdings" pitchFamily="2" charset="2"/>
              <a:buNone/>
            </a:pPr>
            <a:r>
              <a:rPr kumimoji="0" lang="en-US" altLang="zh-CN" sz="1800" b="1" dirty="0">
                <a:latin typeface="宋体" pitchFamily="2" charset="-122"/>
                <a:ea typeface="宋体" pitchFamily="2" charset="-122"/>
              </a:rPr>
              <a:t>  end;   /*P*/</a:t>
            </a:r>
          </a:p>
          <a:p>
            <a:pPr algn="l">
              <a:buFont typeface="Wingdings" pitchFamily="2" charset="2"/>
              <a:buNone/>
            </a:pPr>
            <a:r>
              <a:rPr lang="en-US" altLang="zh-CN" b="1" dirty="0">
                <a:latin typeface="宋体" pitchFamily="2" charset="-122"/>
                <a:ea typeface="宋体" pitchFamily="2" charset="-122"/>
              </a:rPr>
              <a:t>  </a:t>
            </a:r>
            <a:r>
              <a:rPr kumimoji="0" lang="en-US" altLang="zh-CN" sz="1800" b="1" dirty="0">
                <a:latin typeface="宋体" pitchFamily="2" charset="-122"/>
                <a:ea typeface="宋体" pitchFamily="2" charset="-122"/>
              </a:rPr>
              <a:t>procedure S;      </a:t>
            </a:r>
            <a:r>
              <a:rPr lang="en-US" altLang="zh-CN" b="1" dirty="0">
                <a:solidFill>
                  <a:srgbClr val="FF0000"/>
                </a:solidFill>
                <a:latin typeface="宋体" pitchFamily="2" charset="-122"/>
                <a:ea typeface="宋体" pitchFamily="2" charset="-122"/>
              </a:rPr>
              <a:t>1</a:t>
            </a:r>
            <a:r>
              <a:rPr lang="zh-CN" altLang="en-US" b="1" dirty="0">
                <a:solidFill>
                  <a:srgbClr val="FF0000"/>
                </a:solidFill>
                <a:latin typeface="宋体" pitchFamily="2" charset="-122"/>
                <a:ea typeface="宋体" pitchFamily="2" charset="-122"/>
              </a:rPr>
              <a:t>层</a:t>
            </a:r>
            <a:endParaRPr kumimoji="0" lang="en-US" altLang="zh-CN" sz="1800" b="1" dirty="0">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P; …</a:t>
            </a:r>
          </a:p>
          <a:p>
            <a:pPr algn="l">
              <a:buFont typeface="Wingdings" pitchFamily="2" charset="2"/>
              <a:buNone/>
            </a:pPr>
            <a:r>
              <a:rPr kumimoji="0" lang="en-US" altLang="zh-CN" sz="1800" b="1" dirty="0">
                <a:latin typeface="宋体" pitchFamily="2" charset="-122"/>
                <a:ea typeface="宋体" pitchFamily="2" charset="-122"/>
              </a:rPr>
              <a:t>    end;   /*S*/</a:t>
            </a:r>
          </a:p>
          <a:p>
            <a:pPr algn="l">
              <a:buFont typeface="Wingdings" pitchFamily="2" charset="2"/>
              <a:buNone/>
            </a:pPr>
            <a:r>
              <a:rPr kumimoji="0" lang="en-US" altLang="zh-CN" sz="1800" b="1" dirty="0">
                <a:latin typeface="宋体" pitchFamily="2" charset="-122"/>
                <a:ea typeface="宋体" pitchFamily="2" charset="-122"/>
              </a:rPr>
              <a:t>begin</a:t>
            </a:r>
          </a:p>
          <a:p>
            <a:pPr algn="l">
              <a:buFont typeface="Wingdings" pitchFamily="2" charset="2"/>
              <a:buNone/>
            </a:pPr>
            <a:r>
              <a:rPr kumimoji="0" lang="en-US" altLang="zh-CN" sz="1800" b="1" dirty="0">
                <a:latin typeface="宋体" pitchFamily="2" charset="-122"/>
                <a:ea typeface="宋体" pitchFamily="2" charset="-122"/>
              </a:rPr>
              <a:t>   …  S; …</a:t>
            </a:r>
          </a:p>
          <a:p>
            <a:pPr algn="l">
              <a:buFont typeface="Wingdings" pitchFamily="2" charset="2"/>
              <a:buNone/>
            </a:pPr>
            <a:r>
              <a:rPr kumimoji="0" lang="en-US" altLang="zh-CN" sz="1800" b="1" dirty="0">
                <a:latin typeface="宋体" pitchFamily="2" charset="-122"/>
                <a:ea typeface="宋体" pitchFamily="2" charset="-122"/>
              </a:rPr>
              <a:t>end.   /*main*/</a:t>
            </a:r>
          </a:p>
        </p:txBody>
      </p:sp>
      <p:sp>
        <p:nvSpPr>
          <p:cNvPr id="6" name="Rectangle 17"/>
          <p:cNvSpPr>
            <a:spLocks noChangeArrowheads="1"/>
          </p:cNvSpPr>
          <p:nvPr/>
        </p:nvSpPr>
        <p:spPr bwMode="auto">
          <a:xfrm>
            <a:off x="841281" y="1371600"/>
            <a:ext cx="3926075" cy="707886"/>
          </a:xfrm>
          <a:prstGeom prst="rect">
            <a:avLst/>
          </a:prstGeom>
          <a:noFill/>
          <a:ln w="9525">
            <a:noFill/>
            <a:miter lim="800000"/>
            <a:headEnd/>
            <a:tailEnd/>
          </a:ln>
          <a:effectLst/>
        </p:spPr>
        <p:txBody>
          <a:bodyPr wrap="none">
            <a:spAutoFit/>
          </a:bodyPr>
          <a:lstStyle/>
          <a:p>
            <a:pPr algn="l">
              <a:buFont typeface="Wingdings" pitchFamily="2" charset="2"/>
              <a:buNone/>
            </a:pPr>
            <a:r>
              <a:rPr lang="zh-CN" altLang="en-US" sz="2000" b="1" dirty="0">
                <a:latin typeface="宋体" pitchFamily="2" charset="-122"/>
                <a:ea typeface="宋体" pitchFamily="2" charset="-122"/>
              </a:rPr>
              <a:t>过程 </a:t>
            </a:r>
            <a:r>
              <a:rPr lang="en-US" altLang="zh-CN" sz="2000" b="1" dirty="0">
                <a:latin typeface="宋体" pitchFamily="2" charset="-122"/>
                <a:ea typeface="宋体" pitchFamily="2" charset="-122"/>
              </a:rPr>
              <a:t>R </a:t>
            </a:r>
            <a:r>
              <a:rPr lang="zh-CN" altLang="en-US" sz="2000" b="1" dirty="0">
                <a:latin typeface="宋体" pitchFamily="2" charset="-122"/>
                <a:ea typeface="宋体" pitchFamily="2" charset="-122"/>
              </a:rPr>
              <a:t>被第二次激活后运行栈和</a:t>
            </a:r>
          </a:p>
          <a:p>
            <a:pPr algn="l">
              <a:buFont typeface="Wingdings" pitchFamily="2" charset="2"/>
              <a:buNone/>
            </a:pPr>
            <a:r>
              <a:rPr lang="en-US" altLang="zh-CN" sz="2000" b="1" dirty="0">
                <a:latin typeface="宋体" pitchFamily="2" charset="-122"/>
                <a:ea typeface="宋体" pitchFamily="2" charset="-122"/>
              </a:rPr>
              <a:t>Display </a:t>
            </a:r>
            <a:r>
              <a:rPr lang="zh-CN" altLang="en-US" sz="2000" b="1" dirty="0">
                <a:latin typeface="宋体" pitchFamily="2" charset="-122"/>
                <a:ea typeface="宋体" pitchFamily="2" charset="-122"/>
              </a:rPr>
              <a:t>寄存器 </a:t>
            </a:r>
            <a:r>
              <a:rPr lang="en-US" altLang="zh-CN" sz="2000" b="1" dirty="0">
                <a:latin typeface="宋体" pitchFamily="2" charset="-122"/>
                <a:ea typeface="宋体" pitchFamily="2" charset="-122"/>
              </a:rPr>
              <a:t>D[i] </a:t>
            </a:r>
            <a:r>
              <a:rPr lang="zh-CN" altLang="en-US" sz="2000" b="1" dirty="0">
                <a:latin typeface="宋体" pitchFamily="2" charset="-122"/>
                <a:ea typeface="宋体" pitchFamily="2" charset="-122"/>
              </a:rPr>
              <a:t>的情况</a:t>
            </a:r>
          </a:p>
        </p:txBody>
      </p:sp>
      <p:sp>
        <p:nvSpPr>
          <p:cNvPr id="7" name="Line 34"/>
          <p:cNvSpPr>
            <a:spLocks noChangeShapeType="1"/>
          </p:cNvSpPr>
          <p:nvPr/>
        </p:nvSpPr>
        <p:spPr bwMode="auto">
          <a:xfrm>
            <a:off x="2057400" y="2374900"/>
            <a:ext cx="0" cy="33401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35"/>
          <p:cNvSpPr>
            <a:spLocks noChangeShapeType="1"/>
          </p:cNvSpPr>
          <p:nvPr/>
        </p:nvSpPr>
        <p:spPr bwMode="auto">
          <a:xfrm>
            <a:off x="4648200" y="2374900"/>
            <a:ext cx="0" cy="33401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9" name="Line 36"/>
          <p:cNvSpPr>
            <a:spLocks noChangeShapeType="1"/>
          </p:cNvSpPr>
          <p:nvPr/>
        </p:nvSpPr>
        <p:spPr bwMode="auto">
          <a:xfrm>
            <a:off x="2057400" y="57150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0" name="Line 37"/>
          <p:cNvSpPr>
            <a:spLocks noChangeShapeType="1"/>
          </p:cNvSpPr>
          <p:nvPr/>
        </p:nvSpPr>
        <p:spPr bwMode="auto">
          <a:xfrm>
            <a:off x="2057400" y="51816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1" name="Rectangle 38"/>
          <p:cNvSpPr>
            <a:spLocks noChangeArrowheads="1"/>
          </p:cNvSpPr>
          <p:nvPr/>
        </p:nvSpPr>
        <p:spPr bwMode="auto">
          <a:xfrm>
            <a:off x="2109787" y="5241925"/>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main </a:t>
            </a:r>
            <a:r>
              <a:rPr lang="zh-CN" altLang="en-US" sz="2000" b="1">
                <a:latin typeface="宋体" pitchFamily="2" charset="-122"/>
                <a:ea typeface="宋体" pitchFamily="2" charset="-122"/>
              </a:rPr>
              <a:t>的活动记录</a:t>
            </a:r>
          </a:p>
        </p:txBody>
      </p:sp>
      <p:sp>
        <p:nvSpPr>
          <p:cNvPr id="12" name="Line 39"/>
          <p:cNvSpPr>
            <a:spLocks noChangeShapeType="1"/>
          </p:cNvSpPr>
          <p:nvPr/>
        </p:nvSpPr>
        <p:spPr bwMode="auto">
          <a:xfrm>
            <a:off x="2057400" y="46482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3" name="Rectangle 40"/>
          <p:cNvSpPr>
            <a:spLocks noChangeArrowheads="1"/>
          </p:cNvSpPr>
          <p:nvPr/>
        </p:nvSpPr>
        <p:spPr bwMode="auto">
          <a:xfrm>
            <a:off x="2109787" y="4191000"/>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P </a:t>
            </a:r>
            <a:r>
              <a:rPr lang="zh-CN" altLang="en-US" sz="2000" b="1">
                <a:latin typeface="宋体" pitchFamily="2" charset="-122"/>
                <a:ea typeface="宋体" pitchFamily="2" charset="-122"/>
              </a:rPr>
              <a:t>的活动记录</a:t>
            </a:r>
          </a:p>
        </p:txBody>
      </p:sp>
      <p:sp>
        <p:nvSpPr>
          <p:cNvPr id="14" name="Line 41"/>
          <p:cNvSpPr>
            <a:spLocks noChangeShapeType="1"/>
          </p:cNvSpPr>
          <p:nvPr/>
        </p:nvSpPr>
        <p:spPr bwMode="auto">
          <a:xfrm>
            <a:off x="2057400" y="41148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6" name="Rectangle 42"/>
          <p:cNvSpPr>
            <a:spLocks noChangeArrowheads="1"/>
          </p:cNvSpPr>
          <p:nvPr/>
        </p:nvSpPr>
        <p:spPr bwMode="auto">
          <a:xfrm>
            <a:off x="2057400" y="3657600"/>
            <a:ext cx="25146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Q </a:t>
            </a:r>
            <a:r>
              <a:rPr lang="zh-CN" altLang="en-US" sz="2000" b="1">
                <a:latin typeface="宋体" pitchFamily="2" charset="-122"/>
                <a:ea typeface="宋体" pitchFamily="2" charset="-122"/>
              </a:rPr>
              <a:t>的活动记录</a:t>
            </a:r>
          </a:p>
        </p:txBody>
      </p:sp>
      <p:sp>
        <p:nvSpPr>
          <p:cNvPr id="17" name="Line 43"/>
          <p:cNvSpPr>
            <a:spLocks noChangeShapeType="1"/>
          </p:cNvSpPr>
          <p:nvPr/>
        </p:nvSpPr>
        <p:spPr bwMode="auto">
          <a:xfrm>
            <a:off x="2057400" y="35814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8" name="Rectangle 44"/>
          <p:cNvSpPr>
            <a:spLocks noChangeArrowheads="1"/>
          </p:cNvSpPr>
          <p:nvPr/>
        </p:nvSpPr>
        <p:spPr bwMode="auto">
          <a:xfrm>
            <a:off x="2109787" y="3124200"/>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R </a:t>
            </a:r>
            <a:r>
              <a:rPr lang="zh-CN" altLang="en-US" sz="2000" b="1">
                <a:latin typeface="宋体" pitchFamily="2" charset="-122"/>
                <a:ea typeface="宋体" pitchFamily="2" charset="-122"/>
              </a:rPr>
              <a:t>的活动记录</a:t>
            </a:r>
          </a:p>
        </p:txBody>
      </p:sp>
      <p:sp>
        <p:nvSpPr>
          <p:cNvPr id="19" name="Rectangle 45"/>
          <p:cNvSpPr>
            <a:spLocks noChangeArrowheads="1"/>
          </p:cNvSpPr>
          <p:nvPr/>
        </p:nvSpPr>
        <p:spPr bwMode="auto">
          <a:xfrm>
            <a:off x="2109787" y="4724400"/>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dirty="0">
                <a:latin typeface="宋体" pitchFamily="2" charset="-122"/>
                <a:ea typeface="宋体" pitchFamily="2" charset="-122"/>
              </a:rPr>
              <a:t>S </a:t>
            </a:r>
            <a:r>
              <a:rPr lang="zh-CN" altLang="en-US" sz="2000" b="1" dirty="0">
                <a:latin typeface="宋体" pitchFamily="2" charset="-122"/>
                <a:ea typeface="宋体" pitchFamily="2" charset="-122"/>
              </a:rPr>
              <a:t>的活动记录</a:t>
            </a:r>
          </a:p>
        </p:txBody>
      </p:sp>
      <p:sp>
        <p:nvSpPr>
          <p:cNvPr id="20" name="Line 46"/>
          <p:cNvSpPr>
            <a:spLocks noChangeShapeType="1"/>
          </p:cNvSpPr>
          <p:nvPr/>
        </p:nvSpPr>
        <p:spPr bwMode="auto">
          <a:xfrm>
            <a:off x="2057400" y="30480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1" name="Line 47"/>
          <p:cNvSpPr>
            <a:spLocks noChangeShapeType="1"/>
          </p:cNvSpPr>
          <p:nvPr/>
        </p:nvSpPr>
        <p:spPr bwMode="auto">
          <a:xfrm flipH="1">
            <a:off x="1524000" y="5638800"/>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3" name="Line 48"/>
          <p:cNvSpPr>
            <a:spLocks noChangeShapeType="1"/>
          </p:cNvSpPr>
          <p:nvPr/>
        </p:nvSpPr>
        <p:spPr bwMode="auto">
          <a:xfrm flipH="1">
            <a:off x="1524000" y="2465388"/>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4" name="Rectangle 49"/>
          <p:cNvSpPr>
            <a:spLocks noChangeArrowheads="1"/>
          </p:cNvSpPr>
          <p:nvPr/>
        </p:nvSpPr>
        <p:spPr bwMode="auto">
          <a:xfrm>
            <a:off x="685800" y="2297113"/>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dirty="0">
                <a:latin typeface="宋体" pitchFamily="2" charset="-122"/>
                <a:ea typeface="宋体" pitchFamily="2" charset="-122"/>
              </a:rPr>
              <a:t>TOP</a:t>
            </a:r>
            <a:endParaRPr lang="en-US" altLang="zh-CN" sz="2000" b="1" dirty="0">
              <a:latin typeface="宋体" pitchFamily="2" charset="-122"/>
              <a:ea typeface="宋体" pitchFamily="2" charset="-122"/>
            </a:endParaRPr>
          </a:p>
        </p:txBody>
      </p:sp>
      <p:sp>
        <p:nvSpPr>
          <p:cNvPr id="25" name="Rectangle 50"/>
          <p:cNvSpPr>
            <a:spLocks noChangeArrowheads="1"/>
          </p:cNvSpPr>
          <p:nvPr/>
        </p:nvSpPr>
        <p:spPr bwMode="auto">
          <a:xfrm>
            <a:off x="850542" y="5394325"/>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D[0]</a:t>
            </a:r>
          </a:p>
        </p:txBody>
      </p:sp>
      <p:sp>
        <p:nvSpPr>
          <p:cNvPr id="26" name="Line 51"/>
          <p:cNvSpPr>
            <a:spLocks noChangeShapeType="1"/>
          </p:cNvSpPr>
          <p:nvPr/>
        </p:nvSpPr>
        <p:spPr bwMode="auto">
          <a:xfrm flipH="1">
            <a:off x="1524000" y="4572000"/>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7" name="Rectangle 52"/>
          <p:cNvSpPr>
            <a:spLocks noChangeArrowheads="1"/>
          </p:cNvSpPr>
          <p:nvPr/>
        </p:nvSpPr>
        <p:spPr bwMode="auto">
          <a:xfrm>
            <a:off x="850542" y="4327525"/>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D[1]</a:t>
            </a:r>
          </a:p>
        </p:txBody>
      </p:sp>
      <p:sp>
        <p:nvSpPr>
          <p:cNvPr id="28" name="Line 53"/>
          <p:cNvSpPr>
            <a:spLocks noChangeShapeType="1"/>
          </p:cNvSpPr>
          <p:nvPr/>
        </p:nvSpPr>
        <p:spPr bwMode="auto">
          <a:xfrm flipH="1">
            <a:off x="1524000" y="4038600"/>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9" name="Rectangle 54"/>
          <p:cNvSpPr>
            <a:spLocks noChangeArrowheads="1"/>
          </p:cNvSpPr>
          <p:nvPr/>
        </p:nvSpPr>
        <p:spPr bwMode="auto">
          <a:xfrm>
            <a:off x="850542" y="3794125"/>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D[2]</a:t>
            </a:r>
          </a:p>
        </p:txBody>
      </p:sp>
      <p:sp>
        <p:nvSpPr>
          <p:cNvPr id="30" name="Line 55"/>
          <p:cNvSpPr>
            <a:spLocks noChangeShapeType="1"/>
          </p:cNvSpPr>
          <p:nvPr/>
        </p:nvSpPr>
        <p:spPr bwMode="auto">
          <a:xfrm flipH="1">
            <a:off x="1524000" y="3014663"/>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31" name="Rectangle 56"/>
          <p:cNvSpPr>
            <a:spLocks noChangeArrowheads="1"/>
          </p:cNvSpPr>
          <p:nvPr/>
        </p:nvSpPr>
        <p:spPr bwMode="auto">
          <a:xfrm>
            <a:off x="850542" y="2770188"/>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D[3]</a:t>
            </a:r>
          </a:p>
        </p:txBody>
      </p:sp>
      <p:sp>
        <p:nvSpPr>
          <p:cNvPr id="32" name="Rectangle 57"/>
          <p:cNvSpPr>
            <a:spLocks noChangeArrowheads="1"/>
          </p:cNvSpPr>
          <p:nvPr/>
        </p:nvSpPr>
        <p:spPr bwMode="auto">
          <a:xfrm>
            <a:off x="2108200" y="2625725"/>
            <a:ext cx="246221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dirty="0">
                <a:latin typeface="宋体" pitchFamily="2" charset="-122"/>
                <a:ea typeface="宋体" pitchFamily="2" charset="-122"/>
              </a:rPr>
              <a:t>R </a:t>
            </a:r>
            <a:r>
              <a:rPr lang="zh-CN" altLang="en-US" sz="2000" b="1" dirty="0">
                <a:latin typeface="宋体" pitchFamily="2" charset="-122"/>
                <a:ea typeface="宋体" pitchFamily="2" charset="-122"/>
              </a:rPr>
              <a:t>的活动记录</a:t>
            </a:r>
          </a:p>
        </p:txBody>
      </p:sp>
      <p:sp>
        <p:nvSpPr>
          <p:cNvPr id="33" name="Line 58"/>
          <p:cNvSpPr>
            <a:spLocks noChangeShapeType="1"/>
          </p:cNvSpPr>
          <p:nvPr/>
        </p:nvSpPr>
        <p:spPr bwMode="auto">
          <a:xfrm>
            <a:off x="2055812" y="2549525"/>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3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30</a:t>
            </a:fld>
            <a:endParaRPr lang="en-US" altLang="zh-CN" sz="1800" dirty="0">
              <a:latin typeface="宋体" pitchFamily="2" charset="-122"/>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type="title"/>
          </p:nvPr>
        </p:nvSpPr>
        <p:spPr>
          <a:xfrm>
            <a:off x="457200" y="304800"/>
            <a:ext cx="7010400" cy="609600"/>
          </a:xfrm>
        </p:spPr>
        <p:txBody>
          <a:bodyPr/>
          <a:lstStyle/>
          <a:p>
            <a:r>
              <a:rPr lang="en-US" altLang="zh-CN" sz="2800" b="1" dirty="0">
                <a:solidFill>
                  <a:srgbClr val="CC0099"/>
                </a:solidFill>
                <a:latin typeface="Times New Roman" charset="0"/>
                <a:ea typeface="黑体" pitchFamily="2" charset="-122"/>
              </a:rPr>
              <a:t>9.2.3</a:t>
            </a:r>
            <a:r>
              <a:rPr lang="zh-CN" altLang="en-US" sz="2800" b="1" dirty="0">
                <a:solidFill>
                  <a:srgbClr val="CC0099"/>
                </a:solidFill>
                <a:latin typeface="Times New Roman" charset="0"/>
                <a:ea typeface="黑体" pitchFamily="2" charset="-122"/>
              </a:rPr>
              <a:t>　嵌套程序块的非局部量访问</a:t>
            </a:r>
          </a:p>
        </p:txBody>
      </p:sp>
      <p:sp>
        <p:nvSpPr>
          <p:cNvPr id="7" name="Rectangle 8"/>
          <p:cNvSpPr>
            <a:spLocks noChangeArrowheads="1"/>
          </p:cNvSpPr>
          <p:nvPr/>
        </p:nvSpPr>
        <p:spPr bwMode="auto">
          <a:xfrm>
            <a:off x="381000" y="990600"/>
            <a:ext cx="8267700" cy="4401205"/>
          </a:xfrm>
          <a:prstGeom prst="rect">
            <a:avLst/>
          </a:prstGeom>
          <a:noFill/>
          <a:ln w="9525">
            <a:noFill/>
            <a:miter lim="800000"/>
            <a:headEnd/>
            <a:tailEnd/>
          </a:ln>
          <a:effectLst/>
        </p:spPr>
        <p:txBody>
          <a:bodyPr>
            <a:spAutoFit/>
          </a:bodyPr>
          <a:lstStyle/>
          <a:p>
            <a:pPr marL="0" lvl="1" algn="l">
              <a:lnSpc>
                <a:spcPct val="150000"/>
              </a:lnSpc>
            </a:pPr>
            <a:r>
              <a:rPr lang="zh-CN" altLang="en-US" sz="2000" b="1" dirty="0">
                <a:latin typeface="+mn-ea"/>
                <a:ea typeface="+mn-ea"/>
              </a:rPr>
              <a:t>     一些语言（如 </a:t>
            </a:r>
            <a:r>
              <a:rPr lang="en-US" altLang="zh-CN" sz="2000" b="1" dirty="0">
                <a:latin typeface="+mn-ea"/>
                <a:ea typeface="+mn-ea"/>
              </a:rPr>
              <a:t>C </a:t>
            </a:r>
            <a:r>
              <a:rPr lang="zh-CN" altLang="en-US" sz="2000" b="1" dirty="0">
                <a:latin typeface="+mn-ea"/>
                <a:ea typeface="+mn-ea"/>
              </a:rPr>
              <a:t>语言）支持嵌套的块，在这些块的内部也允许声明局部变量</a:t>
            </a:r>
            <a:r>
              <a:rPr kumimoji="0" lang="zh-CN" altLang="en-US" sz="2000" b="1" dirty="0">
                <a:latin typeface="+mn-ea"/>
                <a:ea typeface="+mn-ea"/>
              </a:rPr>
              <a:t>，同样要解决依嵌套层次规则进行非局部量使用（访问）的问题。</a:t>
            </a:r>
            <a:endParaRPr lang="zh-CN" altLang="en-US" sz="2000" b="1" dirty="0">
              <a:solidFill>
                <a:srgbClr val="800080"/>
              </a:solidFill>
              <a:latin typeface="+mn-ea"/>
              <a:ea typeface="+mn-ea"/>
            </a:endParaRPr>
          </a:p>
          <a:p>
            <a:pPr marL="0" lvl="1" algn="l">
              <a:lnSpc>
                <a:spcPct val="150000"/>
              </a:lnSpc>
              <a:buFontTx/>
              <a:buNone/>
            </a:pPr>
            <a:r>
              <a:rPr lang="zh-CN" altLang="en-US" sz="2000" b="1" dirty="0">
                <a:solidFill>
                  <a:srgbClr val="800080"/>
                </a:solidFill>
                <a:latin typeface="+mn-ea"/>
                <a:ea typeface="+mn-ea"/>
              </a:rPr>
              <a:t>   </a:t>
            </a:r>
          </a:p>
          <a:p>
            <a:pPr marL="1441450" lvl="1" indent="-1441450" algn="l">
              <a:lnSpc>
                <a:spcPct val="150000"/>
              </a:lnSpc>
              <a:buFontTx/>
              <a:buNone/>
            </a:pPr>
            <a:r>
              <a:rPr lang="zh-CN" altLang="en-US" sz="2000" b="1" dirty="0">
                <a:solidFill>
                  <a:srgbClr val="800080"/>
                </a:solidFill>
                <a:latin typeface="+mn-ea"/>
                <a:ea typeface="+mn-ea"/>
              </a:rPr>
              <a:t>   方法一</a:t>
            </a:r>
            <a:r>
              <a:rPr lang="zh-CN" altLang="en-US" sz="2000" b="1" dirty="0">
                <a:latin typeface="+mn-ea"/>
                <a:ea typeface="+mn-ea"/>
              </a:rPr>
              <a:t>   将每个块看作为内嵌的无参过程，为它创建一个新的活动记录，称为</a:t>
            </a:r>
            <a:r>
              <a:rPr lang="zh-CN" altLang="en-US" sz="2000" b="1" dirty="0">
                <a:solidFill>
                  <a:srgbClr val="800080"/>
                </a:solidFill>
                <a:latin typeface="+mn-ea"/>
                <a:ea typeface="+mn-ea"/>
              </a:rPr>
              <a:t>块级活动记录。</a:t>
            </a:r>
            <a:r>
              <a:rPr lang="zh-CN" altLang="en-US" sz="2000" b="1" dirty="0">
                <a:latin typeface="+mn-ea"/>
                <a:ea typeface="+mn-ea"/>
              </a:rPr>
              <a:t> 该方法代价很高</a:t>
            </a:r>
          </a:p>
          <a:p>
            <a:pPr marL="1441450" lvl="1" indent="-1441450" algn="l">
              <a:lnSpc>
                <a:spcPct val="150000"/>
              </a:lnSpc>
              <a:spcBef>
                <a:spcPts val="1200"/>
              </a:spcBef>
              <a:buFontTx/>
              <a:buNone/>
            </a:pPr>
            <a:r>
              <a:rPr lang="zh-CN" altLang="en-US" sz="2000" b="1" dirty="0">
                <a:solidFill>
                  <a:srgbClr val="800080"/>
                </a:solidFill>
                <a:latin typeface="+mn-ea"/>
                <a:ea typeface="+mn-ea"/>
              </a:rPr>
              <a:t>   方法二</a:t>
            </a:r>
            <a:r>
              <a:rPr lang="zh-CN" altLang="en-US" sz="2000" b="1" dirty="0">
                <a:latin typeface="+mn-ea"/>
                <a:ea typeface="+mn-ea"/>
              </a:rPr>
              <a:t>   由于每个块中变量的相对位置在编译时就能确定下来，因此可以不创建块级活动记录，仅需要过程级的活动记录就可解决问题（见下例）</a:t>
            </a:r>
          </a:p>
        </p:txBody>
      </p:sp>
      <p:sp>
        <p:nvSpPr>
          <p:cNvPr id="8"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31</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24203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792163"/>
            <a:ext cx="5295900" cy="400110"/>
          </a:xfrm>
          <a:prstGeom prst="rect">
            <a:avLst/>
          </a:prstGeom>
          <a:noFill/>
          <a:ln w="9525">
            <a:noFill/>
            <a:miter lim="800000"/>
            <a:headEnd/>
            <a:tailEnd/>
          </a:ln>
          <a:effectLst/>
        </p:spPr>
        <p:txBody>
          <a:bodyPr>
            <a:spAutoFit/>
          </a:bodyPr>
          <a:lstStyle/>
          <a:p>
            <a:pPr lvl="1"/>
            <a:r>
              <a:rPr kumimoji="0" lang="zh-CN" altLang="en-US" sz="2000" b="1" dirty="0">
                <a:solidFill>
                  <a:srgbClr val="C00000"/>
                </a:solidFill>
                <a:latin typeface="宋体" pitchFamily="2" charset="-122"/>
                <a:ea typeface="宋体" pitchFamily="2" charset="-122"/>
              </a:rPr>
              <a:t>采用过程级活动记录的方法举例</a:t>
            </a:r>
          </a:p>
        </p:txBody>
      </p:sp>
      <p:sp>
        <p:nvSpPr>
          <p:cNvPr id="6" name="Text Box 5"/>
          <p:cNvSpPr txBox="1">
            <a:spLocks noChangeArrowheads="1"/>
          </p:cNvSpPr>
          <p:nvPr/>
        </p:nvSpPr>
        <p:spPr bwMode="auto">
          <a:xfrm>
            <a:off x="5638800" y="685800"/>
            <a:ext cx="3200400" cy="5324535"/>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p</a:t>
            </a:r>
            <a:r>
              <a:rPr kumimoji="0" lang="zh-CN" altLang="en-US"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A;</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B,C; </a:t>
            </a:r>
          </a:p>
          <a:p>
            <a:pPr algn="l">
              <a:buFont typeface="Wingdings" pitchFamily="2" charset="2"/>
              <a:buNone/>
            </a:pPr>
            <a:r>
              <a:rPr kumimoji="0" lang="en-US" altLang="zh-CN" sz="2000" b="1" dirty="0">
                <a:latin typeface="宋体" pitchFamily="2" charset="-122"/>
                <a:ea typeface="宋体" pitchFamily="2" charset="-122"/>
              </a:rPr>
              <a:t>         …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D,E,F;</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G;</a:t>
            </a:r>
          </a:p>
          <a:p>
            <a:pPr algn="l">
              <a:buFont typeface="Wingdings" pitchFamily="2" charset="2"/>
              <a:buNone/>
            </a:pPr>
            <a:r>
              <a:rPr kumimoji="0" lang="en-US" altLang="zh-CN" sz="2000" b="1" dirty="0">
                <a:latin typeface="宋体" pitchFamily="2" charset="-122"/>
                <a:ea typeface="宋体" pitchFamily="2" charset="-122"/>
              </a:rPr>
              <a:t>         … /</a:t>
            </a:r>
            <a:r>
              <a:rPr kumimoji="0" lang="en-US" altLang="zh-CN" sz="2000" b="1" dirty="0">
                <a:solidFill>
                  <a:srgbClr val="800080"/>
                </a:solidFill>
                <a:latin typeface="宋体" pitchFamily="2" charset="-122"/>
                <a:ea typeface="宋体" pitchFamily="2" charset="-122"/>
              </a:rPr>
              <a:t>*here*/</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p>
        </p:txBody>
      </p:sp>
      <p:sp>
        <p:nvSpPr>
          <p:cNvPr id="7" name="Line 6"/>
          <p:cNvSpPr>
            <a:spLocks noChangeShapeType="1"/>
          </p:cNvSpPr>
          <p:nvPr/>
        </p:nvSpPr>
        <p:spPr bwMode="auto">
          <a:xfrm>
            <a:off x="1828800" y="2574925"/>
            <a:ext cx="0" cy="29718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7"/>
          <p:cNvSpPr>
            <a:spLocks noChangeShapeType="1"/>
          </p:cNvSpPr>
          <p:nvPr/>
        </p:nvSpPr>
        <p:spPr bwMode="auto">
          <a:xfrm>
            <a:off x="5486400" y="3946525"/>
            <a:ext cx="0" cy="106680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9" name="Line 8"/>
          <p:cNvSpPr>
            <a:spLocks noChangeShapeType="1"/>
          </p:cNvSpPr>
          <p:nvPr/>
        </p:nvSpPr>
        <p:spPr bwMode="auto">
          <a:xfrm>
            <a:off x="1828800" y="55467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0" name="Line 9"/>
          <p:cNvSpPr>
            <a:spLocks noChangeShapeType="1"/>
          </p:cNvSpPr>
          <p:nvPr/>
        </p:nvSpPr>
        <p:spPr bwMode="auto">
          <a:xfrm>
            <a:off x="1828800" y="50133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1" name="Rectangle 10"/>
          <p:cNvSpPr>
            <a:spLocks noChangeArrowheads="1"/>
          </p:cNvSpPr>
          <p:nvPr/>
        </p:nvSpPr>
        <p:spPr bwMode="auto">
          <a:xfrm>
            <a:off x="1828800" y="5073650"/>
            <a:ext cx="35814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 </a:t>
            </a:r>
            <a:r>
              <a:rPr lang="en-US" altLang="zh-CN" b="1">
                <a:latin typeface="宋体" pitchFamily="2" charset="-122"/>
                <a:ea typeface="宋体" pitchFamily="2" charset="-122"/>
              </a:rPr>
              <a:t>A </a:t>
            </a:r>
            <a:r>
              <a:rPr lang="zh-CN" altLang="en-US" b="1">
                <a:latin typeface="宋体" pitchFamily="2" charset="-122"/>
                <a:ea typeface="宋体" pitchFamily="2" charset="-122"/>
              </a:rPr>
              <a:t>的空间</a:t>
            </a:r>
          </a:p>
        </p:txBody>
      </p:sp>
      <p:sp>
        <p:nvSpPr>
          <p:cNvPr id="12" name="Line 13"/>
          <p:cNvSpPr>
            <a:spLocks noChangeShapeType="1"/>
          </p:cNvSpPr>
          <p:nvPr/>
        </p:nvSpPr>
        <p:spPr bwMode="auto">
          <a:xfrm>
            <a:off x="3657600" y="3946525"/>
            <a:ext cx="1828800" cy="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13" name="Rectangle 14"/>
          <p:cNvSpPr>
            <a:spLocks noChangeArrowheads="1"/>
          </p:cNvSpPr>
          <p:nvPr/>
        </p:nvSpPr>
        <p:spPr bwMode="auto">
          <a:xfrm>
            <a:off x="1905000" y="3702050"/>
            <a:ext cx="1600200" cy="92333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D</a:t>
            </a:r>
            <a:r>
              <a:rPr lang="zh-CN" altLang="en-US" b="1">
                <a:latin typeface="宋体" pitchFamily="2" charset="-122"/>
                <a:ea typeface="宋体" pitchFamily="2" charset="-122"/>
              </a:rPr>
              <a:t>，</a:t>
            </a:r>
            <a:r>
              <a:rPr lang="en-US" altLang="zh-CN" b="1">
                <a:latin typeface="宋体" pitchFamily="2" charset="-122"/>
                <a:ea typeface="宋体" pitchFamily="2" charset="-122"/>
              </a:rPr>
              <a:t>E</a:t>
            </a:r>
            <a:r>
              <a:rPr lang="zh-CN" altLang="en-US" b="1">
                <a:latin typeface="宋体" pitchFamily="2" charset="-122"/>
                <a:ea typeface="宋体" pitchFamily="2" charset="-122"/>
              </a:rPr>
              <a:t>，</a:t>
            </a:r>
            <a:r>
              <a:rPr lang="en-US" altLang="zh-CN" b="1">
                <a:latin typeface="宋体" pitchFamily="2" charset="-122"/>
                <a:ea typeface="宋体" pitchFamily="2" charset="-122"/>
              </a:rPr>
              <a:t>F</a:t>
            </a:r>
          </a:p>
          <a:p>
            <a:pPr algn="ctr">
              <a:buFont typeface="Wingdings" pitchFamily="2" charset="2"/>
              <a:buNone/>
            </a:pPr>
            <a:r>
              <a:rPr lang="en-US" altLang="zh-CN" b="1">
                <a:latin typeface="宋体" pitchFamily="2" charset="-122"/>
                <a:ea typeface="宋体" pitchFamily="2" charset="-122"/>
              </a:rPr>
              <a:t> </a:t>
            </a:r>
            <a:r>
              <a:rPr lang="zh-CN" altLang="en-US" b="1">
                <a:latin typeface="宋体" pitchFamily="2" charset="-122"/>
                <a:ea typeface="宋体" pitchFamily="2" charset="-122"/>
              </a:rPr>
              <a:t>的空间</a:t>
            </a:r>
          </a:p>
        </p:txBody>
      </p:sp>
      <p:sp>
        <p:nvSpPr>
          <p:cNvPr id="14" name="Line 15"/>
          <p:cNvSpPr>
            <a:spLocks noChangeShapeType="1"/>
          </p:cNvSpPr>
          <p:nvPr/>
        </p:nvSpPr>
        <p:spPr bwMode="auto">
          <a:xfrm>
            <a:off x="1828800" y="34131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5" name="Rectangle 16"/>
          <p:cNvSpPr>
            <a:spLocks noChangeArrowheads="1"/>
          </p:cNvSpPr>
          <p:nvPr/>
        </p:nvSpPr>
        <p:spPr bwMode="auto">
          <a:xfrm>
            <a:off x="609600" y="1504890"/>
            <a:ext cx="5257800" cy="400110"/>
          </a:xfrm>
          <a:prstGeom prst="rect">
            <a:avLst/>
          </a:prstGeom>
          <a:noFill/>
          <a:ln w="9525">
            <a:noFill/>
            <a:miter lim="800000"/>
            <a:headEnd/>
            <a:tailEnd/>
          </a:ln>
          <a:effectLst/>
        </p:spPr>
        <p:txBody>
          <a:bodyPr>
            <a:spAutoFit/>
          </a:bodyPr>
          <a:lstStyle/>
          <a:p>
            <a:pPr algn="ctr" eaLnBrk="0" hangingPunct="0">
              <a:buClrTx/>
              <a:buFontTx/>
              <a:buNone/>
            </a:pPr>
            <a:r>
              <a:rPr lang="zh-CN" altLang="en-US" sz="2000" b="1" dirty="0">
                <a:latin typeface="宋体" pitchFamily="2" charset="-122"/>
                <a:ea typeface="宋体" pitchFamily="2" charset="-122"/>
              </a:rPr>
              <a:t>运行至</a:t>
            </a:r>
            <a:r>
              <a:rPr lang="en-US" altLang="zh-CN" sz="2000" b="1" dirty="0">
                <a:latin typeface="宋体" pitchFamily="2" charset="-122"/>
                <a:ea typeface="宋体" pitchFamily="2" charset="-122"/>
              </a:rPr>
              <a:t>/*</a:t>
            </a:r>
            <a:r>
              <a:rPr lang="en-US" altLang="zh-CN" sz="2000" dirty="0">
                <a:latin typeface="宋体" pitchFamily="2" charset="-122"/>
                <a:ea typeface="宋体" pitchFamily="2" charset="-122"/>
              </a:rPr>
              <a:t>here</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时</a:t>
            </a:r>
            <a:r>
              <a:rPr lang="en-US" altLang="zh-CN" sz="2000" dirty="0">
                <a:latin typeface="宋体" pitchFamily="2" charset="-122"/>
                <a:ea typeface="宋体" pitchFamily="2" charset="-122"/>
              </a:rPr>
              <a:t>p</a:t>
            </a:r>
            <a:r>
              <a:rPr lang="zh-CN" altLang="en-US" sz="2000" b="1" dirty="0">
                <a:latin typeface="宋体" pitchFamily="2" charset="-122"/>
                <a:ea typeface="宋体" pitchFamily="2" charset="-122"/>
              </a:rPr>
              <a:t>的活动记录形如：</a:t>
            </a:r>
          </a:p>
        </p:txBody>
      </p:sp>
      <p:sp>
        <p:nvSpPr>
          <p:cNvPr id="20" name="Rectangle 21"/>
          <p:cNvSpPr>
            <a:spLocks noChangeArrowheads="1"/>
          </p:cNvSpPr>
          <p:nvPr/>
        </p:nvSpPr>
        <p:spPr bwMode="auto">
          <a:xfrm>
            <a:off x="3657600" y="4159250"/>
            <a:ext cx="1752600" cy="646331"/>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曾存放过</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B,C </a:t>
            </a:r>
            <a:r>
              <a:rPr lang="zh-CN" altLang="en-US" b="1">
                <a:latin typeface="宋体" pitchFamily="2" charset="-122"/>
                <a:ea typeface="宋体" pitchFamily="2" charset="-122"/>
              </a:rPr>
              <a:t>的空间</a:t>
            </a:r>
          </a:p>
        </p:txBody>
      </p:sp>
      <p:sp>
        <p:nvSpPr>
          <p:cNvPr id="21" name="Line 22"/>
          <p:cNvSpPr>
            <a:spLocks noChangeShapeType="1"/>
          </p:cNvSpPr>
          <p:nvPr/>
        </p:nvSpPr>
        <p:spPr bwMode="auto">
          <a:xfrm>
            <a:off x="1828800" y="28797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2" name="Line 23"/>
          <p:cNvSpPr>
            <a:spLocks noChangeShapeType="1"/>
          </p:cNvSpPr>
          <p:nvPr/>
        </p:nvSpPr>
        <p:spPr bwMode="auto">
          <a:xfrm flipH="1">
            <a:off x="1295400" y="2803525"/>
            <a:ext cx="5334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3" name="Rectangle 24"/>
          <p:cNvSpPr>
            <a:spLocks noChangeArrowheads="1"/>
          </p:cNvSpPr>
          <p:nvPr/>
        </p:nvSpPr>
        <p:spPr bwMode="auto">
          <a:xfrm>
            <a:off x="381000" y="2635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a:latin typeface="宋体" pitchFamily="2" charset="-122"/>
                <a:ea typeface="宋体" pitchFamily="2" charset="-122"/>
              </a:rPr>
              <a:t>TOP</a:t>
            </a:r>
            <a:endParaRPr lang="en-US" altLang="zh-CN" sz="2000" b="1">
              <a:latin typeface="宋体" pitchFamily="2" charset="-122"/>
              <a:ea typeface="宋体" pitchFamily="2" charset="-122"/>
            </a:endParaRPr>
          </a:p>
        </p:txBody>
      </p:sp>
      <p:sp>
        <p:nvSpPr>
          <p:cNvPr id="24" name="Rectangle 25"/>
          <p:cNvSpPr>
            <a:spLocks noChangeArrowheads="1"/>
          </p:cNvSpPr>
          <p:nvPr/>
        </p:nvSpPr>
        <p:spPr bwMode="auto">
          <a:xfrm>
            <a:off x="1828800" y="2940050"/>
            <a:ext cx="18288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dirty="0">
                <a:latin typeface="宋体" pitchFamily="2" charset="-122"/>
                <a:ea typeface="宋体" pitchFamily="2" charset="-122"/>
              </a:rPr>
              <a:t>存放 </a:t>
            </a:r>
            <a:r>
              <a:rPr lang="en-US" altLang="zh-CN" b="1" dirty="0">
                <a:latin typeface="宋体" pitchFamily="2" charset="-122"/>
                <a:ea typeface="宋体" pitchFamily="2" charset="-122"/>
              </a:rPr>
              <a:t>G </a:t>
            </a:r>
            <a:r>
              <a:rPr lang="zh-CN" altLang="en-US" b="1" dirty="0">
                <a:latin typeface="宋体" pitchFamily="2" charset="-122"/>
                <a:ea typeface="宋体" pitchFamily="2" charset="-122"/>
              </a:rPr>
              <a:t>的空间</a:t>
            </a:r>
          </a:p>
        </p:txBody>
      </p:sp>
      <p:sp>
        <p:nvSpPr>
          <p:cNvPr id="25" name="Line 37"/>
          <p:cNvSpPr>
            <a:spLocks noChangeShapeType="1"/>
          </p:cNvSpPr>
          <p:nvPr/>
        </p:nvSpPr>
        <p:spPr bwMode="auto">
          <a:xfrm flipH="1">
            <a:off x="1143000" y="5546725"/>
            <a:ext cx="6096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6" name="Line 52"/>
          <p:cNvSpPr>
            <a:spLocks noChangeShapeType="1"/>
          </p:cNvSpPr>
          <p:nvPr/>
        </p:nvSpPr>
        <p:spPr bwMode="auto">
          <a:xfrm>
            <a:off x="3657600" y="2574925"/>
            <a:ext cx="0" cy="2438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7" name="Line 53"/>
          <p:cNvSpPr>
            <a:spLocks noChangeShapeType="1"/>
          </p:cNvSpPr>
          <p:nvPr/>
        </p:nvSpPr>
        <p:spPr bwMode="auto">
          <a:xfrm>
            <a:off x="5486400" y="5013325"/>
            <a:ext cx="0" cy="533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8" name="Rectangle 54"/>
          <p:cNvSpPr>
            <a:spLocks noChangeArrowheads="1"/>
          </p:cNvSpPr>
          <p:nvPr/>
        </p:nvSpPr>
        <p:spPr bwMode="auto">
          <a:xfrm>
            <a:off x="457200" y="5302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a:latin typeface="宋体" pitchFamily="2" charset="-122"/>
                <a:ea typeface="宋体" pitchFamily="2" charset="-122"/>
              </a:rPr>
              <a:t>SP</a:t>
            </a:r>
            <a:endParaRPr lang="en-US" altLang="zh-CN" sz="2000" b="1">
              <a:latin typeface="宋体" pitchFamily="2" charset="-122"/>
              <a:ea typeface="宋体" pitchFamily="2" charset="-122"/>
            </a:endParaRPr>
          </a:p>
        </p:txBody>
      </p:sp>
      <p:sp>
        <p:nvSpPr>
          <p:cNvPr id="2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32</a:t>
            </a:fld>
            <a:endParaRPr lang="en-US" altLang="zh-CN" sz="1800" dirty="0">
              <a:latin typeface="宋体" pitchFamily="2" charset="-122"/>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457200" y="990600"/>
            <a:ext cx="8001000" cy="49446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子程序之间的数据交换是通过变量作用域或参数传递的方法进行的。在参数传递方法下，是将调用子程序提供的实际参数</a:t>
            </a:r>
            <a:r>
              <a:rPr lang="en-US" altLang="zh-CN" sz="2000" b="1" dirty="0">
                <a:latin typeface="宋体" pitchFamily="2" charset="-122"/>
              </a:rPr>
              <a:t>(</a:t>
            </a:r>
            <a:r>
              <a:rPr lang="zh-CN" altLang="en-US" sz="2000" b="1" dirty="0">
                <a:latin typeface="宋体" pitchFamily="2" charset="-122"/>
              </a:rPr>
              <a:t>即实参</a:t>
            </a:r>
            <a:r>
              <a:rPr lang="en-US" altLang="zh-CN" sz="2000" b="1" dirty="0">
                <a:latin typeface="宋体" pitchFamily="2" charset="-122"/>
              </a:rPr>
              <a:t>)</a:t>
            </a:r>
            <a:r>
              <a:rPr lang="zh-CN" altLang="en-US" sz="2000" b="1" dirty="0">
                <a:latin typeface="宋体" pitchFamily="2" charset="-122"/>
              </a:rPr>
              <a:t>数据传递给被调用子程序的形式参数</a:t>
            </a:r>
            <a:r>
              <a:rPr lang="en-US" altLang="zh-CN" sz="2000" b="1" dirty="0">
                <a:latin typeface="宋体" pitchFamily="2" charset="-122"/>
              </a:rPr>
              <a:t>(</a:t>
            </a:r>
            <a:r>
              <a:rPr lang="zh-CN" altLang="en-US" sz="2000" b="1" dirty="0">
                <a:latin typeface="宋体" pitchFamily="2" charset="-122"/>
              </a:rPr>
              <a:t>即形参</a:t>
            </a:r>
            <a:r>
              <a:rPr lang="en-US" altLang="zh-CN" sz="2000" b="1" dirty="0">
                <a:latin typeface="宋体" pitchFamily="2" charset="-122"/>
              </a:rPr>
              <a:t>)</a:t>
            </a:r>
            <a:r>
              <a:rPr lang="zh-CN" altLang="en-US" sz="2000" b="1" dirty="0">
                <a:latin typeface="宋体" pitchFamily="2" charset="-122"/>
              </a:rPr>
              <a:t>。常见参数传递方法有传值和传址两种方式。</a:t>
            </a:r>
          </a:p>
          <a:p>
            <a:pPr algn="l">
              <a:lnSpc>
                <a:spcPct val="150000"/>
              </a:lnSpc>
              <a:spcBef>
                <a:spcPct val="50000"/>
              </a:spcBef>
            </a:pPr>
            <a:r>
              <a:rPr lang="zh-CN" altLang="en-US" sz="2000" b="1" dirty="0">
                <a:solidFill>
                  <a:srgbClr val="CC6600"/>
                </a:solidFill>
                <a:latin typeface="宋体" pitchFamily="2" charset="-122"/>
              </a:rPr>
              <a:t>传值方式</a:t>
            </a:r>
            <a:r>
              <a:rPr lang="en-US" altLang="zh-CN" sz="2000" b="1" dirty="0">
                <a:latin typeface="宋体" pitchFamily="2" charset="-122"/>
              </a:rPr>
              <a:t>(</a:t>
            </a:r>
            <a:r>
              <a:rPr lang="zh-CN" altLang="en-US" sz="2000" b="1" dirty="0">
                <a:latin typeface="宋体" pitchFamily="2" charset="-122"/>
              </a:rPr>
              <a:t>即</a:t>
            </a:r>
            <a:r>
              <a:rPr lang="en-US" altLang="zh-CN" sz="2000" b="1" dirty="0">
                <a:latin typeface="宋体" pitchFamily="2" charset="-122"/>
              </a:rPr>
              <a:t>call–by–value</a:t>
            </a:r>
            <a:r>
              <a:rPr lang="zh-CN" altLang="en-US" sz="2000" b="1" dirty="0">
                <a:latin typeface="宋体" pitchFamily="2" charset="-122"/>
              </a:rPr>
              <a:t>，也称为值调用</a:t>
            </a:r>
            <a:r>
              <a:rPr lang="en-US" altLang="zh-CN" sz="2000" b="1" dirty="0">
                <a:latin typeface="宋体" pitchFamily="2" charset="-122"/>
              </a:rPr>
              <a:t>)</a:t>
            </a:r>
            <a:r>
              <a:rPr lang="zh-CN" altLang="en-US" sz="2000" b="1" dirty="0">
                <a:latin typeface="宋体" pitchFamily="2" charset="-122"/>
              </a:rPr>
              <a:t>，是将实参表达式的数据值，赋值到对应的形式参数单元。形式参数属于子程序的局部性质变量，在子程序中，对其访问采用直接寻址方式。</a:t>
            </a:r>
          </a:p>
          <a:p>
            <a:pPr algn="l">
              <a:lnSpc>
                <a:spcPct val="150000"/>
              </a:lnSpc>
              <a:spcBef>
                <a:spcPct val="50000"/>
              </a:spcBef>
            </a:pPr>
            <a:r>
              <a:rPr lang="zh-CN" altLang="en-US" sz="2000" b="1" dirty="0">
                <a:solidFill>
                  <a:srgbClr val="CC6600"/>
                </a:solidFill>
                <a:latin typeface="宋体" pitchFamily="2" charset="-122"/>
              </a:rPr>
              <a:t>传址方式</a:t>
            </a:r>
            <a:r>
              <a:rPr lang="zh-CN" altLang="en-US" sz="2000" b="1" dirty="0">
                <a:latin typeface="宋体" pitchFamily="2" charset="-122"/>
              </a:rPr>
              <a:t>是将指针型实参表达式的地址值，赋值到对应的形式参数单元。形式参数属于子程序的局部性质变量，在子程序中，对其访问采用间接寻址方式。</a:t>
            </a:r>
          </a:p>
        </p:txBody>
      </p:sp>
      <p:sp>
        <p:nvSpPr>
          <p:cNvPr id="23558" name="Rectangle 6"/>
          <p:cNvSpPr>
            <a:spLocks noGrp="1" noChangeArrowheads="1"/>
          </p:cNvSpPr>
          <p:nvPr>
            <p:ph type="title"/>
          </p:nvPr>
        </p:nvSpPr>
        <p:spPr>
          <a:xfrm>
            <a:off x="601717" y="304800"/>
            <a:ext cx="2971800" cy="533400"/>
          </a:xfrm>
        </p:spPr>
        <p:txBody>
          <a:bodyPr/>
          <a:lstStyle/>
          <a:p>
            <a:r>
              <a:rPr lang="en-US" altLang="zh-CN" sz="2800" b="1" dirty="0">
                <a:solidFill>
                  <a:srgbClr val="0000FF"/>
                </a:solidFill>
                <a:latin typeface="黑体" pitchFamily="49" charset="-122"/>
                <a:ea typeface="黑体" pitchFamily="49" charset="-122"/>
              </a:rPr>
              <a:t>9.3</a:t>
            </a:r>
            <a:r>
              <a:rPr lang="zh-CN" altLang="en-US" sz="2800" b="1" dirty="0">
                <a:solidFill>
                  <a:srgbClr val="0000FF"/>
                </a:solidFill>
                <a:latin typeface="黑体" pitchFamily="49" charset="-122"/>
                <a:ea typeface="黑体" pitchFamily="49" charset="-122"/>
              </a:rPr>
              <a:t>　过程调用</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33</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786788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52400" y="441325"/>
            <a:ext cx="7848600" cy="430887"/>
          </a:xfrm>
          <a:prstGeom prst="rect">
            <a:avLst/>
          </a:prstGeom>
          <a:noFill/>
          <a:ln w="9525">
            <a:noFill/>
            <a:miter lim="800000"/>
            <a:headEnd/>
            <a:tailEnd/>
          </a:ln>
          <a:effectLst/>
        </p:spPr>
        <p:txBody>
          <a:bodyPr>
            <a:spAutoFit/>
          </a:bodyPr>
          <a:lstStyle/>
          <a:p>
            <a:pPr lvl="1" algn="l"/>
            <a:r>
              <a:rPr kumimoji="0" lang="zh-CN" altLang="en-US" sz="2200" b="1" dirty="0">
                <a:solidFill>
                  <a:srgbClr val="800080"/>
                </a:solidFill>
                <a:latin typeface="宋体" pitchFamily="2" charset="-122"/>
                <a:ea typeface="宋体" pitchFamily="2" charset="-122"/>
              </a:rPr>
              <a:t>  </a:t>
            </a:r>
            <a:r>
              <a:rPr kumimoji="0" lang="zh-CN" altLang="en-US" sz="2200" b="1" dirty="0">
                <a:latin typeface="宋体" pitchFamily="2" charset="-122"/>
                <a:ea typeface="宋体" pitchFamily="2" charset="-122"/>
              </a:rPr>
              <a:t>典型的活动记录形式</a:t>
            </a:r>
            <a:r>
              <a:rPr kumimoji="0" lang="zh-CN" altLang="en-US" sz="2200" b="1" dirty="0">
                <a:solidFill>
                  <a:srgbClr val="800080"/>
                </a:solidFill>
                <a:latin typeface="宋体" pitchFamily="2" charset="-122"/>
                <a:ea typeface="宋体" pitchFamily="2" charset="-122"/>
              </a:rPr>
              <a:t>举例：</a:t>
            </a:r>
          </a:p>
        </p:txBody>
      </p:sp>
      <p:sp>
        <p:nvSpPr>
          <p:cNvPr id="4" name="Line 33"/>
          <p:cNvSpPr>
            <a:spLocks noChangeShapeType="1"/>
          </p:cNvSpPr>
          <p:nvPr/>
        </p:nvSpPr>
        <p:spPr bwMode="auto">
          <a:xfrm>
            <a:off x="10668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5" name="Line 34"/>
          <p:cNvSpPr>
            <a:spLocks noChangeShapeType="1"/>
          </p:cNvSpPr>
          <p:nvPr/>
        </p:nvSpPr>
        <p:spPr bwMode="auto">
          <a:xfrm>
            <a:off x="43434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6" name="Line 35"/>
          <p:cNvSpPr>
            <a:spLocks noChangeShapeType="1"/>
          </p:cNvSpPr>
          <p:nvPr/>
        </p:nvSpPr>
        <p:spPr bwMode="auto">
          <a:xfrm>
            <a:off x="1066800" y="31083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7" name="Line 36"/>
          <p:cNvSpPr>
            <a:spLocks noChangeShapeType="1"/>
          </p:cNvSpPr>
          <p:nvPr/>
        </p:nvSpPr>
        <p:spPr bwMode="auto">
          <a:xfrm>
            <a:off x="1066800" y="25749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8" name="Rectangle 37"/>
          <p:cNvSpPr>
            <a:spLocks noChangeArrowheads="1"/>
          </p:cNvSpPr>
          <p:nvPr/>
        </p:nvSpPr>
        <p:spPr bwMode="auto">
          <a:xfrm>
            <a:off x="1066800" y="25749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寄存器保存区</a:t>
            </a:r>
          </a:p>
        </p:txBody>
      </p:sp>
      <p:sp>
        <p:nvSpPr>
          <p:cNvPr id="9" name="Line 38"/>
          <p:cNvSpPr>
            <a:spLocks noChangeShapeType="1"/>
          </p:cNvSpPr>
          <p:nvPr/>
        </p:nvSpPr>
        <p:spPr bwMode="auto">
          <a:xfrm>
            <a:off x="1066800" y="2041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0" name="Rectangle 39"/>
          <p:cNvSpPr>
            <a:spLocks noChangeArrowheads="1"/>
          </p:cNvSpPr>
          <p:nvPr/>
        </p:nvSpPr>
        <p:spPr bwMode="auto">
          <a:xfrm>
            <a:off x="1119188" y="2041525"/>
            <a:ext cx="31480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过程实际参数</a:t>
            </a:r>
          </a:p>
        </p:txBody>
      </p:sp>
      <p:sp>
        <p:nvSpPr>
          <p:cNvPr id="11" name="Line 40"/>
          <p:cNvSpPr>
            <a:spLocks noChangeShapeType="1"/>
          </p:cNvSpPr>
          <p:nvPr/>
        </p:nvSpPr>
        <p:spPr bwMode="auto">
          <a:xfrm>
            <a:off x="1066800" y="1508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2" name="Rectangle 41"/>
          <p:cNvSpPr>
            <a:spLocks noChangeArrowheads="1"/>
          </p:cNvSpPr>
          <p:nvPr/>
        </p:nvSpPr>
        <p:spPr bwMode="auto">
          <a:xfrm>
            <a:off x="1066800" y="1508125"/>
            <a:ext cx="32766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固定大小的局部数据区</a:t>
            </a:r>
          </a:p>
        </p:txBody>
      </p:sp>
      <p:sp>
        <p:nvSpPr>
          <p:cNvPr id="13" name="Line 42"/>
          <p:cNvSpPr>
            <a:spLocks noChangeShapeType="1"/>
          </p:cNvSpPr>
          <p:nvPr/>
        </p:nvSpPr>
        <p:spPr bwMode="auto">
          <a:xfrm>
            <a:off x="1066800" y="974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4" name="Rectangle 43"/>
          <p:cNvSpPr>
            <a:spLocks noChangeArrowheads="1"/>
          </p:cNvSpPr>
          <p:nvPr/>
        </p:nvSpPr>
        <p:spPr bwMode="auto">
          <a:xfrm>
            <a:off x="1119188" y="974725"/>
            <a:ext cx="3224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动态数组区</a:t>
            </a:r>
          </a:p>
        </p:txBody>
      </p:sp>
      <p:sp>
        <p:nvSpPr>
          <p:cNvPr id="15" name="Rectangle 45"/>
          <p:cNvSpPr>
            <a:spLocks noChangeArrowheads="1"/>
          </p:cNvSpPr>
          <p:nvPr/>
        </p:nvSpPr>
        <p:spPr bwMode="auto">
          <a:xfrm>
            <a:off x="4876800" y="3930650"/>
            <a:ext cx="2173288" cy="3968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活动记录起始点</a:t>
            </a:r>
          </a:p>
        </p:txBody>
      </p:sp>
      <p:sp>
        <p:nvSpPr>
          <p:cNvPr id="16" name="Line 46"/>
          <p:cNvSpPr>
            <a:spLocks noChangeShapeType="1"/>
          </p:cNvSpPr>
          <p:nvPr/>
        </p:nvSpPr>
        <p:spPr bwMode="auto">
          <a:xfrm flipH="1">
            <a:off x="4343400" y="415925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7" name="Rectangle 47"/>
          <p:cNvSpPr>
            <a:spLocks noChangeArrowheads="1"/>
          </p:cNvSpPr>
          <p:nvPr/>
        </p:nvSpPr>
        <p:spPr bwMode="auto">
          <a:xfrm>
            <a:off x="4953000" y="1355725"/>
            <a:ext cx="2097088" cy="7016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活动记录的固定大小部分结束点</a:t>
            </a:r>
          </a:p>
        </p:txBody>
      </p:sp>
      <p:sp>
        <p:nvSpPr>
          <p:cNvPr id="18" name="Line 48"/>
          <p:cNvSpPr>
            <a:spLocks noChangeShapeType="1"/>
          </p:cNvSpPr>
          <p:nvPr/>
        </p:nvSpPr>
        <p:spPr bwMode="auto">
          <a:xfrm flipH="1">
            <a:off x="4343400" y="15843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9" name="Line 50"/>
          <p:cNvSpPr>
            <a:spLocks noChangeShapeType="1"/>
          </p:cNvSpPr>
          <p:nvPr/>
        </p:nvSpPr>
        <p:spPr bwMode="auto">
          <a:xfrm>
            <a:off x="1066800" y="3641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0" name="Rectangle 51"/>
          <p:cNvSpPr>
            <a:spLocks noChangeArrowheads="1"/>
          </p:cNvSpPr>
          <p:nvPr/>
        </p:nvSpPr>
        <p:spPr bwMode="auto">
          <a:xfrm>
            <a:off x="1066800" y="31083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调用程序返回地址</a:t>
            </a:r>
          </a:p>
        </p:txBody>
      </p:sp>
      <p:sp>
        <p:nvSpPr>
          <p:cNvPr id="21" name="Line 52"/>
          <p:cNvSpPr>
            <a:spLocks noChangeShapeType="1"/>
          </p:cNvSpPr>
          <p:nvPr/>
        </p:nvSpPr>
        <p:spPr bwMode="auto">
          <a:xfrm>
            <a:off x="1066800" y="4175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2" name="Rectangle 53"/>
          <p:cNvSpPr>
            <a:spLocks noChangeArrowheads="1"/>
          </p:cNvSpPr>
          <p:nvPr/>
        </p:nvSpPr>
        <p:spPr bwMode="auto">
          <a:xfrm>
            <a:off x="1066800" y="36417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其它控制信息</a:t>
            </a:r>
          </a:p>
        </p:txBody>
      </p:sp>
      <p:sp>
        <p:nvSpPr>
          <p:cNvPr id="23" name="Line 54"/>
          <p:cNvSpPr>
            <a:spLocks noChangeShapeType="1"/>
          </p:cNvSpPr>
          <p:nvPr/>
        </p:nvSpPr>
        <p:spPr bwMode="auto">
          <a:xfrm>
            <a:off x="1066800" y="4708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4" name="Rectangle 55"/>
          <p:cNvSpPr>
            <a:spLocks noChangeArrowheads="1"/>
          </p:cNvSpPr>
          <p:nvPr/>
        </p:nvSpPr>
        <p:spPr bwMode="auto">
          <a:xfrm>
            <a:off x="1066800" y="4175125"/>
            <a:ext cx="3248025"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返回值（仅适于函数）</a:t>
            </a:r>
          </a:p>
        </p:txBody>
      </p:sp>
      <p:sp>
        <p:nvSpPr>
          <p:cNvPr id="25" name="Text Box 5"/>
          <p:cNvSpPr txBox="1">
            <a:spLocks noChangeArrowheads="1"/>
          </p:cNvSpPr>
          <p:nvPr/>
        </p:nvSpPr>
        <p:spPr bwMode="auto">
          <a:xfrm>
            <a:off x="457200" y="4852137"/>
            <a:ext cx="8001000" cy="14773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实现过程需要</a:t>
            </a:r>
            <a:r>
              <a:rPr lang="zh-CN" altLang="en-US" sz="2000" b="1" dirty="0">
                <a:solidFill>
                  <a:srgbClr val="FF0000"/>
                </a:solidFill>
                <a:latin typeface="宋体" pitchFamily="2" charset="-122"/>
              </a:rPr>
              <a:t>调用代码序列</a:t>
            </a:r>
            <a:r>
              <a:rPr lang="zh-CN" altLang="en-US" sz="2000" b="1" dirty="0">
                <a:latin typeface="宋体" pitchFamily="2" charset="-122"/>
              </a:rPr>
              <a:t>为活动记录在栈中分配空间，并填写相应的信息。</a:t>
            </a:r>
            <a:r>
              <a:rPr lang="zh-CN" altLang="en-US" sz="2000" b="1" dirty="0">
                <a:solidFill>
                  <a:srgbClr val="FF0000"/>
                </a:solidFill>
                <a:latin typeface="宋体" pitchFamily="2" charset="-122"/>
              </a:rPr>
              <a:t>返回代码序列</a:t>
            </a:r>
            <a:r>
              <a:rPr lang="zh-CN" altLang="en-US" sz="2000" b="1" dirty="0">
                <a:latin typeface="宋体" pitchFamily="2" charset="-122"/>
              </a:rPr>
              <a:t>则与之相呼应，恢复机器状态，使之能从返回地址开始执行。</a:t>
            </a: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34</a:t>
            </a:fld>
            <a:endParaRPr lang="en-US" altLang="zh-CN" sz="1800" dirty="0">
              <a:latin typeface="宋体" pitchFamily="2" charset="-122"/>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57200" y="457200"/>
            <a:ext cx="8077200" cy="2893100"/>
          </a:xfrm>
          <a:prstGeom prst="rect">
            <a:avLst/>
          </a:prstGeom>
          <a:noFill/>
          <a:ln w="9525">
            <a:noFill/>
            <a:miter lim="800000"/>
            <a:headEnd/>
            <a:tailEnd/>
          </a:ln>
          <a:effectLst/>
        </p:spPr>
        <p:txBody>
          <a:bodyPr wrap="square">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a:solidFill>
                  <a:srgbClr val="800080"/>
                </a:solidFill>
                <a:latin typeface="宋体" pitchFamily="2" charset="-122"/>
                <a:ea typeface="宋体" pitchFamily="2" charset="-122"/>
              </a:rPr>
              <a:t>call-by-value </a:t>
            </a:r>
            <a:r>
              <a:rPr kumimoji="0" lang="zh-CN" altLang="en-US" sz="2200" b="1" dirty="0">
                <a:solidFill>
                  <a:srgbClr val="800080"/>
                </a:solidFill>
                <a:latin typeface="宋体" pitchFamily="2" charset="-122"/>
                <a:ea typeface="宋体" pitchFamily="2" charset="-122"/>
              </a:rPr>
              <a:t>举例：</a:t>
            </a:r>
            <a:endParaRPr kumimoji="0" lang="en-US" altLang="zh-CN" sz="2200" b="1" dirty="0">
              <a:solidFill>
                <a:srgbClr val="800080"/>
              </a:solidFill>
              <a:latin typeface="宋体" pitchFamily="2" charset="-122"/>
              <a:ea typeface="宋体" pitchFamily="2" charset="-122"/>
            </a:endParaRPr>
          </a:p>
          <a:p>
            <a:pPr marL="0" lvl="1" algn="l">
              <a:lnSpc>
                <a:spcPct val="150000"/>
              </a:lnSpc>
              <a:buFontTx/>
              <a:buNone/>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形式参数当作过程的局部变量处理，即在被调过程的活动记录中开辟了形参的存储空间，这些存储位置用以存放实参。</a:t>
            </a:r>
          </a:p>
          <a:p>
            <a:pPr marL="0" lvl="1" algn="l">
              <a:lnSpc>
                <a:spcPct val="150000"/>
              </a:lnSpc>
              <a:buFontTx/>
              <a:buNone/>
            </a:pPr>
            <a:r>
              <a:rPr lang="zh-CN" altLang="en-US" sz="2000" b="1" dirty="0">
                <a:latin typeface="宋体" pitchFamily="2" charset="-122"/>
                <a:ea typeface="宋体" pitchFamily="2" charset="-122"/>
              </a:rPr>
              <a:t>    调用过程计算实参的值，将其放于对应的存储空间，被调用过程执行时，就像使用局部变量一样使用这些形式单元</a:t>
            </a:r>
            <a:r>
              <a:rPr kumimoji="0" lang="zh-CN" altLang="en-US" sz="2000" b="1" dirty="0">
                <a:solidFill>
                  <a:srgbClr val="800080"/>
                </a:solidFill>
                <a:latin typeface="宋体" pitchFamily="2" charset="-122"/>
                <a:ea typeface="宋体" pitchFamily="2" charset="-122"/>
              </a:rPr>
              <a:t> </a:t>
            </a:r>
          </a:p>
          <a:p>
            <a:pPr marL="0" lvl="1" algn="l">
              <a:buFontTx/>
              <a:buNone/>
            </a:pPr>
            <a:r>
              <a:rPr lang="zh-CN" altLang="en-US" sz="2000" b="1" dirty="0">
                <a:latin typeface="宋体" pitchFamily="2" charset="-122"/>
                <a:ea typeface="宋体" pitchFamily="2" charset="-122"/>
              </a:rPr>
              <a:t>   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过程将不会影响</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b</a:t>
            </a:r>
            <a:r>
              <a:rPr lang="zh-CN" altLang="zh-CN" sz="2000" b="1" dirty="0">
                <a:latin typeface="宋体" pitchFamily="2" charset="-122"/>
                <a:ea typeface="宋体" pitchFamily="2" charset="-122"/>
              </a:rPr>
              <a:t>的值，其结果等价于执行下列语句序列：</a:t>
            </a:r>
            <a:endParaRPr lang="zh-CN" altLang="en-US" sz="2000" b="1" dirty="0">
              <a:latin typeface="宋体" pitchFamily="2" charset="-122"/>
              <a:ea typeface="宋体" pitchFamily="2" charset="-122"/>
            </a:endParaRPr>
          </a:p>
        </p:txBody>
      </p:sp>
      <p:sp>
        <p:nvSpPr>
          <p:cNvPr id="4" name="Rectangle 13"/>
          <p:cNvSpPr>
            <a:spLocks noChangeArrowheads="1"/>
          </p:cNvSpPr>
          <p:nvPr/>
        </p:nvSpPr>
        <p:spPr bwMode="auto">
          <a:xfrm>
            <a:off x="6096000" y="3581400"/>
            <a:ext cx="1853762" cy="247650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:=a</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:=b</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temp :=x</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:=y</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:=temp</a:t>
            </a:r>
          </a:p>
        </p:txBody>
      </p:sp>
      <p:sp>
        <p:nvSpPr>
          <p:cNvPr id="5" name="Rectangle 14"/>
          <p:cNvSpPr>
            <a:spLocks noChangeArrowheads="1"/>
          </p:cNvSpPr>
          <p:nvPr/>
        </p:nvSpPr>
        <p:spPr bwMode="auto">
          <a:xfrm>
            <a:off x="914400" y="3333750"/>
            <a:ext cx="3657600" cy="299085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lgn="l">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35</a:t>
            </a:fld>
            <a:endParaRPr lang="en-US" altLang="zh-CN" sz="1800" dirty="0">
              <a:latin typeface="宋体" pitchFamily="2" charset="-122"/>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57200" y="2895600"/>
            <a:ext cx="7924800" cy="553998"/>
          </a:xfrm>
          <a:prstGeom prst="rect">
            <a:avLst/>
          </a:prstGeom>
          <a:noFill/>
          <a:ln w="9525">
            <a:noFill/>
            <a:miter lim="800000"/>
            <a:headEnd/>
            <a:tailEnd/>
          </a:ln>
          <a:effectLst/>
        </p:spPr>
        <p:txBody>
          <a:bodyPr wrap="square">
            <a:spAutoFit/>
          </a:bodyPr>
          <a:lstStyle/>
          <a:p>
            <a:pPr marL="0" lvl="1" algn="l">
              <a:lnSpc>
                <a:spcPct val="150000"/>
              </a:lnSpc>
              <a:buFontTx/>
              <a:buNone/>
            </a:pPr>
            <a:r>
              <a:rPr lang="zh-CN" altLang="en-US" sz="2000" b="1" dirty="0">
                <a:latin typeface="宋体" pitchFamily="2" charset="-122"/>
                <a:ea typeface="宋体" pitchFamily="2" charset="-122"/>
              </a:rPr>
              <a:t>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过程将交换 </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b </a:t>
            </a:r>
            <a:r>
              <a:rPr lang="zh-CN" altLang="zh-CN" sz="2000" b="1" dirty="0">
                <a:latin typeface="宋体" pitchFamily="2" charset="-122"/>
                <a:ea typeface="宋体" pitchFamily="2" charset="-122"/>
              </a:rPr>
              <a:t>的值</a:t>
            </a:r>
            <a:r>
              <a:rPr lang="zh-CN" altLang="en-US" sz="2000" b="1" dirty="0">
                <a:latin typeface="宋体" pitchFamily="2" charset="-122"/>
                <a:ea typeface="宋体" pitchFamily="2" charset="-122"/>
              </a:rPr>
              <a:t>。</a:t>
            </a:r>
          </a:p>
        </p:txBody>
      </p:sp>
      <p:sp>
        <p:nvSpPr>
          <p:cNvPr id="7" name="Rectangle 14"/>
          <p:cNvSpPr>
            <a:spLocks noChangeArrowheads="1"/>
          </p:cNvSpPr>
          <p:nvPr/>
        </p:nvSpPr>
        <p:spPr bwMode="auto">
          <a:xfrm>
            <a:off x="533400" y="3505200"/>
            <a:ext cx="6248400" cy="274320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lgn="l">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8" name="Rectangle 4"/>
          <p:cNvSpPr>
            <a:spLocks noChangeArrowheads="1"/>
          </p:cNvSpPr>
          <p:nvPr/>
        </p:nvSpPr>
        <p:spPr bwMode="auto">
          <a:xfrm>
            <a:off x="419100" y="878919"/>
            <a:ext cx="7848600" cy="2092881"/>
          </a:xfrm>
          <a:prstGeom prst="rect">
            <a:avLst/>
          </a:prstGeom>
          <a:noFill/>
          <a:ln w="9525">
            <a:noFill/>
            <a:miter lim="800000"/>
            <a:headEnd/>
            <a:tailEnd/>
          </a:ln>
          <a:effectLst/>
        </p:spPr>
        <p:txBody>
          <a:bodyPr>
            <a:spAutoFit/>
          </a:bodyPr>
          <a:lstStyle/>
          <a:p>
            <a:pPr algn="l">
              <a:buClrTx/>
            </a:pPr>
            <a:r>
              <a:rPr lang="zh-CN" altLang="en-US" sz="2000" b="1" dirty="0">
                <a:latin typeface="宋体" pitchFamily="2" charset="-122"/>
                <a:ea typeface="宋体" pitchFamily="2" charset="-122"/>
              </a:rPr>
              <a:t>    把实在参数的地址传递给相应的形参，即调用过程把一个指向实参的存储地址的指针传递给被调用过程相应的形参：</a:t>
            </a:r>
          </a:p>
          <a:p>
            <a:pPr marL="0" lvl="1" algn="l">
              <a:lnSpc>
                <a:spcPct val="150000"/>
              </a:lnSpc>
              <a:buFontTx/>
              <a:buNone/>
            </a:pPr>
            <a:r>
              <a:rPr lang="zh-CN" altLang="en-US" sz="2000" b="1" dirty="0">
                <a:latin typeface="宋体" pitchFamily="2" charset="-122"/>
                <a:ea typeface="宋体" pitchFamily="2" charset="-122"/>
              </a:rPr>
              <a:t>    若实在参数是一个名字，或具有左值的表达式，则传递左值若实在参数是无左值的表达式，则计算该表达式的值，放入一存储单元，传此存储单元地址</a:t>
            </a:r>
          </a:p>
        </p:txBody>
      </p:sp>
      <p:sp>
        <p:nvSpPr>
          <p:cNvPr id="9" name="Rectangle 4"/>
          <p:cNvSpPr>
            <a:spLocks noChangeArrowheads="1"/>
          </p:cNvSpPr>
          <p:nvPr/>
        </p:nvSpPr>
        <p:spPr bwMode="auto">
          <a:xfrm>
            <a:off x="381000" y="304800"/>
            <a:ext cx="7391400" cy="520848"/>
          </a:xfrm>
          <a:prstGeom prst="rect">
            <a:avLst/>
          </a:prstGeom>
          <a:noFill/>
          <a:ln w="9525">
            <a:noFill/>
            <a:miter lim="800000"/>
            <a:headEnd/>
            <a:tailEnd/>
          </a:ln>
          <a:effectLst/>
        </p:spPr>
        <p:txBody>
          <a:bodyPr wrap="square">
            <a:spAutoFit/>
          </a:bodyPr>
          <a:lstStyle/>
          <a:p>
            <a:pPr algn="l">
              <a:lnSpc>
                <a:spcPct val="150000"/>
              </a:lnSpc>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a:solidFill>
                  <a:srgbClr val="800080"/>
                </a:solidFill>
                <a:latin typeface="宋体" pitchFamily="2" charset="-122"/>
                <a:ea typeface="宋体" pitchFamily="2" charset="-122"/>
              </a:rPr>
              <a:t>call-by-reference  </a:t>
            </a:r>
            <a:r>
              <a:rPr kumimoji="0" lang="zh-CN" altLang="en-US" sz="2200" b="1" dirty="0">
                <a:solidFill>
                  <a:srgbClr val="800080"/>
                </a:solidFill>
                <a:latin typeface="宋体" pitchFamily="2" charset="-122"/>
                <a:ea typeface="宋体" pitchFamily="2" charset="-122"/>
              </a:rPr>
              <a:t>举例：  </a:t>
            </a:r>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36</a:t>
            </a:fld>
            <a:endParaRPr lang="en-US" altLang="zh-CN" sz="1800" dirty="0">
              <a:latin typeface="宋体" pitchFamily="2" charset="-122"/>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5"/>
          <p:cNvSpPr txBox="1">
            <a:spLocks noChangeArrowheads="1"/>
          </p:cNvSpPr>
          <p:nvPr/>
        </p:nvSpPr>
        <p:spPr bwMode="auto">
          <a:xfrm>
            <a:off x="457200" y="1138535"/>
            <a:ext cx="7486650" cy="461665"/>
          </a:xfrm>
          <a:prstGeom prst="rect">
            <a:avLst/>
          </a:prstGeom>
          <a:noFill/>
          <a:ln w="9525">
            <a:noFill/>
            <a:miter lim="800000"/>
            <a:headEnd/>
            <a:tailEnd/>
          </a:ln>
          <a:effectLst/>
        </p:spPr>
        <p:txBody>
          <a:bodyPr>
            <a:spAutoFit/>
          </a:bodyPr>
          <a:lstStyle/>
          <a:p>
            <a:pPr algn="l">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lang="zh-CN" altLang="en-US" sz="2400" b="1" dirty="0">
                <a:solidFill>
                  <a:srgbClr val="800080"/>
                </a:solidFill>
                <a:latin typeface="宋体" pitchFamily="2" charset="-122"/>
                <a:ea typeface="宋体" pitchFamily="2" charset="-122"/>
              </a:rPr>
              <a:t>理解“类”和“对象”的角色</a:t>
            </a:r>
          </a:p>
        </p:txBody>
      </p:sp>
      <p:sp>
        <p:nvSpPr>
          <p:cNvPr id="41988" name="Rectangle 6"/>
          <p:cNvSpPr>
            <a:spLocks noChangeArrowheads="1"/>
          </p:cNvSpPr>
          <p:nvPr/>
        </p:nvSpPr>
        <p:spPr bwMode="auto">
          <a:xfrm>
            <a:off x="914400" y="1676400"/>
            <a:ext cx="7704137" cy="440120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000" b="1" dirty="0">
                <a:solidFill>
                  <a:srgbClr val="800080"/>
                </a:solidFill>
                <a:latin typeface="宋体" pitchFamily="2" charset="-122"/>
                <a:ea typeface="宋体" pitchFamily="2" charset="-122"/>
              </a:rPr>
              <a:t>  </a:t>
            </a:r>
            <a:r>
              <a:rPr kumimoji="0" lang="zh-CN" altLang="en-US" sz="2000" b="1" dirty="0">
                <a:latin typeface="宋体" pitchFamily="2" charset="-122"/>
                <a:ea typeface="宋体" pitchFamily="2" charset="-122"/>
              </a:rPr>
              <a:t>类扮演的角色是程序的静态定义</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对象扮演的角色是程序运行时的动态结构</a:t>
            </a:r>
          </a:p>
          <a:p>
            <a:pPr algn="l">
              <a:buFont typeface="Symbol" pitchFamily="18" charset="2"/>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类是一组运行时对象的共同性质的静态描述</a:t>
            </a:r>
          </a:p>
          <a:p>
            <a:pPr algn="l">
              <a:buFont typeface="Symbol" pitchFamily="18" charset="2"/>
              <a:buNone/>
            </a:pPr>
            <a:endParaRPr kumimoji="0" lang="zh-CN" altLang="en-US" sz="2000" b="1" dirty="0">
              <a:latin typeface="宋体" pitchFamily="2" charset="-122"/>
              <a:ea typeface="宋体" pitchFamily="2" charset="-122"/>
            </a:endParaRPr>
          </a:p>
          <a:p>
            <a:pPr algn="l">
              <a:buFontTx/>
              <a:buNone/>
            </a:pPr>
            <a:r>
              <a:rPr kumimoji="0" lang="zh-CN" altLang="en-US" sz="2000" b="1" dirty="0">
                <a:latin typeface="宋体" pitchFamily="2" charset="-122"/>
                <a:ea typeface="宋体" pitchFamily="2" charset="-122"/>
              </a:rPr>
              <a:t>    类的</a:t>
            </a:r>
            <a:r>
              <a:rPr kumimoji="0" lang="zh-CN" altLang="en-US" sz="2000" b="1" dirty="0">
                <a:solidFill>
                  <a:srgbClr val="800080"/>
                </a:solidFill>
                <a:latin typeface="宋体" pitchFamily="2" charset="-122"/>
                <a:ea typeface="宋体" pitchFamily="2" charset="-122"/>
              </a:rPr>
              <a:t>特征</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feature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成员</a:t>
            </a:r>
            <a:r>
              <a:rPr kumimoji="0" lang="en-US" altLang="zh-CN" sz="2000" b="1" dirty="0">
                <a:latin typeface="宋体" pitchFamily="2" charset="-122"/>
                <a:ea typeface="宋体" pitchFamily="2" charset="-122"/>
              </a:rPr>
              <a:t>:</a:t>
            </a:r>
          </a:p>
          <a:p>
            <a:pPr lvl="1" algn="l">
              <a:buFontTx/>
              <a:buNone/>
            </a:pPr>
            <a:r>
              <a:rPr kumimoji="0" lang="en-US" altLang="zh-CN" sz="2000" b="1" dirty="0">
                <a:solidFill>
                  <a:schemeClr val="tx1"/>
                </a:solidFill>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属性</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attribute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和 </a:t>
            </a:r>
            <a:r>
              <a:rPr kumimoji="0" lang="zh-CN" altLang="en-US" sz="2000" b="1" dirty="0">
                <a:solidFill>
                  <a:srgbClr val="800080"/>
                </a:solidFill>
                <a:latin typeface="宋体" pitchFamily="2" charset="-122"/>
                <a:ea typeface="宋体" pitchFamily="2" charset="-122"/>
              </a:rPr>
              <a:t>例程</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routine</a:t>
            </a:r>
            <a:r>
              <a:rPr lang="zh-CN" altLang="en-US" sz="2000" dirty="0">
                <a:latin typeface="宋体" pitchFamily="2" charset="-122"/>
                <a:ea typeface="宋体" pitchFamily="2" charset="-122"/>
              </a:rPr>
              <a:t>）</a:t>
            </a:r>
            <a:endParaRPr kumimoji="0" lang="zh-CN" altLang="en-US" sz="2000" b="1" dirty="0">
              <a:latin typeface="宋体" pitchFamily="2" charset="-122"/>
              <a:ea typeface="宋体" pitchFamily="2" charset="-122"/>
            </a:endParaRP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每个对象都必定是某个类的一个</a:t>
            </a:r>
            <a:r>
              <a:rPr kumimoji="0" lang="zh-CN" altLang="en-US" sz="2000" b="1" dirty="0">
                <a:solidFill>
                  <a:srgbClr val="800080"/>
                </a:solidFill>
                <a:latin typeface="宋体" pitchFamily="2" charset="-122"/>
                <a:ea typeface="宋体" pitchFamily="2" charset="-122"/>
              </a:rPr>
              <a:t>实例</a:t>
            </a:r>
            <a:r>
              <a:rPr kumimoji="0" lang="zh-CN" altLang="en-US" sz="2000" b="1" dirty="0">
                <a:latin typeface="宋体" pitchFamily="2" charset="-122"/>
                <a:ea typeface="宋体" pitchFamily="2" charset="-122"/>
              </a:rPr>
              <a:t>（</a:t>
            </a:r>
            <a:r>
              <a:rPr kumimoji="0" lang="en-US" altLang="zh-CN" sz="2000" i="1" dirty="0">
                <a:latin typeface="宋体" pitchFamily="2" charset="-122"/>
                <a:ea typeface="宋体" pitchFamily="2" charset="-122"/>
              </a:rPr>
              <a:t>instance</a:t>
            </a:r>
            <a:r>
              <a:rPr kumimoji="0" lang="zh-CN" altLang="en-US" sz="2000" b="1" dirty="0">
                <a:latin typeface="宋体" pitchFamily="2" charset="-122"/>
                <a:ea typeface="宋体" pitchFamily="2" charset="-122"/>
              </a:rPr>
              <a:t>），</a:t>
            </a:r>
          </a:p>
          <a:p>
            <a:pPr algn="l">
              <a:buFont typeface="Symbol" pitchFamily="18" charset="2"/>
              <a:buNone/>
            </a:pPr>
            <a:r>
              <a:rPr kumimoji="0" lang="zh-CN" altLang="en-US" sz="2000" b="1" dirty="0">
                <a:latin typeface="宋体" pitchFamily="2" charset="-122"/>
                <a:ea typeface="宋体" pitchFamily="2" charset="-122"/>
              </a:rPr>
              <a:t>    而一个类可以创建有许多个对象</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实例对象是在程序运行时，根据该对象所属类的属性</a:t>
            </a:r>
          </a:p>
          <a:p>
            <a:pPr algn="l">
              <a:buFont typeface="Symbol" pitchFamily="18" charset="2"/>
              <a:buNone/>
            </a:pPr>
            <a:r>
              <a:rPr kumimoji="0" lang="zh-CN" altLang="en-US" sz="2000" b="1" dirty="0">
                <a:latin typeface="宋体" pitchFamily="2" charset="-122"/>
                <a:ea typeface="宋体" pitchFamily="2" charset="-122"/>
              </a:rPr>
              <a:t>    动态地构造的</a:t>
            </a:r>
          </a:p>
        </p:txBody>
      </p:sp>
      <p:sp>
        <p:nvSpPr>
          <p:cNvPr id="9" name="Rectangle 8"/>
          <p:cNvSpPr>
            <a:spLocks noChangeArrowheads="1"/>
          </p:cNvSpPr>
          <p:nvPr/>
        </p:nvSpPr>
        <p:spPr bwMode="auto">
          <a:xfrm>
            <a:off x="543719" y="228600"/>
            <a:ext cx="7457281" cy="480131"/>
          </a:xfrm>
          <a:prstGeom prst="rect">
            <a:avLst/>
          </a:prstGeom>
          <a:noFill/>
          <a:ln w="9525" algn="ctr">
            <a:noFill/>
            <a:miter lim="800000"/>
            <a:headEnd/>
            <a:tailEnd/>
          </a:ln>
          <a:effectLst/>
        </p:spPr>
        <p:txBody>
          <a:bodyPr wrap="square">
            <a:spAutoFit/>
          </a:bodyPr>
          <a:lstStyle/>
          <a:p>
            <a:pPr algn="l">
              <a:lnSpc>
                <a:spcPct val="90000"/>
              </a:lnSpc>
              <a:buClrTx/>
              <a:buFontTx/>
              <a:buNone/>
            </a:pPr>
            <a:r>
              <a:rPr lang="en-US" altLang="zh-CN" sz="2800" b="1" dirty="0">
                <a:solidFill>
                  <a:srgbClr val="0000FF"/>
                </a:solidFill>
                <a:latin typeface="宋体" pitchFamily="2" charset="-122"/>
                <a:ea typeface="宋体" pitchFamily="2" charset="-122"/>
                <a:cs typeface="+mj-cs"/>
              </a:rPr>
              <a:t>9.5 </a:t>
            </a:r>
            <a:r>
              <a:rPr lang="zh-CN" altLang="en-US" sz="2800" b="1" dirty="0">
                <a:solidFill>
                  <a:srgbClr val="0000FF"/>
                </a:solidFill>
                <a:latin typeface="宋体" pitchFamily="2" charset="-122"/>
                <a:ea typeface="宋体" pitchFamily="2" charset="-122"/>
                <a:cs typeface="+mj-cs"/>
              </a:rPr>
              <a:t>面向对象程序运行时组织</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37</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69451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465138" y="609600"/>
            <a:ext cx="7993062" cy="4708981"/>
          </a:xfrm>
          <a:prstGeom prst="rect">
            <a:avLst/>
          </a:prstGeom>
          <a:noFill/>
          <a:ln w="9525">
            <a:noFill/>
            <a:miter lim="800000"/>
            <a:headEnd/>
            <a:tailEnd/>
          </a:ln>
          <a:effectLst/>
        </p:spPr>
        <p:txBody>
          <a:bodyPr>
            <a:spAutoFit/>
          </a:bodyPr>
          <a:lstStyle/>
          <a:p>
            <a:pPr algn="l">
              <a:buClrTx/>
              <a:buFont typeface="Symbol" pitchFamily="18" charset="2"/>
              <a:buNone/>
            </a:pPr>
            <a:endParaRPr kumimoji="0" lang="en-US" altLang="zh-CN" sz="2000" b="1" dirty="0">
              <a:solidFill>
                <a:srgbClr val="800080"/>
              </a:solidFill>
              <a:latin typeface="宋体" pitchFamily="2" charset="-122"/>
              <a:ea typeface="宋体" pitchFamily="2" charset="-122"/>
            </a:endParaRPr>
          </a:p>
          <a:p>
            <a:pPr lvl="1" algn="l">
              <a:buFontTx/>
              <a:buChar char="•"/>
            </a:pPr>
            <a:r>
              <a:rPr kumimoji="0" lang="en-US" altLang="zh-CN" sz="2000" b="1" dirty="0">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对象是类的一个实例</a:t>
            </a:r>
            <a:r>
              <a:rPr kumimoji="0" lang="zh-CN" altLang="en-US" sz="2000" b="1" dirty="0">
                <a:latin typeface="宋体" pitchFamily="2" charset="-122"/>
                <a:ea typeface="宋体" pitchFamily="2" charset="-122"/>
              </a:rPr>
              <a:t>，是系统动态运行时一个物理</a:t>
            </a:r>
          </a:p>
          <a:p>
            <a:pPr lvl="1" algn="l">
              <a:buFontTx/>
              <a:buNone/>
            </a:pPr>
            <a:r>
              <a:rPr kumimoji="0" lang="zh-CN" altLang="en-US" sz="2000" b="1" dirty="0">
                <a:latin typeface="宋体" pitchFamily="2" charset="-122"/>
                <a:ea typeface="宋体" pitchFamily="2" charset="-122"/>
              </a:rPr>
              <a:t>   结构的模块，是</a:t>
            </a:r>
            <a:r>
              <a:rPr kumimoji="0" lang="zh-CN" altLang="en-US" sz="2000" b="1" dirty="0">
                <a:solidFill>
                  <a:srgbClr val="800080"/>
                </a:solidFill>
                <a:latin typeface="宋体" pitchFamily="2" charset="-122"/>
                <a:ea typeface="宋体" pitchFamily="2" charset="-122"/>
              </a:rPr>
              <a:t>按需要创建</a:t>
            </a:r>
            <a:r>
              <a:rPr kumimoji="0" lang="zh-CN" altLang="en-US" sz="2000" b="1" dirty="0">
                <a:latin typeface="宋体" pitchFamily="2" charset="-122"/>
                <a:ea typeface="宋体" pitchFamily="2" charset="-122"/>
              </a:rPr>
              <a:t>、而不是预先分配的</a:t>
            </a:r>
          </a:p>
          <a:p>
            <a:pPr lvl="1" algn="l">
              <a:buFontTx/>
              <a:buNone/>
            </a:pPr>
            <a:endParaRPr kumimoji="0" lang="zh-CN" altLang="en-US" sz="2000" b="1" dirty="0">
              <a:solidFill>
                <a:schemeClr val="tx1"/>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对象</a:t>
            </a:r>
            <a:r>
              <a:rPr kumimoji="0" lang="zh-CN" altLang="en-US" sz="2000" b="1" dirty="0">
                <a:latin typeface="宋体" pitchFamily="2" charset="-122"/>
                <a:ea typeface="宋体" pitchFamily="2" charset="-122"/>
              </a:rPr>
              <a:t>是在类实例化过程中，由类的属性定义所确定</a:t>
            </a:r>
          </a:p>
          <a:p>
            <a:pPr lvl="1" algn="l">
              <a:buFontTx/>
              <a:buNone/>
            </a:pPr>
            <a:r>
              <a:rPr kumimoji="0" lang="zh-CN" altLang="en-US" sz="2000" b="1" dirty="0">
                <a:latin typeface="宋体" pitchFamily="2" charset="-122"/>
                <a:ea typeface="宋体" pitchFamily="2" charset="-122"/>
              </a:rPr>
              <a:t>   的一组域动态地组成，</a:t>
            </a:r>
            <a:r>
              <a:rPr kumimoji="0" lang="zh-CN" altLang="en-US" sz="2000" b="1" dirty="0">
                <a:solidFill>
                  <a:srgbClr val="800080"/>
                </a:solidFill>
                <a:latin typeface="宋体" pitchFamily="2" charset="-122"/>
                <a:ea typeface="宋体" pitchFamily="2" charset="-122"/>
              </a:rPr>
              <a:t>每个域对应类中的一个属性</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执行一个面向对象程序就是创建</a:t>
            </a:r>
            <a:r>
              <a:rPr kumimoji="0" lang="zh-CN" altLang="en-US" sz="2000" b="1" dirty="0">
                <a:solidFill>
                  <a:srgbClr val="800080"/>
                </a:solidFill>
                <a:latin typeface="宋体" pitchFamily="2" charset="-122"/>
                <a:ea typeface="宋体" pitchFamily="2" charset="-122"/>
              </a:rPr>
              <a:t>系统根类</a:t>
            </a:r>
            <a:r>
              <a:rPr kumimoji="0" lang="zh-CN" altLang="en-US" sz="2000" b="1" dirty="0">
                <a:latin typeface="宋体" pitchFamily="2" charset="-122"/>
                <a:ea typeface="宋体" pitchFamily="2" charset="-122"/>
              </a:rPr>
              <a:t>的一个实</a:t>
            </a:r>
          </a:p>
          <a:p>
            <a:pPr lvl="1" algn="l">
              <a:buFontTx/>
              <a:buNone/>
            </a:pPr>
            <a:r>
              <a:rPr kumimoji="0" lang="zh-CN" altLang="en-US" sz="2000" b="1" dirty="0">
                <a:latin typeface="宋体" pitchFamily="2" charset="-122"/>
                <a:ea typeface="宋体" pitchFamily="2" charset="-122"/>
              </a:rPr>
              <a:t>   例，并调用该实例的创建过程</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创建对象的过程即为实现该</a:t>
            </a:r>
            <a:r>
              <a:rPr kumimoji="0" lang="zh-CN" altLang="en-US" sz="2000" b="1" dirty="0">
                <a:solidFill>
                  <a:srgbClr val="800080"/>
                </a:solidFill>
                <a:latin typeface="宋体" pitchFamily="2" charset="-122"/>
                <a:ea typeface="宋体" pitchFamily="2" charset="-122"/>
              </a:rPr>
              <a:t>对象初始化</a:t>
            </a:r>
            <a:r>
              <a:rPr kumimoji="0" lang="zh-CN" altLang="en-US" sz="2000" b="1" dirty="0">
                <a:latin typeface="宋体" pitchFamily="2" charset="-122"/>
                <a:ea typeface="宋体" pitchFamily="2" charset="-122"/>
              </a:rPr>
              <a:t>，对于根类而</a:t>
            </a:r>
          </a:p>
          <a:p>
            <a:pPr lvl="1" algn="l">
              <a:buFontTx/>
              <a:buNone/>
            </a:pPr>
            <a:r>
              <a:rPr kumimoji="0" lang="zh-CN" altLang="en-US" sz="2000" b="1" dirty="0">
                <a:latin typeface="宋体" pitchFamily="2" charset="-122"/>
                <a:ea typeface="宋体" pitchFamily="2" charset="-122"/>
              </a:rPr>
              <a:t>   言，创建其对象即执行该系统</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 创建根对象相当于通常软件启动 </a:t>
            </a:r>
            <a:r>
              <a:rPr kumimoji="0" lang="en-US" altLang="zh-CN" sz="2000" b="1" dirty="0">
                <a:latin typeface="宋体" pitchFamily="2" charset="-122"/>
                <a:ea typeface="宋体" pitchFamily="2" charset="-122"/>
              </a:rPr>
              <a:t>main</a:t>
            </a:r>
            <a:r>
              <a:rPr kumimoji="0" lang="zh-CN" altLang="en-US" sz="2000" b="1" dirty="0">
                <a:latin typeface="宋体" pitchFamily="2" charset="-122"/>
                <a:ea typeface="宋体" pitchFamily="2" charset="-122"/>
              </a:rPr>
              <a:t>，在非纯面向</a:t>
            </a:r>
          </a:p>
          <a:p>
            <a:pPr lvl="1" algn="l">
              <a:buFontTx/>
              <a:buNone/>
            </a:pPr>
            <a:r>
              <a:rPr kumimoji="0" lang="zh-CN" altLang="en-US" sz="2000" b="1" dirty="0">
                <a:latin typeface="宋体" pitchFamily="2" charset="-122"/>
                <a:ea typeface="宋体" pitchFamily="2" charset="-122"/>
              </a:rPr>
              <a:t>   对象方式下，通常也用启动 </a:t>
            </a:r>
            <a:r>
              <a:rPr kumimoji="0" lang="en-US" altLang="zh-CN" sz="2000" b="1" dirty="0">
                <a:latin typeface="宋体" pitchFamily="2" charset="-122"/>
                <a:ea typeface="宋体" pitchFamily="2" charset="-122"/>
              </a:rPr>
              <a:t>main</a:t>
            </a:r>
            <a:r>
              <a:rPr kumimoji="0" lang="zh-CN" altLang="en-US" sz="2000" b="1" dirty="0">
                <a:latin typeface="宋体" pitchFamily="2" charset="-122"/>
                <a:ea typeface="宋体" pitchFamily="2" charset="-122"/>
              </a:rPr>
              <a:t>的方式创建根对象</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38</a:t>
            </a:fld>
            <a:endParaRPr lang="en-US" altLang="zh-CN" sz="1800" dirty="0">
              <a:latin typeface="宋体" pitchFamily="2" charset="-122"/>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609600" y="990600"/>
            <a:ext cx="6408737" cy="430887"/>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zh-CN" altLang="en-US" sz="2200" b="1" dirty="0">
                <a:solidFill>
                  <a:srgbClr val="800080"/>
                </a:solidFill>
                <a:latin typeface="宋体" pitchFamily="2" charset="-122"/>
                <a:ea typeface="宋体" pitchFamily="2" charset="-122"/>
              </a:rPr>
              <a:t>创建根对象时的存储结构</a:t>
            </a:r>
          </a:p>
        </p:txBody>
      </p:sp>
      <p:sp>
        <p:nvSpPr>
          <p:cNvPr id="5" name="Line 40"/>
          <p:cNvSpPr>
            <a:spLocks noChangeShapeType="1"/>
          </p:cNvSpPr>
          <p:nvPr/>
        </p:nvSpPr>
        <p:spPr bwMode="auto">
          <a:xfrm flipH="1">
            <a:off x="6673850"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6" name="Line 41"/>
          <p:cNvSpPr>
            <a:spLocks noChangeShapeType="1"/>
          </p:cNvSpPr>
          <p:nvPr/>
        </p:nvSpPr>
        <p:spPr bwMode="auto">
          <a:xfrm flipH="1">
            <a:off x="8402637" y="1371600"/>
            <a:ext cx="0" cy="3602038"/>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7" name="Rectangle 42"/>
          <p:cNvSpPr>
            <a:spLocks noChangeArrowheads="1"/>
          </p:cNvSpPr>
          <p:nvPr/>
        </p:nvSpPr>
        <p:spPr bwMode="auto">
          <a:xfrm>
            <a:off x="6818312" y="5072063"/>
            <a:ext cx="1512888" cy="404812"/>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堆式存储区</a:t>
            </a:r>
          </a:p>
        </p:txBody>
      </p:sp>
      <p:sp>
        <p:nvSpPr>
          <p:cNvPr id="8" name="Rectangle 43"/>
          <p:cNvSpPr>
            <a:spLocks noChangeArrowheads="1"/>
          </p:cNvSpPr>
          <p:nvPr/>
        </p:nvSpPr>
        <p:spPr bwMode="auto">
          <a:xfrm>
            <a:off x="4729162" y="5045075"/>
            <a:ext cx="1657350" cy="404813"/>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栈式存储区</a:t>
            </a:r>
          </a:p>
        </p:txBody>
      </p:sp>
      <p:sp>
        <p:nvSpPr>
          <p:cNvPr id="9" name="Rectangle 44"/>
          <p:cNvSpPr>
            <a:spLocks noChangeArrowheads="1"/>
          </p:cNvSpPr>
          <p:nvPr/>
        </p:nvSpPr>
        <p:spPr bwMode="auto">
          <a:xfrm>
            <a:off x="608012" y="1625601"/>
            <a:ext cx="2592388" cy="3673475"/>
          </a:xfrm>
          <a:prstGeom prst="rect">
            <a:avLst/>
          </a:prstGeom>
          <a:noFill/>
          <a:ln w="9525">
            <a:noFill/>
            <a:miter lim="800000"/>
            <a:headEnd/>
            <a:tailEnd/>
          </a:ln>
          <a:effectLst/>
        </p:spPr>
        <p:txBody>
          <a:bodyPr/>
          <a:lstStyle/>
          <a:p>
            <a:pPr algn="l">
              <a:lnSpc>
                <a:spcPct val="90000"/>
              </a:lnSpc>
              <a:spcBef>
                <a:spcPct val="20000"/>
              </a:spcBef>
              <a:buSzPct val="75000"/>
            </a:pPr>
            <a:r>
              <a:rPr lang="zh-CN" altLang="en-US" sz="2000" b="1" dirty="0">
                <a:latin typeface="宋体" pitchFamily="2" charset="-122"/>
                <a:ea typeface="宋体" pitchFamily="2" charset="-122"/>
              </a:rPr>
              <a:t>    根对象的函数工作区中主要是运行该程序的启动参数，它们大都是根对象的成员。因而，根对象的函数工作区中主要存放对根对象的引用。</a:t>
            </a:r>
          </a:p>
          <a:p>
            <a:pPr marL="342900" indent="-342900" algn="l">
              <a:lnSpc>
                <a:spcPct val="90000"/>
              </a:lnSpc>
              <a:spcBef>
                <a:spcPct val="20000"/>
              </a:spcBef>
              <a:buSzPct val="75000"/>
            </a:pPr>
            <a:endParaRPr lang="en-US" altLang="zh-CN" sz="2000" b="1" dirty="0">
              <a:latin typeface="宋体" pitchFamily="2" charset="-122"/>
              <a:ea typeface="宋体" pitchFamily="2" charset="-122"/>
            </a:endParaRPr>
          </a:p>
          <a:p>
            <a:pPr algn="l">
              <a:lnSpc>
                <a:spcPct val="90000"/>
              </a:lnSpc>
              <a:spcBef>
                <a:spcPct val="20000"/>
              </a:spcBef>
              <a:buSzPct val="75000"/>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创建的根对象存放在堆式存储区中。</a:t>
            </a:r>
          </a:p>
        </p:txBody>
      </p:sp>
      <p:grpSp>
        <p:nvGrpSpPr>
          <p:cNvPr id="10" name="Group 55"/>
          <p:cNvGrpSpPr>
            <a:grpSpLocks/>
          </p:cNvGrpSpPr>
          <p:nvPr/>
        </p:nvGrpSpPr>
        <p:grpSpPr bwMode="auto">
          <a:xfrm>
            <a:off x="3505200" y="3460750"/>
            <a:ext cx="2665412" cy="1296988"/>
            <a:chOff x="2607" y="2750"/>
            <a:chExt cx="1679" cy="817"/>
          </a:xfrm>
        </p:grpSpPr>
        <p:sp>
          <p:nvSpPr>
            <p:cNvPr id="11" name="Rectangle 46"/>
            <p:cNvSpPr>
              <a:spLocks noChangeArrowheads="1"/>
            </p:cNvSpPr>
            <p:nvPr/>
          </p:nvSpPr>
          <p:spPr bwMode="auto">
            <a:xfrm>
              <a:off x="3379" y="2839"/>
              <a:ext cx="907" cy="182"/>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引用根对象</a:t>
              </a:r>
            </a:p>
          </p:txBody>
        </p:sp>
        <p:sp>
          <p:nvSpPr>
            <p:cNvPr id="12" name="AutoShape 47"/>
            <p:cNvSpPr>
              <a:spLocks/>
            </p:cNvSpPr>
            <p:nvPr/>
          </p:nvSpPr>
          <p:spPr bwMode="auto">
            <a:xfrm>
              <a:off x="3288" y="2839"/>
              <a:ext cx="46" cy="499"/>
            </a:xfrm>
            <a:prstGeom prst="leftBrace">
              <a:avLst>
                <a:gd name="adj1" fmla="val 90399"/>
                <a:gd name="adj2" fmla="val 50000"/>
              </a:avLst>
            </a:prstGeom>
            <a:noFill/>
            <a:ln w="28575">
              <a:solidFill>
                <a:srgbClr val="800080"/>
              </a:solidFill>
              <a:round/>
              <a:headEnd/>
              <a:tailEnd/>
            </a:ln>
            <a:effectLst/>
          </p:spPr>
          <p:txBody>
            <a:bodyPr wrap="none" anchor="ctr"/>
            <a:lstStyle/>
            <a:p>
              <a:endParaRPr lang="zh-CN" altLang="en-US" sz="2000">
                <a:latin typeface="宋体" pitchFamily="2" charset="-122"/>
                <a:ea typeface="宋体" pitchFamily="2" charset="-122"/>
              </a:endParaRPr>
            </a:p>
          </p:txBody>
        </p:sp>
        <p:sp>
          <p:nvSpPr>
            <p:cNvPr id="13" name="Rectangle 48"/>
            <p:cNvSpPr>
              <a:spLocks noChangeArrowheads="1"/>
            </p:cNvSpPr>
            <p:nvPr/>
          </p:nvSpPr>
          <p:spPr bwMode="auto">
            <a:xfrm>
              <a:off x="2607" y="2750"/>
              <a:ext cx="725" cy="817"/>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根对象</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构造例</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程的工</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作区</a:t>
              </a:r>
            </a:p>
          </p:txBody>
        </p:sp>
        <p:sp>
          <p:nvSpPr>
            <p:cNvPr id="14" name="Rectangle 49"/>
            <p:cNvSpPr>
              <a:spLocks noChangeArrowheads="1"/>
            </p:cNvSpPr>
            <p:nvPr/>
          </p:nvSpPr>
          <p:spPr bwMode="auto">
            <a:xfrm>
              <a:off x="3378" y="3021"/>
              <a:ext cx="908" cy="317"/>
            </a:xfrm>
            <a:prstGeom prst="rect">
              <a:avLst/>
            </a:prstGeom>
            <a:noFill/>
            <a:ln w="9525" algn="ctr">
              <a:solidFill>
                <a:srgbClr val="800080"/>
              </a:solidFill>
              <a:miter lim="800000"/>
              <a:headEnd/>
              <a:tailEnd/>
            </a:ln>
            <a:effectLst/>
          </p:spPr>
          <p:txBody>
            <a:bodyPr wrap="none" anchor="ctr"/>
            <a:lstStyle/>
            <a:p>
              <a:endParaRPr lang="zh-CN" altLang="en-US" sz="2000">
                <a:latin typeface="宋体" pitchFamily="2" charset="-122"/>
                <a:ea typeface="宋体" pitchFamily="2" charset="-122"/>
              </a:endParaRPr>
            </a:p>
          </p:txBody>
        </p:sp>
      </p:grpSp>
      <p:sp>
        <p:nvSpPr>
          <p:cNvPr id="15" name="Line 50"/>
          <p:cNvSpPr>
            <a:spLocks noChangeShapeType="1"/>
          </p:cNvSpPr>
          <p:nvPr/>
        </p:nvSpPr>
        <p:spPr bwMode="auto">
          <a:xfrm flipH="1">
            <a:off x="6170612"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16" name="Line 51"/>
          <p:cNvSpPr>
            <a:spLocks noChangeShapeType="1"/>
          </p:cNvSpPr>
          <p:nvPr/>
        </p:nvSpPr>
        <p:spPr bwMode="auto">
          <a:xfrm>
            <a:off x="4659312" y="1371600"/>
            <a:ext cx="71438" cy="3600450"/>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grpSp>
        <p:nvGrpSpPr>
          <p:cNvPr id="17" name="Group 52"/>
          <p:cNvGrpSpPr>
            <a:grpSpLocks/>
          </p:cNvGrpSpPr>
          <p:nvPr/>
        </p:nvGrpSpPr>
        <p:grpSpPr bwMode="auto">
          <a:xfrm>
            <a:off x="6097587" y="2308225"/>
            <a:ext cx="2087563" cy="1439863"/>
            <a:chOff x="3923" y="2069"/>
            <a:chExt cx="1315" cy="907"/>
          </a:xfrm>
        </p:grpSpPr>
        <p:sp>
          <p:nvSpPr>
            <p:cNvPr id="18" name="Rectangle 53"/>
            <p:cNvSpPr>
              <a:spLocks noChangeArrowheads="1"/>
            </p:cNvSpPr>
            <p:nvPr/>
          </p:nvSpPr>
          <p:spPr bwMode="auto">
            <a:xfrm>
              <a:off x="4513" y="2069"/>
              <a:ext cx="725" cy="907"/>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根对象</a:t>
              </a:r>
            </a:p>
          </p:txBody>
        </p:sp>
        <p:sp>
          <p:nvSpPr>
            <p:cNvPr id="19" name="Line 54"/>
            <p:cNvSpPr>
              <a:spLocks noChangeShapeType="1"/>
            </p:cNvSpPr>
            <p:nvPr/>
          </p:nvSpPr>
          <p:spPr bwMode="auto">
            <a:xfrm flipV="1">
              <a:off x="3923" y="2069"/>
              <a:ext cx="590" cy="862"/>
            </a:xfrm>
            <a:prstGeom prst="line">
              <a:avLst/>
            </a:prstGeom>
            <a:noFill/>
            <a:ln w="28575">
              <a:solidFill>
                <a:srgbClr val="333399"/>
              </a:solidFill>
              <a:round/>
              <a:headEnd/>
              <a:tailEnd type="triangle" w="med" len="med"/>
            </a:ln>
            <a:effectLst/>
          </p:spPr>
          <p:txBody>
            <a:bodyPr wrap="none"/>
            <a:lstStyle/>
            <a:p>
              <a:endParaRPr lang="zh-CN" altLang="en-US" sz="2000">
                <a:latin typeface="宋体" pitchFamily="2" charset="-122"/>
                <a:ea typeface="宋体" pitchFamily="2" charset="-122"/>
              </a:endParaRPr>
            </a:p>
          </p:txBody>
        </p:sp>
      </p:grpSp>
      <p:sp>
        <p:nvSpPr>
          <p:cNvPr id="2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39</a:t>
            </a:fld>
            <a:endParaRPr lang="en-US" altLang="zh-CN" sz="1800" dirty="0">
              <a:latin typeface="宋体" pitchFamily="2" charset="-122"/>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txBox="1">
            <a:spLocks noChangeArrowheads="1"/>
          </p:cNvSpPr>
          <p:nvPr/>
        </p:nvSpPr>
        <p:spPr>
          <a:xfrm>
            <a:off x="457199" y="304800"/>
            <a:ext cx="4868863"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a:latin typeface="黑体" pitchFamily="49" charset="-122"/>
                <a:ea typeface="黑体" pitchFamily="49" charset="-122"/>
              </a:rPr>
              <a:t>9.1</a:t>
            </a:r>
            <a:r>
              <a:rPr lang="zh-CN" altLang="en-US" sz="2800" b="1" dirty="0">
                <a:latin typeface="黑体" pitchFamily="49" charset="-122"/>
                <a:ea typeface="黑体" pitchFamily="49" charset="-122"/>
              </a:rPr>
              <a:t>　运行时存储组织概述</a:t>
            </a:r>
          </a:p>
        </p:txBody>
      </p:sp>
      <p:sp>
        <p:nvSpPr>
          <p:cNvPr id="8" name="Text Box 6"/>
          <p:cNvSpPr txBox="1">
            <a:spLocks noChangeArrowheads="1"/>
          </p:cNvSpPr>
          <p:nvPr/>
        </p:nvSpPr>
        <p:spPr bwMode="auto">
          <a:xfrm>
            <a:off x="609600" y="838200"/>
            <a:ext cx="7772400" cy="4862870"/>
          </a:xfrm>
          <a:prstGeom prst="rect">
            <a:avLst/>
          </a:prstGeom>
          <a:noFill/>
          <a:ln w="9525">
            <a:noFill/>
            <a:miter lim="800000"/>
            <a:headEnd/>
            <a:tailEnd/>
          </a:ln>
        </p:spPr>
        <p:txBody>
          <a:bodyPr>
            <a:spAutoFit/>
          </a:bodyPr>
          <a:lstStyle/>
          <a:p>
            <a:pPr indent="584200" algn="just">
              <a:lnSpc>
                <a:spcPct val="150000"/>
              </a:lnSpc>
              <a:spcBef>
                <a:spcPts val="300"/>
              </a:spcBef>
            </a:pPr>
            <a:r>
              <a:rPr lang="zh-CN" altLang="en-US" sz="2000" b="1" dirty="0">
                <a:latin typeface="宋体" pitchFamily="2" charset="-122"/>
                <a:ea typeface="宋体" pitchFamily="2" charset="-122"/>
              </a:rPr>
              <a:t>编译程序是将源程序的</a:t>
            </a:r>
            <a:r>
              <a:rPr lang="zh-CN" altLang="en-US" sz="2000" b="1" dirty="0">
                <a:solidFill>
                  <a:srgbClr val="FF0000"/>
                </a:solidFill>
                <a:latin typeface="宋体" pitchFamily="2" charset="-122"/>
                <a:ea typeface="宋体" pitchFamily="2" charset="-122"/>
              </a:rPr>
              <a:t>算法描述部分</a:t>
            </a:r>
            <a:r>
              <a:rPr lang="zh-CN" altLang="en-US" sz="2000" b="1" dirty="0">
                <a:latin typeface="宋体" pitchFamily="2" charset="-122"/>
                <a:ea typeface="宋体" pitchFamily="2" charset="-122"/>
              </a:rPr>
              <a:t>和</a:t>
            </a:r>
            <a:r>
              <a:rPr lang="zh-CN" altLang="en-US" sz="2000" b="1" dirty="0">
                <a:solidFill>
                  <a:srgbClr val="00B050"/>
                </a:solidFill>
                <a:latin typeface="宋体" pitchFamily="2" charset="-122"/>
                <a:ea typeface="宋体" pitchFamily="2" charset="-122"/>
              </a:rPr>
              <a:t>数据说明部分</a:t>
            </a:r>
            <a:r>
              <a:rPr lang="zh-CN" altLang="en-US" sz="2000" b="1" dirty="0">
                <a:latin typeface="宋体" pitchFamily="2" charset="-122"/>
                <a:ea typeface="宋体" pitchFamily="2" charset="-122"/>
              </a:rPr>
              <a:t>，分别翻译成机器</a:t>
            </a:r>
            <a:r>
              <a:rPr lang="zh-CN" altLang="en-US" sz="2000" b="1" dirty="0">
                <a:solidFill>
                  <a:srgbClr val="FF0000"/>
                </a:solidFill>
                <a:latin typeface="宋体" pitchFamily="2" charset="-122"/>
                <a:ea typeface="宋体" pitchFamily="2" charset="-122"/>
              </a:rPr>
              <a:t>目标代码</a:t>
            </a:r>
            <a:r>
              <a:rPr lang="zh-CN" altLang="en-US" sz="2000" b="1" dirty="0">
                <a:latin typeface="宋体" pitchFamily="2" charset="-122"/>
                <a:ea typeface="宋体" pitchFamily="2" charset="-122"/>
              </a:rPr>
              <a:t>和</a:t>
            </a:r>
            <a:r>
              <a:rPr lang="zh-CN" altLang="en-US" sz="2000" b="1" dirty="0">
                <a:solidFill>
                  <a:srgbClr val="00B050"/>
                </a:solidFill>
                <a:latin typeface="宋体" pitchFamily="2" charset="-122"/>
                <a:ea typeface="宋体" pitchFamily="2" charset="-122"/>
              </a:rPr>
              <a:t>数据存储单元</a:t>
            </a:r>
            <a:r>
              <a:rPr lang="zh-CN" altLang="en-US" sz="2000" b="1" dirty="0">
                <a:latin typeface="宋体" pitchFamily="2" charset="-122"/>
                <a:ea typeface="宋体" pitchFamily="2" charset="-122"/>
              </a:rPr>
              <a:t>，最终获得目标程序。</a:t>
            </a:r>
          </a:p>
          <a:p>
            <a:pPr indent="584200" algn="just">
              <a:lnSpc>
                <a:spcPct val="125000"/>
              </a:lnSpc>
              <a:spcBef>
                <a:spcPts val="300"/>
              </a:spcBef>
            </a:pPr>
            <a:r>
              <a:rPr lang="zh-CN" altLang="en-US" sz="2000" b="1" dirty="0">
                <a:latin typeface="宋体" pitchFamily="2" charset="-122"/>
                <a:ea typeface="宋体" pitchFamily="2" charset="-122"/>
              </a:rPr>
              <a:t>目标程序在目标机环境中运行时，都置身于自己的一个运行时存储空间。在基于操作系统之上运行的情况下，目标程序将在自己的逻辑地址空间内运行并存储数据。</a:t>
            </a:r>
            <a:r>
              <a:rPr lang="zh-CN" altLang="en-US" sz="2000" b="1" dirty="0">
                <a:solidFill>
                  <a:srgbClr val="0000FF"/>
                </a:solidFill>
                <a:latin typeface="宋体" pitchFamily="2" charset="-122"/>
                <a:ea typeface="宋体" pitchFamily="2" charset="-122"/>
              </a:rPr>
              <a:t>编译程序在生成代码时，负责明确各类对象在逻辑地址空间是如何存放的，以及目标代码运行时，如何使用逻辑地址空间。</a:t>
            </a:r>
          </a:p>
          <a:p>
            <a:pPr indent="584200" algn="just">
              <a:lnSpc>
                <a:spcPct val="150000"/>
              </a:lnSpc>
              <a:spcBef>
                <a:spcPts val="300"/>
              </a:spcBef>
            </a:pPr>
            <a:r>
              <a:rPr lang="zh-CN" altLang="en-US" sz="2000" b="1" dirty="0">
                <a:latin typeface="宋体" pitchFamily="2" charset="-122"/>
                <a:ea typeface="宋体" pitchFamily="2" charset="-122"/>
              </a:rPr>
              <a:t>在编译过程中，源程序的对象地址分配往往是相对于运行存储空间的偏移量，对象访问采用“基地址＋偏移量”寻址方式进行，使得可以选择内存的任意可用区域作为目标程序运行时的存储区。这样生成的目标代码称为</a:t>
            </a:r>
            <a:r>
              <a:rPr lang="zh-CN" altLang="en-US" sz="2000" b="1" dirty="0">
                <a:solidFill>
                  <a:srgbClr val="CC6600"/>
                </a:solidFill>
                <a:latin typeface="宋体" pitchFamily="2" charset="-122"/>
                <a:ea typeface="宋体" pitchFamily="2" charset="-122"/>
              </a:rPr>
              <a:t>浮动地址代码</a:t>
            </a:r>
            <a:r>
              <a:rPr lang="zh-CN" altLang="en-US" sz="2000" b="1" dirty="0">
                <a:latin typeface="宋体" pitchFamily="2" charset="-122"/>
                <a:ea typeface="宋体" pitchFamily="2" charset="-122"/>
              </a:rPr>
              <a:t>。</a:t>
            </a:r>
          </a:p>
        </p:txBody>
      </p:sp>
      <p:sp>
        <p:nvSpPr>
          <p:cNvPr id="9" name="Text Box 9"/>
          <p:cNvSpPr txBox="1">
            <a:spLocks noChangeArrowheads="1"/>
          </p:cNvSpPr>
          <p:nvPr/>
        </p:nvSpPr>
        <p:spPr bwMode="auto">
          <a:xfrm>
            <a:off x="533400" y="5699125"/>
            <a:ext cx="5791200" cy="400110"/>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800080"/>
                </a:solidFill>
                <a:latin typeface="宋体" pitchFamily="2" charset="-122"/>
                <a:ea typeface="宋体" pitchFamily="2" charset="-122"/>
              </a:rPr>
              <a:t>注：“基地址”是指运行存储空间之首址。</a:t>
            </a:r>
          </a:p>
        </p:txBody>
      </p:sp>
      <p:sp>
        <p:nvSpPr>
          <p:cNvPr id="6"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76680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533400" y="685800"/>
            <a:ext cx="8064500" cy="440120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zh-CN" altLang="en-US" sz="2200" b="1" dirty="0">
                <a:solidFill>
                  <a:srgbClr val="800080"/>
                </a:solidFill>
                <a:latin typeface="宋体" pitchFamily="2" charset="-122"/>
                <a:ea typeface="宋体" pitchFamily="2" charset="-122"/>
              </a:rPr>
              <a:t>例程运行时的特征</a:t>
            </a:r>
          </a:p>
          <a:p>
            <a:pPr algn="l">
              <a:buClrTx/>
              <a:buFont typeface="Symbol" pitchFamily="18" charset="2"/>
              <a:buNone/>
            </a:pPr>
            <a:endParaRPr kumimoji="0" lang="zh-CN" altLang="en-US" sz="2000" b="1" dirty="0">
              <a:solidFill>
                <a:srgbClr val="800080"/>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每个例程都必定是某个类的成员，且每个例程都只能</a:t>
            </a:r>
          </a:p>
          <a:p>
            <a:pPr lvl="1" algn="l">
              <a:buFontTx/>
              <a:buNone/>
            </a:pPr>
            <a:r>
              <a:rPr kumimoji="0" lang="zh-CN" altLang="en-US" sz="2000" b="1" dirty="0">
                <a:latin typeface="宋体" pitchFamily="2" charset="-122"/>
                <a:ea typeface="宋体" pitchFamily="2" charset="-122"/>
              </a:rPr>
              <a:t>   把它的计算施加在它所属类所创建的对象上。因而在</a:t>
            </a:r>
          </a:p>
          <a:p>
            <a:pPr lvl="1" algn="l">
              <a:buFontTx/>
              <a:buNone/>
            </a:pPr>
            <a:r>
              <a:rPr kumimoji="0" lang="zh-CN" altLang="en-US" sz="2000" b="1" dirty="0">
                <a:latin typeface="宋体" pitchFamily="2" charset="-122"/>
                <a:ea typeface="宋体" pitchFamily="2" charset="-122"/>
              </a:rPr>
              <a:t>   一个</a:t>
            </a:r>
            <a:r>
              <a:rPr kumimoji="0" lang="zh-CN" altLang="en-US" sz="2000" b="1" dirty="0">
                <a:solidFill>
                  <a:srgbClr val="800080"/>
                </a:solidFill>
                <a:latin typeface="宋体" pitchFamily="2" charset="-122"/>
                <a:ea typeface="宋体" pitchFamily="2" charset="-122"/>
              </a:rPr>
              <a:t>例程执行前</a:t>
            </a:r>
            <a:r>
              <a:rPr kumimoji="0" lang="zh-CN" altLang="en-US" sz="2000" b="1" dirty="0">
                <a:latin typeface="宋体" pitchFamily="2" charset="-122"/>
                <a:ea typeface="宋体" pitchFamily="2" charset="-122"/>
              </a:rPr>
              <a:t>，首先要求</a:t>
            </a:r>
            <a:r>
              <a:rPr kumimoji="0" lang="zh-CN" altLang="en-US" sz="2000" b="1" dirty="0">
                <a:solidFill>
                  <a:srgbClr val="800080"/>
                </a:solidFill>
                <a:latin typeface="宋体" pitchFamily="2" charset="-122"/>
                <a:ea typeface="宋体" pitchFamily="2" charset="-122"/>
              </a:rPr>
              <a:t>它所施加计算的对象已经</a:t>
            </a:r>
          </a:p>
          <a:p>
            <a:pPr lvl="1" algn="l">
              <a:buFontTx/>
              <a:buNone/>
            </a:pPr>
            <a:r>
              <a:rPr kumimoji="0" lang="zh-CN" altLang="en-US" sz="2000" b="1" dirty="0">
                <a:solidFill>
                  <a:srgbClr val="800080"/>
                </a:solidFill>
                <a:latin typeface="宋体" pitchFamily="2" charset="-122"/>
                <a:ea typeface="宋体" pitchFamily="2" charset="-122"/>
              </a:rPr>
              <a:t>   存在</a:t>
            </a:r>
            <a:r>
              <a:rPr kumimoji="0" lang="zh-CN" altLang="en-US" sz="2000" b="1" dirty="0">
                <a:latin typeface="宋体" pitchFamily="2" charset="-122"/>
                <a:ea typeface="宋体" pitchFamily="2" charset="-122"/>
              </a:rPr>
              <a:t>，否则要求先创建该对象。</a:t>
            </a:r>
          </a:p>
          <a:p>
            <a:pPr lvl="1" algn="l">
              <a:buFontTx/>
              <a:buNone/>
            </a:pPr>
            <a:r>
              <a:rPr kumimoji="0" lang="zh-CN" altLang="en-US" sz="2000" b="1" dirty="0">
                <a:latin typeface="宋体" pitchFamily="2" charset="-122"/>
                <a:ea typeface="宋体" pitchFamily="2" charset="-122"/>
              </a:rPr>
              <a:t>   </a:t>
            </a:r>
            <a:endParaRPr kumimoji="0" lang="zh-CN" altLang="en-US" sz="2000" b="1" dirty="0">
              <a:solidFill>
                <a:schemeClr val="tx1"/>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一个例程执行时，其参数除实参外，还用到它所施加</a:t>
            </a:r>
          </a:p>
          <a:p>
            <a:pPr lvl="1" algn="l">
              <a:buFontTx/>
              <a:buNone/>
            </a:pPr>
            <a:r>
              <a:rPr kumimoji="0" lang="zh-CN" altLang="en-US" sz="2000" b="1" dirty="0">
                <a:latin typeface="宋体" pitchFamily="2" charset="-122"/>
                <a:ea typeface="宋体" pitchFamily="2" charset="-122"/>
              </a:rPr>
              <a:t>   计算的对象，它们与该例程的局部量及返回值一起组</a:t>
            </a:r>
          </a:p>
          <a:p>
            <a:pPr lvl="1" algn="l">
              <a:buFontTx/>
              <a:buNone/>
            </a:pPr>
            <a:r>
              <a:rPr kumimoji="0" lang="zh-CN" altLang="en-US" sz="2000" b="1" dirty="0">
                <a:latin typeface="宋体" pitchFamily="2" charset="-122"/>
                <a:ea typeface="宋体" pitchFamily="2" charset="-122"/>
              </a:rPr>
              <a:t>   成一个该例程的工作区（放在栈式存储区中）。</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例程工作区中的局部量若是较为复杂数据结构，则</a:t>
            </a:r>
            <a:r>
              <a:rPr kumimoji="0" lang="zh-CN" altLang="en-US" sz="2000" b="1" dirty="0">
                <a:solidFill>
                  <a:srgbClr val="800080"/>
                </a:solidFill>
                <a:latin typeface="宋体" pitchFamily="2" charset="-122"/>
                <a:ea typeface="宋体" pitchFamily="2" charset="-122"/>
              </a:rPr>
              <a:t>在</a:t>
            </a:r>
          </a:p>
          <a:p>
            <a:pPr lvl="1" algn="l">
              <a:buFontTx/>
              <a:buNone/>
            </a:pPr>
            <a:r>
              <a:rPr kumimoji="0" lang="zh-CN" altLang="en-US" sz="2000" b="1" dirty="0">
                <a:solidFill>
                  <a:srgbClr val="800080"/>
                </a:solidFill>
                <a:latin typeface="宋体" pitchFamily="2" charset="-122"/>
                <a:ea typeface="宋体" pitchFamily="2" charset="-122"/>
              </a:rPr>
              <a:t>   工作区中存放对</a:t>
            </a:r>
            <a:r>
              <a:rPr kumimoji="0" lang="zh-CN" altLang="en-US" sz="2000" b="1" dirty="0">
                <a:latin typeface="宋体" pitchFamily="2" charset="-122"/>
                <a:ea typeface="宋体" pitchFamily="2" charset="-122"/>
              </a:rPr>
              <a:t>该</a:t>
            </a:r>
            <a:r>
              <a:rPr kumimoji="0" lang="zh-CN" altLang="en-US" sz="2000" b="1" dirty="0">
                <a:solidFill>
                  <a:srgbClr val="800080"/>
                </a:solidFill>
                <a:latin typeface="宋体" pitchFamily="2" charset="-122"/>
                <a:ea typeface="宋体" pitchFamily="2" charset="-122"/>
              </a:rPr>
              <a:t>复杂数据结构的一个引用</a:t>
            </a:r>
            <a:r>
              <a:rPr kumimoji="0" lang="zh-CN" altLang="en-US" sz="2000" b="1" dirty="0">
                <a:latin typeface="宋体" pitchFamily="2" charset="-122"/>
                <a:ea typeface="宋体" pitchFamily="2" charset="-122"/>
              </a:rPr>
              <a:t>，并在堆</a:t>
            </a:r>
          </a:p>
          <a:p>
            <a:pPr lvl="1" algn="l">
              <a:buFontTx/>
              <a:buNone/>
            </a:pPr>
            <a:r>
              <a:rPr kumimoji="0" lang="zh-CN" altLang="en-US" sz="2000" b="1" dirty="0">
                <a:latin typeface="宋体" pitchFamily="2" charset="-122"/>
                <a:ea typeface="宋体" pitchFamily="2" charset="-122"/>
              </a:rPr>
              <a:t>   式存储区中创建一个该复杂数据结构的对象。</a:t>
            </a:r>
          </a:p>
        </p:txBody>
      </p:sp>
      <p:sp>
        <p:nvSpPr>
          <p:cNvPr id="21"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40</a:t>
            </a:fld>
            <a:endParaRPr lang="en-US" altLang="zh-CN" sz="1800" dirty="0">
              <a:latin typeface="宋体" pitchFamily="2" charset="-122"/>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7169" y="304800"/>
            <a:ext cx="7845425" cy="559769"/>
          </a:xfrm>
          <a:prstGeom prst="rect">
            <a:avLst/>
          </a:prstGeom>
          <a:noFill/>
          <a:ln w="9525">
            <a:noFill/>
            <a:miter lim="800000"/>
            <a:headEnd/>
            <a:tailEnd/>
          </a:ln>
          <a:effectLst/>
        </p:spPr>
        <p:txBody>
          <a:bodyPr>
            <a:spAutoFit/>
          </a:bodyPr>
          <a:lstStyle/>
          <a:p>
            <a:pPr algn="l">
              <a:lnSpc>
                <a:spcPct val="150000"/>
              </a:lnSpc>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kumimoji="0" lang="zh-CN" altLang="en-US" sz="2400" b="1" dirty="0">
                <a:solidFill>
                  <a:srgbClr val="800080"/>
                </a:solidFill>
                <a:latin typeface="宋体" pitchFamily="2" charset="-122"/>
                <a:ea typeface="宋体" pitchFamily="2" charset="-122"/>
              </a:rPr>
              <a:t>对象的存储组织</a:t>
            </a:r>
          </a:p>
        </p:txBody>
      </p:sp>
      <p:sp>
        <p:nvSpPr>
          <p:cNvPr id="4" name="Rectangle 5"/>
          <p:cNvSpPr>
            <a:spLocks noChangeArrowheads="1"/>
          </p:cNvSpPr>
          <p:nvPr/>
        </p:nvSpPr>
        <p:spPr bwMode="auto">
          <a:xfrm>
            <a:off x="811924" y="781883"/>
            <a:ext cx="7488238" cy="3501921"/>
          </a:xfrm>
          <a:prstGeom prst="rect">
            <a:avLst/>
          </a:prstGeom>
          <a:noFill/>
          <a:ln w="9525">
            <a:noFill/>
            <a:miter lim="800000"/>
            <a:headEnd/>
            <a:tailEnd/>
          </a:ln>
          <a:effectLst/>
        </p:spPr>
        <p:txBody>
          <a:bodyPr>
            <a:spAutoFit/>
          </a:bodyPr>
          <a:lstStyle/>
          <a:p>
            <a:pPr algn="l">
              <a:lnSpc>
                <a:spcPct val="125000"/>
              </a:lnSpc>
              <a:buClrTx/>
            </a:pPr>
            <a:r>
              <a:rPr lang="zh-CN" altLang="en-US" sz="2000" b="1" dirty="0">
                <a:latin typeface="宋体" pitchFamily="2" charset="-122"/>
                <a:ea typeface="宋体" pitchFamily="2" charset="-122"/>
              </a:rPr>
              <a:t>    一个</a:t>
            </a:r>
            <a:r>
              <a:rPr lang="zh-CN" altLang="en-US" sz="2000" b="1" dirty="0">
                <a:solidFill>
                  <a:srgbClr val="800080"/>
                </a:solidFill>
                <a:latin typeface="宋体" pitchFamily="2" charset="-122"/>
                <a:ea typeface="宋体" pitchFamily="2" charset="-122"/>
              </a:rPr>
              <a:t>简单机制</a:t>
            </a:r>
            <a:r>
              <a:rPr lang="zh-CN" altLang="en-US" sz="2000" b="1" dirty="0">
                <a:latin typeface="宋体" pitchFamily="2" charset="-122"/>
                <a:ea typeface="宋体" pitchFamily="2" charset="-122"/>
              </a:rPr>
              <a:t>是，初始化代码将所有当前的继承特征（属性和例程）直接地复制到对象存储区中（将例程当作代码指针）。但这样做较浪费空间</a:t>
            </a:r>
            <a:r>
              <a:rPr kumimoji="0" lang="zh-CN" altLang="en-US" sz="2000" b="1" dirty="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lnSpc>
                <a:spcPct val="125000"/>
              </a:lnSpc>
              <a:buClrTx/>
            </a:pPr>
            <a:r>
              <a:rPr lang="zh-CN" altLang="en-US" sz="2000" b="1" dirty="0">
                <a:latin typeface="宋体" pitchFamily="2" charset="-122"/>
                <a:ea typeface="宋体" pitchFamily="2" charset="-122"/>
              </a:rPr>
              <a:t>    另一种方法是在执行时将类结构的一个完整的描述保存在每个类的存储中，由超类指针维护继承性（形成所谓的继承图）。每个对象保存一个指向其定义类的指针，作为一个附加的域和它的属性变量放在一起，通过这个类就可找到所有（局部和继承的）的例程。此时，只记录一次例程指针（在类结构中），且对于每个对象并不将其复制到存储器中。</a:t>
            </a:r>
          </a:p>
        </p:txBody>
      </p:sp>
      <p:sp>
        <p:nvSpPr>
          <p:cNvPr id="5" name="Rectangle 5"/>
          <p:cNvSpPr>
            <a:spLocks noChangeArrowheads="1"/>
          </p:cNvSpPr>
          <p:nvPr/>
        </p:nvSpPr>
        <p:spPr bwMode="auto">
          <a:xfrm>
            <a:off x="685800" y="4267200"/>
            <a:ext cx="8137525" cy="1963038"/>
          </a:xfrm>
          <a:prstGeom prst="rect">
            <a:avLst/>
          </a:prstGeom>
          <a:noFill/>
          <a:ln w="9525">
            <a:noFill/>
            <a:miter lim="800000"/>
            <a:headEnd/>
            <a:tailEnd/>
          </a:ln>
          <a:effectLst/>
        </p:spPr>
        <p:txBody>
          <a:bodyPr>
            <a:spAutoFit/>
          </a:bodyPr>
          <a:lstStyle/>
          <a:p>
            <a:pPr algn="l">
              <a:lnSpc>
                <a:spcPct val="125000"/>
              </a:lnSpc>
              <a:buClrTx/>
            </a:pPr>
            <a:r>
              <a:rPr lang="zh-CN" altLang="en-US" sz="2000" b="1" dirty="0">
                <a:latin typeface="宋体" pitchFamily="2" charset="-122"/>
                <a:ea typeface="宋体" pitchFamily="2" charset="-122"/>
              </a:rPr>
              <a:t>    一种</a:t>
            </a:r>
            <a:r>
              <a:rPr lang="zh-CN" altLang="en-US" sz="2000" b="1" dirty="0">
                <a:solidFill>
                  <a:srgbClr val="800080"/>
                </a:solidFill>
                <a:latin typeface="宋体" pitchFamily="2" charset="-122"/>
                <a:ea typeface="宋体" pitchFamily="2" charset="-122"/>
              </a:rPr>
              <a:t>折衷方案</a:t>
            </a:r>
            <a:r>
              <a:rPr lang="zh-CN" altLang="en-US" sz="2000" b="1" dirty="0">
                <a:latin typeface="宋体" pitchFamily="2" charset="-122"/>
                <a:ea typeface="宋体" pitchFamily="2" charset="-122"/>
              </a:rPr>
              <a:t>：计算出每个类的可用例程的代码指针列表（称为</a:t>
            </a:r>
            <a:r>
              <a:rPr lang="zh-CN" altLang="en-US" sz="2000" b="1" dirty="0">
                <a:solidFill>
                  <a:srgbClr val="800080"/>
                </a:solidFill>
                <a:latin typeface="宋体" pitchFamily="2" charset="-122"/>
                <a:ea typeface="宋体" pitchFamily="2" charset="-122"/>
              </a:rPr>
              <a:t>例程索引表</a:t>
            </a:r>
            <a:r>
              <a:rPr lang="zh-CN" altLang="en-US" sz="2000" b="1" dirty="0">
                <a:latin typeface="宋体" pitchFamily="2" charset="-122"/>
                <a:ea typeface="宋体" pitchFamily="2" charset="-122"/>
              </a:rPr>
              <a:t>，如 </a:t>
            </a:r>
            <a:r>
              <a:rPr lang="en-US" altLang="zh-CN" sz="2000" i="1" dirty="0">
                <a:latin typeface="宋体" pitchFamily="2" charset="-122"/>
                <a:ea typeface="宋体" pitchFamily="2" charset="-122"/>
              </a:rPr>
              <a:t>C++ </a:t>
            </a:r>
            <a:r>
              <a:rPr lang="zh-CN" altLang="en-US" sz="2000" b="1" dirty="0">
                <a:latin typeface="宋体" pitchFamily="2" charset="-122"/>
                <a:ea typeface="宋体" pitchFamily="2" charset="-122"/>
              </a:rPr>
              <a:t>的 </a:t>
            </a:r>
            <a:r>
              <a:rPr lang="en-US" altLang="zh-CN" sz="2000" i="1" dirty="0" err="1">
                <a:latin typeface="宋体" pitchFamily="2" charset="-122"/>
                <a:ea typeface="宋体" pitchFamily="2" charset="-122"/>
              </a:rPr>
              <a:t>Vtable</a:t>
            </a:r>
            <a:r>
              <a:rPr lang="zh-CN" altLang="en-US" sz="2000" b="1" dirty="0">
                <a:latin typeface="宋体" pitchFamily="2" charset="-122"/>
                <a:ea typeface="宋体" pitchFamily="2" charset="-122"/>
              </a:rPr>
              <a:t>，简称虚表）。其优点在于：可做出安排以使每个例程都有一个可预测的偏移量，而且也不再需要用一系列表查询遍历类的层次结构。这样，每个对象不仅包括属性变量，还包括了一个相应的例程索引表的指针（不是类结构的指针）。</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41</a:t>
            </a:fld>
            <a:endParaRPr lang="en-US" altLang="zh-CN" sz="1800" dirty="0">
              <a:latin typeface="宋体" pitchFamily="2" charset="-122"/>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14325" y="420305"/>
            <a:ext cx="7632700" cy="461665"/>
          </a:xfrm>
          <a:prstGeom prst="rect">
            <a:avLst/>
          </a:prstGeom>
          <a:noFill/>
          <a:ln w="9525">
            <a:noFill/>
            <a:miter lim="800000"/>
            <a:headEnd/>
            <a:tailEnd/>
          </a:ln>
          <a:effectLst/>
        </p:spPr>
        <p:txBody>
          <a:bodyPr>
            <a:spAutoFit/>
          </a:bodyPr>
          <a:lstStyle/>
          <a:p>
            <a:pPr algn="l">
              <a:buClrTx/>
            </a:pPr>
            <a:r>
              <a:rPr kumimoji="0" lang="en-US" altLang="zh-CN" sz="2400" b="1" dirty="0">
                <a:solidFill>
                  <a:srgbClr val="800080"/>
                </a:solidFill>
                <a:latin typeface="+mn-ea"/>
                <a:ea typeface="+mn-ea"/>
              </a:rPr>
              <a:t>  </a:t>
            </a:r>
            <a:r>
              <a:rPr kumimoji="0" lang="zh-CN" altLang="en-US" sz="2400" b="1" dirty="0">
                <a:solidFill>
                  <a:srgbClr val="800080"/>
                </a:solidFill>
                <a:latin typeface="+mn-ea"/>
                <a:ea typeface="+mn-ea"/>
              </a:rPr>
              <a:t>某个单继承</a:t>
            </a:r>
            <a:r>
              <a:rPr kumimoji="0" lang="en-US" altLang="zh-CN" sz="2400" b="1" dirty="0">
                <a:solidFill>
                  <a:srgbClr val="800080"/>
                </a:solidFill>
                <a:latin typeface="+mn-ea"/>
                <a:ea typeface="+mn-ea"/>
              </a:rPr>
              <a:t>O-O</a:t>
            </a:r>
            <a:r>
              <a:rPr kumimoji="0" lang="zh-CN" altLang="en-US" sz="2400" b="1" dirty="0">
                <a:solidFill>
                  <a:srgbClr val="800080"/>
                </a:solidFill>
                <a:latin typeface="+mn-ea"/>
                <a:ea typeface="+mn-ea"/>
              </a:rPr>
              <a:t>语</a:t>
            </a:r>
            <a:r>
              <a:rPr lang="zh-CN" altLang="en-US" sz="2400" b="1" dirty="0">
                <a:solidFill>
                  <a:srgbClr val="800080"/>
                </a:solidFill>
                <a:latin typeface="+mn-ea"/>
                <a:ea typeface="+mn-ea"/>
              </a:rPr>
              <a:t>言的对象存储示例</a:t>
            </a:r>
          </a:p>
        </p:txBody>
      </p:sp>
      <p:sp>
        <p:nvSpPr>
          <p:cNvPr id="6" name="Text Box 11"/>
          <p:cNvSpPr txBox="1">
            <a:spLocks noChangeArrowheads="1"/>
          </p:cNvSpPr>
          <p:nvPr/>
        </p:nvSpPr>
        <p:spPr bwMode="auto">
          <a:xfrm>
            <a:off x="830262" y="990600"/>
            <a:ext cx="7627937" cy="2246769"/>
          </a:xfrm>
          <a:prstGeom prst="rect">
            <a:avLst/>
          </a:prstGeom>
          <a:noFill/>
          <a:ln w="9525">
            <a:noFill/>
            <a:miter lim="800000"/>
            <a:headEnd/>
            <a:tailEnd/>
          </a:ln>
          <a:effectLst/>
        </p:spPr>
        <p:txBody>
          <a:bodyPr wrap="square">
            <a:spAutoFit/>
          </a:bodyPr>
          <a:lstStyle/>
          <a:p>
            <a:pPr algn="l">
              <a:spcBef>
                <a:spcPct val="50000"/>
              </a:spcBef>
              <a:buClrTx/>
              <a:buFontTx/>
              <a:buNone/>
            </a:pPr>
            <a:r>
              <a:rPr lang="en-US" altLang="zh-CN" sz="2000" b="1" dirty="0">
                <a:latin typeface="宋体" pitchFamily="2" charset="-122"/>
                <a:ea typeface="宋体" pitchFamily="2" charset="-122"/>
              </a:rPr>
              <a:t> class A { </a:t>
            </a:r>
            <a:r>
              <a:rPr lang="en-US" altLang="zh-CN" sz="2000" b="1" dirty="0" err="1">
                <a:latin typeface="宋体" pitchFamily="2" charset="-122"/>
                <a:ea typeface="宋体" pitchFamily="2" charset="-122"/>
              </a:rPr>
              <a:t>int</a:t>
            </a:r>
            <a:r>
              <a:rPr lang="en-US" altLang="zh-CN" sz="2000" b="1" dirty="0">
                <a:latin typeface="宋体" pitchFamily="2" charset="-122"/>
                <a:ea typeface="宋体" pitchFamily="2" charset="-122"/>
              </a:rPr>
              <a:t> x; void f (){…} }</a:t>
            </a:r>
          </a:p>
          <a:p>
            <a:pPr algn="l">
              <a:spcBef>
                <a:spcPct val="50000"/>
              </a:spcBef>
              <a:buClrTx/>
              <a:buFontTx/>
              <a:buNone/>
            </a:pPr>
            <a:r>
              <a:rPr lang="en-US" altLang="zh-CN" sz="2000" b="1" dirty="0">
                <a:latin typeface="宋体" pitchFamily="2" charset="-122"/>
                <a:ea typeface="宋体" pitchFamily="2" charset="-122"/>
              </a:rPr>
              <a:t> class B extends A {void g(){…} }</a:t>
            </a:r>
          </a:p>
          <a:p>
            <a:pPr algn="l">
              <a:spcBef>
                <a:spcPct val="50000"/>
              </a:spcBef>
              <a:buClrTx/>
              <a:buFontTx/>
              <a:buNone/>
            </a:pP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entends</a:t>
            </a:r>
            <a:r>
              <a:rPr lang="en-US" altLang="zh-CN" sz="2000" b="1" dirty="0">
                <a:latin typeface="宋体" pitchFamily="2" charset="-122"/>
                <a:ea typeface="宋体" pitchFamily="2" charset="-122"/>
              </a:rPr>
              <a:t> B {void g(){…} }</a:t>
            </a:r>
          </a:p>
          <a:p>
            <a:pPr algn="l">
              <a:spcBef>
                <a:spcPct val="50000"/>
              </a:spcBef>
              <a:buClrTx/>
              <a:buFontTx/>
              <a:buNone/>
            </a:pPr>
            <a:r>
              <a:rPr lang="en-US" altLang="zh-CN" sz="2000" b="1" dirty="0">
                <a:latin typeface="宋体" pitchFamily="2" charset="-122"/>
                <a:ea typeface="宋体" pitchFamily="2" charset="-122"/>
              </a:rPr>
              <a:t> class D extends C{</a:t>
            </a:r>
            <a:r>
              <a:rPr lang="en-US" altLang="zh-CN" sz="2000" b="1" dirty="0" err="1">
                <a:latin typeface="宋体" pitchFamily="2" charset="-122"/>
                <a:ea typeface="宋体" pitchFamily="2" charset="-122"/>
              </a:rPr>
              <a:t>bool</a:t>
            </a:r>
            <a:r>
              <a:rPr lang="en-US" altLang="zh-CN" sz="2000" b="1" dirty="0">
                <a:latin typeface="宋体" pitchFamily="2" charset="-122"/>
                <a:ea typeface="宋体" pitchFamily="2" charset="-122"/>
              </a:rPr>
              <a:t> y; void f (){…}}</a:t>
            </a:r>
          </a:p>
          <a:p>
            <a:pPr algn="l">
              <a:spcBef>
                <a:spcPct val="50000"/>
              </a:spcBef>
              <a:buClrTx/>
              <a:buFontTx/>
              <a:buNone/>
            </a:pPr>
            <a:r>
              <a:rPr lang="en-US" altLang="zh-CN" sz="2000" b="1" dirty="0">
                <a:latin typeface="宋体" pitchFamily="2" charset="-122"/>
                <a:ea typeface="宋体" pitchFamily="2" charset="-122"/>
              </a:rPr>
              <a:t> class A </a:t>
            </a:r>
            <a:r>
              <a:rPr lang="en-US" altLang="zh-CN" sz="2000" b="1" dirty="0" err="1">
                <a:latin typeface="宋体" pitchFamily="2" charset="-122"/>
                <a:ea typeface="宋体" pitchFamily="2" charset="-122"/>
              </a:rPr>
              <a:t>a</a:t>
            </a:r>
            <a:r>
              <a:rPr lang="en-US" altLang="zh-CN" sz="2000" b="1" dirty="0">
                <a:latin typeface="宋体" pitchFamily="2" charset="-122"/>
                <a:ea typeface="宋体" pitchFamily="2" charset="-122"/>
              </a:rPr>
              <a:t>; class B </a:t>
            </a:r>
            <a:r>
              <a:rPr lang="en-US" altLang="zh-CN" sz="2000" b="1" dirty="0" err="1">
                <a:latin typeface="宋体" pitchFamily="2" charset="-122"/>
                <a:ea typeface="宋体" pitchFamily="2" charset="-122"/>
              </a:rPr>
              <a:t>b</a:t>
            </a: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c</a:t>
            </a:r>
            <a:r>
              <a:rPr lang="en-US" altLang="zh-CN" sz="2000" b="1" dirty="0">
                <a:latin typeface="宋体" pitchFamily="2" charset="-122"/>
                <a:ea typeface="宋体" pitchFamily="2" charset="-122"/>
              </a:rPr>
              <a:t>; class D d1,d2;</a:t>
            </a:r>
          </a:p>
        </p:txBody>
      </p:sp>
      <p:sp>
        <p:nvSpPr>
          <p:cNvPr id="7" name="Text Box 12"/>
          <p:cNvSpPr txBox="1">
            <a:spLocks noChangeArrowheads="1"/>
          </p:cNvSpPr>
          <p:nvPr/>
        </p:nvSpPr>
        <p:spPr bwMode="auto">
          <a:xfrm>
            <a:off x="45878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8" name="Text Box 13"/>
          <p:cNvSpPr txBox="1">
            <a:spLocks noChangeArrowheads="1"/>
          </p:cNvSpPr>
          <p:nvPr/>
        </p:nvSpPr>
        <p:spPr bwMode="auto">
          <a:xfrm>
            <a:off x="45878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9" name="Text Box 14"/>
          <p:cNvSpPr txBox="1">
            <a:spLocks noChangeArrowheads="1"/>
          </p:cNvSpPr>
          <p:nvPr/>
        </p:nvSpPr>
        <p:spPr bwMode="auto">
          <a:xfrm>
            <a:off x="60356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0" name="Text Box 15"/>
          <p:cNvSpPr txBox="1">
            <a:spLocks noChangeArrowheads="1"/>
          </p:cNvSpPr>
          <p:nvPr/>
        </p:nvSpPr>
        <p:spPr bwMode="auto">
          <a:xfrm>
            <a:off x="60356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1" name="Text Box 16"/>
          <p:cNvSpPr txBox="1">
            <a:spLocks noChangeArrowheads="1"/>
          </p:cNvSpPr>
          <p:nvPr/>
        </p:nvSpPr>
        <p:spPr bwMode="auto">
          <a:xfrm>
            <a:off x="6035675" y="47307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2" name="Text Box 17"/>
          <p:cNvSpPr txBox="1">
            <a:spLocks noChangeArrowheads="1"/>
          </p:cNvSpPr>
          <p:nvPr/>
        </p:nvSpPr>
        <p:spPr bwMode="auto">
          <a:xfrm>
            <a:off x="45878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c</a:t>
            </a:r>
          </a:p>
        </p:txBody>
      </p:sp>
      <p:sp>
        <p:nvSpPr>
          <p:cNvPr id="13" name="Text Box 18"/>
          <p:cNvSpPr txBox="1">
            <a:spLocks noChangeArrowheads="1"/>
          </p:cNvSpPr>
          <p:nvPr/>
        </p:nvSpPr>
        <p:spPr bwMode="auto">
          <a:xfrm>
            <a:off x="6035675" y="369887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d1</a:t>
            </a:r>
          </a:p>
        </p:txBody>
      </p:sp>
      <p:sp>
        <p:nvSpPr>
          <p:cNvPr id="14" name="Text Box 19"/>
          <p:cNvSpPr txBox="1">
            <a:spLocks noChangeArrowheads="1"/>
          </p:cNvSpPr>
          <p:nvPr/>
        </p:nvSpPr>
        <p:spPr bwMode="auto">
          <a:xfrm>
            <a:off x="74834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d2</a:t>
            </a:r>
          </a:p>
        </p:txBody>
      </p:sp>
      <p:sp>
        <p:nvSpPr>
          <p:cNvPr id="15" name="Text Box 20"/>
          <p:cNvSpPr txBox="1">
            <a:spLocks noChangeArrowheads="1"/>
          </p:cNvSpPr>
          <p:nvPr/>
        </p:nvSpPr>
        <p:spPr bwMode="auto">
          <a:xfrm>
            <a:off x="7483475" y="438150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6" name="Text Box 21"/>
          <p:cNvSpPr txBox="1">
            <a:spLocks noChangeArrowheads="1"/>
          </p:cNvSpPr>
          <p:nvPr/>
        </p:nvSpPr>
        <p:spPr bwMode="auto">
          <a:xfrm>
            <a:off x="7483475" y="40354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7" name="Text Box 22"/>
          <p:cNvSpPr txBox="1">
            <a:spLocks noChangeArrowheads="1"/>
          </p:cNvSpPr>
          <p:nvPr/>
        </p:nvSpPr>
        <p:spPr bwMode="auto">
          <a:xfrm>
            <a:off x="7483475" y="47212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8" name="Text Box 23"/>
          <p:cNvSpPr txBox="1">
            <a:spLocks noChangeArrowheads="1"/>
          </p:cNvSpPr>
          <p:nvPr/>
        </p:nvSpPr>
        <p:spPr bwMode="auto">
          <a:xfrm>
            <a:off x="32162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9" name="Text Box 24"/>
          <p:cNvSpPr txBox="1">
            <a:spLocks noChangeArrowheads="1"/>
          </p:cNvSpPr>
          <p:nvPr/>
        </p:nvSpPr>
        <p:spPr bwMode="auto">
          <a:xfrm>
            <a:off x="32162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0" name="Text Box 25"/>
          <p:cNvSpPr txBox="1">
            <a:spLocks noChangeArrowheads="1"/>
          </p:cNvSpPr>
          <p:nvPr/>
        </p:nvSpPr>
        <p:spPr bwMode="auto">
          <a:xfrm>
            <a:off x="32162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b</a:t>
            </a:r>
          </a:p>
        </p:txBody>
      </p:sp>
      <p:sp>
        <p:nvSpPr>
          <p:cNvPr id="21" name="Text Box 26"/>
          <p:cNvSpPr txBox="1">
            <a:spLocks noChangeArrowheads="1"/>
          </p:cNvSpPr>
          <p:nvPr/>
        </p:nvSpPr>
        <p:spPr bwMode="auto">
          <a:xfrm>
            <a:off x="1844675" y="4375150"/>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22" name="Text Box 27"/>
          <p:cNvSpPr txBox="1">
            <a:spLocks noChangeArrowheads="1"/>
          </p:cNvSpPr>
          <p:nvPr/>
        </p:nvSpPr>
        <p:spPr bwMode="auto">
          <a:xfrm>
            <a:off x="1844675" y="4029075"/>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3" name="Text Box 28"/>
          <p:cNvSpPr txBox="1">
            <a:spLocks noChangeArrowheads="1"/>
          </p:cNvSpPr>
          <p:nvPr/>
        </p:nvSpPr>
        <p:spPr bwMode="auto">
          <a:xfrm>
            <a:off x="1844675" y="3730625"/>
            <a:ext cx="914400" cy="336550"/>
          </a:xfrm>
          <a:prstGeom prst="rect">
            <a:avLst/>
          </a:prstGeom>
          <a:noFill/>
          <a:ln w="9525">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a</a:t>
            </a:r>
          </a:p>
        </p:txBody>
      </p:sp>
      <p:sp>
        <p:nvSpPr>
          <p:cNvPr id="24" name="Text Box 29"/>
          <p:cNvSpPr txBox="1">
            <a:spLocks noChangeArrowheads="1"/>
          </p:cNvSpPr>
          <p:nvPr/>
        </p:nvSpPr>
        <p:spPr bwMode="auto">
          <a:xfrm>
            <a:off x="18446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5" name="Text Box 30"/>
          <p:cNvSpPr txBox="1">
            <a:spLocks noChangeArrowheads="1"/>
          </p:cNvSpPr>
          <p:nvPr/>
        </p:nvSpPr>
        <p:spPr bwMode="auto">
          <a:xfrm>
            <a:off x="18446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A</a:t>
            </a:r>
          </a:p>
        </p:txBody>
      </p:sp>
      <p:sp>
        <p:nvSpPr>
          <p:cNvPr id="26" name="Text Box 31"/>
          <p:cNvSpPr txBox="1">
            <a:spLocks noChangeArrowheads="1"/>
          </p:cNvSpPr>
          <p:nvPr/>
        </p:nvSpPr>
        <p:spPr bwMode="auto">
          <a:xfrm>
            <a:off x="32162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B_g</a:t>
            </a:r>
          </a:p>
        </p:txBody>
      </p:sp>
      <p:sp>
        <p:nvSpPr>
          <p:cNvPr id="27" name="Text Box 32"/>
          <p:cNvSpPr txBox="1">
            <a:spLocks noChangeArrowheads="1"/>
          </p:cNvSpPr>
          <p:nvPr/>
        </p:nvSpPr>
        <p:spPr bwMode="auto">
          <a:xfrm>
            <a:off x="32162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8" name="Text Box 33"/>
          <p:cNvSpPr txBox="1">
            <a:spLocks noChangeArrowheads="1"/>
          </p:cNvSpPr>
          <p:nvPr/>
        </p:nvSpPr>
        <p:spPr bwMode="auto">
          <a:xfrm>
            <a:off x="32162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B</a:t>
            </a:r>
          </a:p>
        </p:txBody>
      </p:sp>
      <p:sp>
        <p:nvSpPr>
          <p:cNvPr id="29" name="Text Box 34"/>
          <p:cNvSpPr txBox="1">
            <a:spLocks noChangeArrowheads="1"/>
          </p:cNvSpPr>
          <p:nvPr/>
        </p:nvSpPr>
        <p:spPr bwMode="auto">
          <a:xfrm>
            <a:off x="45878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0" name="Text Box 35"/>
          <p:cNvSpPr txBox="1">
            <a:spLocks noChangeArrowheads="1"/>
          </p:cNvSpPr>
          <p:nvPr/>
        </p:nvSpPr>
        <p:spPr bwMode="auto">
          <a:xfrm>
            <a:off x="45878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31" name="Text Box 36"/>
          <p:cNvSpPr txBox="1">
            <a:spLocks noChangeArrowheads="1"/>
          </p:cNvSpPr>
          <p:nvPr/>
        </p:nvSpPr>
        <p:spPr bwMode="auto">
          <a:xfrm>
            <a:off x="45878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C</a:t>
            </a:r>
          </a:p>
        </p:txBody>
      </p:sp>
      <p:sp>
        <p:nvSpPr>
          <p:cNvPr id="32" name="Text Box 37"/>
          <p:cNvSpPr txBox="1">
            <a:spLocks noChangeArrowheads="1"/>
          </p:cNvSpPr>
          <p:nvPr/>
        </p:nvSpPr>
        <p:spPr bwMode="auto">
          <a:xfrm>
            <a:off x="67214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3" name="Text Box 38"/>
          <p:cNvSpPr txBox="1">
            <a:spLocks noChangeArrowheads="1"/>
          </p:cNvSpPr>
          <p:nvPr/>
        </p:nvSpPr>
        <p:spPr bwMode="auto">
          <a:xfrm>
            <a:off x="67214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D_f</a:t>
            </a:r>
          </a:p>
        </p:txBody>
      </p:sp>
      <p:sp>
        <p:nvSpPr>
          <p:cNvPr id="34" name="Text Box 39"/>
          <p:cNvSpPr txBox="1">
            <a:spLocks noChangeArrowheads="1"/>
          </p:cNvSpPr>
          <p:nvPr/>
        </p:nvSpPr>
        <p:spPr bwMode="auto">
          <a:xfrm>
            <a:off x="67214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D</a:t>
            </a:r>
          </a:p>
        </p:txBody>
      </p:sp>
      <p:sp>
        <p:nvSpPr>
          <p:cNvPr id="35" name="Line 40"/>
          <p:cNvSpPr>
            <a:spLocks noChangeShapeType="1"/>
          </p:cNvSpPr>
          <p:nvPr/>
        </p:nvSpPr>
        <p:spPr bwMode="auto">
          <a:xfrm flipH="1">
            <a:off x="1692275" y="4187825"/>
            <a:ext cx="152400" cy="0"/>
          </a:xfrm>
          <a:prstGeom prst="line">
            <a:avLst/>
          </a:prstGeom>
          <a:noFill/>
          <a:ln w="9525">
            <a:solidFill>
              <a:srgbClr val="800080"/>
            </a:solidFill>
            <a:round/>
            <a:headEnd/>
            <a:tailEnd/>
          </a:ln>
          <a:effectLst/>
        </p:spPr>
        <p:txBody>
          <a:bodyPr/>
          <a:lstStyle/>
          <a:p>
            <a:endParaRPr lang="zh-CN" altLang="en-US"/>
          </a:p>
        </p:txBody>
      </p:sp>
      <p:sp>
        <p:nvSpPr>
          <p:cNvPr id="36" name="Line 41"/>
          <p:cNvSpPr>
            <a:spLocks noChangeShapeType="1"/>
          </p:cNvSpPr>
          <p:nvPr/>
        </p:nvSpPr>
        <p:spPr bwMode="auto">
          <a:xfrm>
            <a:off x="1692275" y="4187825"/>
            <a:ext cx="0" cy="1354137"/>
          </a:xfrm>
          <a:prstGeom prst="line">
            <a:avLst/>
          </a:prstGeom>
          <a:noFill/>
          <a:ln w="9525">
            <a:solidFill>
              <a:srgbClr val="800080"/>
            </a:solidFill>
            <a:round/>
            <a:headEnd/>
            <a:tailEnd/>
          </a:ln>
          <a:effectLst/>
        </p:spPr>
        <p:txBody>
          <a:bodyPr/>
          <a:lstStyle/>
          <a:p>
            <a:endParaRPr lang="zh-CN" altLang="en-US"/>
          </a:p>
        </p:txBody>
      </p:sp>
      <p:sp>
        <p:nvSpPr>
          <p:cNvPr id="37" name="Line 42"/>
          <p:cNvSpPr>
            <a:spLocks noChangeShapeType="1"/>
          </p:cNvSpPr>
          <p:nvPr/>
        </p:nvSpPr>
        <p:spPr bwMode="auto">
          <a:xfrm>
            <a:off x="1692275" y="5572125"/>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38" name="Line 43"/>
          <p:cNvSpPr>
            <a:spLocks noChangeShapeType="1"/>
          </p:cNvSpPr>
          <p:nvPr/>
        </p:nvSpPr>
        <p:spPr bwMode="auto">
          <a:xfrm flipH="1">
            <a:off x="3063875" y="4264025"/>
            <a:ext cx="152400" cy="0"/>
          </a:xfrm>
          <a:prstGeom prst="line">
            <a:avLst/>
          </a:prstGeom>
          <a:noFill/>
          <a:ln w="9525">
            <a:solidFill>
              <a:srgbClr val="800080"/>
            </a:solidFill>
            <a:round/>
            <a:headEnd/>
            <a:tailEnd/>
          </a:ln>
          <a:effectLst/>
        </p:spPr>
        <p:txBody>
          <a:bodyPr/>
          <a:lstStyle/>
          <a:p>
            <a:endParaRPr lang="zh-CN" altLang="en-US"/>
          </a:p>
        </p:txBody>
      </p:sp>
      <p:sp>
        <p:nvSpPr>
          <p:cNvPr id="39" name="Line 44"/>
          <p:cNvSpPr>
            <a:spLocks noChangeShapeType="1"/>
          </p:cNvSpPr>
          <p:nvPr/>
        </p:nvSpPr>
        <p:spPr bwMode="auto">
          <a:xfrm>
            <a:off x="3063875" y="4264025"/>
            <a:ext cx="0" cy="1349375"/>
          </a:xfrm>
          <a:prstGeom prst="line">
            <a:avLst/>
          </a:prstGeom>
          <a:noFill/>
          <a:ln w="9525">
            <a:solidFill>
              <a:srgbClr val="800080"/>
            </a:solidFill>
            <a:round/>
            <a:headEnd/>
            <a:tailEnd/>
          </a:ln>
          <a:effectLst/>
        </p:spPr>
        <p:txBody>
          <a:bodyPr/>
          <a:lstStyle/>
          <a:p>
            <a:endParaRPr lang="zh-CN" altLang="en-US"/>
          </a:p>
        </p:txBody>
      </p:sp>
      <p:sp>
        <p:nvSpPr>
          <p:cNvPr id="40" name="Line 45"/>
          <p:cNvSpPr>
            <a:spLocks noChangeShapeType="1"/>
          </p:cNvSpPr>
          <p:nvPr/>
        </p:nvSpPr>
        <p:spPr bwMode="auto">
          <a:xfrm>
            <a:off x="30638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1" name="Line 46"/>
          <p:cNvSpPr>
            <a:spLocks noChangeShapeType="1"/>
          </p:cNvSpPr>
          <p:nvPr/>
        </p:nvSpPr>
        <p:spPr bwMode="auto">
          <a:xfrm flipH="1">
            <a:off x="4435475" y="4264025"/>
            <a:ext cx="152400" cy="0"/>
          </a:xfrm>
          <a:prstGeom prst="line">
            <a:avLst/>
          </a:prstGeom>
          <a:noFill/>
          <a:ln w="9525">
            <a:solidFill>
              <a:srgbClr val="800080"/>
            </a:solidFill>
            <a:round/>
            <a:headEnd/>
            <a:tailEnd/>
          </a:ln>
          <a:effectLst/>
        </p:spPr>
        <p:txBody>
          <a:bodyPr/>
          <a:lstStyle/>
          <a:p>
            <a:endParaRPr lang="zh-CN" altLang="en-US"/>
          </a:p>
        </p:txBody>
      </p:sp>
      <p:sp>
        <p:nvSpPr>
          <p:cNvPr id="42" name="Line 47"/>
          <p:cNvSpPr>
            <a:spLocks noChangeShapeType="1"/>
          </p:cNvSpPr>
          <p:nvPr/>
        </p:nvSpPr>
        <p:spPr bwMode="auto">
          <a:xfrm>
            <a:off x="4435475" y="4264025"/>
            <a:ext cx="0" cy="1349375"/>
          </a:xfrm>
          <a:prstGeom prst="line">
            <a:avLst/>
          </a:prstGeom>
          <a:noFill/>
          <a:ln w="9525">
            <a:solidFill>
              <a:srgbClr val="800080"/>
            </a:solidFill>
            <a:round/>
            <a:headEnd/>
            <a:tailEnd/>
          </a:ln>
          <a:effectLst/>
        </p:spPr>
        <p:txBody>
          <a:bodyPr/>
          <a:lstStyle/>
          <a:p>
            <a:endParaRPr lang="zh-CN" altLang="en-US"/>
          </a:p>
        </p:txBody>
      </p:sp>
      <p:sp>
        <p:nvSpPr>
          <p:cNvPr id="43" name="Line 48"/>
          <p:cNvSpPr>
            <a:spLocks noChangeShapeType="1"/>
          </p:cNvSpPr>
          <p:nvPr/>
        </p:nvSpPr>
        <p:spPr bwMode="auto">
          <a:xfrm>
            <a:off x="44354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4" name="Line 49"/>
          <p:cNvSpPr>
            <a:spLocks noChangeShapeType="1"/>
          </p:cNvSpPr>
          <p:nvPr/>
        </p:nvSpPr>
        <p:spPr bwMode="auto">
          <a:xfrm flipH="1">
            <a:off x="5883275" y="4264025"/>
            <a:ext cx="152400" cy="0"/>
          </a:xfrm>
          <a:prstGeom prst="line">
            <a:avLst/>
          </a:prstGeom>
          <a:noFill/>
          <a:ln w="9525">
            <a:solidFill>
              <a:srgbClr val="800080"/>
            </a:solidFill>
            <a:round/>
            <a:headEnd/>
            <a:tailEnd/>
          </a:ln>
          <a:effectLst/>
        </p:spPr>
        <p:txBody>
          <a:bodyPr/>
          <a:lstStyle/>
          <a:p>
            <a:endParaRPr lang="zh-CN" altLang="en-US"/>
          </a:p>
        </p:txBody>
      </p:sp>
      <p:sp>
        <p:nvSpPr>
          <p:cNvPr id="45" name="Line 50"/>
          <p:cNvSpPr>
            <a:spLocks noChangeShapeType="1"/>
          </p:cNvSpPr>
          <p:nvPr/>
        </p:nvSpPr>
        <p:spPr bwMode="auto">
          <a:xfrm>
            <a:off x="5883275" y="4264025"/>
            <a:ext cx="0" cy="1349375"/>
          </a:xfrm>
          <a:prstGeom prst="line">
            <a:avLst/>
          </a:prstGeom>
          <a:noFill/>
          <a:ln w="9525">
            <a:solidFill>
              <a:srgbClr val="800080"/>
            </a:solidFill>
            <a:round/>
            <a:headEnd/>
            <a:tailEnd/>
          </a:ln>
          <a:effectLst/>
        </p:spPr>
        <p:txBody>
          <a:bodyPr/>
          <a:lstStyle/>
          <a:p>
            <a:endParaRPr lang="zh-CN" altLang="en-US"/>
          </a:p>
        </p:txBody>
      </p:sp>
      <p:sp>
        <p:nvSpPr>
          <p:cNvPr id="46" name="Line 51"/>
          <p:cNvSpPr>
            <a:spLocks noChangeShapeType="1"/>
          </p:cNvSpPr>
          <p:nvPr/>
        </p:nvSpPr>
        <p:spPr bwMode="auto">
          <a:xfrm>
            <a:off x="5883275" y="5613400"/>
            <a:ext cx="838200" cy="0"/>
          </a:xfrm>
          <a:prstGeom prst="line">
            <a:avLst/>
          </a:prstGeom>
          <a:noFill/>
          <a:ln w="9525">
            <a:solidFill>
              <a:srgbClr val="800080"/>
            </a:solidFill>
            <a:round/>
            <a:headEnd/>
            <a:tailEnd type="triangle" w="med" len="med"/>
          </a:ln>
          <a:effectLst/>
        </p:spPr>
        <p:txBody>
          <a:bodyPr/>
          <a:lstStyle/>
          <a:p>
            <a:endParaRPr lang="zh-CN" altLang="en-US"/>
          </a:p>
        </p:txBody>
      </p:sp>
      <p:sp>
        <p:nvSpPr>
          <p:cNvPr id="47" name="Line 52"/>
          <p:cNvSpPr>
            <a:spLocks noChangeShapeType="1"/>
          </p:cNvSpPr>
          <p:nvPr/>
        </p:nvSpPr>
        <p:spPr bwMode="auto">
          <a:xfrm flipH="1">
            <a:off x="8397875" y="4264025"/>
            <a:ext cx="152400" cy="0"/>
          </a:xfrm>
          <a:prstGeom prst="line">
            <a:avLst/>
          </a:prstGeom>
          <a:noFill/>
          <a:ln w="9525">
            <a:solidFill>
              <a:srgbClr val="800080"/>
            </a:solidFill>
            <a:round/>
            <a:headEnd/>
            <a:tailEnd/>
          </a:ln>
          <a:effectLst/>
        </p:spPr>
        <p:txBody>
          <a:bodyPr/>
          <a:lstStyle/>
          <a:p>
            <a:endParaRPr lang="zh-CN" altLang="en-US"/>
          </a:p>
        </p:txBody>
      </p:sp>
      <p:sp>
        <p:nvSpPr>
          <p:cNvPr id="48" name="Line 53"/>
          <p:cNvSpPr>
            <a:spLocks noChangeShapeType="1"/>
          </p:cNvSpPr>
          <p:nvPr/>
        </p:nvSpPr>
        <p:spPr bwMode="auto">
          <a:xfrm>
            <a:off x="8550275" y="4264025"/>
            <a:ext cx="0" cy="1379537"/>
          </a:xfrm>
          <a:prstGeom prst="line">
            <a:avLst/>
          </a:prstGeom>
          <a:noFill/>
          <a:ln w="9525">
            <a:solidFill>
              <a:srgbClr val="800080"/>
            </a:solidFill>
            <a:round/>
            <a:headEnd/>
            <a:tailEnd/>
          </a:ln>
          <a:effectLst/>
        </p:spPr>
        <p:txBody>
          <a:bodyPr/>
          <a:lstStyle/>
          <a:p>
            <a:endParaRPr lang="zh-CN" altLang="en-US"/>
          </a:p>
        </p:txBody>
      </p:sp>
      <p:sp>
        <p:nvSpPr>
          <p:cNvPr id="49" name="Line 54"/>
          <p:cNvSpPr>
            <a:spLocks noChangeShapeType="1"/>
          </p:cNvSpPr>
          <p:nvPr/>
        </p:nvSpPr>
        <p:spPr bwMode="auto">
          <a:xfrm flipH="1">
            <a:off x="7635875" y="5643562"/>
            <a:ext cx="914400" cy="0"/>
          </a:xfrm>
          <a:prstGeom prst="line">
            <a:avLst/>
          </a:prstGeom>
          <a:noFill/>
          <a:ln w="9525">
            <a:solidFill>
              <a:srgbClr val="800080"/>
            </a:solidFill>
            <a:round/>
            <a:headEnd/>
            <a:tailEnd type="triangle" w="med" len="med"/>
          </a:ln>
          <a:effectLst/>
        </p:spPr>
        <p:txBody>
          <a:bodyPr/>
          <a:lstStyle/>
          <a:p>
            <a:endParaRPr lang="zh-CN" altLang="en-US"/>
          </a:p>
        </p:txBody>
      </p:sp>
      <p:sp>
        <p:nvSpPr>
          <p:cNvPr id="50" name="Rectangle 55"/>
          <p:cNvSpPr>
            <a:spLocks noChangeArrowheads="1"/>
          </p:cNvSpPr>
          <p:nvPr/>
        </p:nvSpPr>
        <p:spPr bwMode="auto">
          <a:xfrm>
            <a:off x="827088" y="4230687"/>
            <a:ext cx="649287" cy="1917700"/>
          </a:xfrm>
          <a:prstGeom prst="rect">
            <a:avLst/>
          </a:prstGeom>
          <a:noFill/>
          <a:ln w="9525" algn="ctr">
            <a:noFill/>
            <a:miter lim="800000"/>
            <a:headEnd/>
            <a:tailEnd/>
          </a:ln>
          <a:effectLst/>
        </p:spPr>
        <p:txBody>
          <a:bodyPr>
            <a:spAutoFit/>
          </a:bodyPr>
          <a:lstStyle/>
          <a:p>
            <a:pPr>
              <a:buFont typeface="Wingdings" pitchFamily="2" charset="2"/>
              <a:buNone/>
            </a:pPr>
            <a:r>
              <a:rPr lang="zh-CN" altLang="en-US" b="1"/>
              <a:t>例程索引表</a:t>
            </a:r>
          </a:p>
        </p:txBody>
      </p:sp>
      <p:sp>
        <p:nvSpPr>
          <p:cNvPr id="51" name="Line 56"/>
          <p:cNvSpPr>
            <a:spLocks noChangeShapeType="1"/>
          </p:cNvSpPr>
          <p:nvPr/>
        </p:nvSpPr>
        <p:spPr bwMode="auto">
          <a:xfrm flipV="1">
            <a:off x="1187450" y="5643562"/>
            <a:ext cx="647700" cy="14446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2" name="Line 57"/>
          <p:cNvSpPr>
            <a:spLocks noChangeShapeType="1"/>
          </p:cNvSpPr>
          <p:nvPr/>
        </p:nvSpPr>
        <p:spPr bwMode="auto">
          <a:xfrm flipV="1">
            <a:off x="1258888" y="5716587"/>
            <a:ext cx="1944687" cy="142875"/>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3" name="Line 58"/>
          <p:cNvSpPr>
            <a:spLocks noChangeShapeType="1"/>
          </p:cNvSpPr>
          <p:nvPr/>
        </p:nvSpPr>
        <p:spPr bwMode="auto">
          <a:xfrm flipV="1">
            <a:off x="1258888" y="5716587"/>
            <a:ext cx="3313112" cy="21431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4" name="Line 59"/>
          <p:cNvSpPr>
            <a:spLocks noChangeShapeType="1"/>
          </p:cNvSpPr>
          <p:nvPr/>
        </p:nvSpPr>
        <p:spPr bwMode="auto">
          <a:xfrm flipV="1">
            <a:off x="1258888" y="5716587"/>
            <a:ext cx="5473700" cy="285750"/>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5" name="Rectangle 60"/>
          <p:cNvSpPr>
            <a:spLocks noChangeArrowheads="1"/>
          </p:cNvSpPr>
          <p:nvPr/>
        </p:nvSpPr>
        <p:spPr bwMode="auto">
          <a:xfrm>
            <a:off x="679450" y="3675062"/>
            <a:ext cx="579438" cy="396875"/>
          </a:xfrm>
          <a:prstGeom prst="rect">
            <a:avLst/>
          </a:prstGeom>
          <a:noFill/>
          <a:ln w="9525" algn="ctr">
            <a:noFill/>
            <a:miter lim="800000"/>
            <a:headEnd/>
            <a:tailEnd/>
          </a:ln>
          <a:effectLst/>
        </p:spPr>
        <p:txBody>
          <a:bodyPr wrap="none">
            <a:spAutoFit/>
          </a:bodyPr>
          <a:lstStyle/>
          <a:p>
            <a:pPr>
              <a:buFont typeface="Wingdings" pitchFamily="2" charset="2"/>
              <a:buNone/>
            </a:pPr>
            <a:r>
              <a:rPr kumimoji="0" lang="en-US" altLang="zh-CN" sz="2000"/>
              <a:t>this</a:t>
            </a:r>
            <a:endParaRPr lang="en-US" altLang="zh-CN" sz="2000"/>
          </a:p>
        </p:txBody>
      </p:sp>
      <p:sp>
        <p:nvSpPr>
          <p:cNvPr id="56" name="Line 62"/>
          <p:cNvSpPr>
            <a:spLocks noChangeShapeType="1"/>
          </p:cNvSpPr>
          <p:nvPr/>
        </p:nvSpPr>
        <p:spPr bwMode="auto">
          <a:xfrm>
            <a:off x="1187450" y="3916362"/>
            <a:ext cx="647700" cy="215900"/>
          </a:xfrm>
          <a:prstGeom prst="line">
            <a:avLst/>
          </a:prstGeom>
          <a:noFill/>
          <a:ln w="19050" cap="rnd">
            <a:solidFill>
              <a:srgbClr val="800080"/>
            </a:solidFill>
            <a:prstDash val="sysDot"/>
            <a:round/>
            <a:headEnd/>
            <a:tailEnd type="stealth" w="med" len="med"/>
          </a:ln>
          <a:effectLst/>
        </p:spPr>
        <p:txBody>
          <a:bodyPr>
            <a:spAutoFit/>
          </a:bodyPr>
          <a:lstStyle/>
          <a:p>
            <a:endParaRPr lang="zh-CN" altLang="en-US"/>
          </a:p>
        </p:txBody>
      </p:sp>
      <p:sp>
        <p:nvSpPr>
          <p:cNvPr id="5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42</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dissolve">
                                      <p:cBhvr>
                                        <p:cTn id="16" dur="500"/>
                                        <p:tgtEl>
                                          <p:spTgt spid="5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dissolv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2" grpId="0" animBg="1"/>
      <p:bldP spid="53" grpId="0" animBg="1"/>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64"/>
          <p:cNvSpPr txBox="1">
            <a:spLocks noChangeArrowheads="1"/>
          </p:cNvSpPr>
          <p:nvPr/>
        </p:nvSpPr>
        <p:spPr bwMode="auto">
          <a:xfrm>
            <a:off x="76200" y="381000"/>
            <a:ext cx="6477000" cy="58400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string day;</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class Fruit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a:t>
            </a:r>
            <a:r>
              <a:rPr kumimoji="0" lang="en-US" altLang="zh-CN" sz="2000" b="1" i="0" u="none" strike="noStrike" kern="0" cap="none" spc="0" normalizeH="0" baseline="0" noProof="0" dirty="0" err="1">
                <a:ln>
                  <a:noFill/>
                </a:ln>
                <a:effectLst/>
                <a:uLnTx/>
                <a:uFillTx/>
                <a:latin typeface="宋体" pitchFamily="2" charset="-122"/>
                <a:ea typeface="宋体" pitchFamily="2" charset="-122"/>
              </a:rPr>
              <a:t>int</a:t>
            </a:r>
            <a:r>
              <a:rPr kumimoji="0" lang="en-US" altLang="zh-CN" sz="2000" b="1" i="0" u="none" strike="noStrike" kern="0" cap="none" spc="0" normalizeH="0" baseline="0" noProof="0" dirty="0">
                <a:ln>
                  <a:noFill/>
                </a:ln>
                <a:effectLst/>
                <a:uLnTx/>
                <a:uFillTx/>
                <a:latin typeface="宋体" pitchFamily="2" charset="-122"/>
                <a:ea typeface="宋体" pitchFamily="2" charset="-122"/>
              </a:rPr>
              <a:t> price;</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string name;</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void init(</a:t>
            </a:r>
            <a:r>
              <a:rPr kumimoji="0" lang="en-US" altLang="zh-CN" sz="2000" b="1" i="0" u="none" strike="noStrike" kern="0" cap="none" spc="0" normalizeH="0" baseline="0" noProof="0" dirty="0" err="1">
                <a:ln>
                  <a:noFill/>
                </a:ln>
                <a:effectLst/>
                <a:uLnTx/>
                <a:uFillTx/>
                <a:latin typeface="宋体" pitchFamily="2" charset="-122"/>
                <a:ea typeface="宋体" pitchFamily="2" charset="-122"/>
              </a:rPr>
              <a:t>int</a:t>
            </a:r>
            <a:r>
              <a:rPr kumimoji="0" lang="en-US" altLang="zh-CN" sz="2000" b="1" i="0" u="none" strike="noStrike" kern="0" cap="none" spc="0" normalizeH="0" baseline="0" noProof="0" dirty="0">
                <a:ln>
                  <a:noFill/>
                </a:ln>
                <a:effectLst/>
                <a:uLnTx/>
                <a:uFillTx/>
                <a:latin typeface="宋体" pitchFamily="2" charset="-122"/>
                <a:ea typeface="宋体" pitchFamily="2" charset="-122"/>
              </a:rPr>
              <a:t> </a:t>
            </a:r>
            <a:r>
              <a:rPr kumimoji="0" lang="en-US" altLang="zh-CN" sz="2000" b="1" i="0" u="none" strike="noStrike" kern="0" cap="none" spc="0" normalizeH="0" baseline="0" noProof="0" dirty="0" err="1">
                <a:ln>
                  <a:noFill/>
                </a:ln>
                <a:effectLst/>
                <a:uLnTx/>
                <a:uFillTx/>
                <a:latin typeface="宋体" pitchFamily="2" charset="-122"/>
                <a:ea typeface="宋体" pitchFamily="2" charset="-122"/>
              </a:rPr>
              <a:t>p,string</a:t>
            </a:r>
            <a:r>
              <a:rPr kumimoji="0" lang="en-US" altLang="zh-CN" sz="2000" b="1" i="0" u="none" strike="noStrike" kern="0" cap="none" spc="0" normalizeH="0" baseline="0" noProof="0" dirty="0">
                <a:ln>
                  <a:noFill/>
                </a:ln>
                <a:effectLst/>
                <a:uLnTx/>
                <a:uFillTx/>
                <a:latin typeface="宋体" pitchFamily="2" charset="-122"/>
                <a:ea typeface="宋体" pitchFamily="2" charset="-122"/>
              </a:rPr>
              <a:t> s){price=p; name=s;}</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void print(){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Print("On ",day,", the price of ",name,</a:t>
            </a:r>
            <a:br>
              <a:rPr kumimoji="0" lang="en-US" altLang="zh-CN" sz="2000" b="1" i="0" u="none" strike="noStrike" kern="0" cap="none" spc="0" normalizeH="0" baseline="0" noProof="0" dirty="0">
                <a:ln>
                  <a:noFill/>
                </a:ln>
                <a:effectLst/>
                <a:uLnTx/>
                <a:uFillTx/>
                <a:latin typeface="宋体" pitchFamily="2" charset="-122"/>
                <a:ea typeface="宋体" pitchFamily="2" charset="-122"/>
              </a:rPr>
            </a:br>
            <a:r>
              <a:rPr kumimoji="0" lang="en-US" altLang="zh-CN" sz="2000" b="1" i="0" u="none" strike="noStrike" kern="0" cap="none" spc="0" normalizeH="0" baseline="0" noProof="0" dirty="0">
                <a:ln>
                  <a:noFill/>
                </a:ln>
                <a:effectLst/>
                <a:uLnTx/>
                <a:uFillTx/>
                <a:latin typeface="宋体" pitchFamily="2" charset="-122"/>
                <a:ea typeface="宋体" pitchFamily="2" charset="-122"/>
              </a:rPr>
              <a:t>" is ",price,"\n");}</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class Apple extends Fruit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string color;</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void </a:t>
            </a:r>
            <a:r>
              <a:rPr kumimoji="0" lang="en-US" altLang="zh-CN" sz="2000" b="1" i="0" u="none" strike="noStrike" kern="0" cap="none" spc="0" normalizeH="0" baseline="0" noProof="0" dirty="0" err="1">
                <a:ln>
                  <a:noFill/>
                </a:ln>
                <a:effectLst/>
                <a:uLnTx/>
                <a:uFillTx/>
                <a:latin typeface="宋体" pitchFamily="2" charset="-122"/>
                <a:ea typeface="宋体" pitchFamily="2" charset="-122"/>
              </a:rPr>
              <a:t>setcolor</a:t>
            </a:r>
            <a:r>
              <a:rPr kumimoji="0" lang="en-US" altLang="zh-CN" sz="2000" b="1" i="0" u="none" strike="noStrike" kern="0" cap="none" spc="0" normalizeH="0" baseline="0" noProof="0" dirty="0">
                <a:ln>
                  <a:noFill/>
                </a:ln>
                <a:effectLst/>
                <a:uLnTx/>
                <a:uFillTx/>
                <a:latin typeface="宋体" pitchFamily="2" charset="-122"/>
                <a:ea typeface="宋体" pitchFamily="2" charset="-122"/>
              </a:rPr>
              <a:t>(string c){color=c;}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void print(){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      Print("On ",day,", the price of ",color,</a:t>
            </a:r>
            <a:br>
              <a:rPr kumimoji="0" lang="en-US" altLang="zh-CN" sz="2000" b="1" i="0" u="none" strike="noStrike" kern="0" cap="none" spc="0" normalizeH="0" baseline="0" noProof="0" dirty="0">
                <a:ln>
                  <a:noFill/>
                </a:ln>
                <a:effectLst/>
                <a:uLnTx/>
                <a:uFillTx/>
                <a:latin typeface="宋体" pitchFamily="2" charset="-122"/>
                <a:ea typeface="宋体" pitchFamily="2" charset="-122"/>
              </a:rPr>
            </a:br>
            <a:r>
              <a:rPr kumimoji="0" lang="en-US" altLang="zh-CN" sz="2000" b="1" i="0" u="none" strike="noStrike" kern="0" cap="none" spc="0" normalizeH="0" baseline="0" noProof="0" dirty="0">
                <a:ln>
                  <a:noFill/>
                </a:ln>
                <a:effectLst/>
                <a:uLnTx/>
                <a:uFillTx/>
                <a:latin typeface="宋体" pitchFamily="2" charset="-122"/>
                <a:ea typeface="宋体" pitchFamily="2" charset="-122"/>
              </a:rPr>
              <a:t>" ",name," is ", price,"\n");}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a:ln>
                  <a:noFill/>
                </a:ln>
                <a:effectLst/>
                <a:uLnTx/>
                <a:uFillTx/>
                <a:latin typeface="宋体" pitchFamily="2" charset="-122"/>
                <a:ea typeface="宋体" pitchFamily="2" charset="-122"/>
              </a:rPr>
              <a:t>}</a:t>
            </a:r>
          </a:p>
        </p:txBody>
      </p:sp>
      <p:sp>
        <p:nvSpPr>
          <p:cNvPr id="58" name="Rectangle 65"/>
          <p:cNvSpPr>
            <a:spLocks noChangeArrowheads="1"/>
          </p:cNvSpPr>
          <p:nvPr/>
        </p:nvSpPr>
        <p:spPr bwMode="auto">
          <a:xfrm>
            <a:off x="6400800" y="228600"/>
            <a:ext cx="2879150" cy="3477875"/>
          </a:xfrm>
          <a:prstGeom prst="rect">
            <a:avLst/>
          </a:prstGeom>
          <a:noFill/>
          <a:ln w="9525">
            <a:noFill/>
            <a:miter lim="800000"/>
            <a:headEnd/>
            <a:tailEnd/>
          </a:ln>
          <a:effectLst/>
        </p:spPr>
        <p:txBody>
          <a:bodyPr wrap="square">
            <a:spAutoFit/>
          </a:bodyPr>
          <a:lstStyle/>
          <a:p>
            <a:pPr algn="l">
              <a:buClrTx/>
              <a:buFontTx/>
              <a:buNone/>
            </a:pPr>
            <a:r>
              <a:rPr kumimoji="0" lang="en-US" altLang="zh-CN" sz="2000" b="1" dirty="0">
                <a:latin typeface="宋体" pitchFamily="2" charset="-122"/>
                <a:ea typeface="宋体" pitchFamily="2" charset="-122"/>
              </a:rPr>
              <a:t>void foo()</a:t>
            </a:r>
          </a:p>
          <a:p>
            <a:pPr algn="l">
              <a:buClrTx/>
              <a:buFontTx/>
              <a:buNone/>
            </a:pPr>
            <a:r>
              <a:rPr kumimoji="0" lang="en-US" altLang="zh-CN" sz="2000" b="1" dirty="0">
                <a:latin typeface="宋体" pitchFamily="2" charset="-122"/>
                <a:ea typeface="宋体" pitchFamily="2" charset="-122"/>
              </a:rPr>
              <a:t>{</a:t>
            </a:r>
          </a:p>
          <a:p>
            <a:pPr algn="l">
              <a:buClrTx/>
              <a:buFontTx/>
              <a:buNone/>
            </a:pPr>
            <a:r>
              <a:rPr kumimoji="0" lang="en-US" altLang="zh-CN" sz="2000" b="1" dirty="0">
                <a:latin typeface="宋体" pitchFamily="2" charset="-122"/>
                <a:ea typeface="宋体" pitchFamily="2" charset="-122"/>
              </a:rPr>
              <a:t>   class Apple a;</a:t>
            </a:r>
          </a:p>
          <a:p>
            <a:pPr algn="l">
              <a:buClrTx/>
              <a:buFontTx/>
              <a:buNone/>
            </a:pPr>
            <a:r>
              <a:rPr kumimoji="0" lang="en-US" altLang="zh-CN" sz="2000" b="1" dirty="0">
                <a:latin typeface="宋体" pitchFamily="2" charset="-122"/>
                <a:ea typeface="宋体" pitchFamily="2" charset="-122"/>
              </a:rPr>
              <a:t>   a=New (Apple);</a:t>
            </a:r>
          </a:p>
          <a:p>
            <a:pPr algn="l">
              <a:buClrTx/>
              <a:buFontTx/>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a.setcolor</a:t>
            </a:r>
            <a:r>
              <a:rPr kumimoji="0" lang="en-US" altLang="zh-CN" sz="2000" b="1" dirty="0">
                <a:latin typeface="宋体" pitchFamily="2" charset="-122"/>
                <a:ea typeface="宋体" pitchFamily="2" charset="-122"/>
              </a:rPr>
              <a:t>("red");</a:t>
            </a:r>
          </a:p>
          <a:p>
            <a:pPr algn="l">
              <a:buClrTx/>
              <a:buFontTx/>
              <a:buNone/>
            </a:pPr>
            <a:r>
              <a:rPr kumimoji="0"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a.init</a:t>
            </a:r>
            <a:r>
              <a:rPr lang="en-US" altLang="zh-CN" sz="2000" b="1" dirty="0">
                <a:latin typeface="宋体" pitchFamily="2" charset="-122"/>
                <a:ea typeface="宋体" pitchFamily="2" charset="-122"/>
              </a:rPr>
              <a:t>(100,"apple");</a:t>
            </a:r>
          </a:p>
          <a:p>
            <a:pPr algn="l">
              <a:buClrTx/>
              <a:buFontTx/>
              <a:buNone/>
            </a:pPr>
            <a:r>
              <a:rPr kumimoji="0" lang="en-US" altLang="zh-CN" sz="2000" b="1" dirty="0">
                <a:latin typeface="宋体" pitchFamily="2" charset="-122"/>
                <a:ea typeface="宋体" pitchFamily="2" charset="-122"/>
              </a:rPr>
              <a:t>   day="Tuesday";</a:t>
            </a:r>
          </a:p>
          <a:p>
            <a:pPr algn="l">
              <a:buClrTx/>
              <a:buFontTx/>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a.print</a:t>
            </a:r>
            <a:r>
              <a:rPr kumimoji="0" lang="en-US" altLang="zh-CN" sz="2000" b="1" dirty="0">
                <a:latin typeface="宋体" pitchFamily="2" charset="-122"/>
                <a:ea typeface="宋体" pitchFamily="2" charset="-122"/>
              </a:rPr>
              <a:t>();</a:t>
            </a:r>
          </a:p>
          <a:p>
            <a:pPr algn="l">
              <a:buClrTx/>
              <a:buFontTx/>
              <a:buNone/>
            </a:pPr>
            <a:r>
              <a:rPr kumimoji="0" lang="en-US" altLang="zh-CN" sz="2000" b="1" dirty="0">
                <a:latin typeface="宋体" pitchFamily="2" charset="-122"/>
                <a:ea typeface="宋体" pitchFamily="2" charset="-122"/>
              </a:rPr>
              <a:t>}</a:t>
            </a:r>
          </a:p>
        </p:txBody>
      </p:sp>
      <p:sp>
        <p:nvSpPr>
          <p:cNvPr id="5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43</a:t>
            </a:fld>
            <a:endParaRPr lang="en-US" altLang="zh-CN" sz="1800" dirty="0">
              <a:latin typeface="宋体" pitchFamily="2" charset="-122"/>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39"/>
          <p:cNvGraphicFramePr>
            <a:graphicFrameLocks noGrp="1" noChangeAspect="1"/>
          </p:cNvGraphicFramePr>
          <p:nvPr>
            <p:extLst>
              <p:ext uri="{D42A27DB-BD31-4B8C-83A1-F6EECF244321}">
                <p14:modId xmlns:p14="http://schemas.microsoft.com/office/powerpoint/2010/main" val="1998385728"/>
              </p:ext>
            </p:extLst>
          </p:nvPr>
        </p:nvGraphicFramePr>
        <p:xfrm>
          <a:off x="381000" y="609600"/>
          <a:ext cx="8059060" cy="4876800"/>
        </p:xfrm>
        <a:graphic>
          <a:graphicData uri="http://schemas.openxmlformats.org/presentationml/2006/ole">
            <mc:AlternateContent xmlns:mc="http://schemas.openxmlformats.org/markup-compatibility/2006">
              <mc:Choice xmlns:v="urn:schemas-microsoft-com:vml" Requires="v">
                <p:oleObj spid="_x0000_s137238" name="Visio" r:id="rId3" imgW="7572451" imgH="4114800" progId="Visio.Drawing.11">
                  <p:embed/>
                </p:oleObj>
              </mc:Choice>
              <mc:Fallback>
                <p:oleObj name="Visio" r:id="rId3" imgW="7572451" imgH="4114800" progId="Visio.Drawing.11">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09600"/>
                        <a:ext cx="805906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44</a:t>
            </a:fld>
            <a:endParaRPr lang="en-US" altLang="zh-CN" sz="1800" dirty="0">
              <a:latin typeface="宋体" pitchFamily="2" charset="-122"/>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33400" y="1447800"/>
            <a:ext cx="79248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zh-CN" altLang="en-US" sz="2000" b="1" dirty="0">
                <a:latin typeface="宋体" pitchFamily="2" charset="-122"/>
                <a:ea typeface="宋体" pitchFamily="2" charset="-122"/>
              </a:rPr>
              <a:t>    本章研究目标程序运行时存储组织的问题，主要讨论影响存储组织的基本因素和基本存储组织形式及其实现技术。在编译中的存储分配分为静态存储分配和动态存储分配两类基本分配策略，重点讨论的问题是栈式动态存储分配和参数传递实现。</a:t>
            </a:r>
          </a:p>
          <a:p>
            <a:pPr algn="l">
              <a:lnSpc>
                <a:spcPct val="150000"/>
              </a:lnSpc>
              <a:spcBef>
                <a:spcPct val="50000"/>
              </a:spcBef>
            </a:pPr>
            <a:r>
              <a:rPr lang="zh-CN" altLang="en-US" sz="2000" b="1" dirty="0">
                <a:latin typeface="宋体" pitchFamily="2" charset="-122"/>
                <a:ea typeface="宋体" pitchFamily="2" charset="-122"/>
              </a:rPr>
              <a:t>    提出的基本概念是静态数组、动态数组、关键字池、浮动地址代码、静态数据对象、动态数据对象、静态存储分配、栈式动态存储分配、堆式存储分配、过程活动记录和静态层次数。 </a:t>
            </a:r>
          </a:p>
        </p:txBody>
      </p:sp>
      <p:sp>
        <p:nvSpPr>
          <p:cNvPr id="4"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a:ln>
                <a:noFill/>
              </a:ln>
              <a:solidFill>
                <a:srgbClr val="0000FF"/>
              </a:solidFill>
              <a:effectLst/>
              <a:uLnTx/>
              <a:uFillTx/>
              <a:latin typeface="黑体" pitchFamily="49" charset="-122"/>
              <a:ea typeface="黑体" pitchFamily="49" charset="-122"/>
              <a:cs typeface="+mj-cs"/>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45</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81941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9.1.1</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　运行时存储组织的任务和作用</a:t>
            </a:r>
          </a:p>
        </p:txBody>
      </p:sp>
      <p:sp>
        <p:nvSpPr>
          <p:cNvPr id="10" name="Text Box 2"/>
          <p:cNvSpPr txBox="1">
            <a:spLocks noChangeArrowheads="1"/>
          </p:cNvSpPr>
          <p:nvPr/>
        </p:nvSpPr>
        <p:spPr bwMode="auto">
          <a:xfrm>
            <a:off x="304800" y="1159907"/>
            <a:ext cx="82296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合理安排逻辑地址空间存放各种对象以及代码。编译程序生成的代码大小通常是固定的，一般存放在专用的区域，即</a:t>
            </a:r>
            <a:r>
              <a:rPr lang="zh-CN" altLang="en-US" sz="2000" b="1" dirty="0">
                <a:solidFill>
                  <a:srgbClr val="FF0000"/>
                </a:solidFill>
                <a:latin typeface="宋体" pitchFamily="2" charset="-122"/>
              </a:rPr>
              <a:t>代码区</a:t>
            </a:r>
            <a:r>
              <a:rPr lang="zh-CN" altLang="en-US" sz="2000" b="1" dirty="0">
                <a:latin typeface="宋体" pitchFamily="2" charset="-122"/>
              </a:rPr>
              <a:t>；目标程序运行过程中，需要创建和访问的数据对象存放在</a:t>
            </a:r>
            <a:r>
              <a:rPr lang="zh-CN" altLang="en-US" sz="2000" b="1" dirty="0">
                <a:solidFill>
                  <a:srgbClr val="FF0000"/>
                </a:solidFill>
                <a:latin typeface="宋体" pitchFamily="2" charset="-122"/>
              </a:rPr>
              <a:t>数据区</a:t>
            </a:r>
            <a:r>
              <a:rPr lang="zh-CN" altLang="en-US" sz="2000" b="1" dirty="0">
                <a:latin typeface="宋体" pitchFamily="2" charset="-122"/>
              </a:rPr>
              <a:t>。</a:t>
            </a:r>
            <a:endParaRPr lang="en-US" altLang="zh-CN" sz="2000" b="1" dirty="0">
              <a:latin typeface="宋体" pitchFamily="2" charset="-122"/>
            </a:endParaRPr>
          </a:p>
          <a:p>
            <a:pPr algn="l">
              <a:lnSpc>
                <a:spcPct val="150000"/>
              </a:lnSpc>
              <a:spcBef>
                <a:spcPct val="50000"/>
              </a:spcBef>
            </a:pPr>
            <a:r>
              <a:rPr lang="zh-CN" altLang="en-US" sz="2000" b="1" dirty="0">
                <a:latin typeface="宋体" pitchFamily="2" charset="-122"/>
              </a:rPr>
              <a:t>运行时存储组织的几个重要问题：</a:t>
            </a:r>
            <a:endParaRPr lang="en-US" altLang="zh-CN" sz="2000" b="1" dirty="0">
              <a:latin typeface="宋体" pitchFamily="2" charset="-122"/>
            </a:endParaRPr>
          </a:p>
          <a:p>
            <a:pPr marL="449263" indent="157163" algn="l">
              <a:lnSpc>
                <a:spcPct val="150000"/>
              </a:lnSpc>
              <a:spcBef>
                <a:spcPct val="50000"/>
              </a:spcBef>
              <a:buFont typeface="Arial" pitchFamily="34" charset="0"/>
              <a:buChar char="•"/>
            </a:pPr>
            <a:r>
              <a:rPr lang="zh-CN" altLang="en-US" sz="2000" b="1" dirty="0">
                <a:solidFill>
                  <a:srgbClr val="0070C0"/>
                </a:solidFill>
                <a:latin typeface="宋体" pitchFamily="2" charset="-122"/>
              </a:rPr>
              <a:t>数据对象的表示。</a:t>
            </a:r>
            <a:r>
              <a:rPr lang="zh-CN" altLang="en-US" sz="2000" b="1" dirty="0">
                <a:latin typeface="宋体" pitchFamily="2" charset="-122"/>
              </a:rPr>
              <a:t>明确各种数据对象在目标机的表现形式</a:t>
            </a:r>
            <a:endParaRPr lang="en-US" altLang="zh-CN" sz="2000" b="1" dirty="0">
              <a:latin typeface="宋体" pitchFamily="2" charset="-122"/>
            </a:endParaRPr>
          </a:p>
          <a:p>
            <a:pPr marL="449263" indent="157163" algn="l">
              <a:lnSpc>
                <a:spcPct val="150000"/>
              </a:lnSpc>
              <a:spcBef>
                <a:spcPct val="50000"/>
              </a:spcBef>
              <a:buFont typeface="Arial" pitchFamily="34" charset="0"/>
              <a:buChar char="•"/>
            </a:pPr>
            <a:r>
              <a:rPr lang="zh-CN" altLang="en-US" sz="2000" b="1" dirty="0">
                <a:solidFill>
                  <a:srgbClr val="0070C0"/>
                </a:solidFill>
                <a:latin typeface="宋体" pitchFamily="2" charset="-122"/>
              </a:rPr>
              <a:t>表达式计算。</a:t>
            </a:r>
            <a:r>
              <a:rPr lang="zh-CN" altLang="en-US" sz="2000" b="1" dirty="0">
                <a:latin typeface="宋体" pitchFamily="2" charset="-122"/>
              </a:rPr>
              <a:t>明确如何正确有效的组织表达式的计算过程</a:t>
            </a:r>
            <a:endParaRPr lang="en-US" altLang="zh-CN" sz="2000" b="1" dirty="0">
              <a:latin typeface="宋体" pitchFamily="2" charset="-122"/>
            </a:endParaRPr>
          </a:p>
          <a:p>
            <a:pPr marL="449263" indent="157163" algn="l">
              <a:lnSpc>
                <a:spcPct val="150000"/>
              </a:lnSpc>
              <a:spcBef>
                <a:spcPct val="50000"/>
              </a:spcBef>
              <a:buFont typeface="Arial" pitchFamily="34" charset="0"/>
              <a:buChar char="•"/>
            </a:pPr>
            <a:r>
              <a:rPr lang="zh-CN" altLang="en-US" sz="2000" b="1" dirty="0">
                <a:solidFill>
                  <a:srgbClr val="0070C0"/>
                </a:solidFill>
                <a:latin typeface="宋体" pitchFamily="2" charset="-122"/>
              </a:rPr>
              <a:t>存储分配策略。</a:t>
            </a:r>
            <a:r>
              <a:rPr lang="zh-CN" altLang="en-US" sz="2000" b="1" dirty="0">
                <a:latin typeface="宋体" pitchFamily="2" charset="-122"/>
              </a:rPr>
              <a:t>如何存储不同作用域、不同生命期的数据对象</a:t>
            </a:r>
            <a:endParaRPr lang="en-US" altLang="zh-CN" sz="2000" b="1" dirty="0">
              <a:latin typeface="宋体" pitchFamily="2" charset="-122"/>
            </a:endParaRPr>
          </a:p>
          <a:p>
            <a:pPr marL="449263" indent="157163" algn="l">
              <a:lnSpc>
                <a:spcPct val="150000"/>
              </a:lnSpc>
              <a:spcBef>
                <a:spcPct val="50000"/>
              </a:spcBef>
              <a:buFont typeface="Arial" pitchFamily="34" charset="0"/>
              <a:buChar char="•"/>
            </a:pPr>
            <a:r>
              <a:rPr lang="zh-CN" altLang="en-US" sz="2000" b="1" dirty="0">
                <a:solidFill>
                  <a:srgbClr val="0070C0"/>
                </a:solidFill>
                <a:latin typeface="宋体" pitchFamily="2" charset="-122"/>
              </a:rPr>
              <a:t>过程实现。</a:t>
            </a:r>
            <a:r>
              <a:rPr lang="zh-CN" altLang="en-US" sz="2000" b="1" dirty="0">
                <a:latin typeface="宋体" pitchFamily="2" charset="-122"/>
              </a:rPr>
              <a:t>如何实现过程</a:t>
            </a:r>
            <a:r>
              <a:rPr lang="en-US" altLang="zh-CN" sz="2000" b="1" dirty="0">
                <a:latin typeface="宋体" pitchFamily="2" charset="-122"/>
              </a:rPr>
              <a:t>/</a:t>
            </a:r>
            <a:r>
              <a:rPr lang="zh-CN" altLang="en-US" sz="2000" b="1" dirty="0">
                <a:latin typeface="宋体" pitchFamily="2" charset="-122"/>
              </a:rPr>
              <a:t>函数调用及参数传递</a:t>
            </a:r>
            <a:endParaRPr lang="zh-CN" altLang="en-US" sz="2000" b="1" dirty="0">
              <a:latin typeface="Tahoma" pitchFamily="34" charset="0"/>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5</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7668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9.1.2</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　程序运行时存储空间的布局</a:t>
            </a:r>
          </a:p>
        </p:txBody>
      </p:sp>
      <p:sp>
        <p:nvSpPr>
          <p:cNvPr id="10" name="Text Box 2"/>
          <p:cNvSpPr txBox="1">
            <a:spLocks noChangeArrowheads="1"/>
          </p:cNvSpPr>
          <p:nvPr/>
        </p:nvSpPr>
        <p:spPr bwMode="auto">
          <a:xfrm>
            <a:off x="304800" y="990600"/>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逻辑上可分为</a:t>
            </a:r>
            <a:r>
              <a:rPr lang="zh-CN" altLang="en-US" sz="2000" b="1" dirty="0">
                <a:solidFill>
                  <a:srgbClr val="FF0000"/>
                </a:solidFill>
                <a:latin typeface="宋体" pitchFamily="2" charset="-122"/>
              </a:rPr>
              <a:t>代码区</a:t>
            </a:r>
            <a:r>
              <a:rPr lang="zh-CN" altLang="en-US" sz="2000" b="1" dirty="0">
                <a:latin typeface="宋体" pitchFamily="2" charset="-122"/>
              </a:rPr>
              <a:t>和</a:t>
            </a:r>
            <a:r>
              <a:rPr lang="zh-CN" altLang="en-US" sz="2000" b="1" dirty="0">
                <a:solidFill>
                  <a:srgbClr val="FF0000"/>
                </a:solidFill>
                <a:latin typeface="宋体" pitchFamily="2" charset="-122"/>
              </a:rPr>
              <a:t>数据区</a:t>
            </a:r>
            <a:r>
              <a:rPr lang="en-US" altLang="zh-CN" sz="2000" b="1" dirty="0">
                <a:latin typeface="宋体" pitchFamily="2" charset="-122"/>
              </a:rPr>
              <a:t>2</a:t>
            </a:r>
            <a:r>
              <a:rPr lang="zh-CN" altLang="en-US" sz="2000" b="1" dirty="0">
                <a:latin typeface="宋体" pitchFamily="2" charset="-122"/>
              </a:rPr>
              <a:t>个主要部分。为方便存储组织与管理，需要将存储区域划分成更多的逻辑区域，具体依赖于目标机体系结构。如下为一个典型的存储空间布局的例子：</a:t>
            </a:r>
            <a:endParaRPr lang="zh-CN" altLang="en-US" sz="2000" b="1" dirty="0">
              <a:latin typeface="Tahoma" pitchFamily="34" charset="0"/>
            </a:endParaRPr>
          </a:p>
        </p:txBody>
      </p:sp>
      <p:graphicFrame>
        <p:nvGraphicFramePr>
          <p:cNvPr id="4" name="表格 3"/>
          <p:cNvGraphicFramePr>
            <a:graphicFrameLocks noGrp="1"/>
          </p:cNvGraphicFramePr>
          <p:nvPr/>
        </p:nvGraphicFramePr>
        <p:xfrm>
          <a:off x="6705600" y="2590800"/>
          <a:ext cx="1219200" cy="33121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tblGrid>
              <a:tr h="370840">
                <a:tc>
                  <a:txBody>
                    <a:bodyPr/>
                    <a:lstStyle/>
                    <a:p>
                      <a:pPr algn="ctr"/>
                      <a:r>
                        <a:rPr lang="zh-CN" altLang="en-US" b="1" dirty="0">
                          <a:solidFill>
                            <a:schemeClr val="tx1"/>
                          </a:solidFill>
                        </a:rPr>
                        <a:t>保留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zh-CN" altLang="en-US" b="1" dirty="0">
                          <a:solidFill>
                            <a:schemeClr val="tx1"/>
                          </a:solidFill>
                        </a:rPr>
                        <a:t>栈空间</a:t>
                      </a: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r>
                        <a:rPr lang="zh-CN" altLang="en-US" b="1" dirty="0">
                          <a:solidFill>
                            <a:schemeClr val="tx1"/>
                          </a:solidFill>
                        </a:rPr>
                        <a:t>堆空间</a:t>
                      </a:r>
                      <a:endParaRPr lang="en-US" altLang="zh-C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zh-CN" altLang="en-US" b="1" dirty="0">
                          <a:solidFill>
                            <a:schemeClr val="tx1"/>
                          </a:solidFill>
                        </a:rPr>
                        <a:t>库和分别编译模块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zh-CN" altLang="en-US" b="1" dirty="0">
                          <a:solidFill>
                            <a:schemeClr val="tx1"/>
                          </a:solidFill>
                        </a:rPr>
                        <a:t>静态数据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zh-CN" altLang="en-US" b="1" dirty="0">
                          <a:solidFill>
                            <a:schemeClr val="tx1"/>
                          </a:solidFill>
                        </a:rPr>
                        <a:t>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zh-CN" altLang="en-US" b="1" dirty="0">
                          <a:solidFill>
                            <a:schemeClr val="tx1"/>
                          </a:solidFill>
                        </a:rPr>
                        <a:t>保留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5257800" y="2514600"/>
            <a:ext cx="762000" cy="646331"/>
          </a:xfrm>
          <a:prstGeom prst="rect">
            <a:avLst/>
          </a:prstGeom>
          <a:noFill/>
        </p:spPr>
        <p:txBody>
          <a:bodyPr wrap="square" rtlCol="0">
            <a:spAutoFit/>
          </a:bodyPr>
          <a:lstStyle/>
          <a:p>
            <a:r>
              <a:rPr lang="zh-CN" altLang="en-US" b="1" dirty="0">
                <a:latin typeface="宋体" pitchFamily="2" charset="-122"/>
                <a:ea typeface="宋体" pitchFamily="2" charset="-122"/>
              </a:rPr>
              <a:t>最高地址</a:t>
            </a:r>
          </a:p>
        </p:txBody>
      </p:sp>
      <p:sp>
        <p:nvSpPr>
          <p:cNvPr id="6" name="TextBox 5"/>
          <p:cNvSpPr txBox="1"/>
          <p:nvPr/>
        </p:nvSpPr>
        <p:spPr>
          <a:xfrm>
            <a:off x="5257800" y="5297269"/>
            <a:ext cx="762000" cy="646331"/>
          </a:xfrm>
          <a:prstGeom prst="rect">
            <a:avLst/>
          </a:prstGeom>
          <a:noFill/>
        </p:spPr>
        <p:txBody>
          <a:bodyPr wrap="square" rtlCol="0">
            <a:spAutoFit/>
          </a:bodyPr>
          <a:lstStyle/>
          <a:p>
            <a:r>
              <a:rPr lang="zh-CN" altLang="en-US" b="1" dirty="0">
                <a:latin typeface="宋体" pitchFamily="2" charset="-122"/>
                <a:ea typeface="宋体" pitchFamily="2" charset="-122"/>
              </a:rPr>
              <a:t>最低地址</a:t>
            </a:r>
          </a:p>
        </p:txBody>
      </p:sp>
      <p:cxnSp>
        <p:nvCxnSpPr>
          <p:cNvPr id="15" name="直接箭头连接符 14"/>
          <p:cNvCxnSpPr/>
          <p:nvPr/>
        </p:nvCxnSpPr>
        <p:spPr bwMode="auto">
          <a:xfrm>
            <a:off x="5791200" y="26670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5791200" y="57912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7315200" y="3276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V="1">
            <a:off x="7315200" y="3657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2"/>
          <p:cNvSpPr txBox="1">
            <a:spLocks noChangeArrowheads="1"/>
          </p:cNvSpPr>
          <p:nvPr/>
        </p:nvSpPr>
        <p:spPr bwMode="auto">
          <a:xfrm>
            <a:off x="-76200" y="2438400"/>
            <a:ext cx="5257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保留。</a:t>
            </a:r>
            <a:r>
              <a:rPr lang="zh-CN" altLang="en-US" sz="2000" b="1" dirty="0">
                <a:latin typeface="宋体" pitchFamily="2" charset="-122"/>
              </a:rPr>
              <a:t>目标机体系结构和操作系统专用</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代码。</a:t>
            </a:r>
            <a:r>
              <a:rPr lang="zh-CN" altLang="en-US" sz="2000" b="1" dirty="0">
                <a:latin typeface="宋体" pitchFamily="2" charset="-122"/>
              </a:rPr>
              <a:t>静态存放编译生成的目标代码</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静态。</a:t>
            </a:r>
            <a:r>
              <a:rPr lang="zh-CN" altLang="en-US" sz="2000" b="1" dirty="0">
                <a:latin typeface="宋体" pitchFamily="2" charset="-122"/>
              </a:rPr>
              <a:t>存放全局、静态变量、常量等</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zh-CN" altLang="en-US" sz="2000" b="1" dirty="0">
                <a:solidFill>
                  <a:srgbClr val="0070C0"/>
                </a:solidFill>
                <a:latin typeface="宋体" pitchFamily="2" charset="-122"/>
              </a:rPr>
              <a:t>共享库与分别编译模块。</a:t>
            </a:r>
            <a:r>
              <a:rPr lang="zh-CN" altLang="en-US" sz="2000" b="1" dirty="0">
                <a:latin typeface="宋体" pitchFamily="2" charset="-122"/>
              </a:rPr>
              <a:t>如</a:t>
            </a:r>
            <a:r>
              <a:rPr lang="en-US" altLang="zh-CN" sz="2000" b="1" dirty="0">
                <a:latin typeface="宋体" pitchFamily="2" charset="-122"/>
              </a:rPr>
              <a:t>I/O</a:t>
            </a:r>
            <a:r>
              <a:rPr lang="zh-CN" altLang="en-US" sz="2000" b="1" dirty="0">
                <a:latin typeface="宋体" pitchFamily="2" charset="-122"/>
              </a:rPr>
              <a:t>管理、</a:t>
            </a:r>
            <a:endParaRPr lang="en-US" altLang="zh-CN" sz="2000" b="1" dirty="0">
              <a:latin typeface="宋体" pitchFamily="2" charset="-122"/>
            </a:endParaRPr>
          </a:p>
          <a:p>
            <a:pPr marL="449263" indent="157163" algn="l">
              <a:lnSpc>
                <a:spcPct val="150000"/>
              </a:lnSpc>
              <a:spcBef>
                <a:spcPts val="0"/>
              </a:spcBef>
            </a:pPr>
            <a:r>
              <a:rPr lang="en-US" altLang="zh-CN" sz="2000" b="1" dirty="0">
                <a:latin typeface="宋体" pitchFamily="2" charset="-122"/>
              </a:rPr>
              <a:t>      </a:t>
            </a:r>
            <a:r>
              <a:rPr lang="zh-CN" altLang="en-US" sz="2000" b="1" dirty="0">
                <a:latin typeface="宋体" pitchFamily="2" charset="-122"/>
              </a:rPr>
              <a:t>存储管理等，通过链接</a:t>
            </a:r>
            <a:r>
              <a:rPr lang="en-US" altLang="zh-CN" sz="2000" b="1" dirty="0">
                <a:latin typeface="宋体" pitchFamily="2" charset="-122"/>
              </a:rPr>
              <a:t>/</a:t>
            </a:r>
            <a:r>
              <a:rPr lang="zh-CN" altLang="en-US" sz="2000" b="1" dirty="0">
                <a:latin typeface="宋体" pitchFamily="2" charset="-122"/>
              </a:rPr>
              <a:t>装入程</a:t>
            </a:r>
            <a:endParaRPr lang="en-US" altLang="zh-CN" sz="2000" b="1" dirty="0">
              <a:latin typeface="宋体" pitchFamily="2" charset="-122"/>
            </a:endParaRPr>
          </a:p>
          <a:p>
            <a:pPr marL="449263" indent="157163" algn="l">
              <a:lnSpc>
                <a:spcPct val="150000"/>
              </a:lnSpc>
              <a:spcBef>
                <a:spcPts val="0"/>
              </a:spcBef>
            </a:pPr>
            <a:r>
              <a:rPr lang="en-US" altLang="zh-CN" sz="2000" b="1" dirty="0">
                <a:latin typeface="宋体" pitchFamily="2" charset="-122"/>
              </a:rPr>
              <a:t>      </a:t>
            </a:r>
            <a:r>
              <a:rPr lang="zh-CN" altLang="en-US" sz="2000" b="1" dirty="0">
                <a:latin typeface="宋体" pitchFamily="2" charset="-122"/>
              </a:rPr>
              <a:t>序加入的代码和数据</a:t>
            </a:r>
            <a:endParaRPr lang="en-US" altLang="zh-CN" sz="2000" b="1" dirty="0">
              <a:latin typeface="宋体" pitchFamily="2" charset="-122"/>
            </a:endParaRPr>
          </a:p>
          <a:p>
            <a:pPr marL="449263" indent="157163" algn="l">
              <a:lnSpc>
                <a:spcPct val="150000"/>
              </a:lnSpc>
              <a:spcBef>
                <a:spcPts val="0"/>
              </a:spcBef>
              <a:buFont typeface="Arial" pitchFamily="34" charset="0"/>
              <a:buChar char="•"/>
            </a:pPr>
            <a:r>
              <a:rPr lang="en-US" altLang="zh-CN" sz="2000" b="1" dirty="0">
                <a:latin typeface="宋体" pitchFamily="2" charset="-122"/>
              </a:rPr>
              <a:t> </a:t>
            </a:r>
            <a:r>
              <a:rPr lang="zh-CN" altLang="en-US" sz="2000" b="1" dirty="0">
                <a:solidFill>
                  <a:srgbClr val="0070C0"/>
                </a:solidFill>
                <a:latin typeface="宋体" pitchFamily="2" charset="-122"/>
              </a:rPr>
              <a:t>动态数据区。</a:t>
            </a:r>
            <a:r>
              <a:rPr lang="zh-CN" altLang="en-US" sz="2000" b="1" dirty="0">
                <a:solidFill>
                  <a:srgbClr val="FF0000"/>
                </a:solidFill>
                <a:latin typeface="宋体" pitchFamily="2" charset="-122"/>
              </a:rPr>
              <a:t>堆区</a:t>
            </a:r>
            <a:r>
              <a:rPr lang="zh-CN" altLang="en-US" sz="2000" b="1" dirty="0">
                <a:latin typeface="宋体" pitchFamily="2" charset="-122"/>
              </a:rPr>
              <a:t>与</a:t>
            </a:r>
            <a:r>
              <a:rPr lang="zh-CN" altLang="en-US" sz="2000" b="1" dirty="0">
                <a:solidFill>
                  <a:srgbClr val="FF0000"/>
                </a:solidFill>
                <a:latin typeface="宋体" pitchFamily="2" charset="-122"/>
              </a:rPr>
              <a:t>栈区</a:t>
            </a:r>
            <a:r>
              <a:rPr lang="zh-CN" altLang="en-US" sz="2000" b="1" dirty="0">
                <a:latin typeface="宋体" pitchFamily="2" charset="-122"/>
              </a:rPr>
              <a:t>。</a:t>
            </a:r>
            <a:endParaRPr lang="zh-CN" altLang="en-US" sz="2000" b="1" dirty="0">
              <a:latin typeface="Tahoma" pitchFamily="34" charset="0"/>
            </a:endParaRPr>
          </a:p>
        </p:txBody>
      </p:sp>
      <p:sp>
        <p:nvSpPr>
          <p:cNvPr id="12"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6</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7668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9"/>
          <p:cNvSpPr>
            <a:spLocks noChangeShapeType="1"/>
          </p:cNvSpPr>
          <p:nvPr/>
        </p:nvSpPr>
        <p:spPr bwMode="auto">
          <a:xfrm>
            <a:off x="6629400"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4" name="Line 10"/>
          <p:cNvSpPr>
            <a:spLocks noChangeShapeType="1"/>
          </p:cNvSpPr>
          <p:nvPr/>
        </p:nvSpPr>
        <p:spPr bwMode="auto">
          <a:xfrm>
            <a:off x="8382000"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5" name="Line 12"/>
          <p:cNvSpPr>
            <a:spLocks noChangeShapeType="1"/>
          </p:cNvSpPr>
          <p:nvPr/>
        </p:nvSpPr>
        <p:spPr bwMode="auto">
          <a:xfrm>
            <a:off x="6629400" y="19859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6" name="Line 13"/>
          <p:cNvSpPr>
            <a:spLocks noChangeShapeType="1"/>
          </p:cNvSpPr>
          <p:nvPr/>
        </p:nvSpPr>
        <p:spPr bwMode="auto">
          <a:xfrm>
            <a:off x="6629400" y="49371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7" name="Line 14"/>
          <p:cNvSpPr>
            <a:spLocks noChangeShapeType="1"/>
          </p:cNvSpPr>
          <p:nvPr/>
        </p:nvSpPr>
        <p:spPr bwMode="auto">
          <a:xfrm>
            <a:off x="6629400" y="42894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8" name="Line 15"/>
          <p:cNvSpPr>
            <a:spLocks noChangeShapeType="1"/>
          </p:cNvSpPr>
          <p:nvPr/>
        </p:nvSpPr>
        <p:spPr bwMode="auto">
          <a:xfrm>
            <a:off x="6629400" y="3640137"/>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9" name="Line 16"/>
          <p:cNvSpPr>
            <a:spLocks noChangeShapeType="1"/>
          </p:cNvSpPr>
          <p:nvPr/>
        </p:nvSpPr>
        <p:spPr bwMode="auto">
          <a:xfrm>
            <a:off x="6629400" y="54403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10" name="Rectangle 19"/>
          <p:cNvSpPr>
            <a:spLocks noChangeArrowheads="1"/>
          </p:cNvSpPr>
          <p:nvPr/>
        </p:nvSpPr>
        <p:spPr bwMode="auto">
          <a:xfrm>
            <a:off x="6705600" y="4395787"/>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t>Code</a:t>
            </a:r>
          </a:p>
        </p:txBody>
      </p:sp>
      <p:sp>
        <p:nvSpPr>
          <p:cNvPr id="11" name="Rectangle 21"/>
          <p:cNvSpPr>
            <a:spLocks noChangeArrowheads="1"/>
          </p:cNvSpPr>
          <p:nvPr/>
        </p:nvSpPr>
        <p:spPr bwMode="auto">
          <a:xfrm>
            <a:off x="6638925" y="2024062"/>
            <a:ext cx="1676400" cy="777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Stack Space</a:t>
            </a:r>
          </a:p>
          <a:p>
            <a:pPr algn="ctr">
              <a:buFont typeface="Wingdings" pitchFamily="2" charset="2"/>
              <a:buNone/>
            </a:pPr>
            <a:endParaRPr lang="en-US" altLang="zh-CN" sz="500" dirty="0"/>
          </a:p>
          <a:p>
            <a:pPr algn="ctr">
              <a:buFont typeface="Wingdings" pitchFamily="2" charset="2"/>
              <a:buNone/>
            </a:pPr>
            <a:r>
              <a:rPr lang="en-US" altLang="zh-CN" sz="2000" dirty="0">
                <a:sym typeface="Symbol" pitchFamily="18" charset="2"/>
              </a:rPr>
              <a:t> </a:t>
            </a:r>
          </a:p>
        </p:txBody>
      </p:sp>
      <p:sp>
        <p:nvSpPr>
          <p:cNvPr id="12" name="Rectangle 22"/>
          <p:cNvSpPr>
            <a:spLocks noChangeArrowheads="1"/>
          </p:cNvSpPr>
          <p:nvPr/>
        </p:nvSpPr>
        <p:spPr bwMode="auto">
          <a:xfrm>
            <a:off x="6648450" y="2867025"/>
            <a:ext cx="1666875" cy="7016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sym typeface="Symbol" pitchFamily="18" charset="2"/>
              </a:rPr>
              <a:t> </a:t>
            </a:r>
            <a:endParaRPr lang="en-US" altLang="zh-CN" sz="2000"/>
          </a:p>
          <a:p>
            <a:pPr algn="ctr">
              <a:buFont typeface="Wingdings" pitchFamily="2" charset="2"/>
              <a:buNone/>
            </a:pPr>
            <a:r>
              <a:rPr lang="en-US" altLang="zh-CN" sz="2000"/>
              <a:t>Heap Space</a:t>
            </a:r>
          </a:p>
        </p:txBody>
      </p:sp>
      <p:sp>
        <p:nvSpPr>
          <p:cNvPr id="13" name="Rectangle 24"/>
          <p:cNvSpPr>
            <a:spLocks noChangeArrowheads="1"/>
          </p:cNvSpPr>
          <p:nvPr/>
        </p:nvSpPr>
        <p:spPr bwMode="auto">
          <a:xfrm>
            <a:off x="4838700" y="4684712"/>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0x400000</a:t>
            </a:r>
          </a:p>
        </p:txBody>
      </p:sp>
      <p:sp>
        <p:nvSpPr>
          <p:cNvPr id="14" name="Line 26"/>
          <p:cNvSpPr>
            <a:spLocks noChangeShapeType="1"/>
          </p:cNvSpPr>
          <p:nvPr/>
        </p:nvSpPr>
        <p:spPr bwMode="auto">
          <a:xfrm>
            <a:off x="6248400" y="4906962"/>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15" name="Rectangle 27"/>
          <p:cNvSpPr>
            <a:spLocks noChangeArrowheads="1"/>
          </p:cNvSpPr>
          <p:nvPr/>
        </p:nvSpPr>
        <p:spPr bwMode="auto">
          <a:xfrm>
            <a:off x="6694488" y="3784600"/>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t>Static Data</a:t>
            </a:r>
          </a:p>
        </p:txBody>
      </p:sp>
      <p:sp>
        <p:nvSpPr>
          <p:cNvPr id="16" name="Rectangle 28"/>
          <p:cNvSpPr>
            <a:spLocks noChangeArrowheads="1"/>
          </p:cNvSpPr>
          <p:nvPr/>
        </p:nvSpPr>
        <p:spPr bwMode="auto">
          <a:xfrm>
            <a:off x="4695825" y="4035425"/>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17" name="Line 29"/>
          <p:cNvSpPr>
            <a:spLocks noChangeShapeType="1"/>
          </p:cNvSpPr>
          <p:nvPr/>
        </p:nvSpPr>
        <p:spPr bwMode="auto">
          <a:xfrm>
            <a:off x="6248400" y="4257675"/>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18" name="Rectangle 30"/>
          <p:cNvSpPr>
            <a:spLocks noChangeArrowheads="1"/>
          </p:cNvSpPr>
          <p:nvPr/>
        </p:nvSpPr>
        <p:spPr bwMode="auto">
          <a:xfrm>
            <a:off x="4551363" y="1371600"/>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0x7FFFFFFF</a:t>
            </a:r>
          </a:p>
        </p:txBody>
      </p:sp>
      <p:sp>
        <p:nvSpPr>
          <p:cNvPr id="19" name="Line 31"/>
          <p:cNvSpPr>
            <a:spLocks noChangeShapeType="1"/>
          </p:cNvSpPr>
          <p:nvPr/>
        </p:nvSpPr>
        <p:spPr bwMode="auto">
          <a:xfrm>
            <a:off x="6248400" y="1593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0" name="Line 32"/>
          <p:cNvSpPr>
            <a:spLocks noChangeShapeType="1"/>
          </p:cNvSpPr>
          <p:nvPr/>
        </p:nvSpPr>
        <p:spPr bwMode="auto">
          <a:xfrm>
            <a:off x="2308225"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21" name="Line 33"/>
          <p:cNvSpPr>
            <a:spLocks noChangeShapeType="1"/>
          </p:cNvSpPr>
          <p:nvPr/>
        </p:nvSpPr>
        <p:spPr bwMode="auto">
          <a:xfrm>
            <a:off x="4060825"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22" name="Line 34"/>
          <p:cNvSpPr>
            <a:spLocks noChangeShapeType="1"/>
          </p:cNvSpPr>
          <p:nvPr/>
        </p:nvSpPr>
        <p:spPr bwMode="auto">
          <a:xfrm>
            <a:off x="2308225" y="19859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3" name="Line 35"/>
          <p:cNvSpPr>
            <a:spLocks noChangeShapeType="1"/>
          </p:cNvSpPr>
          <p:nvPr/>
        </p:nvSpPr>
        <p:spPr bwMode="auto">
          <a:xfrm>
            <a:off x="2308225" y="49371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4" name="Line 36"/>
          <p:cNvSpPr>
            <a:spLocks noChangeShapeType="1"/>
          </p:cNvSpPr>
          <p:nvPr/>
        </p:nvSpPr>
        <p:spPr bwMode="auto">
          <a:xfrm>
            <a:off x="2308225" y="42894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5" name="Line 37"/>
          <p:cNvSpPr>
            <a:spLocks noChangeShapeType="1"/>
          </p:cNvSpPr>
          <p:nvPr/>
        </p:nvSpPr>
        <p:spPr bwMode="auto">
          <a:xfrm>
            <a:off x="2308225" y="3640137"/>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6" name="Line 38"/>
          <p:cNvSpPr>
            <a:spLocks noChangeShapeType="1"/>
          </p:cNvSpPr>
          <p:nvPr/>
        </p:nvSpPr>
        <p:spPr bwMode="auto">
          <a:xfrm>
            <a:off x="2308225" y="54403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7" name="Rectangle 40"/>
          <p:cNvSpPr>
            <a:spLocks noChangeArrowheads="1"/>
          </p:cNvSpPr>
          <p:nvPr/>
        </p:nvSpPr>
        <p:spPr bwMode="auto">
          <a:xfrm>
            <a:off x="2384425" y="4395787"/>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Code</a:t>
            </a:r>
          </a:p>
        </p:txBody>
      </p:sp>
      <p:sp>
        <p:nvSpPr>
          <p:cNvPr id="28" name="Rectangle 41"/>
          <p:cNvSpPr>
            <a:spLocks noChangeArrowheads="1"/>
          </p:cNvSpPr>
          <p:nvPr/>
        </p:nvSpPr>
        <p:spPr bwMode="auto">
          <a:xfrm>
            <a:off x="2317750" y="2024062"/>
            <a:ext cx="1676400" cy="777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Stack Space</a:t>
            </a:r>
          </a:p>
          <a:p>
            <a:pPr algn="ctr">
              <a:buFont typeface="Wingdings" pitchFamily="2" charset="2"/>
              <a:buNone/>
            </a:pPr>
            <a:endParaRPr lang="en-US" altLang="zh-CN" sz="500" dirty="0"/>
          </a:p>
          <a:p>
            <a:pPr algn="ctr">
              <a:buFont typeface="Wingdings" pitchFamily="2" charset="2"/>
              <a:buNone/>
            </a:pPr>
            <a:r>
              <a:rPr lang="en-US" altLang="zh-CN" sz="2000" dirty="0">
                <a:sym typeface="Symbol" pitchFamily="18" charset="2"/>
              </a:rPr>
              <a:t> </a:t>
            </a:r>
          </a:p>
        </p:txBody>
      </p:sp>
      <p:sp>
        <p:nvSpPr>
          <p:cNvPr id="29" name="Rectangle 42"/>
          <p:cNvSpPr>
            <a:spLocks noChangeArrowheads="1"/>
          </p:cNvSpPr>
          <p:nvPr/>
        </p:nvSpPr>
        <p:spPr bwMode="auto">
          <a:xfrm>
            <a:off x="2327275" y="2867025"/>
            <a:ext cx="1666875" cy="7016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sym typeface="Symbol" pitchFamily="18" charset="2"/>
              </a:rPr>
              <a:t> </a:t>
            </a:r>
            <a:endParaRPr lang="en-US" altLang="zh-CN" sz="2000" dirty="0"/>
          </a:p>
          <a:p>
            <a:pPr algn="ctr">
              <a:buFont typeface="Wingdings" pitchFamily="2" charset="2"/>
              <a:buNone/>
            </a:pPr>
            <a:r>
              <a:rPr lang="en-US" altLang="zh-CN" sz="2000" dirty="0"/>
              <a:t>Heap Space</a:t>
            </a:r>
          </a:p>
        </p:txBody>
      </p:sp>
      <p:sp>
        <p:nvSpPr>
          <p:cNvPr id="30" name="Rectangle 43"/>
          <p:cNvSpPr>
            <a:spLocks noChangeArrowheads="1"/>
          </p:cNvSpPr>
          <p:nvPr/>
        </p:nvSpPr>
        <p:spPr bwMode="auto">
          <a:xfrm>
            <a:off x="517525" y="4684712"/>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0x8048000</a:t>
            </a:r>
          </a:p>
        </p:txBody>
      </p:sp>
      <p:sp>
        <p:nvSpPr>
          <p:cNvPr id="31" name="Line 44"/>
          <p:cNvSpPr>
            <a:spLocks noChangeShapeType="1"/>
          </p:cNvSpPr>
          <p:nvPr/>
        </p:nvSpPr>
        <p:spPr bwMode="auto">
          <a:xfrm>
            <a:off x="1927225" y="4906962"/>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2" name="Rectangle 45"/>
          <p:cNvSpPr>
            <a:spLocks noChangeArrowheads="1"/>
          </p:cNvSpPr>
          <p:nvPr/>
        </p:nvSpPr>
        <p:spPr bwMode="auto">
          <a:xfrm>
            <a:off x="2373313" y="3784600"/>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Static Data</a:t>
            </a:r>
          </a:p>
        </p:txBody>
      </p:sp>
      <p:sp>
        <p:nvSpPr>
          <p:cNvPr id="33" name="Rectangle 46"/>
          <p:cNvSpPr>
            <a:spLocks noChangeArrowheads="1"/>
          </p:cNvSpPr>
          <p:nvPr/>
        </p:nvSpPr>
        <p:spPr bwMode="auto">
          <a:xfrm>
            <a:off x="374650" y="4035425"/>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34" name="Line 47"/>
          <p:cNvSpPr>
            <a:spLocks noChangeShapeType="1"/>
          </p:cNvSpPr>
          <p:nvPr/>
        </p:nvSpPr>
        <p:spPr bwMode="auto">
          <a:xfrm>
            <a:off x="1927225" y="4257675"/>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5" name="Rectangle 48"/>
          <p:cNvSpPr>
            <a:spLocks noChangeArrowheads="1"/>
          </p:cNvSpPr>
          <p:nvPr/>
        </p:nvSpPr>
        <p:spPr bwMode="auto">
          <a:xfrm>
            <a:off x="230188" y="1371600"/>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0xBFFFFFFF</a:t>
            </a:r>
          </a:p>
        </p:txBody>
      </p:sp>
      <p:sp>
        <p:nvSpPr>
          <p:cNvPr id="36" name="Line 49"/>
          <p:cNvSpPr>
            <a:spLocks noChangeShapeType="1"/>
          </p:cNvSpPr>
          <p:nvPr/>
        </p:nvSpPr>
        <p:spPr bwMode="auto">
          <a:xfrm>
            <a:off x="1927225" y="1593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7" name="Line 50"/>
          <p:cNvSpPr>
            <a:spLocks noChangeShapeType="1"/>
          </p:cNvSpPr>
          <p:nvPr/>
        </p:nvSpPr>
        <p:spPr bwMode="auto">
          <a:xfrm>
            <a:off x="2293938" y="1479550"/>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38" name="Line 51"/>
          <p:cNvSpPr>
            <a:spLocks noChangeShapeType="1"/>
          </p:cNvSpPr>
          <p:nvPr/>
        </p:nvSpPr>
        <p:spPr bwMode="auto">
          <a:xfrm>
            <a:off x="6615113" y="1479550"/>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39" name="Rectangle 52"/>
          <p:cNvSpPr>
            <a:spLocks noChangeArrowheads="1"/>
          </p:cNvSpPr>
          <p:nvPr/>
        </p:nvSpPr>
        <p:spPr bwMode="auto">
          <a:xfrm>
            <a:off x="1223963" y="5562600"/>
            <a:ext cx="22050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Linux on IA-32</a:t>
            </a:r>
          </a:p>
        </p:txBody>
      </p:sp>
      <p:sp>
        <p:nvSpPr>
          <p:cNvPr id="40" name="Rectangle 53"/>
          <p:cNvSpPr>
            <a:spLocks noChangeArrowheads="1"/>
          </p:cNvSpPr>
          <p:nvPr/>
        </p:nvSpPr>
        <p:spPr bwMode="auto">
          <a:xfrm>
            <a:off x="5327760" y="5622925"/>
            <a:ext cx="295116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System V on MIPS-32</a:t>
            </a:r>
          </a:p>
        </p:txBody>
      </p:sp>
      <p:sp>
        <p:nvSpPr>
          <p:cNvPr id="41" name="Rectangle 4"/>
          <p:cNvSpPr>
            <a:spLocks noChangeArrowheads="1"/>
          </p:cNvSpPr>
          <p:nvPr/>
        </p:nvSpPr>
        <p:spPr bwMode="auto">
          <a:xfrm>
            <a:off x="387350" y="457200"/>
            <a:ext cx="6699250" cy="430887"/>
          </a:xfrm>
          <a:prstGeom prst="rect">
            <a:avLst/>
          </a:prstGeom>
          <a:noFill/>
          <a:ln w="9525">
            <a:noFill/>
            <a:miter lim="800000"/>
            <a:headEnd/>
            <a:tailEnd/>
          </a:ln>
          <a:effectLst/>
        </p:spPr>
        <p:txBody>
          <a:bodyPr>
            <a:spAutoFit/>
          </a:bodyPr>
          <a:lstStyle/>
          <a:p>
            <a:pPr algn="l">
              <a:buClrTx/>
            </a:pPr>
            <a:r>
              <a:rPr lang="zh-CN" altLang="en-US" sz="2200" b="1" dirty="0">
                <a:latin typeface="+mn-ea"/>
                <a:ea typeface="+mn-ea"/>
              </a:rPr>
              <a:t>用户程序运行时虚地址空间布局举例：</a:t>
            </a:r>
            <a:endParaRPr kumimoji="0" lang="zh-CN" altLang="en-US" sz="2200" b="1" dirty="0">
              <a:latin typeface="+mn-ea"/>
              <a:ea typeface="+mn-ea"/>
            </a:endParaRPr>
          </a:p>
        </p:txBody>
      </p:sp>
      <p:sp>
        <p:nvSpPr>
          <p:cNvPr id="43"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7</a:t>
            </a:fld>
            <a:endParaRPr lang="en-US" altLang="zh-CN" sz="1800" dirty="0">
              <a:latin typeface="宋体" pitchFamily="2" charset="-122"/>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09600" y="1050925"/>
            <a:ext cx="7924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所谓数据空间分配是将</a:t>
            </a:r>
            <a:r>
              <a:rPr lang="zh-CN" altLang="en-US" sz="2000" b="1" dirty="0">
                <a:solidFill>
                  <a:srgbClr val="FF0000"/>
                </a:solidFill>
                <a:latin typeface="宋体" pitchFamily="2" charset="-122"/>
              </a:rPr>
              <a:t>源程序数据对象名与给定的数据存储空间地址建立映射关系</a:t>
            </a:r>
            <a:r>
              <a:rPr lang="zh-CN" altLang="en-US" sz="2000" b="1" dirty="0">
                <a:latin typeface="宋体" pitchFamily="2" charset="-122"/>
              </a:rPr>
              <a:t>。数据对象名与数据存储地址可能是一对多的关系，因为在源程序中说明的一个数据对象，在运行时可能对应不同的存储地址，如递归程序中的局部变量。</a:t>
            </a:r>
          </a:p>
          <a:p>
            <a:pPr algn="l">
              <a:lnSpc>
                <a:spcPct val="150000"/>
              </a:lnSpc>
              <a:spcBef>
                <a:spcPct val="50000"/>
              </a:spcBef>
            </a:pPr>
            <a:r>
              <a:rPr lang="zh-CN" altLang="en-US" sz="2000" b="1" dirty="0"/>
              <a:t>源语言的结构特点、源语言的数据类型和源语言的作用域规则等等因素，将影响到存储空间的管理与组织的复杂程度，决定数据空间分配的基本策略。</a:t>
            </a:r>
            <a:endParaRPr lang="zh-CN" altLang="en-US" sz="2000" b="1" dirty="0">
              <a:latin typeface="宋体" pitchFamily="2" charset="-122"/>
            </a:endParaRPr>
          </a:p>
          <a:p>
            <a:pPr algn="l">
              <a:lnSpc>
                <a:spcPct val="150000"/>
              </a:lnSpc>
              <a:spcBef>
                <a:spcPct val="50000"/>
              </a:spcBef>
            </a:pPr>
            <a:r>
              <a:rPr lang="zh-CN" altLang="en-US" sz="2000" b="1" dirty="0"/>
              <a:t>常见的数据空间分配有</a:t>
            </a:r>
            <a:r>
              <a:rPr lang="zh-CN" altLang="en-US" sz="2000" b="1" dirty="0">
                <a:solidFill>
                  <a:srgbClr val="CC6600"/>
                </a:solidFill>
              </a:rPr>
              <a:t>静态存储分配</a:t>
            </a:r>
            <a:r>
              <a:rPr lang="zh-CN" altLang="en-US" sz="2000" b="1" dirty="0"/>
              <a:t>、</a:t>
            </a:r>
            <a:r>
              <a:rPr lang="zh-CN" altLang="en-US" sz="2000" b="1" dirty="0">
                <a:solidFill>
                  <a:srgbClr val="CC6600"/>
                </a:solidFill>
              </a:rPr>
              <a:t>栈式动态存储分配</a:t>
            </a:r>
            <a:r>
              <a:rPr lang="zh-CN" altLang="en-US" sz="2000" b="1" dirty="0"/>
              <a:t>和</a:t>
            </a:r>
            <a:r>
              <a:rPr lang="zh-CN" altLang="en-US" sz="2000" b="1" dirty="0">
                <a:solidFill>
                  <a:srgbClr val="CC6600"/>
                </a:solidFill>
              </a:rPr>
              <a:t>堆式存储分配</a:t>
            </a:r>
            <a:r>
              <a:rPr lang="zh-CN" altLang="en-US" sz="2000" b="1" dirty="0"/>
              <a:t>三种基本策略。</a:t>
            </a:r>
            <a:endParaRPr lang="zh-CN" altLang="en-US" sz="2000" b="1" dirty="0">
              <a:latin typeface="Tahoma" pitchFamily="34" charset="0"/>
            </a:endParaRPr>
          </a:p>
        </p:txBody>
      </p:sp>
      <p:sp>
        <p:nvSpPr>
          <p:cNvPr id="5" name="标题 1"/>
          <p:cNvSpPr txBox="1">
            <a:spLocks/>
          </p:cNvSpPr>
          <p:nvPr/>
        </p:nvSpPr>
        <p:spPr>
          <a:xfrm>
            <a:off x="381000" y="304800"/>
            <a:ext cx="8229600" cy="6858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a:latin typeface="Times New Roman" charset="0"/>
                <a:ea typeface="黑体" pitchFamily="2" charset="-122"/>
              </a:rPr>
              <a:t>9.1.3 </a:t>
            </a:r>
            <a:r>
              <a:rPr lang="zh-CN" altLang="en-US" sz="2800" b="1" dirty="0">
                <a:latin typeface="Times New Roman" charset="0"/>
                <a:ea typeface="黑体" pitchFamily="2" charset="-122"/>
              </a:rPr>
              <a:t>存储分配策略</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8</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413332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Text Box 19"/>
          <p:cNvSpPr txBox="1">
            <a:spLocks noChangeArrowheads="1"/>
          </p:cNvSpPr>
          <p:nvPr/>
        </p:nvSpPr>
        <p:spPr bwMode="auto">
          <a:xfrm>
            <a:off x="580697" y="1143000"/>
            <a:ext cx="7648903"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在编译阶段能确定目标程序所需的全部数据空间大小前提下，编译程序将安排目标程序运行时的全部数据空间，并确定每个数据对象的存储地址。这种分配的策略称为</a:t>
            </a:r>
            <a:r>
              <a:rPr lang="zh-CN" altLang="en-US" sz="2000" b="1" dirty="0">
                <a:solidFill>
                  <a:srgbClr val="CC6600"/>
                </a:solidFill>
                <a:latin typeface="宋体" pitchFamily="2" charset="-122"/>
              </a:rPr>
              <a:t>静态存储分配</a:t>
            </a:r>
            <a:r>
              <a:rPr lang="zh-CN" altLang="en-US" sz="2000" b="1" dirty="0">
                <a:latin typeface="宋体" pitchFamily="2" charset="-122"/>
              </a:rPr>
              <a:t>。</a:t>
            </a:r>
          </a:p>
          <a:p>
            <a:pPr algn="l">
              <a:lnSpc>
                <a:spcPct val="150000"/>
              </a:lnSpc>
              <a:spcBef>
                <a:spcPct val="50000"/>
              </a:spcBef>
            </a:pPr>
            <a:r>
              <a:rPr lang="zh-CN" altLang="en-US" sz="2000" b="1" dirty="0">
                <a:latin typeface="宋体" pitchFamily="2" charset="-122"/>
              </a:rPr>
              <a:t>对于静态存储分配，数据空间仅需要有静态数据区即可。在源程序翻译时，对于所有数据对象，其分配的存储地址都是相对于静态数据区的偏移量。这个偏移量就是登记在符号表中数据对象的地址</a:t>
            </a:r>
            <a:r>
              <a:rPr lang="en-US" altLang="zh-CN" sz="2000" b="1" dirty="0">
                <a:latin typeface="宋体" pitchFamily="2" charset="-122"/>
              </a:rPr>
              <a:t>( .place)</a:t>
            </a:r>
            <a:r>
              <a:rPr lang="zh-CN" altLang="en-US" sz="2000" b="1" dirty="0">
                <a:latin typeface="宋体" pitchFamily="2" charset="-122"/>
              </a:rPr>
              <a:t>属性值。在目标程序运行时，访问数据对象的绝对地址是：</a:t>
            </a:r>
          </a:p>
          <a:p>
            <a:pPr algn="l">
              <a:lnSpc>
                <a:spcPct val="150000"/>
              </a:lnSpc>
              <a:spcBef>
                <a:spcPct val="50000"/>
              </a:spcBef>
            </a:pPr>
            <a:r>
              <a:rPr lang="zh-CN" altLang="en-US" sz="2000" b="1" dirty="0">
                <a:solidFill>
                  <a:srgbClr val="CC6600"/>
                </a:solidFill>
                <a:latin typeface="宋体" pitchFamily="2" charset="-122"/>
              </a:rPr>
              <a:t>绝对地址＝静态数据区首址</a:t>
            </a:r>
            <a:r>
              <a:rPr lang="en-US" altLang="zh-CN" sz="2000" b="1" dirty="0">
                <a:solidFill>
                  <a:srgbClr val="CC6600"/>
                </a:solidFill>
                <a:latin typeface="宋体" pitchFamily="2" charset="-122"/>
              </a:rPr>
              <a:t>+</a:t>
            </a:r>
            <a:r>
              <a:rPr lang="zh-CN" altLang="en-US" sz="2000" b="1" dirty="0">
                <a:solidFill>
                  <a:srgbClr val="CC6600"/>
                </a:solidFill>
                <a:latin typeface="宋体" pitchFamily="2" charset="-122"/>
              </a:rPr>
              <a:t>偏移量</a:t>
            </a:r>
            <a:r>
              <a:rPr lang="zh-CN" altLang="en-US" sz="2000" b="1" dirty="0">
                <a:latin typeface="宋体" pitchFamily="2" charset="-122"/>
              </a:rPr>
              <a:t>。  </a:t>
            </a:r>
          </a:p>
        </p:txBody>
      </p:sp>
      <p:sp>
        <p:nvSpPr>
          <p:cNvPr id="25620" name="Rectangle 20"/>
          <p:cNvSpPr>
            <a:spLocks noGrp="1" noChangeArrowheads="1"/>
          </p:cNvSpPr>
          <p:nvPr>
            <p:ph type="title"/>
          </p:nvPr>
        </p:nvSpPr>
        <p:spPr>
          <a:xfrm>
            <a:off x="493986" y="304800"/>
            <a:ext cx="4495800" cy="609600"/>
          </a:xfrm>
        </p:spPr>
        <p:txBody>
          <a:bodyPr/>
          <a:lstStyle/>
          <a:p>
            <a:r>
              <a:rPr lang="en-US" altLang="zh-CN" sz="2800" b="1" dirty="0">
                <a:solidFill>
                  <a:srgbClr val="CC0099"/>
                </a:solidFill>
                <a:latin typeface="黑体" pitchFamily="49" charset="-122"/>
                <a:ea typeface="黑体" pitchFamily="49" charset="-122"/>
              </a:rPr>
              <a:t>9.1.3.1</a:t>
            </a:r>
            <a:r>
              <a:rPr lang="zh-CN" altLang="en-US" sz="2800" b="1" dirty="0">
                <a:solidFill>
                  <a:srgbClr val="CC0099"/>
                </a:solidFill>
                <a:latin typeface="黑体" pitchFamily="49" charset="-122"/>
                <a:ea typeface="黑体" pitchFamily="49" charset="-122"/>
              </a:rPr>
              <a:t>　静态存储分配</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9</a:t>
            </a:fld>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9212057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39839</TotalTime>
  <Words>4827</Words>
  <Application>Microsoft Office PowerPoint</Application>
  <PresentationFormat>全屏显示(4:3)</PresentationFormat>
  <Paragraphs>552</Paragraphs>
  <Slides>45</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45</vt:i4>
      </vt:variant>
    </vt:vector>
  </HeadingPairs>
  <TitlesOfParts>
    <vt:vector size="56" baseType="lpstr">
      <vt:lpstr>黑体</vt:lpstr>
      <vt:lpstr>华文隶书</vt:lpstr>
      <vt:lpstr>宋体</vt:lpstr>
      <vt:lpstr>Arial</vt:lpstr>
      <vt:lpstr>Symbol</vt:lpstr>
      <vt:lpstr>Tahoma</vt:lpstr>
      <vt:lpstr>Times New Roman</vt:lpstr>
      <vt:lpstr>Wingdings</vt:lpstr>
      <vt:lpstr>默认设计模板</vt:lpstr>
      <vt:lpstr>1_默认设计模板</vt:lpstr>
      <vt:lpstr>Visio</vt:lpstr>
      <vt:lpstr>第9章　运行时存储组织 Run-Time storage Management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9.1.3.1　静态存储分配</vt:lpstr>
      <vt:lpstr>PowerPoint 演示文稿</vt:lpstr>
      <vt:lpstr>PowerPoint 演示文稿</vt:lpstr>
      <vt:lpstr>动态存储分配</vt:lpstr>
      <vt:lpstr>PowerPoint 演示文稿</vt:lpstr>
      <vt:lpstr>PowerPoint 演示文稿</vt:lpstr>
      <vt:lpstr>9.2 活动记录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9.2.2　嵌套过程语言存储分配实现</vt:lpstr>
      <vt:lpstr>9.2.2　嵌套过程语言存储分配实现</vt:lpstr>
      <vt:lpstr>PowerPoint 演示文稿</vt:lpstr>
      <vt:lpstr>PowerPoint 演示文稿</vt:lpstr>
      <vt:lpstr>PowerPoint 演示文稿</vt:lpstr>
      <vt:lpstr>PowerPoint 演示文稿</vt:lpstr>
      <vt:lpstr>PowerPoint 演示文稿</vt:lpstr>
      <vt:lpstr>PowerPoint 演示文稿</vt:lpstr>
      <vt:lpstr>9.2.3　嵌套程序块的非局部量访问</vt:lpstr>
      <vt:lpstr>PowerPoint 演示文稿</vt:lpstr>
      <vt:lpstr>9.3　过程调用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xlphust@hust.edu.cn</cp:lastModifiedBy>
  <cp:revision>579</cp:revision>
  <cp:lastPrinted>1601-01-01T00:00:00Z</cp:lastPrinted>
  <dcterms:created xsi:type="dcterms:W3CDTF">1601-01-01T00:00:00Z</dcterms:created>
  <dcterms:modified xsi:type="dcterms:W3CDTF">2020-04-14T12:43:12Z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