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sldIdLst>
    <p:sldId id="855" r:id="rId2"/>
    <p:sldId id="831" r:id="rId3"/>
    <p:sldId id="832" r:id="rId4"/>
    <p:sldId id="834" r:id="rId5"/>
    <p:sldId id="838" r:id="rId6"/>
    <p:sldId id="839" r:id="rId7"/>
    <p:sldId id="860" r:id="rId8"/>
    <p:sldId id="835" r:id="rId9"/>
    <p:sldId id="842" r:id="rId10"/>
    <p:sldId id="846" r:id="rId11"/>
    <p:sldId id="861" r:id="rId12"/>
    <p:sldId id="836" r:id="rId13"/>
    <p:sldId id="848" r:id="rId14"/>
    <p:sldId id="849" r:id="rId15"/>
    <p:sldId id="845" r:id="rId16"/>
    <p:sldId id="852" r:id="rId17"/>
    <p:sldId id="853" r:id="rId18"/>
    <p:sldId id="850" r:id="rId19"/>
    <p:sldId id="843" r:id="rId20"/>
    <p:sldId id="854" r:id="rId21"/>
    <p:sldId id="856" r:id="rId22"/>
    <p:sldId id="857" r:id="rId23"/>
    <p:sldId id="859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CC3300"/>
    <a:srgbClr val="CC0066"/>
    <a:srgbClr val="FFCC99"/>
    <a:srgbClr val="FF99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 autoAdjust="0"/>
    <p:restoredTop sz="94745" autoAdjust="0"/>
  </p:normalViewPr>
  <p:slideViewPr>
    <p:cSldViewPr>
      <p:cViewPr varScale="1">
        <p:scale>
          <a:sx n="108" d="100"/>
          <a:sy n="108" d="100"/>
        </p:scale>
        <p:origin x="-10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5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80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6" Type="http://schemas.openxmlformats.org/officeDocument/2006/relationships/image" Target="../media/image104.wmf"/><Relationship Id="rId1" Type="http://schemas.openxmlformats.org/officeDocument/2006/relationships/image" Target="../media/image87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4" Type="http://schemas.openxmlformats.org/officeDocument/2006/relationships/image" Target="../media/image88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e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jpeg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19.wmf"/><Relationship Id="rId7" Type="http://schemas.openxmlformats.org/officeDocument/2006/relationships/image" Target="../media/image31.wmf"/><Relationship Id="rId2" Type="http://schemas.openxmlformats.org/officeDocument/2006/relationships/image" Target="../media/image18.wmf"/><Relationship Id="rId1" Type="http://schemas.openxmlformats.org/officeDocument/2006/relationships/image" Target="../media/image16.jpeg"/><Relationship Id="rId6" Type="http://schemas.openxmlformats.org/officeDocument/2006/relationships/image" Target="../media/image30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16.jpeg"/><Relationship Id="rId9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66.wmf"/><Relationship Id="rId5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0.wmf"/><Relationship Id="rId7" Type="http://schemas.openxmlformats.org/officeDocument/2006/relationships/image" Target="../media/image8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82.wmf"/><Relationship Id="rId5" Type="http://schemas.openxmlformats.org/officeDocument/2006/relationships/image" Target="../media/image68.wmf"/><Relationship Id="rId4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C12C476-7353-4AAA-AC46-8BC53D675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8763000" y="6477000"/>
            <a:ext cx="304800" cy="304800"/>
          </a:xfrm>
          <a:prstGeom prst="actionButtonForwardNext">
            <a:avLst/>
          </a:prstGeom>
          <a:solidFill>
            <a:srgbClr val="AD95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15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28775"/>
            <a:ext cx="7772400" cy="150971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15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A464103-0EA3-4BFD-9064-15FA2FF43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0E52-5995-4A9E-808A-C78CCB794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9863" y="260350"/>
            <a:ext cx="1947862" cy="5411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260350"/>
            <a:ext cx="5692775" cy="5411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1DD7-E617-4430-AD7E-CCD7002CC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74916-9B0D-4E61-B920-8FEA0CDAB6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F3CFD-6AC8-47A3-B694-0990906B5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491E-ACA7-457F-B6DA-983A6867E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45F14-B73C-43F7-B596-EA578CB57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0DB34-2E5D-46D9-967E-E78EB6140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1801-31AB-4A0B-8F94-4CC7532A5D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1355-17B7-4E34-A7ED-A6C5F4B4D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07028-CD8F-4085-B862-CFA8F4613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260350"/>
            <a:ext cx="7793037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957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04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33CEAE9-64B7-4E18-BD29-F6D9043DC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0478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8763000" y="6096000"/>
            <a:ext cx="304800" cy="304800"/>
          </a:xfrm>
          <a:prstGeom prst="actionButtonBackPrevious">
            <a:avLst/>
          </a:prstGeom>
          <a:solidFill>
            <a:srgbClr val="AD95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0479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8763000" y="6477000"/>
            <a:ext cx="304800" cy="304800"/>
          </a:xfrm>
          <a:prstGeom prst="actionButtonForwardNext">
            <a:avLst/>
          </a:prstGeom>
          <a:solidFill>
            <a:srgbClr val="AD95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048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 rot="5400000">
            <a:off x="8763000" y="76200"/>
            <a:ext cx="304800" cy="304800"/>
          </a:xfrm>
          <a:prstGeom prst="actionButtonBeginning">
            <a:avLst/>
          </a:prstGeom>
          <a:solidFill>
            <a:srgbClr val="AD95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4.jpe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image" Target="../media/image62.png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4.png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73.png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79.png"/><Relationship Id="rId7" Type="http://schemas.openxmlformats.org/officeDocument/2006/relationships/image" Target="../media/image74.png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6.png"/><Relationship Id="rId11" Type="http://schemas.openxmlformats.org/officeDocument/2006/relationships/oleObject" Target="../embeddings/oleObject62.bin"/><Relationship Id="rId5" Type="http://schemas.openxmlformats.org/officeDocument/2006/relationships/image" Target="../media/image72.png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71.png"/><Relationship Id="rId9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86.png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7.png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2.bin"/><Relationship Id="rId3" Type="http://schemas.openxmlformats.org/officeDocument/2006/relationships/image" Target="../media/image85.wmf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4.bin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6.png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121.png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1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35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>
          <a:xfrm>
            <a:off x="359532" y="620689"/>
            <a:ext cx="7793037" cy="468052"/>
          </a:xfrm>
        </p:spPr>
        <p:txBody>
          <a:bodyPr/>
          <a:lstStyle/>
          <a:p>
            <a:r>
              <a:rPr lang="zh-CN" altLang="en-US" sz="2400" dirty="0" smtClean="0"/>
              <a:t>直播</a:t>
            </a:r>
            <a:r>
              <a:rPr lang="en-US" altLang="zh-CN" sz="2400" dirty="0" smtClean="0"/>
              <a:t>10-ch6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差分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FF0000"/>
                </a:solidFill>
              </a:rPr>
              <a:t>集成运放</a:t>
            </a:r>
            <a:r>
              <a:rPr lang="en-US" altLang="zh-CN" sz="2400" dirty="0" smtClean="0"/>
              <a:t>——  2020/05/22</a:t>
            </a:r>
            <a:endParaRPr lang="zh-CN" altLang="en-US" sz="2400" dirty="0" smtClean="0"/>
          </a:p>
        </p:txBody>
      </p:sp>
      <p:sp>
        <p:nvSpPr>
          <p:cNvPr id="11161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ECE9A-F2A2-423F-86FB-674CD6C54BCC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11621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6623720" y="620688"/>
            <a:ext cx="25202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lang="zh-CN" altLang="en-US" sz="2400" dirty="0" smtClean="0"/>
              <a:t>小结与习题课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 bwMode="auto">
          <a:xfrm>
            <a:off x="143508" y="1196752"/>
            <a:ext cx="88209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关于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差分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)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差模信号、共模信号、差模电压增益、共模电压增益和共模抑制比等基本概念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标题 4"/>
          <p:cNvSpPr txBox="1">
            <a:spLocks/>
          </p:cNvSpPr>
          <p:nvPr/>
        </p:nvSpPr>
        <p:spPr bwMode="auto">
          <a:xfrm>
            <a:off x="143508" y="191683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差分放大电路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工作原理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，要求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相位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关系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(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降低要求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)</a:t>
            </a:r>
            <a:r>
              <a:rPr lang="en-US" altLang="zh-CN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(48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0" name="标题 4"/>
          <p:cNvSpPr txBox="1">
            <a:spLocks/>
          </p:cNvSpPr>
          <p:nvPr/>
        </p:nvSpPr>
        <p:spPr bwMode="auto">
          <a:xfrm>
            <a:off x="143508" y="2672916"/>
            <a:ext cx="83889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(</a:t>
            </a:r>
            <a:r>
              <a:rPr lang="zh-CN" altLang="en-US" sz="1800" kern="0" dirty="0" smtClean="0">
                <a:ea typeface="华文楷体" pitchFamily="2" charset="-122"/>
                <a:sym typeface="Symbol" pitchFamily="18" charset="2"/>
              </a:rPr>
              <a:t>关于</a:t>
            </a:r>
            <a:r>
              <a:rPr lang="zh-CN" altLang="en-US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集成运放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)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集成运放的基本组成和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主要参数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79513" y="2672916"/>
            <a:ext cx="6804756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126486" y="2168860"/>
            <a:ext cx="2017514" cy="68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线上考试</a:t>
            </a:r>
            <a:endParaRPr lang="en-US" altLang="zh-CN" sz="1600" dirty="0" smtClean="0">
              <a:ea typeface="华文楷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差分按</a:t>
            </a:r>
            <a:r>
              <a:rPr lang="en-US" altLang="zh-CN" sz="1600" dirty="0" smtClean="0">
                <a:ea typeface="华文楷体" pitchFamily="2" charset="-122"/>
              </a:rPr>
              <a:t>56</a:t>
            </a:r>
            <a:r>
              <a:rPr lang="zh-CN" altLang="en-US" sz="1600" dirty="0" smtClean="0">
                <a:ea typeface="华文楷体" pitchFamily="2" charset="-122"/>
              </a:rPr>
              <a:t>学时要求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标题 4"/>
          <p:cNvSpPr txBox="1">
            <a:spLocks/>
          </p:cNvSpPr>
          <p:nvPr/>
        </p:nvSpPr>
        <p:spPr bwMode="auto">
          <a:xfrm>
            <a:off x="143508" y="3609020"/>
            <a:ext cx="8712968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集成运放非理想参数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带来的影响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（失调电压、失调电流、偏置电流、共模抑制比、转换速率、轨到轨输入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输出），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输入端直流通路、运放在单电源下工作等实际应用问题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27584" y="3281848"/>
            <a:ext cx="50405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单位增益带宽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G</a:t>
            </a:r>
            <a:r>
              <a:rPr lang="zh-CN" altLang="en-US" sz="1600" dirty="0" smtClean="0">
                <a:ea typeface="华文楷体" pitchFamily="2" charset="-122"/>
              </a:rPr>
              <a:t>和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转换速率</a:t>
            </a:r>
            <a:r>
              <a:rPr lang="en-US" altLang="zh-CN" sz="1600" kern="0" dirty="0" smtClean="0">
                <a:solidFill>
                  <a:schemeClr val="tx2"/>
                </a:solidFill>
                <a:latin typeface="+mn-lt"/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全功率带宽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P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)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7584" y="4473116"/>
            <a:ext cx="4644516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输入端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需要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直流通路的应用问题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 bwMode="auto">
          <a:xfrm>
            <a:off x="143508" y="227687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800" dirty="0" smtClean="0">
                <a:solidFill>
                  <a:srgbClr val="FF0000"/>
                </a:solidFill>
                <a:ea typeface="华文楷体" pitchFamily="2" charset="-122"/>
              </a:rPr>
              <a:t>了解</a:t>
            </a:r>
            <a:r>
              <a:rPr lang="zh-CN" altLang="en-US" sz="1800" dirty="0" smtClean="0">
                <a:ea typeface="华文楷体" pitchFamily="2" charset="-122"/>
              </a:rPr>
              <a:t>差分放大电路的工作原理、静态和动态指标计算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(56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27584" y="4815154"/>
            <a:ext cx="756084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失调电压、失调电流、偏置电流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带来的零点误差及调整方法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27584" y="5157192"/>
            <a:ext cx="7560840" cy="349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运放在单电源下工作遇到的概念问题及解决思路，能分析相关应用电路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9" name="AutoShape 55"/>
          <p:cNvSpPr>
            <a:spLocks noChangeArrowheads="1"/>
          </p:cNvSpPr>
          <p:nvPr/>
        </p:nvSpPr>
        <p:spPr bwMode="auto">
          <a:xfrm>
            <a:off x="0" y="1484784"/>
            <a:ext cx="323850" cy="252412"/>
          </a:xfrm>
          <a:prstGeom prst="rightArrow">
            <a:avLst>
              <a:gd name="adj1" fmla="val 50000"/>
              <a:gd name="adj2" fmla="val 606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1013596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4. </a:t>
            </a:r>
            <a:r>
              <a:rPr lang="zh-CN" altLang="en-US" sz="1600" dirty="0" smtClean="0">
                <a:ea typeface="华文楷体" pitchFamily="2" charset="-122"/>
              </a:rPr>
              <a:t>大信号动态特性</a:t>
            </a:r>
            <a:r>
              <a:rPr lang="en-US" altLang="zh-CN" sz="1600" dirty="0" smtClean="0">
                <a:ea typeface="华文楷体" pitchFamily="2" charset="-122"/>
              </a:rPr>
              <a:t>:(1)</a:t>
            </a:r>
            <a:r>
              <a:rPr lang="zh-CN" altLang="en-US" sz="1600" dirty="0" smtClean="0">
                <a:ea typeface="华文楷体" pitchFamily="2" charset="-122"/>
              </a:rPr>
              <a:t>转换速率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压摆率</a:t>
            </a:r>
            <a:r>
              <a:rPr lang="en-US" altLang="zh-CN" sz="1600" dirty="0" smtClean="0">
                <a:ea typeface="华文楷体" pitchFamily="2" charset="-122"/>
              </a:rPr>
              <a:t>) </a:t>
            </a:r>
            <a:r>
              <a:rPr lang="en-US" altLang="zh-CN" sz="1600" i="1" dirty="0" smtClean="0">
                <a:ea typeface="华文楷体" pitchFamily="2" charset="-122"/>
              </a:rPr>
              <a:t>S</a:t>
            </a:r>
            <a:r>
              <a:rPr lang="en-US" altLang="zh-CN" sz="1600" baseline="-25000" dirty="0" smtClean="0">
                <a:ea typeface="华文楷体" pitchFamily="2" charset="-122"/>
              </a:rPr>
              <a:t>R</a:t>
            </a:r>
            <a:r>
              <a:rPr lang="en-US" altLang="zh-CN" sz="1600" dirty="0" smtClean="0">
                <a:ea typeface="华文楷体" pitchFamily="2" charset="-122"/>
              </a:rPr>
              <a:t>, (2)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全功率带宽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P</a:t>
            </a:r>
            <a:r>
              <a:rPr lang="en-US" altLang="zh-CN" sz="1600" dirty="0" smtClean="0">
                <a:ea typeface="华文楷体" pitchFamily="2" charset="-122"/>
              </a:rPr>
              <a:t>。(</a:t>
            </a:r>
            <a:r>
              <a:rPr lang="zh-CN" altLang="en-US" sz="1600" dirty="0" smtClean="0">
                <a:ea typeface="华文楷体" pitchFamily="2" charset="-122"/>
              </a:rPr>
              <a:t>习题</a:t>
            </a:r>
            <a:r>
              <a:rPr lang="en-US" altLang="zh-CN" sz="1600" dirty="0" smtClean="0">
                <a:ea typeface="华文楷体" pitchFamily="2" charset="-122"/>
              </a:rPr>
              <a:t>7.6.7)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671558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2. </a:t>
            </a:r>
            <a:r>
              <a:rPr lang="zh-CN" altLang="en-US" sz="1600" dirty="0" smtClean="0">
                <a:ea typeface="华文楷体" pitchFamily="2" charset="-122"/>
              </a:rPr>
              <a:t>差模特性</a:t>
            </a:r>
            <a:r>
              <a:rPr lang="en-US" altLang="zh-CN" sz="1600" dirty="0" smtClean="0">
                <a:ea typeface="华文楷体" pitchFamily="2" charset="-122"/>
              </a:rPr>
              <a:t>(1)</a:t>
            </a:r>
            <a:r>
              <a:rPr lang="zh-CN" altLang="en-US" sz="1600" dirty="0" smtClean="0">
                <a:ea typeface="华文楷体" pitchFamily="2" charset="-122"/>
              </a:rPr>
              <a:t>带宽</a:t>
            </a:r>
            <a:r>
              <a:rPr lang="en-US" altLang="zh-CN" sz="1600" dirty="0" smtClean="0">
                <a:ea typeface="华文楷体" pitchFamily="2" charset="-122"/>
              </a:rPr>
              <a:t>:</a:t>
            </a:r>
            <a:r>
              <a:rPr lang="en-US" altLang="zh-CN" sz="1600" baseline="-250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latin typeface="华文宋体"/>
                <a:ea typeface="华文宋体"/>
              </a:rPr>
              <a:t>②</a:t>
            </a:r>
            <a:r>
              <a:rPr lang="zh-CN" altLang="en-US" sz="1600" dirty="0" smtClean="0">
                <a:ea typeface="华文楷体" pitchFamily="2" charset="-122"/>
              </a:rPr>
              <a:t>带宽开环带宽</a:t>
            </a:r>
            <a:r>
              <a:rPr lang="en-US" altLang="zh-CN" sz="1600" dirty="0" smtClean="0">
                <a:ea typeface="华文楷体" pitchFamily="2" charset="-122"/>
              </a:rPr>
              <a:t>BW (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H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/>
              </a:rPr>
              <a:t>0) </a:t>
            </a:r>
            <a:r>
              <a:rPr lang="en-US" altLang="zh-CN" sz="1600" dirty="0" smtClean="0">
                <a:latin typeface="华文宋体"/>
                <a:ea typeface="华文宋体"/>
              </a:rPr>
              <a:t>③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单位增益带宽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G </a:t>
            </a:r>
            <a:r>
              <a:rPr lang="en-US" altLang="zh-CN" sz="1600" dirty="0" smtClean="0">
                <a:ea typeface="华文楷体" pitchFamily="2" charset="-122"/>
              </a:rPr>
              <a:t>,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副标题 2"/>
          <p:cNvSpPr>
            <a:spLocks/>
          </p:cNvSpPr>
          <p:nvPr/>
        </p:nvSpPr>
        <p:spPr bwMode="auto">
          <a:xfrm>
            <a:off x="7416316" y="692696"/>
            <a:ext cx="1727684" cy="33919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 anchor="b">
            <a:spAutoFit/>
          </a:bodyPr>
          <a:lstStyle/>
          <a:p>
            <a:r>
              <a:rPr lang="en-US" altLang="zh-CN" sz="1600" dirty="0">
                <a:solidFill>
                  <a:srgbClr val="CC3300"/>
                </a:solidFill>
              </a:rPr>
              <a:t>8.3.5   </a:t>
            </a:r>
            <a:r>
              <a:rPr lang="zh-CN" altLang="en-US" sz="1600" dirty="0">
                <a:solidFill>
                  <a:srgbClr val="CC3300"/>
                </a:solidFill>
              </a:rPr>
              <a:t>扩展频带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07504" y="1412776"/>
            <a:ext cx="8137525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70298"/>
            <a:ext cx="9144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2024844"/>
            <a:ext cx="2384425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662" y="2024844"/>
            <a:ext cx="316865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0" y="2672916"/>
            <a:ext cx="1800200" cy="338554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结论</a:t>
            </a:r>
            <a:r>
              <a:rPr kumimoji="1" lang="en-US" altLang="zh-CN" sz="1600" dirty="0" smtClean="0">
                <a:solidFill>
                  <a:srgbClr val="000000"/>
                </a:solidFill>
                <a:ea typeface="华文楷体" pitchFamily="2" charset="-122"/>
              </a:rPr>
              <a:t>(</a:t>
            </a:r>
            <a:r>
              <a:rPr kumimoji="1" lang="zh-CN" altLang="en-US" sz="1600" dirty="0" smtClean="0">
                <a:solidFill>
                  <a:srgbClr val="000000"/>
                </a:solidFill>
                <a:ea typeface="华文楷体" pitchFamily="2" charset="-122"/>
              </a:rPr>
              <a:t>运用规则</a:t>
            </a:r>
            <a:r>
              <a:rPr kumimoji="1" lang="en-US" altLang="zh-CN" sz="1600" dirty="0" smtClean="0">
                <a:solidFill>
                  <a:srgbClr val="000000"/>
                </a:solidFill>
                <a:ea typeface="华文楷体" pitchFamily="2" charset="-122"/>
              </a:rPr>
              <a:t>)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663788" y="2024844"/>
            <a:ext cx="151216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00000"/>
                </a:solidFill>
                <a:ea typeface="华文楷体" pitchFamily="2" charset="-122"/>
              </a:rPr>
              <a:t>线下考试</a:t>
            </a:r>
            <a:endParaRPr kumimoji="1" lang="en-US" altLang="zh-CN" sz="1600" dirty="0" smtClean="0">
              <a:solidFill>
                <a:srgbClr val="000000"/>
              </a:solidFill>
              <a:ea typeface="华文楷体" pitchFamily="2" charset="-122"/>
            </a:endParaRPr>
          </a:p>
          <a:p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不提供</a:t>
            </a:r>
            <a:r>
              <a:rPr kumimoji="1" lang="zh-CN" altLang="en-US" sz="1600" dirty="0" smtClean="0">
                <a:solidFill>
                  <a:srgbClr val="000000"/>
                </a:solidFill>
                <a:ea typeface="华文楷体" pitchFamily="2" charset="-122"/>
              </a:rPr>
              <a:t>此公式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488324" y="2024844"/>
            <a:ext cx="151216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00000"/>
                </a:solidFill>
                <a:ea typeface="华文楷体" pitchFamily="2" charset="-122"/>
              </a:rPr>
              <a:t>线下考试</a:t>
            </a:r>
            <a:endParaRPr kumimoji="1" lang="en-US" altLang="zh-CN" sz="1600" dirty="0" smtClean="0">
              <a:solidFill>
                <a:srgbClr val="000000"/>
              </a:solidFill>
              <a:ea typeface="华文楷体" pitchFamily="2" charset="-122"/>
            </a:endParaRPr>
          </a:p>
          <a:p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提供</a:t>
            </a:r>
            <a:r>
              <a:rPr kumimoji="1" lang="zh-CN" altLang="en-US" sz="1600" dirty="0" smtClean="0">
                <a:solidFill>
                  <a:srgbClr val="000000"/>
                </a:solidFill>
                <a:ea typeface="华文楷体" pitchFamily="2" charset="-122"/>
              </a:rPr>
              <a:t>此公式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graphicFrame>
        <p:nvGraphicFramePr>
          <p:cNvPr id="17" name="Object 34"/>
          <p:cNvGraphicFramePr>
            <a:graphicFrameLocks noChangeAspect="1"/>
          </p:cNvGraphicFramePr>
          <p:nvPr/>
        </p:nvGraphicFramePr>
        <p:xfrm>
          <a:off x="1312602" y="3378478"/>
          <a:ext cx="2467310" cy="288939"/>
        </p:xfrm>
        <a:graphic>
          <a:graphicData uri="http://schemas.openxmlformats.org/presentationml/2006/ole">
            <p:oleObj spid="_x0000_s267266" name="Equation" r:id="rId6" imgW="1942920" imgH="228600" progId="Equation.DSMT4">
              <p:embed/>
            </p:oleObj>
          </a:graphicData>
        </a:graphic>
      </p:graphicFrame>
      <p:graphicFrame>
        <p:nvGraphicFramePr>
          <p:cNvPr id="764951" name="Object 23"/>
          <p:cNvGraphicFramePr>
            <a:graphicFrameLocks noChangeAspect="1"/>
          </p:cNvGraphicFramePr>
          <p:nvPr/>
        </p:nvGraphicFramePr>
        <p:xfrm>
          <a:off x="4499992" y="3356992"/>
          <a:ext cx="3456384" cy="554699"/>
        </p:xfrm>
        <a:graphic>
          <a:graphicData uri="http://schemas.openxmlformats.org/presentationml/2006/ole">
            <p:oleObj spid="_x0000_s267267" name="Equation" r:id="rId7" imgW="2819160" imgH="457200" progId="Equation.DSMT4">
              <p:embed/>
            </p:oleObj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923928" y="2853636"/>
            <a:ext cx="352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1600" dirty="0">
                <a:solidFill>
                  <a:srgbClr val="000000"/>
                </a:solidFill>
              </a:rPr>
              <a:t>运放的</a:t>
            </a:r>
            <a:r>
              <a:rPr kumimoji="1" lang="en-US" altLang="zh-CN" sz="1600" i="1" dirty="0">
                <a:solidFill>
                  <a:srgbClr val="000000"/>
                </a:solidFill>
                <a:ea typeface="华康简宋"/>
                <a:cs typeface="华康简宋"/>
              </a:rPr>
              <a:t>S</a:t>
            </a:r>
            <a:r>
              <a:rPr kumimoji="1" lang="en-US" altLang="zh-CN" sz="1600" baseline="-30000" dirty="0">
                <a:solidFill>
                  <a:srgbClr val="000000"/>
                </a:solidFill>
                <a:ea typeface="华康简宋"/>
                <a:cs typeface="华康简宋"/>
              </a:rPr>
              <a:t>R</a:t>
            </a:r>
            <a:r>
              <a:rPr kumimoji="1" lang="zh-CN" altLang="en-US" sz="1600" dirty="0">
                <a:solidFill>
                  <a:srgbClr val="000000"/>
                </a:solidFill>
              </a:rPr>
              <a:t>必须满足 </a:t>
            </a:r>
            <a:r>
              <a:rPr kumimoji="1" lang="en-US" altLang="zh-CN" sz="1600" i="1" dirty="0" smtClean="0">
                <a:solidFill>
                  <a:schemeClr val="hlink"/>
                </a:solidFill>
                <a:ea typeface="华康简宋"/>
                <a:cs typeface="华康简宋"/>
              </a:rPr>
              <a:t>S</a:t>
            </a:r>
            <a:r>
              <a:rPr kumimoji="1" lang="en-US" altLang="zh-CN" sz="1600" baseline="-30000" dirty="0" smtClean="0">
                <a:solidFill>
                  <a:schemeClr val="hlink"/>
                </a:solidFill>
                <a:ea typeface="华康简宋"/>
                <a:cs typeface="华康简宋"/>
              </a:rPr>
              <a:t>R </a:t>
            </a:r>
            <a:r>
              <a:rPr kumimoji="1" lang="en-US" altLang="zh-CN" sz="1600" dirty="0" smtClean="0">
                <a:solidFill>
                  <a:schemeClr val="hlink"/>
                </a:solidFill>
                <a:ea typeface="华康简宋"/>
                <a:cs typeface="华康简宋"/>
              </a:rPr>
              <a:t>≥ </a:t>
            </a:r>
            <a:r>
              <a:rPr kumimoji="1" lang="en-US" altLang="zh-CN" sz="1600" i="1" dirty="0" err="1" smtClean="0">
                <a:solidFill>
                  <a:schemeClr val="hlink"/>
                </a:solidFill>
                <a:ea typeface="华康简宋"/>
                <a:cs typeface="华康简宋"/>
              </a:rPr>
              <a:t>V</a:t>
            </a:r>
            <a:r>
              <a:rPr kumimoji="1" lang="en-US" altLang="zh-CN" sz="1600" baseline="-30000" dirty="0" err="1" smtClean="0">
                <a:solidFill>
                  <a:schemeClr val="hlink"/>
                </a:solidFill>
                <a:ea typeface="华康简宋"/>
                <a:cs typeface="华康简宋"/>
              </a:rPr>
              <a:t>om</a:t>
            </a:r>
            <a:r>
              <a:rPr kumimoji="1" lang="en-US" altLang="zh-CN" sz="1600" baseline="-30000" dirty="0" smtClean="0">
                <a:solidFill>
                  <a:schemeClr val="hlink"/>
                </a:solidFill>
                <a:ea typeface="华康简宋"/>
                <a:cs typeface="华康简宋"/>
              </a:rPr>
              <a:t> </a:t>
            </a:r>
            <a:r>
              <a:rPr kumimoji="1" lang="en-US" altLang="zh-CN" sz="1600" dirty="0" smtClean="0">
                <a:solidFill>
                  <a:schemeClr val="hlink"/>
                </a:solidFill>
                <a:ea typeface="华康简宋"/>
                <a:cs typeface="华康简宋"/>
              </a:rPr>
              <a:t>2π</a:t>
            </a:r>
            <a:r>
              <a:rPr kumimoji="1" lang="en-US" altLang="zh-CN" sz="1600" i="1" dirty="0" smtClean="0">
                <a:solidFill>
                  <a:schemeClr val="hlink"/>
                </a:solidFill>
                <a:ea typeface="华康简宋"/>
                <a:cs typeface="华康简宋"/>
              </a:rPr>
              <a:t>f</a:t>
            </a:r>
            <a:r>
              <a:rPr kumimoji="1" lang="en-US" altLang="zh-CN" sz="1600" baseline="-30000" dirty="0" smtClean="0">
                <a:solidFill>
                  <a:schemeClr val="hlink"/>
                </a:solidFill>
                <a:ea typeface="华康简宋"/>
                <a:cs typeface="华康简宋"/>
              </a:rPr>
              <a:t>max</a:t>
            </a:r>
            <a:endParaRPr kumimoji="1" lang="en-US" altLang="zh-CN" sz="1600" baseline="-30000" dirty="0">
              <a:solidFill>
                <a:schemeClr val="hlink"/>
              </a:solidFill>
              <a:ea typeface="华康简宋"/>
              <a:cs typeface="华康简宋"/>
            </a:endParaRPr>
          </a:p>
        </p:txBody>
      </p:sp>
      <p:graphicFrame>
        <p:nvGraphicFramePr>
          <p:cNvPr id="18" name="Object 26"/>
          <p:cNvGraphicFramePr>
            <a:graphicFrameLocks noChangeAspect="1"/>
          </p:cNvGraphicFramePr>
          <p:nvPr/>
        </p:nvGraphicFramePr>
        <p:xfrm>
          <a:off x="7344308" y="2780928"/>
          <a:ext cx="1739788" cy="540760"/>
        </p:xfrm>
        <a:graphic>
          <a:graphicData uri="http://schemas.openxmlformats.org/presentationml/2006/ole">
            <p:oleObj spid="_x0000_s267268" name="Equation" r:id="rId8" imgW="1294838" imgH="406224" progId="Equation.DSMT4">
              <p:embed/>
            </p:oleObj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59532" y="2982434"/>
            <a:ext cx="352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1600" dirty="0">
                <a:solidFill>
                  <a:srgbClr val="000000"/>
                </a:solidFill>
              </a:rPr>
              <a:t>运放</a:t>
            </a:r>
            <a:r>
              <a:rPr kumimoji="1" lang="zh-CN" altLang="en-US" sz="1600" dirty="0" smtClean="0">
                <a:solidFill>
                  <a:srgbClr val="000000"/>
                </a:solidFill>
              </a:rPr>
              <a:t>的</a:t>
            </a:r>
            <a:r>
              <a:rPr kumimoji="1" lang="en-US" altLang="zh-CN" sz="1600" i="1" dirty="0" smtClean="0">
                <a:solidFill>
                  <a:srgbClr val="000000"/>
                </a:solidFill>
                <a:ea typeface="华康简宋"/>
                <a:cs typeface="华康简宋"/>
              </a:rPr>
              <a:t>BW</a:t>
            </a:r>
            <a:r>
              <a:rPr kumimoji="1" lang="en-US" altLang="zh-CN" sz="1600" baseline="-30000" dirty="0" smtClean="0">
                <a:solidFill>
                  <a:srgbClr val="000000"/>
                </a:solidFill>
                <a:ea typeface="华康简宋"/>
                <a:cs typeface="华康简宋"/>
              </a:rPr>
              <a:t>G</a:t>
            </a:r>
            <a:r>
              <a:rPr kumimoji="1" lang="en-US" altLang="zh-CN" sz="1600" dirty="0" smtClean="0">
                <a:solidFill>
                  <a:srgbClr val="000000"/>
                </a:solidFill>
              </a:rPr>
              <a:t>= </a:t>
            </a:r>
            <a:r>
              <a:rPr kumimoji="1" lang="en-US" altLang="zh-CN" sz="1600" i="1" dirty="0" err="1" smtClean="0">
                <a:solidFill>
                  <a:srgbClr val="000000"/>
                </a:solidFill>
                <a:ea typeface="华康简宋"/>
                <a:cs typeface="华康简宋"/>
              </a:rPr>
              <a:t>f</a:t>
            </a:r>
            <a:r>
              <a:rPr kumimoji="1" lang="en-US" altLang="zh-CN" sz="1600" baseline="-30000" dirty="0" err="1" smtClean="0">
                <a:solidFill>
                  <a:srgbClr val="000000"/>
                </a:solidFill>
                <a:ea typeface="华康简宋"/>
                <a:cs typeface="华康简宋"/>
              </a:rPr>
              <a:t>T</a:t>
            </a:r>
            <a:r>
              <a:rPr kumimoji="1" lang="zh-CN" altLang="en-US" sz="1600" dirty="0" smtClean="0">
                <a:solidFill>
                  <a:srgbClr val="000000"/>
                </a:solidFill>
              </a:rPr>
              <a:t>必须 </a:t>
            </a:r>
            <a:r>
              <a:rPr kumimoji="1" lang="en-US" altLang="zh-CN" sz="1600" baseline="-30000" dirty="0" smtClean="0">
                <a:solidFill>
                  <a:schemeClr val="hlink"/>
                </a:solidFill>
                <a:ea typeface="华康简宋"/>
                <a:cs typeface="华康简宋"/>
              </a:rPr>
              <a:t> </a:t>
            </a:r>
            <a:r>
              <a:rPr kumimoji="1" lang="en-US" altLang="zh-CN" sz="1600" dirty="0" smtClean="0">
                <a:solidFill>
                  <a:schemeClr val="hlink"/>
                </a:solidFill>
                <a:ea typeface="华康简宋"/>
                <a:cs typeface="华康简宋"/>
              </a:rPr>
              <a:t>≥ </a:t>
            </a:r>
            <a:r>
              <a:rPr kumimoji="1" lang="en-US" altLang="zh-CN" sz="1600" i="1" dirty="0" err="1" smtClean="0">
                <a:solidFill>
                  <a:schemeClr val="hlink"/>
                </a:solidFill>
                <a:ea typeface="华康简宋"/>
                <a:cs typeface="华康简宋"/>
              </a:rPr>
              <a:t>A</a:t>
            </a:r>
            <a:r>
              <a:rPr kumimoji="1" lang="en-US" altLang="zh-CN" sz="1600" baseline="-30000" dirty="0" err="1" smtClean="0">
                <a:solidFill>
                  <a:schemeClr val="hlink"/>
                </a:solidFill>
                <a:ea typeface="华康简宋"/>
                <a:cs typeface="华康简宋"/>
              </a:rPr>
              <a:t>vm</a:t>
            </a:r>
            <a:r>
              <a:rPr kumimoji="1" lang="en-US" altLang="zh-CN" sz="1600" baseline="-30000" dirty="0" smtClean="0">
                <a:solidFill>
                  <a:schemeClr val="hlink"/>
                </a:solidFill>
                <a:ea typeface="华康简宋"/>
                <a:cs typeface="华康简宋"/>
              </a:rPr>
              <a:t> </a:t>
            </a:r>
            <a:r>
              <a:rPr kumimoji="1" lang="en-US" altLang="zh-CN" sz="1600" dirty="0" smtClean="0">
                <a:solidFill>
                  <a:schemeClr val="hlink"/>
                </a:solidFill>
                <a:ea typeface="华康简宋"/>
                <a:cs typeface="华康简宋"/>
                <a:sym typeface="Symbol"/>
              </a:rPr>
              <a:t> </a:t>
            </a:r>
            <a:r>
              <a:rPr kumimoji="1" lang="en-US" altLang="zh-CN" sz="1600" i="1" dirty="0" err="1" smtClean="0">
                <a:solidFill>
                  <a:schemeClr val="hlink"/>
                </a:solidFill>
                <a:ea typeface="华康简宋"/>
                <a:cs typeface="华康简宋"/>
              </a:rPr>
              <a:t>f</a:t>
            </a:r>
            <a:r>
              <a:rPr kumimoji="1" lang="en-US" altLang="zh-CN" sz="1600" baseline="-30000" dirty="0" err="1" smtClean="0">
                <a:solidFill>
                  <a:schemeClr val="hlink"/>
                </a:solidFill>
                <a:ea typeface="华康简宋"/>
                <a:cs typeface="华康简宋"/>
              </a:rPr>
              <a:t>H</a:t>
            </a:r>
            <a:endParaRPr kumimoji="1" lang="en-US" altLang="zh-CN" sz="1600" baseline="-30000" dirty="0">
              <a:solidFill>
                <a:schemeClr val="hlink"/>
              </a:solidFill>
              <a:ea typeface="华康简宋"/>
              <a:cs typeface="华康简宋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0" y="3681028"/>
            <a:ext cx="4644008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华文楷体" pitchFamily="2" charset="-122"/>
              </a:rPr>
              <a:t>6.4</a:t>
            </a:r>
            <a:r>
              <a:rPr kumimoji="1" lang="zh-CN" altLang="en-US" sz="1600" dirty="0" smtClean="0">
                <a:solidFill>
                  <a:srgbClr val="000000"/>
                </a:solidFill>
                <a:ea typeface="华文楷体" pitchFamily="2" charset="-122"/>
              </a:rPr>
              <a:t>节 共源或共射的密勒效应使</a:t>
            </a:r>
            <a:r>
              <a:rPr kumimoji="1" lang="en-US" altLang="zh-CN" sz="1600" i="1" dirty="0" err="1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A</a:t>
            </a:r>
            <a:r>
              <a:rPr kumimoji="1" lang="en-US" altLang="zh-CN" sz="1600" baseline="-30000" dirty="0" err="1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vm</a:t>
            </a:r>
            <a:r>
              <a:rPr kumimoji="1" lang="en-US" altLang="zh-CN" sz="1600" baseline="-30000" dirty="0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 </a:t>
            </a:r>
            <a:r>
              <a:rPr kumimoji="1" lang="en-US" altLang="zh-CN" sz="1600" i="1" dirty="0" err="1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f</a:t>
            </a:r>
            <a:r>
              <a:rPr kumimoji="1" lang="en-US" altLang="zh-CN" sz="1600" baseline="-30000" dirty="0" err="1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H</a:t>
            </a:r>
            <a:r>
              <a:rPr kumimoji="1" lang="en-US" altLang="zh-CN" sz="1600" i="1" dirty="0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 </a:t>
            </a:r>
            <a:r>
              <a:rPr kumimoji="1" lang="zh-CN" altLang="en-US" sz="1600" dirty="0" smtClean="0">
                <a:ea typeface="华文楷体" pitchFamily="2" charset="-122"/>
                <a:cs typeface="华康简宋"/>
              </a:rPr>
              <a:t>为</a:t>
            </a:r>
            <a:r>
              <a:rPr kumimoji="1" lang="zh-CN" altLang="en-US" sz="1600" dirty="0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常数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pic>
        <p:nvPicPr>
          <p:cNvPr id="23" name="Picture 9" descr="kp_a0640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7525" y="4041068"/>
            <a:ext cx="2520280" cy="180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副标题 2"/>
          <p:cNvSpPr>
            <a:spLocks/>
          </p:cNvSpPr>
          <p:nvPr/>
        </p:nvSpPr>
        <p:spPr bwMode="auto">
          <a:xfrm>
            <a:off x="0" y="5769260"/>
            <a:ext cx="1727684" cy="339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 anchor="b">
            <a:spAutoFit/>
          </a:bodyPr>
          <a:lstStyle/>
          <a:p>
            <a:r>
              <a:rPr lang="en-US" altLang="zh-CN" sz="1600" dirty="0">
                <a:solidFill>
                  <a:srgbClr val="CC3300"/>
                </a:solidFill>
              </a:rPr>
              <a:t>8.3.5   </a:t>
            </a:r>
            <a:r>
              <a:rPr lang="zh-CN" altLang="en-US" sz="1600" dirty="0">
                <a:solidFill>
                  <a:srgbClr val="CC3300"/>
                </a:solidFill>
              </a:rPr>
              <a:t>扩展频带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107504" y="2636912"/>
            <a:ext cx="8137525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V="1">
            <a:off x="647564" y="5085184"/>
            <a:ext cx="10081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1655677" y="5085184"/>
            <a:ext cx="468052" cy="35677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3945" name="Object 41"/>
          <p:cNvGraphicFramePr>
            <a:graphicFrameLocks noChangeAspect="1"/>
          </p:cNvGraphicFramePr>
          <p:nvPr/>
        </p:nvGraphicFramePr>
        <p:xfrm>
          <a:off x="801848" y="5769260"/>
          <a:ext cx="5894388" cy="995363"/>
        </p:xfrm>
        <a:graphic>
          <a:graphicData uri="http://schemas.openxmlformats.org/presentationml/2006/ole">
            <p:oleObj spid="_x0000_s267269" name="Equation" r:id="rId10" imgW="4978080" imgH="838080" progId="Equation.DSMT4">
              <p:embed/>
            </p:oleObj>
          </a:graphicData>
        </a:graphic>
      </p:graphicFrame>
      <p:graphicFrame>
        <p:nvGraphicFramePr>
          <p:cNvPr id="28" name="Object 41"/>
          <p:cNvGraphicFramePr>
            <a:graphicFrameLocks noChangeAspect="1"/>
          </p:cNvGraphicFramePr>
          <p:nvPr/>
        </p:nvGraphicFramePr>
        <p:xfrm>
          <a:off x="1403648" y="4041068"/>
          <a:ext cx="1156952" cy="501169"/>
        </p:xfrm>
        <a:graphic>
          <a:graphicData uri="http://schemas.openxmlformats.org/presentationml/2006/ole">
            <p:oleObj spid="_x0000_s267270" name="Equation" r:id="rId11" imgW="1028520" imgH="444240" progId="Equation.DSMT4">
              <p:embed/>
            </p:oleObj>
          </a:graphicData>
        </a:graphic>
      </p:graphicFrame>
      <p:sp>
        <p:nvSpPr>
          <p:cNvPr id="29" name="Line 56"/>
          <p:cNvSpPr>
            <a:spLocks noChangeShapeType="1"/>
          </p:cNvSpPr>
          <p:nvPr/>
        </p:nvSpPr>
        <p:spPr bwMode="auto">
          <a:xfrm flipV="1">
            <a:off x="935596" y="4365104"/>
            <a:ext cx="468052" cy="72008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rot="5400000" flipV="1">
            <a:off x="1439652" y="5301208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Object 41"/>
          <p:cNvGraphicFramePr>
            <a:graphicFrameLocks noChangeAspect="1"/>
          </p:cNvGraphicFramePr>
          <p:nvPr/>
        </p:nvGraphicFramePr>
        <p:xfrm>
          <a:off x="2519772" y="4581128"/>
          <a:ext cx="1578843" cy="281624"/>
        </p:xfrm>
        <a:graphic>
          <a:graphicData uri="http://schemas.openxmlformats.org/presentationml/2006/ole">
            <p:oleObj spid="_x0000_s267271" name="Equation" r:id="rId12" imgW="1282680" imgH="228600" progId="Equation.DSMT4">
              <p:embed/>
            </p:oleObj>
          </a:graphicData>
        </a:graphic>
      </p:graphicFrame>
      <p:sp>
        <p:nvSpPr>
          <p:cNvPr id="32" name="Line 56"/>
          <p:cNvSpPr>
            <a:spLocks noChangeShapeType="1"/>
          </p:cNvSpPr>
          <p:nvPr/>
        </p:nvSpPr>
        <p:spPr bwMode="auto">
          <a:xfrm flipV="1">
            <a:off x="1655676" y="4833156"/>
            <a:ext cx="864096" cy="576064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0" y="3342474"/>
            <a:ext cx="1224136" cy="338554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原理简述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107504" y="3320988"/>
            <a:ext cx="8137525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rot="5400000">
            <a:off x="2987824" y="4653138"/>
            <a:ext cx="2592289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19973" y="3923344"/>
            <a:ext cx="1908211" cy="203094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6264188" y="3933056"/>
            <a:ext cx="2843808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ea typeface="华文楷体" pitchFamily="2" charset="-122"/>
                <a:cs typeface="华康简宋"/>
              </a:rPr>
              <a:t>简单理解</a:t>
            </a:r>
            <a:r>
              <a:rPr kumimoji="1" lang="en-US" altLang="zh-CN" sz="1600" dirty="0" smtClean="0">
                <a:ea typeface="华文楷体" pitchFamily="2" charset="-122"/>
                <a:cs typeface="华康简宋"/>
              </a:rPr>
              <a:t>: </a:t>
            </a:r>
            <a:r>
              <a:rPr kumimoji="1" lang="en-US" altLang="zh-CN" sz="1600" i="1" dirty="0" err="1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f</a:t>
            </a:r>
            <a:r>
              <a:rPr kumimoji="1" lang="en-US" altLang="zh-CN" sz="1600" baseline="-30000" dirty="0" err="1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H</a:t>
            </a:r>
            <a:r>
              <a:rPr kumimoji="1" lang="en-US" altLang="zh-CN" sz="1600" i="1" dirty="0" smtClean="0">
                <a:solidFill>
                  <a:schemeClr val="hlink"/>
                </a:solidFill>
                <a:ea typeface="华文楷体" pitchFamily="2" charset="-122"/>
                <a:cs typeface="华康简宋"/>
              </a:rPr>
              <a:t> </a:t>
            </a:r>
            <a:r>
              <a:rPr kumimoji="1" lang="zh-CN" altLang="en-US" sz="1600" dirty="0" smtClean="0">
                <a:ea typeface="华文楷体" pitchFamily="2" charset="-122"/>
                <a:cs typeface="华康简宋"/>
              </a:rPr>
              <a:t>的瞬态表达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pic>
        <p:nvPicPr>
          <p:cNvPr id="38" name="Picture 5" descr="47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256" y="4293096"/>
            <a:ext cx="1224135" cy="94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264188" y="5193196"/>
            <a:ext cx="287981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正弦</a:t>
            </a:r>
            <a:r>
              <a:rPr kumimoji="1" lang="zh-CN" altLang="en-US" sz="1600" dirty="0" smtClean="0">
                <a:ea typeface="华文楷体" pitchFamily="2" charset="-122"/>
              </a:rPr>
              <a:t>输入</a:t>
            </a:r>
            <a:r>
              <a:rPr kumimoji="1" lang="en-US" altLang="zh-CN" sz="1600" dirty="0" smtClean="0">
                <a:ea typeface="华文楷体" pitchFamily="2" charset="-122"/>
              </a:rPr>
              <a:t>—</a:t>
            </a:r>
            <a:r>
              <a:rPr kumimoji="1" lang="zh-CN" altLang="en-US" sz="1600" dirty="0" smtClean="0">
                <a:ea typeface="华文楷体" pitchFamily="2" charset="-122"/>
              </a:rPr>
              <a:t>正弦稳态分析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6264188" y="5517232"/>
            <a:ext cx="287981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方波</a:t>
            </a:r>
            <a:r>
              <a:rPr kumimoji="1" lang="zh-CN" altLang="en-US" sz="1600" dirty="0" smtClean="0">
                <a:ea typeface="华文楷体" pitchFamily="2" charset="-122"/>
              </a:rPr>
              <a:t>输入</a:t>
            </a:r>
            <a:r>
              <a:rPr kumimoji="1" lang="en-US" altLang="zh-CN" sz="1600" dirty="0" smtClean="0">
                <a:ea typeface="华文楷体" pitchFamily="2" charset="-122"/>
              </a:rPr>
              <a:t>—</a:t>
            </a:r>
            <a:r>
              <a:rPr kumimoji="1" lang="zh-CN" altLang="en-US" sz="1600" dirty="0" smtClean="0">
                <a:ea typeface="华文楷体" pitchFamily="2" charset="-122"/>
              </a:rPr>
              <a:t>瞬态响应分析</a:t>
            </a:r>
            <a:endParaRPr kumimoji="1" lang="en-US" altLang="zh-CN" sz="16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76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76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9" grpId="0" autoUpdateAnimBg="0"/>
      <p:bldP spid="21" grpId="0" autoUpdateAnimBg="0"/>
      <p:bldP spid="22" grpId="0"/>
      <p:bldP spid="24" grpId="0"/>
      <p:bldP spid="25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7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>
          <a:xfrm>
            <a:off x="359532" y="620689"/>
            <a:ext cx="7793037" cy="468052"/>
          </a:xfrm>
        </p:spPr>
        <p:txBody>
          <a:bodyPr/>
          <a:lstStyle/>
          <a:p>
            <a:r>
              <a:rPr lang="zh-CN" altLang="en-US" sz="2400" dirty="0" smtClean="0"/>
              <a:t>直播</a:t>
            </a:r>
            <a:r>
              <a:rPr lang="en-US" altLang="zh-CN" sz="2400" dirty="0" smtClean="0"/>
              <a:t>10-ch6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差分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FF0000"/>
                </a:solidFill>
              </a:rPr>
              <a:t>集成运放</a:t>
            </a:r>
            <a:r>
              <a:rPr lang="en-US" altLang="zh-CN" sz="2400" dirty="0" smtClean="0"/>
              <a:t>——  2020/05/22</a:t>
            </a:r>
            <a:endParaRPr lang="zh-CN" altLang="en-US" sz="2400" dirty="0" smtClean="0"/>
          </a:p>
        </p:txBody>
      </p:sp>
      <p:sp>
        <p:nvSpPr>
          <p:cNvPr id="11161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ECE9A-F2A2-423F-86FB-674CD6C54BCC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11621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6623720" y="620688"/>
            <a:ext cx="25202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lang="zh-CN" altLang="en-US" sz="2400" dirty="0" smtClean="0"/>
              <a:t>小结与习题课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 bwMode="auto">
          <a:xfrm>
            <a:off x="143508" y="1196752"/>
            <a:ext cx="88209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关于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差分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)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差模信号、共模信号、差模电压增益、共模电压增益和共模抑制比等基本概念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标题 4"/>
          <p:cNvSpPr txBox="1">
            <a:spLocks/>
          </p:cNvSpPr>
          <p:nvPr/>
        </p:nvSpPr>
        <p:spPr bwMode="auto">
          <a:xfrm>
            <a:off x="143508" y="191683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差分放大电路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工作原理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，要求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相位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关系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(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降低要求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)</a:t>
            </a:r>
            <a:r>
              <a:rPr lang="en-US" altLang="zh-CN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(48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0" name="标题 4"/>
          <p:cNvSpPr txBox="1">
            <a:spLocks/>
          </p:cNvSpPr>
          <p:nvPr/>
        </p:nvSpPr>
        <p:spPr bwMode="auto">
          <a:xfrm>
            <a:off x="143508" y="2672916"/>
            <a:ext cx="83889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(</a:t>
            </a:r>
            <a:r>
              <a:rPr lang="zh-CN" altLang="en-US" sz="1800" kern="0" dirty="0" smtClean="0">
                <a:ea typeface="华文楷体" pitchFamily="2" charset="-122"/>
                <a:sym typeface="Symbol" pitchFamily="18" charset="2"/>
              </a:rPr>
              <a:t>关于</a:t>
            </a:r>
            <a:r>
              <a:rPr lang="zh-CN" altLang="en-US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集成运放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)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集成运放的基本组成和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主要参数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79513" y="2672916"/>
            <a:ext cx="6804756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126486" y="2168860"/>
            <a:ext cx="2017514" cy="68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线上考试</a:t>
            </a:r>
            <a:endParaRPr lang="en-US" altLang="zh-CN" sz="1600" dirty="0" smtClean="0">
              <a:ea typeface="华文楷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差分按</a:t>
            </a:r>
            <a:r>
              <a:rPr lang="en-US" altLang="zh-CN" sz="1600" dirty="0" smtClean="0">
                <a:ea typeface="华文楷体" pitchFamily="2" charset="-122"/>
              </a:rPr>
              <a:t>56</a:t>
            </a:r>
            <a:r>
              <a:rPr lang="zh-CN" altLang="en-US" sz="1600" dirty="0" smtClean="0">
                <a:ea typeface="华文楷体" pitchFamily="2" charset="-122"/>
              </a:rPr>
              <a:t>学时要求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标题 4"/>
          <p:cNvSpPr txBox="1">
            <a:spLocks/>
          </p:cNvSpPr>
          <p:nvPr/>
        </p:nvSpPr>
        <p:spPr bwMode="auto">
          <a:xfrm>
            <a:off x="143508" y="3609020"/>
            <a:ext cx="8712968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集成运放非理想参数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带来的影响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（失调电压、失调电流、偏置电流、共模抑制比、转换速率、轨到轨输入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输出），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输入端直流通路、运放在单电源下工作等实际应用问题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27584" y="3281848"/>
            <a:ext cx="50405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单位增益带宽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G</a:t>
            </a:r>
            <a:r>
              <a:rPr lang="zh-CN" altLang="en-US" sz="1600" dirty="0" smtClean="0">
                <a:ea typeface="华文楷体" pitchFamily="2" charset="-122"/>
              </a:rPr>
              <a:t>和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转换速率</a:t>
            </a:r>
            <a:r>
              <a:rPr lang="en-US" altLang="zh-CN" sz="1600" kern="0" dirty="0" smtClean="0">
                <a:solidFill>
                  <a:schemeClr val="tx2"/>
                </a:solidFill>
                <a:latin typeface="+mn-lt"/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全功率带宽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P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)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7584" y="4473116"/>
            <a:ext cx="4644516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输入端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需要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直流通路的应用问题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 bwMode="auto">
          <a:xfrm>
            <a:off x="143508" y="227687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800" dirty="0" smtClean="0">
                <a:solidFill>
                  <a:srgbClr val="FF0000"/>
                </a:solidFill>
                <a:ea typeface="华文楷体" pitchFamily="2" charset="-122"/>
              </a:rPr>
              <a:t>了解</a:t>
            </a:r>
            <a:r>
              <a:rPr lang="zh-CN" altLang="en-US" sz="1800" dirty="0" smtClean="0">
                <a:ea typeface="华文楷体" pitchFamily="2" charset="-122"/>
              </a:rPr>
              <a:t>差分放大电路的工作原理、静态和动态指标计算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(56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27584" y="4815154"/>
            <a:ext cx="756084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失调电压、失调电流、偏置电流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带来的零点误差及调整方法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27584" y="5157192"/>
            <a:ext cx="7560840" cy="349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运放在单电源下工作遇到的概念问题及解决思路，能分析相关应用电路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9" name="AutoShape 55"/>
          <p:cNvSpPr>
            <a:spLocks noChangeArrowheads="1"/>
          </p:cNvSpPr>
          <p:nvPr/>
        </p:nvSpPr>
        <p:spPr bwMode="auto">
          <a:xfrm>
            <a:off x="179512" y="4545124"/>
            <a:ext cx="323850" cy="252412"/>
          </a:xfrm>
          <a:prstGeom prst="rightArrow">
            <a:avLst>
              <a:gd name="adj1" fmla="val 50000"/>
              <a:gd name="adj2" fmla="val 606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647564" y="2024844"/>
            <a:ext cx="20522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532" y="620688"/>
            <a:ext cx="8388932" cy="1332148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教学大纲基本要求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/>
            </a:r>
            <a:b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</a:b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 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集成运放非理想参数带来的影响（失调电压、失调电流、偏置电流、共模抑制比、转换速率、轨到轨输入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输出），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输入端直流通路、运放在单电源下工作等实际应用问题</a:t>
            </a:r>
            <a:endParaRPr lang="zh-CN" altLang="en-US" sz="2000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571492" y="617552"/>
            <a:ext cx="457250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1. </a:t>
            </a:r>
            <a:r>
              <a:rPr lang="zh-CN" altLang="en-US" sz="1600" dirty="0" smtClean="0">
                <a:ea typeface="华文楷体" pitchFamily="2" charset="-122"/>
              </a:rPr>
              <a:t>输入直流误差特性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输入失调特性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076564" y="1700808"/>
            <a:ext cx="4067944" cy="55399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kumimoji="1" lang="en-US" altLang="zh-CN" sz="1800" dirty="0">
                <a:solidFill>
                  <a:srgbClr val="000066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</a:rPr>
              <a:t>7.6.2</a:t>
            </a:r>
            <a:r>
              <a:rPr kumimoji="1" lang="zh-CN" altLang="en-US" sz="1800" dirty="0" smtClean="0">
                <a:solidFill>
                  <a:srgbClr val="000066"/>
                </a:solidFill>
              </a:rPr>
              <a:t>节</a:t>
            </a:r>
            <a:r>
              <a:rPr kumimoji="1" lang="en-US" altLang="zh-CN" sz="1800" dirty="0" smtClean="0">
                <a:solidFill>
                  <a:srgbClr val="000066"/>
                </a:solidFill>
              </a:rPr>
              <a:t>2  </a:t>
            </a:r>
            <a:r>
              <a:rPr kumimoji="1" lang="zh-CN" altLang="en-US" sz="1800" dirty="0">
                <a:solidFill>
                  <a:srgbClr val="000066"/>
                </a:solidFill>
              </a:rPr>
              <a:t>实际集成</a:t>
            </a:r>
            <a:r>
              <a:rPr kumimoji="1" lang="zh-CN" altLang="en-US" sz="1800" dirty="0" smtClean="0">
                <a:solidFill>
                  <a:srgbClr val="000066"/>
                </a:solidFill>
              </a:rPr>
              <a:t>运放非理想参数</a:t>
            </a:r>
            <a:endParaRPr kumimoji="1" lang="en-US" altLang="zh-CN" sz="1800" dirty="0" smtClean="0">
              <a:solidFill>
                <a:srgbClr val="000066"/>
              </a:solidFill>
            </a:endParaRPr>
          </a:p>
          <a:p>
            <a:pPr algn="ctr"/>
            <a:r>
              <a:rPr kumimoji="1" lang="zh-CN" altLang="en-US" sz="1800" dirty="0" smtClean="0">
                <a:solidFill>
                  <a:srgbClr val="000066"/>
                </a:solidFill>
              </a:rPr>
              <a:t>引入的静态误差</a:t>
            </a:r>
            <a:r>
              <a:rPr kumimoji="1" lang="en-US" altLang="zh-CN" sz="1600" dirty="0" smtClean="0">
                <a:solidFill>
                  <a:srgbClr val="000066"/>
                </a:solidFill>
              </a:rPr>
              <a:t>(1h)</a:t>
            </a:r>
            <a:endParaRPr kumimoji="1"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5076056" y="1304764"/>
            <a:ext cx="3564396" cy="0"/>
          </a:xfrm>
          <a:prstGeom prst="line">
            <a:avLst/>
          </a:prstGeom>
          <a:noFill/>
          <a:ln w="38100" cap="sq" cmpd="sng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195736" y="1592796"/>
            <a:ext cx="1116124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868145" y="1592796"/>
            <a:ext cx="2592288" cy="0"/>
          </a:xfrm>
          <a:prstGeom prst="line">
            <a:avLst/>
          </a:prstGeom>
          <a:noFill/>
          <a:ln w="38100" cap="sq" cmpd="sng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4433" name="Object 4"/>
          <p:cNvGraphicFramePr>
            <a:graphicFrameLocks noChangeAspect="1"/>
          </p:cNvGraphicFramePr>
          <p:nvPr/>
        </p:nvGraphicFramePr>
        <p:xfrm>
          <a:off x="215516" y="2663066"/>
          <a:ext cx="2376264" cy="1666034"/>
        </p:xfrm>
        <a:graphic>
          <a:graphicData uri="http://schemas.openxmlformats.org/presentationml/2006/ole">
            <p:oleObj spid="_x0000_s274433" name="Picture" r:id="rId3" imgW="2305080" imgH="1409760" progId="Word.Picture.8">
              <p:embed/>
            </p:oleObj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0" y="1988840"/>
            <a:ext cx="424796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输入端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必须有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直流通路的实际应用问题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0" y="2312876"/>
            <a:ext cx="331186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判断图示电路能否正常放大？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0" y="4185084"/>
            <a:ext cx="133164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有负反馈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; 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4473116"/>
            <a:ext cx="284431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华文楷体" pitchFamily="2" charset="-122"/>
              </a:rPr>
              <a:t>供电电源没有隐藏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?</a:t>
            </a:r>
            <a:r>
              <a:rPr lang="zh-CN" altLang="en-US" sz="1600" dirty="0" smtClean="0">
                <a:ea typeface="华文楷体" pitchFamily="2" charset="-122"/>
              </a:rPr>
              <a:t>单电源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?</a:t>
            </a:r>
            <a:r>
              <a:rPr lang="en-US" altLang="zh-CN" sz="1600" dirty="0" smtClean="0">
                <a:ea typeface="华文楷体" pitchFamily="2" charset="-122"/>
              </a:rPr>
              <a:t> 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4797152"/>
            <a:ext cx="255628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zh-CN" altLang="en-US" sz="1600" dirty="0" smtClean="0">
                <a:ea typeface="华文楷体" pitchFamily="2" charset="-122"/>
              </a:rPr>
              <a:t>通过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电容</a:t>
            </a:r>
            <a:r>
              <a:rPr lang="zh-CN" altLang="en-US" sz="1600" dirty="0" smtClean="0">
                <a:ea typeface="华文楷体" pitchFamily="2" charset="-122"/>
              </a:rPr>
              <a:t>连接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p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51520" y="5121188"/>
            <a:ext cx="248427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华文楷体" pitchFamily="2" charset="-122"/>
              </a:rPr>
              <a:t>电容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直流开路</a:t>
            </a:r>
            <a:r>
              <a:rPr lang="zh-CN" altLang="en-US" sz="1600" dirty="0" smtClean="0">
                <a:ea typeface="华文楷体" pitchFamily="2" charset="-122"/>
              </a:rPr>
              <a:t>交流短路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51520" y="5459742"/>
            <a:ext cx="248427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静态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: 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en-US" altLang="zh-CN" sz="1600" dirty="0" smtClean="0">
                <a:ea typeface="华文楷体" pitchFamily="2" charset="-122"/>
              </a:rPr>
              <a:t>=0,</a:t>
            </a:r>
            <a:r>
              <a:rPr lang="zh-CN" altLang="en-US" sz="1600" dirty="0" smtClean="0">
                <a:ea typeface="华文楷体" pitchFamily="2" charset="-122"/>
              </a:rPr>
              <a:t>电容开路</a:t>
            </a:r>
            <a:r>
              <a:rPr lang="en-US" altLang="zh-CN" sz="1600" dirty="0" smtClean="0">
                <a:ea typeface="华文楷体" pitchFamily="2" charset="-122"/>
              </a:rPr>
              <a:t>,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p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=?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51520" y="5783778"/>
            <a:ext cx="248427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p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=? </a:t>
            </a:r>
            <a:r>
              <a:rPr lang="zh-CN" altLang="en-US" sz="1600" dirty="0" smtClean="0">
                <a:ea typeface="华文楷体" pitchFamily="2" charset="-122"/>
              </a:rPr>
              <a:t>无法确定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不定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1367644" y="3933056"/>
            <a:ext cx="1423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此电路</a:t>
            </a:r>
            <a:r>
              <a:rPr lang="zh-CN" altLang="en-US" sz="1600" dirty="0">
                <a:solidFill>
                  <a:srgbClr val="FF0000"/>
                </a:solidFill>
              </a:rPr>
              <a:t>错误</a:t>
            </a:r>
            <a:r>
              <a:rPr lang="zh-CN" altLang="en-US" sz="1600" dirty="0"/>
              <a:t>！</a:t>
            </a: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H="1" flipV="1">
            <a:off x="2051720" y="1916832"/>
            <a:ext cx="216024" cy="2628292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67544" y="1916832"/>
            <a:ext cx="2268252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3937" y="3825044"/>
            <a:ext cx="1420151" cy="288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utoShape 12"/>
          <p:cNvSpPr>
            <a:spLocks/>
          </p:cNvSpPr>
          <p:nvPr/>
        </p:nvSpPr>
        <p:spPr bwMode="auto">
          <a:xfrm>
            <a:off x="0" y="5229200"/>
            <a:ext cx="252412" cy="755650"/>
          </a:xfrm>
          <a:prstGeom prst="leftBrace">
            <a:avLst>
              <a:gd name="adj1" fmla="val 39500"/>
              <a:gd name="adj2" fmla="val 50000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" name="Picture 8" descr="未标题-2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0092" y="3665412"/>
            <a:ext cx="3348372" cy="30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74916-9B0D-4E61-B920-8FEA0CDAB699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1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80112" y="6489340"/>
            <a:ext cx="2159732" cy="215444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000066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0066"/>
                </a:solidFill>
              </a:rPr>
              <a:t>7.5.1 CMOS</a:t>
            </a:r>
            <a:r>
              <a:rPr kumimoji="1" lang="zh-CN" altLang="en-US" sz="1400" dirty="0" smtClean="0">
                <a:solidFill>
                  <a:srgbClr val="000066"/>
                </a:solidFill>
              </a:rPr>
              <a:t>集成运放</a:t>
            </a:r>
            <a:endParaRPr kumimoji="1" lang="en-US" altLang="zh-CN" sz="1200" dirty="0">
              <a:solidFill>
                <a:srgbClr val="000066"/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0" y="6129300"/>
            <a:ext cx="3635896" cy="584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静态时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: </a:t>
            </a:r>
            <a:r>
              <a:rPr lang="zh-CN" altLang="en-US" sz="1600" dirty="0" smtClean="0">
                <a:ea typeface="华文楷体" pitchFamily="2" charset="-122"/>
              </a:rPr>
              <a:t>必须保证</a:t>
            </a:r>
            <a:r>
              <a:rPr lang="en-US" altLang="zh-CN" sz="1600" i="1" dirty="0" smtClean="0"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</a:rPr>
              <a:t>BQ</a:t>
            </a:r>
            <a:r>
              <a:rPr lang="en-US" altLang="zh-CN" sz="1600" dirty="0" smtClean="0">
                <a:ea typeface="华文楷体" pitchFamily="2" charset="-122"/>
              </a:rPr>
              <a:t>, </a:t>
            </a:r>
            <a:r>
              <a:rPr lang="zh-CN" altLang="en-US" sz="1600" dirty="0" smtClean="0">
                <a:ea typeface="华文楷体" pitchFamily="2" charset="-122"/>
              </a:rPr>
              <a:t>使</a:t>
            </a:r>
            <a:r>
              <a:rPr lang="en-US" altLang="zh-CN" sz="1600" dirty="0" smtClean="0">
                <a:ea typeface="华文楷体" pitchFamily="2" charset="-122"/>
              </a:rPr>
              <a:t>Je</a:t>
            </a:r>
            <a:r>
              <a:rPr lang="zh-CN" altLang="en-US" sz="1600" dirty="0" smtClean="0">
                <a:ea typeface="华文楷体" pitchFamily="2" charset="-122"/>
              </a:rPr>
              <a:t>正偏</a:t>
            </a:r>
            <a:r>
              <a:rPr lang="en-US" altLang="zh-CN" sz="1600" dirty="0" smtClean="0">
                <a:ea typeface="华文楷体" pitchFamily="2" charset="-122"/>
              </a:rPr>
              <a:t>;</a:t>
            </a:r>
          </a:p>
          <a:p>
            <a:r>
              <a:rPr lang="zh-CN" altLang="en-US" sz="1600" dirty="0" smtClean="0">
                <a:ea typeface="华文楷体" pitchFamily="2" charset="-122"/>
              </a:rPr>
              <a:t>               必须保证</a:t>
            </a:r>
            <a:r>
              <a:rPr lang="en-US" altLang="zh-CN" sz="1600" i="1" dirty="0" smtClean="0"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</a:rPr>
              <a:t>GQ</a:t>
            </a:r>
            <a:r>
              <a:rPr lang="en-US" altLang="zh-CN" sz="1600" dirty="0" smtClean="0">
                <a:ea typeface="华文楷体" pitchFamily="2" charset="-122"/>
              </a:rPr>
              <a:t>,</a:t>
            </a:r>
            <a:r>
              <a:rPr lang="zh-CN" altLang="en-US" sz="1600" dirty="0" smtClean="0">
                <a:ea typeface="华文楷体" pitchFamily="2" charset="-122"/>
              </a:rPr>
              <a:t> 使沟道开启。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graphicFrame>
        <p:nvGraphicFramePr>
          <p:cNvPr id="33" name="Object 26" descr="羊皮纸"/>
          <p:cNvGraphicFramePr>
            <a:graphicFrameLocks noChangeAspect="1"/>
          </p:cNvGraphicFramePr>
          <p:nvPr/>
        </p:nvGraphicFramePr>
        <p:xfrm>
          <a:off x="2808337" y="1968301"/>
          <a:ext cx="2771775" cy="2036763"/>
        </p:xfrm>
        <a:graphic>
          <a:graphicData uri="http://schemas.openxmlformats.org/presentationml/2006/ole">
            <p:oleObj spid="_x0000_s274434" name="Picture2" r:id="rId6" imgW="2895480" imgH="2133720" progId="Word.Picture.8">
              <p:embed/>
            </p:oleObj>
          </a:graphicData>
        </a:graphic>
      </p:graphicFrame>
      <p:sp>
        <p:nvSpPr>
          <p:cNvPr id="34" name="Arc 27"/>
          <p:cNvSpPr>
            <a:spLocks/>
          </p:cNvSpPr>
          <p:nvPr/>
        </p:nvSpPr>
        <p:spPr bwMode="auto">
          <a:xfrm>
            <a:off x="3060750" y="3464620"/>
            <a:ext cx="215900" cy="252412"/>
          </a:xfrm>
          <a:custGeom>
            <a:avLst/>
            <a:gdLst>
              <a:gd name="T0" fmla="*/ 2147483647 w 23293"/>
              <a:gd name="T1" fmla="*/ 0 h 43200"/>
              <a:gd name="T2" fmla="*/ 0 w 23293"/>
              <a:gd name="T3" fmla="*/ 2147483647 h 43200"/>
              <a:gd name="T4" fmla="*/ 2147483647 w 23293"/>
              <a:gd name="T5" fmla="*/ 2147483647 h 43200"/>
              <a:gd name="T6" fmla="*/ 0 60000 65536"/>
              <a:gd name="T7" fmla="*/ 0 60000 65536"/>
              <a:gd name="T8" fmla="*/ 0 60000 65536"/>
              <a:gd name="T9" fmla="*/ 0 w 23293"/>
              <a:gd name="T10" fmla="*/ 0 h 43200"/>
              <a:gd name="T11" fmla="*/ 23293 w 23293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93" h="43200" fill="none" extrusionOk="0">
                <a:moveTo>
                  <a:pt x="1692" y="0"/>
                </a:moveTo>
                <a:cubicBezTo>
                  <a:pt x="13622" y="0"/>
                  <a:pt x="23293" y="9670"/>
                  <a:pt x="23293" y="21600"/>
                </a:cubicBezTo>
                <a:cubicBezTo>
                  <a:pt x="23293" y="33529"/>
                  <a:pt x="13622" y="43200"/>
                  <a:pt x="1693" y="43200"/>
                </a:cubicBezTo>
                <a:cubicBezTo>
                  <a:pt x="1128" y="43200"/>
                  <a:pt x="563" y="43177"/>
                  <a:pt x="0" y="43133"/>
                </a:cubicBezTo>
              </a:path>
              <a:path w="23293" h="43200" stroke="0" extrusionOk="0">
                <a:moveTo>
                  <a:pt x="1692" y="0"/>
                </a:moveTo>
                <a:cubicBezTo>
                  <a:pt x="13622" y="0"/>
                  <a:pt x="23293" y="9670"/>
                  <a:pt x="23293" y="21600"/>
                </a:cubicBezTo>
                <a:cubicBezTo>
                  <a:pt x="23293" y="33529"/>
                  <a:pt x="13622" y="43200"/>
                  <a:pt x="1693" y="43200"/>
                </a:cubicBezTo>
                <a:cubicBezTo>
                  <a:pt x="1128" y="43200"/>
                  <a:pt x="563" y="43177"/>
                  <a:pt x="0" y="43133"/>
                </a:cubicBezTo>
                <a:lnTo>
                  <a:pt x="1693" y="2160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rc 28"/>
          <p:cNvSpPr>
            <a:spLocks/>
          </p:cNvSpPr>
          <p:nvPr/>
        </p:nvSpPr>
        <p:spPr bwMode="auto">
          <a:xfrm flipH="1">
            <a:off x="5076875" y="3466207"/>
            <a:ext cx="220662" cy="250825"/>
          </a:xfrm>
          <a:custGeom>
            <a:avLst/>
            <a:gdLst>
              <a:gd name="T0" fmla="*/ 2147483647 w 22658"/>
              <a:gd name="T1" fmla="*/ 0 h 43200"/>
              <a:gd name="T2" fmla="*/ 0 w 22658"/>
              <a:gd name="T3" fmla="*/ 2147483647 h 43200"/>
              <a:gd name="T4" fmla="*/ 2147483647 w 22658"/>
              <a:gd name="T5" fmla="*/ 2147483647 h 43200"/>
              <a:gd name="T6" fmla="*/ 0 60000 65536"/>
              <a:gd name="T7" fmla="*/ 0 60000 65536"/>
              <a:gd name="T8" fmla="*/ 0 60000 65536"/>
              <a:gd name="T9" fmla="*/ 0 w 22658"/>
              <a:gd name="T10" fmla="*/ 0 h 43200"/>
              <a:gd name="T11" fmla="*/ 22658 w 2265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58" h="43200" fill="none" extrusionOk="0">
                <a:moveTo>
                  <a:pt x="1057" y="0"/>
                </a:moveTo>
                <a:cubicBezTo>
                  <a:pt x="12987" y="0"/>
                  <a:pt x="22658" y="9670"/>
                  <a:pt x="22658" y="21600"/>
                </a:cubicBezTo>
                <a:cubicBezTo>
                  <a:pt x="22658" y="33529"/>
                  <a:pt x="12987" y="43200"/>
                  <a:pt x="1058" y="43200"/>
                </a:cubicBezTo>
                <a:cubicBezTo>
                  <a:pt x="705" y="43200"/>
                  <a:pt x="352" y="43191"/>
                  <a:pt x="-1" y="43174"/>
                </a:cubicBezTo>
              </a:path>
              <a:path w="22658" h="43200" stroke="0" extrusionOk="0">
                <a:moveTo>
                  <a:pt x="1057" y="0"/>
                </a:moveTo>
                <a:cubicBezTo>
                  <a:pt x="12987" y="0"/>
                  <a:pt x="22658" y="9670"/>
                  <a:pt x="22658" y="21600"/>
                </a:cubicBezTo>
                <a:cubicBezTo>
                  <a:pt x="22658" y="33529"/>
                  <a:pt x="12987" y="43200"/>
                  <a:pt x="1058" y="43200"/>
                </a:cubicBezTo>
                <a:cubicBezTo>
                  <a:pt x="705" y="43200"/>
                  <a:pt x="352" y="43191"/>
                  <a:pt x="-1" y="43174"/>
                </a:cubicBezTo>
                <a:lnTo>
                  <a:pt x="1058" y="2160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571492" y="2240868"/>
            <a:ext cx="457250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1. </a:t>
            </a:r>
            <a:r>
              <a:rPr lang="zh-CN" altLang="en-US" sz="1600" dirty="0" smtClean="0">
                <a:ea typeface="华文楷体" pitchFamily="2" charset="-122"/>
              </a:rPr>
              <a:t>输入直流误差特性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输入失调特性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5904148" y="2564904"/>
            <a:ext cx="244776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(1)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输入失调电压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V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904148" y="2910426"/>
            <a:ext cx="2683931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(2)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输入偏置电流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IB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904148" y="3248980"/>
            <a:ext cx="2654977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(3)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grpSp>
        <p:nvGrpSpPr>
          <p:cNvPr id="41" name="Group 24"/>
          <p:cNvGrpSpPr>
            <a:grpSpLocks/>
          </p:cNvGrpSpPr>
          <p:nvPr/>
        </p:nvGrpSpPr>
        <p:grpSpPr bwMode="auto">
          <a:xfrm>
            <a:off x="863588" y="2960948"/>
            <a:ext cx="180975" cy="647700"/>
            <a:chOff x="3969" y="3475"/>
            <a:chExt cx="181" cy="499"/>
          </a:xfrm>
        </p:grpSpPr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4059" y="3475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014" y="3612"/>
              <a:ext cx="91" cy="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3969" y="3974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1287" y="5229200"/>
            <a:ext cx="2772841" cy="145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 bwMode="auto">
          <a:xfrm>
            <a:off x="503548" y="2024844"/>
            <a:ext cx="20522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532" y="620688"/>
            <a:ext cx="8388932" cy="1332148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教学大纲基本要求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/>
            </a:r>
            <a:b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</a:b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 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集成运放非理想参数带来的影响（失调电压、失调电流、偏置电流、共模抑制比、转换速率、轨到轨输入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输出），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输入端直流通路、运放在单电源下工作等实际应用问题</a:t>
            </a:r>
            <a:endParaRPr lang="zh-CN" altLang="en-US" sz="2000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571492" y="617552"/>
            <a:ext cx="457250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1. </a:t>
            </a:r>
            <a:r>
              <a:rPr lang="zh-CN" altLang="en-US" sz="1600" dirty="0" smtClean="0">
                <a:ea typeface="华文楷体" pitchFamily="2" charset="-122"/>
              </a:rPr>
              <a:t>输入直流误差特性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输入失调特性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076564" y="1700808"/>
            <a:ext cx="4067944" cy="55399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kumimoji="1" lang="en-US" altLang="zh-CN" sz="1800" dirty="0">
                <a:solidFill>
                  <a:srgbClr val="000066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</a:rPr>
              <a:t>7.6.2</a:t>
            </a:r>
            <a:r>
              <a:rPr kumimoji="1" lang="zh-CN" altLang="en-US" sz="1800" dirty="0" smtClean="0">
                <a:solidFill>
                  <a:srgbClr val="000066"/>
                </a:solidFill>
              </a:rPr>
              <a:t>节</a:t>
            </a:r>
            <a:r>
              <a:rPr kumimoji="1" lang="en-US" altLang="zh-CN" sz="1800" dirty="0" smtClean="0">
                <a:solidFill>
                  <a:srgbClr val="000066"/>
                </a:solidFill>
              </a:rPr>
              <a:t>2  </a:t>
            </a:r>
            <a:r>
              <a:rPr kumimoji="1" lang="zh-CN" altLang="en-US" sz="1800" dirty="0">
                <a:solidFill>
                  <a:srgbClr val="000066"/>
                </a:solidFill>
              </a:rPr>
              <a:t>实际集成</a:t>
            </a:r>
            <a:r>
              <a:rPr kumimoji="1" lang="zh-CN" altLang="en-US" sz="1800" dirty="0" smtClean="0">
                <a:solidFill>
                  <a:srgbClr val="000066"/>
                </a:solidFill>
              </a:rPr>
              <a:t>运放非理想参数</a:t>
            </a:r>
            <a:endParaRPr kumimoji="1" lang="en-US" altLang="zh-CN" sz="1800" dirty="0" smtClean="0">
              <a:solidFill>
                <a:srgbClr val="000066"/>
              </a:solidFill>
            </a:endParaRPr>
          </a:p>
          <a:p>
            <a:pPr algn="ctr"/>
            <a:r>
              <a:rPr kumimoji="1" lang="zh-CN" altLang="en-US" sz="1800" dirty="0" smtClean="0">
                <a:solidFill>
                  <a:srgbClr val="000066"/>
                </a:solidFill>
              </a:rPr>
              <a:t>引入的静态误差</a:t>
            </a:r>
            <a:r>
              <a:rPr kumimoji="1" lang="en-US" altLang="zh-CN" sz="1600" dirty="0" smtClean="0">
                <a:solidFill>
                  <a:srgbClr val="000066"/>
                </a:solidFill>
              </a:rPr>
              <a:t>(1h)</a:t>
            </a:r>
            <a:endParaRPr kumimoji="1"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5076056" y="1304764"/>
            <a:ext cx="3564396" cy="0"/>
          </a:xfrm>
          <a:prstGeom prst="line">
            <a:avLst/>
          </a:prstGeom>
          <a:noFill/>
          <a:ln w="38100" cap="sq" cmpd="sng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195736" y="1592796"/>
            <a:ext cx="1116124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868145" y="1592796"/>
            <a:ext cx="2592288" cy="0"/>
          </a:xfrm>
          <a:prstGeom prst="line">
            <a:avLst/>
          </a:prstGeom>
          <a:noFill/>
          <a:ln w="38100" cap="sq" cmpd="sng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4433" name="Object 4"/>
          <p:cNvGraphicFramePr>
            <a:graphicFrameLocks noChangeAspect="1"/>
          </p:cNvGraphicFramePr>
          <p:nvPr/>
        </p:nvGraphicFramePr>
        <p:xfrm>
          <a:off x="215516" y="2663066"/>
          <a:ext cx="2376264" cy="1666034"/>
        </p:xfrm>
        <a:graphic>
          <a:graphicData uri="http://schemas.openxmlformats.org/presentationml/2006/ole">
            <p:oleObj spid="_x0000_s284674" name="Picture" r:id="rId4" imgW="2305080" imgH="1409760" progId="Word.Picture.8">
              <p:embed/>
            </p:oleObj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0" y="1988840"/>
            <a:ext cx="424796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输入端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必须有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直流通路的实际应用问题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0" y="2312876"/>
            <a:ext cx="331186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判断图示电路能否正常放大？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0" y="4185084"/>
            <a:ext cx="133164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有负反馈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; 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4473116"/>
            <a:ext cx="284431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华文楷体" pitchFamily="2" charset="-122"/>
              </a:rPr>
              <a:t>供电电源没有隐藏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?</a:t>
            </a:r>
            <a:r>
              <a:rPr lang="zh-CN" altLang="en-US" sz="1600" dirty="0" smtClean="0">
                <a:ea typeface="华文楷体" pitchFamily="2" charset="-122"/>
              </a:rPr>
              <a:t>单电源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?</a:t>
            </a:r>
            <a:r>
              <a:rPr lang="en-US" altLang="zh-CN" sz="1600" dirty="0" smtClean="0">
                <a:ea typeface="华文楷体" pitchFamily="2" charset="-122"/>
              </a:rPr>
              <a:t> 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4797152"/>
            <a:ext cx="255628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zh-CN" altLang="en-US" sz="1600" dirty="0" smtClean="0">
                <a:ea typeface="华文楷体" pitchFamily="2" charset="-122"/>
              </a:rPr>
              <a:t>通过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电容</a:t>
            </a:r>
            <a:r>
              <a:rPr lang="zh-CN" altLang="en-US" sz="1600" dirty="0" smtClean="0">
                <a:ea typeface="华文楷体" pitchFamily="2" charset="-122"/>
              </a:rPr>
              <a:t>连接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p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51520" y="5121188"/>
            <a:ext cx="248427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华文楷体" pitchFamily="2" charset="-122"/>
              </a:rPr>
              <a:t>电容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直流开路</a:t>
            </a:r>
            <a:r>
              <a:rPr lang="zh-CN" altLang="en-US" sz="1600" dirty="0" smtClean="0">
                <a:ea typeface="华文楷体" pitchFamily="2" charset="-122"/>
              </a:rPr>
              <a:t>交流短路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51520" y="5459742"/>
            <a:ext cx="248427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静态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: 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en-US" altLang="zh-CN" sz="1600" dirty="0" smtClean="0">
                <a:ea typeface="华文楷体" pitchFamily="2" charset="-122"/>
              </a:rPr>
              <a:t>=0,</a:t>
            </a:r>
            <a:r>
              <a:rPr lang="zh-CN" altLang="en-US" sz="1600" dirty="0" smtClean="0">
                <a:ea typeface="华文楷体" pitchFamily="2" charset="-122"/>
              </a:rPr>
              <a:t>电容开路</a:t>
            </a:r>
            <a:r>
              <a:rPr lang="en-US" altLang="zh-CN" sz="1600" dirty="0" smtClean="0">
                <a:ea typeface="华文楷体" pitchFamily="2" charset="-122"/>
              </a:rPr>
              <a:t>,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p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=?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51520" y="5783778"/>
            <a:ext cx="248427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p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=? </a:t>
            </a:r>
            <a:r>
              <a:rPr lang="zh-CN" altLang="en-US" sz="1600" dirty="0" smtClean="0">
                <a:ea typeface="华文楷体" pitchFamily="2" charset="-122"/>
              </a:rPr>
              <a:t>无法确定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不定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1367644" y="3933056"/>
            <a:ext cx="1423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此电路</a:t>
            </a:r>
            <a:r>
              <a:rPr lang="zh-CN" altLang="en-US" sz="1600" dirty="0">
                <a:solidFill>
                  <a:srgbClr val="FF0000"/>
                </a:solidFill>
              </a:rPr>
              <a:t>错误</a:t>
            </a:r>
            <a:r>
              <a:rPr lang="zh-CN" altLang="en-US" sz="1600" dirty="0"/>
              <a:t>！</a:t>
            </a: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H="1" flipV="1">
            <a:off x="2051720" y="1916832"/>
            <a:ext cx="216024" cy="2628292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67544" y="1916832"/>
            <a:ext cx="2268252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2"/>
          <p:cNvSpPr>
            <a:spLocks/>
          </p:cNvSpPr>
          <p:nvPr/>
        </p:nvSpPr>
        <p:spPr bwMode="auto">
          <a:xfrm>
            <a:off x="0" y="5229200"/>
            <a:ext cx="252412" cy="755650"/>
          </a:xfrm>
          <a:prstGeom prst="leftBrace">
            <a:avLst>
              <a:gd name="adj1" fmla="val 39500"/>
              <a:gd name="adj2" fmla="val 50000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74916-9B0D-4E61-B920-8FEA0CDAB699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0" y="6129300"/>
            <a:ext cx="363589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静态时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: </a:t>
            </a:r>
            <a:r>
              <a:rPr lang="zh-CN" altLang="en-US" sz="1600" dirty="0" smtClean="0">
                <a:ea typeface="华文楷体" pitchFamily="2" charset="-122"/>
              </a:rPr>
              <a:t>必须保证</a:t>
            </a:r>
            <a:r>
              <a:rPr lang="en-US" altLang="zh-CN" sz="1600" i="1" dirty="0" smtClean="0"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</a:rPr>
              <a:t>BQ</a:t>
            </a:r>
            <a:r>
              <a:rPr lang="en-US" altLang="zh-CN" sz="1600" dirty="0" smtClean="0">
                <a:ea typeface="华文楷体" pitchFamily="2" charset="-122"/>
              </a:rPr>
              <a:t>, </a:t>
            </a:r>
            <a:r>
              <a:rPr lang="zh-CN" altLang="en-US" sz="1600" dirty="0" smtClean="0">
                <a:ea typeface="华文楷体" pitchFamily="2" charset="-122"/>
              </a:rPr>
              <a:t>使</a:t>
            </a:r>
            <a:r>
              <a:rPr lang="en-US" altLang="zh-CN" sz="1600" dirty="0" smtClean="0">
                <a:ea typeface="华文楷体" pitchFamily="2" charset="-122"/>
              </a:rPr>
              <a:t>Je</a:t>
            </a:r>
            <a:r>
              <a:rPr lang="zh-CN" altLang="en-US" sz="1600" dirty="0" smtClean="0">
                <a:ea typeface="华文楷体" pitchFamily="2" charset="-122"/>
              </a:rPr>
              <a:t>正偏</a:t>
            </a:r>
            <a:r>
              <a:rPr lang="en-US" altLang="zh-CN" sz="1600" dirty="0" smtClean="0">
                <a:ea typeface="华文楷体" pitchFamily="2" charset="-122"/>
              </a:rPr>
              <a:t>;</a:t>
            </a:r>
          </a:p>
          <a:p>
            <a:r>
              <a:rPr lang="zh-CN" altLang="en-US" sz="1600" dirty="0" smtClean="0">
                <a:ea typeface="华文楷体" pitchFamily="2" charset="-122"/>
              </a:rPr>
              <a:t>               必须保证</a:t>
            </a:r>
            <a:r>
              <a:rPr lang="en-US" altLang="zh-CN" sz="1600" i="1" dirty="0" smtClean="0"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</a:rPr>
              <a:t>GQ</a:t>
            </a:r>
            <a:r>
              <a:rPr lang="en-US" altLang="zh-CN" sz="1600" dirty="0" smtClean="0">
                <a:ea typeface="华文楷体" pitchFamily="2" charset="-122"/>
              </a:rPr>
              <a:t>,</a:t>
            </a:r>
            <a:r>
              <a:rPr lang="zh-CN" altLang="en-US" sz="1600" dirty="0" smtClean="0">
                <a:ea typeface="华文楷体" pitchFamily="2" charset="-122"/>
              </a:rPr>
              <a:t> 使沟道开启。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graphicFrame>
        <p:nvGraphicFramePr>
          <p:cNvPr id="33" name="Object 26" descr="羊皮纸"/>
          <p:cNvGraphicFramePr>
            <a:graphicFrameLocks noChangeAspect="1"/>
          </p:cNvGraphicFramePr>
          <p:nvPr/>
        </p:nvGraphicFramePr>
        <p:xfrm>
          <a:off x="2663788" y="1968301"/>
          <a:ext cx="2771775" cy="2036763"/>
        </p:xfrm>
        <a:graphic>
          <a:graphicData uri="http://schemas.openxmlformats.org/presentationml/2006/ole">
            <p:oleObj spid="_x0000_s284675" name="Picture2" r:id="rId5" imgW="2895480" imgH="2133720" progId="Word.Picture.8">
              <p:embed/>
            </p:oleObj>
          </a:graphicData>
        </a:graphic>
      </p:graphicFrame>
      <p:sp>
        <p:nvSpPr>
          <p:cNvPr id="34" name="Arc 27"/>
          <p:cNvSpPr>
            <a:spLocks/>
          </p:cNvSpPr>
          <p:nvPr/>
        </p:nvSpPr>
        <p:spPr bwMode="auto">
          <a:xfrm>
            <a:off x="2916201" y="3464620"/>
            <a:ext cx="215900" cy="252412"/>
          </a:xfrm>
          <a:custGeom>
            <a:avLst/>
            <a:gdLst>
              <a:gd name="T0" fmla="*/ 2147483647 w 23293"/>
              <a:gd name="T1" fmla="*/ 0 h 43200"/>
              <a:gd name="T2" fmla="*/ 0 w 23293"/>
              <a:gd name="T3" fmla="*/ 2147483647 h 43200"/>
              <a:gd name="T4" fmla="*/ 2147483647 w 23293"/>
              <a:gd name="T5" fmla="*/ 2147483647 h 43200"/>
              <a:gd name="T6" fmla="*/ 0 60000 65536"/>
              <a:gd name="T7" fmla="*/ 0 60000 65536"/>
              <a:gd name="T8" fmla="*/ 0 60000 65536"/>
              <a:gd name="T9" fmla="*/ 0 w 23293"/>
              <a:gd name="T10" fmla="*/ 0 h 43200"/>
              <a:gd name="T11" fmla="*/ 23293 w 23293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93" h="43200" fill="none" extrusionOk="0">
                <a:moveTo>
                  <a:pt x="1692" y="0"/>
                </a:moveTo>
                <a:cubicBezTo>
                  <a:pt x="13622" y="0"/>
                  <a:pt x="23293" y="9670"/>
                  <a:pt x="23293" y="21600"/>
                </a:cubicBezTo>
                <a:cubicBezTo>
                  <a:pt x="23293" y="33529"/>
                  <a:pt x="13622" y="43200"/>
                  <a:pt x="1693" y="43200"/>
                </a:cubicBezTo>
                <a:cubicBezTo>
                  <a:pt x="1128" y="43200"/>
                  <a:pt x="563" y="43177"/>
                  <a:pt x="0" y="43133"/>
                </a:cubicBezTo>
              </a:path>
              <a:path w="23293" h="43200" stroke="0" extrusionOk="0">
                <a:moveTo>
                  <a:pt x="1692" y="0"/>
                </a:moveTo>
                <a:cubicBezTo>
                  <a:pt x="13622" y="0"/>
                  <a:pt x="23293" y="9670"/>
                  <a:pt x="23293" y="21600"/>
                </a:cubicBezTo>
                <a:cubicBezTo>
                  <a:pt x="23293" y="33529"/>
                  <a:pt x="13622" y="43200"/>
                  <a:pt x="1693" y="43200"/>
                </a:cubicBezTo>
                <a:cubicBezTo>
                  <a:pt x="1128" y="43200"/>
                  <a:pt x="563" y="43177"/>
                  <a:pt x="0" y="43133"/>
                </a:cubicBezTo>
                <a:lnTo>
                  <a:pt x="1693" y="2160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rc 28"/>
          <p:cNvSpPr>
            <a:spLocks/>
          </p:cNvSpPr>
          <p:nvPr/>
        </p:nvSpPr>
        <p:spPr bwMode="auto">
          <a:xfrm flipH="1">
            <a:off x="4932326" y="3466207"/>
            <a:ext cx="220662" cy="250825"/>
          </a:xfrm>
          <a:custGeom>
            <a:avLst/>
            <a:gdLst>
              <a:gd name="T0" fmla="*/ 2147483647 w 22658"/>
              <a:gd name="T1" fmla="*/ 0 h 43200"/>
              <a:gd name="T2" fmla="*/ 0 w 22658"/>
              <a:gd name="T3" fmla="*/ 2147483647 h 43200"/>
              <a:gd name="T4" fmla="*/ 2147483647 w 22658"/>
              <a:gd name="T5" fmla="*/ 2147483647 h 43200"/>
              <a:gd name="T6" fmla="*/ 0 60000 65536"/>
              <a:gd name="T7" fmla="*/ 0 60000 65536"/>
              <a:gd name="T8" fmla="*/ 0 60000 65536"/>
              <a:gd name="T9" fmla="*/ 0 w 22658"/>
              <a:gd name="T10" fmla="*/ 0 h 43200"/>
              <a:gd name="T11" fmla="*/ 22658 w 2265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58" h="43200" fill="none" extrusionOk="0">
                <a:moveTo>
                  <a:pt x="1057" y="0"/>
                </a:moveTo>
                <a:cubicBezTo>
                  <a:pt x="12987" y="0"/>
                  <a:pt x="22658" y="9670"/>
                  <a:pt x="22658" y="21600"/>
                </a:cubicBezTo>
                <a:cubicBezTo>
                  <a:pt x="22658" y="33529"/>
                  <a:pt x="12987" y="43200"/>
                  <a:pt x="1058" y="43200"/>
                </a:cubicBezTo>
                <a:cubicBezTo>
                  <a:pt x="705" y="43200"/>
                  <a:pt x="352" y="43191"/>
                  <a:pt x="-1" y="43174"/>
                </a:cubicBezTo>
              </a:path>
              <a:path w="22658" h="43200" stroke="0" extrusionOk="0">
                <a:moveTo>
                  <a:pt x="1057" y="0"/>
                </a:moveTo>
                <a:cubicBezTo>
                  <a:pt x="12987" y="0"/>
                  <a:pt x="22658" y="9670"/>
                  <a:pt x="22658" y="21600"/>
                </a:cubicBezTo>
                <a:cubicBezTo>
                  <a:pt x="22658" y="33529"/>
                  <a:pt x="12987" y="43200"/>
                  <a:pt x="1058" y="43200"/>
                </a:cubicBezTo>
                <a:cubicBezTo>
                  <a:pt x="705" y="43200"/>
                  <a:pt x="352" y="43191"/>
                  <a:pt x="-1" y="43174"/>
                </a:cubicBezTo>
                <a:lnTo>
                  <a:pt x="1058" y="2160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571492" y="2240868"/>
            <a:ext cx="4572508" cy="363176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1. </a:t>
            </a:r>
            <a:r>
              <a:rPr lang="zh-CN" altLang="en-US" sz="1600" dirty="0" smtClean="0">
                <a:ea typeface="华文楷体" pitchFamily="2" charset="-122"/>
              </a:rPr>
              <a:t>输入直流误差特性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输入失调特性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5452465" y="2564904"/>
            <a:ext cx="244776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(1)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输入失调电压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V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5452465" y="2910426"/>
            <a:ext cx="2683931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(2)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输入偏置电流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IB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452465" y="3248980"/>
            <a:ext cx="2654977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(3)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5328084" y="3573016"/>
            <a:ext cx="3815916" cy="6340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差分电路原理</a:t>
            </a:r>
            <a:r>
              <a:rPr lang="en-US" altLang="zh-CN" sz="1600" dirty="0" smtClean="0">
                <a:ea typeface="华文楷体" pitchFamily="2" charset="-122"/>
              </a:rPr>
              <a:t>1</a:t>
            </a:r>
            <a:r>
              <a:rPr lang="zh-CN" altLang="en-US" sz="1600" dirty="0" smtClean="0">
                <a:ea typeface="华文楷体" pitchFamily="2" charset="-122"/>
              </a:rPr>
              <a:t>是利用对称电路实现减法。但实际元器件特性无法保证完全对称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040052" y="4221088"/>
            <a:ext cx="2700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ea typeface="华文楷体" pitchFamily="2" charset="-122"/>
              </a:rPr>
              <a:t>(1)</a:t>
            </a:r>
            <a:r>
              <a:rPr lang="zh-CN" altLang="en-US" sz="1600" dirty="0" smtClean="0">
                <a:ea typeface="华文楷体" pitchFamily="2" charset="-122"/>
              </a:rPr>
              <a:t>当</a:t>
            </a:r>
            <a:r>
              <a:rPr lang="en-US" altLang="zh-CN" sz="1600" i="1" dirty="0" smtClean="0"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</a:rPr>
              <a:t>I1</a:t>
            </a:r>
            <a:r>
              <a:rPr lang="en-US" altLang="zh-CN" sz="1600" dirty="0" smtClean="0">
                <a:ea typeface="华文楷体" pitchFamily="2" charset="-122"/>
              </a:rPr>
              <a:t>=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i="1" dirty="0" smtClean="0"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</a:rPr>
              <a:t>I2</a:t>
            </a:r>
            <a:r>
              <a:rPr lang="en-US" altLang="zh-CN" sz="1600" dirty="0" smtClean="0">
                <a:ea typeface="华文楷体" pitchFamily="2" charset="-122"/>
              </a:rPr>
              <a:t>=0</a:t>
            </a:r>
            <a:r>
              <a:rPr lang="zh-CN" altLang="en-US" sz="1600" dirty="0" smtClean="0">
                <a:ea typeface="华文楷体" pitchFamily="2" charset="-122"/>
              </a:rPr>
              <a:t>时应该有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o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=0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graphicFrame>
        <p:nvGraphicFramePr>
          <p:cNvPr id="284676" name="Object 34"/>
          <p:cNvGraphicFramePr>
            <a:graphicFrameLocks noChangeAspect="1"/>
          </p:cNvGraphicFramePr>
          <p:nvPr/>
        </p:nvGraphicFramePr>
        <p:xfrm>
          <a:off x="8100392" y="4149080"/>
          <a:ext cx="1000125" cy="561975"/>
        </p:xfrm>
        <a:graphic>
          <a:graphicData uri="http://schemas.openxmlformats.org/presentationml/2006/ole">
            <p:oleObj spid="_x0000_s284676" name="Equation" r:id="rId6" imgW="787320" imgH="444240" progId="Equation.DSMT4">
              <p:embed/>
            </p:oleObj>
          </a:graphicData>
        </a:graphic>
      </p:graphicFrame>
      <p:graphicFrame>
        <p:nvGraphicFramePr>
          <p:cNvPr id="284677" name="Object 12" descr="羊皮纸"/>
          <p:cNvGraphicFramePr>
            <a:graphicFrameLocks noChangeAspect="1"/>
          </p:cNvGraphicFramePr>
          <p:nvPr/>
        </p:nvGraphicFramePr>
        <p:xfrm>
          <a:off x="3239852" y="3969060"/>
          <a:ext cx="1638300" cy="1052513"/>
        </p:xfrm>
        <a:graphic>
          <a:graphicData uri="http://schemas.openxmlformats.org/presentationml/2006/ole">
            <p:oleObj spid="_x0000_s284677" name="Picture2" r:id="rId7" imgW="2610000" imgH="1676520" progId="Word.Picture.8">
              <p:embed/>
            </p:oleObj>
          </a:graphicData>
        </a:graphic>
      </p:graphicFrame>
      <p:graphicFrame>
        <p:nvGraphicFramePr>
          <p:cNvPr id="579597" name="Object 13" descr="羊皮纸"/>
          <p:cNvGraphicFramePr>
            <a:graphicFrameLocks noChangeAspect="1"/>
          </p:cNvGraphicFramePr>
          <p:nvPr/>
        </p:nvGraphicFramePr>
        <p:xfrm>
          <a:off x="3239852" y="3969060"/>
          <a:ext cx="1639887" cy="1052513"/>
        </p:xfrm>
        <a:graphic>
          <a:graphicData uri="http://schemas.openxmlformats.org/presentationml/2006/ole">
            <p:oleObj spid="_x0000_s284678" name="Picture" r:id="rId8" imgW="2610000" imgH="1676520" progId="Word.Picture.8">
              <p:embed/>
            </p:oleObj>
          </a:graphicData>
        </a:graphic>
      </p:graphicFrame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5040052" y="4578223"/>
            <a:ext cx="378042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ea typeface="华文楷体" pitchFamily="2" charset="-122"/>
              </a:rPr>
              <a:t>(2) (3)</a:t>
            </a:r>
            <a:r>
              <a:rPr lang="zh-CN" altLang="en-US" sz="1600" dirty="0" smtClean="0">
                <a:ea typeface="华文楷体" pitchFamily="2" charset="-122"/>
              </a:rPr>
              <a:t>当</a:t>
            </a:r>
            <a:r>
              <a:rPr lang="en-US" altLang="zh-CN" sz="1600" i="1" dirty="0" smtClean="0"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</a:rPr>
              <a:t>I1</a:t>
            </a:r>
            <a:r>
              <a:rPr lang="en-US" altLang="zh-CN" sz="1600" dirty="0" smtClean="0">
                <a:ea typeface="华文楷体" pitchFamily="2" charset="-122"/>
              </a:rPr>
              <a:t>=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i="1" dirty="0" smtClean="0"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</a:rPr>
              <a:t>I2</a:t>
            </a:r>
            <a:r>
              <a:rPr lang="en-US" altLang="zh-CN" sz="1600" dirty="0" smtClean="0">
                <a:ea typeface="华文楷体" pitchFamily="2" charset="-122"/>
              </a:rPr>
              <a:t>=0</a:t>
            </a:r>
            <a:r>
              <a:rPr lang="zh-CN" altLang="en-US" sz="1600" dirty="0" smtClean="0">
                <a:ea typeface="华文楷体" pitchFamily="2" charset="-122"/>
              </a:rPr>
              <a:t>时应该有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I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BQ1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 I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BQ2</a:t>
            </a:r>
            <a:r>
              <a:rPr lang="zh-CN" altLang="en-US" sz="1600" dirty="0" smtClean="0">
                <a:ea typeface="华文楷体" pitchFamily="2" charset="-122"/>
              </a:rPr>
              <a:t>。</a:t>
            </a:r>
            <a:endParaRPr lang="en-US" altLang="zh-CN" sz="1600" dirty="0" smtClean="0">
              <a:ea typeface="华文楷体" pitchFamily="2" charset="-122"/>
            </a:endParaRPr>
          </a:p>
          <a:p>
            <a:r>
              <a:rPr lang="zh-CN" altLang="en-US" sz="1600" dirty="0" smtClean="0">
                <a:ea typeface="华文楷体" pitchFamily="2" charset="-122"/>
              </a:rPr>
              <a:t>但实际为 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I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BQ1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/>
              </a:rPr>
              <a:t>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I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BQ2</a:t>
            </a:r>
            <a:r>
              <a:rPr lang="zh-CN" altLang="en-US" sz="1600" dirty="0" smtClean="0">
                <a:ea typeface="华文楷体" pitchFamily="2" charset="-122"/>
              </a:rPr>
              <a:t>和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R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b1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/>
              </a:rPr>
              <a:t>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 R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b2 </a:t>
            </a:r>
            <a:r>
              <a:rPr lang="zh-CN" altLang="en-US" sz="1600" dirty="0" smtClean="0">
                <a:ea typeface="华文楷体" pitchFamily="2" charset="-122"/>
              </a:rPr>
              <a:t>，</a:t>
            </a:r>
            <a:endParaRPr lang="en-US" altLang="zh-CN" sz="1600" dirty="0" smtClean="0">
              <a:ea typeface="华文楷体" pitchFamily="2" charset="-122"/>
            </a:endParaRPr>
          </a:p>
          <a:p>
            <a:r>
              <a:rPr lang="zh-CN" altLang="en-US" sz="1600" dirty="0" smtClean="0">
                <a:ea typeface="华文楷体" pitchFamily="2" charset="-122"/>
              </a:rPr>
              <a:t>使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BQ1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/>
              </a:rPr>
              <a:t>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BQ2</a:t>
            </a:r>
            <a:r>
              <a:rPr lang="zh-CN" altLang="en-US" sz="1600" dirty="0" smtClean="0">
                <a:ea typeface="华文楷体" pitchFamily="2" charset="-122"/>
              </a:rPr>
              <a:t>造成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o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/>
              </a:rPr>
              <a:t>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0  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零点误差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graphicFrame>
        <p:nvGraphicFramePr>
          <p:cNvPr id="579594" name="Object 10"/>
          <p:cNvGraphicFramePr>
            <a:graphicFrameLocks noChangeAspect="1"/>
          </p:cNvGraphicFramePr>
          <p:nvPr/>
        </p:nvGraphicFramePr>
        <p:xfrm>
          <a:off x="7524328" y="2816932"/>
          <a:ext cx="1547665" cy="448455"/>
        </p:xfrm>
        <a:graphic>
          <a:graphicData uri="http://schemas.openxmlformats.org/presentationml/2006/ole">
            <p:oleObj spid="_x0000_s284679" name="Equation" r:id="rId9" imgW="1193760" imgH="342720" progId="Equation.DSMT4">
              <p:embed/>
            </p:oleObj>
          </a:graphicData>
        </a:graphic>
      </p:graphicFrame>
      <p:graphicFrame>
        <p:nvGraphicFramePr>
          <p:cNvPr id="579595" name="Object 11"/>
          <p:cNvGraphicFramePr>
            <a:graphicFrameLocks noChangeAspect="1"/>
          </p:cNvGraphicFramePr>
          <p:nvPr/>
        </p:nvGraphicFramePr>
        <p:xfrm>
          <a:off x="7524328" y="3288285"/>
          <a:ext cx="1368152" cy="320735"/>
        </p:xfrm>
        <a:graphic>
          <a:graphicData uri="http://schemas.openxmlformats.org/presentationml/2006/ole">
            <p:oleObj spid="_x0000_s284680" name="Equation" r:id="rId10" imgW="927000" imgH="215640" progId="Equation.3">
              <p:embed/>
            </p:oleObj>
          </a:graphicData>
        </a:graphic>
      </p:graphicFrame>
      <p:graphicFrame>
        <p:nvGraphicFramePr>
          <p:cNvPr id="45" name="Object 11"/>
          <p:cNvGraphicFramePr>
            <a:graphicFrameLocks noChangeAspect="1"/>
          </p:cNvGraphicFramePr>
          <p:nvPr/>
        </p:nvGraphicFramePr>
        <p:xfrm>
          <a:off x="5796136" y="5661248"/>
          <a:ext cx="1368152" cy="320735"/>
        </p:xfrm>
        <a:graphic>
          <a:graphicData uri="http://schemas.openxmlformats.org/presentationml/2006/ole">
            <p:oleObj spid="_x0000_s284681" name="Equation" r:id="rId11" imgW="927000" imgH="215640" progId="Equation.3">
              <p:embed/>
            </p:oleObj>
          </a:graphicData>
        </a:graphic>
      </p:graphicFrame>
      <p:graphicFrame>
        <p:nvGraphicFramePr>
          <p:cNvPr id="46" name="Object 11"/>
          <p:cNvGraphicFramePr>
            <a:graphicFrameLocks noChangeAspect="1"/>
          </p:cNvGraphicFramePr>
          <p:nvPr/>
        </p:nvGraphicFramePr>
        <p:xfrm>
          <a:off x="7524328" y="5511546"/>
          <a:ext cx="1207727" cy="291708"/>
        </p:xfrm>
        <a:graphic>
          <a:graphicData uri="http://schemas.openxmlformats.org/presentationml/2006/ole">
            <p:oleObj spid="_x0000_s284682" name="Equation" r:id="rId12" imgW="952200" imgH="228600" progId="Equation.DSMT4">
              <p:embed/>
            </p:oleObj>
          </a:graphicData>
        </a:graphic>
      </p:graphicFrame>
      <p:graphicFrame>
        <p:nvGraphicFramePr>
          <p:cNvPr id="47" name="Object 11"/>
          <p:cNvGraphicFramePr>
            <a:graphicFrameLocks noChangeAspect="1"/>
          </p:cNvGraphicFramePr>
          <p:nvPr/>
        </p:nvGraphicFramePr>
        <p:xfrm>
          <a:off x="7524328" y="5909600"/>
          <a:ext cx="1207727" cy="291708"/>
        </p:xfrm>
        <a:graphic>
          <a:graphicData uri="http://schemas.openxmlformats.org/presentationml/2006/ole">
            <p:oleObj spid="_x0000_s284683" name="Equation" r:id="rId13" imgW="952200" imgH="228600" progId="Equation.DSMT4">
              <p:embed/>
            </p:oleObj>
          </a:graphicData>
        </a:graphic>
      </p:graphicFrame>
      <p:sp>
        <p:nvSpPr>
          <p:cNvPr id="48" name="AutoShape 12"/>
          <p:cNvSpPr>
            <a:spLocks/>
          </p:cNvSpPr>
          <p:nvPr/>
        </p:nvSpPr>
        <p:spPr bwMode="auto">
          <a:xfrm>
            <a:off x="7236296" y="5589240"/>
            <a:ext cx="180020" cy="504056"/>
          </a:xfrm>
          <a:prstGeom prst="leftBrace">
            <a:avLst>
              <a:gd name="adj1" fmla="val 39500"/>
              <a:gd name="adj2" fmla="val 50000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24"/>
          <p:cNvGrpSpPr>
            <a:grpSpLocks/>
          </p:cNvGrpSpPr>
          <p:nvPr/>
        </p:nvGrpSpPr>
        <p:grpSpPr bwMode="auto">
          <a:xfrm>
            <a:off x="863588" y="2960948"/>
            <a:ext cx="180975" cy="647700"/>
            <a:chOff x="3969" y="3475"/>
            <a:chExt cx="181" cy="499"/>
          </a:xfrm>
        </p:grpSpPr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4059" y="3475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4014" y="3612"/>
              <a:ext cx="91" cy="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3969" y="3974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2483768" y="1988840"/>
            <a:ext cx="3096344" cy="2196244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7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/>
      <p:bldP spid="42" grpId="0"/>
      <p:bldP spid="43" grpId="0"/>
      <p:bldP spid="48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95288" y="54868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4664"/>
            <a:ext cx="5175250" cy="214312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2850" y="2492896"/>
            <a:ext cx="1995488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23059"/>
            <a:ext cx="1951038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712096"/>
            <a:ext cx="8620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088" y="3716859"/>
            <a:ext cx="15541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013" y="3686696"/>
            <a:ext cx="17256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975" y="3697809"/>
            <a:ext cx="91122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22"/>
          <p:cNvCxnSpPr>
            <a:cxnSpLocks noChangeShapeType="1"/>
          </p:cNvCxnSpPr>
          <p:nvPr/>
        </p:nvCxnSpPr>
        <p:spPr bwMode="auto">
          <a:xfrm>
            <a:off x="0" y="3934346"/>
            <a:ext cx="5219700" cy="0"/>
          </a:xfrm>
          <a:prstGeom prst="line">
            <a:avLst/>
          </a:prstGeom>
          <a:noFill/>
          <a:ln w="28575" algn="ctr">
            <a:solidFill>
              <a:srgbClr val="006600"/>
            </a:solidFill>
            <a:round/>
            <a:headEnd/>
            <a:tailEnd/>
          </a:ln>
        </p:spPr>
      </p:cxnSp>
      <p:sp>
        <p:nvSpPr>
          <p:cNvPr id="13" name="Line 21"/>
          <p:cNvSpPr>
            <a:spLocks noChangeShapeType="1"/>
          </p:cNvSpPr>
          <p:nvPr/>
        </p:nvSpPr>
        <p:spPr bwMode="auto">
          <a:xfrm flipH="1" flipV="1">
            <a:off x="827088" y="3142184"/>
            <a:ext cx="3619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827088" y="2853259"/>
            <a:ext cx="3619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292600"/>
            <a:ext cx="51482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3951288"/>
            <a:ext cx="4643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方法</a:t>
            </a:r>
            <a:r>
              <a:rPr lang="en-US" altLang="zh-CN" sz="1800" dirty="0">
                <a:solidFill>
                  <a:srgbClr val="FF0000"/>
                </a:solidFill>
              </a:rPr>
              <a:t>1—</a:t>
            </a:r>
            <a:r>
              <a:rPr kumimoji="1" lang="zh-CN" altLang="en-US" sz="1800" dirty="0"/>
              <a:t>按教材的公式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>
                <a:solidFill>
                  <a:srgbClr val="0033CC"/>
                </a:solidFill>
              </a:rPr>
              <a:t>线下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考试</a:t>
            </a:r>
            <a:r>
              <a:rPr kumimoji="1" lang="zh-CN" altLang="en-US" sz="1600" dirty="0">
                <a:solidFill>
                  <a:srgbClr val="0000FF"/>
                </a:solidFill>
              </a:rPr>
              <a:t>时提供此公式</a:t>
            </a:r>
            <a:r>
              <a:rPr kumimoji="1" lang="en-US" altLang="zh-CN" sz="1600" dirty="0"/>
              <a:t>)</a:t>
            </a:r>
            <a:endParaRPr lang="zh-CN" altLang="en-US" sz="1800" dirty="0"/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0" y="4672013"/>
            <a:ext cx="4643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</a:rPr>
              <a:t>方法</a:t>
            </a:r>
            <a:r>
              <a:rPr lang="en-US" altLang="zh-CN" sz="1800">
                <a:solidFill>
                  <a:srgbClr val="FF0000"/>
                </a:solidFill>
              </a:rPr>
              <a:t>2—</a:t>
            </a:r>
            <a:r>
              <a:rPr kumimoji="1" lang="zh-CN" altLang="en-US" sz="1800"/>
              <a:t>自己推导 </a:t>
            </a:r>
            <a:r>
              <a:rPr kumimoji="1" lang="en-US" altLang="zh-CN" sz="1600"/>
              <a:t>(</a:t>
            </a:r>
            <a:r>
              <a:rPr kumimoji="1" lang="zh-CN" altLang="en-US" sz="1600">
                <a:solidFill>
                  <a:srgbClr val="0000FF"/>
                </a:solidFill>
              </a:rPr>
              <a:t>需要把握基本思路</a:t>
            </a:r>
            <a:r>
              <a:rPr kumimoji="1" lang="en-US" altLang="zh-CN" sz="1600"/>
              <a:t>)</a:t>
            </a:r>
            <a:endParaRPr lang="zh-CN" altLang="en-US" sz="1800"/>
          </a:p>
        </p:txBody>
      </p:sp>
      <p:cxnSp>
        <p:nvCxnSpPr>
          <p:cNvPr id="18" name="直接连接符 22"/>
          <p:cNvCxnSpPr>
            <a:cxnSpLocks noChangeShapeType="1"/>
          </p:cNvCxnSpPr>
          <p:nvPr/>
        </p:nvCxnSpPr>
        <p:spPr bwMode="auto">
          <a:xfrm>
            <a:off x="0" y="5013325"/>
            <a:ext cx="5219700" cy="0"/>
          </a:xfrm>
          <a:prstGeom prst="line">
            <a:avLst/>
          </a:prstGeom>
          <a:noFill/>
          <a:ln w="28575" algn="ctr">
            <a:solidFill>
              <a:srgbClr val="006600"/>
            </a:solidFill>
            <a:round/>
            <a:headEnd/>
            <a:tailEnd/>
          </a:ln>
        </p:spPr>
      </p:cxn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39552" y="3104964"/>
            <a:ext cx="288925" cy="215900"/>
            <a:chOff x="2064" y="3566"/>
            <a:chExt cx="182" cy="227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5508625" y="2167967"/>
          <a:ext cx="2971800" cy="288925"/>
        </p:xfrm>
        <a:graphic>
          <a:graphicData uri="http://schemas.openxmlformats.org/presentationml/2006/ole">
            <p:oleObj spid="_x0000_s297986" name="Equation" r:id="rId10" imgW="2387520" imgH="228600" progId="Equation.DSMT4">
              <p:embed/>
            </p:oleObj>
          </a:graphicData>
        </a:graphic>
      </p:graphicFrame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5184775" y="583642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(1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/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6382580" y="538001"/>
          <a:ext cx="2401888" cy="766763"/>
        </p:xfrm>
        <a:graphic>
          <a:graphicData uri="http://schemas.openxmlformats.org/presentationml/2006/ole">
            <p:oleObj spid="_x0000_s297987" name="Equation" r:id="rId11" imgW="2145960" imgH="672840" progId="Equation.DSMT4">
              <p:embed/>
            </p:oleObj>
          </a:graphicData>
        </a:graphic>
      </p:graphicFrame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5184775" y="1015442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(1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endParaRPr lang="zh-CN" altLang="en-US" sz="1600" dirty="0"/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5184775" y="1591705"/>
            <a:ext cx="3959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1600" dirty="0">
                <a:solidFill>
                  <a:srgbClr val="0000FF"/>
                </a:solidFill>
                <a:ea typeface="华文楷体" pitchFamily="2" charset="-122"/>
              </a:rPr>
              <a:t>新问题</a:t>
            </a:r>
            <a:r>
              <a:rPr kumimoji="1" lang="en-US" altLang="zh-CN" sz="1600" dirty="0">
                <a:solidFill>
                  <a:srgbClr val="0000FF"/>
                </a:solidFill>
                <a:ea typeface="华文楷体" pitchFamily="2" charset="-122"/>
              </a:rPr>
              <a:t>: </a:t>
            </a:r>
            <a:r>
              <a:rPr kumimoji="1" lang="zh-CN" altLang="en-US" sz="1600" dirty="0">
                <a:ea typeface="华文楷体" pitchFamily="2" charset="-122"/>
              </a:rPr>
              <a:t>电流参考正向</a:t>
            </a:r>
            <a:r>
              <a:rPr kumimoji="1" lang="en-US" altLang="zh-CN" sz="1600" dirty="0">
                <a:ea typeface="华文楷体" pitchFamily="2" charset="-122"/>
              </a:rPr>
              <a:t>?</a:t>
            </a:r>
          </a:p>
          <a:p>
            <a:r>
              <a:rPr kumimoji="1" lang="en-US" altLang="zh-CN" sz="1600" dirty="0">
                <a:ea typeface="华文楷体" pitchFamily="2" charset="-122"/>
              </a:rPr>
              <a:t>	</a:t>
            </a:r>
            <a:r>
              <a:rPr kumimoji="1" lang="zh-CN" altLang="en-US" sz="1600" dirty="0">
                <a:ea typeface="华文楷体" pitchFamily="2" charset="-122"/>
              </a:rPr>
              <a:t>工程约定输入以流入为正</a:t>
            </a:r>
            <a:r>
              <a:rPr kumimoji="1" lang="en-US" altLang="zh-CN" sz="1600" dirty="0">
                <a:ea typeface="华文楷体" pitchFamily="2" charset="-122"/>
              </a:rPr>
              <a:t>(</a:t>
            </a:r>
            <a:r>
              <a:rPr kumimoji="1" lang="zh-CN" altLang="en-US" sz="1600" dirty="0">
                <a:ea typeface="华文楷体" pitchFamily="2" charset="-122"/>
              </a:rPr>
              <a:t>图</a:t>
            </a:r>
            <a:r>
              <a:rPr kumimoji="1" lang="en-US" altLang="zh-CN" sz="1600" dirty="0">
                <a:ea typeface="华文楷体" pitchFamily="2" charset="-122"/>
              </a:rPr>
              <a:t>b)</a:t>
            </a:r>
            <a:endParaRPr lang="zh-CN" altLang="en-US" sz="1800" dirty="0">
              <a:ea typeface="华文楷体" pitchFamily="2" charset="-122"/>
            </a:endParaRPr>
          </a:p>
        </p:txBody>
      </p: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5184775" y="1302780"/>
            <a:ext cx="3959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1600" dirty="0">
                <a:solidFill>
                  <a:srgbClr val="0000FF"/>
                </a:solidFill>
                <a:ea typeface="华文楷体" pitchFamily="2" charset="-122"/>
              </a:rPr>
              <a:t>基本思路</a:t>
            </a:r>
            <a:r>
              <a:rPr kumimoji="1" lang="en-US" altLang="zh-CN" sz="1600" dirty="0">
                <a:solidFill>
                  <a:srgbClr val="0000FF"/>
                </a:solidFill>
                <a:ea typeface="华文楷体" pitchFamily="2" charset="-122"/>
              </a:rPr>
              <a:t>:</a:t>
            </a:r>
            <a:r>
              <a:rPr kumimoji="1" lang="zh-CN" altLang="en-US" sz="1600" dirty="0">
                <a:ea typeface="华文楷体" pitchFamily="2" charset="-122"/>
              </a:rPr>
              <a:t>考虑电流时</a:t>
            </a:r>
            <a:r>
              <a:rPr kumimoji="1" lang="en-US" altLang="zh-CN" sz="1600" dirty="0">
                <a:ea typeface="华文楷体" pitchFamily="2" charset="-122"/>
              </a:rPr>
              <a:t>,</a:t>
            </a:r>
            <a:r>
              <a:rPr kumimoji="1" lang="zh-CN" altLang="en-US" sz="1600" dirty="0">
                <a:ea typeface="华文楷体" pitchFamily="2" charset="-122"/>
              </a:rPr>
              <a:t> </a:t>
            </a:r>
            <a:r>
              <a:rPr kumimoji="1" lang="zh-CN" altLang="en-US" sz="1600" dirty="0">
                <a:solidFill>
                  <a:srgbClr val="FF0000"/>
                </a:solidFill>
                <a:ea typeface="华文楷体" pitchFamily="2" charset="-122"/>
              </a:rPr>
              <a:t>不用虚断</a:t>
            </a:r>
            <a:r>
              <a:rPr kumimoji="1" lang="zh-CN" altLang="en-US" sz="1600" dirty="0">
                <a:ea typeface="华文楷体" pitchFamily="2" charset="-122"/>
              </a:rPr>
              <a:t>可用虚短</a:t>
            </a:r>
            <a:endParaRPr lang="zh-CN" altLang="en-US" sz="1800" dirty="0">
              <a:ea typeface="华文楷体" pitchFamily="2" charset="-122"/>
            </a:endParaRPr>
          </a:p>
        </p:txBody>
      </p:sp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40200" y="2492375"/>
            <a:ext cx="50038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组合 59"/>
          <p:cNvGrpSpPr>
            <a:grpSpLocks/>
          </p:cNvGrpSpPr>
          <p:nvPr/>
        </p:nvGrpSpPr>
        <p:grpSpPr bwMode="auto">
          <a:xfrm>
            <a:off x="8748713" y="2420938"/>
            <a:ext cx="252412" cy="396875"/>
            <a:chOff x="1259632" y="1088740"/>
            <a:chExt cx="360040" cy="540060"/>
          </a:xfrm>
        </p:grpSpPr>
        <p:cxnSp>
          <p:nvCxnSpPr>
            <p:cNvPr id="30" name="直接连接符 57"/>
            <p:cNvCxnSpPr>
              <a:cxnSpLocks noChangeShapeType="1"/>
            </p:cNvCxnSpPr>
            <p:nvPr/>
          </p:nvCxnSpPr>
          <p:spPr bwMode="auto">
            <a:xfrm>
              <a:off x="1259632" y="1088740"/>
              <a:ext cx="360040" cy="54006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1" name="直接连接符 58"/>
            <p:cNvCxnSpPr>
              <a:cxnSpLocks noChangeShapeType="1"/>
            </p:cNvCxnSpPr>
            <p:nvPr/>
          </p:nvCxnSpPr>
          <p:spPr bwMode="auto">
            <a:xfrm flipV="1">
              <a:off x="1259632" y="1088740"/>
              <a:ext cx="360040" cy="54006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5184775" y="2781300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(2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/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6279914" y="2852738"/>
          <a:ext cx="1568450" cy="260350"/>
        </p:xfrm>
        <a:graphic>
          <a:graphicData uri="http://schemas.openxmlformats.org/presentationml/2006/ole">
            <p:oleObj spid="_x0000_s297988" name="Equation" r:id="rId13" imgW="1396800" imgH="228600" progId="Equation.DSMT4">
              <p:embed/>
            </p:oleObj>
          </a:graphicData>
        </a:graphic>
      </p:graphicFrame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5184775" y="3141663"/>
            <a:ext cx="3959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(2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:  </a:t>
            </a:r>
            <a:r>
              <a:rPr lang="zh-CN" altLang="en-US" sz="1600" dirty="0"/>
              <a:t>需要对图</a:t>
            </a:r>
            <a:r>
              <a:rPr lang="en-US" altLang="zh-CN" sz="1600" dirty="0"/>
              <a:t>b</a:t>
            </a:r>
            <a:r>
              <a:rPr lang="zh-CN" altLang="en-US" sz="1600" dirty="0"/>
              <a:t>重新推导</a:t>
            </a:r>
            <a:r>
              <a:rPr lang="en-US" altLang="zh-CN" sz="1400" dirty="0"/>
              <a:t>(</a:t>
            </a:r>
            <a:r>
              <a:rPr lang="zh-CN" altLang="en-US" sz="1400" dirty="0"/>
              <a:t>指导书</a:t>
            </a:r>
            <a:r>
              <a:rPr lang="zh-CN" altLang="en-US" sz="1400" dirty="0" smtClean="0"/>
              <a:t>无，必须记忆的概念结论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平衡电阻</a:t>
            </a:r>
            <a:r>
              <a:rPr lang="en-US" altLang="zh-CN" sz="1400" dirty="0" smtClean="0"/>
              <a:t>)</a:t>
            </a:r>
            <a:endParaRPr lang="zh-CN" altLang="en-US" sz="1600" dirty="0"/>
          </a:p>
        </p:txBody>
      </p:sp>
      <p:sp>
        <p:nvSpPr>
          <p:cNvPr id="35" name="TextBox 15"/>
          <p:cNvSpPr txBox="1">
            <a:spLocks noChangeArrowheads="1"/>
          </p:cNvSpPr>
          <p:nvPr/>
        </p:nvSpPr>
        <p:spPr bwMode="auto">
          <a:xfrm>
            <a:off x="5188880" y="3687378"/>
            <a:ext cx="1187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(3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/>
          </a:p>
        </p:txBody>
      </p:sp>
      <p:graphicFrame>
        <p:nvGraphicFramePr>
          <p:cNvPr id="36" name="Object 7"/>
          <p:cNvGraphicFramePr>
            <a:graphicFrameLocks noChangeAspect="1"/>
          </p:cNvGraphicFramePr>
          <p:nvPr/>
        </p:nvGraphicFramePr>
        <p:xfrm>
          <a:off x="6368863" y="3681028"/>
          <a:ext cx="2487613" cy="1230312"/>
        </p:xfrm>
        <a:graphic>
          <a:graphicData uri="http://schemas.openxmlformats.org/presentationml/2006/ole">
            <p:oleObj spid="_x0000_s297989" name="Equation" r:id="rId14" imgW="2222280" imgH="1079280" progId="Equation.DSMT4">
              <p:embed/>
            </p:oleObj>
          </a:graphicData>
        </a:graphic>
      </p:graphicFrame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5184775" y="4905672"/>
            <a:ext cx="3959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(3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:  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图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推导</a:t>
            </a:r>
            <a:r>
              <a:rPr lang="en-US" altLang="zh-CN" sz="1400" dirty="0"/>
              <a:t>(</a:t>
            </a:r>
            <a:r>
              <a:rPr lang="zh-CN" altLang="en-US" sz="1400" dirty="0"/>
              <a:t>指导书</a:t>
            </a:r>
            <a:r>
              <a:rPr lang="zh-CN" altLang="en-US" sz="1400" dirty="0" smtClean="0"/>
              <a:t>有 </a:t>
            </a:r>
            <a:r>
              <a:rPr lang="en-US" altLang="zh-CN" sz="1400" dirty="0" smtClean="0">
                <a:solidFill>
                  <a:srgbClr val="FF0000"/>
                </a:solidFill>
              </a:rPr>
              <a:t>-</a:t>
            </a:r>
            <a:r>
              <a:rPr lang="en-US" altLang="zh-CN" sz="1400" dirty="0">
                <a:solidFill>
                  <a:srgbClr val="FF0000"/>
                </a:solidFill>
              </a:rPr>
              <a:t>20mV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  <p:grpSp>
        <p:nvGrpSpPr>
          <p:cNvPr id="38" name="组合 59"/>
          <p:cNvGrpSpPr>
            <a:grpSpLocks/>
          </p:cNvGrpSpPr>
          <p:nvPr/>
        </p:nvGrpSpPr>
        <p:grpSpPr bwMode="auto">
          <a:xfrm>
            <a:off x="8748464" y="4869160"/>
            <a:ext cx="252412" cy="396875"/>
            <a:chOff x="1259632" y="1088740"/>
            <a:chExt cx="360040" cy="540060"/>
          </a:xfrm>
        </p:grpSpPr>
        <p:cxnSp>
          <p:nvCxnSpPr>
            <p:cNvPr id="39" name="直接连接符 57"/>
            <p:cNvCxnSpPr>
              <a:cxnSpLocks noChangeShapeType="1"/>
            </p:cNvCxnSpPr>
            <p:nvPr/>
          </p:nvCxnSpPr>
          <p:spPr bwMode="auto">
            <a:xfrm>
              <a:off x="1259632" y="1088740"/>
              <a:ext cx="360040" cy="54006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0" name="直接连接符 58"/>
            <p:cNvCxnSpPr>
              <a:cxnSpLocks noChangeShapeType="1"/>
            </p:cNvCxnSpPr>
            <p:nvPr/>
          </p:nvCxnSpPr>
          <p:spPr bwMode="auto">
            <a:xfrm flipV="1">
              <a:off x="1259632" y="1088740"/>
              <a:ext cx="360040" cy="54006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1" name="TextBox 15"/>
          <p:cNvSpPr txBox="1">
            <a:spLocks noChangeArrowheads="1"/>
          </p:cNvSpPr>
          <p:nvPr/>
        </p:nvSpPr>
        <p:spPr bwMode="auto">
          <a:xfrm>
            <a:off x="0" y="5084763"/>
            <a:ext cx="1187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(4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/>
          </a:p>
        </p:txBody>
      </p:sp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1187624" y="5046823"/>
          <a:ext cx="2628900" cy="506413"/>
        </p:xfrm>
        <a:graphic>
          <a:graphicData uri="http://schemas.openxmlformats.org/presentationml/2006/ole">
            <p:oleObj spid="_x0000_s297990" name="Equation" r:id="rId15" imgW="2349360" imgH="444240" progId="Equation.DSMT4">
              <p:embed/>
            </p:oleObj>
          </a:graphicData>
        </a:graphic>
      </p:graphicFrame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0" y="5697252"/>
            <a:ext cx="27003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1600" dirty="0">
                <a:solidFill>
                  <a:srgbClr val="0000FF"/>
                </a:solidFill>
                <a:ea typeface="华文楷体" pitchFamily="2" charset="-122"/>
              </a:rPr>
              <a:t>基本思路</a:t>
            </a:r>
            <a:r>
              <a:rPr kumimoji="1" lang="en-US" altLang="zh-CN" sz="1600" dirty="0">
                <a:solidFill>
                  <a:srgbClr val="0000FF"/>
                </a:solidFill>
                <a:ea typeface="华文楷体" pitchFamily="2" charset="-122"/>
              </a:rPr>
              <a:t>:</a:t>
            </a:r>
            <a:r>
              <a:rPr kumimoji="1" lang="en-US" altLang="zh-CN" sz="1600" i="1" dirty="0">
                <a:ea typeface="华文楷体" pitchFamily="2" charset="-122"/>
              </a:rPr>
              <a:t>V</a:t>
            </a:r>
            <a:r>
              <a:rPr kumimoji="1" lang="en-US" altLang="zh-CN" sz="1600" baseline="-25000" dirty="0">
                <a:ea typeface="华文楷体" pitchFamily="2" charset="-122"/>
              </a:rPr>
              <a:t>IO</a:t>
            </a:r>
            <a:r>
              <a:rPr kumimoji="1" lang="zh-CN" altLang="en-US" sz="1600" dirty="0">
                <a:ea typeface="华文楷体" pitchFamily="2" charset="-122"/>
              </a:rPr>
              <a:t>用外加电池代表</a:t>
            </a:r>
            <a:r>
              <a:rPr kumimoji="1" lang="en-US" altLang="zh-CN" sz="1600" dirty="0">
                <a:ea typeface="华文楷体" pitchFamily="2" charset="-122"/>
              </a:rPr>
              <a:t>,</a:t>
            </a:r>
            <a:r>
              <a:rPr kumimoji="1" lang="zh-CN" altLang="en-US" sz="1600" dirty="0">
                <a:ea typeface="华文楷体" pitchFamily="2" charset="-122"/>
              </a:rPr>
              <a:t>方向使输出为正即可</a:t>
            </a:r>
            <a:r>
              <a:rPr kumimoji="1" lang="en-US" altLang="zh-CN" sz="1600" dirty="0">
                <a:ea typeface="华文楷体" pitchFamily="2" charset="-122"/>
              </a:rPr>
              <a:t>,</a:t>
            </a:r>
            <a:r>
              <a:rPr kumimoji="1" lang="zh-CN" altLang="en-US" sz="1600" dirty="0">
                <a:ea typeface="华文楷体" pitchFamily="2" charset="-122"/>
              </a:rPr>
              <a:t>运放不用虚断可用虚短</a:t>
            </a:r>
            <a:endParaRPr lang="zh-CN" altLang="en-US" sz="1800" dirty="0">
              <a:ea typeface="华文楷体" pitchFamily="2" charset="-122"/>
            </a:endParaRPr>
          </a:p>
        </p:txBody>
      </p:sp>
      <p:sp>
        <p:nvSpPr>
          <p:cNvPr id="44" name="TextBox 15"/>
          <p:cNvSpPr txBox="1">
            <a:spLocks noChangeArrowheads="1"/>
          </p:cNvSpPr>
          <p:nvPr/>
        </p:nvSpPr>
        <p:spPr bwMode="auto">
          <a:xfrm>
            <a:off x="0" y="5409220"/>
            <a:ext cx="1295636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(4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endParaRPr lang="zh-CN" altLang="en-US" sz="1600" dirty="0"/>
          </a:p>
        </p:txBody>
      </p:sp>
      <p:graphicFrame>
        <p:nvGraphicFramePr>
          <p:cNvPr id="45" name="Object 9"/>
          <p:cNvGraphicFramePr>
            <a:graphicFrameLocks noChangeAspect="1"/>
          </p:cNvGraphicFramePr>
          <p:nvPr/>
        </p:nvGraphicFramePr>
        <p:xfrm>
          <a:off x="2627784" y="5409220"/>
          <a:ext cx="2462213" cy="1296988"/>
        </p:xfrm>
        <a:graphic>
          <a:graphicData uri="http://schemas.openxmlformats.org/presentationml/2006/ole">
            <p:oleObj spid="_x0000_s297991" name="Picture" r:id="rId16" imgW="1993900" imgH="1041400" progId="Word.Picture.8">
              <p:embed/>
            </p:oleObj>
          </a:graphicData>
        </a:graphic>
      </p:graphicFrame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3743908" y="5121188"/>
            <a:ext cx="18715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zh-CN" altLang="en-US" sz="1400" dirty="0"/>
              <a:t>指导</a:t>
            </a:r>
            <a:r>
              <a:rPr lang="zh-CN" altLang="en-US" sz="1400" dirty="0" smtClean="0"/>
              <a:t>书为 </a:t>
            </a:r>
            <a:r>
              <a:rPr lang="en-US" altLang="zh-CN" sz="1400" dirty="0" smtClean="0">
                <a:solidFill>
                  <a:srgbClr val="FF0000"/>
                </a:solidFill>
              </a:rPr>
              <a:t>±55mV</a:t>
            </a:r>
            <a:r>
              <a:rPr lang="en-US" altLang="zh-CN" sz="1400" dirty="0" smtClean="0"/>
              <a:t>)</a:t>
            </a:r>
            <a:r>
              <a:rPr lang="en-US" altLang="zh-CN" sz="1400" dirty="0" smtClean="0">
                <a:solidFill>
                  <a:srgbClr val="FF0000"/>
                </a:solidFill>
              </a:rPr>
              <a:t>?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5072360" y="5445224"/>
          <a:ext cx="939800" cy="260350"/>
        </p:xfrm>
        <a:graphic>
          <a:graphicData uri="http://schemas.openxmlformats.org/presentationml/2006/ole">
            <p:oleObj spid="_x0000_s297992" name="Equation" r:id="rId17" imgW="838080" imgH="228600" progId="Equation.DSMT4">
              <p:embed/>
            </p:oleObj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6045138" y="5337175"/>
          <a:ext cx="3027362" cy="506413"/>
        </p:xfrm>
        <a:graphic>
          <a:graphicData uri="http://schemas.openxmlformats.org/presentationml/2006/ole">
            <p:oleObj spid="_x0000_s297993" name="Equation" r:id="rId18" imgW="2705040" imgH="444240" progId="Equation.DSMT4">
              <p:embed/>
            </p:oleObj>
          </a:graphicData>
        </a:graphic>
      </p:graphicFrame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5040052" y="5445224"/>
            <a:ext cx="504056" cy="216024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7884368" y="5481228"/>
            <a:ext cx="756084" cy="216024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  <p:bldP spid="23" grpId="0"/>
      <p:bldP spid="25" grpId="0"/>
      <p:bldP spid="26" grpId="0"/>
      <p:bldP spid="27" grpId="0"/>
      <p:bldP spid="32" grpId="0"/>
      <p:bldP spid="34" grpId="0"/>
      <p:bldP spid="35" grpId="0"/>
      <p:bldP spid="37" grpId="0"/>
      <p:bldP spid="41" grpId="0"/>
      <p:bldP spid="43" grpId="0"/>
      <p:bldP spid="44" grpId="0"/>
      <p:bldP spid="46" grpId="0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7884" y="2600908"/>
            <a:ext cx="5616971" cy="3866279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95288" y="54868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4664"/>
            <a:ext cx="5175250" cy="214312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2100" y="728700"/>
            <a:ext cx="1995488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4263" y="1922500"/>
            <a:ext cx="17256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29225" y="1933613"/>
            <a:ext cx="91122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4105" y="2636912"/>
            <a:ext cx="1187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(3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151620" y="2636912"/>
          <a:ext cx="2487613" cy="1230312"/>
        </p:xfrm>
        <a:graphic>
          <a:graphicData uri="http://schemas.openxmlformats.org/presentationml/2006/ole">
            <p:oleObj spid="_x0000_s285697" name="Equation" r:id="rId8" imgW="2222280" imgH="1079280" progId="Equation.DSMT4">
              <p:embed/>
            </p:oleObj>
          </a:graphicData>
        </a:graphic>
      </p:graphicFrame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0" y="3882534"/>
            <a:ext cx="3959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(3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问方法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/>
              <a:t>:  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图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推导</a:t>
            </a:r>
            <a:r>
              <a:rPr lang="en-US" altLang="zh-CN" sz="1400" dirty="0"/>
              <a:t>(</a:t>
            </a:r>
            <a:r>
              <a:rPr lang="zh-CN" altLang="en-US" sz="1400" dirty="0"/>
              <a:t>指导书</a:t>
            </a:r>
            <a:r>
              <a:rPr lang="zh-CN" altLang="en-US" sz="1400" dirty="0" smtClean="0"/>
              <a:t>有 </a:t>
            </a:r>
            <a:r>
              <a:rPr lang="en-US" altLang="zh-CN" sz="1400" dirty="0" smtClean="0">
                <a:solidFill>
                  <a:srgbClr val="FF0000"/>
                </a:solidFill>
              </a:rPr>
              <a:t>-</a:t>
            </a:r>
            <a:r>
              <a:rPr lang="en-US" altLang="zh-CN" sz="1400" dirty="0">
                <a:solidFill>
                  <a:srgbClr val="FF0000"/>
                </a:solidFill>
              </a:rPr>
              <a:t>20mV</a:t>
            </a:r>
            <a:r>
              <a:rPr lang="en-US" altLang="zh-CN" sz="1400" dirty="0"/>
              <a:t>)</a:t>
            </a:r>
            <a:endParaRPr lang="zh-CN" altLang="en-US" sz="1600" dirty="0"/>
          </a:p>
        </p:txBody>
      </p:sp>
      <p:grpSp>
        <p:nvGrpSpPr>
          <p:cNvPr id="12" name="组合 59"/>
          <p:cNvGrpSpPr>
            <a:grpSpLocks/>
          </p:cNvGrpSpPr>
          <p:nvPr/>
        </p:nvGrpSpPr>
        <p:grpSpPr bwMode="auto">
          <a:xfrm>
            <a:off x="3455876" y="3896221"/>
            <a:ext cx="252412" cy="396875"/>
            <a:chOff x="1259632" y="1088740"/>
            <a:chExt cx="360040" cy="540060"/>
          </a:xfrm>
        </p:grpSpPr>
        <p:cxnSp>
          <p:nvCxnSpPr>
            <p:cNvPr id="13" name="直接连接符 57"/>
            <p:cNvCxnSpPr>
              <a:cxnSpLocks noChangeShapeType="1"/>
            </p:cNvCxnSpPr>
            <p:nvPr/>
          </p:nvCxnSpPr>
          <p:spPr bwMode="auto">
            <a:xfrm>
              <a:off x="1259632" y="1088740"/>
              <a:ext cx="360040" cy="54006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4" name="直接连接符 58"/>
            <p:cNvCxnSpPr>
              <a:cxnSpLocks noChangeShapeType="1"/>
            </p:cNvCxnSpPr>
            <p:nvPr/>
          </p:nvCxnSpPr>
          <p:spPr bwMode="auto">
            <a:xfrm flipV="1">
              <a:off x="1259632" y="1088740"/>
              <a:ext cx="360040" cy="54006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1943708" y="5589240"/>
          <a:ext cx="1368152" cy="320735"/>
        </p:xfrm>
        <a:graphic>
          <a:graphicData uri="http://schemas.openxmlformats.org/presentationml/2006/ole">
            <p:oleObj spid="_x0000_s285698" name="Equation" r:id="rId9" imgW="927000" imgH="215640" progId="Equation.3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2248149" y="5949280"/>
          <a:ext cx="1207727" cy="291708"/>
        </p:xfrm>
        <a:graphic>
          <a:graphicData uri="http://schemas.openxmlformats.org/presentationml/2006/ole">
            <p:oleObj spid="_x0000_s285699" name="Equation" r:id="rId10" imgW="952200" imgH="228600" progId="Equation.DSMT4">
              <p:embed/>
            </p:oleObj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2248149" y="6347334"/>
          <a:ext cx="1207727" cy="291708"/>
        </p:xfrm>
        <a:graphic>
          <a:graphicData uri="http://schemas.openxmlformats.org/presentationml/2006/ole">
            <p:oleObj spid="_x0000_s285700" name="Equation" r:id="rId11" imgW="952200" imgH="228600" progId="Equation.DSMT4">
              <p:embed/>
            </p:oleObj>
          </a:graphicData>
        </a:graphic>
      </p:graphicFrame>
      <p:sp>
        <p:nvSpPr>
          <p:cNvPr id="18" name="AutoShape 12"/>
          <p:cNvSpPr>
            <a:spLocks/>
          </p:cNvSpPr>
          <p:nvPr/>
        </p:nvSpPr>
        <p:spPr bwMode="auto">
          <a:xfrm>
            <a:off x="1960117" y="6026974"/>
            <a:ext cx="180020" cy="504056"/>
          </a:xfrm>
          <a:prstGeom prst="leftBrace">
            <a:avLst>
              <a:gd name="adj1" fmla="val 39500"/>
              <a:gd name="adj2" fmla="val 50000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0" y="5142674"/>
            <a:ext cx="2683931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(2)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输入偏置电流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IB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5481228"/>
            <a:ext cx="2654977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(3)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1908211" y="5121188"/>
          <a:ext cx="1547665" cy="448455"/>
        </p:xfrm>
        <a:graphic>
          <a:graphicData uri="http://schemas.openxmlformats.org/presentationml/2006/ole">
            <p:oleObj spid="_x0000_s285701" name="Equation" r:id="rId12" imgW="1193760" imgH="342720" progId="Equation.DSMT4">
              <p:embed/>
            </p:oleObj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0" y="4545124"/>
            <a:ext cx="3959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1600" dirty="0">
                <a:solidFill>
                  <a:srgbClr val="0000FF"/>
                </a:solidFill>
                <a:ea typeface="华文楷体" pitchFamily="2" charset="-122"/>
              </a:rPr>
              <a:t>新问题</a:t>
            </a:r>
            <a:r>
              <a:rPr kumimoji="1" lang="en-US" altLang="zh-CN" sz="1600" dirty="0">
                <a:solidFill>
                  <a:srgbClr val="0000FF"/>
                </a:solidFill>
                <a:ea typeface="华文楷体" pitchFamily="2" charset="-122"/>
              </a:rPr>
              <a:t>: </a:t>
            </a:r>
            <a:r>
              <a:rPr kumimoji="1" lang="zh-CN" altLang="en-US" sz="1600" dirty="0">
                <a:ea typeface="华文楷体" pitchFamily="2" charset="-122"/>
              </a:rPr>
              <a:t>电流参考正向</a:t>
            </a:r>
            <a:r>
              <a:rPr kumimoji="1" lang="en-US" altLang="zh-CN" sz="1600" dirty="0">
                <a:ea typeface="华文楷体" pitchFamily="2" charset="-122"/>
              </a:rPr>
              <a:t>?</a:t>
            </a:r>
          </a:p>
          <a:p>
            <a:r>
              <a:rPr kumimoji="1" lang="en-US" altLang="zh-CN" sz="1600" dirty="0">
                <a:ea typeface="华文楷体" pitchFamily="2" charset="-122"/>
              </a:rPr>
              <a:t>	</a:t>
            </a:r>
            <a:r>
              <a:rPr kumimoji="1" lang="zh-CN" altLang="en-US" sz="1600" dirty="0">
                <a:ea typeface="华文楷体" pitchFamily="2" charset="-122"/>
              </a:rPr>
              <a:t>工程约定输入以流入为正</a:t>
            </a:r>
            <a:r>
              <a:rPr kumimoji="1" lang="en-US" altLang="zh-CN" sz="1600" dirty="0">
                <a:ea typeface="华文楷体" pitchFamily="2" charset="-122"/>
              </a:rPr>
              <a:t>(</a:t>
            </a:r>
            <a:r>
              <a:rPr kumimoji="1" lang="zh-CN" altLang="en-US" sz="1600" dirty="0">
                <a:ea typeface="华文楷体" pitchFamily="2" charset="-122"/>
              </a:rPr>
              <a:t>图</a:t>
            </a:r>
            <a:r>
              <a:rPr kumimoji="1" lang="en-US" altLang="zh-CN" sz="1600" dirty="0">
                <a:ea typeface="华文楷体" pitchFamily="2" charset="-122"/>
              </a:rPr>
              <a:t>b)</a:t>
            </a:r>
            <a:endParaRPr lang="zh-CN" altLang="en-US" sz="1800" dirty="0">
              <a:ea typeface="华文楷体" pitchFamily="2" charset="-122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0" y="4256199"/>
            <a:ext cx="3959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1600" dirty="0">
                <a:solidFill>
                  <a:srgbClr val="0000FF"/>
                </a:solidFill>
                <a:ea typeface="华文楷体" pitchFamily="2" charset="-122"/>
              </a:rPr>
              <a:t>基本思路</a:t>
            </a:r>
            <a:r>
              <a:rPr kumimoji="1" lang="en-US" altLang="zh-CN" sz="1600" dirty="0">
                <a:solidFill>
                  <a:srgbClr val="0000FF"/>
                </a:solidFill>
                <a:ea typeface="华文楷体" pitchFamily="2" charset="-122"/>
              </a:rPr>
              <a:t>:</a:t>
            </a:r>
            <a:r>
              <a:rPr kumimoji="1" lang="zh-CN" altLang="en-US" sz="1600" dirty="0">
                <a:ea typeface="华文楷体" pitchFamily="2" charset="-122"/>
              </a:rPr>
              <a:t>考虑电流时</a:t>
            </a:r>
            <a:r>
              <a:rPr kumimoji="1" lang="en-US" altLang="zh-CN" sz="1600" dirty="0">
                <a:ea typeface="华文楷体" pitchFamily="2" charset="-122"/>
              </a:rPr>
              <a:t>,</a:t>
            </a:r>
            <a:r>
              <a:rPr kumimoji="1" lang="zh-CN" altLang="en-US" sz="1600" dirty="0">
                <a:ea typeface="华文楷体" pitchFamily="2" charset="-122"/>
              </a:rPr>
              <a:t> </a:t>
            </a:r>
            <a:r>
              <a:rPr kumimoji="1" lang="zh-CN" altLang="en-US" sz="1600" dirty="0">
                <a:solidFill>
                  <a:srgbClr val="FF0000"/>
                </a:solidFill>
                <a:ea typeface="华文楷体" pitchFamily="2" charset="-122"/>
              </a:rPr>
              <a:t>不用虚断</a:t>
            </a:r>
            <a:r>
              <a:rPr kumimoji="1" lang="zh-CN" altLang="en-US" sz="1600" dirty="0">
                <a:ea typeface="华文楷体" pitchFamily="2" charset="-122"/>
              </a:rPr>
              <a:t>可用虚短</a:t>
            </a:r>
            <a:endParaRPr lang="zh-CN" altLang="en-US" sz="1800" dirty="0"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808820"/>
            <a:ext cx="6732240" cy="363176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失调电压、失调电流、偏置电流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带来的零点误差及调整方法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359532" y="620688"/>
            <a:ext cx="8388932" cy="11881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  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集成运放非理想参数带来的影响（失调电压、失调电流、偏置电流、共模抑制比、转换速率、轨到轨输入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/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输出），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输入端直流通路、运放在单电源下工作等实际应用问题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571492" y="1448780"/>
            <a:ext cx="457250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1. </a:t>
            </a:r>
            <a:r>
              <a:rPr lang="zh-CN" altLang="en-US" sz="1600" dirty="0" smtClean="0">
                <a:ea typeface="华文楷体" pitchFamily="2" charset="-122"/>
              </a:rPr>
              <a:t>输入直流误差特性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输入失调特性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732240" y="1808820"/>
            <a:ext cx="241176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(1)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输入失调电压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V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732240" y="2132856"/>
            <a:ext cx="241176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(2)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输入偏置电流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IB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732240" y="2816932"/>
            <a:ext cx="241176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(3)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596335" y="2456892"/>
          <a:ext cx="1547665" cy="448455"/>
        </p:xfrm>
        <a:graphic>
          <a:graphicData uri="http://schemas.openxmlformats.org/presentationml/2006/ole">
            <p:oleObj spid="_x0000_s301057" name="Equation" r:id="rId3" imgW="1193760" imgH="342720" progId="Equation.DSMT4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7668344" y="3140968"/>
          <a:ext cx="1368152" cy="320735"/>
        </p:xfrm>
        <a:graphic>
          <a:graphicData uri="http://schemas.openxmlformats.org/presentationml/2006/ole">
            <p:oleObj spid="_x0000_s301058" name="Equation" r:id="rId4" imgW="927000" imgH="215640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251520" y="2504465"/>
          <a:ext cx="2448271" cy="1356583"/>
        </p:xfrm>
        <a:graphic>
          <a:graphicData uri="http://schemas.openxmlformats.org/presentationml/2006/ole">
            <p:oleObj spid="_x0000_s301059" name="Picture2" r:id="rId5" imgW="2114640" imgH="1171440" progId="Word.Picture.8">
              <p:embed/>
            </p:oleObj>
          </a:graphicData>
        </a:graphic>
      </p:graphicFrame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382960" y="3116533"/>
            <a:ext cx="228600" cy="228600"/>
            <a:chOff x="1824" y="2880"/>
            <a:chExt cx="144" cy="144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896" y="2880"/>
              <a:ext cx="0" cy="1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1824" y="3024"/>
              <a:ext cx="144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2168860"/>
            <a:ext cx="43199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①</a:t>
            </a:r>
            <a:r>
              <a:rPr lang="zh-CN" altLang="en-US" sz="1600" dirty="0" smtClean="0">
                <a:ea typeface="华文楷体" pitchFamily="2" charset="-122"/>
              </a:rPr>
              <a:t>输入失调参数的带来的影响是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零点误差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2591780" y="3140968"/>
            <a:ext cx="439589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CC0000"/>
                </a:solidFill>
              </a:rPr>
              <a:t>=0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763688" y="3384285"/>
            <a:ext cx="12241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600" dirty="0"/>
              <a:t>实际上</a:t>
            </a:r>
            <a:r>
              <a:rPr lang="zh-CN" altLang="en-US" sz="1600" dirty="0">
                <a:sym typeface="Symbol" pitchFamily="18" charset="2"/>
              </a:rPr>
              <a:t></a:t>
            </a:r>
            <a:r>
              <a:rPr lang="en-US" altLang="zh-CN" sz="1600" dirty="0">
                <a:sym typeface="Symbol" pitchFamily="18" charset="2"/>
              </a:rPr>
              <a:t>0</a:t>
            </a:r>
            <a:r>
              <a:rPr lang="zh-CN" altLang="en-US" sz="1600" dirty="0" smtClean="0">
                <a:sym typeface="Symbol" pitchFamily="18" charset="2"/>
              </a:rPr>
              <a:t>，</a:t>
            </a:r>
            <a:endParaRPr lang="en-US" altLang="zh-CN" sz="1600" dirty="0" smtClean="0">
              <a:sym typeface="Symbol" pitchFamily="18" charset="2"/>
            </a:endParaRPr>
          </a:p>
          <a:p>
            <a:pPr>
              <a:spcBef>
                <a:spcPts val="0"/>
              </a:spcBef>
            </a:pPr>
            <a:r>
              <a:rPr lang="zh-CN" altLang="en-US" sz="1600" dirty="0" smtClean="0">
                <a:sym typeface="Symbol" pitchFamily="18" charset="2"/>
              </a:rPr>
              <a:t>零点误差</a:t>
            </a:r>
            <a:endParaRPr lang="zh-CN" altLang="en-US" sz="1600" dirty="0">
              <a:sym typeface="Symbol" pitchFamily="18" charset="2"/>
            </a:endParaRPr>
          </a:p>
        </p:txBody>
      </p:sp>
      <p:graphicFrame>
        <p:nvGraphicFramePr>
          <p:cNvPr id="301060" name="Object 12"/>
          <p:cNvGraphicFramePr>
            <a:graphicFrameLocks noChangeAspect="1"/>
          </p:cNvGraphicFramePr>
          <p:nvPr/>
        </p:nvGraphicFramePr>
        <p:xfrm>
          <a:off x="2339752" y="2666105"/>
          <a:ext cx="900100" cy="510867"/>
        </p:xfrm>
        <a:graphic>
          <a:graphicData uri="http://schemas.openxmlformats.org/presentationml/2006/ole">
            <p:oleObj spid="_x0000_s301060" name="公式" r:id="rId6" imgW="723600" imgH="406080" progId="Equation.3">
              <p:embed/>
            </p:oleObj>
          </a:graphicData>
        </a:graphic>
      </p:graphicFrame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508" y="3897053"/>
            <a:ext cx="4932548" cy="36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0" y="4293096"/>
            <a:ext cx="43199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②</a:t>
            </a:r>
            <a:r>
              <a:rPr lang="zh-CN" altLang="en-US" sz="1600" dirty="0" smtClean="0">
                <a:ea typeface="华文楷体" pitchFamily="2" charset="-122"/>
              </a:rPr>
              <a:t>输入失调参数的带来的影响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分析方法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0" y="4617132"/>
            <a:ext cx="3203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000FF"/>
                </a:solidFill>
                <a:ea typeface="华文楷体" pitchFamily="2" charset="-122"/>
              </a:rPr>
              <a:t>基本</a:t>
            </a:r>
            <a:r>
              <a:rPr kumimoji="1" lang="zh-CN" altLang="en-US" sz="1600" dirty="0" smtClean="0">
                <a:solidFill>
                  <a:srgbClr val="0000FF"/>
                </a:solidFill>
                <a:ea typeface="华文楷体" pitchFamily="2" charset="-122"/>
              </a:rPr>
              <a:t>思路</a:t>
            </a:r>
            <a:r>
              <a:rPr kumimoji="1" lang="en-US" altLang="zh-CN" sz="1600" dirty="0" smtClean="0">
                <a:solidFill>
                  <a:srgbClr val="0000FF"/>
                </a:solidFill>
                <a:ea typeface="华文楷体" pitchFamily="2" charset="-122"/>
              </a:rPr>
              <a:t>1:</a:t>
            </a:r>
            <a:r>
              <a:rPr kumimoji="1"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kumimoji="1"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IO</a:t>
            </a:r>
            <a:r>
              <a:rPr kumimoji="1" lang="zh-CN" altLang="en-US" sz="1600" dirty="0">
                <a:ea typeface="华文楷体" pitchFamily="2" charset="-122"/>
              </a:rPr>
              <a:t>用外加电池代表</a:t>
            </a:r>
            <a:r>
              <a:rPr kumimoji="1" lang="en-US" altLang="zh-CN" sz="1600" dirty="0" smtClean="0">
                <a:ea typeface="华文楷体" pitchFamily="2" charset="-122"/>
              </a:rPr>
              <a:t>,</a:t>
            </a:r>
          </a:p>
          <a:p>
            <a:r>
              <a:rPr kumimoji="1" lang="zh-CN" altLang="en-US" sz="1600" dirty="0" smtClean="0">
                <a:ea typeface="华文楷体" pitchFamily="2" charset="-122"/>
              </a:rPr>
              <a:t>方向</a:t>
            </a:r>
            <a:r>
              <a:rPr kumimoji="1" lang="zh-CN" altLang="en-US" sz="1600" dirty="0">
                <a:ea typeface="华文楷体" pitchFamily="2" charset="-122"/>
              </a:rPr>
              <a:t>使输出为正即</a:t>
            </a:r>
            <a:r>
              <a:rPr kumimoji="1" lang="zh-CN" altLang="en-US" sz="1600" dirty="0" smtClean="0">
                <a:ea typeface="华文楷体" pitchFamily="2" charset="-122"/>
              </a:rPr>
              <a:t>可</a:t>
            </a:r>
            <a:r>
              <a:rPr kumimoji="1" lang="en-US" altLang="zh-CN" sz="1600" dirty="0" smtClean="0">
                <a:ea typeface="华文楷体" pitchFamily="2" charset="-122"/>
              </a:rPr>
              <a:t>;</a:t>
            </a:r>
            <a:endParaRPr lang="zh-CN" altLang="en-US" sz="1800" dirty="0">
              <a:ea typeface="华文楷体" pitchFamily="2" charset="-122"/>
            </a:endParaRP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3801975" y="2528900"/>
          <a:ext cx="2462213" cy="1296988"/>
        </p:xfrm>
        <a:graphic>
          <a:graphicData uri="http://schemas.openxmlformats.org/presentationml/2006/ole">
            <p:oleObj spid="_x0000_s301061" name="Picture" r:id="rId8" imgW="1993900" imgH="1041400" progId="Word.Picture.8">
              <p:embed/>
            </p:oleObj>
          </a:graphicData>
        </a:graphic>
      </p:graphicFrame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0" y="5157192"/>
            <a:ext cx="3203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000FF"/>
                </a:solidFill>
                <a:ea typeface="华文楷体" pitchFamily="2" charset="-122"/>
              </a:rPr>
              <a:t>基本</a:t>
            </a:r>
            <a:r>
              <a:rPr kumimoji="1" lang="zh-CN" altLang="en-US" sz="1600" dirty="0" smtClean="0">
                <a:solidFill>
                  <a:srgbClr val="0000FF"/>
                </a:solidFill>
                <a:ea typeface="华文楷体" pitchFamily="2" charset="-122"/>
              </a:rPr>
              <a:t>思路</a:t>
            </a:r>
            <a:r>
              <a:rPr kumimoji="1" lang="en-US" altLang="zh-CN" sz="1600" dirty="0" smtClean="0">
                <a:solidFill>
                  <a:srgbClr val="0000FF"/>
                </a:solidFill>
                <a:ea typeface="华文楷体" pitchFamily="2" charset="-122"/>
              </a:rPr>
              <a:t>2:</a:t>
            </a:r>
            <a:r>
              <a:rPr kumimoji="1"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I</a:t>
            </a:r>
            <a:r>
              <a:rPr kumimoji="1"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IB</a:t>
            </a:r>
            <a:r>
              <a:rPr kumimoji="1" lang="en-US" altLang="zh-CN" sz="1600" dirty="0" smtClean="0">
                <a:ea typeface="华文楷体" pitchFamily="2" charset="-122"/>
              </a:rPr>
              <a:t>,</a:t>
            </a:r>
            <a:r>
              <a:rPr kumimoji="1"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I</a:t>
            </a:r>
            <a:r>
              <a:rPr kumimoji="1"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IO</a:t>
            </a:r>
            <a:r>
              <a:rPr kumimoji="1" lang="zh-CN" altLang="en-US" sz="1600" dirty="0" smtClean="0">
                <a:ea typeface="华文楷体" pitchFamily="2" charset="-122"/>
              </a:rPr>
              <a:t>用</a:t>
            </a:r>
            <a:r>
              <a:rPr kumimoji="1"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I</a:t>
            </a:r>
            <a:r>
              <a:rPr kumimoji="1"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BN</a:t>
            </a:r>
            <a:r>
              <a:rPr kumimoji="1" lang="en-US" altLang="zh-CN" sz="1600" dirty="0" smtClean="0">
                <a:ea typeface="华文楷体" pitchFamily="2" charset="-122"/>
              </a:rPr>
              <a:t>,</a:t>
            </a:r>
            <a:r>
              <a:rPr kumimoji="1"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 I</a:t>
            </a:r>
            <a:r>
              <a:rPr kumimoji="1"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BP</a:t>
            </a:r>
            <a:r>
              <a:rPr kumimoji="1" lang="zh-CN" altLang="en-US" sz="1600" dirty="0" smtClean="0">
                <a:ea typeface="华文楷体" pitchFamily="2" charset="-122"/>
              </a:rPr>
              <a:t>表示，方向以流入运放为正</a:t>
            </a:r>
            <a:r>
              <a:rPr kumimoji="1" lang="en-US" altLang="zh-CN" sz="1600" dirty="0" smtClean="0">
                <a:ea typeface="华文楷体" pitchFamily="2" charset="-122"/>
              </a:rPr>
              <a:t>,</a:t>
            </a:r>
            <a:r>
              <a:rPr kumimoji="1" lang="zh-CN" altLang="en-US" sz="1600" dirty="0" smtClean="0">
                <a:ea typeface="华文楷体" pitchFamily="2" charset="-122"/>
              </a:rPr>
              <a:t> </a:t>
            </a:r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不用</a:t>
            </a:r>
            <a:r>
              <a:rPr kumimoji="1" lang="zh-CN" altLang="en-US" sz="1600" dirty="0">
                <a:solidFill>
                  <a:srgbClr val="FF0000"/>
                </a:solidFill>
                <a:ea typeface="华文楷体" pitchFamily="2" charset="-122"/>
              </a:rPr>
              <a:t>虚</a:t>
            </a:r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断</a:t>
            </a:r>
            <a:r>
              <a:rPr kumimoji="1" lang="zh-CN" altLang="en-US" sz="1600" dirty="0" smtClean="0">
                <a:ea typeface="华文楷体" pitchFamily="2" charset="-122"/>
              </a:rPr>
              <a:t>；</a:t>
            </a:r>
            <a:endParaRPr lang="zh-CN" altLang="en-US" sz="1800" dirty="0">
              <a:ea typeface="华文楷体" pitchFamily="2" charset="-122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0" y="6114782"/>
            <a:ext cx="2700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1600" dirty="0">
                <a:solidFill>
                  <a:srgbClr val="0000FF"/>
                </a:solidFill>
                <a:ea typeface="华文楷体" pitchFamily="2" charset="-122"/>
              </a:rPr>
              <a:t>基本</a:t>
            </a:r>
            <a:r>
              <a:rPr kumimoji="1" lang="zh-CN" altLang="en-US" sz="1600" dirty="0" smtClean="0">
                <a:solidFill>
                  <a:srgbClr val="0000FF"/>
                </a:solidFill>
                <a:ea typeface="华文楷体" pitchFamily="2" charset="-122"/>
              </a:rPr>
              <a:t>思路</a:t>
            </a:r>
            <a:r>
              <a:rPr kumimoji="1" lang="en-US" altLang="zh-CN" sz="1600" dirty="0" smtClean="0">
                <a:solidFill>
                  <a:srgbClr val="0000FF"/>
                </a:solidFill>
                <a:ea typeface="华文楷体" pitchFamily="2" charset="-122"/>
              </a:rPr>
              <a:t>3:</a:t>
            </a:r>
            <a:r>
              <a:rPr kumimoji="1" lang="zh-CN" altLang="en-US" sz="1600" dirty="0" smtClean="0">
                <a:ea typeface="华文楷体" pitchFamily="2" charset="-122"/>
              </a:rPr>
              <a:t>运放</a:t>
            </a:r>
            <a:r>
              <a:rPr kumimoji="1"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虚短可用</a:t>
            </a:r>
            <a:endParaRPr lang="zh-CN" altLang="en-US" sz="18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4752020" y="3104964"/>
            <a:ext cx="108012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752020" y="3429000"/>
            <a:ext cx="108012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79594" name="Object 10"/>
          <p:cNvGraphicFramePr>
            <a:graphicFrameLocks noChangeAspect="1"/>
          </p:cNvGraphicFramePr>
          <p:nvPr/>
        </p:nvGraphicFramePr>
        <p:xfrm>
          <a:off x="251520" y="5733256"/>
          <a:ext cx="1197917" cy="397427"/>
        </p:xfrm>
        <a:graphic>
          <a:graphicData uri="http://schemas.openxmlformats.org/presentationml/2006/ole">
            <p:oleObj spid="_x0000_s301062" name="Equation" r:id="rId9" imgW="1041120" imgH="342720" progId="Equation.DSMT4">
              <p:embed/>
            </p:oleObj>
          </a:graphicData>
        </a:graphic>
      </p:graphicFrame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1691680" y="5733256"/>
          <a:ext cx="1184275" cy="396875"/>
        </p:xfrm>
        <a:graphic>
          <a:graphicData uri="http://schemas.openxmlformats.org/presentationml/2006/ole">
            <p:oleObj spid="_x0000_s301063" name="Equation" r:id="rId10" imgW="1028520" imgH="342720" progId="Equation.DSMT4">
              <p:embed/>
            </p:oleObj>
          </a:graphicData>
        </a:graphic>
      </p:graphicFrame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824028" y="3573016"/>
            <a:ext cx="43199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③</a:t>
            </a:r>
            <a:r>
              <a:rPr lang="zh-CN" altLang="en-US" sz="1600" dirty="0" smtClean="0">
                <a:ea typeface="华文楷体" pitchFamily="2" charset="-122"/>
              </a:rPr>
              <a:t>输入失调参数的带来的影响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消除方法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824028" y="3911570"/>
            <a:ext cx="43199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33CC"/>
                </a:solidFill>
                <a:latin typeface="华文宋体"/>
                <a:ea typeface="华文宋体"/>
                <a:sym typeface="Wingdings"/>
              </a:rPr>
              <a:t> </a:t>
            </a:r>
            <a:r>
              <a:rPr lang="zh-CN" altLang="en-US" sz="1600" dirty="0" smtClean="0">
                <a:ea typeface="华文楷体" pitchFamily="2" charset="-122"/>
              </a:rPr>
              <a:t>选择输入失调参数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更小的</a:t>
            </a:r>
            <a:r>
              <a:rPr lang="zh-CN" altLang="en-US" sz="1600" dirty="0" smtClean="0">
                <a:ea typeface="华文楷体" pitchFamily="2" charset="-122"/>
              </a:rPr>
              <a:t>运放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4824028" y="4235606"/>
            <a:ext cx="43199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33CC"/>
                </a:solidFill>
                <a:latin typeface="华文宋体"/>
                <a:ea typeface="华文宋体"/>
                <a:sym typeface="Wingdings"/>
              </a:rPr>
              <a:t> </a:t>
            </a:r>
            <a:r>
              <a:rPr lang="zh-CN" altLang="en-US" sz="1600" dirty="0" smtClean="0">
                <a:ea typeface="华文楷体" pitchFamily="2" charset="-122"/>
              </a:rPr>
              <a:t>设置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平衡电阻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R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2</a:t>
            </a:r>
            <a:r>
              <a:rPr lang="zh-CN" altLang="en-US" sz="1600" dirty="0" smtClean="0">
                <a:ea typeface="华文楷体" pitchFamily="2" charset="-122"/>
              </a:rPr>
              <a:t>消除</a:t>
            </a:r>
            <a:r>
              <a:rPr kumimoji="1"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I</a:t>
            </a:r>
            <a:r>
              <a:rPr kumimoji="1"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IB</a:t>
            </a:r>
            <a:r>
              <a:rPr lang="zh-CN" altLang="en-US" sz="1600" dirty="0" smtClean="0">
                <a:ea typeface="华文楷体" pitchFamily="2" charset="-122"/>
              </a:rPr>
              <a:t>的误差</a:t>
            </a:r>
            <a:r>
              <a:rPr lang="en-US" altLang="zh-CN" sz="1400" dirty="0" smtClean="0">
                <a:ea typeface="华文楷体" pitchFamily="2" charset="-122"/>
              </a:rPr>
              <a:t>(</a:t>
            </a:r>
            <a:r>
              <a:rPr lang="zh-CN" altLang="en-US" sz="1400" dirty="0" smtClean="0">
                <a:ea typeface="华文楷体" pitchFamily="2" charset="-122"/>
              </a:rPr>
              <a:t>误差中最大的</a:t>
            </a:r>
            <a:r>
              <a:rPr lang="en-US" altLang="zh-CN" sz="1400" dirty="0" smtClean="0">
                <a:ea typeface="华文楷体" pitchFamily="2" charset="-122"/>
              </a:rPr>
              <a:t>)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824028" y="4559642"/>
            <a:ext cx="43199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33CC"/>
                </a:solidFill>
                <a:latin typeface="华文宋体"/>
                <a:ea typeface="华文宋体"/>
                <a:sym typeface="Wingdings"/>
              </a:rPr>
              <a:t> </a:t>
            </a:r>
            <a:r>
              <a:rPr lang="zh-CN" altLang="en-US" sz="1600" dirty="0" smtClean="0">
                <a:ea typeface="华文楷体" pitchFamily="2" charset="-122"/>
              </a:rPr>
              <a:t>选择自带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调零</a:t>
            </a:r>
            <a:r>
              <a:rPr lang="zh-CN" altLang="en-US" sz="1600" dirty="0" smtClean="0">
                <a:ea typeface="华文楷体" pitchFamily="2" charset="-122"/>
              </a:rPr>
              <a:t>的运放或采用可调零的电路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graphicFrame>
        <p:nvGraphicFramePr>
          <p:cNvPr id="768013" name="Object 13"/>
          <p:cNvGraphicFramePr>
            <a:graphicFrameLocks noChangeAspect="1"/>
          </p:cNvGraphicFramePr>
          <p:nvPr/>
        </p:nvGraphicFramePr>
        <p:xfrm>
          <a:off x="2987824" y="5013176"/>
          <a:ext cx="1620180" cy="1131470"/>
        </p:xfrm>
        <a:graphic>
          <a:graphicData uri="http://schemas.openxmlformats.org/presentationml/2006/ole">
            <p:oleObj spid="_x0000_s301064" name="Picture2" r:id="rId11" imgW="2114640" imgH="1476360" progId="Word.Picture.8">
              <p:embed/>
            </p:oleObj>
          </a:graphicData>
        </a:graphic>
      </p:graphicFrame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41557" y="5013176"/>
            <a:ext cx="2302443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80012" y="5013176"/>
            <a:ext cx="20486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7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 autoUpdateAnimBg="0"/>
      <p:bldP spid="21" grpId="0"/>
      <p:bldP spid="24" grpId="0"/>
      <p:bldP spid="25" grpId="0"/>
      <p:bldP spid="27" grpId="0"/>
      <p:bldP spid="29" grpId="0"/>
      <p:bldP spid="30" grpId="0" animBg="1"/>
      <p:bldP spid="31" grpId="0" animBg="1"/>
      <p:bldP spid="34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>
          <a:xfrm>
            <a:off x="359532" y="620689"/>
            <a:ext cx="7793037" cy="468052"/>
          </a:xfrm>
        </p:spPr>
        <p:txBody>
          <a:bodyPr/>
          <a:lstStyle/>
          <a:p>
            <a:r>
              <a:rPr lang="zh-CN" altLang="en-US" sz="2400" dirty="0" smtClean="0"/>
              <a:t>直播</a:t>
            </a:r>
            <a:r>
              <a:rPr lang="en-US" altLang="zh-CN" sz="2400" dirty="0" smtClean="0"/>
              <a:t>10-ch6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差分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FF0000"/>
                </a:solidFill>
              </a:rPr>
              <a:t>集成运放</a:t>
            </a:r>
            <a:r>
              <a:rPr lang="en-US" altLang="zh-CN" sz="2400" dirty="0" smtClean="0"/>
              <a:t>——  2020/05/20</a:t>
            </a:r>
            <a:endParaRPr lang="zh-CN" altLang="en-US" sz="2400" dirty="0" smtClean="0"/>
          </a:p>
        </p:txBody>
      </p:sp>
      <p:sp>
        <p:nvSpPr>
          <p:cNvPr id="11161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ECE9A-F2A2-423F-86FB-674CD6C54BCC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11621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6623720" y="620688"/>
            <a:ext cx="25202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lang="zh-CN" altLang="en-US" sz="2400" dirty="0" smtClean="0"/>
              <a:t>小结与习题课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 bwMode="auto">
          <a:xfrm>
            <a:off x="143508" y="1196752"/>
            <a:ext cx="88209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关于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差分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)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差模信号、共模信号、差模电压增益、共模电压增益和共模抑制比等基本概念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标题 4"/>
          <p:cNvSpPr txBox="1">
            <a:spLocks/>
          </p:cNvSpPr>
          <p:nvPr/>
        </p:nvSpPr>
        <p:spPr bwMode="auto">
          <a:xfrm>
            <a:off x="143508" y="191683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差分放大电路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工作原理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，要求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相位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关系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(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降低要求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)</a:t>
            </a:r>
            <a:r>
              <a:rPr lang="en-US" altLang="zh-CN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(48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0" name="标题 4"/>
          <p:cNvSpPr txBox="1">
            <a:spLocks/>
          </p:cNvSpPr>
          <p:nvPr/>
        </p:nvSpPr>
        <p:spPr bwMode="auto">
          <a:xfrm>
            <a:off x="143508" y="2672916"/>
            <a:ext cx="83889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(</a:t>
            </a:r>
            <a:r>
              <a:rPr lang="zh-CN" altLang="en-US" sz="1800" kern="0" dirty="0" smtClean="0">
                <a:ea typeface="华文楷体" pitchFamily="2" charset="-122"/>
                <a:sym typeface="Symbol" pitchFamily="18" charset="2"/>
              </a:rPr>
              <a:t>关于</a:t>
            </a:r>
            <a:r>
              <a:rPr lang="zh-CN" altLang="en-US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集成运放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)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集成运放的基本组成和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主要参数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79513" y="2672916"/>
            <a:ext cx="6804756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126486" y="2168860"/>
            <a:ext cx="2017514" cy="68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线上考试</a:t>
            </a:r>
            <a:endParaRPr lang="en-US" altLang="zh-CN" sz="1600" dirty="0" smtClean="0">
              <a:ea typeface="华文楷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差分按</a:t>
            </a:r>
            <a:r>
              <a:rPr lang="en-US" altLang="zh-CN" sz="1600" dirty="0" smtClean="0">
                <a:ea typeface="华文楷体" pitchFamily="2" charset="-122"/>
              </a:rPr>
              <a:t>56</a:t>
            </a:r>
            <a:r>
              <a:rPr lang="zh-CN" altLang="en-US" sz="1600" dirty="0" smtClean="0">
                <a:ea typeface="华文楷体" pitchFamily="2" charset="-122"/>
              </a:rPr>
              <a:t>学时要求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标题 4"/>
          <p:cNvSpPr txBox="1">
            <a:spLocks/>
          </p:cNvSpPr>
          <p:nvPr/>
        </p:nvSpPr>
        <p:spPr bwMode="auto">
          <a:xfrm>
            <a:off x="143508" y="3609020"/>
            <a:ext cx="8712968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集成运放非理想参数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带来的影响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（失调电压、失调电流、偏置电流、共模抑制比、转换速率、轨到轨输入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输出），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输入端直流通路、运放在单电源下工作等实际应用问题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27584" y="3281848"/>
            <a:ext cx="50405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单位增益带宽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G</a:t>
            </a:r>
            <a:r>
              <a:rPr lang="zh-CN" altLang="en-US" sz="1600" dirty="0" smtClean="0">
                <a:ea typeface="华文楷体" pitchFamily="2" charset="-122"/>
              </a:rPr>
              <a:t>和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转换速率</a:t>
            </a:r>
            <a:r>
              <a:rPr lang="en-US" altLang="zh-CN" sz="1600" kern="0" dirty="0" smtClean="0">
                <a:solidFill>
                  <a:schemeClr val="tx2"/>
                </a:solidFill>
                <a:latin typeface="+mn-lt"/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全功率带宽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P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)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7584" y="4473116"/>
            <a:ext cx="4644516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输入端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需要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直流通路的应用问题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 bwMode="auto">
          <a:xfrm>
            <a:off x="143508" y="227687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800" dirty="0" smtClean="0">
                <a:solidFill>
                  <a:srgbClr val="FF0000"/>
                </a:solidFill>
                <a:ea typeface="华文楷体" pitchFamily="2" charset="-122"/>
              </a:rPr>
              <a:t>了解</a:t>
            </a:r>
            <a:r>
              <a:rPr lang="zh-CN" altLang="en-US" sz="1800" dirty="0" smtClean="0">
                <a:ea typeface="华文楷体" pitchFamily="2" charset="-122"/>
              </a:rPr>
              <a:t>差分放大电路的工作原理、静态和动态指标计算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(56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27584" y="4815154"/>
            <a:ext cx="756084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失调电压、失调电流、偏置电流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带来的零点误差及调整方法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27584" y="5157192"/>
            <a:ext cx="7560840" cy="349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运放在单电源下工作遇到的概念问题及解决思路，能分析相关应用电路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9" name="AutoShape 55"/>
          <p:cNvSpPr>
            <a:spLocks noChangeArrowheads="1"/>
          </p:cNvSpPr>
          <p:nvPr/>
        </p:nvSpPr>
        <p:spPr bwMode="auto">
          <a:xfrm>
            <a:off x="467544" y="5228816"/>
            <a:ext cx="323850" cy="252412"/>
          </a:xfrm>
          <a:prstGeom prst="rightArrow">
            <a:avLst>
              <a:gd name="adj1" fmla="val 50000"/>
              <a:gd name="adj2" fmla="val 606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503548" y="2024844"/>
            <a:ext cx="2052228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标题 4"/>
          <p:cNvSpPr txBox="1">
            <a:spLocks/>
          </p:cNvSpPr>
          <p:nvPr/>
        </p:nvSpPr>
        <p:spPr>
          <a:xfrm>
            <a:off x="359532" y="620688"/>
            <a:ext cx="8388932" cy="13321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 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集成运放非理想参数带来的影响（失调电压、失调电流、偏置电流、共模抑制比、转换速率、轨到轨输入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输出），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输入端直流通路、运放在单电源下工作等实际应用问题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76056" y="1304764"/>
            <a:ext cx="3564396" cy="0"/>
          </a:xfrm>
          <a:prstGeom prst="line">
            <a:avLst/>
          </a:prstGeom>
          <a:noFill/>
          <a:ln w="38100" cap="sq" cmpd="sng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95736" y="1592796"/>
            <a:ext cx="1116124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868145" y="1592796"/>
            <a:ext cx="2592288" cy="0"/>
          </a:xfrm>
          <a:prstGeom prst="line">
            <a:avLst/>
          </a:prstGeom>
          <a:noFill/>
          <a:ln w="38100" cap="sq" cmpd="sng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3383868" y="1232756"/>
            <a:ext cx="2124236" cy="39604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359532" y="1556792"/>
            <a:ext cx="2592288" cy="39604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15516" y="2663066"/>
          <a:ext cx="2376264" cy="1666034"/>
        </p:xfrm>
        <a:graphic>
          <a:graphicData uri="http://schemas.openxmlformats.org/presentationml/2006/ole">
            <p:oleObj spid="_x0000_s299010" name="Picture" r:id="rId3" imgW="2305080" imgH="1409760" progId="Word.Picture.8">
              <p:embed/>
            </p:oleObj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1988840"/>
            <a:ext cx="424796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输入端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必须有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直流通路的实际应用问题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0" y="2312876"/>
            <a:ext cx="331186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判断图示电路能否正常放大？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0" y="4185084"/>
            <a:ext cx="133164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有负反馈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; 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4473116"/>
            <a:ext cx="2844316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华文楷体" pitchFamily="2" charset="-122"/>
              </a:rPr>
              <a:t>供电电源没有隐藏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?</a:t>
            </a:r>
            <a:r>
              <a:rPr lang="zh-CN" altLang="en-US" sz="1600" dirty="0" smtClean="0">
                <a:ea typeface="华文楷体" pitchFamily="2" charset="-122"/>
              </a:rPr>
              <a:t>单电源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?</a:t>
            </a:r>
            <a:r>
              <a:rPr lang="en-US" altLang="zh-CN" sz="1600" dirty="0" smtClean="0">
                <a:ea typeface="华文楷体" pitchFamily="2" charset="-122"/>
              </a:rPr>
              <a:t> 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0" y="4797152"/>
            <a:ext cx="255628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zh-CN" altLang="en-US" sz="1600" dirty="0" smtClean="0">
                <a:ea typeface="华文楷体" pitchFamily="2" charset="-122"/>
              </a:rPr>
              <a:t>通过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电容</a:t>
            </a:r>
            <a:r>
              <a:rPr lang="zh-CN" altLang="en-US" sz="1600" dirty="0" smtClean="0">
                <a:ea typeface="华文楷体" pitchFamily="2" charset="-122"/>
              </a:rPr>
              <a:t>连接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p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1367644" y="3882950"/>
            <a:ext cx="1423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此电路</a:t>
            </a:r>
            <a:r>
              <a:rPr lang="zh-CN" altLang="en-US" sz="1600" dirty="0">
                <a:solidFill>
                  <a:srgbClr val="FF0000"/>
                </a:solidFill>
              </a:rPr>
              <a:t>错误</a:t>
            </a:r>
            <a:r>
              <a:rPr lang="zh-CN" altLang="en-US" sz="1600" dirty="0"/>
              <a:t>！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15516" y="5085184"/>
            <a:ext cx="248427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静态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: 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en-US" altLang="zh-CN" sz="1600" dirty="0" smtClean="0">
                <a:ea typeface="华文楷体" pitchFamily="2" charset="-122"/>
              </a:rPr>
              <a:t>=0,</a:t>
            </a:r>
            <a:r>
              <a:rPr lang="zh-CN" altLang="en-US" sz="1600" dirty="0" smtClean="0">
                <a:ea typeface="华文楷体" pitchFamily="2" charset="-122"/>
              </a:rPr>
              <a:t>电容开路</a:t>
            </a:r>
            <a:r>
              <a:rPr lang="en-US" altLang="zh-CN" sz="1600" dirty="0" smtClean="0">
                <a:ea typeface="华文楷体" pitchFamily="2" charset="-122"/>
              </a:rPr>
              <a:t>,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p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=? </a:t>
            </a:r>
            <a:r>
              <a:rPr lang="zh-CN" altLang="en-US" sz="1600" dirty="0" smtClean="0">
                <a:ea typeface="华文楷体" pitchFamily="2" charset="-122"/>
              </a:rPr>
              <a:t>无法确定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不定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0" y="4473116"/>
            <a:ext cx="2735796" cy="39604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5112061" y="1700808"/>
          <a:ext cx="2053257" cy="1440160"/>
        </p:xfrm>
        <a:graphic>
          <a:graphicData uri="http://schemas.openxmlformats.org/presentationml/2006/ole">
            <p:oleObj spid="_x0000_s299011" name="图片" r:id="rId4" imgW="2305080" imgH="1409760" progId="Word.Picture.8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167844" y="2420888"/>
          <a:ext cx="2230438" cy="1563688"/>
        </p:xfrm>
        <a:graphic>
          <a:graphicData uri="http://schemas.openxmlformats.org/presentationml/2006/ole">
            <p:oleObj spid="_x0000_s299012" name="图片" r:id="rId5" imgW="2305080" imgH="1409760" progId="Word.Picture.8">
              <p:embed/>
            </p:oleObj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555776" y="2600908"/>
            <a:ext cx="648072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去掉</a:t>
            </a:r>
            <a:endParaRPr lang="en-US" altLang="zh-CN" sz="1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电容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>
            <a:off x="2555776" y="3140968"/>
            <a:ext cx="648072" cy="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4264137" y="3609020"/>
            <a:ext cx="1423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此电路</a:t>
            </a:r>
            <a:r>
              <a:rPr lang="zh-CN" altLang="en-US" sz="1600" dirty="0">
                <a:solidFill>
                  <a:srgbClr val="FF0000"/>
                </a:solidFill>
              </a:rPr>
              <a:t>错误</a:t>
            </a:r>
            <a:r>
              <a:rPr lang="zh-CN" altLang="en-US" sz="1600" dirty="0"/>
              <a:t>！</a:t>
            </a: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flipV="1">
            <a:off x="3095836" y="2132856"/>
            <a:ext cx="1980220" cy="54006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Box 29"/>
          <p:cNvSpPr txBox="1">
            <a:spLocks noChangeArrowheads="1"/>
          </p:cNvSpPr>
          <p:nvPr/>
        </p:nvSpPr>
        <p:spPr bwMode="auto">
          <a:xfrm>
            <a:off x="6048164" y="2780928"/>
            <a:ext cx="1423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此</a:t>
            </a:r>
            <a:r>
              <a:rPr lang="zh-CN" altLang="en-US" sz="1600" dirty="0" smtClean="0"/>
              <a:t>电路</a:t>
            </a:r>
            <a:r>
              <a:rPr lang="zh-CN" altLang="en-US" sz="1600" dirty="0" smtClean="0">
                <a:solidFill>
                  <a:srgbClr val="FF0000"/>
                </a:solidFill>
              </a:rPr>
              <a:t>正确</a:t>
            </a:r>
            <a:r>
              <a:rPr lang="zh-CN" altLang="en-US" sz="1600" dirty="0" smtClean="0"/>
              <a:t>！</a:t>
            </a:r>
            <a:endParaRPr lang="zh-CN" altLang="en-US" sz="1600" dirty="0"/>
          </a:p>
        </p:txBody>
      </p:sp>
      <p:graphicFrame>
        <p:nvGraphicFramePr>
          <p:cNvPr id="299013" name="Object 2"/>
          <p:cNvGraphicFramePr>
            <a:graphicFrameLocks noChangeAspect="1"/>
          </p:cNvGraphicFramePr>
          <p:nvPr/>
        </p:nvGraphicFramePr>
        <p:xfrm>
          <a:off x="7127999" y="1772816"/>
          <a:ext cx="2016001" cy="1327750"/>
        </p:xfrm>
        <a:graphic>
          <a:graphicData uri="http://schemas.openxmlformats.org/presentationml/2006/ole">
            <p:oleObj spid="_x0000_s299013" name="图片" r:id="rId6" imgW="2305080" imgH="1324080" progId="Word.Picture.8">
              <p:embed/>
            </p:oleObj>
          </a:graphicData>
        </a:graphic>
      </p:graphicFrame>
      <p:graphicFrame>
        <p:nvGraphicFramePr>
          <p:cNvPr id="299014" name="Object 5"/>
          <p:cNvGraphicFramePr>
            <a:graphicFrameLocks noChangeAspect="1"/>
          </p:cNvGraphicFramePr>
          <p:nvPr/>
        </p:nvGraphicFramePr>
        <p:xfrm>
          <a:off x="6300192" y="3678537"/>
          <a:ext cx="2124236" cy="2342751"/>
        </p:xfrm>
        <a:graphic>
          <a:graphicData uri="http://schemas.openxmlformats.org/presentationml/2006/ole">
            <p:oleObj spid="_x0000_s299014" name="图片" r:id="rId7" imgW="2038320" imgH="2247840" progId="Word.Picture.8">
              <p:embed/>
            </p:oleObj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3383868" y="4113076"/>
          <a:ext cx="2024686" cy="2232248"/>
        </p:xfrm>
        <a:graphic>
          <a:graphicData uri="http://schemas.openxmlformats.org/presentationml/2006/ole">
            <p:oleObj spid="_x0000_s299015" name="Picture" r:id="rId8" imgW="2038320" imgH="2247840" progId="Word.Picture.8">
              <p:embed/>
            </p:oleObj>
          </a:graphicData>
        </a:graphic>
      </p:graphicFrame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5760132" y="5877272"/>
            <a:ext cx="172768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kern="0" dirty="0" smtClean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轨</a:t>
            </a:r>
            <a:r>
              <a:rPr lang="zh-CN" altLang="en-US" sz="1600" kern="0" dirty="0" smtClean="0">
                <a:latin typeface="华文楷体" pitchFamily="2" charset="-122"/>
                <a:ea typeface="华文楷体" pitchFamily="2" charset="-122"/>
              </a:rPr>
              <a:t>到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轨</a:t>
            </a:r>
            <a:r>
              <a:rPr lang="zh-CN" altLang="en-US" sz="1600" kern="0" dirty="0" smtClean="0">
                <a:latin typeface="华文楷体" pitchFamily="2" charset="-122"/>
                <a:ea typeface="华文楷体" pitchFamily="2" charset="-122"/>
              </a:rPr>
              <a:t>的含义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5400092" y="1556792"/>
            <a:ext cx="900100" cy="414046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5976813" y="6424982"/>
          <a:ext cx="1440817" cy="280382"/>
        </p:xfrm>
        <a:graphic>
          <a:graphicData uri="http://schemas.openxmlformats.org/presentationml/2006/ole">
            <p:oleObj spid="_x0000_s299016" name="公式" r:id="rId9" imgW="901440" imgH="177480" progId="Equation.3">
              <p:embed/>
            </p:oleObj>
          </a:graphicData>
        </a:graphic>
      </p:graphicFrame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5868367" y="6112543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/>
              <a:t>rail-to-rail</a:t>
            </a:r>
            <a:r>
              <a:rPr lang="zh-CN" altLang="en-US" sz="1800" dirty="0"/>
              <a:t>运放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51520" y="5733256"/>
            <a:ext cx="2844316" cy="83099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华文楷体" pitchFamily="2" charset="-122"/>
              </a:rPr>
              <a:t>那么当运放只有单电源供电时应该如何配置电路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需要设置静态工作点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416316" y="3032956"/>
            <a:ext cx="1727684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华文楷体" pitchFamily="2" charset="-122"/>
              </a:rPr>
              <a:t>隐藏的供电电源</a:t>
            </a:r>
            <a:endParaRPr lang="en-US" altLang="zh-CN" sz="1600" dirty="0" smtClean="0">
              <a:ea typeface="华文楷体" pitchFamily="2" charset="-122"/>
            </a:endParaRPr>
          </a:p>
          <a:p>
            <a:r>
              <a:rPr lang="zh-CN" altLang="en-US" sz="1600" dirty="0" smtClean="0">
                <a:ea typeface="华文楷体" pitchFamily="2" charset="-122"/>
              </a:rPr>
              <a:t>一定是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双</a:t>
            </a:r>
            <a:r>
              <a:rPr lang="zh-CN" altLang="en-US" sz="1600" dirty="0" smtClean="0">
                <a:ea typeface="华文楷体" pitchFamily="2" charset="-122"/>
              </a:rPr>
              <a:t>电源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!!</a:t>
            </a:r>
            <a:endParaRPr kumimoji="1" lang="en-US" altLang="zh-CN" sz="1600" dirty="0">
              <a:ea typeface="华文楷体" pitchFamily="2" charset="-122"/>
            </a:endParaRPr>
          </a:p>
        </p:txBody>
      </p: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863588" y="2960948"/>
            <a:ext cx="180975" cy="647700"/>
            <a:chOff x="3969" y="3475"/>
            <a:chExt cx="181" cy="499"/>
          </a:xfrm>
        </p:grpSpPr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4059" y="3475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4014" y="3612"/>
              <a:ext cx="91" cy="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3969" y="3974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7488324" y="5337212"/>
            <a:ext cx="1655676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静态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en-US" altLang="zh-CN" sz="1600" dirty="0" smtClean="0">
                <a:ea typeface="华文楷体" pitchFamily="2" charset="-122"/>
              </a:rPr>
              <a:t>=0</a:t>
            </a:r>
            <a:r>
              <a:rPr lang="zh-CN" altLang="en-US" sz="1600" dirty="0" smtClean="0">
                <a:ea typeface="华文楷体" pitchFamily="2" charset="-122"/>
              </a:rPr>
              <a:t>时</a:t>
            </a:r>
            <a:r>
              <a:rPr lang="en-US" altLang="zh-CN" sz="1600" dirty="0" smtClean="0">
                <a:ea typeface="华文楷体" pitchFamily="2" charset="-122"/>
              </a:rPr>
              <a:t>,</a:t>
            </a:r>
          </a:p>
          <a:p>
            <a:r>
              <a:rPr lang="zh-CN" altLang="en-US" sz="1600" dirty="0" smtClean="0">
                <a:ea typeface="华文楷体" pitchFamily="2" charset="-122"/>
              </a:rPr>
              <a:t>运放处于线性区的中央</a:t>
            </a:r>
            <a:r>
              <a:rPr lang="en-US" altLang="zh-CN" sz="1600" dirty="0" smtClean="0">
                <a:ea typeface="华文楷体" pitchFamily="2" charset="-122"/>
              </a:rPr>
              <a:t>,</a:t>
            </a:r>
            <a:r>
              <a:rPr lang="zh-CN" altLang="en-US" sz="1600" dirty="0" smtClean="0">
                <a:ea typeface="华文楷体" pitchFamily="2" charset="-122"/>
              </a:rPr>
              <a:t>正确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!!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628292" y="4725144"/>
            <a:ext cx="1655676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静态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en-US" altLang="zh-CN" sz="1600" dirty="0" smtClean="0">
                <a:ea typeface="华文楷体" pitchFamily="2" charset="-122"/>
              </a:rPr>
              <a:t>=0</a:t>
            </a:r>
            <a:r>
              <a:rPr lang="zh-CN" altLang="en-US" sz="1600" dirty="0" smtClean="0">
                <a:ea typeface="华文楷体" pitchFamily="2" charset="-122"/>
              </a:rPr>
              <a:t>时</a:t>
            </a:r>
            <a:r>
              <a:rPr lang="en-US" altLang="zh-CN" sz="1600" dirty="0" smtClean="0">
                <a:ea typeface="华文楷体" pitchFamily="2" charset="-122"/>
              </a:rPr>
              <a:t>,</a:t>
            </a:r>
          </a:p>
          <a:p>
            <a:r>
              <a:rPr lang="zh-CN" altLang="en-US" sz="1600" dirty="0" smtClean="0">
                <a:ea typeface="华文楷体" pitchFamily="2" charset="-122"/>
              </a:rPr>
              <a:t>运放处于线性区的左下角</a:t>
            </a:r>
            <a:r>
              <a:rPr lang="en-US" altLang="zh-CN" sz="1600" dirty="0" smtClean="0">
                <a:ea typeface="华文楷体" pitchFamily="2" charset="-122"/>
              </a:rPr>
              <a:t>,</a:t>
            </a:r>
            <a:r>
              <a:rPr lang="zh-CN" altLang="en-US" sz="1600" dirty="0" smtClean="0">
                <a:ea typeface="华文楷体" pitchFamily="2" charset="-122"/>
              </a:rPr>
              <a:t>错误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!!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43" name="TextBox 29"/>
          <p:cNvSpPr txBox="1">
            <a:spLocks noChangeArrowheads="1"/>
          </p:cNvSpPr>
          <p:nvPr/>
        </p:nvSpPr>
        <p:spPr bwMode="auto">
          <a:xfrm>
            <a:off x="1331640" y="4185084"/>
            <a:ext cx="1423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此</a:t>
            </a:r>
            <a:r>
              <a:rPr lang="zh-CN" altLang="en-US" sz="1600" dirty="0" smtClean="0"/>
              <a:t>电路仍</a:t>
            </a:r>
            <a:r>
              <a:rPr lang="zh-CN" altLang="en-US" sz="1600" dirty="0" smtClean="0">
                <a:solidFill>
                  <a:srgbClr val="FF0000"/>
                </a:solidFill>
              </a:rPr>
              <a:t>错</a:t>
            </a:r>
            <a:r>
              <a:rPr lang="zh-CN" altLang="en-US" sz="1600" dirty="0" smtClean="0"/>
              <a:t>！</a:t>
            </a:r>
            <a:endParaRPr lang="zh-CN" altLang="en-US" sz="1600" dirty="0"/>
          </a:p>
        </p:txBody>
      </p:sp>
      <p:sp>
        <p:nvSpPr>
          <p:cNvPr id="44" name="椭圆 43"/>
          <p:cNvSpPr/>
          <p:nvPr/>
        </p:nvSpPr>
        <p:spPr bwMode="auto">
          <a:xfrm>
            <a:off x="7200292" y="4905164"/>
            <a:ext cx="108012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175956" y="5949280"/>
            <a:ext cx="108012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9" grpId="0" animBg="1"/>
      <p:bldP spid="10" grpId="0" animBg="1"/>
      <p:bldP spid="19" grpId="0" animBg="1"/>
      <p:bldP spid="22" grpId="0"/>
      <p:bldP spid="23" grpId="0" animBg="1"/>
      <p:bldP spid="24" grpId="0"/>
      <p:bldP spid="25" grpId="0" animBg="1"/>
      <p:bldP spid="26" grpId="0"/>
      <p:bldP spid="30" grpId="0"/>
      <p:bldP spid="31" grpId="0" animBg="1"/>
      <p:bldP spid="33" grpId="0"/>
      <p:bldP spid="34" grpId="0" animBg="1"/>
      <p:bldP spid="35" grpId="0"/>
      <p:bldP spid="41" grpId="0"/>
      <p:bldP spid="42" grpId="0"/>
      <p:bldP spid="43" grpId="0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1740" y="2600908"/>
            <a:ext cx="3047353" cy="162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944724"/>
            <a:ext cx="2592288" cy="164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2081" name="Object 3"/>
          <p:cNvGraphicFramePr>
            <a:graphicFrameLocks noChangeAspect="1"/>
          </p:cNvGraphicFramePr>
          <p:nvPr/>
        </p:nvGraphicFramePr>
        <p:xfrm>
          <a:off x="143508" y="2635622"/>
          <a:ext cx="2054225" cy="1441450"/>
        </p:xfrm>
        <a:graphic>
          <a:graphicData uri="http://schemas.openxmlformats.org/presentationml/2006/ole">
            <p:oleObj spid="_x0000_s302081" name="图片" r:id="rId5" imgW="2305080" imgH="1409760" progId="Word.Picture.8">
              <p:embed/>
            </p:oleObj>
          </a:graphicData>
        </a:graphic>
      </p:graphicFrame>
      <p:graphicFrame>
        <p:nvGraphicFramePr>
          <p:cNvPr id="302082" name="Object 5"/>
          <p:cNvGraphicFramePr>
            <a:graphicFrameLocks noChangeAspect="1"/>
          </p:cNvGraphicFramePr>
          <p:nvPr/>
        </p:nvGraphicFramePr>
        <p:xfrm>
          <a:off x="7019925" y="944724"/>
          <a:ext cx="2124075" cy="2343150"/>
        </p:xfrm>
        <a:graphic>
          <a:graphicData uri="http://schemas.openxmlformats.org/presentationml/2006/ole">
            <p:oleObj spid="_x0000_s302082" name="图片" r:id="rId6" imgW="2038320" imgH="2247840" progId="Word.Picture.8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5516" y="2132856"/>
            <a:ext cx="17996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ea typeface="华文楷体" pitchFamily="2" charset="-122"/>
              </a:rPr>
              <a:t>隐藏的供电电源</a:t>
            </a:r>
            <a:endParaRPr lang="en-US" altLang="zh-CN" sz="1400" dirty="0" smtClean="0">
              <a:ea typeface="华文楷体" pitchFamily="2" charset="-122"/>
            </a:endParaRPr>
          </a:p>
          <a:p>
            <a:r>
              <a:rPr lang="zh-CN" altLang="en-US" sz="1400" dirty="0" smtClean="0">
                <a:ea typeface="华文楷体" pitchFamily="2" charset="-122"/>
              </a:rPr>
              <a:t>一定是</a:t>
            </a:r>
            <a:r>
              <a:rPr lang="zh-CN" altLang="en-US" sz="1400" dirty="0" smtClean="0">
                <a:solidFill>
                  <a:srgbClr val="FF0000"/>
                </a:solidFill>
                <a:ea typeface="华文楷体" pitchFamily="2" charset="-122"/>
              </a:rPr>
              <a:t>双</a:t>
            </a:r>
            <a:r>
              <a:rPr lang="zh-CN" altLang="en-US" sz="1400" dirty="0" smtClean="0">
                <a:ea typeface="华文楷体" pitchFamily="2" charset="-122"/>
              </a:rPr>
              <a:t>电源</a:t>
            </a:r>
            <a:r>
              <a:rPr lang="en-US" altLang="zh-CN" sz="1400" dirty="0" smtClean="0">
                <a:solidFill>
                  <a:srgbClr val="FF0000"/>
                </a:solidFill>
                <a:ea typeface="华文楷体" pitchFamily="2" charset="-122"/>
              </a:rPr>
              <a:t>!!</a:t>
            </a:r>
            <a:endParaRPr kumimoji="1" lang="en-US" altLang="zh-CN" sz="1400" dirty="0">
              <a:ea typeface="华文楷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4123405"/>
            <a:ext cx="7560840" cy="349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运放在单电源下工作遇到的概念问题及解决思路，能分析相关应用电路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0" y="620688"/>
            <a:ext cx="43199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③</a:t>
            </a:r>
            <a:r>
              <a:rPr lang="zh-CN" altLang="en-US" sz="1600" dirty="0" smtClean="0">
                <a:ea typeface="华文楷体" pitchFamily="2" charset="-122"/>
              </a:rPr>
              <a:t>输入失调参数的带来的影响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消除方法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103948" y="620688"/>
            <a:ext cx="4283968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33CC"/>
                </a:solidFill>
                <a:latin typeface="华文宋体"/>
                <a:ea typeface="华文宋体"/>
                <a:sym typeface="Wingdings"/>
              </a:rPr>
              <a:t> </a:t>
            </a:r>
            <a:r>
              <a:rPr lang="zh-CN" altLang="en-US" sz="1600" dirty="0" smtClean="0">
                <a:ea typeface="华文楷体" pitchFamily="2" charset="-122"/>
              </a:rPr>
              <a:t>选择自带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调零</a:t>
            </a:r>
            <a:r>
              <a:rPr lang="zh-CN" altLang="en-US" sz="1600" dirty="0" smtClean="0">
                <a:ea typeface="华文楷体" pitchFamily="2" charset="-122"/>
              </a:rPr>
              <a:t>的运放或采用可调零的电路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graphicFrame>
        <p:nvGraphicFramePr>
          <p:cNvPr id="302085" name="Object 4"/>
          <p:cNvGraphicFramePr>
            <a:graphicFrameLocks noChangeAspect="1"/>
          </p:cNvGraphicFramePr>
          <p:nvPr/>
        </p:nvGraphicFramePr>
        <p:xfrm>
          <a:off x="107504" y="980728"/>
          <a:ext cx="2146707" cy="1188132"/>
        </p:xfrm>
        <a:graphic>
          <a:graphicData uri="http://schemas.openxmlformats.org/presentationml/2006/ole">
            <p:oleObj spid="_x0000_s302085" name="Picture2" r:id="rId7" imgW="2114640" imgH="1171440" progId="Word.Picture.8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5496" y="4581128"/>
          <a:ext cx="2230437" cy="1563687"/>
        </p:xfrm>
        <a:graphic>
          <a:graphicData uri="http://schemas.openxmlformats.org/presentationml/2006/ole">
            <p:oleObj spid="_x0000_s302086" name="图片" r:id="rId8" imgW="2305080" imgH="1409760" progId="Word.Picture.8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119937" y="4221088"/>
          <a:ext cx="2024063" cy="2232025"/>
        </p:xfrm>
        <a:graphic>
          <a:graphicData uri="http://schemas.openxmlformats.org/presentationml/2006/ole">
            <p:oleObj spid="_x0000_s302087" name="Picture" r:id="rId9" imgW="2038320" imgH="2247840" progId="Word.Picture.8">
              <p:embed/>
            </p:oleObj>
          </a:graphicData>
        </a:graphic>
      </p:graphicFrame>
      <p:sp>
        <p:nvSpPr>
          <p:cNvPr id="19" name="椭圆 18"/>
          <p:cNvSpPr/>
          <p:nvPr/>
        </p:nvSpPr>
        <p:spPr bwMode="auto">
          <a:xfrm>
            <a:off x="7920372" y="2168860"/>
            <a:ext cx="108012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848364" y="6057292"/>
            <a:ext cx="108012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043608" y="188640"/>
            <a:ext cx="756084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失调电压、失调电流、偏置电流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带来的零点误差及调整方法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555776" y="4437112"/>
            <a:ext cx="4572508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①</a:t>
            </a:r>
            <a:r>
              <a:rPr lang="zh-CN" altLang="en-US" sz="1600" dirty="0" smtClean="0">
                <a:ea typeface="华文楷体" pitchFamily="2" charset="-122"/>
              </a:rPr>
              <a:t>概念问题</a:t>
            </a:r>
            <a:r>
              <a:rPr lang="en-US" altLang="zh-CN" sz="1600" dirty="0" smtClean="0">
                <a:ea typeface="华文楷体" pitchFamily="2" charset="-122"/>
              </a:rPr>
              <a:t>: </a:t>
            </a:r>
            <a:r>
              <a:rPr lang="zh-CN" altLang="en-US" sz="1600" dirty="0" smtClean="0">
                <a:ea typeface="华文楷体" pitchFamily="2" charset="-122"/>
              </a:rPr>
              <a:t>静态工作点位置不对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零点偏差太多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599892" y="3825044"/>
            <a:ext cx="43199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①</a:t>
            </a:r>
            <a:r>
              <a:rPr lang="zh-CN" altLang="en-US" sz="1600" dirty="0" smtClean="0">
                <a:ea typeface="华文楷体" pitchFamily="2" charset="-122"/>
              </a:rPr>
              <a:t>输入失调参数的带来的影响是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零点误差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956376" y="5373216"/>
            <a:ext cx="108012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6876256" y="5121188"/>
          <a:ext cx="767444" cy="440931"/>
        </p:xfrm>
        <a:graphic>
          <a:graphicData uri="http://schemas.openxmlformats.org/presentationml/2006/ole">
            <p:oleObj spid="_x0000_s302088" name="Equation" r:id="rId10" imgW="723600" imgH="419040" progId="Equation.DSMT4">
              <p:embed/>
            </p:oleObj>
          </a:graphicData>
        </a:graphic>
      </p:graphicFrame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7668344" y="5445224"/>
            <a:ext cx="540060" cy="0"/>
          </a:xfrm>
          <a:prstGeom prst="line">
            <a:avLst/>
          </a:prstGeom>
          <a:noFill/>
          <a:ln w="38100" cap="sq" cmpd="sng">
            <a:solidFill>
              <a:srgbClr val="0033CC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555776" y="4761148"/>
            <a:ext cx="4572508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②</a:t>
            </a:r>
            <a:r>
              <a:rPr lang="zh-CN" altLang="en-US" sz="1600" dirty="0" smtClean="0">
                <a:ea typeface="华文楷体" pitchFamily="2" charset="-122"/>
              </a:rPr>
              <a:t>解决思路</a:t>
            </a:r>
            <a:r>
              <a:rPr lang="en-US" altLang="zh-CN" sz="1600" dirty="0" smtClean="0">
                <a:ea typeface="华文楷体" pitchFamily="2" charset="-122"/>
              </a:rPr>
              <a:t>: 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</a:t>
            </a:r>
            <a:r>
              <a:rPr lang="en-US" altLang="zh-CN" sz="1600" dirty="0" smtClean="0">
                <a:ea typeface="华文楷体" pitchFamily="2" charset="-122"/>
              </a:rPr>
              <a:t>=0</a:t>
            </a:r>
            <a:r>
              <a:rPr lang="zh-CN" altLang="en-US" sz="1600" dirty="0" smtClean="0">
                <a:ea typeface="华文楷体" pitchFamily="2" charset="-122"/>
              </a:rPr>
              <a:t>时设置</a:t>
            </a:r>
            <a:r>
              <a:rPr lang="en-US" altLang="zh-CN" sz="1600" dirty="0" smtClean="0">
                <a:ea typeface="华文楷体" pitchFamily="2" charset="-122"/>
              </a:rPr>
              <a:t>Q</a:t>
            </a:r>
            <a:r>
              <a:rPr lang="zh-CN" altLang="en-US" sz="1600" dirty="0" smtClean="0">
                <a:ea typeface="华文楷体" pitchFamily="2" charset="-122"/>
              </a:rPr>
              <a:t>点使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O</a:t>
            </a:r>
            <a:r>
              <a:rPr lang="en-US" altLang="zh-CN" sz="1600" dirty="0" smtClean="0">
                <a:ea typeface="华文楷体" pitchFamily="2" charset="-122"/>
              </a:rPr>
              <a:t>=V+/2  (</a:t>
            </a:r>
            <a:r>
              <a:rPr lang="zh-CN" altLang="en-US" sz="1600" dirty="0" smtClean="0">
                <a:ea typeface="华文楷体" pitchFamily="2" charset="-122"/>
              </a:rPr>
              <a:t>调零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824029" y="1016732"/>
          <a:ext cx="1836204" cy="515741"/>
        </p:xfrm>
        <a:graphic>
          <a:graphicData uri="http://schemas.openxmlformats.org/presentationml/2006/ole">
            <p:oleObj spid="_x0000_s302089" name="Equation" r:id="rId11" imgW="1574640" imgH="444240" progId="Equation.DSMT4">
              <p:embed/>
            </p:oleObj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4856758" y="1573486"/>
          <a:ext cx="2595562" cy="487362"/>
        </p:xfrm>
        <a:graphic>
          <a:graphicData uri="http://schemas.openxmlformats.org/presentationml/2006/ole">
            <p:oleObj spid="_x0000_s302090" name="Equation" r:id="rId12" imgW="2361960" imgH="444240" progId="Equation.DSMT4">
              <p:embed/>
            </p:oleObj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3671900" y="1952836"/>
          <a:ext cx="3349625" cy="500062"/>
        </p:xfrm>
        <a:graphic>
          <a:graphicData uri="http://schemas.openxmlformats.org/presentationml/2006/ole">
            <p:oleObj spid="_x0000_s302091" name="Equation" r:id="rId13" imgW="3047760" imgH="457200" progId="Equation.DSMT4">
              <p:embed/>
            </p:oleObj>
          </a:graphicData>
        </a:graphic>
      </p:graphicFrame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2375756" y="2204864"/>
            <a:ext cx="228600" cy="228600"/>
            <a:chOff x="1824" y="2880"/>
            <a:chExt cx="144" cy="144"/>
          </a:xfrm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1896" y="2880"/>
              <a:ext cx="0" cy="1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1824" y="3024"/>
              <a:ext cx="144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5" name="Object 9"/>
          <p:cNvGraphicFramePr>
            <a:graphicFrameLocks noChangeAspect="1"/>
          </p:cNvGraphicFramePr>
          <p:nvPr/>
        </p:nvGraphicFramePr>
        <p:xfrm>
          <a:off x="3275856" y="3140968"/>
          <a:ext cx="209550" cy="250825"/>
        </p:xfrm>
        <a:graphic>
          <a:graphicData uri="http://schemas.openxmlformats.org/presentationml/2006/ole">
            <p:oleObj spid="_x0000_s302092" name="Equation" r:id="rId14" imgW="190440" imgH="228600" progId="Equation.DSMT4">
              <p:embed/>
            </p:oleObj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/>
        </p:nvGraphicFramePr>
        <p:xfrm>
          <a:off x="4608004" y="2492896"/>
          <a:ext cx="1836204" cy="515741"/>
        </p:xfrm>
        <a:graphic>
          <a:graphicData uri="http://schemas.openxmlformats.org/presentationml/2006/ole">
            <p:oleObj spid="_x0000_s302093" name="Equation" r:id="rId15" imgW="1574640" imgH="444240" progId="Equation.DSMT4">
              <p:embed/>
            </p:oleObj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4814280" y="3032956"/>
          <a:ext cx="2386012" cy="487363"/>
        </p:xfrm>
        <a:graphic>
          <a:graphicData uri="http://schemas.openxmlformats.org/presentationml/2006/ole">
            <p:oleObj spid="_x0000_s302094" name="Equation" r:id="rId16" imgW="2171520" imgH="444240" progId="Equation.DSMT4">
              <p:embed/>
            </p:oleObj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/>
        </p:nvGraphicFramePr>
        <p:xfrm>
          <a:off x="5256076" y="3392488"/>
          <a:ext cx="3795712" cy="500062"/>
        </p:xfrm>
        <a:graphic>
          <a:graphicData uri="http://schemas.openxmlformats.org/presentationml/2006/ole">
            <p:oleObj spid="_x0000_s302095" name="Equation" r:id="rId17" imgW="3454200" imgH="457200" progId="Equation.DSMT4">
              <p:embed/>
            </p:oleObj>
          </a:graphicData>
        </a:graphic>
      </p:graphicFrame>
      <p:grpSp>
        <p:nvGrpSpPr>
          <p:cNvPr id="39" name="Group 24"/>
          <p:cNvGrpSpPr>
            <a:grpSpLocks/>
          </p:cNvGrpSpPr>
          <p:nvPr/>
        </p:nvGrpSpPr>
        <p:grpSpPr bwMode="auto">
          <a:xfrm>
            <a:off x="2363180" y="3825044"/>
            <a:ext cx="228600" cy="228600"/>
            <a:chOff x="1824" y="2880"/>
            <a:chExt cx="144" cy="144"/>
          </a:xfrm>
        </p:grpSpPr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1896" y="2880"/>
              <a:ext cx="0" cy="1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1824" y="3024"/>
              <a:ext cx="144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24339" name="Object 19"/>
          <p:cNvGraphicFramePr>
            <a:graphicFrameLocks noChangeAspect="1"/>
          </p:cNvGraphicFramePr>
          <p:nvPr/>
        </p:nvGraphicFramePr>
        <p:xfrm>
          <a:off x="2303463" y="5155964"/>
          <a:ext cx="2147887" cy="1549400"/>
        </p:xfrm>
        <a:graphic>
          <a:graphicData uri="http://schemas.openxmlformats.org/presentationml/2006/ole">
            <p:oleObj spid="_x0000_s302096" name="Picture" r:id="rId18" imgW="1847880" imgH="1334160" progId="Word.Picture.8">
              <p:embed/>
            </p:oleObj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/>
        </p:nvGraphicFramePr>
        <p:xfrm>
          <a:off x="4537050" y="5109307"/>
          <a:ext cx="1835150" cy="515937"/>
        </p:xfrm>
        <a:graphic>
          <a:graphicData uri="http://schemas.openxmlformats.org/presentationml/2006/ole">
            <p:oleObj spid="_x0000_s302097" name="Equation" r:id="rId19" imgW="1574640" imgH="444240" progId="Equation.DSMT4">
              <p:embed/>
            </p:oleObj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/>
        </p:nvGraphicFramePr>
        <p:xfrm>
          <a:off x="4139952" y="5671083"/>
          <a:ext cx="3017837" cy="530225"/>
        </p:xfrm>
        <a:graphic>
          <a:graphicData uri="http://schemas.openxmlformats.org/presentationml/2006/ole">
            <p:oleObj spid="_x0000_s302098" name="Equation" r:id="rId20" imgW="2590560" imgH="457200" progId="Equation.DSMT4">
              <p:embed/>
            </p:oleObj>
          </a:graphicData>
        </a:graphic>
      </p:graphicFrame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067944" y="6273316"/>
            <a:ext cx="3852428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ea typeface="华文楷体" pitchFamily="2" charset="-122"/>
              </a:rPr>
              <a:t>设置</a:t>
            </a:r>
            <a:r>
              <a:rPr lang="en-US" altLang="zh-CN" sz="1600" dirty="0" smtClean="0">
                <a:ea typeface="华文楷体" pitchFamily="2" charset="-122"/>
              </a:rPr>
              <a:t>Q</a:t>
            </a:r>
            <a:r>
              <a:rPr lang="zh-CN" altLang="en-US" sz="1600" dirty="0" smtClean="0">
                <a:ea typeface="华文楷体" pitchFamily="2" charset="-122"/>
              </a:rPr>
              <a:t>点的办法</a:t>
            </a:r>
            <a:r>
              <a:rPr lang="en-US" altLang="zh-CN" sz="1600" dirty="0" smtClean="0">
                <a:ea typeface="华文楷体" pitchFamily="2" charset="-122"/>
              </a:rPr>
              <a:t>:</a:t>
            </a:r>
            <a:r>
              <a:rPr lang="zh-CN" altLang="en-US" sz="1600" dirty="0" smtClean="0">
                <a:ea typeface="华文楷体" pitchFamily="2" charset="-122"/>
              </a:rPr>
              <a:t>采用加法或减法电路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2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9" grpId="0" animBg="1"/>
      <p:bldP spid="20" grpId="0" animBg="1"/>
      <p:bldP spid="22" grpId="0"/>
      <p:bldP spid="23" grpId="0"/>
      <p:bldP spid="24" grpId="0" animBg="1"/>
      <p:bldP spid="26" grpId="0" animBg="1"/>
      <p:bldP spid="27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03238" y="115888"/>
            <a:ext cx="7772400" cy="862012"/>
          </a:xfrm>
        </p:spPr>
        <p:txBody>
          <a:bodyPr/>
          <a:lstStyle/>
          <a:p>
            <a:pPr algn="ctr" eaLnBrk="1" hangingPunct="1"/>
            <a:r>
              <a:rPr lang="en-US" altLang="zh-CN" sz="4000" smtClean="0">
                <a:solidFill>
                  <a:schemeClr val="hlink"/>
                </a:solidFill>
              </a:rPr>
              <a:t>7  </a:t>
            </a:r>
            <a:r>
              <a:rPr lang="zh-CN" altLang="en-US" sz="4000" smtClean="0">
                <a:solidFill>
                  <a:schemeClr val="hlink"/>
                </a:solidFill>
              </a:rPr>
              <a:t>模拟集成电路</a:t>
            </a:r>
          </a:p>
        </p:txBody>
      </p:sp>
      <p:sp>
        <p:nvSpPr>
          <p:cNvPr id="34819" name="Line 7"/>
          <p:cNvSpPr>
            <a:spLocks noChangeShapeType="1"/>
          </p:cNvSpPr>
          <p:nvPr/>
        </p:nvSpPr>
        <p:spPr bwMode="auto">
          <a:xfrm>
            <a:off x="358775" y="1052513"/>
            <a:ext cx="8137525" cy="0"/>
          </a:xfrm>
          <a:prstGeom prst="line">
            <a:avLst/>
          </a:prstGeom>
          <a:noFill/>
          <a:ln w="1016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4925" y="1225550"/>
            <a:ext cx="5832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</a:rPr>
              <a:t> 7.1  </a:t>
            </a:r>
            <a:r>
              <a:rPr kumimoji="1" lang="zh-CN" altLang="en-US">
                <a:solidFill>
                  <a:srgbClr val="000066"/>
                </a:solidFill>
              </a:rPr>
              <a:t>模拟集成电路中的直流偏置技术  </a:t>
            </a:r>
            <a:r>
              <a:rPr kumimoji="1" lang="en-US" altLang="zh-CN">
                <a:solidFill>
                  <a:srgbClr val="000066"/>
                </a:solidFill>
              </a:rPr>
              <a:t>(</a:t>
            </a:r>
            <a:r>
              <a:rPr lang="zh-CN" altLang="en-US">
                <a:solidFill>
                  <a:schemeClr val="hlink"/>
                </a:solidFill>
              </a:rPr>
              <a:t>电流源</a:t>
            </a:r>
            <a:r>
              <a:rPr lang="en-US" altLang="zh-CN"/>
              <a:t>)</a:t>
            </a:r>
          </a:p>
        </p:txBody>
      </p:sp>
      <p:sp>
        <p:nvSpPr>
          <p:cNvPr id="34821" name="Text Box 9"/>
          <p:cNvSpPr txBox="1">
            <a:spLocks noChangeArrowheads="1"/>
          </p:cNvSpPr>
          <p:nvPr/>
        </p:nvSpPr>
        <p:spPr bwMode="auto">
          <a:xfrm>
            <a:off x="34925" y="2295525"/>
            <a:ext cx="6400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</a:rPr>
              <a:t> 7.3  </a:t>
            </a:r>
            <a:r>
              <a:rPr kumimoji="1" lang="zh-CN" altLang="en-US">
                <a:solidFill>
                  <a:srgbClr val="000066"/>
                </a:solidFill>
              </a:rPr>
              <a:t>差分式放大电路的传输特性</a:t>
            </a:r>
          </a:p>
        </p:txBody>
      </p:sp>
      <p:sp>
        <p:nvSpPr>
          <p:cNvPr id="34822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4925" y="3861048"/>
            <a:ext cx="4824413" cy="3651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66"/>
                </a:solidFill>
              </a:rPr>
              <a:t> 7.5  </a:t>
            </a:r>
            <a:r>
              <a:rPr kumimoji="1" lang="zh-CN" altLang="en-US" sz="2400" dirty="0">
                <a:solidFill>
                  <a:srgbClr val="000066"/>
                </a:solidFill>
              </a:rPr>
              <a:t>集成电路运算放大器</a:t>
            </a:r>
            <a:r>
              <a:rPr kumimoji="1" lang="en-US" altLang="zh-CN" dirty="0">
                <a:solidFill>
                  <a:srgbClr val="000066"/>
                </a:solidFill>
              </a:rPr>
              <a:t>(1)</a:t>
            </a:r>
          </a:p>
        </p:txBody>
      </p:sp>
      <p:sp>
        <p:nvSpPr>
          <p:cNvPr id="34823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4925" y="4279900"/>
            <a:ext cx="5257800" cy="1108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r>
              <a:rPr kumimoji="1" lang="en-US" altLang="zh-CN" sz="2400">
                <a:solidFill>
                  <a:srgbClr val="000066"/>
                </a:solidFill>
              </a:rPr>
              <a:t> 7.6  </a:t>
            </a:r>
            <a:r>
              <a:rPr kumimoji="1" lang="zh-CN" altLang="en-US" sz="2400">
                <a:solidFill>
                  <a:srgbClr val="000066"/>
                </a:solidFill>
              </a:rPr>
              <a:t>实际集成运算放大器的</a:t>
            </a:r>
          </a:p>
          <a:p>
            <a:r>
              <a:rPr kumimoji="1" lang="zh-CN" altLang="en-US" sz="2400">
                <a:solidFill>
                  <a:srgbClr val="000066"/>
                </a:solidFill>
              </a:rPr>
              <a:t>             主要参数</a:t>
            </a:r>
            <a:r>
              <a:rPr kumimoji="1" lang="en-US" altLang="zh-CN">
                <a:solidFill>
                  <a:srgbClr val="000066"/>
                </a:solidFill>
              </a:rPr>
              <a:t>(1)</a:t>
            </a:r>
          </a:p>
          <a:p>
            <a:r>
              <a:rPr kumimoji="1" lang="en-US" altLang="zh-CN" sz="2400">
                <a:solidFill>
                  <a:srgbClr val="000066"/>
                </a:solidFill>
              </a:rPr>
              <a:t>             </a:t>
            </a:r>
            <a:r>
              <a:rPr kumimoji="1" lang="zh-CN" altLang="en-US" sz="2400">
                <a:solidFill>
                  <a:srgbClr val="000066"/>
                </a:solidFill>
              </a:rPr>
              <a:t>和对应用电路的影响</a:t>
            </a:r>
            <a:r>
              <a:rPr kumimoji="1" lang="en-US" altLang="zh-CN">
                <a:solidFill>
                  <a:srgbClr val="000066"/>
                </a:solidFill>
              </a:rPr>
              <a:t>(2)</a:t>
            </a:r>
          </a:p>
        </p:txBody>
      </p:sp>
      <p:sp>
        <p:nvSpPr>
          <p:cNvPr id="34824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4925" y="1730375"/>
            <a:ext cx="4789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hlink"/>
                </a:solidFill>
              </a:rPr>
              <a:t> 7.2</a:t>
            </a:r>
            <a:r>
              <a:rPr kumimoji="1" lang="en-US" altLang="zh-CN" sz="2400" dirty="0">
                <a:solidFill>
                  <a:srgbClr val="000066"/>
                </a:solidFill>
              </a:rPr>
              <a:t>  </a:t>
            </a:r>
            <a:r>
              <a:rPr kumimoji="1" lang="zh-CN" altLang="en-US" sz="2400" dirty="0">
                <a:solidFill>
                  <a:schemeClr val="hlink"/>
                </a:solidFill>
              </a:rPr>
              <a:t>差分</a:t>
            </a:r>
            <a:r>
              <a:rPr kumimoji="1" lang="zh-CN" altLang="en-US" sz="2400" dirty="0">
                <a:solidFill>
                  <a:srgbClr val="000066"/>
                </a:solidFill>
              </a:rPr>
              <a:t>式放大电路</a:t>
            </a:r>
            <a:r>
              <a:rPr kumimoji="1" lang="en-US" altLang="zh-CN" dirty="0">
                <a:solidFill>
                  <a:srgbClr val="000066"/>
                </a:solidFill>
              </a:rPr>
              <a:t>(2) — </a:t>
            </a:r>
            <a:r>
              <a:rPr kumimoji="1" lang="zh-CN" altLang="en-US" dirty="0">
                <a:solidFill>
                  <a:srgbClr val="000066"/>
                </a:solidFill>
              </a:rPr>
              <a:t>难点</a:t>
            </a:r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34925" y="5446291"/>
            <a:ext cx="450056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</a:rPr>
              <a:t> 7.7  </a:t>
            </a:r>
            <a:r>
              <a:rPr kumimoji="1" lang="zh-CN" altLang="en-US">
                <a:solidFill>
                  <a:srgbClr val="000066"/>
                </a:solidFill>
              </a:rPr>
              <a:t>变跨导式模拟乘法器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6265863" y="544513"/>
            <a:ext cx="284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/>
              <a:t>（计划</a:t>
            </a:r>
            <a:r>
              <a:rPr lang="en-US" altLang="zh-CN" dirty="0"/>
              <a:t>6</a:t>
            </a:r>
            <a:r>
              <a:rPr lang="zh-CN" altLang="en-US" dirty="0"/>
              <a:t>学时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?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学时</a:t>
            </a:r>
            <a:r>
              <a:rPr lang="zh-CN" altLang="en-US" dirty="0"/>
              <a:t>） </a:t>
            </a:r>
          </a:p>
        </p:txBody>
      </p:sp>
      <p:sp>
        <p:nvSpPr>
          <p:cNvPr id="34827" name="Line 15"/>
          <p:cNvSpPr>
            <a:spLocks noChangeShapeType="1"/>
          </p:cNvSpPr>
          <p:nvPr/>
        </p:nvSpPr>
        <p:spPr bwMode="auto">
          <a:xfrm>
            <a:off x="72021" y="2420441"/>
            <a:ext cx="3671887" cy="1444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6"/>
          <p:cNvSpPr>
            <a:spLocks noChangeShapeType="1"/>
          </p:cNvSpPr>
          <p:nvPr/>
        </p:nvSpPr>
        <p:spPr bwMode="auto">
          <a:xfrm>
            <a:off x="71438" y="5524078"/>
            <a:ext cx="3276600" cy="1444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34925" y="2738438"/>
            <a:ext cx="6400800" cy="3048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</a:rPr>
              <a:t>*7.4 </a:t>
            </a:r>
            <a:r>
              <a:rPr kumimoji="1" lang="zh-CN" altLang="en-US">
                <a:solidFill>
                  <a:srgbClr val="000066"/>
                </a:solidFill>
              </a:rPr>
              <a:t>带有源负载的差分放大电路</a:t>
            </a:r>
          </a:p>
        </p:txBody>
      </p:sp>
      <p:sp>
        <p:nvSpPr>
          <p:cNvPr id="34830" name="Text Box 19"/>
          <p:cNvSpPr txBox="1">
            <a:spLocks noChangeArrowheads="1"/>
          </p:cNvSpPr>
          <p:nvPr/>
        </p:nvSpPr>
        <p:spPr bwMode="auto">
          <a:xfrm>
            <a:off x="34925" y="5820023"/>
            <a:ext cx="4500563" cy="30480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000066"/>
                </a:solidFill>
              </a:rPr>
              <a:t> 7.8  </a:t>
            </a:r>
            <a:r>
              <a:rPr kumimoji="1" lang="zh-CN" altLang="en-US" dirty="0">
                <a:solidFill>
                  <a:srgbClr val="000066"/>
                </a:solidFill>
              </a:rPr>
              <a:t>放大电路中的噪声与干扰</a:t>
            </a:r>
          </a:p>
        </p:txBody>
      </p:sp>
      <p:sp>
        <p:nvSpPr>
          <p:cNvPr id="34831" name="Text Box 20"/>
          <p:cNvSpPr txBox="1">
            <a:spLocks noChangeArrowheads="1"/>
          </p:cNvSpPr>
          <p:nvPr/>
        </p:nvSpPr>
        <p:spPr bwMode="auto">
          <a:xfrm>
            <a:off x="4427538" y="1520825"/>
            <a:ext cx="4608512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基本要求：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差模信号、共模信号、差模电压增益、共模电压增益和共模抑制比等基本概念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了解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差分放大电路的</a:t>
            </a:r>
            <a:r>
              <a:rPr lang="zh-CN" altLang="en-US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工作原理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，要求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差分的</a:t>
            </a:r>
            <a:r>
              <a:rPr lang="zh-CN" altLang="en-US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相位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关系</a:t>
            </a:r>
            <a:r>
              <a:rPr lang="en-US" altLang="zh-CN" sz="1600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1600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降低要求</a:t>
            </a:r>
            <a:r>
              <a:rPr lang="en-US" altLang="zh-CN" sz="1600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了解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集成运放的基本组成和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主要参数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集成运放非理想参数带来的影响（失调电压、失调电流、偏置电流、共模抑制比、转换速率、轨到轨输入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输出），</a:t>
            </a:r>
            <a:r>
              <a:rPr lang="zh-CN" altLang="en-US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输入端直流通路、运放在单电源下工作等实际应用问题</a:t>
            </a:r>
          </a:p>
        </p:txBody>
      </p:sp>
      <p:sp>
        <p:nvSpPr>
          <p:cNvPr id="34832" name="Line 21"/>
          <p:cNvSpPr>
            <a:spLocks noChangeShapeType="1"/>
          </p:cNvSpPr>
          <p:nvPr/>
        </p:nvSpPr>
        <p:spPr bwMode="auto">
          <a:xfrm>
            <a:off x="71438" y="5861298"/>
            <a:ext cx="3276600" cy="1444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3" name="Line 22"/>
          <p:cNvSpPr>
            <a:spLocks noChangeShapeType="1"/>
          </p:cNvSpPr>
          <p:nvPr/>
        </p:nvSpPr>
        <p:spPr bwMode="auto">
          <a:xfrm>
            <a:off x="71438" y="2816225"/>
            <a:ext cx="3671887" cy="1444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4" name="Line 15"/>
          <p:cNvSpPr>
            <a:spLocks noChangeShapeType="1"/>
          </p:cNvSpPr>
          <p:nvPr/>
        </p:nvSpPr>
        <p:spPr bwMode="auto">
          <a:xfrm>
            <a:off x="71438" y="1304925"/>
            <a:ext cx="5184775" cy="17938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5" name="Text Box 39"/>
          <p:cNvSpPr txBox="1">
            <a:spLocks noChangeArrowheads="1"/>
          </p:cNvSpPr>
          <p:nvPr/>
        </p:nvSpPr>
        <p:spPr bwMode="auto">
          <a:xfrm>
            <a:off x="5292725" y="1160463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33CC"/>
                </a:solidFill>
                <a:ea typeface="华文楷体" pitchFamily="2" charset="-122"/>
              </a:rPr>
              <a:t>删</a:t>
            </a:r>
            <a:r>
              <a:rPr lang="en-US" altLang="zh-CN" dirty="0">
                <a:solidFill>
                  <a:srgbClr val="0033CC"/>
                </a:solidFill>
                <a:ea typeface="华文楷体" pitchFamily="2" charset="-122"/>
              </a:rPr>
              <a:t>7.1</a:t>
            </a:r>
            <a:r>
              <a:rPr lang="zh-CN" altLang="en-US" dirty="0">
                <a:solidFill>
                  <a:srgbClr val="0033CC"/>
                </a:solidFill>
                <a:ea typeface="华文楷体" pitchFamily="2" charset="-122"/>
              </a:rPr>
              <a:t>节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0" y="6457950"/>
            <a:ext cx="1943708" cy="40011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原课件目录页</a:t>
            </a:r>
            <a:endParaRPr lang="zh-CN" altLang="en-US" dirty="0"/>
          </a:p>
        </p:txBody>
      </p: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6588224" y="152636"/>
            <a:ext cx="2520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  <a:ea typeface="华文楷体" pitchFamily="2" charset="-122"/>
              </a:rPr>
              <a:t>计算机学院</a:t>
            </a:r>
            <a:r>
              <a:rPr lang="en-US" altLang="zh-CN" sz="1800" dirty="0">
                <a:solidFill>
                  <a:srgbClr val="FF0000"/>
                </a:solidFill>
                <a:ea typeface="华文楷体" pitchFamily="2" charset="-122"/>
              </a:rPr>
              <a:t>48h</a:t>
            </a:r>
            <a:endParaRPr lang="zh-CN" altLang="en-US" sz="1800" dirty="0">
              <a:ea typeface="华文楷体" pitchFamily="2" charset="-122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251520" y="3789040"/>
            <a:ext cx="8137525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5393" name="Object 1"/>
          <p:cNvGraphicFramePr>
            <a:graphicFrameLocks noChangeAspect="1"/>
          </p:cNvGraphicFramePr>
          <p:nvPr/>
        </p:nvGraphicFramePr>
        <p:xfrm>
          <a:off x="35496" y="1360452"/>
          <a:ext cx="3348372" cy="1888528"/>
        </p:xfrm>
        <a:graphic>
          <a:graphicData uri="http://schemas.openxmlformats.org/presentationml/2006/ole">
            <p:oleObj spid="_x0000_s315393" name="Picture" r:id="rId3" imgW="2754912" imgH="1551938" progId="Word.Picture.8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0" y="3429000"/>
          <a:ext cx="2071331" cy="2052228"/>
        </p:xfrm>
        <a:graphic>
          <a:graphicData uri="http://schemas.openxmlformats.org/presentationml/2006/ole">
            <p:oleObj spid="_x0000_s315395" name="Picture" r:id="rId4" imgW="2305080" imgH="1990800" progId="Word.Picture.8">
              <p:embed/>
            </p:oleObj>
          </a:graphicData>
        </a:graphic>
      </p:graphicFrame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620688"/>
            <a:ext cx="7560840" cy="349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运放在单电源下工作遇到的概念问题及解决思路，能分析相关应用电路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980728"/>
            <a:ext cx="341987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③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能分析相关应用电路</a:t>
            </a:r>
            <a:endParaRPr kumimoji="1" lang="en-US" altLang="zh-CN" sz="1600" baseline="-250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411760" y="908720"/>
            <a:ext cx="6192180" cy="6340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综合题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, 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解题思路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:  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按第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4、5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章解题方法，采用叠加原理，分直流通路和交流通路分别求解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240360" y="1517652"/>
            <a:ext cx="215973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静态</a:t>
            </a:r>
            <a:r>
              <a:rPr lang="en-US" altLang="zh-CN" sz="1600" i="1" kern="0" dirty="0" err="1" smtClean="0">
                <a:solidFill>
                  <a:schemeClr val="tx2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err="1" smtClean="0">
                <a:solidFill>
                  <a:schemeClr val="tx2"/>
                </a:solidFill>
                <a:ea typeface="华文楷体" pitchFamily="2" charset="-122"/>
              </a:rPr>
              <a:t>I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=0,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 直流通路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3667162" y="1664804"/>
          <a:ext cx="2813050" cy="1657350"/>
        </p:xfrm>
        <a:graphic>
          <a:graphicData uri="http://schemas.openxmlformats.org/presentationml/2006/ole">
            <p:oleObj spid="_x0000_s315396" name="Picture" r:id="rId5" imgW="2637720" imgH="1552680" progId="Word.Picture.8">
              <p:embed/>
            </p:oleObj>
          </a:graphicData>
        </a:graphic>
      </p:graphicFrame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2632249" y="3273102"/>
          <a:ext cx="3163887" cy="515938"/>
        </p:xfrm>
        <a:graphic>
          <a:graphicData uri="http://schemas.openxmlformats.org/presentationml/2006/ole">
            <p:oleObj spid="_x0000_s315397" name="Equation" r:id="rId6" imgW="2717640" imgH="444240" progId="Equation.DSMT4">
              <p:embed/>
            </p:oleObj>
          </a:graphicData>
        </a:graphic>
      </p:graphicFrame>
      <p:graphicFrame>
        <p:nvGraphicFramePr>
          <p:cNvPr id="15" name="Object 1"/>
          <p:cNvGraphicFramePr>
            <a:graphicFrameLocks noChangeAspect="1"/>
          </p:cNvGraphicFramePr>
          <p:nvPr/>
        </p:nvGraphicFramePr>
        <p:xfrm>
          <a:off x="6584379" y="1664804"/>
          <a:ext cx="2524125" cy="1657350"/>
        </p:xfrm>
        <a:graphic>
          <a:graphicData uri="http://schemas.openxmlformats.org/presentationml/2006/ole">
            <p:oleObj spid="_x0000_s315398" name="Picture" r:id="rId7" imgW="2368080" imgH="1552680" progId="Word.Picture.8">
              <p:embed/>
            </p:oleObj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688124" y="1517652"/>
            <a:ext cx="27003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动态</a:t>
            </a:r>
            <a:r>
              <a:rPr lang="en-US" altLang="zh-CN" sz="1600" i="1" kern="0" dirty="0" err="1" smtClean="0">
                <a:solidFill>
                  <a:schemeClr val="tx2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err="1" smtClean="0">
                <a:solidFill>
                  <a:schemeClr val="tx2"/>
                </a:solidFill>
                <a:ea typeface="华文楷体" pitchFamily="2" charset="-122"/>
              </a:rPr>
              <a:t>I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作用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,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 交流通路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(</a:t>
            </a:r>
            <a:r>
              <a:rPr lang="en-US" altLang="zh-CN" sz="1600" i="1" kern="0" dirty="0" smtClean="0">
                <a:solidFill>
                  <a:schemeClr val="tx2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smtClean="0">
                <a:solidFill>
                  <a:schemeClr val="tx2"/>
                </a:solidFill>
                <a:ea typeface="华文楷体" pitchFamily="2" charset="-122"/>
              </a:rPr>
              <a:t>Z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=0)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5946775" y="3273102"/>
          <a:ext cx="3197225" cy="515938"/>
        </p:xfrm>
        <a:graphic>
          <a:graphicData uri="http://schemas.openxmlformats.org/presentationml/2006/ole">
            <p:oleObj spid="_x0000_s315399" name="Equation" r:id="rId8" imgW="2743200" imgH="444240" progId="Equation.DSMT4">
              <p:embed/>
            </p:oleObj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2051720" y="4149080"/>
          <a:ext cx="2034992" cy="2016224"/>
        </p:xfrm>
        <a:graphic>
          <a:graphicData uri="http://schemas.openxmlformats.org/presentationml/2006/ole">
            <p:oleObj spid="_x0000_s315400" name="Picture" r:id="rId9" imgW="2305080" imgH="1990800" progId="Word.Picture.8">
              <p:embed/>
            </p:oleObj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231740" y="3825044"/>
            <a:ext cx="244827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静态</a:t>
            </a:r>
            <a:r>
              <a:rPr lang="en-US" altLang="zh-CN" sz="1600" i="1" kern="0" dirty="0" err="1" smtClean="0">
                <a:solidFill>
                  <a:schemeClr val="tx2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err="1" smtClean="0">
                <a:solidFill>
                  <a:schemeClr val="tx2"/>
                </a:solidFill>
                <a:ea typeface="华文楷体" pitchFamily="2" charset="-122"/>
              </a:rPr>
              <a:t>I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=0,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 直流通路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, </a:t>
            </a:r>
            <a:r>
              <a:rPr lang="en-US" altLang="zh-CN" sz="1600" i="1" kern="0" dirty="0" err="1" smtClean="0">
                <a:solidFill>
                  <a:schemeClr val="tx2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err="1" smtClean="0">
                <a:solidFill>
                  <a:schemeClr val="tx2"/>
                </a:solidFill>
                <a:ea typeface="华文楷体" pitchFamily="2" charset="-122"/>
              </a:rPr>
              <a:t>O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=0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616116" y="3825044"/>
            <a:ext cx="27003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动态</a:t>
            </a:r>
            <a:r>
              <a:rPr lang="en-US" altLang="zh-CN" sz="1600" i="1" kern="0" dirty="0" err="1" smtClean="0">
                <a:solidFill>
                  <a:schemeClr val="tx2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err="1" smtClean="0">
                <a:solidFill>
                  <a:schemeClr val="tx2"/>
                </a:solidFill>
                <a:ea typeface="华文楷体" pitchFamily="2" charset="-122"/>
              </a:rPr>
              <a:t>I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作用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,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 交流通路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(</a:t>
            </a:r>
            <a:r>
              <a:rPr lang="en-US" altLang="zh-CN" sz="1600" i="1" kern="0" dirty="0" smtClean="0">
                <a:solidFill>
                  <a:schemeClr val="tx2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smtClean="0">
                <a:solidFill>
                  <a:schemeClr val="tx2"/>
                </a:solidFill>
                <a:ea typeface="华文楷体" pitchFamily="2" charset="-122"/>
              </a:rPr>
              <a:t>+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=0)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4175956" y="4149080"/>
          <a:ext cx="1241425" cy="1355725"/>
        </p:xfrm>
        <a:graphic>
          <a:graphicData uri="http://schemas.openxmlformats.org/presentationml/2006/ole">
            <p:oleObj spid="_x0000_s315401" name="Equation" r:id="rId10" imgW="1028520" imgH="1130040" progId="Equation.DSMT4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5580112" y="4149080"/>
          <a:ext cx="2034992" cy="2016224"/>
        </p:xfrm>
        <a:graphic>
          <a:graphicData uri="http://schemas.openxmlformats.org/presentationml/2006/ole">
            <p:oleObj spid="_x0000_s315402" name="Picture" r:id="rId11" imgW="2305080" imgH="1990800" progId="Word.Picture.8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7307263" y="4221088"/>
          <a:ext cx="1836737" cy="574675"/>
        </p:xfrm>
        <a:graphic>
          <a:graphicData uri="http://schemas.openxmlformats.org/presentationml/2006/ole">
            <p:oleObj spid="_x0000_s315403" name="公式" r:id="rId12" imgW="1371600" imgH="431640" progId="Equation.3">
              <p:embed/>
            </p:oleObj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391980" y="6201308"/>
            <a:ext cx="435648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更多例子见文件 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—— “56-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补充资料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.</a:t>
            </a:r>
            <a:r>
              <a:rPr lang="en-US" altLang="zh-CN" sz="1600" kern="0" dirty="0" err="1" smtClean="0">
                <a:solidFill>
                  <a:schemeClr val="tx2"/>
                </a:solidFill>
                <a:ea typeface="华文楷体" pitchFamily="2" charset="-122"/>
              </a:rPr>
              <a:t>pdf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”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9" grpId="0"/>
      <p:bldP spid="20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867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</a:t>
            </a:r>
            <a:r>
              <a:rPr lang="zh-CN" altLang="zh-CN" sz="1800" dirty="0" smtClean="0"/>
              <a:t>现有一片集成运算放大器</a:t>
            </a:r>
            <a:r>
              <a:rPr lang="en-US" altLang="zh-CN" sz="1800" dirty="0" smtClean="0"/>
              <a:t>LM741</a:t>
            </a:r>
            <a:r>
              <a:rPr lang="zh-CN" altLang="zh-CN" sz="1800" dirty="0" smtClean="0"/>
              <a:t>（内含四个运放单元），参数如表</a:t>
            </a:r>
            <a:r>
              <a:rPr lang="en-US" altLang="zh-CN" sz="1800" dirty="0" smtClean="0"/>
              <a:t>8</a:t>
            </a:r>
            <a:r>
              <a:rPr lang="zh-CN" altLang="zh-CN" sz="1800" dirty="0" smtClean="0"/>
              <a:t>所示。</a:t>
            </a:r>
            <a:endParaRPr lang="en-US" altLang="zh-CN" sz="1800" dirty="0" smtClean="0"/>
          </a:p>
          <a:p>
            <a:r>
              <a:rPr lang="zh-CN" altLang="zh-CN" sz="1800" dirty="0" smtClean="0"/>
              <a:t>试利用该芯片设计一高增益电压放大器，要求：输入信号为正弦交流电压信号，峰峰值</a:t>
            </a:r>
            <a:r>
              <a:rPr lang="en-US" altLang="zh-CN" sz="1800" i="1" dirty="0" err="1" smtClean="0"/>
              <a:t>V</a:t>
            </a:r>
            <a:r>
              <a:rPr lang="en-US" altLang="zh-CN" sz="1800" baseline="-25000" dirty="0" err="1" smtClean="0"/>
              <a:t>ipp</a:t>
            </a:r>
            <a:r>
              <a:rPr lang="en-US" altLang="zh-CN" sz="1800" dirty="0" smtClean="0"/>
              <a:t>=100mV</a:t>
            </a:r>
            <a:r>
              <a:rPr lang="zh-CN" altLang="zh-CN" sz="1800" dirty="0" smtClean="0"/>
              <a:t>，频率</a:t>
            </a:r>
            <a:r>
              <a:rPr lang="en-US" altLang="zh-CN" sz="1800" i="1" dirty="0" err="1" smtClean="0"/>
              <a:t>f</a:t>
            </a:r>
            <a:r>
              <a:rPr lang="en-US" altLang="zh-CN" sz="1800" baseline="-25000" dirty="0" err="1" smtClean="0"/>
              <a:t>i</a:t>
            </a:r>
            <a:r>
              <a:rPr lang="en-US" altLang="zh-CN" sz="1800" baseline="-25000" dirty="0" smtClean="0"/>
              <a:t> </a:t>
            </a:r>
            <a:r>
              <a:rPr lang="en-US" altLang="zh-CN" sz="1800" dirty="0" smtClean="0"/>
              <a:t>= 6kHz</a:t>
            </a:r>
            <a:r>
              <a:rPr lang="zh-CN" altLang="zh-CN" sz="1800" dirty="0" smtClean="0"/>
              <a:t>，输出信号峰峰值</a:t>
            </a:r>
            <a:r>
              <a:rPr lang="en-US" altLang="zh-CN" sz="1800" i="1" dirty="0" err="1" smtClean="0"/>
              <a:t>V</a:t>
            </a:r>
            <a:r>
              <a:rPr lang="en-US" altLang="zh-CN" sz="1800" baseline="-25000" dirty="0" err="1" smtClean="0"/>
              <a:t>opp</a:t>
            </a:r>
            <a:r>
              <a:rPr lang="en-US" altLang="zh-CN" sz="1800" dirty="0" smtClean="0"/>
              <a:t>=24V</a:t>
            </a:r>
            <a:r>
              <a:rPr lang="zh-CN" altLang="zh-CN" sz="1800" dirty="0" smtClean="0"/>
              <a:t>，且与输入信号反相。</a:t>
            </a:r>
            <a:endParaRPr lang="en-US" altLang="zh-CN" sz="1800" dirty="0" smtClean="0"/>
          </a:p>
          <a:p>
            <a:r>
              <a:rPr lang="zh-CN" altLang="zh-CN" sz="1800" dirty="0" smtClean="0"/>
              <a:t>（忽略运放输出的饱和压降）</a:t>
            </a:r>
            <a:endParaRPr lang="zh-CN" altLang="en-US" sz="1800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8820"/>
            <a:ext cx="900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800" dirty="0" smtClean="0"/>
              <a:t>(1)</a:t>
            </a:r>
            <a:r>
              <a:rPr lang="zh-CN" altLang="zh-CN" sz="1800" dirty="0" smtClean="0"/>
              <a:t>简述电路的工作原理，画出电路原理图，要求标示出电阻元件参数和电源值；</a:t>
            </a:r>
            <a:endParaRPr lang="zh-CN" altLang="en-US" sz="1800" dirty="0"/>
          </a:p>
        </p:txBody>
      </p:sp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043608" y="188640"/>
            <a:ext cx="41404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2019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年春季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56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学时原题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——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设计题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(10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分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12" y="2132856"/>
            <a:ext cx="8543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3750010"/>
            <a:ext cx="381642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思考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1: </a:t>
            </a:r>
            <a:r>
              <a:rPr lang="zh-CN" altLang="en-US" sz="1600" kern="0" dirty="0" smtClean="0">
                <a:ea typeface="华文楷体" pitchFamily="2" charset="-122"/>
              </a:rPr>
              <a:t>最大不失真输出幅值</a:t>
            </a:r>
            <a:r>
              <a:rPr lang="en-US" altLang="zh-CN" sz="1600" i="1" kern="0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err="1" smtClean="0">
                <a:solidFill>
                  <a:srgbClr val="FF0000"/>
                </a:solidFill>
                <a:ea typeface="华文楷体" pitchFamily="2" charset="-122"/>
              </a:rPr>
              <a:t>om</a:t>
            </a:r>
            <a:r>
              <a:rPr lang="en-US" altLang="zh-CN" sz="1600" kern="0" dirty="0" smtClean="0">
                <a:solidFill>
                  <a:srgbClr val="FF0000"/>
                </a:solidFill>
                <a:ea typeface="华文楷体" pitchFamily="2" charset="-122"/>
              </a:rPr>
              <a:t>=±12V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852428" y="3750010"/>
            <a:ext cx="475252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ea typeface="华文楷体" pitchFamily="2" charset="-122"/>
              </a:rPr>
              <a:t>题目忽略饱和压降，所以电源电压为</a:t>
            </a:r>
            <a:r>
              <a:rPr lang="en-US" altLang="zh-CN" sz="1600" i="1" kern="0" dirty="0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smtClean="0">
                <a:solidFill>
                  <a:srgbClr val="FF0000"/>
                </a:solidFill>
                <a:ea typeface="华文楷体" pitchFamily="2" charset="-122"/>
              </a:rPr>
              <a:t>± </a:t>
            </a:r>
            <a:r>
              <a:rPr lang="en-US" altLang="zh-CN" sz="1600" kern="0" dirty="0" smtClean="0">
                <a:solidFill>
                  <a:srgbClr val="FF0000"/>
                </a:solidFill>
                <a:ea typeface="华文楷体" pitchFamily="2" charset="-122"/>
              </a:rPr>
              <a:t>= ±12V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4146054"/>
            <a:ext cx="309634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思考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2: </a:t>
            </a:r>
            <a:r>
              <a:rPr lang="zh-CN" altLang="en-US" sz="1600" kern="0" dirty="0" smtClean="0">
                <a:ea typeface="华文楷体" pitchFamily="2" charset="-122"/>
              </a:rPr>
              <a:t>反相放大，电压增益为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861568" y="4113076"/>
          <a:ext cx="1422400" cy="452438"/>
        </p:xfrm>
        <a:graphic>
          <a:graphicData uri="http://schemas.openxmlformats.org/presentationml/2006/ole">
            <p:oleObj spid="_x0000_s327683" name="Equation" r:id="rId4" imgW="1269720" imgH="406080" progId="Equation.DSMT4">
              <p:embed/>
            </p:oleObj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4578102"/>
            <a:ext cx="40684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思考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3: </a:t>
            </a:r>
            <a:r>
              <a:rPr lang="zh-CN" altLang="en-US" sz="1600" kern="0" dirty="0" smtClean="0">
                <a:ea typeface="华文楷体" pitchFamily="2" charset="-122"/>
              </a:rPr>
              <a:t>信号频率</a:t>
            </a:r>
            <a:r>
              <a:rPr lang="en-US" altLang="zh-CN" sz="1600" kern="0" dirty="0" smtClean="0">
                <a:ea typeface="华文楷体" pitchFamily="2" charset="-122"/>
              </a:rPr>
              <a:t>6kHz，</a:t>
            </a:r>
            <a:r>
              <a:rPr lang="zh-CN" altLang="en-US" sz="1600" kern="0" dirty="0" smtClean="0">
                <a:ea typeface="华文楷体" pitchFamily="2" charset="-122"/>
              </a:rPr>
              <a:t>需考虑带宽指标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4016" y="4974146"/>
            <a:ext cx="45005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思考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3-1: </a:t>
            </a:r>
            <a:r>
              <a:rPr lang="zh-CN" altLang="en-US" sz="1600" kern="0" dirty="0" smtClean="0">
                <a:ea typeface="华文楷体" pitchFamily="2" charset="-122"/>
              </a:rPr>
              <a:t>增益带宽积</a:t>
            </a:r>
            <a:r>
              <a:rPr lang="zh-CN" altLang="en-US" sz="1600" kern="0" dirty="0" smtClean="0">
                <a:solidFill>
                  <a:srgbClr val="FF0000"/>
                </a:solidFill>
                <a:ea typeface="华文楷体" pitchFamily="2" charset="-122"/>
              </a:rPr>
              <a:t>需小于</a:t>
            </a:r>
            <a:r>
              <a:rPr lang="zh-CN" altLang="en-US" sz="1600" kern="0" dirty="0" smtClean="0">
                <a:ea typeface="华文楷体" pitchFamily="2" charset="-122"/>
              </a:rPr>
              <a:t>运放芯片的</a:t>
            </a:r>
            <a:r>
              <a:rPr lang="en-US" altLang="zh-CN" sz="1600" i="1" kern="0" dirty="0" smtClean="0">
                <a:solidFill>
                  <a:srgbClr val="FF0000"/>
                </a:solidFill>
                <a:ea typeface="华文楷体" pitchFamily="2" charset="-122"/>
              </a:rPr>
              <a:t>BW</a:t>
            </a:r>
            <a:r>
              <a:rPr lang="en-US" altLang="zh-CN" sz="1600" kern="0" baseline="-25000" dirty="0" smtClean="0">
                <a:solidFill>
                  <a:srgbClr val="FF0000"/>
                </a:solidFill>
                <a:ea typeface="华文楷体" pitchFamily="2" charset="-122"/>
              </a:rPr>
              <a:t>G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4363553" y="5042595"/>
          <a:ext cx="3089275" cy="255587"/>
        </p:xfrm>
        <a:graphic>
          <a:graphicData uri="http://schemas.openxmlformats.org/presentationml/2006/ole">
            <p:oleObj spid="_x0000_s327684" name="Equation" r:id="rId5" imgW="2755800" imgH="228600" progId="Equation.DSMT4">
              <p:embed/>
            </p:oleObj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632340" y="4941168"/>
            <a:ext cx="147616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ea typeface="华文楷体" pitchFamily="2" charset="-122"/>
              </a:rPr>
              <a:t>不满足要求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4860032" y="4185084"/>
          <a:ext cx="3200400" cy="255588"/>
        </p:xfrm>
        <a:graphic>
          <a:graphicData uri="http://schemas.openxmlformats.org/presentationml/2006/ole">
            <p:oleObj spid="_x0000_s327685" name="Equation" r:id="rId6" imgW="2857320" imgH="228600" progId="Equation.DSMT4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284476" y="4578102"/>
          <a:ext cx="2179637" cy="255587"/>
        </p:xfrm>
        <a:graphic>
          <a:graphicData uri="http://schemas.openxmlformats.org/presentationml/2006/ole">
            <p:oleObj spid="_x0000_s327686" name="Equation" r:id="rId7" imgW="1942920" imgH="228600" progId="Equation.DSMT4">
              <p:embed/>
            </p:oleObj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6631496" y="4574543"/>
          <a:ext cx="2093912" cy="255587"/>
        </p:xfrm>
        <a:graphic>
          <a:graphicData uri="http://schemas.openxmlformats.org/presentationml/2006/ole">
            <p:oleObj spid="_x0000_s327687" name="Equation" r:id="rId8" imgW="1866600" imgH="228600" progId="Equation.DSMT4">
              <p:embed/>
            </p:oleObj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144016" y="5373216"/>
            <a:ext cx="3312368" cy="6340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思考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3-2: </a:t>
            </a:r>
            <a:r>
              <a:rPr lang="zh-CN" altLang="en-US" sz="1600" kern="0" dirty="0" smtClean="0">
                <a:ea typeface="华文楷体" pitchFamily="2" charset="-122"/>
              </a:rPr>
              <a:t>信号频率</a:t>
            </a:r>
            <a:r>
              <a:rPr lang="zh-CN" altLang="en-US" sz="1600" kern="0" dirty="0" smtClean="0">
                <a:solidFill>
                  <a:srgbClr val="FF0000"/>
                </a:solidFill>
                <a:ea typeface="华文楷体" pitchFamily="2" charset="-122"/>
              </a:rPr>
              <a:t>需远小于</a:t>
            </a:r>
            <a:r>
              <a:rPr lang="zh-CN" altLang="en-US" sz="1600" kern="0" dirty="0" smtClean="0">
                <a:ea typeface="华文楷体" pitchFamily="2" charset="-122"/>
              </a:rPr>
              <a:t>运放</a:t>
            </a:r>
            <a:endParaRPr lang="en-US" altLang="zh-CN" sz="1600" kern="0" dirty="0" smtClean="0">
              <a:ea typeface="华文楷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ea typeface="华文楷体" pitchFamily="2" charset="-122"/>
              </a:rPr>
              <a:t>              按</a:t>
            </a:r>
            <a:r>
              <a:rPr lang="en-US" altLang="zh-CN" sz="1600" i="1" kern="0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kern="0" baseline="-25000" dirty="0" err="1" smtClean="0">
                <a:solidFill>
                  <a:srgbClr val="FF0000"/>
                </a:solidFill>
                <a:ea typeface="华文楷体" pitchFamily="2" charset="-122"/>
              </a:rPr>
              <a:t>om</a:t>
            </a:r>
            <a:r>
              <a:rPr lang="en-US" altLang="zh-CN" sz="1600" kern="0" dirty="0" smtClean="0">
                <a:solidFill>
                  <a:srgbClr val="FF0000"/>
                </a:solidFill>
                <a:ea typeface="华文楷体" pitchFamily="2" charset="-122"/>
              </a:rPr>
              <a:t>=±12V</a:t>
            </a:r>
            <a:r>
              <a:rPr lang="zh-CN" altLang="en-US" sz="1600" kern="0" dirty="0" smtClean="0">
                <a:ea typeface="华文楷体" pitchFamily="2" charset="-122"/>
              </a:rPr>
              <a:t>推算的</a:t>
            </a:r>
            <a:r>
              <a:rPr lang="en-US" altLang="zh-CN" sz="1600" i="1" kern="0" dirty="0" smtClean="0">
                <a:solidFill>
                  <a:srgbClr val="FF0000"/>
                </a:solidFill>
                <a:ea typeface="华文楷体" pitchFamily="2" charset="-122"/>
              </a:rPr>
              <a:t>BW</a:t>
            </a:r>
            <a:r>
              <a:rPr lang="en-US" altLang="zh-CN" sz="1600" kern="0" baseline="-25000" dirty="0" smtClean="0">
                <a:solidFill>
                  <a:srgbClr val="FF0000"/>
                </a:solidFill>
                <a:ea typeface="华文楷体" pitchFamily="2" charset="-122"/>
              </a:rPr>
              <a:t>P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3563888" y="5373216"/>
          <a:ext cx="3633788" cy="590550"/>
        </p:xfrm>
        <a:graphic>
          <a:graphicData uri="http://schemas.openxmlformats.org/presentationml/2006/ole">
            <p:oleObj spid="_x0000_s327688" name="Equation" r:id="rId9" imgW="2705040" imgH="444240" progId="Equation.DSMT4">
              <p:embed/>
            </p:oleObj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416316" y="5517232"/>
            <a:ext cx="1476164" cy="35054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ea typeface="华文楷体" pitchFamily="2" charset="-122"/>
              </a:rPr>
              <a:t>裕度稍差点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6090160"/>
            <a:ext cx="3995936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思考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4: </a:t>
            </a:r>
            <a:r>
              <a:rPr lang="zh-CN" altLang="en-US" sz="1600" kern="0" dirty="0" smtClean="0">
                <a:ea typeface="华文楷体" pitchFamily="2" charset="-122"/>
              </a:rPr>
              <a:t>有输入失调指标，但没精度要求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3959932" y="6090160"/>
            <a:ext cx="388843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kern="0" dirty="0" smtClean="0">
                <a:ea typeface="华文楷体" pitchFamily="2" charset="-122"/>
              </a:rPr>
              <a:t>不需要设计调零，但需设置平衡电阻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Arc 40"/>
          <p:cNvSpPr>
            <a:spLocks/>
          </p:cNvSpPr>
          <p:nvPr/>
        </p:nvSpPr>
        <p:spPr bwMode="auto">
          <a:xfrm rot="3716049" flipH="1">
            <a:off x="8124135" y="4472558"/>
            <a:ext cx="788115" cy="363538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8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0" y="1808820"/>
            <a:ext cx="9000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800" dirty="0" smtClean="0"/>
              <a:t>(1)</a:t>
            </a:r>
            <a:r>
              <a:rPr lang="zh-CN" altLang="zh-CN" sz="1800" dirty="0" smtClean="0"/>
              <a:t>简述电路的工作原理，画出电路原理图，要求标示出电阻元件参数和电源值；</a:t>
            </a:r>
          </a:p>
          <a:p>
            <a:pPr lvl="0"/>
            <a:r>
              <a:rPr lang="en-US" altLang="zh-CN" sz="1800" dirty="0" smtClean="0"/>
              <a:t>(2)</a:t>
            </a:r>
            <a:r>
              <a:rPr lang="zh-CN" altLang="zh-CN" sz="1800" dirty="0" smtClean="0"/>
              <a:t>若</a:t>
            </a:r>
            <a:r>
              <a:rPr lang="en-US" altLang="zh-CN" sz="1800" dirty="0" smtClean="0"/>
              <a:t>Vi</a:t>
            </a:r>
            <a:r>
              <a:rPr lang="zh-CN" altLang="zh-CN" sz="1800" dirty="0" smtClean="0"/>
              <a:t>频率改为</a:t>
            </a:r>
            <a:r>
              <a:rPr lang="en-US" altLang="zh-CN" sz="1800" dirty="0" smtClean="0"/>
              <a:t>10kHz</a:t>
            </a:r>
            <a:r>
              <a:rPr lang="zh-CN" altLang="zh-CN" sz="1800" dirty="0" smtClean="0"/>
              <a:t>，输出信号的波形及大小会发生什么变化？为什么？</a:t>
            </a:r>
          </a:p>
          <a:p>
            <a:r>
              <a:rPr lang="en-US" altLang="zh-CN" sz="1800" dirty="0" smtClean="0"/>
              <a:t>(3)</a:t>
            </a:r>
            <a:r>
              <a:rPr lang="zh-CN" altLang="zh-CN" sz="1800" dirty="0" smtClean="0"/>
              <a:t>针对（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）问中的问题，在表</a:t>
            </a:r>
            <a:r>
              <a:rPr lang="en-US" altLang="zh-CN" sz="1800" dirty="0" smtClean="0"/>
              <a:t>8</a:t>
            </a:r>
            <a:r>
              <a:rPr lang="zh-CN" altLang="zh-CN" sz="1800" dirty="0" smtClean="0"/>
              <a:t>中选用一款合适的运放，简述选型理由。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20688"/>
            <a:ext cx="867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</a:t>
            </a:r>
            <a:r>
              <a:rPr lang="zh-CN" altLang="zh-CN" sz="1800" dirty="0" smtClean="0"/>
              <a:t>现有一片集成运算放大器</a:t>
            </a:r>
            <a:r>
              <a:rPr lang="en-US" altLang="zh-CN" sz="1800" dirty="0" smtClean="0"/>
              <a:t>LM741</a:t>
            </a:r>
            <a:r>
              <a:rPr lang="zh-CN" altLang="zh-CN" sz="1800" dirty="0" smtClean="0"/>
              <a:t>（内含四个运放单元），参数如表</a:t>
            </a:r>
            <a:r>
              <a:rPr lang="en-US" altLang="zh-CN" sz="1800" dirty="0" smtClean="0"/>
              <a:t>8</a:t>
            </a:r>
            <a:r>
              <a:rPr lang="zh-CN" altLang="zh-CN" sz="1800" dirty="0" smtClean="0"/>
              <a:t>所示。</a:t>
            </a:r>
            <a:endParaRPr lang="en-US" altLang="zh-CN" sz="1800" dirty="0" smtClean="0"/>
          </a:p>
          <a:p>
            <a:r>
              <a:rPr lang="zh-CN" altLang="zh-CN" sz="1800" dirty="0" smtClean="0"/>
              <a:t>试利用该芯片设计一高增益电压放大器，要求：输入信号为正弦交流电压信号，峰峰值</a:t>
            </a:r>
            <a:r>
              <a:rPr lang="en-US" altLang="zh-CN" sz="1800" i="1" dirty="0" err="1" smtClean="0"/>
              <a:t>V</a:t>
            </a:r>
            <a:r>
              <a:rPr lang="en-US" altLang="zh-CN" sz="1800" baseline="-25000" dirty="0" err="1" smtClean="0"/>
              <a:t>ipp</a:t>
            </a:r>
            <a:r>
              <a:rPr lang="en-US" altLang="zh-CN" sz="1800" dirty="0" smtClean="0"/>
              <a:t>=100mV</a:t>
            </a:r>
            <a:r>
              <a:rPr lang="zh-CN" altLang="zh-CN" sz="1800" dirty="0" smtClean="0"/>
              <a:t>，频率</a:t>
            </a:r>
            <a:r>
              <a:rPr lang="en-US" altLang="zh-CN" sz="1800" i="1" dirty="0" err="1" smtClean="0"/>
              <a:t>f</a:t>
            </a:r>
            <a:r>
              <a:rPr lang="en-US" altLang="zh-CN" sz="1800" baseline="-25000" dirty="0" err="1" smtClean="0"/>
              <a:t>i</a:t>
            </a:r>
            <a:r>
              <a:rPr lang="en-US" altLang="zh-CN" sz="1800" baseline="-25000" dirty="0" smtClean="0"/>
              <a:t> </a:t>
            </a:r>
            <a:r>
              <a:rPr lang="en-US" altLang="zh-CN" sz="1800" dirty="0" smtClean="0"/>
              <a:t>= 6kHz</a:t>
            </a:r>
            <a:r>
              <a:rPr lang="zh-CN" altLang="zh-CN" sz="1800" dirty="0" smtClean="0"/>
              <a:t>，输出信号峰峰值</a:t>
            </a:r>
            <a:r>
              <a:rPr lang="en-US" altLang="zh-CN" sz="1800" i="1" dirty="0" err="1" smtClean="0"/>
              <a:t>V</a:t>
            </a:r>
            <a:r>
              <a:rPr lang="en-US" altLang="zh-CN" sz="1800" baseline="-25000" dirty="0" err="1" smtClean="0"/>
              <a:t>opp</a:t>
            </a:r>
            <a:r>
              <a:rPr lang="en-US" altLang="zh-CN" sz="1800" dirty="0" smtClean="0"/>
              <a:t>=24V</a:t>
            </a:r>
            <a:r>
              <a:rPr lang="zh-CN" altLang="zh-CN" sz="1800" dirty="0" smtClean="0"/>
              <a:t>，且与输入信号反相。</a:t>
            </a:r>
            <a:endParaRPr lang="en-US" altLang="zh-CN" sz="1800" dirty="0" smtClean="0"/>
          </a:p>
          <a:p>
            <a:r>
              <a:rPr lang="zh-CN" altLang="zh-CN" sz="1800" dirty="0" smtClean="0"/>
              <a:t>（忽略运放输出的饱和压降）</a:t>
            </a:r>
            <a:endParaRPr lang="zh-CN" altLang="en-US" sz="1800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043608" y="188640"/>
            <a:ext cx="41404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2019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年春季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56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学时原题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——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设计题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(10</a:t>
            </a:r>
            <a:r>
              <a:rPr lang="zh-CN" altLang="en-US" sz="1600" kern="0" dirty="0" smtClean="0">
                <a:solidFill>
                  <a:schemeClr val="tx2"/>
                </a:solidFill>
                <a:ea typeface="华文楷体" pitchFamily="2" charset="-122"/>
              </a:rPr>
              <a:t>分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08920"/>
            <a:ext cx="8477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175956" y="4145645"/>
            <a:ext cx="468312" cy="471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ebdings" pitchFamily="18" charset="2"/>
              </a:rPr>
              <a:t>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175956" y="4829721"/>
            <a:ext cx="468312" cy="471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ebdings" pitchFamily="18" charset="2"/>
              </a:rPr>
              <a:t>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175956" y="5487318"/>
            <a:ext cx="53975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ingdings" pitchFamily="2" charset="2"/>
              </a:rPr>
              <a:t>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763428" y="5477793"/>
            <a:ext cx="468312" cy="471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ebdings" pitchFamily="18" charset="2"/>
              </a:rPr>
              <a:t>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139952" y="6165304"/>
            <a:ext cx="53975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ingdings" pitchFamily="2" charset="2"/>
              </a:rPr>
              <a:t>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727994" y="6207398"/>
            <a:ext cx="53975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ingdings" pitchFamily="2" charset="2"/>
              </a:rPr>
              <a:t>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316416" y="4545124"/>
            <a:ext cx="468312" cy="471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ebdings" pitchFamily="18" charset="2"/>
              </a:rPr>
              <a:t>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316416" y="5229200"/>
            <a:ext cx="53975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ingdings" pitchFamily="2" charset="2"/>
              </a:rPr>
              <a:t>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316416" y="3825044"/>
            <a:ext cx="468312" cy="471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ebdings" pitchFamily="18" charset="2"/>
              </a:rPr>
              <a:t>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280412" y="5841268"/>
            <a:ext cx="53975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Wingdings" pitchFamily="2" charset="2"/>
              </a:rPr>
              <a:t></a:t>
            </a:r>
            <a:endParaRPr lang="en-US" altLang="zh-CN" sz="2400" dirty="0">
              <a:solidFill>
                <a:srgbClr val="FF3300"/>
              </a:solidFill>
            </a:endParaRPr>
          </a:p>
        </p:txBody>
      </p:sp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5510213" y="1412776"/>
          <a:ext cx="3633787" cy="590550"/>
        </p:xfrm>
        <a:graphic>
          <a:graphicData uri="http://schemas.openxmlformats.org/presentationml/2006/ole">
            <p:oleObj spid="_x0000_s330755" name="Equation" r:id="rId4" imgW="27050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>
          <a:xfrm>
            <a:off x="359532" y="620689"/>
            <a:ext cx="7793037" cy="468052"/>
          </a:xfrm>
        </p:spPr>
        <p:txBody>
          <a:bodyPr/>
          <a:lstStyle/>
          <a:p>
            <a:r>
              <a:rPr lang="zh-CN" altLang="en-US" sz="2400" dirty="0" smtClean="0"/>
              <a:t>直播</a:t>
            </a:r>
            <a:r>
              <a:rPr lang="en-US" altLang="zh-CN" sz="2400" dirty="0" smtClean="0"/>
              <a:t>10-ch6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差分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FF0000"/>
                </a:solidFill>
              </a:rPr>
              <a:t>集成运放</a:t>
            </a:r>
            <a:r>
              <a:rPr lang="en-US" altLang="zh-CN" sz="2400" dirty="0" smtClean="0"/>
              <a:t>——  2020/05/22</a:t>
            </a:r>
            <a:endParaRPr lang="zh-CN" altLang="en-US" sz="2400" dirty="0" smtClean="0"/>
          </a:p>
        </p:txBody>
      </p:sp>
      <p:sp>
        <p:nvSpPr>
          <p:cNvPr id="11161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ECE9A-F2A2-423F-86FB-674CD6C54BC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111621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6623720" y="620688"/>
            <a:ext cx="25202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lang="zh-CN" altLang="en-US" sz="2400" dirty="0" smtClean="0"/>
              <a:t>小结与习题课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 bwMode="auto">
          <a:xfrm>
            <a:off x="143508" y="1196752"/>
            <a:ext cx="88209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关于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差分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)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差模信号、共模信号、差模电压增益、共模电压增益和共模抑制比等基本概念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标题 4"/>
          <p:cNvSpPr txBox="1">
            <a:spLocks/>
          </p:cNvSpPr>
          <p:nvPr/>
        </p:nvSpPr>
        <p:spPr bwMode="auto">
          <a:xfrm>
            <a:off x="143508" y="191683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差分放大电路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工作原理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，要求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相位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关系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(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降低要求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)</a:t>
            </a:r>
            <a:r>
              <a:rPr lang="en-US" altLang="zh-CN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(48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0" name="标题 4"/>
          <p:cNvSpPr txBox="1">
            <a:spLocks/>
          </p:cNvSpPr>
          <p:nvPr/>
        </p:nvSpPr>
        <p:spPr bwMode="auto">
          <a:xfrm>
            <a:off x="143508" y="2672916"/>
            <a:ext cx="83889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(</a:t>
            </a:r>
            <a:r>
              <a:rPr lang="zh-CN" altLang="en-US" sz="1800" kern="0" dirty="0" smtClean="0">
                <a:ea typeface="华文楷体" pitchFamily="2" charset="-122"/>
                <a:sym typeface="Symbol" pitchFamily="18" charset="2"/>
              </a:rPr>
              <a:t>关于</a:t>
            </a:r>
            <a:r>
              <a:rPr lang="zh-CN" altLang="en-US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集成运放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)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集成运放的基本组成和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主要参数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79513" y="2672916"/>
            <a:ext cx="6804756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126486" y="2168860"/>
            <a:ext cx="2017514" cy="68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线上考试</a:t>
            </a:r>
            <a:endParaRPr lang="en-US" altLang="zh-CN" sz="1600" dirty="0" smtClean="0">
              <a:ea typeface="华文楷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差分按</a:t>
            </a:r>
            <a:r>
              <a:rPr lang="en-US" altLang="zh-CN" sz="1600" dirty="0" smtClean="0">
                <a:ea typeface="华文楷体" pitchFamily="2" charset="-122"/>
              </a:rPr>
              <a:t>56</a:t>
            </a:r>
            <a:r>
              <a:rPr lang="zh-CN" altLang="en-US" sz="1600" dirty="0" smtClean="0">
                <a:ea typeface="华文楷体" pitchFamily="2" charset="-122"/>
              </a:rPr>
              <a:t>学时要求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标题 4"/>
          <p:cNvSpPr txBox="1">
            <a:spLocks/>
          </p:cNvSpPr>
          <p:nvPr/>
        </p:nvSpPr>
        <p:spPr bwMode="auto">
          <a:xfrm>
            <a:off x="143508" y="3609020"/>
            <a:ext cx="8712968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集成运放非理想参数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带来的影响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（失调电压、失调电流、偏置电流、共模抑制比、转换速率、轨到轨输入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输出），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输入端直流通路、运放在单电源下工作等实际应用问题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27584" y="3281848"/>
            <a:ext cx="50405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单位增益带宽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G</a:t>
            </a:r>
            <a:r>
              <a:rPr lang="zh-CN" altLang="en-US" sz="1600" dirty="0" smtClean="0">
                <a:ea typeface="华文楷体" pitchFamily="2" charset="-122"/>
              </a:rPr>
              <a:t>和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转换速率</a:t>
            </a:r>
            <a:r>
              <a:rPr lang="en-US" altLang="zh-CN" sz="1600" kern="0" dirty="0" smtClean="0">
                <a:solidFill>
                  <a:schemeClr val="tx2"/>
                </a:solidFill>
                <a:latin typeface="+mn-lt"/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全功率带宽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P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)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7584" y="4473116"/>
            <a:ext cx="4644516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输入端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需要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直流通路的应用问题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 bwMode="auto">
          <a:xfrm>
            <a:off x="143508" y="227687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800" dirty="0" smtClean="0">
                <a:solidFill>
                  <a:srgbClr val="FF0000"/>
                </a:solidFill>
                <a:ea typeface="华文楷体" pitchFamily="2" charset="-122"/>
              </a:rPr>
              <a:t>了解</a:t>
            </a:r>
            <a:r>
              <a:rPr lang="zh-CN" altLang="en-US" sz="1800" dirty="0" smtClean="0">
                <a:ea typeface="华文楷体" pitchFamily="2" charset="-122"/>
              </a:rPr>
              <a:t>差分放大电路的工作原理、静态和动态指标计算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(56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27584" y="4815154"/>
            <a:ext cx="756084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失调电压、失调电流、偏置电流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带来的零点误差及调整方法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27584" y="5157192"/>
            <a:ext cx="7560840" cy="349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运放在单电源下工作遇到的概念问题及解决思路，能分析相关应用电路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532" y="620688"/>
            <a:ext cx="8388932" cy="1044116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教学大纲基本要求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/>
            </a:r>
            <a:b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</a:b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  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差模信号、共模信号、差模电压增益、共模电压增益和共模抑制比等基本概念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74916-9B0D-4E61-B920-8FEA0CDAB6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9532" y="1664804"/>
            <a:ext cx="5796644" cy="40798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+mj-lt"/>
                <a:ea typeface="华文楷体" pitchFamily="2" charset="-122"/>
                <a:cs typeface="+mj-cs"/>
                <a:sym typeface="Wingdings 2" pitchFamily="18" charset="2"/>
              </a:rPr>
              <a:t>直播</a:t>
            </a:r>
            <a:r>
              <a:rPr lang="en-US" altLang="zh-CN" sz="2000" kern="0" dirty="0" smtClean="0">
                <a:solidFill>
                  <a:srgbClr val="FF0000"/>
                </a:solidFill>
                <a:latin typeface="+mj-lt"/>
                <a:ea typeface="华文楷体" pitchFamily="2" charset="-122"/>
                <a:cs typeface="+mj-cs"/>
                <a:sym typeface="Wingdings 2" pitchFamily="18" charset="2"/>
              </a:rPr>
              <a:t>3  </a:t>
            </a: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华文楷体" pitchFamily="2" charset="-122"/>
                <a:cs typeface="+mj-cs"/>
              </a:rPr>
              <a:t>3-3：</a:t>
            </a:r>
            <a:r>
              <a:rPr lang="zh-CN" altLang="en-US" sz="2000" kern="0" dirty="0">
                <a:solidFill>
                  <a:srgbClr val="FF0000"/>
                </a:solidFill>
                <a:latin typeface="+mj-lt"/>
                <a:ea typeface="华文楷体" pitchFamily="2" charset="-122"/>
                <a:cs typeface="+mj-cs"/>
              </a:rPr>
              <a:t>减法功能</a:t>
            </a:r>
            <a:r>
              <a:rPr lang="zh-CN" altLang="en-US" sz="2000" kern="0" dirty="0">
                <a:solidFill>
                  <a:schemeClr val="tx2"/>
                </a:solidFill>
                <a:latin typeface="+mj-lt"/>
                <a:ea typeface="华文楷体" pitchFamily="2" charset="-122"/>
                <a:cs typeface="+mj-cs"/>
              </a:rPr>
              <a:t>的工程问题及解决方案</a:t>
            </a:r>
            <a:endParaRPr lang="zh-CN" altLang="en-US" sz="2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6480212" y="4401108"/>
            <a:ext cx="24487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楷体_GB2312"/>
              </a:rPr>
              <a:t>工程问题</a:t>
            </a:r>
            <a:r>
              <a:rPr lang="en-US" altLang="zh-CN" sz="16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楷体_GB2312"/>
              </a:rPr>
              <a:t>4</a:t>
            </a:r>
            <a:r>
              <a:rPr lang="en-US" altLang="zh-CN" sz="1600" dirty="0" smtClean="0">
                <a:latin typeface="+mj-lt"/>
                <a:ea typeface="华文楷体" pitchFamily="2" charset="-122"/>
                <a:cs typeface="楷体_GB2312"/>
              </a:rPr>
              <a:t>：</a:t>
            </a:r>
          </a:p>
          <a:p>
            <a:pPr>
              <a:defRPr/>
            </a:pPr>
            <a:r>
              <a:rPr lang="zh-CN" altLang="en-US" sz="1600" dirty="0" smtClean="0">
                <a:latin typeface="+mj-lt"/>
                <a:ea typeface="华文楷体" pitchFamily="2" charset="-122"/>
                <a:cs typeface="楷体_GB2312"/>
              </a:rPr>
              <a:t>减法</a:t>
            </a:r>
            <a:r>
              <a:rPr lang="zh-CN" altLang="en-US" sz="1600" dirty="0">
                <a:latin typeface="+mj-lt"/>
                <a:ea typeface="华文楷体" pitchFamily="2" charset="-122"/>
                <a:cs typeface="楷体_GB2312"/>
              </a:rPr>
              <a:t>的误差 </a:t>
            </a:r>
            <a:r>
              <a:rPr lang="en-US" altLang="zh-CN" sz="1600" dirty="0">
                <a:latin typeface="+mj-lt"/>
                <a:ea typeface="华文楷体" pitchFamily="2" charset="-122"/>
                <a:cs typeface="楷体_GB231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+mj-lt"/>
                <a:ea typeface="华文楷体" pitchFamily="2" charset="-122"/>
                <a:cs typeface="楷体_GB2312"/>
              </a:rPr>
              <a:t>共模</a:t>
            </a:r>
            <a:r>
              <a:rPr lang="zh-CN" altLang="en-US" sz="1600" dirty="0">
                <a:latin typeface="+mj-lt"/>
                <a:ea typeface="华文楷体" pitchFamily="2" charset="-122"/>
                <a:cs typeface="楷体_GB2312"/>
              </a:rPr>
              <a:t>误差</a:t>
            </a:r>
            <a:r>
              <a:rPr lang="en-US" altLang="zh-CN" sz="1600" dirty="0">
                <a:latin typeface="+mj-lt"/>
                <a:ea typeface="华文楷体" pitchFamily="2" charset="-122"/>
                <a:cs typeface="楷体_GB2312"/>
              </a:rPr>
              <a:t>)。</a:t>
            </a:r>
            <a:endParaRPr lang="zh-CN" altLang="en-US" sz="1600" dirty="0">
              <a:latin typeface="+mj-lt"/>
              <a:ea typeface="华文楷体" pitchFamily="2" charset="-122"/>
              <a:cs typeface="楷体_GB231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38262" y="2310682"/>
            <a:ext cx="165747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差模信号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38262" y="2735076"/>
            <a:ext cx="165747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共模信号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11336" y="3753036"/>
            <a:ext cx="201622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差模电压增益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545755" y="3753036"/>
            <a:ext cx="201622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共模电压增益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00192" y="4977172"/>
            <a:ext cx="2016224" cy="349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共模抑制比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64872" name="Object 39"/>
          <p:cNvGraphicFramePr>
            <a:graphicFrameLocks noChangeAspect="1"/>
          </p:cNvGraphicFramePr>
          <p:nvPr/>
        </p:nvGraphicFramePr>
        <p:xfrm>
          <a:off x="6624004" y="1556792"/>
          <a:ext cx="2376488" cy="1370013"/>
        </p:xfrm>
        <a:graphic>
          <a:graphicData uri="http://schemas.openxmlformats.org/presentationml/2006/ole">
            <p:oleObj spid="_x0000_s188418" name="Picture" r:id="rId3" imgW="4200480" imgH="2419200" progId="Word.Picture.8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6624004" y="2960948"/>
          <a:ext cx="2376488" cy="1370013"/>
        </p:xfrm>
        <a:graphic>
          <a:graphicData uri="http://schemas.openxmlformats.org/presentationml/2006/ole">
            <p:oleObj spid="_x0000_s188419" name="Picture" r:id="rId4" imgW="4200480" imgH="2419200" progId="Word.Picture.8">
              <p:embed/>
            </p:oleObj>
          </a:graphicData>
        </a:graphic>
      </p:graphicFrame>
      <p:graphicFrame>
        <p:nvGraphicFramePr>
          <p:cNvPr id="668694" name="Object 22"/>
          <p:cNvGraphicFramePr>
            <a:graphicFrameLocks noChangeAspect="1"/>
          </p:cNvGraphicFramePr>
          <p:nvPr/>
        </p:nvGraphicFramePr>
        <p:xfrm>
          <a:off x="5940152" y="1448780"/>
          <a:ext cx="3146425" cy="304800"/>
        </p:xfrm>
        <a:graphic>
          <a:graphicData uri="http://schemas.openxmlformats.org/presentationml/2006/ole">
            <p:oleObj spid="_x0000_s188420" name="Equation" r:id="rId5" imgW="2234880" imgH="228600" progId="Equation.DSMT4">
              <p:embed/>
            </p:oleObj>
          </a:graphicData>
        </a:graphic>
      </p:graphicFrame>
      <p:graphicFrame>
        <p:nvGraphicFramePr>
          <p:cNvPr id="668717" name="Object 45"/>
          <p:cNvGraphicFramePr>
            <a:graphicFrameLocks noChangeAspect="1"/>
          </p:cNvGraphicFramePr>
          <p:nvPr/>
        </p:nvGraphicFramePr>
        <p:xfrm>
          <a:off x="2020479" y="2303028"/>
          <a:ext cx="1296124" cy="369888"/>
        </p:xfrm>
        <a:graphic>
          <a:graphicData uri="http://schemas.openxmlformats.org/presentationml/2006/ole">
            <p:oleObj spid="_x0000_s188421" name="Equation" r:id="rId6" imgW="761760" imgH="228600" progId="Equation.DSMT4">
              <p:embed/>
            </p:oleObj>
          </a:graphicData>
        </a:graphic>
      </p:graphicFrame>
      <p:graphicFrame>
        <p:nvGraphicFramePr>
          <p:cNvPr id="668719" name="Object 47"/>
          <p:cNvGraphicFramePr>
            <a:graphicFrameLocks noChangeAspect="1"/>
          </p:cNvGraphicFramePr>
          <p:nvPr/>
        </p:nvGraphicFramePr>
        <p:xfrm>
          <a:off x="2015716" y="2735076"/>
          <a:ext cx="1657350" cy="369888"/>
        </p:xfrm>
        <a:graphic>
          <a:graphicData uri="http://schemas.openxmlformats.org/presentationml/2006/ole">
            <p:oleObj spid="_x0000_s188422" name="Equation" r:id="rId7" imgW="977760" imgH="228600" progId="Equation.DSMT4">
              <p:embed/>
            </p:oleObj>
          </a:graphicData>
        </a:graphic>
      </p:graphicFrame>
      <p:graphicFrame>
        <p:nvGraphicFramePr>
          <p:cNvPr id="31" name="Object 50"/>
          <p:cNvGraphicFramePr>
            <a:graphicFrameLocks noChangeAspect="1"/>
          </p:cNvGraphicFramePr>
          <p:nvPr/>
        </p:nvGraphicFramePr>
        <p:xfrm>
          <a:off x="4716016" y="2096852"/>
          <a:ext cx="1249362" cy="619125"/>
        </p:xfrm>
        <a:graphic>
          <a:graphicData uri="http://schemas.openxmlformats.org/presentationml/2006/ole">
            <p:oleObj spid="_x0000_s188423" name="Equation" r:id="rId8" imgW="787320" imgH="406080" progId="Equation.DSMT4">
              <p:embed/>
            </p:oleObj>
          </a:graphicData>
        </a:graphic>
      </p:graphicFrame>
      <p:graphicFrame>
        <p:nvGraphicFramePr>
          <p:cNvPr id="32" name="Object 51"/>
          <p:cNvGraphicFramePr>
            <a:graphicFrameLocks noChangeAspect="1"/>
          </p:cNvGraphicFramePr>
          <p:nvPr/>
        </p:nvGraphicFramePr>
        <p:xfrm>
          <a:off x="4716016" y="2709379"/>
          <a:ext cx="1250950" cy="619125"/>
        </p:xfrm>
        <a:graphic>
          <a:graphicData uri="http://schemas.openxmlformats.org/presentationml/2006/ole">
            <p:oleObj spid="_x0000_s188424" name="Equation" r:id="rId9" imgW="787320" imgH="406080" progId="Equation.DSMT4">
              <p:embed/>
            </p:oleObj>
          </a:graphicData>
        </a:graphic>
      </p:graphicFrame>
      <p:sp>
        <p:nvSpPr>
          <p:cNvPr id="22" name="右箭头 21"/>
          <p:cNvSpPr/>
          <p:nvPr/>
        </p:nvSpPr>
        <p:spPr bwMode="auto">
          <a:xfrm>
            <a:off x="3851920" y="2564904"/>
            <a:ext cx="468052" cy="2520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107504" y="3320666"/>
            <a:ext cx="23415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rgbClr val="000000"/>
                </a:solidFill>
                <a:ea typeface="华文楷体" pitchFamily="2" charset="-122"/>
              </a:rPr>
              <a:t>按照叠加原理</a:t>
            </a:r>
            <a:r>
              <a:rPr kumimoji="1" lang="en-US" altLang="zh-CN" sz="1600">
                <a:solidFill>
                  <a:srgbClr val="000000"/>
                </a:solidFill>
                <a:ea typeface="华文楷体" pitchFamily="2" charset="-122"/>
              </a:rPr>
              <a:t>, </a:t>
            </a:r>
            <a:r>
              <a:rPr kumimoji="1" lang="zh-CN" altLang="en-US" sz="1600">
                <a:solidFill>
                  <a:srgbClr val="000000"/>
                </a:solidFill>
                <a:ea typeface="华文楷体" pitchFamily="2" charset="-122"/>
              </a:rPr>
              <a:t>有</a:t>
            </a:r>
            <a:r>
              <a:rPr kumimoji="1" lang="en-US" altLang="zh-CN" sz="1600">
                <a:solidFill>
                  <a:srgbClr val="000000"/>
                </a:solidFill>
                <a:ea typeface="华文楷体" pitchFamily="2" charset="-122"/>
              </a:rPr>
              <a:t>:</a:t>
            </a:r>
            <a:endParaRPr kumimoji="1" lang="zh-CN" altLang="en-US" sz="1600">
              <a:solidFill>
                <a:srgbClr val="000000"/>
              </a:solidFill>
              <a:ea typeface="华文楷体" pitchFamily="2" charset="-122"/>
            </a:endParaRPr>
          </a:p>
        </p:txBody>
      </p:sp>
      <p:graphicFrame>
        <p:nvGraphicFramePr>
          <p:cNvPr id="24" name="Object 49"/>
          <p:cNvGraphicFramePr>
            <a:graphicFrameLocks noChangeAspect="1"/>
          </p:cNvGraphicFramePr>
          <p:nvPr/>
        </p:nvGraphicFramePr>
        <p:xfrm>
          <a:off x="1799779" y="3320666"/>
          <a:ext cx="3214687" cy="360362"/>
        </p:xfrm>
        <a:graphic>
          <a:graphicData uri="http://schemas.openxmlformats.org/presentationml/2006/ole">
            <p:oleObj spid="_x0000_s188425" name="Equation" r:id="rId10" imgW="1828800" imgH="215640" progId="Equation.DSMT4">
              <p:embed/>
            </p:oleObj>
          </a:graphicData>
        </a:graphic>
      </p:graphicFrame>
      <p:graphicFrame>
        <p:nvGraphicFramePr>
          <p:cNvPr id="40" name="Object 17"/>
          <p:cNvGraphicFramePr>
            <a:graphicFrameLocks noChangeAspect="1"/>
          </p:cNvGraphicFramePr>
          <p:nvPr/>
        </p:nvGraphicFramePr>
        <p:xfrm>
          <a:off x="467320" y="4068998"/>
          <a:ext cx="2225675" cy="692150"/>
        </p:xfrm>
        <a:graphic>
          <a:graphicData uri="http://schemas.openxmlformats.org/presentationml/2006/ole">
            <p:oleObj spid="_x0000_s188426" name="Equation" r:id="rId11" imgW="1549080" imgH="507960" progId="Equation.DSMT4">
              <p:embed/>
            </p:oleObj>
          </a:graphicData>
        </a:graphic>
      </p:graphicFrame>
      <p:graphicFrame>
        <p:nvGraphicFramePr>
          <p:cNvPr id="42" name="Object 18"/>
          <p:cNvGraphicFramePr>
            <a:graphicFrameLocks noChangeAspect="1"/>
          </p:cNvGraphicFramePr>
          <p:nvPr/>
        </p:nvGraphicFramePr>
        <p:xfrm>
          <a:off x="3185715" y="4068998"/>
          <a:ext cx="2538413" cy="692150"/>
        </p:xfrm>
        <a:graphic>
          <a:graphicData uri="http://schemas.openxmlformats.org/presentationml/2006/ole">
            <p:oleObj spid="_x0000_s188427" name="Equation" r:id="rId12" imgW="1765080" imgH="507960" progId="Equation.DSMT4">
              <p:embed/>
            </p:oleObj>
          </a:graphicData>
        </a:graphic>
      </p:graphicFrame>
      <p:graphicFrame>
        <p:nvGraphicFramePr>
          <p:cNvPr id="668731" name="Object 59"/>
          <p:cNvGraphicFramePr>
            <a:graphicFrameLocks noChangeAspect="1"/>
          </p:cNvGraphicFramePr>
          <p:nvPr/>
        </p:nvGraphicFramePr>
        <p:xfrm>
          <a:off x="6372200" y="5301208"/>
          <a:ext cx="1958975" cy="636587"/>
        </p:xfrm>
        <a:graphic>
          <a:graphicData uri="http://schemas.openxmlformats.org/presentationml/2006/ole">
            <p:oleObj spid="_x0000_s188428" name="Equation" r:id="rId13" imgW="1422360" imgH="482400" progId="Equation.DSMT4">
              <p:embed/>
            </p:oleObj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395536" y="4689140"/>
          <a:ext cx="2376488" cy="1370013"/>
        </p:xfrm>
        <a:graphic>
          <a:graphicData uri="http://schemas.openxmlformats.org/presentationml/2006/ole">
            <p:oleObj spid="_x0000_s188429" name="Picture" r:id="rId14" imgW="4200480" imgH="2419200" progId="Word.Picture.8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3167844" y="4689140"/>
          <a:ext cx="2376488" cy="1370013"/>
        </p:xfrm>
        <a:graphic>
          <a:graphicData uri="http://schemas.openxmlformats.org/presentationml/2006/ole">
            <p:oleObj spid="_x0000_s188430" name="Picture" r:id="rId15" imgW="4200480" imgH="2419200" progId="Word.Picture.8">
              <p:embed/>
            </p:oleObj>
          </a:graphicData>
        </a:graphic>
      </p:graphicFrame>
      <p:sp>
        <p:nvSpPr>
          <p:cNvPr id="30" name="Line 56"/>
          <p:cNvSpPr>
            <a:spLocks noChangeShapeType="1"/>
          </p:cNvSpPr>
          <p:nvPr/>
        </p:nvSpPr>
        <p:spPr bwMode="auto">
          <a:xfrm flipH="1">
            <a:off x="3887924" y="1700808"/>
            <a:ext cx="2628292" cy="1656184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 rot="893739">
            <a:off x="4070720" y="3297398"/>
            <a:ext cx="993367" cy="43157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>
            <a:off x="5076056" y="3681028"/>
            <a:ext cx="1512168" cy="82809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475656" y="6120008"/>
            <a:ext cx="7200800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i="1" dirty="0" err="1" smtClean="0">
                <a:solidFill>
                  <a:srgbClr val="0000FF"/>
                </a:solidFill>
              </a:rPr>
              <a:t>A</a:t>
            </a:r>
            <a:r>
              <a:rPr kumimoji="1" lang="en-US" altLang="zh-CN" i="1" baseline="-25000" dirty="0" err="1" smtClean="0">
                <a:solidFill>
                  <a:srgbClr val="0000FF"/>
                </a:solidFill>
              </a:rPr>
              <a:t>v</a:t>
            </a:r>
            <a:r>
              <a:rPr kumimoji="1" lang="en-US" altLang="zh-CN" baseline="-25000" dirty="0" err="1" smtClean="0">
                <a:solidFill>
                  <a:srgbClr val="0000FF"/>
                </a:solidFill>
              </a:rPr>
              <a:t>c</a:t>
            </a:r>
            <a:r>
              <a:rPr kumimoji="1" lang="en-US" altLang="zh-CN" sz="1800" dirty="0" smtClean="0">
                <a:solidFill>
                  <a:srgbClr val="0000FF"/>
                </a:solidFill>
                <a:sym typeface="Symbol"/>
              </a:rPr>
              <a:t></a:t>
            </a:r>
            <a:r>
              <a:rPr kumimoji="1" lang="en-US" altLang="zh-CN" sz="1800" dirty="0" smtClean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kumimoji="1" lang="en-US" altLang="zh-CN" sz="1800" dirty="0">
                <a:solidFill>
                  <a:srgbClr val="0000FF"/>
                </a:solidFill>
                <a:sym typeface="Wingdings" pitchFamily="2" charset="2"/>
              </a:rPr>
              <a:t>   </a:t>
            </a:r>
            <a:r>
              <a:rPr kumimoji="1" lang="en-US" altLang="zh-CN" sz="1800" i="1" dirty="0" smtClean="0">
                <a:solidFill>
                  <a:srgbClr val="0000FF"/>
                </a:solidFill>
              </a:rPr>
              <a:t>K</a:t>
            </a:r>
            <a:r>
              <a:rPr kumimoji="1" lang="en-US" altLang="zh-CN" baseline="-25000" dirty="0" smtClean="0">
                <a:solidFill>
                  <a:srgbClr val="0000FF"/>
                </a:solidFill>
              </a:rPr>
              <a:t>CMR</a:t>
            </a:r>
            <a:r>
              <a:rPr kumimoji="1" lang="en-US" altLang="zh-CN" sz="1800" dirty="0" smtClean="0">
                <a:solidFill>
                  <a:srgbClr val="0000FF"/>
                </a:solidFill>
                <a:sym typeface="Symbol" pitchFamily="18" charset="2"/>
              </a:rPr>
              <a:t> </a:t>
            </a:r>
            <a:r>
              <a:rPr kumimoji="1" lang="en-US" altLang="zh-CN" sz="1800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zh-CN" altLang="en-US" sz="1800" dirty="0" smtClean="0">
                <a:ea typeface="华文楷体" pitchFamily="2" charset="-122"/>
                <a:cs typeface="楷体_GB2312"/>
              </a:rPr>
              <a:t>减法的误差 </a:t>
            </a:r>
            <a:r>
              <a:rPr lang="en-US" altLang="zh-CN" sz="1800" dirty="0" smtClean="0">
                <a:ea typeface="华文楷体" pitchFamily="2" charset="-122"/>
                <a:cs typeface="楷体_GB2312"/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  <a:ea typeface="华文楷体" pitchFamily="2" charset="-122"/>
                <a:cs typeface="楷体_GB2312"/>
              </a:rPr>
              <a:t>共模</a:t>
            </a:r>
            <a:r>
              <a:rPr lang="zh-CN" altLang="en-US" sz="1800" dirty="0" smtClean="0">
                <a:ea typeface="华文楷体" pitchFamily="2" charset="-122"/>
                <a:cs typeface="楷体_GB2312"/>
              </a:rPr>
              <a:t>误差</a:t>
            </a:r>
            <a:r>
              <a:rPr lang="en-US" altLang="zh-CN" sz="1800" dirty="0" smtClean="0">
                <a:ea typeface="华文楷体" pitchFamily="2" charset="-122"/>
                <a:cs typeface="楷体_GB2312"/>
              </a:rPr>
              <a:t>)</a:t>
            </a:r>
            <a:r>
              <a:rPr lang="en-US" altLang="zh-CN" sz="1800" dirty="0" smtClean="0">
                <a:ea typeface="华文楷体" pitchFamily="2" charset="-122"/>
                <a:cs typeface="楷体_GB2312"/>
                <a:sym typeface="Symbol"/>
              </a:rPr>
              <a:t>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kumimoji="1" lang="zh-CN" altLang="en-US" sz="1800" dirty="0" smtClean="0"/>
              <a:t>抑制</a:t>
            </a:r>
            <a:r>
              <a:rPr lang="zh-CN" altLang="en-US" sz="1800" dirty="0" smtClean="0">
                <a:solidFill>
                  <a:srgbClr val="FF0000"/>
                </a:solidFill>
              </a:rPr>
              <a:t>零点漂移</a:t>
            </a:r>
            <a:r>
              <a:rPr kumimoji="1" lang="zh-CN" altLang="en-US" sz="1800" dirty="0" smtClean="0"/>
              <a:t>能力</a:t>
            </a:r>
            <a:r>
              <a:rPr kumimoji="1" lang="zh-CN" altLang="en-US" sz="18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6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699792" y="703729"/>
            <a:ext cx="3348943" cy="2769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hlink"/>
                </a:solidFill>
              </a:rPr>
              <a:t> 7.2</a:t>
            </a:r>
            <a:r>
              <a:rPr kumimoji="1" lang="en-US" altLang="zh-CN" sz="1800" dirty="0">
                <a:solidFill>
                  <a:srgbClr val="000066"/>
                </a:solidFill>
              </a:rPr>
              <a:t>  </a:t>
            </a:r>
            <a:r>
              <a:rPr kumimoji="1" lang="zh-CN" altLang="en-US" sz="1800" dirty="0">
                <a:solidFill>
                  <a:schemeClr val="hlink"/>
                </a:solidFill>
              </a:rPr>
              <a:t>差分</a:t>
            </a:r>
            <a:r>
              <a:rPr kumimoji="1" lang="zh-CN" altLang="en-US" sz="1800" dirty="0">
                <a:solidFill>
                  <a:srgbClr val="000066"/>
                </a:solidFill>
              </a:rPr>
              <a:t>式放大电路</a:t>
            </a:r>
            <a:r>
              <a:rPr kumimoji="1" lang="en-US" altLang="zh-CN" sz="1600" dirty="0">
                <a:solidFill>
                  <a:srgbClr val="000066"/>
                </a:solidFill>
              </a:rPr>
              <a:t>(2) — </a:t>
            </a:r>
            <a:r>
              <a:rPr kumimoji="1" lang="zh-CN" altLang="en-US" sz="1600" dirty="0">
                <a:solidFill>
                  <a:srgbClr val="000066"/>
                </a:solidFill>
              </a:rPr>
              <a:t>难点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6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66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2" grpId="0" animBg="1"/>
      <p:bldP spid="23" grpId="0" autoUpdateAnimBg="0"/>
      <p:bldP spid="30" grpId="0" animBg="1"/>
      <p:bldP spid="33" grpId="0" animBg="1"/>
      <p:bldP spid="34" grpId="0" animBg="1"/>
      <p:bldP spid="3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532" y="620688"/>
            <a:ext cx="8388932" cy="756084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教学大纲基本要求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(48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/>
            </a:r>
            <a:br>
              <a:rPr lang="en-US" altLang="zh-CN" sz="2000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</a:br>
            <a:r>
              <a:rPr lang="en-US" altLang="zh-CN" sz="2000" dirty="0" smtClean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 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了解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</a:rPr>
              <a:t>差分放大电路的</a:t>
            </a:r>
            <a:r>
              <a:rPr lang="zh-CN" altLang="en-US" sz="2000" dirty="0" smtClean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工作原理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</a:rPr>
              <a:t>，要求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掌握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</a:rPr>
              <a:t>差分的</a:t>
            </a:r>
            <a:r>
              <a:rPr lang="zh-CN" altLang="en-US" sz="2000" dirty="0" smtClean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相位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</a:rPr>
              <a:t>关系</a:t>
            </a:r>
            <a:r>
              <a:rPr lang="en-US" altLang="zh-CN" sz="1600" dirty="0" smtClean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降低要求</a:t>
            </a:r>
            <a:r>
              <a:rPr lang="en-US" altLang="zh-CN" sz="1600" dirty="0" smtClean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华文楷体" pitchFamily="2" charset="-122"/>
              </a:rPr>
              <a:t>。</a:t>
            </a:r>
            <a:endParaRPr lang="zh-CN" altLang="en-US" sz="2000" dirty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74916-9B0D-4E61-B920-8FEA0CDAB699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7056276" y="1124743"/>
            <a:ext cx="1080120" cy="14401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标题 4"/>
          <p:cNvSpPr txBox="1">
            <a:spLocks/>
          </p:cNvSpPr>
          <p:nvPr/>
        </p:nvSpPr>
        <p:spPr bwMode="auto">
          <a:xfrm>
            <a:off x="359532" y="1340768"/>
            <a:ext cx="83889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(56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华文楷体" pitchFamily="2" charset="-122"/>
                <a:cs typeface="+mj-cs"/>
                <a:sym typeface="Symbol" pitchFamily="18" charset="2"/>
              </a:rPr>
            </a:br>
            <a:r>
              <a:rPr lang="en-US" altLang="zh-CN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en-US" altLang="zh-CN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a typeface="华文楷体" pitchFamily="2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华文楷体" pitchFamily="2" charset="-122"/>
              </a:rPr>
              <a:t>了解</a:t>
            </a:r>
            <a:r>
              <a:rPr lang="zh-CN" altLang="en-US" dirty="0" smtClean="0">
                <a:ea typeface="华文楷体" pitchFamily="2" charset="-122"/>
              </a:rPr>
              <a:t>差分放大电路的工作原理、静态和动态指标计算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华文楷体" pitchFamily="2" charset="-122"/>
              <a:cs typeface="+mj-cs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323528" y="1664804"/>
            <a:ext cx="6732748" cy="431676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2168860"/>
            <a:ext cx="1837494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差分工作原理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984268" y="1484784"/>
            <a:ext cx="2017514" cy="68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线上考试</a:t>
            </a:r>
            <a:endParaRPr lang="en-US" altLang="zh-CN" sz="1600" dirty="0" smtClean="0">
              <a:ea typeface="华文楷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差分按</a:t>
            </a:r>
            <a:r>
              <a:rPr lang="en-US" altLang="zh-CN" sz="1600" dirty="0" smtClean="0">
                <a:ea typeface="华文楷体" pitchFamily="2" charset="-122"/>
              </a:rPr>
              <a:t>56</a:t>
            </a:r>
            <a:r>
              <a:rPr lang="zh-CN" altLang="en-US" sz="1600" dirty="0" smtClean="0">
                <a:ea typeface="华文楷体" pitchFamily="2" charset="-122"/>
              </a:rPr>
              <a:t>学时要求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290" y="3068960"/>
            <a:ext cx="198022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差分相位关系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527884" y="703729"/>
            <a:ext cx="3348943" cy="2769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hlink"/>
                </a:solidFill>
              </a:rPr>
              <a:t> 7.2</a:t>
            </a:r>
            <a:r>
              <a:rPr kumimoji="1" lang="en-US" altLang="zh-CN" sz="1800" dirty="0">
                <a:solidFill>
                  <a:srgbClr val="000066"/>
                </a:solidFill>
              </a:rPr>
              <a:t>  </a:t>
            </a:r>
            <a:r>
              <a:rPr kumimoji="1" lang="zh-CN" altLang="en-US" sz="1800" dirty="0">
                <a:solidFill>
                  <a:schemeClr val="hlink"/>
                </a:solidFill>
              </a:rPr>
              <a:t>差分</a:t>
            </a:r>
            <a:r>
              <a:rPr kumimoji="1" lang="zh-CN" altLang="en-US" sz="1800" dirty="0">
                <a:solidFill>
                  <a:srgbClr val="000066"/>
                </a:solidFill>
              </a:rPr>
              <a:t>式放大电路</a:t>
            </a:r>
            <a:r>
              <a:rPr kumimoji="1" lang="en-US" altLang="zh-CN" sz="1600" dirty="0">
                <a:solidFill>
                  <a:srgbClr val="000066"/>
                </a:solidFill>
              </a:rPr>
              <a:t>(2) — </a:t>
            </a:r>
            <a:r>
              <a:rPr kumimoji="1" lang="zh-CN" altLang="en-US" sz="1600" dirty="0">
                <a:solidFill>
                  <a:srgbClr val="000066"/>
                </a:solidFill>
              </a:rPr>
              <a:t>难点</a:t>
            </a: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005" y="3886685"/>
            <a:ext cx="4359085" cy="25533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146" y="3861048"/>
            <a:ext cx="3098274" cy="261562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256076" y="3861048"/>
            <a:ext cx="1080120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 smtClean="0">
                <a:ea typeface="华文楷体" pitchFamily="2" charset="-122"/>
              </a:rPr>
              <a:t>习题</a:t>
            </a:r>
            <a:r>
              <a:rPr kumimoji="1" lang="en-US" altLang="zh-CN" sz="1600" dirty="0" smtClean="0">
                <a:ea typeface="华文楷体" pitchFamily="2" charset="-122"/>
              </a:rPr>
              <a:t>7.2.8</a:t>
            </a:r>
            <a:endParaRPr lang="zh-CN" altLang="en-US" sz="1600" dirty="0">
              <a:ea typeface="华文楷体" pitchFamily="2" charset="-122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393606" y="3884387"/>
            <a:ext cx="1080120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 smtClean="0">
                <a:ea typeface="华文楷体" pitchFamily="2" charset="-122"/>
              </a:rPr>
              <a:t>习题</a:t>
            </a:r>
            <a:r>
              <a:rPr kumimoji="1" lang="en-US" altLang="zh-CN" sz="1600" dirty="0" smtClean="0">
                <a:ea typeface="华文楷体" pitchFamily="2" charset="-122"/>
              </a:rPr>
              <a:t>7.2.3</a:t>
            </a:r>
            <a:endParaRPr lang="zh-CN" altLang="en-US" sz="1600" dirty="0">
              <a:ea typeface="华文楷体" pitchFamily="2" charset="-122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583668" y="2171996"/>
            <a:ext cx="723982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原理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1: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对称 </a:t>
            </a:r>
            <a:r>
              <a:rPr lang="en-US" altLang="zh-CN" sz="1600" dirty="0" smtClean="0">
                <a:ea typeface="华文楷体" pitchFamily="2" charset="-122"/>
              </a:rPr>
              <a:t>—</a:t>
            </a:r>
            <a:r>
              <a:rPr lang="zh-CN" altLang="en-US" sz="1600" dirty="0" smtClean="0">
                <a:ea typeface="华文楷体" pitchFamily="2" charset="-122"/>
              </a:rPr>
              <a:t>输入信号中相同的部分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共模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r>
              <a:rPr lang="zh-CN" altLang="en-US" sz="1600" dirty="0" smtClean="0">
                <a:ea typeface="华文楷体" pitchFamily="2" charset="-122"/>
              </a:rPr>
              <a:t>获得相同的放大，然后抵消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583668" y="2460028"/>
            <a:ext cx="7164796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原理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2: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源极耦合 </a:t>
            </a:r>
            <a:r>
              <a:rPr lang="en-US" altLang="zh-CN" sz="1600" dirty="0" smtClean="0">
                <a:ea typeface="华文楷体" pitchFamily="2" charset="-122"/>
              </a:rPr>
              <a:t>—</a:t>
            </a:r>
            <a:r>
              <a:rPr lang="zh-CN" altLang="en-US" sz="1600" dirty="0" smtClean="0">
                <a:ea typeface="华文楷体" pitchFamily="2" charset="-122"/>
              </a:rPr>
              <a:t>输入信号中相同的部分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共模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r>
              <a:rPr lang="zh-CN" altLang="en-US" sz="1600" dirty="0" smtClean="0">
                <a:ea typeface="华文楷体" pitchFamily="2" charset="-122"/>
              </a:rPr>
              <a:t>获得的放大增益很小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899592" y="6450200"/>
            <a:ext cx="6444716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左图</a:t>
            </a:r>
            <a:r>
              <a:rPr lang="zh-CN" altLang="en-US" sz="1600" dirty="0" smtClean="0">
                <a:ea typeface="华文楷体" pitchFamily="2" charset="-122"/>
              </a:rPr>
              <a:t>更有利于理解差分的工作原理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差分计算需要掌握的</a:t>
            </a:r>
            <a:r>
              <a:rPr lang="en-US" altLang="zh-CN" sz="1600" dirty="0" smtClean="0">
                <a:ea typeface="华文楷体" pitchFamily="2" charset="-122"/>
              </a:rPr>
              <a:t>5</a:t>
            </a:r>
            <a:r>
              <a:rPr lang="zh-CN" altLang="en-US" sz="1600" dirty="0" smtClean="0">
                <a:ea typeface="华文楷体" pitchFamily="2" charset="-122"/>
              </a:rPr>
              <a:t>种情况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1043608" y="2777792"/>
            <a:ext cx="7164796" cy="363176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Wingdings 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只有输入信号中相反变化的部分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差模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r>
              <a:rPr lang="zh-CN" altLang="en-US" sz="1600" dirty="0" smtClean="0">
                <a:ea typeface="华文楷体" pitchFamily="2" charset="-122"/>
              </a:rPr>
              <a:t>能获得放大，故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两边电路变化相反</a:t>
            </a:r>
            <a:r>
              <a:rPr lang="zh-CN" altLang="en-US" sz="1600" dirty="0" smtClean="0">
                <a:ea typeface="华文楷体" pitchFamily="2" charset="-122"/>
              </a:rPr>
              <a:t>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467544" y="4962654"/>
            <a:ext cx="576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i1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331640" y="5661248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GS1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079612" y="4509120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i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4031940" y="4869160"/>
            <a:ext cx="576064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0033CC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0033CC"/>
                </a:solidFill>
              </a:rPr>
              <a:t>i2</a:t>
            </a:r>
            <a:r>
              <a:rPr kumimoji="1" lang="en-US" altLang="zh-CN" sz="1600" dirty="0" smtClean="0">
                <a:solidFill>
                  <a:srgbClr val="0033CC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167844" y="5661248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0033CC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0033CC"/>
                </a:solidFill>
              </a:rPr>
              <a:t>GS2</a:t>
            </a:r>
            <a:r>
              <a:rPr kumimoji="1" lang="en-US" altLang="zh-CN" sz="1600" dirty="0" smtClean="0">
                <a:solidFill>
                  <a:srgbClr val="0033CC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3383868" y="4530606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0033CC"/>
                </a:solidFill>
              </a:rPr>
              <a:t>i</a:t>
            </a:r>
            <a:r>
              <a:rPr kumimoji="1" lang="en-US" altLang="zh-CN" sz="1800" baseline="-25000" dirty="0" smtClean="0">
                <a:solidFill>
                  <a:srgbClr val="0033CC"/>
                </a:solidFill>
              </a:rPr>
              <a:t>D2</a:t>
            </a:r>
            <a:r>
              <a:rPr kumimoji="1" lang="en-US" altLang="zh-CN" sz="1600" dirty="0" smtClean="0">
                <a:solidFill>
                  <a:srgbClr val="0033CC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 rot="893739">
            <a:off x="2131164" y="5746027"/>
            <a:ext cx="716014" cy="43157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4031940" y="4566610"/>
            <a:ext cx="576064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i2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3383868" y="4242574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i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D2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167844" y="5934762"/>
            <a:ext cx="684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GS2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827584" y="4938032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1871700" y="4365104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FF3300"/>
                </a:solidFill>
              </a:rPr>
              <a:t>(</a:t>
            </a:r>
            <a:r>
              <a:rPr lang="en-US" altLang="zh-CN" sz="1600" dirty="0" smtClean="0">
                <a:solidFill>
                  <a:srgbClr val="FF3300"/>
                </a:solidFill>
                <a:sym typeface="Symbol"/>
              </a:rPr>
              <a:t></a:t>
            </a:r>
            <a:r>
              <a:rPr lang="en-US" altLang="zh-CN" sz="1600" dirty="0" smtClean="0">
                <a:solidFill>
                  <a:srgbClr val="FF3300"/>
                </a:solidFill>
              </a:rPr>
              <a:t>)</a:t>
            </a:r>
            <a:endParaRPr lang="en-US" altLang="zh-CN" sz="1600" dirty="0">
              <a:solidFill>
                <a:srgbClr val="FF3300"/>
              </a:solidFill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2807804" y="4365104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547664" y="3104964"/>
            <a:ext cx="568863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记忆</a:t>
            </a:r>
            <a:r>
              <a:rPr lang="en-US" altLang="zh-CN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&amp;</a:t>
            </a: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判断法</a:t>
            </a:r>
            <a:r>
              <a:rPr lang="en-US" altLang="zh-CN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1:</a:t>
            </a: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差分工作原理 </a:t>
            </a:r>
            <a:r>
              <a:rPr lang="en-US" altLang="zh-CN" sz="1600" dirty="0" smtClean="0">
                <a:ea typeface="华文楷体" pitchFamily="2" charset="-122"/>
              </a:rPr>
              <a:t>— </a:t>
            </a:r>
            <a:r>
              <a:rPr lang="zh-CN" altLang="en-US" sz="1600" dirty="0" smtClean="0">
                <a:ea typeface="华文楷体" pitchFamily="2" charset="-122"/>
              </a:rPr>
              <a:t>两边电路的</a:t>
            </a: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</a:rPr>
              <a:t>变化</a:t>
            </a:r>
            <a:r>
              <a:rPr lang="zh-CN" altLang="en-US" sz="1600" dirty="0" smtClean="0">
                <a:ea typeface="华文楷体" pitchFamily="2" charset="-122"/>
              </a:rPr>
              <a:t>一定</a:t>
            </a: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</a:rPr>
              <a:t>相反</a:t>
            </a:r>
            <a:endParaRPr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547664" y="3429000"/>
            <a:ext cx="532859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记忆</a:t>
            </a:r>
            <a:r>
              <a:rPr lang="en-US" altLang="zh-CN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&amp;</a:t>
            </a: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判断法</a:t>
            </a:r>
            <a:r>
              <a:rPr lang="en-US" altLang="zh-CN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2:</a:t>
            </a: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三种组态的应用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瞬时极性法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5184068" y="4941168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6192180" y="4509120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FF3300"/>
                </a:solidFill>
              </a:rPr>
              <a:t>(</a:t>
            </a:r>
            <a:r>
              <a:rPr lang="en-US" altLang="zh-CN" sz="1600" dirty="0" smtClean="0">
                <a:solidFill>
                  <a:srgbClr val="FF3300"/>
                </a:solidFill>
                <a:sym typeface="Symbol"/>
              </a:rPr>
              <a:t></a:t>
            </a:r>
            <a:r>
              <a:rPr lang="en-US" altLang="zh-CN" sz="1600" dirty="0" smtClean="0">
                <a:solidFill>
                  <a:srgbClr val="FF3300"/>
                </a:solidFill>
              </a:rPr>
              <a:t>)</a:t>
            </a:r>
            <a:endParaRPr lang="en-US" altLang="zh-CN" sz="1600" dirty="0">
              <a:solidFill>
                <a:srgbClr val="FF3300"/>
              </a:solidFill>
            </a:endParaRPr>
          </a:p>
        </p:txBody>
      </p:sp>
      <p:sp>
        <p:nvSpPr>
          <p:cNvPr id="43" name="Arc 40"/>
          <p:cNvSpPr>
            <a:spLocks/>
          </p:cNvSpPr>
          <p:nvPr/>
        </p:nvSpPr>
        <p:spPr bwMode="auto">
          <a:xfrm rot="19215469">
            <a:off x="5575109" y="4808627"/>
            <a:ext cx="647700" cy="363538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5184068" y="4581128"/>
            <a:ext cx="613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</a:rPr>
              <a:t>共射</a:t>
            </a:r>
            <a:endParaRPr lang="en-US" altLang="zh-CN" sz="1400" baseline="-250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6084168" y="5697252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47" name="Arc 41"/>
          <p:cNvSpPr>
            <a:spLocks/>
          </p:cNvSpPr>
          <p:nvPr/>
        </p:nvSpPr>
        <p:spPr bwMode="auto">
          <a:xfrm rot="2384531" flipV="1">
            <a:off x="5657495" y="5394247"/>
            <a:ext cx="647700" cy="363537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400092" y="5805264"/>
            <a:ext cx="613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</a:rPr>
              <a:t>共集</a:t>
            </a:r>
            <a:endParaRPr lang="en-US" altLang="zh-CN" sz="1400" baseline="-250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>
            <a:off x="6588224" y="5805264"/>
            <a:ext cx="61206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7200292" y="5661248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6336196" y="5409220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  <a:sym typeface="Symbol" pitchFamily="18" charset="2"/>
              </a:rPr>
              <a:t>射极耦合</a:t>
            </a:r>
            <a:endParaRPr lang="en-US" altLang="zh-CN" sz="14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6984268" y="4509120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53" name="Arc 40"/>
          <p:cNvSpPr>
            <a:spLocks/>
          </p:cNvSpPr>
          <p:nvPr/>
        </p:nvSpPr>
        <p:spPr bwMode="auto">
          <a:xfrm rot="15243166">
            <a:off x="7068187" y="5048720"/>
            <a:ext cx="647700" cy="363538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6624228" y="5049180"/>
            <a:ext cx="613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</a:rPr>
              <a:t>共基</a:t>
            </a:r>
            <a:endParaRPr lang="en-US" altLang="zh-CN" sz="1400" baseline="-250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1835696" y="4113076"/>
            <a:ext cx="684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2591780" y="4746630"/>
            <a:ext cx="684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0033CC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0033CC"/>
                </a:solidFill>
              </a:rPr>
              <a:t>D2</a:t>
            </a:r>
            <a:r>
              <a:rPr kumimoji="1" lang="en-US" altLang="zh-CN" sz="1600" dirty="0" smtClean="0">
                <a:solidFill>
                  <a:srgbClr val="0033CC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2699792" y="4113076"/>
            <a:ext cx="684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D2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8" name="Arc 40"/>
          <p:cNvSpPr>
            <a:spLocks/>
          </p:cNvSpPr>
          <p:nvPr/>
        </p:nvSpPr>
        <p:spPr bwMode="auto">
          <a:xfrm rot="19996106">
            <a:off x="1115946" y="4774958"/>
            <a:ext cx="788115" cy="363538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47"/>
          <p:cNvSpPr txBox="1">
            <a:spLocks noChangeArrowheads="1"/>
          </p:cNvSpPr>
          <p:nvPr/>
        </p:nvSpPr>
        <p:spPr bwMode="auto">
          <a:xfrm>
            <a:off x="683568" y="4633391"/>
            <a:ext cx="613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</a:rPr>
              <a:t>共源</a:t>
            </a:r>
            <a:endParaRPr lang="en-US" altLang="zh-CN" sz="1400" baseline="-250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/>
      <p:bldP spid="14" grpId="0"/>
      <p:bldP spid="21" grpId="0"/>
      <p:bldP spid="22" grpId="0"/>
      <p:bldP spid="23" grpId="0"/>
      <p:bldP spid="24" grpId="0" animBg="1"/>
      <p:bldP spid="25" grpId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/>
      <p:bldP spid="32" grpId="0" animBg="1" autoUpdateAnimBg="0"/>
      <p:bldP spid="33" grpId="0" animBg="1" autoUpdateAnimBg="0"/>
      <p:bldP spid="34" grpId="0"/>
      <p:bldP spid="35" grpId="0" autoUpdateAnimBg="0"/>
      <p:bldP spid="36" grpId="0" autoUpdateAnimBg="0"/>
      <p:bldP spid="37" grpId="0" autoUpdateAnimBg="0"/>
      <p:bldP spid="38" grpId="0"/>
      <p:bldP spid="39" grpId="0"/>
      <p:bldP spid="40" grpId="0" autoUpdateAnimBg="0"/>
      <p:bldP spid="42" grpId="0" autoUpdateAnimBg="0"/>
      <p:bldP spid="43" grpId="0" animBg="1"/>
      <p:bldP spid="44" grpId="0"/>
      <p:bldP spid="46" grpId="0" autoUpdateAnimBg="0"/>
      <p:bldP spid="47" grpId="0" animBg="1"/>
      <p:bldP spid="48" grpId="0"/>
      <p:bldP spid="49" grpId="0" animBg="1"/>
      <p:bldP spid="50" grpId="0" autoUpdateAnimBg="0"/>
      <p:bldP spid="51" grpId="0"/>
      <p:bldP spid="52" grpId="0" autoUpdateAnimBg="0"/>
      <p:bldP spid="53" grpId="0" animBg="1"/>
      <p:bldP spid="54" grpId="0"/>
      <p:bldP spid="55" grpId="0"/>
      <p:bldP spid="56" grpId="0"/>
      <p:bldP spid="57" grpId="0"/>
      <p:bldP spid="58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0DB34-2E5D-46D9-967E-E78EB6140123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359532" y="620688"/>
            <a:ext cx="83889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(56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华文楷体" pitchFamily="2" charset="-122"/>
                <a:cs typeface="+mj-cs"/>
                <a:sym typeface="Symbol" pitchFamily="18" charset="2"/>
              </a:rPr>
            </a:br>
            <a:r>
              <a:rPr lang="en-US" altLang="zh-CN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en-US" altLang="zh-CN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a typeface="华文楷体" pitchFamily="2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华文楷体" pitchFamily="2" charset="-122"/>
              </a:rPr>
              <a:t>了解</a:t>
            </a:r>
            <a:r>
              <a:rPr lang="zh-CN" altLang="en-US" dirty="0" smtClean="0">
                <a:ea typeface="华文楷体" pitchFamily="2" charset="-122"/>
              </a:rPr>
              <a:t>差分放大电路的工作原理、静态和动态指标计算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华文楷体" pitchFamily="2" charset="-122"/>
              <a:cs typeface="+mj-cs"/>
            </a:endParaRPr>
          </a:p>
        </p:txBody>
      </p:sp>
      <p:sp>
        <p:nvSpPr>
          <p:cNvPr id="7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527884" y="703729"/>
            <a:ext cx="3348943" cy="2769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hlink"/>
                </a:solidFill>
              </a:rPr>
              <a:t> 7.2</a:t>
            </a:r>
            <a:r>
              <a:rPr kumimoji="1" lang="en-US" altLang="zh-CN" sz="1800" dirty="0">
                <a:solidFill>
                  <a:srgbClr val="000066"/>
                </a:solidFill>
              </a:rPr>
              <a:t>  </a:t>
            </a:r>
            <a:r>
              <a:rPr kumimoji="1" lang="zh-CN" altLang="en-US" sz="1800" dirty="0">
                <a:solidFill>
                  <a:schemeClr val="hlink"/>
                </a:solidFill>
              </a:rPr>
              <a:t>差分</a:t>
            </a:r>
            <a:r>
              <a:rPr kumimoji="1" lang="zh-CN" altLang="en-US" sz="1800" dirty="0">
                <a:solidFill>
                  <a:srgbClr val="000066"/>
                </a:solidFill>
              </a:rPr>
              <a:t>式放大电路</a:t>
            </a:r>
            <a:r>
              <a:rPr kumimoji="1" lang="en-US" altLang="zh-CN" sz="1600" dirty="0">
                <a:solidFill>
                  <a:srgbClr val="000066"/>
                </a:solidFill>
              </a:rPr>
              <a:t>(2) — </a:t>
            </a:r>
            <a:r>
              <a:rPr kumimoji="1" lang="zh-CN" altLang="en-US" sz="1600" dirty="0">
                <a:solidFill>
                  <a:srgbClr val="000066"/>
                </a:solidFill>
              </a:rPr>
              <a:t>难点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020272" y="656692"/>
            <a:ext cx="1980220" cy="68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线上考试</a:t>
            </a:r>
            <a:endParaRPr lang="en-US" altLang="zh-CN" sz="1600" dirty="0" smtClean="0">
              <a:ea typeface="华文楷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差分按</a:t>
            </a:r>
            <a:r>
              <a:rPr lang="en-US" altLang="zh-CN" sz="1600" dirty="0" smtClean="0">
                <a:ea typeface="华文楷体" pitchFamily="2" charset="-122"/>
              </a:rPr>
              <a:t>56</a:t>
            </a:r>
            <a:r>
              <a:rPr lang="zh-CN" altLang="en-US" sz="1600" dirty="0" smtClean="0">
                <a:ea typeface="华文楷体" pitchFamily="2" charset="-122"/>
              </a:rPr>
              <a:t>学时要求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4067944" y="944724"/>
            <a:ext cx="2952328" cy="432048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1376772"/>
            <a:ext cx="15116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差分计算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48" y="1872117"/>
            <a:ext cx="140148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1664804"/>
            <a:ext cx="1394337" cy="183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1736812"/>
            <a:ext cx="187220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差分静态计算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647564" y="3212976"/>
            <a:ext cx="288925" cy="215900"/>
            <a:chOff x="2064" y="3566"/>
            <a:chExt cx="182" cy="227"/>
          </a:xfrm>
        </p:grpSpPr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Line 39"/>
          <p:cNvSpPr>
            <a:spLocks noChangeShapeType="1"/>
          </p:cNvSpPr>
          <p:nvPr/>
        </p:nvSpPr>
        <p:spPr bwMode="auto">
          <a:xfrm flipH="1">
            <a:off x="1800585" y="3456293"/>
            <a:ext cx="396044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2123728" y="3284984"/>
            <a:ext cx="1079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I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DQ1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=</a:t>
            </a:r>
            <a:r>
              <a:rPr kumimoji="1" lang="en-US" altLang="zh-CN" sz="1600" i="1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kumimoji="1" lang="en-US" altLang="zh-CN" sz="1600" baseline="-25000" dirty="0" smtClean="0">
                <a:solidFill>
                  <a:srgbClr val="FF0000"/>
                </a:solidFill>
                <a:sym typeface="Symbol"/>
              </a:rPr>
              <a:t>O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/2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1620565" y="1682805"/>
            <a:ext cx="576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DD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915816" y="1736812"/>
            <a:ext cx="23402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差分动态计算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590" y="1592796"/>
            <a:ext cx="140148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7082706" y="1772816"/>
            <a:ext cx="288925" cy="215900"/>
            <a:chOff x="2064" y="3566"/>
            <a:chExt cx="182" cy="227"/>
          </a:xfrm>
        </p:grpSpPr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Group 18"/>
          <p:cNvGrpSpPr>
            <a:grpSpLocks/>
          </p:cNvGrpSpPr>
          <p:nvPr/>
        </p:nvGrpSpPr>
        <p:grpSpPr bwMode="auto">
          <a:xfrm>
            <a:off x="7560332" y="1772816"/>
            <a:ext cx="288925" cy="215900"/>
            <a:chOff x="2064" y="3566"/>
            <a:chExt cx="182" cy="227"/>
          </a:xfrm>
        </p:grpSpPr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" name="Object 20" descr="羊皮纸"/>
          <p:cNvGraphicFramePr>
            <a:graphicFrameLocks noChangeAspect="1"/>
          </p:cNvGraphicFramePr>
          <p:nvPr/>
        </p:nvGraphicFramePr>
        <p:xfrm>
          <a:off x="8109967" y="2967856"/>
          <a:ext cx="998537" cy="965200"/>
        </p:xfrm>
        <a:graphic>
          <a:graphicData uri="http://schemas.openxmlformats.org/presentationml/2006/ole">
            <p:oleObj spid="_x0000_s218117" name="Picture" r:id="rId5" imgW="533520" imgH="560160" progId="Word.Picture.8">
              <p:embed/>
            </p:oleObj>
          </a:graphicData>
        </a:graphic>
      </p:graphicFrame>
      <p:graphicFrame>
        <p:nvGraphicFramePr>
          <p:cNvPr id="55" name="Object 20" descr="羊皮纸"/>
          <p:cNvGraphicFramePr>
            <a:graphicFrameLocks noChangeAspect="1"/>
          </p:cNvGraphicFramePr>
          <p:nvPr/>
        </p:nvGraphicFramePr>
        <p:xfrm>
          <a:off x="5625691" y="2924944"/>
          <a:ext cx="998537" cy="965200"/>
        </p:xfrm>
        <a:graphic>
          <a:graphicData uri="http://schemas.openxmlformats.org/presentationml/2006/ole">
            <p:oleObj spid="_x0000_s218118" name="Picture" r:id="rId6" imgW="533520" imgH="560160" progId="Word.Picture.8">
              <p:embed/>
            </p:oleObj>
          </a:graphicData>
        </a:graphic>
      </p:graphicFrame>
      <p:grpSp>
        <p:nvGrpSpPr>
          <p:cNvPr id="56" name="Group 18"/>
          <p:cNvGrpSpPr>
            <a:grpSpLocks/>
          </p:cNvGrpSpPr>
          <p:nvPr/>
        </p:nvGrpSpPr>
        <p:grpSpPr bwMode="auto">
          <a:xfrm>
            <a:off x="7092280" y="3284984"/>
            <a:ext cx="288925" cy="215900"/>
            <a:chOff x="2064" y="3566"/>
            <a:chExt cx="182" cy="227"/>
          </a:xfrm>
        </p:grpSpPr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18"/>
          <p:cNvGrpSpPr>
            <a:grpSpLocks/>
          </p:cNvGrpSpPr>
          <p:nvPr/>
        </p:nvGrpSpPr>
        <p:grpSpPr bwMode="auto">
          <a:xfrm>
            <a:off x="7569906" y="3284984"/>
            <a:ext cx="288925" cy="215900"/>
            <a:chOff x="2064" y="3566"/>
            <a:chExt cx="182" cy="227"/>
          </a:xfrm>
        </p:grpSpPr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220612" y="1409640"/>
            <a:ext cx="5655644" cy="363176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计算要点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: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利用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对称 </a:t>
            </a:r>
            <a:r>
              <a:rPr lang="en-US" altLang="zh-CN" sz="1600" dirty="0" smtClean="0">
                <a:ea typeface="华文楷体" pitchFamily="2" charset="-122"/>
              </a:rPr>
              <a:t>。</a:t>
            </a:r>
            <a:r>
              <a:rPr lang="zh-CN" altLang="en-US" sz="1600" dirty="0" smtClean="0">
                <a:ea typeface="华文楷体" pitchFamily="2" charset="-122"/>
              </a:rPr>
              <a:t>切一半，则转换为共源或共射的计算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0151" y="3933056"/>
            <a:ext cx="1394337" cy="183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405" y="3895758"/>
            <a:ext cx="140148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5" name="Group 18"/>
          <p:cNvGrpSpPr>
            <a:grpSpLocks/>
          </p:cNvGrpSpPr>
          <p:nvPr/>
        </p:nvGrpSpPr>
        <p:grpSpPr bwMode="auto">
          <a:xfrm>
            <a:off x="7056521" y="4075778"/>
            <a:ext cx="288925" cy="215900"/>
            <a:chOff x="2064" y="3566"/>
            <a:chExt cx="182" cy="227"/>
          </a:xfrm>
        </p:grpSpPr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Group 18"/>
          <p:cNvGrpSpPr>
            <a:grpSpLocks/>
          </p:cNvGrpSpPr>
          <p:nvPr/>
        </p:nvGrpSpPr>
        <p:grpSpPr bwMode="auto">
          <a:xfrm>
            <a:off x="7534147" y="4041068"/>
            <a:ext cx="288925" cy="215900"/>
            <a:chOff x="2064" y="3566"/>
            <a:chExt cx="182" cy="227"/>
          </a:xfrm>
        </p:grpSpPr>
        <p:sp>
          <p:nvSpPr>
            <p:cNvPr id="69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1" name="Object 20" descr="羊皮纸"/>
          <p:cNvGraphicFramePr>
            <a:graphicFrameLocks noChangeAspect="1"/>
          </p:cNvGraphicFramePr>
          <p:nvPr/>
        </p:nvGraphicFramePr>
        <p:xfrm>
          <a:off x="8028384" y="5230494"/>
          <a:ext cx="998537" cy="965200"/>
        </p:xfrm>
        <a:graphic>
          <a:graphicData uri="http://schemas.openxmlformats.org/presentationml/2006/ole">
            <p:oleObj spid="_x0000_s218119" name="Picture" r:id="rId7" imgW="533520" imgH="560160" progId="Word.Picture.8">
              <p:embed/>
            </p:oleObj>
          </a:graphicData>
        </a:graphic>
      </p:graphicFrame>
      <p:graphicFrame>
        <p:nvGraphicFramePr>
          <p:cNvPr id="72" name="Object 20" descr="羊皮纸"/>
          <p:cNvGraphicFramePr>
            <a:graphicFrameLocks noChangeAspect="1"/>
          </p:cNvGraphicFramePr>
          <p:nvPr/>
        </p:nvGraphicFramePr>
        <p:xfrm>
          <a:off x="5589687" y="5236108"/>
          <a:ext cx="998537" cy="965200"/>
        </p:xfrm>
        <a:graphic>
          <a:graphicData uri="http://schemas.openxmlformats.org/presentationml/2006/ole">
            <p:oleObj spid="_x0000_s218120" name="Picture" r:id="rId8" imgW="533520" imgH="560160" progId="Word.Picture.8">
              <p:embed/>
            </p:oleObj>
          </a:graphicData>
        </a:graphic>
      </p:graphicFrame>
      <p:grpSp>
        <p:nvGrpSpPr>
          <p:cNvPr id="73" name="Group 24"/>
          <p:cNvGrpSpPr>
            <a:grpSpLocks/>
          </p:cNvGrpSpPr>
          <p:nvPr/>
        </p:nvGrpSpPr>
        <p:grpSpPr bwMode="auto">
          <a:xfrm>
            <a:off x="6696236" y="5553236"/>
            <a:ext cx="180975" cy="647700"/>
            <a:chOff x="3969" y="3475"/>
            <a:chExt cx="181" cy="499"/>
          </a:xfrm>
        </p:grpSpPr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4059" y="3475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4014" y="3612"/>
              <a:ext cx="91" cy="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3969" y="3974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804186" y="5734211"/>
            <a:ext cx="53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 smtClean="0">
                <a:ea typeface="华文楷体" pitchFamily="2" charset="-122"/>
              </a:rPr>
              <a:t>2</a:t>
            </a:r>
            <a:r>
              <a:rPr kumimoji="1" lang="en-US" altLang="zh-CN" sz="1600" i="1" dirty="0" smtClean="0">
                <a:ea typeface="华文楷体" pitchFamily="2" charset="-122"/>
              </a:rPr>
              <a:t>r</a:t>
            </a:r>
            <a:r>
              <a:rPr kumimoji="1" lang="en-US" altLang="zh-CN" sz="1600" baseline="-25000" dirty="0" smtClean="0">
                <a:ea typeface="华文楷体" pitchFamily="2" charset="-122"/>
              </a:rPr>
              <a:t>o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5508104" y="3897052"/>
            <a:ext cx="9001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</a:rPr>
              <a:t>共模</a:t>
            </a:r>
            <a:endParaRPr lang="zh-CN" altLang="en-US" sz="1600" dirty="0">
              <a:solidFill>
                <a:srgbClr val="CC3300"/>
              </a:solidFill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5508104" y="1736812"/>
            <a:ext cx="900100" cy="3502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</a:rPr>
              <a:t>差模</a:t>
            </a:r>
            <a:endParaRPr lang="zh-CN" altLang="en-US" sz="1600" dirty="0">
              <a:solidFill>
                <a:srgbClr val="CC3300"/>
              </a:solidFill>
            </a:endParaRPr>
          </a:p>
        </p:txBody>
      </p:sp>
      <p:pic>
        <p:nvPicPr>
          <p:cNvPr id="7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3508" y="3886685"/>
            <a:ext cx="4359085" cy="25533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146109" y="3884387"/>
            <a:ext cx="1080120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 smtClean="0">
                <a:ea typeface="华文楷体" pitchFamily="2" charset="-122"/>
              </a:rPr>
              <a:t>习题</a:t>
            </a:r>
            <a:r>
              <a:rPr kumimoji="1" lang="en-US" altLang="zh-CN" sz="1600" dirty="0" smtClean="0">
                <a:ea typeface="华文楷体" pitchFamily="2" charset="-122"/>
              </a:rPr>
              <a:t>7.2.3</a:t>
            </a:r>
            <a:endParaRPr lang="zh-CN" altLang="en-US" sz="1600" dirty="0">
              <a:ea typeface="华文楷体" pitchFamily="2" charset="-122"/>
            </a:endParaRPr>
          </a:p>
        </p:txBody>
      </p:sp>
      <p:sp>
        <p:nvSpPr>
          <p:cNvPr id="81" name="Text Box 18"/>
          <p:cNvSpPr txBox="1">
            <a:spLocks noChangeArrowheads="1"/>
          </p:cNvSpPr>
          <p:nvPr/>
        </p:nvSpPr>
        <p:spPr bwMode="auto">
          <a:xfrm>
            <a:off x="220047" y="4962654"/>
            <a:ext cx="576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i1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1084143" y="5661248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GS1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3" name="Text Box 18"/>
          <p:cNvSpPr txBox="1">
            <a:spLocks noChangeArrowheads="1"/>
          </p:cNvSpPr>
          <p:nvPr/>
        </p:nvSpPr>
        <p:spPr bwMode="auto">
          <a:xfrm>
            <a:off x="832115" y="4509120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i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3784443" y="4869160"/>
            <a:ext cx="576064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0033CC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0033CC"/>
                </a:solidFill>
              </a:rPr>
              <a:t>i2</a:t>
            </a:r>
            <a:r>
              <a:rPr kumimoji="1" lang="en-US" altLang="zh-CN" sz="1600" dirty="0" smtClean="0">
                <a:solidFill>
                  <a:srgbClr val="0033CC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2920347" y="5661248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0033CC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0033CC"/>
                </a:solidFill>
              </a:rPr>
              <a:t>GS2</a:t>
            </a:r>
            <a:r>
              <a:rPr kumimoji="1" lang="en-US" altLang="zh-CN" sz="1600" dirty="0" smtClean="0">
                <a:solidFill>
                  <a:srgbClr val="0033CC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3136371" y="4530606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0033CC"/>
                </a:solidFill>
              </a:rPr>
              <a:t>i</a:t>
            </a:r>
            <a:r>
              <a:rPr kumimoji="1" lang="en-US" altLang="zh-CN" sz="1800" baseline="-25000" dirty="0" smtClean="0">
                <a:solidFill>
                  <a:srgbClr val="0033CC"/>
                </a:solidFill>
              </a:rPr>
              <a:t>D2</a:t>
            </a:r>
            <a:r>
              <a:rPr kumimoji="1" lang="en-US" altLang="zh-CN" sz="1600" dirty="0" smtClean="0">
                <a:solidFill>
                  <a:srgbClr val="0033CC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auto">
          <a:xfrm rot="893739">
            <a:off x="1883667" y="5746027"/>
            <a:ext cx="716014" cy="43157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18"/>
          <p:cNvSpPr txBox="1">
            <a:spLocks noChangeArrowheads="1"/>
          </p:cNvSpPr>
          <p:nvPr/>
        </p:nvSpPr>
        <p:spPr bwMode="auto">
          <a:xfrm>
            <a:off x="3784443" y="4566610"/>
            <a:ext cx="576064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i2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3136371" y="4242574"/>
            <a:ext cx="684076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i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D2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0" name="Text Box 18"/>
          <p:cNvSpPr txBox="1">
            <a:spLocks noChangeArrowheads="1"/>
          </p:cNvSpPr>
          <p:nvPr/>
        </p:nvSpPr>
        <p:spPr bwMode="auto">
          <a:xfrm>
            <a:off x="2920347" y="5934762"/>
            <a:ext cx="684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GS2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80087" y="4938032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624203" y="4365104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FF3300"/>
                </a:solidFill>
              </a:rPr>
              <a:t>(</a:t>
            </a:r>
            <a:r>
              <a:rPr lang="en-US" altLang="zh-CN" sz="1600" dirty="0" smtClean="0">
                <a:solidFill>
                  <a:srgbClr val="FF3300"/>
                </a:solidFill>
                <a:sym typeface="Symbol"/>
              </a:rPr>
              <a:t></a:t>
            </a:r>
            <a:r>
              <a:rPr lang="en-US" altLang="zh-CN" sz="1600" dirty="0" smtClean="0">
                <a:solidFill>
                  <a:srgbClr val="FF3300"/>
                </a:solidFill>
              </a:rPr>
              <a:t>)</a:t>
            </a:r>
            <a:endParaRPr lang="en-US" altLang="zh-CN" sz="1600" dirty="0">
              <a:solidFill>
                <a:srgbClr val="FF3300"/>
              </a:solidFill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2560307" y="4365104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1588199" y="4113076"/>
            <a:ext cx="684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D1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5" name="Text Box 18"/>
          <p:cNvSpPr txBox="1">
            <a:spLocks noChangeArrowheads="1"/>
          </p:cNvSpPr>
          <p:nvPr/>
        </p:nvSpPr>
        <p:spPr bwMode="auto">
          <a:xfrm>
            <a:off x="2344283" y="4746630"/>
            <a:ext cx="684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0033CC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0033CC"/>
                </a:solidFill>
              </a:rPr>
              <a:t>D2</a:t>
            </a:r>
            <a:r>
              <a:rPr kumimoji="1" lang="en-US" altLang="zh-CN" sz="1600" dirty="0" smtClean="0">
                <a:solidFill>
                  <a:srgbClr val="0033CC"/>
                </a:solidFill>
                <a:sym typeface="Symbol"/>
              </a:rPr>
              <a:t></a:t>
            </a:r>
            <a:endParaRPr kumimoji="1"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2452295" y="4113076"/>
            <a:ext cx="684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D2</a:t>
            </a:r>
            <a:r>
              <a:rPr kumimoji="1" lang="en-US" altLang="zh-CN" sz="1600" dirty="0" smtClean="0">
                <a:solidFill>
                  <a:srgbClr val="FF0000"/>
                </a:solidFill>
                <a:sym typeface="Symbol"/>
              </a:rPr>
              <a:t>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7" name="Arc 40"/>
          <p:cNvSpPr>
            <a:spLocks/>
          </p:cNvSpPr>
          <p:nvPr/>
        </p:nvSpPr>
        <p:spPr bwMode="auto">
          <a:xfrm rot="19996106">
            <a:off x="868449" y="4774958"/>
            <a:ext cx="788115" cy="363538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47"/>
          <p:cNvSpPr txBox="1">
            <a:spLocks noChangeArrowheads="1"/>
          </p:cNvSpPr>
          <p:nvPr/>
        </p:nvSpPr>
        <p:spPr bwMode="auto">
          <a:xfrm>
            <a:off x="436071" y="4633391"/>
            <a:ext cx="613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</a:rPr>
              <a:t>共源</a:t>
            </a:r>
            <a:endParaRPr lang="en-US" altLang="zh-CN" sz="1400" baseline="-250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2158839" y="6273440"/>
            <a:ext cx="288925" cy="215900"/>
            <a:chOff x="2064" y="3566"/>
            <a:chExt cx="182" cy="227"/>
          </a:xfrm>
        </p:grpSpPr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18"/>
          <p:cNvGrpSpPr>
            <a:grpSpLocks/>
          </p:cNvGrpSpPr>
          <p:nvPr/>
        </p:nvGrpSpPr>
        <p:grpSpPr bwMode="auto">
          <a:xfrm rot="5400000">
            <a:off x="2050442" y="3896791"/>
            <a:ext cx="288925" cy="215900"/>
            <a:chOff x="2064" y="3566"/>
            <a:chExt cx="182" cy="227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8114" name="Object 20" descr="羊皮纸"/>
          <p:cNvGraphicFramePr>
            <a:graphicFrameLocks noChangeAspect="1"/>
          </p:cNvGraphicFramePr>
          <p:nvPr/>
        </p:nvGraphicFramePr>
        <p:xfrm>
          <a:off x="1763688" y="5445224"/>
          <a:ext cx="1443510" cy="1067247"/>
        </p:xfrm>
        <a:graphic>
          <a:graphicData uri="http://schemas.openxmlformats.org/presentationml/2006/ole">
            <p:oleObj spid="_x0000_s218114" name="Picture" r:id="rId10" imgW="771480" imgH="619200" progId="Word.Picture.8">
              <p:embed/>
            </p:oleObj>
          </a:graphicData>
        </a:graphic>
      </p:graphicFrame>
      <p:grpSp>
        <p:nvGrpSpPr>
          <p:cNvPr id="99" name="Group 24"/>
          <p:cNvGrpSpPr>
            <a:grpSpLocks/>
          </p:cNvGrpSpPr>
          <p:nvPr/>
        </p:nvGrpSpPr>
        <p:grpSpPr bwMode="auto">
          <a:xfrm>
            <a:off x="8100392" y="5553236"/>
            <a:ext cx="180975" cy="647700"/>
            <a:chOff x="3969" y="3475"/>
            <a:chExt cx="181" cy="499"/>
          </a:xfrm>
        </p:grpSpPr>
        <p:sp>
          <p:nvSpPr>
            <p:cNvPr id="100" name="Line 25"/>
            <p:cNvSpPr>
              <a:spLocks noChangeShapeType="1"/>
            </p:cNvSpPr>
            <p:nvPr/>
          </p:nvSpPr>
          <p:spPr bwMode="auto">
            <a:xfrm>
              <a:off x="4059" y="3475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4014" y="3612"/>
              <a:ext cx="91" cy="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27"/>
            <p:cNvSpPr>
              <a:spLocks noChangeShapeType="1"/>
            </p:cNvSpPr>
            <p:nvPr/>
          </p:nvSpPr>
          <p:spPr bwMode="auto">
            <a:xfrm>
              <a:off x="3969" y="3974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7704348" y="5734211"/>
            <a:ext cx="53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 smtClean="0">
                <a:ea typeface="华文楷体" pitchFamily="2" charset="-122"/>
              </a:rPr>
              <a:t>2</a:t>
            </a:r>
            <a:r>
              <a:rPr kumimoji="1" lang="en-US" altLang="zh-CN" sz="1600" i="1" dirty="0" smtClean="0">
                <a:ea typeface="华文楷体" pitchFamily="2" charset="-122"/>
              </a:rPr>
              <a:t>r</a:t>
            </a:r>
            <a:r>
              <a:rPr kumimoji="1" lang="en-US" altLang="zh-CN" sz="1600" baseline="-25000" dirty="0" smtClean="0">
                <a:ea typeface="华文楷体" pitchFamily="2" charset="-122"/>
              </a:rPr>
              <a:t>o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6300192" y="3421063"/>
          <a:ext cx="2268538" cy="630237"/>
        </p:xfrm>
        <a:graphic>
          <a:graphicData uri="http://schemas.openxmlformats.org/presentationml/2006/ole">
            <p:oleObj spid="_x0000_s218121" name="Equation" r:id="rId11" imgW="1587240" imgH="444240" progId="Equation.DSMT4">
              <p:embed/>
            </p:oleObj>
          </a:graphicData>
        </a:graphic>
      </p:graphicFrame>
      <p:graphicFrame>
        <p:nvGraphicFramePr>
          <p:cNvPr id="218122" name="Object 8"/>
          <p:cNvGraphicFramePr>
            <a:graphicFrameLocks noChangeAspect="1"/>
          </p:cNvGraphicFramePr>
          <p:nvPr/>
        </p:nvGraphicFramePr>
        <p:xfrm>
          <a:off x="5652120" y="6147134"/>
          <a:ext cx="2627312" cy="630238"/>
        </p:xfrm>
        <a:graphic>
          <a:graphicData uri="http://schemas.openxmlformats.org/presentationml/2006/ole">
            <p:oleObj spid="_x0000_s218122" name="Equation" r:id="rId12" imgW="1841400" imgH="444240" progId="Equation.DSMT4">
              <p:embed/>
            </p:oleObj>
          </a:graphicData>
        </a:graphic>
      </p:graphicFrame>
      <p:sp>
        <p:nvSpPr>
          <p:cNvPr id="104" name="Rectangle 14"/>
          <p:cNvSpPr>
            <a:spLocks noChangeArrowheads="1"/>
          </p:cNvSpPr>
          <p:nvPr/>
        </p:nvSpPr>
        <p:spPr bwMode="auto">
          <a:xfrm>
            <a:off x="2915816" y="2070599"/>
            <a:ext cx="900100" cy="3502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</a:rPr>
              <a:t>转换</a:t>
            </a:r>
            <a:endParaRPr lang="zh-CN" altLang="en-US" sz="1600" dirty="0">
              <a:solidFill>
                <a:srgbClr val="CC3300"/>
              </a:solidFill>
            </a:endParaRPr>
          </a:p>
        </p:txBody>
      </p:sp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2602718" y="2390527"/>
          <a:ext cx="3373438" cy="606425"/>
        </p:xfrm>
        <a:graphic>
          <a:graphicData uri="http://schemas.openxmlformats.org/presentationml/2006/ole">
            <p:oleObj spid="_x0000_s218123" name="Equation" r:id="rId13" imgW="2349360" imgH="444240" progId="Equation.DSMT4">
              <p:embed/>
            </p:oleObj>
          </a:graphicData>
        </a:graphic>
      </p:graphicFrame>
      <p:graphicFrame>
        <p:nvGraphicFramePr>
          <p:cNvPr id="105" name="Object 17"/>
          <p:cNvGraphicFramePr>
            <a:graphicFrameLocks noChangeAspect="1"/>
          </p:cNvGraphicFramePr>
          <p:nvPr/>
        </p:nvGraphicFramePr>
        <p:xfrm>
          <a:off x="2919413" y="2966591"/>
          <a:ext cx="2717800" cy="606425"/>
        </p:xfrm>
        <a:graphic>
          <a:graphicData uri="http://schemas.openxmlformats.org/presentationml/2006/ole">
            <p:oleObj spid="_x0000_s218124" name="Equation" r:id="rId14" imgW="1892160" imgH="444240" progId="Equation.DSMT4">
              <p:embed/>
            </p:oleObj>
          </a:graphicData>
        </a:graphic>
      </p:graphicFrame>
      <p:graphicFrame>
        <p:nvGraphicFramePr>
          <p:cNvPr id="106" name="Object 17"/>
          <p:cNvGraphicFramePr>
            <a:graphicFrameLocks noChangeAspect="1"/>
          </p:cNvGraphicFramePr>
          <p:nvPr/>
        </p:nvGraphicFramePr>
        <p:xfrm>
          <a:off x="4175956" y="4184650"/>
          <a:ext cx="2279650" cy="606425"/>
        </p:xfrm>
        <a:graphic>
          <a:graphicData uri="http://schemas.openxmlformats.org/presentationml/2006/ole">
            <p:oleObj spid="_x0000_s218125" name="Equation" r:id="rId15" imgW="1587240" imgH="444240" progId="Equation.DSMT4">
              <p:embed/>
            </p:oleObj>
          </a:graphicData>
        </a:graphic>
      </p:graphicFrame>
      <p:graphicFrame>
        <p:nvGraphicFramePr>
          <p:cNvPr id="107" name="Object 17"/>
          <p:cNvGraphicFramePr>
            <a:graphicFrameLocks noChangeAspect="1"/>
          </p:cNvGraphicFramePr>
          <p:nvPr/>
        </p:nvGraphicFramePr>
        <p:xfrm>
          <a:off x="4535996" y="4766791"/>
          <a:ext cx="1514475" cy="606425"/>
        </p:xfrm>
        <a:graphic>
          <a:graphicData uri="http://schemas.openxmlformats.org/presentationml/2006/ole">
            <p:oleObj spid="_x0000_s218126" name="Equation" r:id="rId16" imgW="10540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36" grpId="0" autoUpdateAnimBg="0"/>
      <p:bldP spid="37" grpId="0" autoUpdateAnimBg="0"/>
      <p:bldP spid="38" grpId="0"/>
      <p:bldP spid="11" grpId="0" animBg="1"/>
      <p:bldP spid="77" grpId="0"/>
      <p:bldP spid="62" grpId="0"/>
      <p:bldP spid="78" grpId="0"/>
      <p:bldP spid="103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4" y="4005188"/>
            <a:ext cx="3098274" cy="261562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07504" y="4005188"/>
            <a:ext cx="1080120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 smtClean="0">
                <a:ea typeface="华文楷体" pitchFamily="2" charset="-122"/>
              </a:rPr>
              <a:t>习题</a:t>
            </a:r>
            <a:r>
              <a:rPr kumimoji="1" lang="en-US" altLang="zh-CN" sz="1600" dirty="0" smtClean="0">
                <a:ea typeface="华文楷体" pitchFamily="2" charset="-122"/>
              </a:rPr>
              <a:t>7.2.8</a:t>
            </a:r>
            <a:endParaRPr lang="zh-CN" altLang="en-US" sz="1600" dirty="0">
              <a:ea typeface="华文楷体" pitchFamily="2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496" y="5085308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1043608" y="4653260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FF3300"/>
                </a:solidFill>
              </a:rPr>
              <a:t>(</a:t>
            </a:r>
            <a:r>
              <a:rPr lang="en-US" altLang="zh-CN" sz="1600" dirty="0" smtClean="0">
                <a:solidFill>
                  <a:srgbClr val="FF3300"/>
                </a:solidFill>
                <a:sym typeface="Symbol"/>
              </a:rPr>
              <a:t></a:t>
            </a:r>
            <a:r>
              <a:rPr lang="en-US" altLang="zh-CN" sz="1600" dirty="0" smtClean="0">
                <a:solidFill>
                  <a:srgbClr val="FF3300"/>
                </a:solidFill>
              </a:rPr>
              <a:t>)</a:t>
            </a:r>
            <a:endParaRPr lang="en-US" altLang="zh-CN" sz="1600" dirty="0">
              <a:solidFill>
                <a:srgbClr val="FF3300"/>
              </a:solidFill>
            </a:endParaRPr>
          </a:p>
        </p:txBody>
      </p:sp>
      <p:sp>
        <p:nvSpPr>
          <p:cNvPr id="12" name="Arc 40"/>
          <p:cNvSpPr>
            <a:spLocks/>
          </p:cNvSpPr>
          <p:nvPr/>
        </p:nvSpPr>
        <p:spPr bwMode="auto">
          <a:xfrm rot="19215469">
            <a:off x="426537" y="4952767"/>
            <a:ext cx="647700" cy="363538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35496" y="4725268"/>
            <a:ext cx="613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</a:rPr>
              <a:t>共射</a:t>
            </a:r>
            <a:endParaRPr lang="en-US" altLang="zh-CN" sz="1400" baseline="-250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935596" y="5841392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15" name="Arc 41"/>
          <p:cNvSpPr>
            <a:spLocks/>
          </p:cNvSpPr>
          <p:nvPr/>
        </p:nvSpPr>
        <p:spPr bwMode="auto">
          <a:xfrm rot="2384531" flipV="1">
            <a:off x="508923" y="5538387"/>
            <a:ext cx="647700" cy="363537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251520" y="5949404"/>
            <a:ext cx="613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</a:rPr>
              <a:t>共集</a:t>
            </a:r>
            <a:endParaRPr lang="en-US" altLang="zh-CN" sz="1400" baseline="-250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>
            <a:off x="1439652" y="5949404"/>
            <a:ext cx="61206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051720" y="5805388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1187624" y="5553360"/>
            <a:ext cx="9361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  <a:sym typeface="Symbol" pitchFamily="18" charset="2"/>
              </a:rPr>
              <a:t>射极耦合</a:t>
            </a:r>
            <a:endParaRPr lang="en-US" altLang="zh-CN" sz="14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35696" y="4653260"/>
            <a:ext cx="46805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FF3300"/>
                </a:solidFill>
              </a:rPr>
              <a:t>(+)</a:t>
            </a:r>
          </a:p>
        </p:txBody>
      </p:sp>
      <p:sp>
        <p:nvSpPr>
          <p:cNvPr id="21" name="Arc 40"/>
          <p:cNvSpPr>
            <a:spLocks/>
          </p:cNvSpPr>
          <p:nvPr/>
        </p:nvSpPr>
        <p:spPr bwMode="auto">
          <a:xfrm rot="15243166">
            <a:off x="1919615" y="5192860"/>
            <a:ext cx="647700" cy="363538"/>
          </a:xfrm>
          <a:custGeom>
            <a:avLst/>
            <a:gdLst>
              <a:gd name="T0" fmla="*/ 0 w 30591"/>
              <a:gd name="T1" fmla="*/ 2147483647 h 21600"/>
              <a:gd name="T2" fmla="*/ 2147483647 w 30591"/>
              <a:gd name="T3" fmla="*/ 2147483647 h 21600"/>
              <a:gd name="T4" fmla="*/ 2147483647 w 30591"/>
              <a:gd name="T5" fmla="*/ 2147483647 h 21600"/>
              <a:gd name="T6" fmla="*/ 0 60000 65536"/>
              <a:gd name="T7" fmla="*/ 0 60000 65536"/>
              <a:gd name="T8" fmla="*/ 0 60000 65536"/>
              <a:gd name="T9" fmla="*/ 0 w 30591"/>
              <a:gd name="T10" fmla="*/ 0 h 21600"/>
              <a:gd name="T11" fmla="*/ 30591 w 305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91" h="21600" fill="none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</a:path>
              <a:path w="30591" h="21600" stroke="0" extrusionOk="0">
                <a:moveTo>
                  <a:pt x="-1" y="5447"/>
                </a:moveTo>
                <a:cubicBezTo>
                  <a:pt x="3952" y="1938"/>
                  <a:pt x="9055" y="-1"/>
                  <a:pt x="14341" y="0"/>
                </a:cubicBezTo>
                <a:cubicBezTo>
                  <a:pt x="20566" y="0"/>
                  <a:pt x="26489" y="2686"/>
                  <a:pt x="30591" y="7369"/>
                </a:cubicBezTo>
                <a:lnTo>
                  <a:pt x="14341" y="21600"/>
                </a:lnTo>
                <a:close/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1475656" y="5193320"/>
            <a:ext cx="613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66"/>
                </a:solidFill>
                <a:ea typeface="华文楷体" pitchFamily="2" charset="-122"/>
              </a:rPr>
              <a:t>共基</a:t>
            </a:r>
            <a:endParaRPr lang="en-US" altLang="zh-CN" sz="1400" baseline="-25000" dirty="0">
              <a:solidFill>
                <a:srgbClr val="000066"/>
              </a:solidFill>
              <a:ea typeface="华文楷体" pitchFamily="2" charset="-122"/>
              <a:sym typeface="Symbol" pitchFamily="18" charset="2"/>
            </a:endParaRPr>
          </a:p>
        </p:txBody>
      </p: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1511660" y="6489464"/>
            <a:ext cx="288925" cy="215900"/>
            <a:chOff x="2064" y="3566"/>
            <a:chExt cx="182" cy="227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8"/>
          <p:cNvGrpSpPr>
            <a:grpSpLocks/>
          </p:cNvGrpSpPr>
          <p:nvPr/>
        </p:nvGrpSpPr>
        <p:grpSpPr bwMode="auto">
          <a:xfrm rot="5400000">
            <a:off x="1403139" y="4040807"/>
            <a:ext cx="288925" cy="215900"/>
            <a:chOff x="2064" y="3566"/>
            <a:chExt cx="182" cy="227"/>
          </a:xfrm>
        </p:grpSpPr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88" y="1426805"/>
            <a:ext cx="1371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4660" y="1426805"/>
            <a:ext cx="1400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69591" y="2519836"/>
            <a:ext cx="288925" cy="215900"/>
            <a:chOff x="2064" y="3566"/>
            <a:chExt cx="182" cy="227"/>
          </a:xfrm>
        </p:grpSpPr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006588" y="1448780"/>
            <a:ext cx="576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CC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2770784" y="2519712"/>
            <a:ext cx="288925" cy="215900"/>
            <a:chOff x="2064" y="3566"/>
            <a:chExt cx="182" cy="227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618656" y="1448780"/>
            <a:ext cx="576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1600" i="1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sz="1800" baseline="-25000" dirty="0" smtClean="0">
                <a:solidFill>
                  <a:srgbClr val="FF0000"/>
                </a:solidFill>
              </a:rPr>
              <a:t>CC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619474" y="3176555"/>
            <a:ext cx="53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 smtClean="0">
                <a:ea typeface="华文楷体" pitchFamily="2" charset="-122"/>
              </a:rPr>
              <a:t>2</a:t>
            </a:r>
            <a:r>
              <a:rPr kumimoji="1" lang="en-US" altLang="zh-CN" sz="1600" i="1" dirty="0" smtClean="0">
                <a:ea typeface="华文楷体" pitchFamily="2" charset="-122"/>
              </a:rPr>
              <a:t>R</a:t>
            </a:r>
            <a:r>
              <a:rPr kumimoji="1" lang="en-US" altLang="zh-CN" sz="1600" baseline="-25000" dirty="0" smtClean="0">
                <a:ea typeface="华文楷体" pitchFamily="2" charset="-122"/>
              </a:rPr>
              <a:t>e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07406" y="3176972"/>
            <a:ext cx="53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 smtClean="0">
                <a:ea typeface="华文楷体" pitchFamily="2" charset="-122"/>
              </a:rPr>
              <a:t>2</a:t>
            </a:r>
            <a:r>
              <a:rPr kumimoji="1" lang="en-US" altLang="zh-CN" sz="1600" i="1" dirty="0" smtClean="0">
                <a:ea typeface="华文楷体" pitchFamily="2" charset="-122"/>
              </a:rPr>
              <a:t>R</a:t>
            </a:r>
            <a:r>
              <a:rPr kumimoji="1" lang="en-US" altLang="zh-CN" sz="1600" baseline="-25000" dirty="0" smtClean="0">
                <a:ea typeface="华文楷体" pitchFamily="2" charset="-122"/>
              </a:rPr>
              <a:t>e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47056" y="3032956"/>
            <a:ext cx="648072" cy="1008112"/>
            <a:chOff x="3959932" y="3356992"/>
            <a:chExt cx="648072" cy="1008112"/>
          </a:xfrm>
        </p:grpSpPr>
        <p:sp>
          <p:nvSpPr>
            <p:cNvPr id="43" name="Line 25"/>
            <p:cNvSpPr>
              <a:spLocks noChangeShapeType="1"/>
            </p:cNvSpPr>
            <p:nvPr/>
          </p:nvSpPr>
          <p:spPr bwMode="auto">
            <a:xfrm>
              <a:off x="4301948" y="3356992"/>
              <a:ext cx="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4256954" y="3534817"/>
              <a:ext cx="90987" cy="29334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4247964" y="3969060"/>
              <a:ext cx="108012" cy="1080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3959932" y="3995772"/>
              <a:ext cx="6480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kumimoji="1" lang="en-US" altLang="zh-CN" sz="1600" i="1" dirty="0" smtClean="0">
                  <a:solidFill>
                    <a:srgbClr val="FF0000"/>
                  </a:solidFill>
                  <a:sym typeface="Symbol"/>
                </a:rPr>
                <a:t></a:t>
              </a:r>
              <a:r>
                <a:rPr kumimoji="1" lang="en-US" altLang="zh-CN" sz="1600" i="1" dirty="0" smtClean="0">
                  <a:solidFill>
                    <a:srgbClr val="FF0000"/>
                  </a:solidFill>
                </a:rPr>
                <a:t>V</a:t>
              </a:r>
              <a:r>
                <a:rPr kumimoji="1" lang="en-US" altLang="zh-CN" sz="1800" baseline="-25000" dirty="0" smtClean="0">
                  <a:solidFill>
                    <a:srgbClr val="FF0000"/>
                  </a:solidFill>
                </a:rPr>
                <a:t>EE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763180" y="2996952"/>
            <a:ext cx="648072" cy="1008112"/>
            <a:chOff x="3959932" y="3356992"/>
            <a:chExt cx="648072" cy="1008112"/>
          </a:xfrm>
        </p:grpSpPr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4301948" y="3356992"/>
              <a:ext cx="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4256954" y="3534817"/>
              <a:ext cx="90987" cy="29334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4247964" y="3969060"/>
              <a:ext cx="108012" cy="108012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959932" y="3995772"/>
              <a:ext cx="6480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kumimoji="1" lang="en-US" altLang="zh-CN" sz="1600" i="1" dirty="0" smtClean="0">
                  <a:solidFill>
                    <a:srgbClr val="FF0000"/>
                  </a:solidFill>
                  <a:sym typeface="Symbol"/>
                </a:rPr>
                <a:t></a:t>
              </a:r>
              <a:r>
                <a:rPr kumimoji="1" lang="en-US" altLang="zh-CN" sz="1600" i="1" dirty="0" smtClean="0">
                  <a:solidFill>
                    <a:srgbClr val="FF0000"/>
                  </a:solidFill>
                </a:rPr>
                <a:t>V</a:t>
              </a:r>
              <a:r>
                <a:rPr kumimoji="1" lang="en-US" altLang="zh-CN" sz="1800" baseline="-25000" dirty="0" smtClean="0">
                  <a:solidFill>
                    <a:srgbClr val="FF0000"/>
                  </a:solidFill>
                </a:rPr>
                <a:t>EE</a:t>
              </a:r>
              <a:endParaRPr kumimoji="1" lang="zh-CN" altLang="en-US" sz="16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94581"/>
            <a:ext cx="9144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-508" y="1121608"/>
            <a:ext cx="187220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差分静态计算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3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3235" y="1520788"/>
            <a:ext cx="1371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1407" y="1520788"/>
            <a:ext cx="1400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Group 18"/>
          <p:cNvGrpSpPr>
            <a:grpSpLocks/>
          </p:cNvGrpSpPr>
          <p:nvPr/>
        </p:nvGrpSpPr>
        <p:grpSpPr bwMode="auto">
          <a:xfrm>
            <a:off x="7137351" y="1628800"/>
            <a:ext cx="288925" cy="215900"/>
            <a:chOff x="2064" y="3566"/>
            <a:chExt cx="182" cy="227"/>
          </a:xfrm>
        </p:grpSpPr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7614977" y="1628800"/>
            <a:ext cx="288925" cy="215900"/>
            <a:chOff x="2064" y="3566"/>
            <a:chExt cx="182" cy="227"/>
          </a:xfrm>
        </p:grpSpPr>
        <p:sp>
          <p:nvSpPr>
            <p:cNvPr id="62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" name="Object 3" descr="羊皮纸"/>
          <p:cNvGraphicFramePr>
            <a:graphicFrameLocks noChangeAspect="1"/>
          </p:cNvGraphicFramePr>
          <p:nvPr/>
        </p:nvGraphicFramePr>
        <p:xfrm>
          <a:off x="8145463" y="2600908"/>
          <a:ext cx="998537" cy="965200"/>
        </p:xfrm>
        <a:graphic>
          <a:graphicData uri="http://schemas.openxmlformats.org/presentationml/2006/ole">
            <p:oleObj spid="_x0000_s220163" name="Picture" r:id="rId7" imgW="533520" imgH="560160" progId="Word.Picture.8">
              <p:embed/>
            </p:oleObj>
          </a:graphicData>
        </a:graphic>
      </p:graphicFrame>
      <p:graphicFrame>
        <p:nvGraphicFramePr>
          <p:cNvPr id="65" name="Object 6" descr="羊皮纸"/>
          <p:cNvGraphicFramePr>
            <a:graphicFrameLocks noChangeAspect="1"/>
          </p:cNvGraphicFramePr>
          <p:nvPr/>
        </p:nvGraphicFramePr>
        <p:xfrm>
          <a:off x="5625183" y="2600908"/>
          <a:ext cx="998538" cy="965200"/>
        </p:xfrm>
        <a:graphic>
          <a:graphicData uri="http://schemas.openxmlformats.org/presentationml/2006/ole">
            <p:oleObj spid="_x0000_s220164" name="Picture" r:id="rId8" imgW="533520" imgH="560160" progId="Word.Picture.8">
              <p:embed/>
            </p:oleObj>
          </a:graphicData>
        </a:graphic>
      </p:graphicFrame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3455876" y="1196752"/>
            <a:ext cx="5655644" cy="363176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计算要点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: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利用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对称 </a:t>
            </a:r>
            <a:r>
              <a:rPr lang="en-US" altLang="zh-CN" sz="1600" dirty="0" smtClean="0">
                <a:ea typeface="华文楷体" pitchFamily="2" charset="-122"/>
              </a:rPr>
              <a:t>。</a:t>
            </a:r>
            <a:r>
              <a:rPr lang="zh-CN" altLang="en-US" sz="1600" dirty="0" smtClean="0">
                <a:ea typeface="华文楷体" pitchFamily="2" charset="-122"/>
              </a:rPr>
              <a:t>切一半，则转换为共源或共射的计算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681028"/>
            <a:ext cx="1371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2340" y="3681028"/>
            <a:ext cx="1400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" name="Group 18"/>
          <p:cNvGrpSpPr>
            <a:grpSpLocks/>
          </p:cNvGrpSpPr>
          <p:nvPr/>
        </p:nvGrpSpPr>
        <p:grpSpPr bwMode="auto">
          <a:xfrm>
            <a:off x="7128284" y="3789040"/>
            <a:ext cx="288925" cy="215900"/>
            <a:chOff x="2064" y="3566"/>
            <a:chExt cx="182" cy="227"/>
          </a:xfrm>
        </p:grpSpPr>
        <p:sp>
          <p:nvSpPr>
            <p:cNvPr id="69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8"/>
          <p:cNvGrpSpPr>
            <a:grpSpLocks/>
          </p:cNvGrpSpPr>
          <p:nvPr/>
        </p:nvGrpSpPr>
        <p:grpSpPr bwMode="auto">
          <a:xfrm>
            <a:off x="7605910" y="3789040"/>
            <a:ext cx="288925" cy="215900"/>
            <a:chOff x="2064" y="3566"/>
            <a:chExt cx="182" cy="227"/>
          </a:xfrm>
        </p:grpSpPr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" name="Group 18"/>
          <p:cNvGrpSpPr>
            <a:grpSpLocks/>
          </p:cNvGrpSpPr>
          <p:nvPr/>
        </p:nvGrpSpPr>
        <p:grpSpPr bwMode="auto">
          <a:xfrm>
            <a:off x="7164288" y="3104964"/>
            <a:ext cx="288925" cy="215900"/>
            <a:chOff x="2064" y="3566"/>
            <a:chExt cx="182" cy="227"/>
          </a:xfrm>
        </p:grpSpPr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" name="Group 18"/>
          <p:cNvGrpSpPr>
            <a:grpSpLocks/>
          </p:cNvGrpSpPr>
          <p:nvPr/>
        </p:nvGrpSpPr>
        <p:grpSpPr bwMode="auto">
          <a:xfrm>
            <a:off x="7641914" y="3104964"/>
            <a:ext cx="288925" cy="215900"/>
            <a:chOff x="2064" y="3566"/>
            <a:chExt cx="182" cy="227"/>
          </a:xfrm>
        </p:grpSpPr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2155" y="3566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 rot="-5400000">
              <a:off x="2155" y="3702"/>
              <a:ext cx="0" cy="18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0" name="Object 20" descr="羊皮纸"/>
          <p:cNvGraphicFramePr>
            <a:graphicFrameLocks noChangeAspect="1"/>
          </p:cNvGraphicFramePr>
          <p:nvPr/>
        </p:nvGraphicFramePr>
        <p:xfrm>
          <a:off x="8145463" y="4768056"/>
          <a:ext cx="998537" cy="965200"/>
        </p:xfrm>
        <a:graphic>
          <a:graphicData uri="http://schemas.openxmlformats.org/presentationml/2006/ole">
            <p:oleObj spid="_x0000_s220165" name="Picture" r:id="rId9" imgW="533520" imgH="560160" progId="Word.Picture.8">
              <p:embed/>
            </p:oleObj>
          </a:graphicData>
        </a:graphic>
      </p:graphicFrame>
      <p:graphicFrame>
        <p:nvGraphicFramePr>
          <p:cNvPr id="81" name="Object 20" descr="羊皮纸"/>
          <p:cNvGraphicFramePr>
            <a:graphicFrameLocks noChangeAspect="1"/>
          </p:cNvGraphicFramePr>
          <p:nvPr/>
        </p:nvGraphicFramePr>
        <p:xfrm>
          <a:off x="5625691" y="4761148"/>
          <a:ext cx="998537" cy="965200"/>
        </p:xfrm>
        <a:graphic>
          <a:graphicData uri="http://schemas.openxmlformats.org/presentationml/2006/ole">
            <p:oleObj spid="_x0000_s220166" name="Picture" r:id="rId10" imgW="533520" imgH="560160" progId="Word.Picture.8">
              <p:embed/>
            </p:oleObj>
          </a:graphicData>
        </a:graphic>
      </p:graphicFrame>
      <p:grpSp>
        <p:nvGrpSpPr>
          <p:cNvPr id="82" name="Group 24"/>
          <p:cNvGrpSpPr>
            <a:grpSpLocks/>
          </p:cNvGrpSpPr>
          <p:nvPr/>
        </p:nvGrpSpPr>
        <p:grpSpPr bwMode="auto">
          <a:xfrm>
            <a:off x="6876628" y="5265204"/>
            <a:ext cx="180975" cy="647700"/>
            <a:chOff x="3969" y="3475"/>
            <a:chExt cx="181" cy="499"/>
          </a:xfrm>
        </p:grpSpPr>
        <p:sp>
          <p:nvSpPr>
            <p:cNvPr id="83" name="Line 25"/>
            <p:cNvSpPr>
              <a:spLocks noChangeShapeType="1"/>
            </p:cNvSpPr>
            <p:nvPr/>
          </p:nvSpPr>
          <p:spPr bwMode="auto">
            <a:xfrm>
              <a:off x="4059" y="3475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4014" y="3612"/>
              <a:ext cx="91" cy="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>
              <a:off x="3969" y="3974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6984578" y="5446179"/>
            <a:ext cx="53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 smtClean="0">
                <a:ea typeface="华文楷体" pitchFamily="2" charset="-122"/>
              </a:rPr>
              <a:t>2</a:t>
            </a:r>
            <a:r>
              <a:rPr kumimoji="1" lang="en-US" altLang="zh-CN" sz="1600" i="1" dirty="0" smtClean="0">
                <a:ea typeface="华文楷体" pitchFamily="2" charset="-122"/>
              </a:rPr>
              <a:t>R</a:t>
            </a:r>
            <a:r>
              <a:rPr kumimoji="1" lang="en-US" altLang="zh-CN" sz="1600" baseline="-25000" dirty="0" smtClean="0">
                <a:ea typeface="华文楷体" pitchFamily="2" charset="-122"/>
              </a:rPr>
              <a:t>e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grpSp>
        <p:nvGrpSpPr>
          <p:cNvPr id="87" name="Group 24"/>
          <p:cNvGrpSpPr>
            <a:grpSpLocks/>
          </p:cNvGrpSpPr>
          <p:nvPr/>
        </p:nvGrpSpPr>
        <p:grpSpPr bwMode="auto">
          <a:xfrm>
            <a:off x="8028384" y="5265204"/>
            <a:ext cx="180975" cy="647700"/>
            <a:chOff x="3969" y="3475"/>
            <a:chExt cx="181" cy="499"/>
          </a:xfrm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>
              <a:off x="4059" y="3475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4014" y="3612"/>
              <a:ext cx="91" cy="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27"/>
            <p:cNvSpPr>
              <a:spLocks noChangeShapeType="1"/>
            </p:cNvSpPr>
            <p:nvPr/>
          </p:nvSpPr>
          <p:spPr bwMode="auto">
            <a:xfrm>
              <a:off x="3969" y="3974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7632340" y="5446179"/>
            <a:ext cx="53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dirty="0" smtClean="0">
                <a:ea typeface="华文楷体" pitchFamily="2" charset="-122"/>
              </a:rPr>
              <a:t>2</a:t>
            </a:r>
            <a:r>
              <a:rPr kumimoji="1" lang="en-US" altLang="zh-CN" sz="1600" i="1" dirty="0" smtClean="0">
                <a:ea typeface="华文楷体" pitchFamily="2" charset="-122"/>
              </a:rPr>
              <a:t>R</a:t>
            </a:r>
            <a:r>
              <a:rPr kumimoji="1" lang="en-US" altLang="zh-CN" sz="1600" baseline="-25000" dirty="0" smtClean="0">
                <a:ea typeface="华文楷体" pitchFamily="2" charset="-122"/>
              </a:rPr>
              <a:t>e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3311860" y="2096852"/>
            <a:ext cx="23402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差分动态计算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5760132" y="4221088"/>
            <a:ext cx="9001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</a:rPr>
              <a:t>共模</a:t>
            </a:r>
            <a:endParaRPr lang="zh-CN" altLang="en-US" sz="1600" dirty="0">
              <a:solidFill>
                <a:srgbClr val="CC3300"/>
              </a:solidFill>
            </a:endParaRP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5760132" y="2060848"/>
            <a:ext cx="900100" cy="3502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  <a:sym typeface="Wingdings"/>
              </a:rPr>
              <a:t>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solidFill>
                  <a:srgbClr val="CC3300"/>
                </a:solidFill>
                <a:ea typeface="华文楷体" pitchFamily="2" charset="-122"/>
              </a:rPr>
              <a:t>差模</a:t>
            </a:r>
            <a:endParaRPr lang="zh-CN" altLang="en-US" sz="1600" dirty="0">
              <a:solidFill>
                <a:srgbClr val="CC3300"/>
              </a:solidFill>
            </a:endParaRPr>
          </a:p>
        </p:txBody>
      </p:sp>
      <p:graphicFrame>
        <p:nvGraphicFramePr>
          <p:cNvPr id="220167" name="Object 6"/>
          <p:cNvGraphicFramePr>
            <a:graphicFrameLocks noChangeAspect="1"/>
          </p:cNvGraphicFramePr>
          <p:nvPr/>
        </p:nvGraphicFramePr>
        <p:xfrm>
          <a:off x="2591780" y="1556792"/>
          <a:ext cx="3240087" cy="512763"/>
        </p:xfrm>
        <a:graphic>
          <a:graphicData uri="http://schemas.openxmlformats.org/presentationml/2006/ole">
            <p:oleObj spid="_x0000_s220167" name="Equation" r:id="rId11" imgW="2781000" imgH="444240" progId="Equation.DSMT4">
              <p:embed/>
            </p:oleObj>
          </a:graphicData>
        </a:graphic>
      </p:graphicFrame>
      <p:graphicFrame>
        <p:nvGraphicFramePr>
          <p:cNvPr id="220168" name="Object 11"/>
          <p:cNvGraphicFramePr>
            <a:graphicFrameLocks noChangeAspect="1"/>
          </p:cNvGraphicFramePr>
          <p:nvPr/>
        </p:nvGraphicFramePr>
        <p:xfrm>
          <a:off x="3270545" y="2600908"/>
          <a:ext cx="2705611" cy="1872208"/>
        </p:xfrm>
        <a:graphic>
          <a:graphicData uri="http://schemas.openxmlformats.org/presentationml/2006/ole">
            <p:oleObj spid="_x0000_s220168" name="Equation" r:id="rId12" imgW="1981080" imgH="1358640" progId="Equation.DSMT4">
              <p:embed/>
            </p:oleObj>
          </a:graphicData>
        </a:graphic>
      </p:graphicFrame>
      <p:graphicFrame>
        <p:nvGraphicFramePr>
          <p:cNvPr id="220169" name="Object 13"/>
          <p:cNvGraphicFramePr>
            <a:graphicFrameLocks noChangeAspect="1"/>
          </p:cNvGraphicFramePr>
          <p:nvPr/>
        </p:nvGraphicFramePr>
        <p:xfrm>
          <a:off x="2987824" y="4718967"/>
          <a:ext cx="3265488" cy="1230313"/>
        </p:xfrm>
        <a:graphic>
          <a:graphicData uri="http://schemas.openxmlformats.org/presentationml/2006/ole">
            <p:oleObj spid="_x0000_s220169" name="Equation" r:id="rId13" imgW="2412720" imgH="901440" progId="Equation.DSMT4">
              <p:embed/>
            </p:oleObj>
          </a:graphicData>
        </a:graphic>
      </p:graphicFrame>
      <p:graphicFrame>
        <p:nvGraphicFramePr>
          <p:cNvPr id="98" name="Object 13"/>
          <p:cNvGraphicFramePr>
            <a:graphicFrameLocks noChangeAspect="1"/>
          </p:cNvGraphicFramePr>
          <p:nvPr/>
        </p:nvGraphicFramePr>
        <p:xfrm>
          <a:off x="3216275" y="6018511"/>
          <a:ext cx="3263937" cy="578841"/>
        </p:xfrm>
        <a:graphic>
          <a:graphicData uri="http://schemas.openxmlformats.org/presentationml/2006/ole">
            <p:oleObj spid="_x0000_s220170" name="Equation" r:id="rId14" imgW="25272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9" grpId="0" autoUpdateAnimBg="0"/>
      <p:bldP spid="40" grpId="0"/>
      <p:bldP spid="41" grpId="0"/>
      <p:bldP spid="29" grpId="0"/>
      <p:bldP spid="86" grpId="0"/>
      <p:bldP spid="91" grpId="0"/>
      <p:bldP spid="92" grpId="0"/>
      <p:bldP spid="93" grpId="0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>
          <a:xfrm>
            <a:off x="359532" y="620689"/>
            <a:ext cx="7793037" cy="468052"/>
          </a:xfrm>
        </p:spPr>
        <p:txBody>
          <a:bodyPr/>
          <a:lstStyle/>
          <a:p>
            <a:r>
              <a:rPr lang="zh-CN" altLang="en-US" sz="2400" dirty="0" smtClean="0"/>
              <a:t>直播</a:t>
            </a:r>
            <a:r>
              <a:rPr lang="en-US" altLang="zh-CN" sz="2400" dirty="0" smtClean="0"/>
              <a:t>10-ch6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差分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FF0000"/>
                </a:solidFill>
              </a:rPr>
              <a:t>集成运放</a:t>
            </a:r>
            <a:r>
              <a:rPr lang="en-US" altLang="zh-CN" sz="2400" dirty="0" smtClean="0"/>
              <a:t>——  2020/05/22</a:t>
            </a:r>
            <a:endParaRPr lang="zh-CN" altLang="en-US" sz="2400" dirty="0" smtClean="0"/>
          </a:p>
        </p:txBody>
      </p:sp>
      <p:sp>
        <p:nvSpPr>
          <p:cNvPr id="11161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ECE9A-F2A2-423F-86FB-674CD6C54BCC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11621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6623720" y="620688"/>
            <a:ext cx="25202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defRPr/>
            </a:pPr>
            <a:r>
              <a:rPr lang="zh-CN" altLang="en-US" sz="2400" dirty="0" smtClean="0"/>
              <a:t>小结与习题课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 bwMode="auto">
          <a:xfrm>
            <a:off x="143508" y="1196752"/>
            <a:ext cx="88209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关于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差分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>)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差模信号、共模信号、差模电压增益、共模电压增益和共模抑制比等基本概念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标题 4"/>
          <p:cNvSpPr txBox="1">
            <a:spLocks/>
          </p:cNvSpPr>
          <p:nvPr/>
        </p:nvSpPr>
        <p:spPr bwMode="auto">
          <a:xfrm>
            <a:off x="143508" y="191683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差分放大电路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工作原理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，要求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差分的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相位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关系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(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降低要求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j-cs"/>
              </a:rPr>
              <a:t>)</a:t>
            </a:r>
            <a:r>
              <a:rPr lang="en-US" altLang="zh-CN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(48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0" name="标题 4"/>
          <p:cNvSpPr txBox="1">
            <a:spLocks/>
          </p:cNvSpPr>
          <p:nvPr/>
        </p:nvSpPr>
        <p:spPr bwMode="auto">
          <a:xfrm>
            <a:off x="143508" y="2672916"/>
            <a:ext cx="83889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(</a:t>
            </a:r>
            <a:r>
              <a:rPr lang="zh-CN" altLang="en-US" sz="1800" kern="0" dirty="0" smtClean="0">
                <a:ea typeface="华文楷体" pitchFamily="2" charset="-122"/>
                <a:sym typeface="Symbol" pitchFamily="18" charset="2"/>
              </a:rPr>
              <a:t>关于</a:t>
            </a:r>
            <a:r>
              <a:rPr lang="zh-CN" altLang="en-US" sz="18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集成运放</a:t>
            </a:r>
            <a:r>
              <a:rPr lang="en-US" altLang="zh-CN" sz="1800" kern="0" dirty="0" smtClean="0">
                <a:ea typeface="华文楷体" pitchFamily="2" charset="-122"/>
                <a:sym typeface="Symbol" pitchFamily="18" charset="2"/>
              </a:rPr>
              <a:t>)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集成运放的基本组成和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主要参数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79513" y="2672916"/>
            <a:ext cx="6804756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126486" y="2168860"/>
            <a:ext cx="2017514" cy="68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线上考试</a:t>
            </a:r>
            <a:endParaRPr lang="en-US" altLang="zh-CN" sz="1600" dirty="0" smtClean="0">
              <a:ea typeface="华文楷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差分按</a:t>
            </a:r>
            <a:r>
              <a:rPr lang="en-US" altLang="zh-CN" sz="1600" dirty="0" smtClean="0">
                <a:ea typeface="华文楷体" pitchFamily="2" charset="-122"/>
              </a:rPr>
              <a:t>56</a:t>
            </a:r>
            <a:r>
              <a:rPr lang="zh-CN" altLang="en-US" sz="1600" dirty="0" smtClean="0">
                <a:ea typeface="华文楷体" pitchFamily="2" charset="-122"/>
              </a:rPr>
              <a:t>学时要求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标题 4"/>
          <p:cNvSpPr txBox="1">
            <a:spLocks/>
          </p:cNvSpPr>
          <p:nvPr/>
        </p:nvSpPr>
        <p:spPr bwMode="auto">
          <a:xfrm>
            <a:off x="143508" y="3609020"/>
            <a:ext cx="8712968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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集成运放非理想参数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带来的影响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（失调电压、失调电流、偏置电流、共模抑制比、转换速率、轨到轨输入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输出），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掌握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输入端直流通路、运放在单电源下工作等实际应用问题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27584" y="3281848"/>
            <a:ext cx="504056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单位增益带宽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G</a:t>
            </a:r>
            <a:r>
              <a:rPr lang="zh-CN" altLang="en-US" sz="1600" dirty="0" smtClean="0">
                <a:ea typeface="华文楷体" pitchFamily="2" charset="-122"/>
              </a:rPr>
              <a:t>和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转换速率</a:t>
            </a:r>
            <a:r>
              <a:rPr lang="en-US" altLang="zh-CN" sz="1600" kern="0" dirty="0" smtClean="0">
                <a:solidFill>
                  <a:schemeClr val="tx2"/>
                </a:solidFill>
                <a:latin typeface="+mn-lt"/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全功率带宽</a:t>
            </a:r>
            <a:r>
              <a:rPr lang="en-US" altLang="zh-CN" sz="1600" i="1" dirty="0" smtClean="0"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ea typeface="华文楷体" pitchFamily="2" charset="-122"/>
              </a:rPr>
              <a:t>P</a:t>
            </a:r>
            <a:r>
              <a:rPr lang="en-US" altLang="zh-CN" sz="1600" kern="0" dirty="0" smtClean="0">
                <a:solidFill>
                  <a:schemeClr val="tx2"/>
                </a:solidFill>
                <a:ea typeface="华文楷体" pitchFamily="2" charset="-122"/>
              </a:rPr>
              <a:t>)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27584" y="4473116"/>
            <a:ext cx="4644516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输入端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需要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直流通路的应用问题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 bwMode="auto">
          <a:xfrm>
            <a:off x="143508" y="2276872"/>
            <a:ext cx="86769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0033CC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800" dirty="0" smtClean="0">
                <a:solidFill>
                  <a:srgbClr val="FF0000"/>
                </a:solidFill>
                <a:ea typeface="华文楷体" pitchFamily="2" charset="-122"/>
              </a:rPr>
              <a:t>了解</a:t>
            </a:r>
            <a:r>
              <a:rPr lang="zh-CN" altLang="en-US" sz="1800" dirty="0" smtClean="0">
                <a:ea typeface="华文楷体" pitchFamily="2" charset="-122"/>
              </a:rPr>
              <a:t>差分放大电路的工作原理、静态和动态指标计算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(56</a:t>
            </a:r>
            <a:r>
              <a:rPr lang="zh-CN" altLang="en-US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学时</a:t>
            </a:r>
            <a:r>
              <a:rPr lang="en-US" altLang="zh-CN" sz="1400" kern="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27584" y="4815154"/>
            <a:ext cx="756084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失调电压、失调电流、偏置电流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带来的零点误差及调整方法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27584" y="5157192"/>
            <a:ext cx="7560840" cy="349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 </a:t>
            </a:r>
            <a:r>
              <a:rPr lang="zh-CN" altLang="en-US" sz="1600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掌握</a:t>
            </a:r>
            <a:r>
              <a:rPr lang="zh-CN" altLang="en-US" sz="1600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运放在单电源下工作遇到的概念问题及解决思路，能分析相关应用电路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19" name="AutoShape 55"/>
          <p:cNvSpPr>
            <a:spLocks noChangeArrowheads="1"/>
          </p:cNvSpPr>
          <p:nvPr/>
        </p:nvSpPr>
        <p:spPr bwMode="auto">
          <a:xfrm>
            <a:off x="0" y="3176972"/>
            <a:ext cx="323850" cy="252412"/>
          </a:xfrm>
          <a:prstGeom prst="rightArrow">
            <a:avLst>
              <a:gd name="adj1" fmla="val 50000"/>
              <a:gd name="adj2" fmla="val 606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532" y="620688"/>
            <a:ext cx="8388932" cy="756084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教学大纲基本要求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/>
            </a:r>
            <a:b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</a:b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 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了解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集成运放的基本组成和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主要参数</a:t>
            </a:r>
            <a:endParaRPr lang="zh-CN" altLang="en-US" sz="2000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74916-9B0D-4E61-B920-8FEA0CDAB69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2952328"/>
            <a:ext cx="1579399" cy="321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6316" y="2952328"/>
            <a:ext cx="1517445" cy="237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1373636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组成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1</a:t>
            </a:r>
            <a:r>
              <a:rPr lang="en-US" altLang="zh-CN" sz="1600" dirty="0" smtClean="0">
                <a:ea typeface="华文楷体" pitchFamily="2" charset="-122"/>
              </a:rPr>
              <a:t>:</a:t>
            </a:r>
            <a:r>
              <a:rPr lang="zh-CN" altLang="en-US" sz="1600" dirty="0" smtClean="0">
                <a:ea typeface="华文楷体" pitchFamily="2" charset="-122"/>
              </a:rPr>
              <a:t>多级放大电路 </a:t>
            </a:r>
            <a:r>
              <a:rPr lang="en-US" altLang="zh-CN" sz="1600" dirty="0" smtClean="0">
                <a:ea typeface="华文楷体" pitchFamily="2" charset="-122"/>
              </a:rPr>
              <a:t>—— </a:t>
            </a:r>
            <a:r>
              <a:rPr lang="zh-CN" altLang="en-US" sz="1600" dirty="0" smtClean="0">
                <a:ea typeface="华文楷体" pitchFamily="2" charset="-122"/>
              </a:rPr>
              <a:t>继承前面各章放大电路结论，关注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最大不失真输出幅值</a:t>
            </a:r>
            <a:r>
              <a:rPr lang="zh-CN" altLang="en-US" sz="1600" dirty="0" smtClean="0">
                <a:ea typeface="华文楷体" pitchFamily="2" charset="-122"/>
              </a:rPr>
              <a:t>、带宽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48064" y="656692"/>
            <a:ext cx="3312368" cy="276999"/>
          </a:xfrm>
          <a:prstGeom prst="rect">
            <a:avLst/>
          </a:prstGeom>
          <a:solidFill>
            <a:schemeClr val="accent1"/>
          </a:solidFill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66"/>
                </a:solidFill>
              </a:rPr>
              <a:t> 7.5  </a:t>
            </a:r>
            <a:r>
              <a:rPr kumimoji="1" lang="zh-CN" altLang="en-US" sz="1800" dirty="0">
                <a:solidFill>
                  <a:srgbClr val="000066"/>
                </a:solidFill>
              </a:rPr>
              <a:t>集成电路运算放大器</a:t>
            </a:r>
            <a:r>
              <a:rPr kumimoji="1" lang="en-US" altLang="zh-CN" sz="1600" dirty="0">
                <a:solidFill>
                  <a:srgbClr val="000066"/>
                </a:solidFill>
              </a:rPr>
              <a:t>(</a:t>
            </a:r>
            <a:r>
              <a:rPr kumimoji="1" lang="en-US" altLang="zh-CN" sz="1600" dirty="0" smtClean="0">
                <a:solidFill>
                  <a:srgbClr val="000066"/>
                </a:solidFill>
              </a:rPr>
              <a:t>1h)</a:t>
            </a:r>
            <a:endParaRPr kumimoji="1"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1736812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组成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2</a:t>
            </a:r>
            <a:r>
              <a:rPr lang="en-US" altLang="zh-CN" sz="1600" dirty="0" smtClean="0">
                <a:ea typeface="华文楷体" pitchFamily="2" charset="-122"/>
              </a:rPr>
              <a:t>:</a:t>
            </a:r>
            <a:r>
              <a:rPr lang="zh-CN" altLang="en-US" sz="1600" dirty="0" smtClean="0">
                <a:ea typeface="华文楷体" pitchFamily="2" charset="-122"/>
              </a:rPr>
              <a:t>直接耦合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无耦合电容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r>
              <a:rPr lang="zh-CN" altLang="en-US" sz="16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ea typeface="华文楷体" pitchFamily="2" charset="-122"/>
              </a:rPr>
              <a:t>—— </a:t>
            </a:r>
            <a:r>
              <a:rPr lang="zh-CN" altLang="en-US" sz="1600" dirty="0" smtClean="0">
                <a:ea typeface="华文楷体" pitchFamily="2" charset="-122"/>
              </a:rPr>
              <a:t>直流放大器即</a:t>
            </a:r>
            <a:r>
              <a:rPr lang="en-US" altLang="zh-CN" sz="1600" i="1" dirty="0" err="1" smtClean="0">
                <a:ea typeface="华文楷体" pitchFamily="2" charset="-122"/>
              </a:rPr>
              <a:t>f</a:t>
            </a:r>
            <a:r>
              <a:rPr lang="en-US" altLang="zh-CN" sz="1600" baseline="-25000" dirty="0" err="1" smtClean="0">
                <a:ea typeface="华文楷体" pitchFamily="2" charset="-122"/>
              </a:rPr>
              <a:t>L</a:t>
            </a:r>
            <a:r>
              <a:rPr lang="en-US" altLang="zh-CN" sz="1600" baseline="-250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ea typeface="华文楷体" pitchFamily="2" charset="-122"/>
              </a:rPr>
              <a:t>= 0，</a:t>
            </a:r>
            <a:r>
              <a:rPr lang="zh-CN" altLang="en-US" sz="1600" dirty="0" smtClean="0">
                <a:ea typeface="华文楷体" pitchFamily="2" charset="-122"/>
              </a:rPr>
              <a:t>但有零点漂移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温度漂移</a:t>
            </a:r>
            <a:r>
              <a:rPr lang="en-US" altLang="zh-CN" sz="1600" dirty="0" smtClean="0">
                <a:ea typeface="华文楷体" pitchFamily="2" charset="-122"/>
              </a:rPr>
              <a:t>);  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H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=?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2096852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组成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3</a:t>
            </a:r>
            <a:r>
              <a:rPr lang="en-US" altLang="zh-CN" sz="1600" dirty="0" smtClean="0">
                <a:ea typeface="华文楷体" pitchFamily="2" charset="-122"/>
              </a:rPr>
              <a:t>: </a:t>
            </a:r>
            <a:r>
              <a:rPr lang="zh-CN" altLang="en-US" sz="1600" dirty="0" smtClean="0">
                <a:ea typeface="华文楷体" pitchFamily="2" charset="-122"/>
              </a:rPr>
              <a:t>输入级为差分 </a:t>
            </a:r>
            <a:r>
              <a:rPr lang="en-US" altLang="zh-CN" sz="1600" dirty="0" smtClean="0">
                <a:ea typeface="华文楷体" pitchFamily="2" charset="-122"/>
              </a:rPr>
              <a:t>—— </a:t>
            </a:r>
            <a:r>
              <a:rPr lang="zh-CN" altLang="en-US" sz="1600" dirty="0" smtClean="0">
                <a:ea typeface="华文楷体" pitchFamily="2" charset="-122"/>
              </a:rPr>
              <a:t>继承</a:t>
            </a:r>
            <a:r>
              <a:rPr lang="en-US" altLang="zh-CN" sz="1600" dirty="0" smtClean="0">
                <a:ea typeface="华文楷体" pitchFamily="2" charset="-122"/>
              </a:rPr>
              <a:t>7.2</a:t>
            </a:r>
            <a:r>
              <a:rPr lang="zh-CN" altLang="en-US" sz="1600" dirty="0" smtClean="0">
                <a:ea typeface="华文楷体" pitchFamily="2" charset="-122"/>
              </a:rPr>
              <a:t>节差分结论，差模共模；若组成为</a:t>
            </a:r>
            <a:r>
              <a:rPr lang="en-US" altLang="zh-CN" sz="1600" dirty="0" smtClean="0">
                <a:ea typeface="华文楷体" pitchFamily="2" charset="-122"/>
              </a:rPr>
              <a:t>MOS</a:t>
            </a:r>
            <a:r>
              <a:rPr lang="zh-CN" altLang="en-US" sz="1600" dirty="0" smtClean="0">
                <a:ea typeface="华文楷体" pitchFamily="2" charset="-122"/>
              </a:rPr>
              <a:t>则输入电阻高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2456892"/>
            <a:ext cx="475202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组成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4</a:t>
            </a:r>
            <a:r>
              <a:rPr lang="en-US" altLang="zh-CN" sz="1600" dirty="0" smtClean="0">
                <a:ea typeface="华文楷体" pitchFamily="2" charset="-122"/>
              </a:rPr>
              <a:t>: </a:t>
            </a:r>
            <a:r>
              <a:rPr lang="zh-CN" altLang="en-US" sz="1600" dirty="0" smtClean="0">
                <a:ea typeface="华文楷体" pitchFamily="2" charset="-122"/>
              </a:rPr>
              <a:t>输出级为功率放大电路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6" name="Picture 4" descr="未标题-2 拷贝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9692" y="2952328"/>
            <a:ext cx="5630879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2267744" y="980728"/>
            <a:ext cx="1368152" cy="396044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5868144" y="1340768"/>
            <a:ext cx="2124236" cy="396044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6912260" y="1736812"/>
            <a:ext cx="576064" cy="1188132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8568444" y="3897052"/>
            <a:ext cx="180975" cy="647700"/>
            <a:chOff x="3969" y="3475"/>
            <a:chExt cx="181" cy="499"/>
          </a:xfrm>
        </p:grpSpPr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059" y="3475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4014" y="3612"/>
              <a:ext cx="91" cy="2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3969" y="3974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8676456" y="4041068"/>
            <a:ext cx="43204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i="1" dirty="0" smtClean="0">
                <a:ea typeface="华文楷体" pitchFamily="2" charset="-122"/>
              </a:rPr>
              <a:t>R</a:t>
            </a:r>
            <a:r>
              <a:rPr kumimoji="1" lang="en-US" altLang="zh-CN" sz="1600" baseline="-25000" dirty="0" smtClean="0">
                <a:ea typeface="华文楷体" pitchFamily="2" charset="-122"/>
              </a:rPr>
              <a:t>L</a:t>
            </a:r>
            <a:endParaRPr kumimoji="1" lang="en-US" altLang="zh-CN" sz="1600" baseline="-25000" dirty="0">
              <a:ea typeface="华文楷体" pitchFamily="2" charset="-122"/>
            </a:endParaRPr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8496436" y="3140969"/>
            <a:ext cx="0" cy="648072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8496436" y="3681028"/>
            <a:ext cx="336873" cy="971550"/>
            <a:chOff x="201" y="1530"/>
            <a:chExt cx="681" cy="414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201" y="1536"/>
              <a:ext cx="55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>
              <a:off x="759" y="1530"/>
              <a:ext cx="123" cy="9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882" y="1623"/>
              <a:ext cx="0" cy="3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235788" y="5661248"/>
            <a:ext cx="1908212" cy="320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i="1" dirty="0" err="1" smtClean="0">
                <a:ea typeface="华文楷体" pitchFamily="2" charset="-122"/>
                <a:sym typeface="Webdings" pitchFamily="18" charset="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  <a:sym typeface="Webdings" pitchFamily="18" charset="2"/>
              </a:rPr>
              <a:t>omax</a:t>
            </a:r>
            <a:r>
              <a:rPr lang="en-US" altLang="zh-CN" sz="1600" dirty="0" smtClean="0">
                <a:ea typeface="华文楷体" pitchFamily="2" charset="-122"/>
                <a:sym typeface="Webdings" pitchFamily="18" charset="2"/>
              </a:rPr>
              <a:t> </a:t>
            </a:r>
            <a:r>
              <a:rPr lang="en-US" altLang="zh-CN" sz="1600" dirty="0">
                <a:ea typeface="华文楷体" pitchFamily="2" charset="-122"/>
                <a:sym typeface="Webdings" pitchFamily="18" charset="2"/>
              </a:rPr>
              <a:t>=</a:t>
            </a:r>
            <a:r>
              <a:rPr lang="en-US" altLang="zh-CN" sz="1600" i="1" dirty="0">
                <a:ea typeface="华文楷体" pitchFamily="2" charset="-122"/>
                <a:sym typeface="Webdings" pitchFamily="18" charset="2"/>
              </a:rPr>
              <a:t>V</a:t>
            </a:r>
            <a:r>
              <a:rPr lang="en-US" altLang="zh-CN" sz="1600" baseline="-25000" dirty="0">
                <a:ea typeface="华文楷体" pitchFamily="2" charset="-122"/>
                <a:sym typeface="Webdings" pitchFamily="18" charset="2"/>
              </a:rPr>
              <a:t>CC</a:t>
            </a:r>
            <a:r>
              <a:rPr lang="en-US" altLang="zh-CN" sz="1600" dirty="0">
                <a:ea typeface="华文楷体" pitchFamily="2" charset="-122"/>
                <a:sym typeface="Webdings" pitchFamily="18" charset="2"/>
              </a:rPr>
              <a:t>-</a:t>
            </a:r>
            <a:r>
              <a:rPr lang="en-US" altLang="zh-CN" sz="1600" i="1" dirty="0">
                <a:ea typeface="华文楷体" pitchFamily="2" charset="-122"/>
                <a:sym typeface="Webdings" pitchFamily="18" charset="2"/>
              </a:rPr>
              <a:t>V</a:t>
            </a:r>
            <a:r>
              <a:rPr lang="en-US" altLang="zh-CN" sz="1600" baseline="-25000" dirty="0">
                <a:ea typeface="华文楷体" pitchFamily="2" charset="-122"/>
                <a:sym typeface="Webdings" pitchFamily="18" charset="2"/>
              </a:rPr>
              <a:t>CES</a:t>
            </a:r>
            <a:endParaRPr lang="en-US" altLang="zh-CN" sz="1600" dirty="0">
              <a:ea typeface="华文楷体" pitchFamily="2" charset="-122"/>
              <a:sym typeface="Webdings" pitchFamily="18" charset="2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7488324" y="5337212"/>
            <a:ext cx="1332148" cy="320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i="1" dirty="0" err="1" smtClean="0">
                <a:ea typeface="华文楷体" pitchFamily="2" charset="-122"/>
                <a:sym typeface="Webdings" pitchFamily="18" charset="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  <a:sym typeface="Webdings" pitchFamily="18" charset="2"/>
              </a:rPr>
              <a:t>o</a:t>
            </a:r>
            <a:r>
              <a:rPr lang="en-US" altLang="zh-CN" sz="1600" dirty="0" smtClean="0">
                <a:ea typeface="华文楷体" pitchFamily="2" charset="-122"/>
                <a:sym typeface="Webdings" pitchFamily="18" charset="2"/>
              </a:rPr>
              <a:t> </a:t>
            </a:r>
            <a:r>
              <a:rPr lang="en-US" altLang="zh-CN" sz="1600" dirty="0">
                <a:ea typeface="华文楷体" pitchFamily="2" charset="-122"/>
                <a:sym typeface="Webdings" pitchFamily="18" charset="2"/>
              </a:rPr>
              <a:t>=</a:t>
            </a:r>
            <a:r>
              <a:rPr lang="en-US" altLang="zh-CN" sz="1600" i="1" dirty="0" smtClean="0">
                <a:ea typeface="华文楷体" pitchFamily="2" charset="-122"/>
                <a:sym typeface="Webdings" pitchFamily="18" charset="2"/>
              </a:rPr>
              <a:t>V</a:t>
            </a:r>
            <a:r>
              <a:rPr lang="en-US" altLang="zh-CN" sz="1600" baseline="-25000" dirty="0" smtClean="0">
                <a:ea typeface="华文楷体" pitchFamily="2" charset="-122"/>
                <a:sym typeface="Webdings" pitchFamily="18" charset="2"/>
              </a:rPr>
              <a:t>CC</a:t>
            </a:r>
            <a:r>
              <a:rPr lang="en-US" altLang="zh-CN" sz="1600" dirty="0" smtClean="0">
                <a:ea typeface="华文楷体" pitchFamily="2" charset="-122"/>
                <a:sym typeface="Webdings" pitchFamily="18" charset="2"/>
              </a:rPr>
              <a:t>-</a:t>
            </a:r>
            <a:r>
              <a:rPr lang="en-US" altLang="zh-CN" sz="1600" i="1" dirty="0" err="1" smtClean="0">
                <a:ea typeface="华文楷体" pitchFamily="2" charset="-122"/>
                <a:sym typeface="Webdings" pitchFamily="18" charset="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  <a:sym typeface="Webdings" pitchFamily="18" charset="2"/>
              </a:rPr>
              <a:t>CE</a:t>
            </a:r>
            <a:endParaRPr lang="en-US" altLang="zh-CN" sz="1600" dirty="0">
              <a:ea typeface="华文楷体" pitchFamily="2" charset="-122"/>
              <a:sym typeface="Webdings" pitchFamily="18" charset="2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-508" y="6486204"/>
            <a:ext cx="306034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调零</a:t>
            </a:r>
            <a:r>
              <a:rPr lang="zh-CN" altLang="en-US" sz="1600" dirty="0" smtClean="0">
                <a:ea typeface="华文楷体" pitchFamily="2" charset="-122"/>
              </a:rPr>
              <a:t>电位器</a:t>
            </a:r>
            <a:r>
              <a:rPr lang="en-US" altLang="zh-CN" sz="1600" dirty="0" smtClean="0">
                <a:ea typeface="华文楷体" pitchFamily="2" charset="-122"/>
              </a:rPr>
              <a:t>:</a:t>
            </a:r>
            <a:r>
              <a:rPr lang="zh-CN" altLang="en-US" sz="1600" dirty="0" smtClean="0">
                <a:ea typeface="华文楷体" pitchFamily="2" charset="-122"/>
              </a:rPr>
              <a:t>静态时输出调零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108012" y="4833156"/>
            <a:ext cx="1907704" cy="1368152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-507" y="6273316"/>
            <a:ext cx="2160240" cy="215444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dirty="0">
                <a:solidFill>
                  <a:srgbClr val="000066"/>
                </a:solidFill>
              </a:rPr>
              <a:t>*7.4 </a:t>
            </a:r>
            <a:r>
              <a:rPr kumimoji="1" lang="zh-CN" altLang="en-US" sz="1400" dirty="0">
                <a:solidFill>
                  <a:srgbClr val="000066"/>
                </a:solidFill>
              </a:rPr>
              <a:t>带有源负载的</a:t>
            </a:r>
            <a:r>
              <a:rPr kumimoji="1" lang="zh-CN" altLang="en-US" sz="1400" dirty="0" smtClean="0">
                <a:solidFill>
                  <a:srgbClr val="000066"/>
                </a:solidFill>
              </a:rPr>
              <a:t>差分</a:t>
            </a:r>
            <a:endParaRPr kumimoji="1" lang="zh-CN" altLang="en-US" sz="1400" dirty="0">
              <a:solidFill>
                <a:srgbClr val="000066"/>
              </a:solidFill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336196" y="6381328"/>
            <a:ext cx="223224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ea typeface="华文楷体" pitchFamily="2" charset="-122"/>
              </a:rPr>
              <a:t>运放的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饱和压降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CES</a:t>
            </a:r>
            <a:endParaRPr lang="zh-CN" altLang="en-US" sz="16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4" grpId="0"/>
      <p:bldP spid="25" grpId="0" animBg="1"/>
      <p:bldP spid="30" grpId="0" build="p" autoUpdateAnimBg="0"/>
      <p:bldP spid="31" grpId="0" build="p" autoUpdateAnimBg="0"/>
      <p:bldP spid="32" grpId="0"/>
      <p:bldP spid="33" grpId="0" animBg="1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D1801-31AB-4A0B-8F94-4CC7532A5D3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359532" y="620688"/>
            <a:ext cx="8388932" cy="7560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教学大纲基本要求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/>
            </a:r>
            <a:b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</a:b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  <a:sym typeface="Symbol" pitchFamily="18" charset="2"/>
              </a:rPr>
              <a:t> 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了解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集成运放的基本组成和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主要参数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95288" y="584200"/>
            <a:ext cx="8029575" cy="0"/>
          </a:xfrm>
          <a:prstGeom prst="line">
            <a:avLst/>
          </a:prstGeom>
          <a:noFill/>
          <a:ln w="76200" cap="sq" cmpd="tri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1044575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直播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48064" y="656692"/>
            <a:ext cx="3312368" cy="276999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66"/>
                </a:solidFill>
              </a:rPr>
              <a:t> 7.5  </a:t>
            </a:r>
            <a:r>
              <a:rPr kumimoji="1" lang="zh-CN" altLang="en-US" sz="1800" dirty="0">
                <a:solidFill>
                  <a:srgbClr val="000066"/>
                </a:solidFill>
              </a:rPr>
              <a:t>集成电路运算放大器</a:t>
            </a:r>
            <a:r>
              <a:rPr kumimoji="1" lang="en-US" altLang="zh-CN" sz="1600" dirty="0">
                <a:solidFill>
                  <a:srgbClr val="000066"/>
                </a:solidFill>
              </a:rPr>
              <a:t>(</a:t>
            </a:r>
            <a:r>
              <a:rPr kumimoji="1" lang="en-US" altLang="zh-CN" sz="1600" dirty="0" smtClean="0">
                <a:solidFill>
                  <a:srgbClr val="000066"/>
                </a:solidFill>
              </a:rPr>
              <a:t>1h)</a:t>
            </a:r>
            <a:endParaRPr kumimoji="1"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3527884" y="908720"/>
            <a:ext cx="1368152" cy="396044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1664804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组成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3</a:t>
            </a:r>
            <a:r>
              <a:rPr lang="en-US" altLang="zh-CN" sz="1600" dirty="0" smtClean="0">
                <a:ea typeface="华文楷体" pitchFamily="2" charset="-122"/>
              </a:rPr>
              <a:t>: </a:t>
            </a:r>
            <a:r>
              <a:rPr lang="zh-CN" altLang="en-US" sz="1600" dirty="0" smtClean="0">
                <a:ea typeface="华文楷体" pitchFamily="2" charset="-122"/>
              </a:rPr>
              <a:t>输入级为差分 </a:t>
            </a:r>
            <a:r>
              <a:rPr lang="en-US" altLang="zh-CN" sz="1600" dirty="0" smtClean="0">
                <a:ea typeface="华文楷体" pitchFamily="2" charset="-122"/>
              </a:rPr>
              <a:t>—— </a:t>
            </a:r>
            <a:r>
              <a:rPr lang="zh-CN" altLang="en-US" sz="1600" dirty="0" smtClean="0">
                <a:ea typeface="华文楷体" pitchFamily="2" charset="-122"/>
              </a:rPr>
              <a:t>继承</a:t>
            </a:r>
            <a:r>
              <a:rPr lang="en-US" altLang="zh-CN" sz="1600" dirty="0" smtClean="0">
                <a:ea typeface="华文楷体" pitchFamily="2" charset="-122"/>
              </a:rPr>
              <a:t>7.2</a:t>
            </a:r>
            <a:r>
              <a:rPr lang="zh-CN" altLang="en-US" sz="1600" dirty="0" smtClean="0">
                <a:ea typeface="华文楷体" pitchFamily="2" charset="-122"/>
              </a:rPr>
              <a:t>节差分结论，差模共模；若组成为</a:t>
            </a:r>
            <a:r>
              <a:rPr lang="en-US" altLang="zh-CN" sz="1600" dirty="0" smtClean="0">
                <a:ea typeface="华文楷体" pitchFamily="2" charset="-122"/>
              </a:rPr>
              <a:t>MOS</a:t>
            </a:r>
            <a:r>
              <a:rPr lang="zh-CN" altLang="en-US" sz="1600" dirty="0" smtClean="0">
                <a:ea typeface="华文楷体" pitchFamily="2" charset="-122"/>
              </a:rPr>
              <a:t>则输入电阻高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0" y="1376772"/>
            <a:ext cx="4427984" cy="276999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kumimoji="1" lang="en-US" altLang="zh-CN" sz="1800" dirty="0">
                <a:solidFill>
                  <a:srgbClr val="000066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</a:rPr>
              <a:t>7.6.1  </a:t>
            </a:r>
            <a:r>
              <a:rPr kumimoji="1" lang="zh-CN" altLang="en-US" sz="1800" dirty="0">
                <a:solidFill>
                  <a:srgbClr val="000066"/>
                </a:solidFill>
              </a:rPr>
              <a:t>实际集成运算放大器</a:t>
            </a:r>
            <a:r>
              <a:rPr kumimoji="1" lang="zh-CN" altLang="en-US" sz="1800" dirty="0" smtClean="0">
                <a:solidFill>
                  <a:srgbClr val="000066"/>
                </a:solidFill>
              </a:rPr>
              <a:t>的主要</a:t>
            </a:r>
            <a:r>
              <a:rPr kumimoji="1" lang="zh-CN" altLang="en-US" sz="1800" dirty="0">
                <a:solidFill>
                  <a:srgbClr val="000066"/>
                </a:solidFill>
              </a:rPr>
              <a:t>参数</a:t>
            </a:r>
            <a:r>
              <a:rPr kumimoji="1" lang="en-US" altLang="zh-CN" sz="1600" dirty="0">
                <a:solidFill>
                  <a:srgbClr val="000066"/>
                </a:solidFill>
              </a:rPr>
              <a:t>(</a:t>
            </a:r>
            <a:r>
              <a:rPr kumimoji="1" lang="en-US" altLang="zh-CN" sz="1600" dirty="0" smtClean="0">
                <a:solidFill>
                  <a:srgbClr val="000066"/>
                </a:solidFill>
              </a:rPr>
              <a:t>1h)</a:t>
            </a:r>
            <a:endParaRPr kumimoji="1"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1970838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2. </a:t>
            </a:r>
            <a:r>
              <a:rPr lang="zh-CN" altLang="en-US" sz="1600" dirty="0" smtClean="0">
                <a:ea typeface="华文楷体" pitchFamily="2" charset="-122"/>
              </a:rPr>
              <a:t>差模特性</a:t>
            </a:r>
            <a:r>
              <a:rPr lang="en-US" altLang="zh-CN" sz="1600" dirty="0" smtClean="0">
                <a:ea typeface="华文楷体" pitchFamily="2" charset="-122"/>
              </a:rPr>
              <a:t>(1)</a:t>
            </a:r>
            <a:r>
              <a:rPr lang="en-US" altLang="zh-CN" sz="1600" dirty="0" smtClean="0">
                <a:solidFill>
                  <a:srgbClr val="FF0000"/>
                </a:solidFill>
                <a:latin typeface="华文宋体"/>
                <a:ea typeface="华文宋体"/>
              </a:rPr>
              <a:t>①</a:t>
            </a:r>
            <a:r>
              <a:rPr lang="zh-CN" altLang="en-US" sz="1600" dirty="0" smtClean="0">
                <a:ea typeface="华文楷体" pitchFamily="2" charset="-122"/>
              </a:rPr>
              <a:t>开环差模</a:t>
            </a:r>
            <a:r>
              <a:rPr lang="en-US" altLang="zh-CN" sz="1600" i="1" dirty="0" err="1" smtClean="0">
                <a:ea typeface="华文楷体" pitchFamily="2" charset="-122"/>
              </a:rPr>
              <a:t>A</a:t>
            </a:r>
            <a:r>
              <a:rPr lang="en-US" altLang="zh-CN" sz="1600" i="1" baseline="-25000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o</a:t>
            </a:r>
            <a:r>
              <a:rPr lang="en-US" altLang="zh-CN" sz="1600" baseline="-250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ea typeface="华文楷体" pitchFamily="2" charset="-122"/>
              </a:rPr>
              <a:t>, (2)</a:t>
            </a:r>
            <a:r>
              <a:rPr lang="en-US" altLang="zh-CN" sz="1600" i="1" dirty="0" smtClean="0">
                <a:ea typeface="华文楷体" pitchFamily="2" charset="-122"/>
              </a:rPr>
              <a:t>r</a:t>
            </a:r>
            <a:r>
              <a:rPr lang="en-US" altLang="zh-CN" sz="1600" baseline="-25000" dirty="0" smtClean="0">
                <a:ea typeface="华文楷体" pitchFamily="2" charset="-122"/>
              </a:rPr>
              <a:t>id</a:t>
            </a:r>
            <a:r>
              <a:rPr lang="zh-CN" altLang="en-US" sz="1600" dirty="0" smtClean="0">
                <a:ea typeface="华文楷体" pitchFamily="2" charset="-122"/>
              </a:rPr>
              <a:t>和</a:t>
            </a:r>
            <a:r>
              <a:rPr lang="en-US" altLang="zh-CN" sz="1600" i="1" dirty="0" err="1" smtClean="0">
                <a:ea typeface="华文楷体" pitchFamily="2" charset="-122"/>
              </a:rPr>
              <a:t>r</a:t>
            </a:r>
            <a:r>
              <a:rPr lang="en-US" altLang="zh-CN" sz="1600" baseline="-25000" dirty="0" err="1" smtClean="0">
                <a:ea typeface="华文楷体" pitchFamily="2" charset="-122"/>
              </a:rPr>
              <a:t>o</a:t>
            </a:r>
            <a:r>
              <a:rPr lang="en-US" altLang="zh-CN" sz="1600" dirty="0" smtClean="0">
                <a:ea typeface="华文楷体" pitchFamily="2" charset="-122"/>
              </a:rPr>
              <a:t>,(3)</a:t>
            </a:r>
            <a:r>
              <a:rPr lang="zh-CN" altLang="en-US" sz="1600" dirty="0" smtClean="0">
                <a:ea typeface="华文楷体" pitchFamily="2" charset="-122"/>
              </a:rPr>
              <a:t>最大差模输入电压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idmax</a:t>
            </a:r>
            <a:r>
              <a:rPr lang="en-US" altLang="zh-CN" sz="1600" baseline="-250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ea typeface="华文楷体" pitchFamily="2" charset="-122"/>
              </a:rPr>
              <a:t>,(4)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最大输出电压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omax</a:t>
            </a:r>
            <a:r>
              <a:rPr lang="en-US" altLang="zh-CN" sz="1600" dirty="0" smtClean="0">
                <a:ea typeface="华文楷体" pitchFamily="2" charset="-122"/>
              </a:rPr>
              <a:t>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2276872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3. </a:t>
            </a:r>
            <a:r>
              <a:rPr lang="zh-CN" altLang="en-US" sz="1600" dirty="0" smtClean="0">
                <a:ea typeface="华文楷体" pitchFamily="2" charset="-122"/>
              </a:rPr>
              <a:t>共模特性</a:t>
            </a:r>
            <a:r>
              <a:rPr lang="en-US" altLang="zh-CN" sz="1600" dirty="0" smtClean="0">
                <a:ea typeface="华文楷体" pitchFamily="2" charset="-122"/>
              </a:rPr>
              <a:t>(1)</a:t>
            </a:r>
            <a:r>
              <a:rPr lang="zh-CN" altLang="en-US" sz="1600" dirty="0" smtClean="0">
                <a:ea typeface="华文楷体" pitchFamily="2" charset="-122"/>
              </a:rPr>
              <a:t>共模抑制比</a:t>
            </a:r>
            <a:r>
              <a:rPr lang="en-US" altLang="zh-CN" sz="1600" i="1" dirty="0" smtClean="0">
                <a:ea typeface="华文楷体" pitchFamily="2" charset="-122"/>
              </a:rPr>
              <a:t>K</a:t>
            </a:r>
            <a:r>
              <a:rPr lang="en-US" altLang="zh-CN" sz="1600" baseline="-25000" dirty="0" smtClean="0">
                <a:ea typeface="华文楷体" pitchFamily="2" charset="-122"/>
              </a:rPr>
              <a:t>CMR</a:t>
            </a:r>
            <a:r>
              <a:rPr lang="zh-CN" altLang="en-US" sz="1600" dirty="0" smtClean="0">
                <a:ea typeface="华文楷体" pitchFamily="2" charset="-122"/>
              </a:rPr>
              <a:t>和</a:t>
            </a:r>
            <a:r>
              <a:rPr lang="en-US" altLang="zh-CN" sz="1600" i="1" dirty="0" err="1" smtClean="0">
                <a:ea typeface="华文楷体" pitchFamily="2" charset="-122"/>
              </a:rPr>
              <a:t>r</a:t>
            </a:r>
            <a:r>
              <a:rPr lang="en-US" altLang="zh-CN" sz="1600" baseline="-25000" dirty="0" err="1" smtClean="0">
                <a:ea typeface="华文楷体" pitchFamily="2" charset="-122"/>
              </a:rPr>
              <a:t>ic</a:t>
            </a:r>
            <a:r>
              <a:rPr lang="en-US" altLang="zh-CN" sz="1600" dirty="0" smtClean="0">
                <a:ea typeface="华文楷体" pitchFamily="2" charset="-122"/>
              </a:rPr>
              <a:t>, (2)</a:t>
            </a:r>
            <a:r>
              <a:rPr lang="zh-CN" altLang="en-US" sz="1600" dirty="0" smtClean="0">
                <a:ea typeface="华文楷体" pitchFamily="2" charset="-122"/>
              </a:rPr>
              <a:t>最大共模输入电压</a:t>
            </a:r>
            <a:r>
              <a:rPr lang="en-US" altLang="zh-CN" sz="1600" i="1" dirty="0" err="1" smtClean="0">
                <a:ea typeface="华文楷体" pitchFamily="2" charset="-122"/>
              </a:rPr>
              <a:t>V</a:t>
            </a:r>
            <a:r>
              <a:rPr lang="en-US" altLang="zh-CN" sz="1600" baseline="-25000" dirty="0" err="1" smtClean="0">
                <a:ea typeface="华文楷体" pitchFamily="2" charset="-122"/>
              </a:rPr>
              <a:t>icmax</a:t>
            </a:r>
            <a:r>
              <a:rPr lang="en-US" altLang="zh-CN" sz="1600" dirty="0" smtClean="0">
                <a:ea typeface="华文楷体" pitchFamily="2" charset="-122"/>
              </a:rPr>
              <a:t>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4293096"/>
            <a:ext cx="5364088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1. </a:t>
            </a:r>
            <a:r>
              <a:rPr lang="zh-CN" altLang="en-US" sz="1600" dirty="0" smtClean="0">
                <a:ea typeface="华文楷体" pitchFamily="2" charset="-122"/>
              </a:rPr>
              <a:t>输入直流误差特性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输入失调特性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3353856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4. </a:t>
            </a:r>
            <a:r>
              <a:rPr lang="zh-CN" altLang="en-US" sz="1600" dirty="0" smtClean="0">
                <a:ea typeface="华文楷体" pitchFamily="2" charset="-122"/>
              </a:rPr>
              <a:t>大信号动态特性</a:t>
            </a:r>
            <a:r>
              <a:rPr lang="en-US" altLang="zh-CN" sz="1600" dirty="0" smtClean="0">
                <a:ea typeface="华文楷体" pitchFamily="2" charset="-122"/>
              </a:rPr>
              <a:t>:(1)</a:t>
            </a:r>
            <a:r>
              <a:rPr lang="zh-CN" altLang="en-US" sz="1600" dirty="0" smtClean="0">
                <a:ea typeface="华文楷体" pitchFamily="2" charset="-122"/>
              </a:rPr>
              <a:t>转换速率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压摆率</a:t>
            </a:r>
            <a:r>
              <a:rPr lang="en-US" altLang="zh-CN" sz="1600" dirty="0" smtClean="0">
                <a:ea typeface="华文楷体" pitchFamily="2" charset="-122"/>
              </a:rPr>
              <a:t>) </a:t>
            </a:r>
            <a:r>
              <a:rPr lang="en-US" altLang="zh-CN" sz="1600" i="1" dirty="0" smtClean="0">
                <a:ea typeface="华文楷体" pitchFamily="2" charset="-122"/>
              </a:rPr>
              <a:t>S</a:t>
            </a:r>
            <a:r>
              <a:rPr lang="en-US" altLang="zh-CN" sz="1600" baseline="-25000" dirty="0" smtClean="0">
                <a:ea typeface="华文楷体" pitchFamily="2" charset="-122"/>
              </a:rPr>
              <a:t>R</a:t>
            </a:r>
            <a:r>
              <a:rPr lang="en-US" altLang="zh-CN" sz="1600" dirty="0" smtClean="0">
                <a:ea typeface="华文楷体" pitchFamily="2" charset="-122"/>
              </a:rPr>
              <a:t>, (2)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全功率带宽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P</a:t>
            </a:r>
            <a:r>
              <a:rPr lang="en-US" altLang="zh-CN" sz="1600" dirty="0" smtClean="0">
                <a:ea typeface="华文楷体" pitchFamily="2" charset="-122"/>
              </a:rPr>
              <a:t>。(</a:t>
            </a:r>
            <a:r>
              <a:rPr lang="zh-CN" altLang="en-US" sz="1600" dirty="0" smtClean="0">
                <a:ea typeface="华文楷体" pitchFamily="2" charset="-122"/>
              </a:rPr>
              <a:t>习题</a:t>
            </a:r>
            <a:r>
              <a:rPr lang="en-US" altLang="zh-CN" sz="1600" dirty="0" smtClean="0">
                <a:ea typeface="华文楷体" pitchFamily="2" charset="-122"/>
              </a:rPr>
              <a:t>7.6.7)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3825044"/>
            <a:ext cx="7380312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5. </a:t>
            </a:r>
            <a:r>
              <a:rPr lang="zh-CN" altLang="en-US" sz="1600" dirty="0" smtClean="0">
                <a:ea typeface="华文楷体" pitchFamily="2" charset="-122"/>
              </a:rPr>
              <a:t>电源特性</a:t>
            </a:r>
            <a:r>
              <a:rPr lang="en-US" altLang="zh-CN" sz="1600" dirty="0" smtClean="0">
                <a:ea typeface="华文楷体" pitchFamily="2" charset="-122"/>
              </a:rPr>
              <a:t>: (1)</a:t>
            </a:r>
            <a:r>
              <a:rPr lang="zh-CN" altLang="en-US" sz="1600" dirty="0" smtClean="0">
                <a:ea typeface="华文楷体" pitchFamily="2" charset="-122"/>
              </a:rPr>
              <a:t>电源电压抑制比</a:t>
            </a:r>
            <a:r>
              <a:rPr lang="en-US" altLang="zh-CN" sz="1600" dirty="0" smtClean="0">
                <a:ea typeface="华文楷体" pitchFamily="2" charset="-122"/>
              </a:rPr>
              <a:t>, (2)</a:t>
            </a:r>
            <a:r>
              <a:rPr lang="zh-CN" altLang="en-US" sz="1600" dirty="0" smtClean="0">
                <a:ea typeface="华文楷体" pitchFamily="2" charset="-122"/>
              </a:rPr>
              <a:t>静态功耗。</a:t>
            </a: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</a:rPr>
              <a:t>可忽略</a:t>
            </a:r>
            <a:endParaRPr lang="zh-CN" altLang="en-US" sz="1600" dirty="0">
              <a:solidFill>
                <a:srgbClr val="0033CC"/>
              </a:solidFill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0" y="2636912"/>
            <a:ext cx="8137525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6018152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组成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2</a:t>
            </a:r>
            <a:r>
              <a:rPr lang="en-US" altLang="zh-CN" sz="1600" dirty="0" smtClean="0">
                <a:ea typeface="华文楷体" pitchFamily="2" charset="-122"/>
              </a:rPr>
              <a:t>:</a:t>
            </a:r>
            <a:r>
              <a:rPr lang="zh-CN" altLang="en-US" sz="1600" dirty="0" smtClean="0">
                <a:ea typeface="华文楷体" pitchFamily="2" charset="-122"/>
              </a:rPr>
              <a:t>直接耦合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无耦合电容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r>
              <a:rPr lang="zh-CN" altLang="en-US" sz="16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ea typeface="华文楷体" pitchFamily="2" charset="-122"/>
              </a:rPr>
              <a:t>—— </a:t>
            </a:r>
            <a:r>
              <a:rPr lang="zh-CN" altLang="en-US" sz="1600" dirty="0" smtClean="0">
                <a:ea typeface="华文楷体" pitchFamily="2" charset="-122"/>
              </a:rPr>
              <a:t>直流放大器即</a:t>
            </a:r>
            <a:r>
              <a:rPr lang="en-US" altLang="zh-CN" sz="1600" i="1" dirty="0" err="1" smtClean="0">
                <a:ea typeface="华文楷体" pitchFamily="2" charset="-122"/>
              </a:rPr>
              <a:t>f</a:t>
            </a:r>
            <a:r>
              <a:rPr lang="en-US" altLang="zh-CN" sz="1600" baseline="-25000" dirty="0" err="1" smtClean="0">
                <a:ea typeface="华文楷体" pitchFamily="2" charset="-122"/>
              </a:rPr>
              <a:t>L</a:t>
            </a:r>
            <a:r>
              <a:rPr lang="en-US" altLang="zh-CN" sz="1600" baseline="-250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ea typeface="华文楷体" pitchFamily="2" charset="-122"/>
              </a:rPr>
              <a:t>= 0，</a:t>
            </a:r>
            <a:r>
              <a:rPr lang="zh-CN" altLang="en-US" sz="1600" dirty="0" smtClean="0">
                <a:ea typeface="华文楷体" pitchFamily="2" charset="-122"/>
              </a:rPr>
              <a:t>但有零点漂移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温度漂移</a:t>
            </a:r>
            <a:r>
              <a:rPr lang="en-US" altLang="zh-CN" sz="1600" dirty="0" smtClean="0">
                <a:ea typeface="华文楷体" pitchFamily="2" charset="-122"/>
              </a:rPr>
              <a:t>);  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H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=?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3011818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 smtClean="0">
                <a:solidFill>
                  <a:srgbClr val="0033CC"/>
                </a:solidFill>
                <a:ea typeface="华文楷体" pitchFamily="2" charset="-122"/>
                <a:sym typeface="Wingdings 2"/>
              </a:rPr>
              <a:t></a:t>
            </a:r>
            <a:r>
              <a:rPr lang="zh-CN" altLang="en-US" sz="1600" dirty="0" smtClean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主要参数</a:t>
            </a:r>
            <a:r>
              <a:rPr lang="en-US" altLang="zh-CN" sz="1600" dirty="0" smtClean="0">
                <a:ea typeface="华文楷体" pitchFamily="2" charset="-122"/>
              </a:rPr>
              <a:t>2. </a:t>
            </a:r>
            <a:r>
              <a:rPr lang="zh-CN" altLang="en-US" sz="1600" dirty="0" smtClean="0">
                <a:ea typeface="华文楷体" pitchFamily="2" charset="-122"/>
              </a:rPr>
              <a:t>差模特性</a:t>
            </a:r>
            <a:r>
              <a:rPr lang="en-US" altLang="zh-CN" sz="1600" dirty="0" smtClean="0">
                <a:ea typeface="华文楷体" pitchFamily="2" charset="-122"/>
              </a:rPr>
              <a:t>(1)</a:t>
            </a:r>
            <a:r>
              <a:rPr lang="zh-CN" altLang="en-US" sz="1600" dirty="0" smtClean="0">
                <a:ea typeface="华文楷体" pitchFamily="2" charset="-122"/>
              </a:rPr>
              <a:t>带宽</a:t>
            </a:r>
            <a:r>
              <a:rPr lang="en-US" altLang="zh-CN" sz="1600" dirty="0" smtClean="0">
                <a:ea typeface="华文楷体" pitchFamily="2" charset="-122"/>
              </a:rPr>
              <a:t>:</a:t>
            </a:r>
            <a:r>
              <a:rPr lang="en-US" altLang="zh-CN" sz="1600" baseline="-250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latin typeface="华文宋体"/>
                <a:ea typeface="华文宋体"/>
              </a:rPr>
              <a:t>②</a:t>
            </a:r>
            <a:r>
              <a:rPr lang="zh-CN" altLang="en-US" sz="1600" dirty="0" smtClean="0">
                <a:ea typeface="华文楷体" pitchFamily="2" charset="-122"/>
              </a:rPr>
              <a:t>带宽开环带宽</a:t>
            </a:r>
            <a:r>
              <a:rPr lang="en-US" altLang="zh-CN" sz="1600" dirty="0" smtClean="0">
                <a:ea typeface="华文楷体" pitchFamily="2" charset="-122"/>
              </a:rPr>
              <a:t>BW (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H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  <a:sym typeface="Symbol"/>
              </a:rPr>
              <a:t>0) </a:t>
            </a:r>
            <a:r>
              <a:rPr lang="en-US" altLang="zh-CN" sz="1600" dirty="0" smtClean="0">
                <a:latin typeface="华文宋体"/>
                <a:ea typeface="华文宋体"/>
              </a:rPr>
              <a:t>③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单位增益带宽</a:t>
            </a:r>
            <a:r>
              <a:rPr lang="en-US" altLang="zh-CN" sz="1600" i="1" dirty="0" smtClean="0">
                <a:solidFill>
                  <a:srgbClr val="FF0000"/>
                </a:solidFill>
                <a:ea typeface="华文楷体" pitchFamily="2" charset="-122"/>
              </a:rPr>
              <a:t>BW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G </a:t>
            </a:r>
            <a:r>
              <a:rPr lang="en-US" altLang="zh-CN" sz="1600" dirty="0" smtClean="0">
                <a:ea typeface="华文楷体" pitchFamily="2" charset="-122"/>
              </a:rPr>
              <a:t>,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0" y="3753036"/>
            <a:ext cx="8137525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0" y="4257092"/>
            <a:ext cx="8137525" cy="0"/>
          </a:xfrm>
          <a:prstGeom prst="line">
            <a:avLst/>
          </a:prstGeom>
          <a:noFill/>
          <a:ln w="38100" cap="sq" cmpd="sng">
            <a:solidFill>
              <a:srgbClr val="00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751512" y="944724"/>
            <a:ext cx="4392488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r>
              <a:rPr kumimoji="1" lang="en-US" altLang="zh-CN" sz="1800" dirty="0">
                <a:solidFill>
                  <a:srgbClr val="000066"/>
                </a:solidFill>
              </a:rPr>
              <a:t> 7.6  </a:t>
            </a:r>
            <a:r>
              <a:rPr kumimoji="1" lang="zh-CN" altLang="en-US" sz="1800" dirty="0">
                <a:solidFill>
                  <a:srgbClr val="000066"/>
                </a:solidFill>
              </a:rPr>
              <a:t>实际集成运算放大器</a:t>
            </a:r>
            <a:r>
              <a:rPr kumimoji="1" lang="zh-CN" altLang="en-US" sz="1800" dirty="0" smtClean="0">
                <a:solidFill>
                  <a:srgbClr val="000066"/>
                </a:solidFill>
              </a:rPr>
              <a:t>的主要</a:t>
            </a:r>
            <a:r>
              <a:rPr kumimoji="1" lang="zh-CN" altLang="en-US" sz="1800" dirty="0">
                <a:solidFill>
                  <a:srgbClr val="000066"/>
                </a:solidFill>
              </a:rPr>
              <a:t>参数</a:t>
            </a:r>
            <a:r>
              <a:rPr kumimoji="1" lang="en-US" altLang="zh-CN" sz="1600" dirty="0">
                <a:solidFill>
                  <a:srgbClr val="000066"/>
                </a:solidFill>
              </a:rPr>
              <a:t>(</a:t>
            </a:r>
            <a:r>
              <a:rPr kumimoji="1" lang="en-US" altLang="zh-CN" sz="1600" dirty="0" smtClean="0">
                <a:solidFill>
                  <a:srgbClr val="000066"/>
                </a:solidFill>
              </a:rPr>
              <a:t>1h)</a:t>
            </a:r>
            <a:endParaRPr kumimoji="1" lang="en-US" altLang="zh-CN" sz="1600" dirty="0">
              <a:solidFill>
                <a:srgbClr val="000066"/>
              </a:solidFill>
            </a:endParaRPr>
          </a:p>
          <a:p>
            <a:r>
              <a:rPr kumimoji="1" lang="en-US" altLang="zh-CN" sz="1800" dirty="0">
                <a:solidFill>
                  <a:srgbClr val="000066"/>
                </a:solidFill>
              </a:rPr>
              <a:t>             </a:t>
            </a:r>
            <a:r>
              <a:rPr kumimoji="1" lang="zh-CN" altLang="en-US" sz="1800" dirty="0">
                <a:solidFill>
                  <a:srgbClr val="000066"/>
                </a:solidFill>
              </a:rPr>
              <a:t>和对应用电路的影响</a:t>
            </a:r>
            <a:r>
              <a:rPr kumimoji="1" lang="en-US" altLang="zh-CN" sz="1600" dirty="0">
                <a:solidFill>
                  <a:srgbClr val="000066"/>
                </a:solidFill>
              </a:rPr>
              <a:t>(</a:t>
            </a:r>
            <a:r>
              <a:rPr kumimoji="1" lang="en-US" altLang="zh-CN" sz="1600" dirty="0" smtClean="0">
                <a:solidFill>
                  <a:srgbClr val="000066"/>
                </a:solidFill>
              </a:rPr>
              <a:t>2h)</a:t>
            </a:r>
            <a:endParaRPr kumimoji="1"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24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860032" y="4243154"/>
            <a:ext cx="4067944" cy="55399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kumimoji="1" lang="en-US" altLang="zh-CN" sz="1800" dirty="0">
                <a:solidFill>
                  <a:srgbClr val="000066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000066"/>
                </a:solidFill>
              </a:rPr>
              <a:t>7.6.2</a:t>
            </a:r>
            <a:r>
              <a:rPr kumimoji="1" lang="zh-CN" altLang="en-US" sz="1800" dirty="0" smtClean="0">
                <a:solidFill>
                  <a:srgbClr val="000066"/>
                </a:solidFill>
              </a:rPr>
              <a:t>节</a:t>
            </a:r>
            <a:r>
              <a:rPr kumimoji="1" lang="en-US" altLang="zh-CN" sz="1800" dirty="0" smtClean="0">
                <a:solidFill>
                  <a:srgbClr val="000066"/>
                </a:solidFill>
              </a:rPr>
              <a:t>2  </a:t>
            </a:r>
            <a:r>
              <a:rPr kumimoji="1" lang="zh-CN" altLang="en-US" sz="1800" dirty="0">
                <a:solidFill>
                  <a:srgbClr val="000066"/>
                </a:solidFill>
              </a:rPr>
              <a:t>实际集成</a:t>
            </a:r>
            <a:r>
              <a:rPr kumimoji="1" lang="zh-CN" altLang="en-US" sz="1800" dirty="0" smtClean="0">
                <a:solidFill>
                  <a:srgbClr val="000066"/>
                </a:solidFill>
              </a:rPr>
              <a:t>运放非理想参数</a:t>
            </a:r>
            <a:endParaRPr kumimoji="1" lang="en-US" altLang="zh-CN" sz="1800" dirty="0" smtClean="0">
              <a:solidFill>
                <a:srgbClr val="000066"/>
              </a:solidFill>
            </a:endParaRPr>
          </a:p>
          <a:p>
            <a:pPr algn="ctr"/>
            <a:r>
              <a:rPr kumimoji="1" lang="zh-CN" altLang="en-US" sz="1800" dirty="0" smtClean="0">
                <a:solidFill>
                  <a:srgbClr val="000066"/>
                </a:solidFill>
              </a:rPr>
              <a:t>引入的静态误差</a:t>
            </a:r>
            <a:r>
              <a:rPr kumimoji="1" lang="en-US" altLang="zh-CN" sz="1600" dirty="0" smtClean="0">
                <a:solidFill>
                  <a:srgbClr val="000066"/>
                </a:solidFill>
              </a:rPr>
              <a:t>(1h)</a:t>
            </a:r>
            <a:endParaRPr kumimoji="1" lang="en-US" altLang="zh-CN" sz="1600" dirty="0">
              <a:solidFill>
                <a:srgbClr val="000066"/>
              </a:solidFill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0" y="4653136"/>
            <a:ext cx="2447764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(1)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输入失调电压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V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4998658"/>
            <a:ext cx="2683931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(2)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输入偏置电流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IB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31740" y="5013176"/>
            <a:ext cx="2654977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(3)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输入失调电流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0" y="5355562"/>
            <a:ext cx="2477475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(4) </a:t>
            </a:r>
            <a:r>
              <a:rPr kumimoji="1" lang="zh-CN" altLang="en-US" sz="1600" dirty="0">
                <a:solidFill>
                  <a:srgbClr val="000000"/>
                </a:solidFill>
              </a:rPr>
              <a:t>温度漂移</a:t>
            </a:r>
            <a:endParaRPr kumimoji="1" lang="zh-CN" altLang="en-US" sz="1600" baseline="-25000" dirty="0">
              <a:solidFill>
                <a:srgbClr val="000000"/>
              </a:solidFill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187624" y="5378326"/>
            <a:ext cx="3275856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dirty="0" smtClean="0">
                <a:solidFill>
                  <a:srgbClr val="000000"/>
                </a:solidFill>
                <a:latin typeface="华文宋体"/>
                <a:ea typeface="华文宋体"/>
              </a:rPr>
              <a:t>①</a:t>
            </a:r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输入失调电压温漂</a:t>
            </a:r>
            <a:r>
              <a:rPr kumimoji="1" lang="zh-CN" altLang="en-US" sz="1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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V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 </a:t>
            </a: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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</a:t>
            </a:r>
            <a:endParaRPr kumimoji="1" lang="en-US" altLang="zh-CN" sz="1600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187624" y="5666358"/>
            <a:ext cx="3238202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dirty="0" smtClean="0">
                <a:solidFill>
                  <a:srgbClr val="000000"/>
                </a:solidFill>
                <a:latin typeface="华文宋体"/>
                <a:ea typeface="华文宋体"/>
              </a:rPr>
              <a:t>②</a:t>
            </a:r>
            <a:r>
              <a:rPr kumimoji="1"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zh-CN" altLang="en-US" sz="1600" dirty="0">
                <a:solidFill>
                  <a:srgbClr val="000000"/>
                </a:solidFill>
              </a:rPr>
              <a:t>输入失调电流温漂</a:t>
            </a:r>
            <a:r>
              <a:rPr kumimoji="1" lang="zh-CN" altLang="en-US" sz="1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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IO </a:t>
            </a: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kumimoji="1" lang="en-US" altLang="zh-CN" sz="1600" baseline="-250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</a:t>
            </a:r>
            <a:r>
              <a:rPr kumimoji="1" lang="en-US" altLang="zh-CN" sz="16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31" name="副标题 2"/>
          <p:cNvSpPr>
            <a:spLocks/>
          </p:cNvSpPr>
          <p:nvPr/>
        </p:nvSpPr>
        <p:spPr bwMode="auto">
          <a:xfrm>
            <a:off x="7416316" y="3032956"/>
            <a:ext cx="1727684" cy="33919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 anchor="b">
            <a:spAutoFit/>
          </a:bodyPr>
          <a:lstStyle/>
          <a:p>
            <a:r>
              <a:rPr lang="en-US" altLang="zh-CN" sz="1600" dirty="0">
                <a:solidFill>
                  <a:srgbClr val="CC3300"/>
                </a:solidFill>
              </a:rPr>
              <a:t>8.3.5   </a:t>
            </a:r>
            <a:r>
              <a:rPr lang="zh-CN" altLang="en-US" sz="1600" dirty="0">
                <a:solidFill>
                  <a:srgbClr val="CC3300"/>
                </a:solidFill>
              </a:rPr>
              <a:t>扩展频带</a:t>
            </a:r>
          </a:p>
        </p:txBody>
      </p:sp>
      <p:sp>
        <p:nvSpPr>
          <p:cNvPr id="32" name="副标题 2"/>
          <p:cNvSpPr>
            <a:spLocks/>
          </p:cNvSpPr>
          <p:nvPr/>
        </p:nvSpPr>
        <p:spPr bwMode="auto">
          <a:xfrm>
            <a:off x="4211960" y="5514096"/>
            <a:ext cx="2772308" cy="33919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 anchor="b">
            <a:spAutoFit/>
          </a:bodyPr>
          <a:lstStyle/>
          <a:p>
            <a:r>
              <a:rPr lang="en-US" altLang="zh-CN" sz="1600" dirty="0">
                <a:solidFill>
                  <a:srgbClr val="CC3300"/>
                </a:solidFill>
              </a:rPr>
              <a:t>8.3.1   </a:t>
            </a:r>
            <a:r>
              <a:rPr lang="zh-CN" altLang="en-US" sz="1600" dirty="0">
                <a:solidFill>
                  <a:srgbClr val="CC3300"/>
                </a:solidFill>
              </a:rPr>
              <a:t>提高增益的稳定性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0" y="2672916"/>
            <a:ext cx="9144000" cy="36317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</a:t>
            </a:r>
            <a:r>
              <a:rPr lang="zh-CN" altLang="en-US" sz="1600" dirty="0">
                <a:ea typeface="华文楷体" pitchFamily="2" charset="-122"/>
                <a:sym typeface="Symbol" pitchFamily="18" charset="2"/>
              </a:rPr>
              <a:t> </a:t>
            </a:r>
            <a:r>
              <a:rPr lang="zh-CN" altLang="en-US" sz="1600" dirty="0" smtClean="0">
                <a:ea typeface="华文楷体" pitchFamily="2" charset="-122"/>
              </a:rPr>
              <a:t>组成</a:t>
            </a:r>
            <a:r>
              <a:rPr lang="zh-CN" altLang="en-US" sz="1600" dirty="0" smtClean="0">
                <a:solidFill>
                  <a:srgbClr val="FF0000"/>
                </a:solidFill>
                <a:ea typeface="华文楷体" pitchFamily="2" charset="-122"/>
              </a:rPr>
              <a:t>要点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2</a:t>
            </a:r>
            <a:r>
              <a:rPr lang="en-US" altLang="zh-CN" sz="1600" dirty="0" smtClean="0">
                <a:ea typeface="华文楷体" pitchFamily="2" charset="-122"/>
              </a:rPr>
              <a:t>:</a:t>
            </a:r>
            <a:r>
              <a:rPr lang="zh-CN" altLang="en-US" sz="1600" dirty="0" smtClean="0">
                <a:ea typeface="华文楷体" pitchFamily="2" charset="-122"/>
              </a:rPr>
              <a:t>直接耦合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无耦合电容</a:t>
            </a:r>
            <a:r>
              <a:rPr lang="en-US" altLang="zh-CN" sz="1600" dirty="0" smtClean="0">
                <a:ea typeface="华文楷体" pitchFamily="2" charset="-122"/>
              </a:rPr>
              <a:t>)</a:t>
            </a:r>
            <a:r>
              <a:rPr lang="zh-CN" altLang="en-US" sz="16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ea typeface="华文楷体" pitchFamily="2" charset="-122"/>
              </a:rPr>
              <a:t>—— </a:t>
            </a:r>
            <a:r>
              <a:rPr lang="zh-CN" altLang="en-US" sz="1600" dirty="0" smtClean="0">
                <a:ea typeface="华文楷体" pitchFamily="2" charset="-122"/>
              </a:rPr>
              <a:t>直流放大器即</a:t>
            </a:r>
            <a:r>
              <a:rPr lang="en-US" altLang="zh-CN" sz="1600" i="1" dirty="0" err="1" smtClean="0">
                <a:ea typeface="华文楷体" pitchFamily="2" charset="-122"/>
              </a:rPr>
              <a:t>f</a:t>
            </a:r>
            <a:r>
              <a:rPr lang="en-US" altLang="zh-CN" sz="1600" baseline="-25000" dirty="0" err="1" smtClean="0">
                <a:ea typeface="华文楷体" pitchFamily="2" charset="-122"/>
              </a:rPr>
              <a:t>L</a:t>
            </a:r>
            <a:r>
              <a:rPr lang="en-US" altLang="zh-CN" sz="1600" baseline="-25000" dirty="0" smtClean="0">
                <a:ea typeface="华文楷体" pitchFamily="2" charset="-122"/>
              </a:rPr>
              <a:t> </a:t>
            </a:r>
            <a:r>
              <a:rPr lang="en-US" altLang="zh-CN" sz="1600" dirty="0" smtClean="0">
                <a:ea typeface="华文楷体" pitchFamily="2" charset="-122"/>
              </a:rPr>
              <a:t>= 0，</a:t>
            </a:r>
            <a:r>
              <a:rPr lang="zh-CN" altLang="en-US" sz="1600" dirty="0" smtClean="0">
                <a:ea typeface="华文楷体" pitchFamily="2" charset="-122"/>
              </a:rPr>
              <a:t>但有零点漂移</a:t>
            </a:r>
            <a:r>
              <a:rPr lang="en-US" altLang="zh-CN" sz="1600" dirty="0" smtClean="0">
                <a:ea typeface="华文楷体" pitchFamily="2" charset="-122"/>
              </a:rPr>
              <a:t>(</a:t>
            </a:r>
            <a:r>
              <a:rPr lang="zh-CN" altLang="en-US" sz="1600" dirty="0" smtClean="0">
                <a:ea typeface="华文楷体" pitchFamily="2" charset="-122"/>
              </a:rPr>
              <a:t>温度漂移</a:t>
            </a:r>
            <a:r>
              <a:rPr lang="en-US" altLang="zh-CN" sz="1600" dirty="0" smtClean="0">
                <a:ea typeface="华文楷体" pitchFamily="2" charset="-122"/>
              </a:rPr>
              <a:t>);   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楷体" pitchFamily="2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FF0000"/>
                </a:solidFill>
                <a:ea typeface="华文楷体" pitchFamily="2" charset="-122"/>
              </a:rPr>
              <a:t>H</a:t>
            </a:r>
            <a:r>
              <a:rPr lang="en-US" altLang="zh-CN" sz="1600" baseline="-250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ea typeface="华文楷体" pitchFamily="2" charset="-122"/>
              </a:rPr>
              <a:t>=?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4860032" y="2960948"/>
            <a:ext cx="3276364" cy="792088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27"/>
          <p:cNvSpPr>
            <a:spLocks noChangeArrowheads="1"/>
          </p:cNvSpPr>
          <p:nvPr/>
        </p:nvSpPr>
        <p:spPr bwMode="auto">
          <a:xfrm>
            <a:off x="0" y="4545124"/>
            <a:ext cx="4788024" cy="900100"/>
          </a:xfrm>
          <a:prstGeom prst="ellips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4968045" y="5013176"/>
            <a:ext cx="1188132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00000"/>
                </a:solidFill>
                <a:ea typeface="华文楷体" pitchFamily="2" charset="-122"/>
              </a:rPr>
              <a:t>习题</a:t>
            </a:r>
            <a:r>
              <a:rPr kumimoji="1" lang="en-US" altLang="zh-CN" sz="1600" dirty="0" smtClean="0">
                <a:solidFill>
                  <a:srgbClr val="000000"/>
                </a:solidFill>
                <a:ea typeface="华文楷体" pitchFamily="2" charset="-122"/>
              </a:rPr>
              <a:t>7.6.2</a:t>
            </a:r>
            <a:endParaRPr kumimoji="1" lang="en-US" altLang="zh-CN" sz="1600" baseline="-25000" dirty="0">
              <a:solidFill>
                <a:srgbClr val="00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/>
      <p:bldP spid="16" grpId="0"/>
      <p:bldP spid="17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4" grpId="0" animBg="1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16462</TotalTime>
  <Words>3738</Words>
  <Application>Microsoft Office PowerPoint</Application>
  <PresentationFormat>全屏显示(4:3)</PresentationFormat>
  <Paragraphs>447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Blends</vt:lpstr>
      <vt:lpstr>Picture</vt:lpstr>
      <vt:lpstr>Equation</vt:lpstr>
      <vt:lpstr>Picture2</vt:lpstr>
      <vt:lpstr>公式</vt:lpstr>
      <vt:lpstr>图片</vt:lpstr>
      <vt:lpstr>直播10-ch6、差分与集成运放——  2020/05/22</vt:lpstr>
      <vt:lpstr>7  模拟集成电路</vt:lpstr>
      <vt:lpstr>教学大纲基本要求   掌握差模信号、共模信号、差模电压增益、共模电压增益和共模抑制比等基本概念</vt:lpstr>
      <vt:lpstr>教学大纲基本要求(48学时)  了解差分放大电路的工作原理，要求掌握差分的相位关系(降低要求)。</vt:lpstr>
      <vt:lpstr>幻灯片 5</vt:lpstr>
      <vt:lpstr>幻灯片 6</vt:lpstr>
      <vt:lpstr>直播10-ch6、差分与集成运放——  2020/05/22</vt:lpstr>
      <vt:lpstr>教学大纲基本要求  了解集成运放的基本组成和主要参数</vt:lpstr>
      <vt:lpstr>幻灯片 9</vt:lpstr>
      <vt:lpstr>幻灯片 10</vt:lpstr>
      <vt:lpstr>直播10-ch6、差分与集成运放——  2020/05/22</vt:lpstr>
      <vt:lpstr>教学大纲基本要求   掌握集成运放非理想参数带来的影响（失调电压、失调电流、偏置电流、共模抑制比、转换速率、轨到轨输入/输出），掌握输入端直流通路、运放在单电源下工作等实际应用问题</vt:lpstr>
      <vt:lpstr>教学大纲基本要求   掌握集成运放非理想参数带来的影响（失调电压、失调电流、偏置电流、共模抑制比、转换速率、轨到轨输入/输出），掌握输入端直流通路、运放在单电源下工作等实际应用问题</vt:lpstr>
      <vt:lpstr>幻灯片 14</vt:lpstr>
      <vt:lpstr>幻灯片 15</vt:lpstr>
      <vt:lpstr>幻灯片 16</vt:lpstr>
      <vt:lpstr>直播10-ch6、差分与集成运放——  2020/05/20</vt:lpstr>
      <vt:lpstr>幻灯片 18</vt:lpstr>
      <vt:lpstr>幻灯片 19</vt:lpstr>
      <vt:lpstr>幻灯片 20</vt:lpstr>
      <vt:lpstr>幻灯片 21</vt:lpstr>
      <vt:lpstr>幻灯片 22</vt:lpstr>
      <vt:lpstr>直播10-ch6、差分与集成运放——  2020/05/22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ztp</dc:creator>
  <cp:lastModifiedBy>dell</cp:lastModifiedBy>
  <cp:revision>1344</cp:revision>
  <dcterms:created xsi:type="dcterms:W3CDTF">2006-07-08T00:32:49Z</dcterms:created>
  <dcterms:modified xsi:type="dcterms:W3CDTF">2020-05-20T15:06:29Z</dcterms:modified>
</cp:coreProperties>
</file>