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474" r:id="rId2"/>
    <p:sldId id="650" r:id="rId3"/>
    <p:sldId id="651" r:id="rId4"/>
    <p:sldId id="762" r:id="rId5"/>
    <p:sldId id="741" r:id="rId6"/>
    <p:sldId id="742" r:id="rId7"/>
    <p:sldId id="652" r:id="rId8"/>
    <p:sldId id="653" r:id="rId9"/>
    <p:sldId id="756" r:id="rId10"/>
    <p:sldId id="654" r:id="rId11"/>
    <p:sldId id="655" r:id="rId12"/>
    <p:sldId id="656" r:id="rId13"/>
    <p:sldId id="657" r:id="rId14"/>
    <p:sldId id="707" r:id="rId15"/>
    <p:sldId id="658" r:id="rId16"/>
    <p:sldId id="704" r:id="rId17"/>
    <p:sldId id="755" r:id="rId18"/>
    <p:sldId id="659" r:id="rId19"/>
    <p:sldId id="705" r:id="rId20"/>
    <p:sldId id="706" r:id="rId21"/>
    <p:sldId id="660" r:id="rId22"/>
    <p:sldId id="661" r:id="rId23"/>
    <p:sldId id="662" r:id="rId24"/>
    <p:sldId id="604" r:id="rId25"/>
    <p:sldId id="759" r:id="rId26"/>
    <p:sldId id="726" r:id="rId27"/>
    <p:sldId id="720" r:id="rId28"/>
    <p:sldId id="719" r:id="rId29"/>
    <p:sldId id="675" r:id="rId30"/>
    <p:sldId id="734" r:id="rId31"/>
    <p:sldId id="735" r:id="rId32"/>
    <p:sldId id="736" r:id="rId33"/>
    <p:sldId id="727" r:id="rId34"/>
    <p:sldId id="728" r:id="rId35"/>
    <p:sldId id="729" r:id="rId36"/>
    <p:sldId id="730" r:id="rId37"/>
    <p:sldId id="731" r:id="rId38"/>
    <p:sldId id="733" r:id="rId39"/>
    <p:sldId id="760" r:id="rId40"/>
    <p:sldId id="709" r:id="rId41"/>
    <p:sldId id="738" r:id="rId42"/>
    <p:sldId id="710" r:id="rId43"/>
    <p:sldId id="711" r:id="rId44"/>
    <p:sldId id="744" r:id="rId45"/>
    <p:sldId id="708" r:id="rId46"/>
    <p:sldId id="737" r:id="rId47"/>
    <p:sldId id="743" r:id="rId48"/>
  </p:sldIdLst>
  <p:sldSz cx="9144000" cy="6858000" type="screen4x3"/>
  <p:notesSz cx="7010400" cy="9296400"/>
  <p:embeddedFontLst>
    <p:embeddedFont>
      <p:font typeface="黑体" panose="02010609060101010101" pitchFamily="49" charset="-122"/>
      <p:regular r:id="rId51"/>
    </p:embeddedFont>
    <p:embeddedFont>
      <p:font typeface="Constantia" panose="02030602050306030303" pitchFamily="18" charset="0"/>
      <p:regular r:id="rId52"/>
      <p:bold r:id="rId53"/>
      <p:italic r:id="rId54"/>
      <p:boldItalic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Cambria Math" panose="02040503050406030204" pitchFamily="18" charset="0"/>
      <p:regular r:id="rId60"/>
    </p:embeddedFont>
    <p:embeddedFont>
      <p:font typeface="Wingdings 2" panose="05020102010507070707" pitchFamily="18" charset="2"/>
      <p:regular r:id="rId61"/>
    </p:embeddedFont>
    <p:embeddedFont>
      <p:font typeface="隶书" panose="02010509060101010101" pitchFamily="49" charset="-122"/>
      <p:regular r:id="rId62"/>
    </p:embeddedFont>
    <p:embeddedFont>
      <p:font typeface="华文行楷" panose="02010800040101010101" pitchFamily="2" charset="-122"/>
      <p:regular r:id="rId6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0" autoAdjust="0"/>
    <p:restoredTop sz="94625" autoAdjust="0"/>
  </p:normalViewPr>
  <p:slideViewPr>
    <p:cSldViewPr>
      <p:cViewPr varScale="1">
        <p:scale>
          <a:sx n="83" d="100"/>
          <a:sy n="83" d="100"/>
        </p:scale>
        <p:origin x="80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font" Target="fonts/font5.fntdata"/><Relationship Id="rId63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C0FEF7AE-0C30-4EA7-B74D-470A9C33048D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25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10106763-8029-41BC-9E70-E644A94F0E80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A56D6F1B-26ED-417A-B5D8-8AED7AD37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D6F1B-26ED-417A-B5D8-8AED7AD3792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3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7A31-C0BA-4296-B6F8-A621A29B8DFA}" type="datetime1">
              <a:rPr lang="en-US" altLang="zh-CN" smtClean="0"/>
              <a:t>10/17/2019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C66F-9E10-42A5-A76D-7D188FE3E910}" type="datetime1">
              <a:rPr lang="en-US" altLang="zh-CN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EC4-BA18-46D7-8D52-EE17445A9421}" type="datetime1">
              <a:rPr lang="en-US" altLang="zh-CN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701F-B89C-43B9-BBA7-429FDEFC0205}" type="datetime1">
              <a:rPr lang="en-US" altLang="zh-CN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DC5A-D3B7-429A-861C-DDA41AF31B39}" type="datetime1">
              <a:rPr lang="en-US" altLang="zh-CN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2A7F-DB29-4FA2-BCBB-F8993248B590}" type="datetime1">
              <a:rPr lang="en-US" altLang="zh-CN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39D9-0FF1-45B9-A46B-18DF93DF3B0A}" type="datetime1">
              <a:rPr lang="en-US" altLang="zh-CN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8DA4-148B-4DBE-8846-FE696B32E450}" type="datetime1">
              <a:rPr lang="en-US" altLang="zh-CN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12C1-181E-4A43-A40A-CB953DE0128F}" type="datetime1">
              <a:rPr lang="en-US" altLang="zh-CN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084-C6F8-4445-81B9-03F52A7AFE75}" type="datetime1">
              <a:rPr lang="en-US" altLang="zh-CN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A84E-5057-45AD-883A-D372917BDA98}" type="datetime1">
              <a:rPr lang="en-US" altLang="zh-CN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44EE98-2962-48D1-9BF9-EB0DC3C24B7B}" type="datetime1">
              <a:rPr lang="en-US" altLang="zh-CN" smtClean="0"/>
              <a:t>10/17/2019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0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3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4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7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enku.baidu.com/view/04091a0dec3a87c24028c488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8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Generating Functions</a:t>
            </a:r>
            <a:br>
              <a:rPr lang="en-US" altLang="zh-CN" dirty="0" smtClean="0"/>
            </a:br>
            <a:r>
              <a:rPr lang="zh-CN" altLang="en-US" dirty="0" smtClean="0"/>
              <a:t>生成函数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EE0D1-81AF-4180-A0A0-D5823787DF70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5334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200" dirty="0" smtClean="0">
                <a:solidFill>
                  <a:srgbClr val="A50021"/>
                </a:solidFill>
              </a:rPr>
              <a:t>证明：不做要求，不讲</a:t>
            </a:r>
            <a:r>
              <a:rPr lang="en-US" altLang="zh-CN" sz="3200" dirty="0" smtClean="0">
                <a:solidFill>
                  <a:srgbClr val="A50021"/>
                </a:solidFill>
              </a:rPr>
              <a:t>,</a:t>
            </a:r>
            <a:r>
              <a:rPr lang="zh-CN" altLang="en-US" sz="3200" dirty="0" smtClean="0">
                <a:solidFill>
                  <a:srgbClr val="A50021"/>
                </a:solidFill>
              </a:rPr>
              <a:t>自己看书</a:t>
            </a:r>
            <a:r>
              <a:rPr lang="en-US" altLang="zh-CN" sz="3200" dirty="0" smtClean="0">
                <a:solidFill>
                  <a:srgbClr val="A50021"/>
                </a:solidFill>
              </a:rPr>
              <a:t>…</a:t>
            </a:r>
            <a:r>
              <a:rPr lang="zh-CN" altLang="en-US" sz="3200" dirty="0" smtClean="0">
                <a:solidFill>
                  <a:srgbClr val="A50021"/>
                </a:solidFill>
              </a:rPr>
              <a:t>  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2690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accent2"/>
              </a:solidFill>
              <a:latin typeface="Arial" charset="0"/>
              <a:ea typeface="华文行楷" pitchFamily="2" charset="-122"/>
            </a:endParaRPr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1331913" y="2708275"/>
          <a:ext cx="5688012" cy="375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96" name="公式" r:id="rId3" imgW="2794000" imgH="1841500" progId="Equation.3">
                  <p:embed/>
                </p:oleObj>
              </mc:Choice>
              <mc:Fallback>
                <p:oleObj name="公式" r:id="rId3" imgW="2794000" imgH="184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08275"/>
                        <a:ext cx="5688012" cy="375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827088" y="1635125"/>
          <a:ext cx="417671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97" name="公式" r:id="rId5" imgW="1905000" imgH="431800" progId="Equation.3">
                  <p:embed/>
                </p:oleObj>
              </mc:Choice>
              <mc:Fallback>
                <p:oleObj name="公式" r:id="rId5" imgW="1905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635125"/>
                        <a:ext cx="4176712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727075" y="2563813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Arial" charset="0"/>
              </a:rPr>
              <a:t>证</a:t>
            </a:r>
          </a:p>
        </p:txBody>
      </p:sp>
    </p:spTree>
    <p:extLst>
      <p:ext uri="{BB962C8B-B14F-4D97-AF65-F5344CB8AC3E}">
        <p14:creationId xmlns:p14="http://schemas.microsoft.com/office/powerpoint/2010/main" val="3872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29A52-F677-4B0A-9AEB-46A43DAB05C5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305800" cy="59131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4000" dirty="0" smtClean="0">
                <a:solidFill>
                  <a:srgbClr val="A50021"/>
                </a:solidFill>
              </a:rPr>
              <a:t>有关级数的</a:t>
            </a:r>
            <a:r>
              <a:rPr lang="zh-CN" altLang="en-US" sz="4000" dirty="0">
                <a:solidFill>
                  <a:srgbClr val="A50021"/>
                </a:solidFill>
              </a:rPr>
              <a:t>一</a:t>
            </a:r>
            <a:r>
              <a:rPr lang="zh-CN" altLang="en-US" sz="4000" dirty="0" smtClean="0">
                <a:solidFill>
                  <a:srgbClr val="A50021"/>
                </a:solidFill>
              </a:rPr>
              <a:t>些有用的结果</a:t>
            </a:r>
            <a:endParaRPr lang="en-US" altLang="zh-CN" sz="4000" dirty="0" smtClean="0">
              <a:solidFill>
                <a:srgbClr val="A50021"/>
              </a:solidFill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273806"/>
              </p:ext>
            </p:extLst>
          </p:nvPr>
        </p:nvGraphicFramePr>
        <p:xfrm>
          <a:off x="755650" y="1371600"/>
          <a:ext cx="7559675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09" name="公式" r:id="rId3" imgW="3733800" imgH="2235200" progId="Equation.3">
                  <p:embed/>
                </p:oleObj>
              </mc:Choice>
              <mc:Fallback>
                <p:oleObj name="公式" r:id="rId3" imgW="3733800" imgH="223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71600"/>
                        <a:ext cx="7559675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2519363" y="4738688"/>
            <a:ext cx="2222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 b="0">
                <a:latin typeface="Arial" charset="0"/>
                <a:ea typeface="华文行楷" pitchFamily="2" charset="-122"/>
              </a:rPr>
              <a:t> </a:t>
            </a:r>
            <a:endParaRPr lang="zh-CN" altLang="en-US" sz="2400" b="0"/>
          </a:p>
        </p:txBody>
      </p:sp>
    </p:spTree>
    <p:extLst>
      <p:ext uri="{BB962C8B-B14F-4D97-AF65-F5344CB8AC3E}">
        <p14:creationId xmlns:p14="http://schemas.microsoft.com/office/powerpoint/2010/main" val="36467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2B268-27B3-41DC-868A-59526905D7D2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590550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4000" dirty="0" smtClean="0">
                <a:solidFill>
                  <a:srgbClr val="A50021"/>
                </a:solidFill>
              </a:rPr>
              <a:t>由序列求生成函数</a:t>
            </a:r>
          </a:p>
        </p:txBody>
      </p:sp>
      <p:sp>
        <p:nvSpPr>
          <p:cNvPr id="12293" name="Rectangle 9"/>
          <p:cNvSpPr>
            <a:spLocks noChangeArrowheads="1"/>
          </p:cNvSpPr>
          <p:nvPr/>
        </p:nvSpPr>
        <p:spPr bwMode="auto">
          <a:xfrm>
            <a:off x="395288" y="1435622"/>
            <a:ext cx="770413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04800"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cs typeface="Times New Roman" pitchFamily="18" charset="0"/>
              </a:rPr>
              <a:t>例</a:t>
            </a:r>
            <a:r>
              <a:rPr lang="en-US" altLang="zh-CN" sz="2400" dirty="0">
                <a:solidFill>
                  <a:srgbClr val="800000"/>
                </a:solidFill>
                <a:cs typeface="Times New Roman" pitchFamily="18" charset="0"/>
              </a:rPr>
              <a:t>1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zh-CN" altLang="en-US" sz="2400" dirty="0">
                <a:cs typeface="Times New Roman" pitchFamily="18" charset="0"/>
              </a:rPr>
              <a:t>求序列</a:t>
            </a:r>
            <a:r>
              <a:rPr lang="en-US" altLang="zh-CN" sz="2400" dirty="0">
                <a:cs typeface="Times New Roman" pitchFamily="18" charset="0"/>
              </a:rPr>
              <a:t>{</a:t>
            </a:r>
            <a:r>
              <a:rPr lang="en-US" altLang="zh-CN" sz="2400" i="1" dirty="0">
                <a:cs typeface="Times New Roman" pitchFamily="18" charset="0"/>
              </a:rPr>
              <a:t>a</a:t>
            </a:r>
            <a:r>
              <a:rPr lang="en-US" altLang="zh-CN" sz="2400" i="1" baseline="-30000" dirty="0">
                <a:cs typeface="Times New Roman" pitchFamily="18" charset="0"/>
              </a:rPr>
              <a:t>n</a:t>
            </a:r>
            <a:r>
              <a:rPr lang="en-US" altLang="zh-CN" sz="2400" dirty="0">
                <a:cs typeface="Times New Roman" pitchFamily="18" charset="0"/>
              </a:rPr>
              <a:t>}</a:t>
            </a:r>
            <a:r>
              <a:rPr lang="zh-CN" altLang="en-US" sz="2400" dirty="0">
                <a:cs typeface="Times New Roman" pitchFamily="18" charset="0"/>
              </a:rPr>
              <a:t>的</a:t>
            </a:r>
            <a:r>
              <a:rPr lang="zh-CN" altLang="en-US" sz="2400" dirty="0" smtClean="0">
                <a:cs typeface="Times New Roman" pitchFamily="18" charset="0"/>
              </a:rPr>
              <a:t>生成函数  </a:t>
            </a:r>
            <a:r>
              <a:rPr lang="en-US" altLang="zh-CN" sz="2400" dirty="0" smtClean="0">
                <a:cs typeface="Times New Roman" pitchFamily="18" charset="0"/>
              </a:rPr>
              <a:t> </a:t>
            </a:r>
            <a:r>
              <a:rPr lang="en-US" altLang="zh-CN" sz="2400" i="1" dirty="0">
                <a:cs typeface="Times New Roman" pitchFamily="18" charset="0"/>
              </a:rPr>
              <a:t>a</a:t>
            </a:r>
            <a:r>
              <a:rPr lang="en-US" altLang="zh-CN" sz="2400" i="1" baseline="-30000" dirty="0">
                <a:cs typeface="Times New Roman" pitchFamily="18" charset="0"/>
              </a:rPr>
              <a:t>n</a:t>
            </a:r>
            <a:r>
              <a:rPr lang="en-US" altLang="zh-CN" sz="2400" dirty="0">
                <a:cs typeface="Times New Roman" pitchFamily="18" charset="0"/>
              </a:rPr>
              <a:t> = 7· </a:t>
            </a:r>
            <a:r>
              <a:rPr lang="en-US" altLang="zh-CN" sz="2400" dirty="0" smtClean="0">
                <a:cs typeface="Times New Roman" pitchFamily="18" charset="0"/>
              </a:rPr>
              <a:t>3</a:t>
            </a:r>
            <a:r>
              <a:rPr lang="en-US" altLang="zh-CN" sz="2400" i="1" baseline="30000" dirty="0" smtClean="0">
                <a:cs typeface="Times New Roman" pitchFamily="18" charset="0"/>
              </a:rPr>
              <a:t>n</a:t>
            </a:r>
            <a:endParaRPr lang="zh-CN" altLang="en-US" sz="2400" b="0" dirty="0"/>
          </a:p>
        </p:txBody>
      </p:sp>
      <p:graphicFrame>
        <p:nvGraphicFramePr>
          <p:cNvPr id="1229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5163"/>
              </p:ext>
            </p:extLst>
          </p:nvPr>
        </p:nvGraphicFramePr>
        <p:xfrm>
          <a:off x="1074737" y="2808288"/>
          <a:ext cx="6773863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81" name="公式" r:id="rId3" imgW="2984400" imgH="444240" progId="Equation.3">
                  <p:embed/>
                </p:oleObj>
              </mc:Choice>
              <mc:Fallback>
                <p:oleObj name="公式" r:id="rId3" imgW="2984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7" y="2808288"/>
                        <a:ext cx="6773863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11"/>
          <p:cNvSpPr txBox="1">
            <a:spLocks noChangeArrowheads="1"/>
          </p:cNvSpPr>
          <p:nvPr/>
        </p:nvSpPr>
        <p:spPr bwMode="auto">
          <a:xfrm>
            <a:off x="768350" y="2286000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dirty="0">
                <a:latin typeface="Arial" charset="0"/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125973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109462"/>
            <a:ext cx="762000" cy="365125"/>
          </a:xfrm>
        </p:spPr>
        <p:txBody>
          <a:bodyPr/>
          <a:lstStyle/>
          <a:p>
            <a:pPr>
              <a:defRPr/>
            </a:pPr>
            <a:fld id="{55357C48-63A7-46A6-93D7-B8CFC8593819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1511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4000" dirty="0" smtClean="0">
                <a:solidFill>
                  <a:srgbClr val="A50021"/>
                </a:solidFill>
              </a:rPr>
              <a:t>由生成函数求序列通项</a:t>
            </a:r>
            <a:endParaRPr lang="en-US" altLang="zh-CN" sz="4000" dirty="0" smtClean="0">
              <a:solidFill>
                <a:srgbClr val="A50021"/>
              </a:solidFill>
            </a:endParaRPr>
          </a:p>
        </p:txBody>
      </p:sp>
      <p:graphicFrame>
        <p:nvGraphicFramePr>
          <p:cNvPr id="133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270991"/>
              </p:ext>
            </p:extLst>
          </p:nvPr>
        </p:nvGraphicFramePr>
        <p:xfrm>
          <a:off x="0" y="2051812"/>
          <a:ext cx="1143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8" name="公式" r:id="rId3" imgW="114201" imgH="203024" progId="Equation.3">
                  <p:embed/>
                </p:oleObj>
              </mc:Choice>
              <mc:Fallback>
                <p:oleObj name="公式" r:id="rId3" imgW="114201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51812"/>
                        <a:ext cx="114300" cy="20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987260"/>
              </p:ext>
            </p:extLst>
          </p:nvPr>
        </p:nvGraphicFramePr>
        <p:xfrm>
          <a:off x="1619250" y="1962912"/>
          <a:ext cx="273367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9" name="公式" r:id="rId5" imgW="1256755" imgH="393529" progId="Equation.3">
                  <p:embed/>
                </p:oleObj>
              </mc:Choice>
              <mc:Fallback>
                <p:oleObj name="公式" r:id="rId5" imgW="125675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962912"/>
                        <a:ext cx="273367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82352"/>
              </p:ext>
            </p:extLst>
          </p:nvPr>
        </p:nvGraphicFramePr>
        <p:xfrm>
          <a:off x="1692275" y="3326575"/>
          <a:ext cx="4713288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0" name="公式" r:id="rId7" imgW="2425700" imgH="838200" progId="Equation.3">
                  <p:embed/>
                </p:oleObj>
              </mc:Choice>
              <mc:Fallback>
                <p:oleObj name="公式" r:id="rId7" imgW="24257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326575"/>
                        <a:ext cx="4713288" cy="163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335859"/>
              </p:ext>
            </p:extLst>
          </p:nvPr>
        </p:nvGraphicFramePr>
        <p:xfrm>
          <a:off x="1835150" y="5053775"/>
          <a:ext cx="3454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1" name="公式" r:id="rId9" imgW="1409700" imgH="457200" progId="Equation.3">
                  <p:embed/>
                </p:oleObj>
              </mc:Choice>
              <mc:Fallback>
                <p:oleObj name="公式" r:id="rId9" imgW="1409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053775"/>
                        <a:ext cx="34544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827088" y="1353312"/>
            <a:ext cx="684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cs typeface="Times New Roman" pitchFamily="18" charset="0"/>
              </a:rPr>
              <a:t>例</a:t>
            </a:r>
            <a:r>
              <a:rPr lang="en-US" altLang="zh-CN" sz="2400" dirty="0">
                <a:solidFill>
                  <a:srgbClr val="800000"/>
                </a:solidFill>
                <a:cs typeface="Times New Roman" pitchFamily="18" charset="0"/>
              </a:rPr>
              <a:t>2</a:t>
            </a:r>
            <a:r>
              <a:rPr lang="en-US" altLang="zh-CN" sz="2400" dirty="0">
                <a:cs typeface="Times New Roman" pitchFamily="18" charset="0"/>
              </a:rPr>
              <a:t>  </a:t>
            </a:r>
            <a:r>
              <a:rPr lang="zh-CN" altLang="en-US" sz="2400" dirty="0">
                <a:cs typeface="Times New Roman" pitchFamily="18" charset="0"/>
              </a:rPr>
              <a:t>已知 </a:t>
            </a:r>
            <a:r>
              <a:rPr lang="en-US" altLang="zh-CN" sz="2400" dirty="0">
                <a:cs typeface="Times New Roman" pitchFamily="18" charset="0"/>
              </a:rPr>
              <a:t>{</a:t>
            </a:r>
            <a:r>
              <a:rPr lang="en-US" altLang="zh-CN" sz="2400" i="1" dirty="0">
                <a:cs typeface="Times New Roman" pitchFamily="18" charset="0"/>
              </a:rPr>
              <a:t>a</a:t>
            </a:r>
            <a:r>
              <a:rPr lang="en-US" altLang="zh-CN" sz="2400" i="1" baseline="-30000" dirty="0">
                <a:cs typeface="Times New Roman" pitchFamily="18" charset="0"/>
              </a:rPr>
              <a:t>n</a:t>
            </a:r>
            <a:r>
              <a:rPr lang="en-US" altLang="zh-CN" sz="2400" dirty="0">
                <a:cs typeface="Times New Roman" pitchFamily="18" charset="0"/>
              </a:rPr>
              <a:t>} </a:t>
            </a:r>
            <a:r>
              <a:rPr lang="zh-CN" altLang="en-US" sz="2400" dirty="0">
                <a:cs typeface="Times New Roman" pitchFamily="18" charset="0"/>
              </a:rPr>
              <a:t>的生成函数为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22518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accent2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39750" y="2785237"/>
            <a:ext cx="2879725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8288"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cs typeface="Times New Roman" pitchFamily="18" charset="0"/>
              </a:rPr>
              <a:t>求</a:t>
            </a:r>
            <a:r>
              <a:rPr lang="en-US" altLang="zh-CN" sz="2400" i="1" dirty="0">
                <a:cs typeface="Times New Roman" pitchFamily="18" charset="0"/>
              </a:rPr>
              <a:t>a</a:t>
            </a:r>
            <a:r>
              <a:rPr lang="en-US" altLang="zh-CN" sz="2400" i="1" baseline="-30000" dirty="0">
                <a:cs typeface="Times New Roman" pitchFamily="18" charset="0"/>
              </a:rPr>
              <a:t>n</a:t>
            </a:r>
            <a:endParaRPr lang="en-US" altLang="zh-CN" sz="2400" dirty="0"/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cs typeface="Times New Roman" pitchFamily="18" charset="0"/>
              </a:rPr>
              <a:t>解  </a:t>
            </a:r>
            <a:endParaRPr lang="zh-CN" altLang="en-US" sz="2400" dirty="0"/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0" y="4312412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 b="0">
                <a:cs typeface="Times New Roman" pitchFamily="18" charset="0"/>
              </a:rPr>
              <a:t>. </a:t>
            </a:r>
            <a:endParaRPr lang="en-US" altLang="zh-CN" sz="2400" b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54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dirty="0" smtClean="0"/>
              <a:t>一些有用的生成函数</a:t>
            </a:r>
            <a:endParaRPr lang="en-US" sz="3200" dirty="0"/>
          </a:p>
        </p:txBody>
      </p:sp>
      <p:pic>
        <p:nvPicPr>
          <p:cNvPr id="4" name="Content Placeholder 3" descr="table3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533400"/>
            <a:ext cx="8686800" cy="6248399"/>
          </a:xfr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0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944ED7-DEFA-45DB-BD24-0DFED993FC4D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/>
          <a:lstStyle/>
          <a:p>
            <a:pPr algn="ctr" eaLnBrk="1" hangingPunct="1"/>
            <a:r>
              <a:rPr lang="zh-CN" altLang="en-US" sz="4000" dirty="0" smtClean="0">
                <a:solidFill>
                  <a:srgbClr val="A50021"/>
                </a:solidFill>
              </a:rPr>
              <a:t>生成函数的应用</a:t>
            </a:r>
            <a:endParaRPr lang="en-US" altLang="zh-CN" sz="4000" dirty="0" smtClean="0">
              <a:solidFill>
                <a:srgbClr val="A50021"/>
              </a:solidFill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 dirty="0" smtClean="0"/>
              <a:t>计数多重集的</a:t>
            </a:r>
            <a:r>
              <a:rPr lang="en-US" altLang="zh-CN" b="1" i="1" dirty="0" smtClean="0"/>
              <a:t>r</a:t>
            </a:r>
            <a:r>
              <a:rPr lang="zh-CN" altLang="en-US" b="1" dirty="0" smtClean="0"/>
              <a:t>组合数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 dirty="0" smtClean="0"/>
              <a:t>不定方程的解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 dirty="0" smtClean="0"/>
              <a:t>整数拆分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b="1" dirty="0"/>
              <a:t>求解递推</a:t>
            </a:r>
            <a:r>
              <a:rPr lang="zh-CN" altLang="en-US" b="1" dirty="0" smtClean="0"/>
              <a:t>方程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r>
              <a:rPr lang="zh-CN" altLang="en-US" b="1" dirty="0" smtClean="0"/>
              <a:t>证明数学恒等式</a:t>
            </a:r>
            <a:endParaRPr lang="zh-CN" altLang="en-US" b="1" dirty="0"/>
          </a:p>
          <a:p>
            <a:pPr eaLnBrk="1" hangingPunct="1">
              <a:lnSpc>
                <a:spcPct val="130000"/>
              </a:lnSpc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29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使用幂级数型生成函数求解计数问题时，我们将幂级数视作</a:t>
            </a:r>
            <a:r>
              <a:rPr lang="zh-CN" altLang="en-US" b="1" dirty="0" smtClean="0">
                <a:solidFill>
                  <a:srgbClr val="FF0000"/>
                </a:solidFill>
              </a:rPr>
              <a:t>形式幂级数</a:t>
            </a:r>
            <a:r>
              <a:rPr lang="zh-CN" altLang="en-US" dirty="0" smtClean="0"/>
              <a:t>，而不必去考虑</a:t>
            </a:r>
            <a:r>
              <a:rPr lang="zh-CN" altLang="en-US" dirty="0"/>
              <a:t>幂级数</a:t>
            </a:r>
            <a:r>
              <a:rPr lang="zh-CN" altLang="en-US" dirty="0" smtClean="0"/>
              <a:t>的函数值和幂级数的收敛问题。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重要的是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关注其形式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关注如何构成满足某种需要的形式幂级数（即生成函数）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关注</a:t>
            </a:r>
            <a:r>
              <a:rPr lang="zh-CN" altLang="en-US" sz="2400" dirty="0"/>
              <a:t>每个</a:t>
            </a:r>
            <a:r>
              <a:rPr lang="en-US" altLang="zh-CN" sz="2400" dirty="0"/>
              <a:t>x</a:t>
            </a:r>
            <a:r>
              <a:rPr lang="zh-CN" altLang="en-US" sz="2400" dirty="0"/>
              <a:t>的幂的系</a:t>
            </a:r>
            <a:r>
              <a:rPr lang="zh-CN" altLang="en-US" sz="2400" dirty="0" smtClean="0"/>
              <a:t>数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关注序列对应的系数的</a:t>
            </a:r>
            <a:r>
              <a:rPr lang="zh-CN" altLang="en-US" sz="2400" dirty="0"/>
              <a:t>求解</a:t>
            </a:r>
            <a:r>
              <a:rPr lang="zh-CN" altLang="en-US" sz="2400" dirty="0" smtClean="0"/>
              <a:t>问题</a:t>
            </a:r>
            <a:endParaRPr lang="zh-CN" alt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857250"/>
            <a:ext cx="7772400" cy="514350"/>
          </a:xfrm>
        </p:spPr>
        <p:txBody>
          <a:bodyPr>
            <a:noAutofit/>
          </a:bodyPr>
          <a:lstStyle/>
          <a:p>
            <a:pPr algn="ctr" eaLnBrk="1" hangingPunct="1"/>
            <a:r>
              <a:rPr lang="zh-CN" altLang="en-US" sz="3600" dirty="0" smtClean="0"/>
              <a:t>幂级数型生成函数应用举例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9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2179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200" b="1" dirty="0"/>
              <a:t>Counting Problems and Generating Functions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8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514350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dirty="0"/>
              <a:t>生成函数应用举例</a:t>
            </a:r>
            <a:r>
              <a:rPr lang="en-US" altLang="zh-CN" sz="3200" dirty="0"/>
              <a:t>—</a:t>
            </a:r>
            <a:r>
              <a:rPr lang="zh-CN" altLang="en-US" sz="3200" dirty="0"/>
              <a:t>物体的配置问题</a:t>
            </a:r>
            <a:endParaRPr lang="zh-CN" altLang="en-US" sz="3200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257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dirty="0" smtClean="0"/>
              <a:t>例题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设有质量分别为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克，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克</a:t>
            </a:r>
            <a:r>
              <a:rPr lang="en-US" altLang="zh-CN" dirty="0" smtClean="0"/>
              <a:t>,…,</a:t>
            </a:r>
            <a:r>
              <a:rPr lang="en-US" altLang="zh-CN" dirty="0" err="1" smtClean="0"/>
              <a:t>n</a:t>
            </a:r>
            <a:r>
              <a:rPr lang="en-US" altLang="zh-CN" baseline="-25000" dirty="0" err="1" smtClean="0"/>
              <a:t>k</a:t>
            </a:r>
            <a:r>
              <a:rPr lang="zh-CN" altLang="en-US" dirty="0" smtClean="0"/>
              <a:t>克的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个砝码。现在用天平秤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克的物体，物体放在左边，砝码放右边，共有多少种不同称法？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例题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用质量分别为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克，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克，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克，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克，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克的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个砝码，在天平上能称几种质量的物体？每种质量的物体有几种不同称法？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例题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个质量为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克，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个质量为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克，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个质量为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克的砝码在天平上能称几种质量的物体？且每种质量的物体有几种不同称法？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/>
              <a:t>以</a:t>
            </a:r>
            <a:r>
              <a:rPr lang="zh-CN" altLang="en-US" dirty="0" smtClean="0"/>
              <a:t>下试图构造寻找出这些问题的合适的生成函数，通过展开生成函数，其中的</a:t>
            </a:r>
            <a:r>
              <a:rPr lang="zh-CN" altLang="en-US" b="1" dirty="0" smtClean="0">
                <a:solidFill>
                  <a:schemeClr val="accent1"/>
                </a:solidFill>
              </a:rPr>
              <a:t>对应的系数就是问题的解</a:t>
            </a:r>
            <a:r>
              <a:rPr lang="zh-CN" altLang="en-US" dirty="0" smtClean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23E501-67A0-49AE-8A44-FB512422FBB4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550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797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例题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设有质量分别为</a:t>
            </a:r>
            <a:r>
              <a:rPr lang="en-US" altLang="zh-CN" dirty="0"/>
              <a:t>n</a:t>
            </a:r>
            <a:r>
              <a:rPr lang="en-US" altLang="zh-CN" baseline="-25000" dirty="0"/>
              <a:t>1</a:t>
            </a:r>
            <a:r>
              <a:rPr lang="zh-CN" altLang="en-US" dirty="0"/>
              <a:t>克，</a:t>
            </a:r>
            <a:r>
              <a:rPr lang="en-US" altLang="zh-CN" dirty="0"/>
              <a:t>n</a:t>
            </a:r>
            <a:r>
              <a:rPr lang="en-US" altLang="zh-CN" baseline="-25000" dirty="0"/>
              <a:t>2</a:t>
            </a:r>
            <a:r>
              <a:rPr lang="zh-CN" altLang="en-US" dirty="0"/>
              <a:t>克</a:t>
            </a:r>
            <a:r>
              <a:rPr lang="en-US" altLang="zh-CN" dirty="0"/>
              <a:t>,…,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k</a:t>
            </a:r>
            <a:r>
              <a:rPr lang="zh-CN" altLang="en-US" dirty="0"/>
              <a:t>克的</a:t>
            </a:r>
            <a:r>
              <a:rPr lang="en-US" altLang="zh-CN" dirty="0"/>
              <a:t>k</a:t>
            </a:r>
            <a:r>
              <a:rPr lang="zh-CN" altLang="en-US" dirty="0"/>
              <a:t>个砝码。现在用天平秤</a:t>
            </a:r>
            <a:r>
              <a:rPr lang="en-US" altLang="zh-CN" dirty="0" err="1"/>
              <a:t>i</a:t>
            </a:r>
            <a:r>
              <a:rPr lang="zh-CN" altLang="en-US" dirty="0"/>
              <a:t>克的物体，物体放在左边，砝码放右边，共有多少种不同称法？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解：假设有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zh-CN" altLang="en-US" dirty="0"/>
              <a:t>种</a:t>
            </a:r>
            <a:r>
              <a:rPr lang="zh-CN" altLang="en-US" dirty="0" smtClean="0"/>
              <a:t>方法来</a:t>
            </a:r>
            <a:r>
              <a:rPr lang="zh-CN" altLang="en-US" dirty="0"/>
              <a:t>秤</a:t>
            </a:r>
            <a:r>
              <a:rPr lang="en-US" altLang="zh-CN" dirty="0" err="1" smtClean="0"/>
              <a:t>i</a:t>
            </a:r>
            <a:r>
              <a:rPr lang="zh-CN" altLang="en-US" dirty="0"/>
              <a:t>克的物</a:t>
            </a:r>
            <a:r>
              <a:rPr lang="zh-CN" altLang="en-US" dirty="0" smtClean="0"/>
              <a:t>体</a:t>
            </a:r>
            <a:r>
              <a:rPr lang="en-US" altLang="zh-CN" dirty="0" smtClean="0"/>
              <a:t>, </a:t>
            </a:r>
            <a:r>
              <a:rPr lang="zh-CN" altLang="en-US" dirty="0" smtClean="0"/>
              <a:t>构造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个因式的乘积形式的有限幂级数：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(1+x</a:t>
            </a:r>
            <a:r>
              <a:rPr lang="en-US" altLang="zh-CN" baseline="30000" dirty="0" smtClean="0"/>
              <a:t>n</a:t>
            </a:r>
            <a:r>
              <a:rPr lang="en-US" altLang="zh-CN" baseline="14000" dirty="0" smtClean="0"/>
              <a:t>1</a:t>
            </a:r>
            <a:r>
              <a:rPr lang="en-US" altLang="zh-CN" dirty="0" smtClean="0"/>
              <a:t>) </a:t>
            </a:r>
            <a:r>
              <a:rPr lang="en-US" altLang="zh-CN" dirty="0"/>
              <a:t>(</a:t>
            </a:r>
            <a:r>
              <a:rPr lang="en-US" altLang="zh-CN" dirty="0" smtClean="0"/>
              <a:t>1+x</a:t>
            </a:r>
            <a:r>
              <a:rPr lang="en-US" altLang="zh-CN" baseline="30000" dirty="0" smtClean="0"/>
              <a:t>n</a:t>
            </a:r>
            <a:r>
              <a:rPr lang="en-US" altLang="zh-CN" baseline="14000" dirty="0" smtClean="0"/>
              <a:t>2</a:t>
            </a:r>
            <a:r>
              <a:rPr lang="en-US" altLang="zh-CN" dirty="0" smtClean="0"/>
              <a:t>) …(1+x</a:t>
            </a:r>
            <a:r>
              <a:rPr lang="en-US" altLang="zh-CN" baseline="30000" dirty="0" smtClean="0"/>
              <a:t>n</a:t>
            </a:r>
            <a:r>
              <a:rPr lang="en-US" altLang="zh-CN" baseline="14000" dirty="0" smtClean="0"/>
              <a:t>k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/>
              <a:t>将</a:t>
            </a:r>
            <a:r>
              <a:rPr lang="zh-CN" altLang="en-US" dirty="0" smtClean="0"/>
              <a:t>其展开得项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i</a:t>
            </a:r>
            <a:r>
              <a:rPr lang="zh-CN" altLang="en-US" dirty="0" smtClean="0"/>
              <a:t>的幂来自于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X</a:t>
            </a:r>
            <a:r>
              <a:rPr lang="en-US" altLang="zh-CN" baseline="30000" dirty="0" smtClean="0"/>
              <a:t>m</a:t>
            </a:r>
            <a:r>
              <a:rPr lang="en-US" altLang="zh-CN" baseline="14000" dirty="0" smtClean="0"/>
              <a:t>1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m</a:t>
            </a:r>
            <a:r>
              <a:rPr lang="en-US" altLang="zh-CN" baseline="14000" dirty="0" smtClean="0"/>
              <a:t>2</a:t>
            </a:r>
            <a:r>
              <a:rPr lang="en-US" altLang="zh-CN" dirty="0" smtClean="0"/>
              <a:t>…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m</a:t>
            </a:r>
            <a:r>
              <a:rPr lang="en-US" altLang="zh-CN" baseline="14000" dirty="0" err="1" smtClean="0"/>
              <a:t>k</a:t>
            </a:r>
            <a:r>
              <a:rPr lang="en-US" altLang="zh-CN" dirty="0" smtClean="0"/>
              <a:t>=x</a:t>
            </a:r>
            <a:r>
              <a:rPr lang="en-US" altLang="zh-CN" baseline="30000" dirty="0" smtClean="0"/>
              <a:t>i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+m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+…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n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=0.</a:t>
            </a:r>
          </a:p>
          <a:p>
            <a:pPr marL="0" indent="0">
              <a:buNone/>
            </a:pPr>
            <a:r>
              <a:rPr lang="zh-CN" altLang="en-US" dirty="0"/>
              <a:t>形</a:t>
            </a:r>
            <a:r>
              <a:rPr lang="zh-CN" altLang="en-US" dirty="0" smtClean="0"/>
              <a:t>式幂级数乘积中，第一个括号提供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zh-CN" altLang="en-US" dirty="0" smtClean="0"/>
              <a:t>第二个</a:t>
            </a:r>
            <a:r>
              <a:rPr lang="zh-CN" altLang="en-US" dirty="0"/>
              <a:t>括号提供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</a:t>
            </a:r>
            <a:r>
              <a:rPr lang="zh-CN" altLang="en-US" dirty="0" smtClean="0"/>
              <a:t>，第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个括号提供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. </a:t>
            </a:r>
          </a:p>
          <a:p>
            <a:pPr marL="0" indent="0">
              <a:buNone/>
            </a:pPr>
            <a:r>
              <a:rPr lang="zh-CN" altLang="en-US" dirty="0" smtClean="0"/>
              <a:t>当</a:t>
            </a:r>
            <a:r>
              <a:rPr lang="en-US" altLang="zh-CN" dirty="0" err="1"/>
              <a:t>m</a:t>
            </a:r>
            <a:r>
              <a:rPr lang="en-US" altLang="zh-CN" baseline="-25000" dirty="0" err="1"/>
              <a:t>j</a:t>
            </a:r>
            <a:r>
              <a:rPr lang="en-US" altLang="zh-CN" dirty="0"/>
              <a:t>=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j</a:t>
            </a:r>
            <a:r>
              <a:rPr lang="en-US" altLang="zh-CN" dirty="0"/>
              <a:t> </a:t>
            </a:r>
            <a:r>
              <a:rPr lang="zh-CN" altLang="en-US" dirty="0" smtClean="0"/>
              <a:t>时表示第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个砝码用上了，</a:t>
            </a:r>
            <a:r>
              <a:rPr lang="en-US" altLang="zh-CN" dirty="0"/>
              <a:t> 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=0</a:t>
            </a:r>
            <a:r>
              <a:rPr lang="zh-CN" altLang="en-US" dirty="0" smtClean="0"/>
              <a:t>表示没有用上。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因</a:t>
            </a:r>
            <a:r>
              <a:rPr lang="zh-CN" altLang="en-US" dirty="0" smtClean="0"/>
              <a:t>此展开式中每个出现的项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i</a:t>
            </a:r>
            <a:r>
              <a:rPr lang="zh-CN" altLang="en-US" dirty="0" smtClean="0"/>
              <a:t>的代表着一种构成方法</a:t>
            </a:r>
            <a:r>
              <a:rPr lang="zh-CN" altLang="en-US" dirty="0"/>
              <a:t>，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i</a:t>
            </a:r>
            <a:r>
              <a:rPr lang="zh-CN" altLang="en-US" b="1" dirty="0" smtClean="0">
                <a:solidFill>
                  <a:schemeClr val="accent1"/>
                </a:solidFill>
              </a:rPr>
              <a:t>的系数</a:t>
            </a:r>
            <a:r>
              <a:rPr lang="zh-CN" altLang="en-US" b="1" dirty="0">
                <a:solidFill>
                  <a:schemeClr val="accent1"/>
                </a:solidFill>
              </a:rPr>
              <a:t>恰好</a:t>
            </a:r>
            <a:r>
              <a:rPr lang="zh-CN" altLang="en-US" b="1" dirty="0" smtClean="0">
                <a:solidFill>
                  <a:schemeClr val="accent1"/>
                </a:solidFill>
              </a:rPr>
              <a:t>代表着所有构成</a:t>
            </a:r>
            <a:r>
              <a:rPr lang="en-US" altLang="zh-CN" b="1" dirty="0" err="1" smtClean="0">
                <a:solidFill>
                  <a:schemeClr val="accent1"/>
                </a:solidFill>
              </a:rPr>
              <a:t>i</a:t>
            </a:r>
            <a:r>
              <a:rPr lang="zh-CN" altLang="en-US" b="1" dirty="0" smtClean="0">
                <a:solidFill>
                  <a:schemeClr val="accent1"/>
                </a:solidFill>
              </a:rPr>
              <a:t>克的砝码的方法数</a:t>
            </a:r>
            <a:r>
              <a:rPr lang="en-US" altLang="zh-CN" b="1" dirty="0" smtClean="0">
                <a:solidFill>
                  <a:schemeClr val="accent1"/>
                </a:solidFill>
              </a:rPr>
              <a:t>.</a:t>
            </a:r>
            <a:endParaRPr lang="zh-CN" alt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514350"/>
          </a:xfrm>
        </p:spPr>
        <p:txBody>
          <a:bodyPr>
            <a:noAutofit/>
          </a:bodyPr>
          <a:lstStyle/>
          <a:p>
            <a:pPr algn="ctr" eaLnBrk="1" hangingPunct="1"/>
            <a:r>
              <a:rPr lang="zh-CN" altLang="en-US" sz="3200" dirty="0" smtClean="0"/>
              <a:t>生成函数应用举例</a:t>
            </a:r>
            <a:r>
              <a:rPr lang="en-US" altLang="zh-CN" sz="3200" dirty="0" smtClean="0"/>
              <a:t>—</a:t>
            </a:r>
            <a:r>
              <a:rPr lang="zh-CN" altLang="en-US" sz="3200" dirty="0" smtClean="0"/>
              <a:t>物体的配置问题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51688"/>
          </a:xfrm>
        </p:spPr>
        <p:txBody>
          <a:bodyPr>
            <a:noAutofit/>
          </a:bodyPr>
          <a:lstStyle/>
          <a:p>
            <a:pPr algn="ctr" eaLnBrk="1" hangingPunct="1"/>
            <a:r>
              <a:rPr lang="zh-CN" altLang="en-US" sz="3600" dirty="0" smtClean="0"/>
              <a:t>生成函数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accent1"/>
                </a:solidFill>
              </a:rPr>
              <a:t>递推关系和生成函数</a:t>
            </a:r>
            <a:r>
              <a:rPr lang="zh-CN" altLang="en-US" sz="2400" dirty="0" smtClean="0"/>
              <a:t>是组合数学中非常重要的工具，常用于求解组合计数问题。特别是在分析算法复杂度和设计动态规划以及递归算法时，具有强大的功效。</a:t>
            </a:r>
            <a:endParaRPr lang="en-US" altLang="zh-CN" sz="2400" dirty="0" smtClean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zh-CN" altLang="en-US" sz="2400" dirty="0"/>
              <a:t>表</a:t>
            </a:r>
            <a:r>
              <a:rPr lang="zh-CN" altLang="en-US" sz="2400" dirty="0" smtClean="0"/>
              <a:t>示序列的一种有效方法是生成函数，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它把序列的项作为一个形式幂级数中变量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x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幂的系数</a:t>
            </a:r>
            <a:r>
              <a:rPr lang="zh-CN" altLang="en-US" sz="2400" dirty="0" smtClean="0"/>
              <a:t>。这样的生成函数可以用来求解许多类型的计数问题，诸如</a:t>
            </a:r>
            <a:endParaRPr lang="en-US" altLang="zh-CN" sz="2400" dirty="0" smtClean="0"/>
          </a:p>
          <a:p>
            <a:pPr marL="667512" lvl="2" indent="0">
              <a:buNone/>
            </a:pPr>
            <a:r>
              <a:rPr lang="en-US" altLang="zh-CN" sz="2400" dirty="0" smtClean="0"/>
              <a:t>(1)</a:t>
            </a:r>
            <a:r>
              <a:rPr lang="zh-CN" altLang="en-US" sz="2400" dirty="0" smtClean="0"/>
              <a:t>在各种限制下选取或分配不同种类的物体的方式数；</a:t>
            </a:r>
            <a:endParaRPr lang="en-US" altLang="zh-CN" sz="2400" dirty="0"/>
          </a:p>
          <a:p>
            <a:pPr marL="667512" lvl="2" indent="0">
              <a:buNone/>
            </a:pPr>
            <a:r>
              <a:rPr lang="en-US" altLang="zh-CN" sz="2400" dirty="0" smtClean="0"/>
              <a:t>(2)</a:t>
            </a:r>
            <a:r>
              <a:rPr lang="zh-CN" altLang="en-US" sz="2400" dirty="0" smtClean="0"/>
              <a:t>用不同面额钱币构成某个数额的钱的问题；</a:t>
            </a:r>
            <a:endParaRPr lang="en-US" altLang="zh-CN" sz="2400" dirty="0" smtClean="0"/>
          </a:p>
          <a:p>
            <a:pPr marL="0" indent="0" eaLnBrk="1" hangingPunct="1">
              <a:buNone/>
            </a:pPr>
            <a:r>
              <a:rPr lang="en-US" altLang="zh-CN" sz="2400" dirty="0" smtClean="0"/>
              <a:t>         (3)</a:t>
            </a:r>
            <a:r>
              <a:rPr lang="zh-CN" altLang="en-US" sz="2400" dirty="0" smtClean="0"/>
              <a:t>求解某些带限制条件的不定方程的问题等等。</a:t>
            </a:r>
            <a:endParaRPr lang="en-US" altLang="zh-CN" sz="2400" dirty="0" smtClean="0"/>
          </a:p>
          <a:p>
            <a:pPr marL="0" indent="0" eaLnBrk="1" hangingPunct="1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(4) </a:t>
            </a:r>
            <a:r>
              <a:rPr lang="zh-CN" altLang="en-US" sz="2400" dirty="0" smtClean="0"/>
              <a:t>整数分解问题</a:t>
            </a:r>
            <a:endParaRPr lang="en-US" altLang="zh-CN" sz="2400" dirty="0" smtClean="0"/>
          </a:p>
          <a:p>
            <a:pPr marL="0" indent="0" eaLnBrk="1" hangingPunct="1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）用生成函数求解特殊的递推关系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127750"/>
            <a:ext cx="762000" cy="365125"/>
          </a:xfrm>
        </p:spPr>
        <p:txBody>
          <a:bodyPr/>
          <a:lstStyle/>
          <a:p>
            <a:pPr>
              <a:defRPr/>
            </a:pPr>
            <a:fld id="{DC52C6F6-EBF5-46A1-9EC4-73604A2B7778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58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27888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问题转化</a:t>
            </a:r>
            <a:r>
              <a:rPr lang="zh-CN" altLang="en-US" sz="3200" dirty="0"/>
              <a:t>为</a:t>
            </a:r>
            <a:r>
              <a:rPr lang="zh-CN" altLang="en-US" sz="3200" dirty="0" smtClean="0"/>
              <a:t>解带限定条件的不定方程：</a:t>
            </a:r>
            <a:endParaRPr lang="zh-CN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/>
          <a:lstStyle/>
          <a:p>
            <a:r>
              <a:rPr lang="zh-CN" altLang="en-US" dirty="0"/>
              <a:t>当</a:t>
            </a:r>
            <a:r>
              <a:rPr lang="zh-CN" altLang="en-US" dirty="0" smtClean="0"/>
              <a:t>然这个问题的解也相当于解不定方程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+m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+…</a:t>
            </a:r>
            <a:r>
              <a:rPr lang="en-US" altLang="zh-CN" dirty="0" err="1"/>
              <a:t>m</a:t>
            </a:r>
            <a:r>
              <a:rPr lang="en-US" altLang="zh-CN" baseline="-25000" dirty="0" err="1"/>
              <a:t>k</a:t>
            </a:r>
            <a:r>
              <a:rPr lang="en-US" altLang="zh-CN" dirty="0"/>
              <a:t>=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zh-CN" altLang="en-US" dirty="0" smtClean="0"/>
              <a:t>其中</a:t>
            </a:r>
            <a:r>
              <a:rPr lang="zh-CN" altLang="en-US" dirty="0"/>
              <a:t>每</a:t>
            </a:r>
            <a:r>
              <a:rPr lang="zh-CN" altLang="en-US" dirty="0" smtClean="0"/>
              <a:t>一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j</a:t>
            </a:r>
            <a:r>
              <a:rPr lang="zh-CN" altLang="en-US" dirty="0" smtClean="0"/>
              <a:t>限制为：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n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 </a:t>
            </a:r>
            <a:r>
              <a:rPr lang="zh-CN" altLang="en-US" dirty="0"/>
              <a:t>或者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=0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800" dirty="0" smtClean="0"/>
              <a:t>考察生成函数 </a:t>
            </a:r>
            <a:r>
              <a:rPr lang="en-US" altLang="zh-CN" sz="2800" dirty="0" smtClean="0"/>
              <a:t>f(x) =(</a:t>
            </a:r>
            <a:r>
              <a:rPr lang="en-US" altLang="zh-CN" sz="2800" dirty="0"/>
              <a:t>1+x</a:t>
            </a:r>
            <a:r>
              <a:rPr lang="en-US" altLang="zh-CN" sz="2800" baseline="30000" dirty="0"/>
              <a:t>n</a:t>
            </a:r>
            <a:r>
              <a:rPr lang="en-US" altLang="zh-CN" sz="2800" baseline="14000" dirty="0"/>
              <a:t>1</a:t>
            </a:r>
            <a:r>
              <a:rPr lang="en-US" altLang="zh-CN" sz="2800" dirty="0"/>
              <a:t>) (1+x</a:t>
            </a:r>
            <a:r>
              <a:rPr lang="en-US" altLang="zh-CN" sz="2800" baseline="30000" dirty="0"/>
              <a:t>n</a:t>
            </a:r>
            <a:r>
              <a:rPr lang="en-US" altLang="zh-CN" sz="2800" baseline="14000" dirty="0"/>
              <a:t>2</a:t>
            </a:r>
            <a:r>
              <a:rPr lang="en-US" altLang="zh-CN" sz="2800" dirty="0"/>
              <a:t>) …(1+x</a:t>
            </a:r>
            <a:r>
              <a:rPr lang="en-US" altLang="zh-CN" sz="2800" baseline="30000" dirty="0"/>
              <a:t>n</a:t>
            </a:r>
            <a:r>
              <a:rPr lang="en-US" altLang="zh-CN" sz="2800" baseline="14000" dirty="0"/>
              <a:t>k</a:t>
            </a:r>
            <a:r>
              <a:rPr lang="en-US" altLang="zh-CN" sz="2800" dirty="0" smtClean="0"/>
              <a:t>)</a:t>
            </a:r>
            <a:r>
              <a:rPr lang="zh-CN" altLang="en-US" dirty="0" smtClean="0"/>
              <a:t>中项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i</a:t>
            </a:r>
            <a:r>
              <a:rPr lang="zh-CN" altLang="en-US" dirty="0" smtClean="0"/>
              <a:t>的系数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看以下具体</a:t>
            </a:r>
            <a:r>
              <a:rPr lang="zh-CN" altLang="en-US" dirty="0" smtClean="0"/>
              <a:t>的问题：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04913"/>
            <a:ext cx="7772400" cy="50434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400" dirty="0" smtClean="0"/>
              <a:t>解例题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现</a:t>
            </a:r>
            <a:r>
              <a:rPr lang="zh-CN" altLang="en-US" sz="2400" dirty="0" smtClean="0"/>
              <a:t>有质量分别为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克，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克，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克，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克，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克的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个砝码，在天平上能称几种质量的物体？每种质量的物体有几种不同称法？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 smtClean="0"/>
              <a:t>解：考察表达式</a:t>
            </a:r>
            <a:r>
              <a:rPr lang="en-US" altLang="zh-CN" sz="2400" dirty="0"/>
              <a:t>(1+x</a:t>
            </a:r>
            <a:r>
              <a:rPr lang="en-US" altLang="zh-CN" sz="2400" baseline="30000" dirty="0"/>
              <a:t>n</a:t>
            </a:r>
            <a:r>
              <a:rPr lang="en-US" altLang="zh-CN" sz="2400" baseline="14000" dirty="0"/>
              <a:t>1</a:t>
            </a:r>
            <a:r>
              <a:rPr lang="en-US" altLang="zh-CN" sz="2400" dirty="0"/>
              <a:t>) (1+x</a:t>
            </a:r>
            <a:r>
              <a:rPr lang="en-US" altLang="zh-CN" sz="2400" baseline="30000" dirty="0"/>
              <a:t>n</a:t>
            </a:r>
            <a:r>
              <a:rPr lang="en-US" altLang="zh-CN" sz="2400" baseline="14000" dirty="0"/>
              <a:t>2</a:t>
            </a:r>
            <a:r>
              <a:rPr lang="en-US" altLang="zh-CN" sz="2400" dirty="0"/>
              <a:t>) …(1+x</a:t>
            </a:r>
            <a:r>
              <a:rPr lang="en-US" altLang="zh-CN" sz="2400" baseline="30000" dirty="0"/>
              <a:t>n</a:t>
            </a:r>
            <a:r>
              <a:rPr lang="en-US" altLang="zh-CN" sz="2400" baseline="14000" dirty="0"/>
              <a:t>k</a:t>
            </a:r>
            <a:r>
              <a:rPr lang="en-US" altLang="zh-CN" sz="2400" dirty="0"/>
              <a:t>)</a:t>
            </a:r>
          </a:p>
          <a:p>
            <a:pPr eaLnBrk="1" hangingPunct="1">
              <a:defRPr/>
            </a:pPr>
            <a:r>
              <a:rPr lang="zh-CN" altLang="en-US" sz="2400" dirty="0" smtClean="0"/>
              <a:t>， 用实际的数字序列</a:t>
            </a:r>
            <a:r>
              <a:rPr lang="en-US" altLang="zh-CN" sz="2400" dirty="0" smtClean="0"/>
              <a:t>1,2,4,8,16</a:t>
            </a:r>
            <a:r>
              <a:rPr lang="zh-CN" altLang="en-US" sz="2400" dirty="0" smtClean="0"/>
              <a:t>代替</a:t>
            </a:r>
            <a:r>
              <a:rPr lang="en-US" altLang="zh-CN" sz="2400" dirty="0" smtClean="0"/>
              <a:t>n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,n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,…</a:t>
            </a:r>
            <a:r>
              <a:rPr lang="en-US" altLang="zh-CN" sz="2400" dirty="0" err="1" smtClean="0"/>
              <a:t>n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得到</a:t>
            </a:r>
            <a:endParaRPr lang="en-US" altLang="zh-CN" sz="2400" dirty="0" smtClean="0"/>
          </a:p>
          <a:p>
            <a:pPr marL="0" indent="0" algn="ctr" eaLnBrk="1" hangingPunct="1">
              <a:buFontTx/>
              <a:buNone/>
              <a:defRPr/>
            </a:pPr>
            <a:r>
              <a:rPr lang="en-US" altLang="zh-CN" sz="2400" dirty="0" smtClean="0"/>
              <a:t>f(x) =(1+x</a:t>
            </a:r>
            <a:r>
              <a:rPr lang="en-US" altLang="zh-CN" sz="2400" baseline="30000" dirty="0" smtClean="0"/>
              <a:t>1</a:t>
            </a:r>
            <a:r>
              <a:rPr lang="en-US" altLang="zh-CN" sz="2400" dirty="0" smtClean="0"/>
              <a:t>)(1+x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)(1+x</a:t>
            </a:r>
            <a:r>
              <a:rPr lang="en-US" altLang="zh-CN" sz="2400" baseline="30000" dirty="0" smtClean="0"/>
              <a:t>4</a:t>
            </a:r>
            <a:r>
              <a:rPr lang="en-US" altLang="zh-CN" sz="2400" dirty="0" smtClean="0"/>
              <a:t>)(1+x</a:t>
            </a:r>
            <a:r>
              <a:rPr lang="en-US" altLang="zh-CN" sz="2400" baseline="30000" dirty="0" smtClean="0"/>
              <a:t>8</a:t>
            </a:r>
            <a:r>
              <a:rPr lang="en-US" altLang="zh-CN" sz="2400" dirty="0" smtClean="0"/>
              <a:t>)(1+x</a:t>
            </a:r>
            <a:r>
              <a:rPr lang="en-US" altLang="zh-CN" sz="2400" baseline="30000" dirty="0" smtClean="0"/>
              <a:t>16</a:t>
            </a:r>
            <a:r>
              <a:rPr lang="en-US" altLang="zh-CN" sz="2400" dirty="0" smtClean="0"/>
              <a:t>)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en-US" altLang="zh-CN" sz="2400" dirty="0" smtClean="0"/>
              <a:t>f(x)=(1-x)f(x)/(1-x)=(1-x</a:t>
            </a:r>
            <a:r>
              <a:rPr lang="en-US" altLang="zh-CN" sz="2400" baseline="30000" dirty="0" smtClean="0"/>
              <a:t>32</a:t>
            </a:r>
            <a:r>
              <a:rPr lang="en-US" altLang="zh-CN" sz="2400" dirty="0" smtClean="0"/>
              <a:t>)/(1-x) = 1+x</a:t>
            </a:r>
            <a:r>
              <a:rPr lang="en-US" altLang="zh-CN" sz="2400" baseline="30000" dirty="0" smtClean="0"/>
              <a:t>1</a:t>
            </a:r>
            <a:r>
              <a:rPr lang="en-US" altLang="zh-CN" sz="2400" dirty="0" smtClean="0"/>
              <a:t>+x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+…+x</a:t>
            </a:r>
            <a:r>
              <a:rPr lang="en-US" altLang="zh-CN" sz="2400" baseline="30000" dirty="0" smtClean="0"/>
              <a:t>31</a:t>
            </a:r>
          </a:p>
          <a:p>
            <a:pPr marL="0" indent="0" eaLnBrk="1" hangingPunct="1">
              <a:buFontTx/>
              <a:buNone/>
              <a:defRPr/>
            </a:pPr>
            <a:r>
              <a:rPr lang="zh-CN" altLang="en-US" sz="2400" dirty="0" smtClean="0"/>
              <a:t>这个式子表明，只要不超过</a:t>
            </a:r>
            <a:r>
              <a:rPr lang="en-US" altLang="zh-CN" sz="2400" dirty="0" smtClean="0"/>
              <a:t>31</a:t>
            </a:r>
            <a:r>
              <a:rPr lang="zh-CN" altLang="en-US" sz="2400" dirty="0" smtClean="0"/>
              <a:t>克的物体，都可以用这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砝码称出，而且每一个恰好只要一种称法。</a:t>
            </a:r>
            <a:endParaRPr lang="en-US" altLang="zh-CN" sz="2400" dirty="0" smtClean="0"/>
          </a:p>
          <a:p>
            <a:pPr marL="0" indent="0" algn="ctr" eaLnBrk="1" hangingPunct="1">
              <a:buFontTx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重要的是体会为什么？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 eaLnBrk="1" hangingPunct="1">
              <a:buFontTx/>
              <a:buNone/>
              <a:defRPr/>
            </a:pPr>
            <a:endParaRPr lang="en-US" altLang="zh-CN" sz="2400" dirty="0" smtClean="0"/>
          </a:p>
          <a:p>
            <a:pPr marL="0" indent="0" eaLnBrk="1" hangingPunct="1">
              <a:buFontTx/>
              <a:buNone/>
              <a:defRPr/>
            </a:pPr>
            <a:endParaRPr lang="en-US" altLang="zh-CN" sz="2400" dirty="0" smtClean="0"/>
          </a:p>
          <a:p>
            <a:pPr marL="0" indent="0" algn="ctr" eaLnBrk="1" hangingPunct="1">
              <a:buFontTx/>
              <a:buNone/>
              <a:defRPr/>
            </a:pPr>
            <a:endParaRPr lang="zh-CN" alt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5E3AB-4920-4AC4-A415-F63B5A6F1306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514350"/>
          </a:xfrm>
        </p:spPr>
        <p:txBody>
          <a:bodyPr>
            <a:noAutofit/>
          </a:bodyPr>
          <a:lstStyle/>
          <a:p>
            <a:pPr algn="ctr" eaLnBrk="1" hangingPunct="1"/>
            <a:r>
              <a:rPr lang="zh-CN" altLang="en-US" sz="3200" dirty="0" smtClean="0"/>
              <a:t>生成函数应用举例</a:t>
            </a:r>
            <a:r>
              <a:rPr lang="en-US" altLang="zh-CN" sz="3200" dirty="0" smtClean="0"/>
              <a:t>—</a:t>
            </a:r>
            <a:r>
              <a:rPr lang="zh-CN" altLang="en-US" sz="3200" dirty="0" smtClean="0"/>
              <a:t>物体的配置问题</a:t>
            </a:r>
          </a:p>
        </p:txBody>
      </p:sp>
    </p:spTree>
    <p:extLst>
      <p:ext uri="{BB962C8B-B14F-4D97-AF65-F5344CB8AC3E}">
        <p14:creationId xmlns:p14="http://schemas.microsoft.com/office/powerpoint/2010/main" val="126930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7772400" cy="583247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sz="2400" dirty="0" smtClean="0"/>
              <a:t>例题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个质量为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克，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个质量为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克，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个质量为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克的砝码在天平上能称几种质量的物体？且每种质量的物体有几种不同称法？</a:t>
            </a:r>
            <a:endParaRPr lang="en-US" altLang="zh-CN" sz="2400" dirty="0" smtClean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首</a:t>
            </a:r>
            <a:r>
              <a:rPr lang="zh-CN" altLang="en-US" sz="2400" dirty="0" smtClean="0"/>
              <a:t>先，相同重量的砝码看成没有区别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 smtClean="0"/>
              <a:t>那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个质量为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克的砝码能够构成的是，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克，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克，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克。在砝码没有标记的情况下，能</a:t>
            </a:r>
            <a:r>
              <a:rPr lang="zh-CN" altLang="en-US" sz="2400" dirty="0"/>
              <a:t>构</a:t>
            </a:r>
            <a:r>
              <a:rPr lang="zh-CN" altLang="en-US" sz="2400" dirty="0" smtClean="0"/>
              <a:t>成上面</a:t>
            </a:r>
            <a:r>
              <a:rPr lang="en-US" altLang="zh-CN" sz="2400" dirty="0"/>
              <a:t>0</a:t>
            </a:r>
            <a:r>
              <a:rPr lang="zh-CN" altLang="en-US" sz="2400" dirty="0"/>
              <a:t>克，</a:t>
            </a:r>
            <a:r>
              <a:rPr lang="en-US" altLang="zh-CN" sz="2400" dirty="0"/>
              <a:t>1</a:t>
            </a:r>
            <a:r>
              <a:rPr lang="zh-CN" altLang="en-US" sz="2400" dirty="0"/>
              <a:t>克，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克的方法数分别只能是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1, </a:t>
            </a:r>
            <a:r>
              <a:rPr lang="zh-CN" altLang="en-US" sz="2400" dirty="0" smtClean="0"/>
              <a:t>所以其生成函数为</a:t>
            </a:r>
            <a:r>
              <a:rPr lang="en-US" altLang="zh-CN" sz="2400" dirty="0" smtClean="0"/>
              <a:t>1+x</a:t>
            </a:r>
            <a:r>
              <a:rPr lang="en-US" altLang="zh-CN" sz="2400" baseline="30000" dirty="0" smtClean="0"/>
              <a:t>1</a:t>
            </a:r>
            <a:r>
              <a:rPr lang="en-US" altLang="zh-CN" sz="2400" dirty="0" smtClean="0"/>
              <a:t>+x</a:t>
            </a:r>
            <a:r>
              <a:rPr lang="en-US" altLang="zh-CN" sz="2400" baseline="30000" dirty="0" smtClean="0"/>
              <a:t>2</a:t>
            </a:r>
          </a:p>
          <a:p>
            <a:pPr>
              <a:defRPr/>
            </a:pPr>
            <a:r>
              <a:rPr lang="zh-CN" altLang="en-US" sz="2400" dirty="0" smtClean="0"/>
              <a:t>类似地：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个质量为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克的生成函数为</a:t>
            </a:r>
            <a:r>
              <a:rPr lang="en-US" altLang="zh-CN" sz="2400" dirty="0" smtClean="0"/>
              <a:t>1+x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+x</a:t>
            </a:r>
            <a:r>
              <a:rPr lang="en-US" altLang="zh-CN" sz="2400" baseline="30000" dirty="0" smtClean="0"/>
              <a:t>4</a:t>
            </a:r>
            <a:r>
              <a:rPr lang="en-US" altLang="zh-CN" sz="2400" dirty="0" smtClean="0"/>
              <a:t>+x</a:t>
            </a:r>
            <a:r>
              <a:rPr lang="en-US" altLang="zh-CN" sz="2400" baseline="30000" dirty="0"/>
              <a:t>6</a:t>
            </a:r>
            <a:endParaRPr lang="en-US" altLang="zh-CN" sz="2400" baseline="30000" dirty="0" smtClean="0"/>
          </a:p>
          <a:p>
            <a:pPr>
              <a:defRPr/>
            </a:pPr>
            <a:r>
              <a:rPr lang="zh-CN" altLang="en-US" sz="2400" dirty="0" smtClean="0"/>
              <a:t>那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个质量为</a:t>
            </a:r>
            <a:r>
              <a:rPr lang="en-US" altLang="zh-CN" sz="2400" dirty="0"/>
              <a:t>5</a:t>
            </a:r>
            <a:r>
              <a:rPr lang="zh-CN" altLang="en-US" sz="2400" dirty="0" smtClean="0"/>
              <a:t>克的生成函数为</a:t>
            </a:r>
            <a:r>
              <a:rPr lang="en-US" altLang="zh-CN" sz="2400" dirty="0" smtClean="0"/>
              <a:t>1+x</a:t>
            </a:r>
            <a:r>
              <a:rPr lang="en-US" altLang="zh-CN" sz="2400" baseline="30000" dirty="0" smtClean="0"/>
              <a:t>5</a:t>
            </a:r>
            <a:r>
              <a:rPr lang="en-US" altLang="zh-CN" sz="2400" dirty="0" smtClean="0"/>
              <a:t>+x</a:t>
            </a:r>
            <a:r>
              <a:rPr lang="en-US" altLang="zh-CN" sz="2400" baseline="30000" dirty="0" smtClean="0"/>
              <a:t>10</a:t>
            </a:r>
          </a:p>
          <a:p>
            <a:pPr>
              <a:defRPr/>
            </a:pPr>
            <a:r>
              <a:rPr lang="zh-CN" altLang="en-US" sz="2400" dirty="0" smtClean="0"/>
              <a:t>于是这些个砝码对应的能称出的物体总方法数的生成函数为 </a:t>
            </a:r>
            <a:r>
              <a:rPr lang="en-US" altLang="zh-CN" sz="2400" dirty="0" smtClean="0"/>
              <a:t>( 1+x</a:t>
            </a:r>
            <a:r>
              <a:rPr lang="en-US" altLang="zh-CN" sz="2400" baseline="30000" dirty="0" smtClean="0"/>
              <a:t>1</a:t>
            </a:r>
            <a:r>
              <a:rPr lang="en-US" altLang="zh-CN" sz="2400" dirty="0" smtClean="0"/>
              <a:t>+x</a:t>
            </a:r>
            <a:r>
              <a:rPr lang="en-US" altLang="zh-CN" sz="2400" baseline="30000" dirty="0" smtClean="0"/>
              <a:t>2 </a:t>
            </a:r>
            <a:r>
              <a:rPr lang="en-US" altLang="zh-CN" sz="2400" dirty="0" smtClean="0"/>
              <a:t>)(1+x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+x</a:t>
            </a:r>
            <a:r>
              <a:rPr lang="en-US" altLang="zh-CN" sz="2400" baseline="30000" dirty="0" smtClean="0"/>
              <a:t>4</a:t>
            </a:r>
            <a:r>
              <a:rPr lang="en-US" altLang="zh-CN" sz="2400" dirty="0" smtClean="0"/>
              <a:t>+x</a:t>
            </a:r>
            <a:r>
              <a:rPr lang="en-US" altLang="zh-CN" sz="2400" baseline="30000" dirty="0" smtClean="0"/>
              <a:t>6  </a:t>
            </a:r>
            <a:r>
              <a:rPr lang="en-US" altLang="zh-CN" sz="2400" dirty="0" smtClean="0"/>
              <a:t>)(1+x</a:t>
            </a:r>
            <a:r>
              <a:rPr lang="en-US" altLang="zh-CN" sz="2400" baseline="30000" dirty="0" smtClean="0"/>
              <a:t>5</a:t>
            </a:r>
            <a:r>
              <a:rPr lang="en-US" altLang="zh-CN" sz="2400" dirty="0" smtClean="0"/>
              <a:t>+x</a:t>
            </a:r>
            <a:r>
              <a:rPr lang="en-US" altLang="zh-CN" sz="2400" baseline="30000" dirty="0" smtClean="0"/>
              <a:t>10</a:t>
            </a:r>
            <a:r>
              <a:rPr lang="en-US" altLang="zh-CN" sz="2400" dirty="0" smtClean="0"/>
              <a:t>)</a:t>
            </a:r>
            <a:endParaRPr lang="en-US" altLang="zh-CN" sz="2400" baseline="30000" dirty="0" smtClean="0"/>
          </a:p>
          <a:p>
            <a:pPr marL="0" indent="0">
              <a:buFontTx/>
              <a:buNone/>
              <a:defRPr/>
            </a:pPr>
            <a:endParaRPr lang="en-US" altLang="zh-CN" sz="2400" baseline="30000" dirty="0" smtClean="0"/>
          </a:p>
          <a:p>
            <a:pPr marL="0" indent="0">
              <a:buFontTx/>
              <a:buNone/>
              <a:defRPr/>
            </a:pPr>
            <a:r>
              <a:rPr lang="zh-CN" altLang="en-US" sz="2400" dirty="0" smtClean="0"/>
              <a:t>将此表达式展开，就能知道相应的方法数。</a:t>
            </a:r>
            <a:endParaRPr lang="en-US" altLang="zh-CN" sz="2400" dirty="0" smtClean="0"/>
          </a:p>
          <a:p>
            <a:pPr marL="0" indent="0">
              <a:buFontTx/>
              <a:buNone/>
              <a:defRPr/>
            </a:pPr>
            <a:endParaRPr lang="en-US" altLang="zh-CN" sz="2400" dirty="0"/>
          </a:p>
          <a:p>
            <a:pPr marL="0" indent="0">
              <a:buFontTx/>
              <a:buNone/>
              <a:defRPr/>
            </a:pPr>
            <a:r>
              <a:rPr lang="zh-CN" altLang="en-US" sz="2400" dirty="0" smtClean="0">
                <a:solidFill>
                  <a:srgbClr val="FF0000"/>
                </a:solidFill>
              </a:rPr>
              <a:t>问题：如果每一个砝码都有标记，即便质量相同的砝码，当成不同的砝码对待，会有何区别？</a:t>
            </a:r>
          </a:p>
          <a:p>
            <a:pPr>
              <a:defRPr/>
            </a:pPr>
            <a:endParaRPr lang="zh-CN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AC529D-EBBC-493A-A124-E84F8105CD31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99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2DF3FD-BBF9-488F-B7F4-35E301DB0B83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graphicFrame>
        <p:nvGraphicFramePr>
          <p:cNvPr id="357430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26827"/>
              </p:ext>
            </p:extLst>
          </p:nvPr>
        </p:nvGraphicFramePr>
        <p:xfrm>
          <a:off x="533405" y="4495800"/>
          <a:ext cx="8153394" cy="1150937"/>
        </p:xfrm>
        <a:graphic>
          <a:graphicData uri="http://schemas.openxmlformats.org/drawingml/2006/table">
            <a:tbl>
              <a:tblPr/>
              <a:tblGrid>
                <a:gridCol w="1219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1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8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3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8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1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8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1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48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12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7626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重量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方案数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699" name="Rectangle 53"/>
          <p:cNvSpPr>
            <a:spLocks noChangeArrowheads="1"/>
          </p:cNvSpPr>
          <p:nvPr/>
        </p:nvSpPr>
        <p:spPr bwMode="auto">
          <a:xfrm>
            <a:off x="755650" y="1432527"/>
            <a:ext cx="7848600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tabLst>
                <a:tab pos="685800" algn="l"/>
              </a:tabLs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tabLst>
                <a:tab pos="685800" algn="l"/>
              </a:tabLs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tabLst>
                <a:tab pos="685800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685800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宋体" charset="-122"/>
              </a:rPr>
              <a:t>例</a:t>
            </a:r>
            <a:r>
              <a:rPr lang="en-US" altLang="zh-CN" sz="2400" dirty="0">
                <a:solidFill>
                  <a:srgbClr val="800000"/>
                </a:solidFill>
                <a:latin typeface="宋体" charset="-122"/>
              </a:rPr>
              <a:t>4</a:t>
            </a:r>
            <a:r>
              <a:rPr lang="en-US" altLang="zh-CN" sz="2400" dirty="0">
                <a:latin typeface="宋体" charset="-122"/>
              </a:rPr>
              <a:t> </a:t>
            </a:r>
            <a:r>
              <a:rPr lang="en-US" altLang="zh-CN" sz="2400" dirty="0"/>
              <a:t>1</a:t>
            </a:r>
            <a:r>
              <a:rPr lang="zh-CN" altLang="en-US" sz="2400" dirty="0"/>
              <a:t>克砝码</a:t>
            </a:r>
            <a:r>
              <a:rPr lang="en-US" altLang="zh-CN" sz="2400" dirty="0"/>
              <a:t>2</a:t>
            </a:r>
            <a:r>
              <a:rPr lang="zh-CN" altLang="en-US" sz="2400" dirty="0"/>
              <a:t>个，</a:t>
            </a:r>
            <a:r>
              <a:rPr lang="en-US" altLang="zh-CN" sz="2400" dirty="0"/>
              <a:t>2</a:t>
            </a:r>
            <a:r>
              <a:rPr lang="zh-CN" altLang="en-US" sz="2400" dirty="0"/>
              <a:t>克砝码</a:t>
            </a:r>
            <a:r>
              <a:rPr lang="en-US" altLang="zh-CN" sz="2400" dirty="0"/>
              <a:t>1</a:t>
            </a:r>
            <a:r>
              <a:rPr lang="zh-CN" altLang="en-US" sz="2400" dirty="0"/>
              <a:t>个，</a:t>
            </a:r>
            <a:r>
              <a:rPr lang="en-US" altLang="zh-CN" sz="2400" dirty="0"/>
              <a:t>4</a:t>
            </a:r>
            <a:r>
              <a:rPr lang="zh-CN" altLang="en-US" sz="2400" dirty="0"/>
              <a:t>克砝码</a:t>
            </a:r>
            <a:r>
              <a:rPr lang="en-US" altLang="zh-CN" sz="2400" dirty="0"/>
              <a:t>2</a:t>
            </a:r>
            <a:r>
              <a:rPr lang="zh-CN" altLang="en-US" sz="2400" dirty="0"/>
              <a:t>个，问能称出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哪些重量，方案有多少？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解： </a:t>
            </a:r>
            <a:r>
              <a:rPr lang="en-US" altLang="zh-CN" sz="2400" dirty="0"/>
              <a:t> 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+ 2 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+ 4 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= </a:t>
            </a:r>
            <a:r>
              <a:rPr lang="en-US" altLang="zh-CN" sz="2400" i="1" dirty="0"/>
              <a:t>r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/>
              <a:t>         0 </a:t>
            </a:r>
            <a:r>
              <a:rPr lang="en-US" altLang="zh-CN" sz="2400" dirty="0"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x</a:t>
            </a:r>
            <a:r>
              <a:rPr lang="en-US" altLang="zh-CN" sz="2400" baseline="-25000" dirty="0">
                <a:sym typeface="Symbol" pitchFamily="18" charset="2"/>
              </a:rPr>
              <a:t>1</a:t>
            </a:r>
            <a:r>
              <a:rPr lang="en-US" altLang="zh-CN" sz="2400" dirty="0">
                <a:sym typeface="Symbol" pitchFamily="18" charset="2"/>
              </a:rPr>
              <a:t> </a:t>
            </a:r>
            <a:r>
              <a:rPr lang="en-US" altLang="zh-CN" sz="2400" dirty="0"/>
              <a:t> 2,</a:t>
            </a:r>
            <a:r>
              <a:rPr lang="en-US" altLang="zh-CN" sz="2400" dirty="0">
                <a:sym typeface="Symbol" pitchFamily="18" charset="2"/>
              </a:rPr>
              <a:t>  0 </a:t>
            </a:r>
            <a:r>
              <a:rPr lang="en-US" altLang="zh-CN" sz="2400" i="1" dirty="0"/>
              <a:t> x</a:t>
            </a:r>
            <a:r>
              <a:rPr lang="en-US" altLang="zh-CN" sz="2400" baseline="-25000" dirty="0">
                <a:sym typeface="Symbol" pitchFamily="18" charset="2"/>
              </a:rPr>
              <a:t>2</a:t>
            </a:r>
            <a:r>
              <a:rPr lang="en-US" altLang="zh-CN" sz="2400" dirty="0">
                <a:sym typeface="Symbol" pitchFamily="18" charset="2"/>
              </a:rPr>
              <a:t> </a:t>
            </a:r>
            <a:r>
              <a:rPr lang="en-US" altLang="zh-CN" sz="2400" dirty="0"/>
              <a:t> 1,</a:t>
            </a:r>
            <a:r>
              <a:rPr lang="en-US" altLang="zh-CN" sz="2400" dirty="0">
                <a:sym typeface="Symbol" pitchFamily="18" charset="2"/>
              </a:rPr>
              <a:t>  0 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x</a:t>
            </a:r>
            <a:r>
              <a:rPr lang="en-US" altLang="zh-CN" sz="2400" baseline="-25000" dirty="0">
                <a:sym typeface="Symbol" pitchFamily="18" charset="2"/>
              </a:rPr>
              <a:t>3</a:t>
            </a:r>
            <a:r>
              <a:rPr lang="en-US" altLang="zh-CN" sz="2400" dirty="0">
                <a:sym typeface="Symbol" pitchFamily="18" charset="2"/>
              </a:rPr>
              <a:t> </a:t>
            </a:r>
            <a:r>
              <a:rPr lang="en-US" altLang="zh-CN" sz="2400" dirty="0"/>
              <a:t> 2 </a:t>
            </a:r>
            <a:endParaRPr lang="en-US" altLang="zh-CN" sz="2400" dirty="0"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ym typeface="Symbol" pitchFamily="18" charset="2"/>
              </a:rPr>
              <a:t>    </a:t>
            </a:r>
            <a:r>
              <a:rPr lang="zh-CN" altLang="en-US" sz="2400" dirty="0" smtClean="0">
                <a:sym typeface="Symbol" pitchFamily="18" charset="2"/>
              </a:rPr>
              <a:t>生成函数为：</a:t>
            </a:r>
            <a:r>
              <a:rPr lang="en-US" altLang="zh-CN" sz="2400" i="1" dirty="0" smtClean="0">
                <a:sym typeface="Symbol" pitchFamily="18" charset="2"/>
              </a:rPr>
              <a:t>G</a:t>
            </a:r>
            <a:r>
              <a:rPr lang="en-US" altLang="zh-CN" sz="2400" dirty="0" smtClean="0">
                <a:sym typeface="Symbol" pitchFamily="18" charset="2"/>
              </a:rPr>
              <a:t>(</a:t>
            </a:r>
            <a:r>
              <a:rPr lang="en-US" altLang="zh-CN" sz="2400" i="1" dirty="0" smtClean="0">
                <a:sym typeface="Symbol" pitchFamily="18" charset="2"/>
              </a:rPr>
              <a:t>x</a:t>
            </a:r>
            <a:r>
              <a:rPr lang="en-US" altLang="zh-CN" sz="2400" dirty="0" smtClean="0">
                <a:sym typeface="Symbol" pitchFamily="18" charset="2"/>
              </a:rPr>
              <a:t>) </a:t>
            </a:r>
            <a:r>
              <a:rPr lang="en-US" altLang="zh-CN" sz="2400" dirty="0">
                <a:sym typeface="Symbol" pitchFamily="18" charset="2"/>
              </a:rPr>
              <a:t>= (</a:t>
            </a:r>
            <a:r>
              <a:rPr lang="en-US" altLang="zh-CN" sz="2400" dirty="0" smtClean="0">
                <a:sym typeface="Symbol" pitchFamily="18" charset="2"/>
              </a:rPr>
              <a:t>1+</a:t>
            </a:r>
            <a:r>
              <a:rPr lang="en-US" altLang="zh-CN" sz="2400" i="1" dirty="0" smtClean="0">
                <a:sym typeface="Symbol" pitchFamily="18" charset="2"/>
              </a:rPr>
              <a:t>x</a:t>
            </a:r>
            <a:r>
              <a:rPr lang="en-US" altLang="zh-CN" sz="2400" dirty="0" smtClean="0">
                <a:sym typeface="Symbol" pitchFamily="18" charset="2"/>
              </a:rPr>
              <a:t>+</a:t>
            </a:r>
            <a:r>
              <a:rPr lang="en-US" altLang="zh-CN" sz="2400" i="1" dirty="0" smtClean="0">
                <a:sym typeface="Symbol" pitchFamily="18" charset="2"/>
              </a:rPr>
              <a:t>x</a:t>
            </a:r>
            <a:r>
              <a:rPr lang="en-US" altLang="zh-CN" sz="2400" baseline="30000" dirty="0" smtClean="0">
                <a:sym typeface="Symbol" pitchFamily="18" charset="2"/>
              </a:rPr>
              <a:t>2</a:t>
            </a:r>
            <a:r>
              <a:rPr lang="en-US" altLang="zh-CN" sz="2400" dirty="0">
                <a:sym typeface="Symbol" pitchFamily="18" charset="2"/>
              </a:rPr>
              <a:t>)(</a:t>
            </a:r>
            <a:r>
              <a:rPr lang="en-US" altLang="zh-CN" sz="2400" dirty="0" smtClean="0">
                <a:sym typeface="Symbol" pitchFamily="18" charset="2"/>
              </a:rPr>
              <a:t>1+</a:t>
            </a:r>
            <a:r>
              <a:rPr lang="en-US" altLang="zh-CN" sz="2400" i="1" dirty="0" smtClean="0">
                <a:sym typeface="Symbol" pitchFamily="18" charset="2"/>
              </a:rPr>
              <a:t>x</a:t>
            </a:r>
            <a:r>
              <a:rPr lang="en-US" altLang="zh-CN" sz="2400" baseline="30000" dirty="0" smtClean="0">
                <a:sym typeface="Symbol" pitchFamily="18" charset="2"/>
              </a:rPr>
              <a:t>2</a:t>
            </a:r>
            <a:r>
              <a:rPr lang="en-US" altLang="zh-CN" sz="2400" dirty="0">
                <a:sym typeface="Symbol" pitchFamily="18" charset="2"/>
              </a:rPr>
              <a:t>)(</a:t>
            </a:r>
            <a:r>
              <a:rPr lang="en-US" altLang="zh-CN" sz="2400" dirty="0" smtClean="0">
                <a:sym typeface="Symbol" pitchFamily="18" charset="2"/>
              </a:rPr>
              <a:t>1+</a:t>
            </a:r>
            <a:r>
              <a:rPr lang="en-US" altLang="zh-CN" sz="2400" i="1" dirty="0" smtClean="0">
                <a:sym typeface="Symbol" pitchFamily="18" charset="2"/>
              </a:rPr>
              <a:t>x</a:t>
            </a:r>
            <a:r>
              <a:rPr lang="en-US" altLang="zh-CN" sz="2400" baseline="30000" dirty="0" smtClean="0">
                <a:sym typeface="Symbol" pitchFamily="18" charset="2"/>
              </a:rPr>
              <a:t>4</a:t>
            </a:r>
            <a:r>
              <a:rPr lang="en-US" altLang="zh-CN" sz="2400" dirty="0" smtClean="0">
                <a:sym typeface="Symbol" pitchFamily="18" charset="2"/>
              </a:rPr>
              <a:t>+</a:t>
            </a:r>
            <a:r>
              <a:rPr lang="en-US" altLang="zh-CN" sz="2400" i="1" dirty="0" smtClean="0">
                <a:sym typeface="Symbol" pitchFamily="18" charset="2"/>
              </a:rPr>
              <a:t>x</a:t>
            </a:r>
            <a:r>
              <a:rPr lang="en-US" altLang="zh-CN" sz="2400" baseline="30000" dirty="0" smtClean="0">
                <a:sym typeface="Symbol" pitchFamily="18" charset="2"/>
              </a:rPr>
              <a:t>8</a:t>
            </a:r>
            <a:r>
              <a:rPr lang="en-US" altLang="zh-CN" sz="2400" dirty="0">
                <a:sym typeface="Symbol" pitchFamily="18" charset="2"/>
              </a:rPr>
              <a:t>)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ym typeface="Symbol" pitchFamily="18" charset="2"/>
              </a:rPr>
              <a:t>            = </a:t>
            </a:r>
            <a:r>
              <a:rPr lang="en-US" altLang="zh-CN" sz="2400" dirty="0" smtClean="0">
                <a:sym typeface="Symbol" pitchFamily="18" charset="2"/>
              </a:rPr>
              <a:t>1+</a:t>
            </a:r>
            <a:r>
              <a:rPr lang="en-US" altLang="zh-CN" sz="2400" i="1" dirty="0" smtClean="0">
                <a:sym typeface="Symbol" pitchFamily="18" charset="2"/>
              </a:rPr>
              <a:t>x</a:t>
            </a:r>
            <a:r>
              <a:rPr lang="en-US" altLang="zh-CN" sz="2400" dirty="0" smtClean="0">
                <a:sym typeface="Symbol" pitchFamily="18" charset="2"/>
              </a:rPr>
              <a:t>+2</a:t>
            </a:r>
            <a:r>
              <a:rPr lang="en-US" altLang="zh-CN" sz="2400" i="1" dirty="0" smtClean="0">
                <a:sym typeface="Symbol" pitchFamily="18" charset="2"/>
              </a:rPr>
              <a:t>x</a:t>
            </a:r>
            <a:r>
              <a:rPr lang="en-US" altLang="zh-CN" sz="2400" baseline="30000" dirty="0" smtClean="0">
                <a:sym typeface="Symbol" pitchFamily="18" charset="2"/>
              </a:rPr>
              <a:t>2</a:t>
            </a:r>
            <a:r>
              <a:rPr lang="en-US" altLang="zh-CN" sz="2400" dirty="0" smtClean="0">
                <a:sym typeface="Symbol" pitchFamily="18" charset="2"/>
              </a:rPr>
              <a:t>+</a:t>
            </a:r>
            <a:r>
              <a:rPr lang="en-US" altLang="zh-CN" sz="2400" i="1" dirty="0" smtClean="0">
                <a:sym typeface="Symbol" pitchFamily="18" charset="2"/>
              </a:rPr>
              <a:t>x</a:t>
            </a:r>
            <a:r>
              <a:rPr lang="en-US" altLang="zh-CN" sz="2400" baseline="30000" dirty="0" smtClean="0">
                <a:sym typeface="Symbol" pitchFamily="18" charset="2"/>
              </a:rPr>
              <a:t>3</a:t>
            </a:r>
            <a:r>
              <a:rPr lang="en-US" altLang="zh-CN" sz="2400" dirty="0" smtClean="0">
                <a:sym typeface="Symbol" pitchFamily="18" charset="2"/>
              </a:rPr>
              <a:t>+2</a:t>
            </a:r>
            <a:r>
              <a:rPr lang="en-US" altLang="zh-CN" sz="2400" i="1" dirty="0" smtClean="0">
                <a:sym typeface="Symbol" pitchFamily="18" charset="2"/>
              </a:rPr>
              <a:t>x</a:t>
            </a:r>
            <a:r>
              <a:rPr lang="en-US" altLang="zh-CN" sz="2400" baseline="30000" dirty="0" smtClean="0">
                <a:sym typeface="Symbol" pitchFamily="18" charset="2"/>
              </a:rPr>
              <a:t>4</a:t>
            </a:r>
            <a:r>
              <a:rPr lang="en-US" altLang="zh-CN" sz="2400" dirty="0" smtClean="0">
                <a:sym typeface="Symbol" pitchFamily="18" charset="2"/>
              </a:rPr>
              <a:t>+</a:t>
            </a:r>
            <a:r>
              <a:rPr lang="en-US" altLang="zh-CN" sz="2400" i="1" dirty="0" smtClean="0">
                <a:sym typeface="Symbol" pitchFamily="18" charset="2"/>
              </a:rPr>
              <a:t>x</a:t>
            </a:r>
            <a:r>
              <a:rPr lang="en-US" altLang="zh-CN" sz="2400" baseline="30000" dirty="0" smtClean="0">
                <a:sym typeface="Symbol" pitchFamily="18" charset="2"/>
              </a:rPr>
              <a:t>5</a:t>
            </a:r>
            <a:r>
              <a:rPr lang="en-US" altLang="zh-CN" sz="2400" dirty="0" smtClean="0">
                <a:sym typeface="Symbol" pitchFamily="18" charset="2"/>
              </a:rPr>
              <a:t>+2</a:t>
            </a:r>
            <a:r>
              <a:rPr lang="en-US" altLang="zh-CN" sz="2400" i="1" dirty="0" smtClean="0">
                <a:sym typeface="Symbol" pitchFamily="18" charset="2"/>
              </a:rPr>
              <a:t>x</a:t>
            </a:r>
            <a:r>
              <a:rPr lang="en-US" altLang="zh-CN" sz="2400" baseline="30000" dirty="0" smtClean="0">
                <a:sym typeface="Symbol" pitchFamily="18" charset="2"/>
              </a:rPr>
              <a:t>6</a:t>
            </a:r>
            <a:r>
              <a:rPr lang="en-US" altLang="zh-CN" sz="2400" dirty="0" smtClean="0">
                <a:sym typeface="Symbol" pitchFamily="18" charset="2"/>
              </a:rPr>
              <a:t>+</a:t>
            </a:r>
            <a:r>
              <a:rPr lang="en-US" altLang="zh-CN" sz="2400" i="1" dirty="0" smtClean="0">
                <a:sym typeface="Symbol" pitchFamily="18" charset="2"/>
              </a:rPr>
              <a:t>x</a:t>
            </a:r>
            <a:r>
              <a:rPr lang="en-US" altLang="zh-CN" sz="2400" baseline="30000" dirty="0" smtClean="0">
                <a:sym typeface="Symbol" pitchFamily="18" charset="2"/>
              </a:rPr>
              <a:t>7</a:t>
            </a:r>
            <a:r>
              <a:rPr lang="en-US" altLang="zh-CN" sz="2400" dirty="0" smtClean="0">
                <a:sym typeface="Symbol" pitchFamily="18" charset="2"/>
              </a:rPr>
              <a:t>+2</a:t>
            </a:r>
            <a:r>
              <a:rPr lang="en-US" altLang="zh-CN" sz="2400" i="1" dirty="0" smtClean="0">
                <a:sym typeface="Symbol" pitchFamily="18" charset="2"/>
              </a:rPr>
              <a:t>x</a:t>
            </a:r>
            <a:r>
              <a:rPr lang="en-US" altLang="zh-CN" sz="2400" baseline="30000" dirty="0" smtClean="0">
                <a:sym typeface="Symbol" pitchFamily="18" charset="2"/>
              </a:rPr>
              <a:t>8</a:t>
            </a:r>
            <a:r>
              <a:rPr lang="en-US" altLang="zh-CN" sz="2400" dirty="0" smtClean="0">
                <a:sym typeface="Symbol" pitchFamily="18" charset="2"/>
              </a:rPr>
              <a:t>+</a:t>
            </a:r>
            <a:r>
              <a:rPr lang="en-US" altLang="zh-CN" sz="2400" i="1" dirty="0" smtClean="0">
                <a:sym typeface="Symbol" pitchFamily="18" charset="2"/>
              </a:rPr>
              <a:t>x</a:t>
            </a:r>
            <a:r>
              <a:rPr lang="en-US" altLang="zh-CN" sz="2400" baseline="30000" dirty="0" smtClean="0">
                <a:sym typeface="Symbol" pitchFamily="18" charset="2"/>
              </a:rPr>
              <a:t>9</a:t>
            </a:r>
            <a:r>
              <a:rPr lang="en-US" altLang="zh-CN" sz="2400" dirty="0" smtClean="0">
                <a:sym typeface="Symbol" pitchFamily="18" charset="2"/>
              </a:rPr>
              <a:t>+2</a:t>
            </a:r>
            <a:r>
              <a:rPr lang="en-US" altLang="zh-CN" sz="2400" i="1" dirty="0" smtClean="0">
                <a:sym typeface="Symbol" pitchFamily="18" charset="2"/>
              </a:rPr>
              <a:t>x</a:t>
            </a:r>
            <a:r>
              <a:rPr lang="en-US" altLang="zh-CN" sz="2400" baseline="30000" dirty="0" smtClean="0">
                <a:sym typeface="Symbol" pitchFamily="18" charset="2"/>
              </a:rPr>
              <a:t>10</a:t>
            </a:r>
            <a:r>
              <a:rPr lang="en-US" altLang="zh-CN" sz="2400" dirty="0" smtClean="0">
                <a:sym typeface="Symbol" pitchFamily="18" charset="2"/>
              </a:rPr>
              <a:t>+</a:t>
            </a:r>
            <a:r>
              <a:rPr lang="en-US" altLang="zh-CN" sz="2400" i="1" dirty="0" smtClean="0">
                <a:sym typeface="Symbol" pitchFamily="18" charset="2"/>
              </a:rPr>
              <a:t>x</a:t>
            </a:r>
            <a:r>
              <a:rPr lang="en-US" altLang="zh-CN" sz="2400" baseline="30000" dirty="0" smtClean="0">
                <a:sym typeface="Symbol" pitchFamily="18" charset="2"/>
              </a:rPr>
              <a:t>11</a:t>
            </a:r>
            <a:r>
              <a:rPr lang="en-US" altLang="zh-CN" sz="2400" dirty="0" smtClean="0">
                <a:sym typeface="Symbol" pitchFamily="18" charset="2"/>
              </a:rPr>
              <a:t>+</a:t>
            </a:r>
            <a:r>
              <a:rPr lang="en-US" altLang="zh-CN" sz="2400" i="1" dirty="0" smtClean="0">
                <a:sym typeface="Symbol" pitchFamily="18" charset="2"/>
              </a:rPr>
              <a:t>x</a:t>
            </a:r>
            <a:r>
              <a:rPr lang="en-US" altLang="zh-CN" sz="2400" baseline="30000" dirty="0" smtClean="0">
                <a:sym typeface="Symbol" pitchFamily="18" charset="2"/>
              </a:rPr>
              <a:t>12</a:t>
            </a:r>
            <a:endParaRPr lang="en-US" altLang="zh-CN" sz="2400" baseline="30000" dirty="0">
              <a:sym typeface="Symbol" pitchFamily="18" charset="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628650"/>
            <a:ext cx="7772400" cy="514350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生成函数应用举例</a:t>
            </a:r>
            <a:r>
              <a:rPr lang="en-US" altLang="zh-CN" sz="3200" dirty="0" smtClean="0"/>
              <a:t>—</a:t>
            </a:r>
            <a:r>
              <a:rPr lang="zh-CN" altLang="en-US" sz="3200" dirty="0" smtClean="0"/>
              <a:t>物体的配置问题</a:t>
            </a:r>
          </a:p>
        </p:txBody>
      </p:sp>
    </p:spTree>
    <p:extLst>
      <p:ext uri="{BB962C8B-B14F-4D97-AF65-F5344CB8AC3E}">
        <p14:creationId xmlns:p14="http://schemas.microsoft.com/office/powerpoint/2010/main" val="194466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7888"/>
            <a:ext cx="8229600" cy="591312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dirty="0"/>
              <a:t>Counting Problems and Generating </a:t>
            </a:r>
            <a:r>
              <a:rPr lang="en-US" altLang="zh-CN" sz="3200" dirty="0" smtClean="0"/>
              <a:t>Functions</a:t>
            </a:r>
            <a:br>
              <a:rPr lang="en-US" altLang="zh-CN" sz="3200" dirty="0" smtClean="0"/>
            </a:br>
            <a:r>
              <a:rPr lang="zh-CN" altLang="en-US" sz="3200" dirty="0" smtClean="0"/>
              <a:t>生成函数用于</a:t>
            </a:r>
            <a:r>
              <a:rPr lang="zh-CN" altLang="en-US" sz="3200" dirty="0"/>
              <a:t>求</a:t>
            </a:r>
            <a:r>
              <a:rPr lang="zh-CN" altLang="en-US" sz="3200" dirty="0" smtClean="0"/>
              <a:t>解不定方程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General form of the solutions of the equation with form:			                          e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+e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+e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+…+</a:t>
            </a:r>
            <a:r>
              <a:rPr lang="en-US" altLang="zh-CN" sz="2400" dirty="0" err="1" smtClean="0"/>
              <a:t>e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smtClean="0"/>
              <a:t>=c</a:t>
            </a:r>
          </a:p>
          <a:p>
            <a:pPr>
              <a:buNone/>
            </a:pPr>
            <a:r>
              <a:rPr lang="en-US" altLang="zh-CN" sz="2400" dirty="0" smtClean="0"/>
              <a:t>Where C is a constant positive integer, each </a:t>
            </a:r>
            <a:r>
              <a:rPr lang="en-US" altLang="zh-CN" sz="2400" dirty="0" err="1" smtClean="0"/>
              <a:t>e</a:t>
            </a:r>
            <a:r>
              <a:rPr lang="en-US" altLang="zh-CN" sz="2400" baseline="-25000" dirty="0" err="1" smtClean="0"/>
              <a:t>i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is non-negative integer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 smtClean="0"/>
              <a:t>可以用生成函数来求解这种类型的方程</a:t>
            </a:r>
            <a:endParaRPr lang="en-US" sz="2400" b="1" dirty="0"/>
          </a:p>
          <a:p>
            <a:pPr>
              <a:buNone/>
            </a:pPr>
            <a:r>
              <a:rPr lang="en-US" altLang="zh-CN" sz="2400" b="1" dirty="0" smtClean="0"/>
              <a:t>Example 5</a:t>
            </a:r>
            <a:r>
              <a:rPr lang="zh-CN" altLang="en-US" sz="2400" b="1" dirty="0" smtClean="0"/>
              <a:t>：</a:t>
            </a:r>
            <a:r>
              <a:rPr lang="en-US" altLang="zh-CN" sz="2400" dirty="0"/>
              <a:t>Find the number of solutions </a:t>
            </a:r>
            <a:r>
              <a:rPr lang="en-US" altLang="zh-CN" sz="2400" dirty="0" smtClean="0"/>
              <a:t>of </a:t>
            </a:r>
            <a:r>
              <a:rPr lang="en-US" sz="2400" i="1" dirty="0" smtClean="0"/>
              <a:t>e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 + </a:t>
            </a:r>
            <a:r>
              <a:rPr lang="en-US" sz="2400" i="1" dirty="0" smtClean="0"/>
              <a:t>e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 + </a:t>
            </a:r>
            <a:r>
              <a:rPr lang="en-US" sz="2400" i="1" dirty="0" smtClean="0"/>
              <a:t>e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17 </a:t>
            </a:r>
            <a:r>
              <a:rPr lang="zh-CN" altLang="en-US" sz="2400" dirty="0" smtClean="0">
                <a:latin typeface="Cambria Math" pitchFamily="18" charset="0"/>
                <a:ea typeface="Cambria Math" pitchFamily="18" charset="0"/>
              </a:rPr>
              <a:t>，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where </a:t>
            </a:r>
            <a:r>
              <a:rPr lang="en-US" altLang="zh-CN" sz="2400" i="1" dirty="0" smtClean="0"/>
              <a:t>e</a:t>
            </a:r>
            <a:r>
              <a:rPr lang="en-US" altLang="zh-CN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sz="2400" dirty="0"/>
              <a:t>, </a:t>
            </a:r>
            <a:r>
              <a:rPr lang="en-US" altLang="zh-CN" sz="2400" i="1" dirty="0" smtClean="0"/>
              <a:t>e</a:t>
            </a:r>
            <a:r>
              <a:rPr lang="en-US" altLang="zh-CN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e</a:t>
            </a:r>
            <a:r>
              <a:rPr lang="en-US" altLang="zh-CN" sz="2400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altLang="zh-CN" sz="2400" dirty="0" smtClean="0"/>
              <a:t>are non-negative integers, and satisfies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 smtClean="0">
                <a:latin typeface="Cambria Math"/>
                <a:ea typeface="Cambria Math"/>
              </a:rPr>
              <a:t>≤</a:t>
            </a:r>
            <a:r>
              <a:rPr lang="en-US" sz="2400" dirty="0" smtClean="0"/>
              <a:t> </a:t>
            </a:r>
            <a:r>
              <a:rPr lang="en-US" sz="2400" i="1" dirty="0" smtClean="0"/>
              <a:t>e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latin typeface="Cambria Math"/>
                <a:ea typeface="Cambria Math"/>
              </a:rPr>
              <a:t>≤ 5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400" dirty="0" smtClean="0">
                <a:latin typeface="Cambria Math"/>
                <a:ea typeface="Cambria Math"/>
              </a:rPr>
              <a:t>≤ </a:t>
            </a:r>
            <a:r>
              <a:rPr lang="en-US" sz="2400" i="1" dirty="0" smtClean="0"/>
              <a:t>e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latin typeface="Cambria Math"/>
                <a:ea typeface="Cambria Math"/>
              </a:rPr>
              <a:t> ≤ 6</a:t>
            </a:r>
            <a:r>
              <a:rPr lang="en-US" sz="2400" dirty="0" smtClean="0"/>
              <a:t>, </a:t>
            </a:r>
            <a:r>
              <a:rPr lang="zh-CN" altLang="en-US" sz="2400" dirty="0" smtClean="0"/>
              <a:t>和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sz="2400" dirty="0" smtClean="0">
                <a:latin typeface="Cambria Math"/>
                <a:ea typeface="Cambria Math"/>
              </a:rPr>
              <a:t>≤ </a:t>
            </a:r>
            <a:r>
              <a:rPr lang="en-US" sz="2400" i="1" dirty="0" smtClean="0"/>
              <a:t>e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≤ 7.</a:t>
            </a:r>
            <a:r>
              <a:rPr lang="en-US" sz="2400" dirty="0" smtClean="0"/>
              <a:t>  </a:t>
            </a:r>
          </a:p>
          <a:p>
            <a:pPr>
              <a:buNone/>
            </a:pPr>
            <a:r>
              <a:rPr lang="zh-CN" altLang="en-US" sz="2400" b="1" dirty="0" smtClean="0"/>
              <a:t>解</a:t>
            </a:r>
            <a:r>
              <a:rPr lang="zh-CN" altLang="en-US" sz="2400" dirty="0" smtClean="0"/>
              <a:t>：构造生成函数</a:t>
            </a:r>
            <a:r>
              <a:rPr lang="en-US" altLang="zh-CN" sz="2400" dirty="0"/>
              <a:t>(</a:t>
            </a:r>
            <a:r>
              <a:rPr lang="en-US" altLang="zh-CN" sz="2400" i="1" dirty="0">
                <a:ea typeface="Cambria Math" pitchFamily="18" charset="0"/>
              </a:rPr>
              <a:t>x</a:t>
            </a:r>
            <a:r>
              <a:rPr lang="en-US" altLang="zh-CN" sz="24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altLang="zh-CN" sz="2400" i="1" dirty="0">
                <a:ea typeface="Cambria Math" pitchFamily="18" charset="0"/>
              </a:rPr>
              <a:t>x</a:t>
            </a:r>
            <a:r>
              <a:rPr lang="en-US" altLang="zh-CN" sz="2400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altLang="zh-CN" sz="2400" i="1" dirty="0">
                <a:ea typeface="Cambria Math" pitchFamily="18" charset="0"/>
              </a:rPr>
              <a:t>x</a:t>
            </a:r>
            <a:r>
              <a:rPr lang="en-US" altLang="zh-CN" sz="2400" baseline="30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altLang="zh-CN" sz="2400" i="1" dirty="0">
                <a:ea typeface="Cambria Math" pitchFamily="18" charset="0"/>
              </a:rPr>
              <a:t>x</a:t>
            </a:r>
            <a:r>
              <a:rPr lang="en-US" altLang="zh-CN" sz="2400" baseline="30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altLang="zh-CN" sz="2400" dirty="0">
                <a:ea typeface="Cambria Math" pitchFamily="18" charset="0"/>
              </a:rPr>
              <a:t>)</a:t>
            </a:r>
            <a:r>
              <a:rPr lang="en-US" altLang="zh-CN" sz="2400" dirty="0"/>
              <a:t> (</a:t>
            </a:r>
            <a:r>
              <a:rPr lang="en-US" altLang="zh-CN" sz="2400" i="1" dirty="0">
                <a:ea typeface="Cambria Math" pitchFamily="18" charset="0"/>
              </a:rPr>
              <a:t>x</a:t>
            </a:r>
            <a:r>
              <a:rPr lang="en-US" altLang="zh-CN" sz="2400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altLang="zh-CN" sz="2400" i="1" dirty="0">
                <a:ea typeface="Cambria Math" pitchFamily="18" charset="0"/>
              </a:rPr>
              <a:t>x</a:t>
            </a:r>
            <a:r>
              <a:rPr lang="en-US" altLang="zh-CN" sz="2400" baseline="30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altLang="zh-CN" sz="2400" i="1" dirty="0">
                <a:ea typeface="Cambria Math" pitchFamily="18" charset="0"/>
              </a:rPr>
              <a:t>x</a:t>
            </a:r>
            <a:r>
              <a:rPr lang="en-US" altLang="zh-CN" sz="2400" baseline="30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altLang="zh-CN" sz="2400" i="1" dirty="0">
                <a:ea typeface="Cambria Math" pitchFamily="18" charset="0"/>
              </a:rPr>
              <a:t>x</a:t>
            </a:r>
            <a:r>
              <a:rPr lang="en-US" altLang="zh-CN" sz="2400" baseline="30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altLang="zh-CN" sz="2400" dirty="0">
                <a:ea typeface="Cambria Math" pitchFamily="18" charset="0"/>
              </a:rPr>
              <a:t>)</a:t>
            </a:r>
            <a:r>
              <a:rPr lang="en-US" altLang="zh-CN" sz="2400" dirty="0"/>
              <a:t> (</a:t>
            </a:r>
            <a:r>
              <a:rPr lang="en-US" altLang="zh-CN" sz="2400" i="1" dirty="0">
                <a:ea typeface="Cambria Math" pitchFamily="18" charset="0"/>
              </a:rPr>
              <a:t>x</a:t>
            </a:r>
            <a:r>
              <a:rPr lang="en-US" altLang="zh-CN" sz="2400" baseline="30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altLang="zh-CN" sz="2400" i="1" dirty="0">
                <a:ea typeface="Cambria Math" pitchFamily="18" charset="0"/>
              </a:rPr>
              <a:t>x</a:t>
            </a:r>
            <a:r>
              <a:rPr lang="en-US" altLang="zh-CN" sz="2400" baseline="30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altLang="zh-CN" sz="2400" i="1" dirty="0">
                <a:ea typeface="Cambria Math" pitchFamily="18" charset="0"/>
              </a:rPr>
              <a:t>x</a:t>
            </a:r>
            <a:r>
              <a:rPr lang="en-US" altLang="zh-CN" sz="2400" baseline="30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altLang="zh-CN" sz="2400" i="1" dirty="0">
                <a:ea typeface="Cambria Math" pitchFamily="18" charset="0"/>
              </a:rPr>
              <a:t>x</a:t>
            </a:r>
            <a:r>
              <a:rPr lang="en-US" altLang="zh-CN" sz="2400" baseline="30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altLang="zh-CN" sz="2400" dirty="0" smtClean="0">
                <a:ea typeface="Cambria Math" pitchFamily="18" charset="0"/>
              </a:rPr>
              <a:t>)</a:t>
            </a:r>
            <a:r>
              <a:rPr lang="zh-CN" altLang="en-US" sz="2400" dirty="0" smtClean="0">
                <a:ea typeface="Cambria Math" pitchFamily="18" charset="0"/>
              </a:rPr>
              <a:t>， 那么这个生成函数的展开式中项</a:t>
            </a:r>
            <a:r>
              <a:rPr lang="en-US" altLang="zh-CN" sz="2400" i="1" dirty="0" smtClean="0"/>
              <a:t>x</a:t>
            </a:r>
            <a:r>
              <a:rPr lang="en-US" altLang="zh-CN" sz="2400" baseline="30000" dirty="0" smtClean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的系数就是该不定方程的解的数目。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为什么？</a:t>
            </a: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91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Continued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/>
              <a:t>因为在该生成函数中，</a:t>
            </a:r>
            <a:r>
              <a:rPr lang="zh-CN" altLang="en-US" sz="2400" dirty="0">
                <a:ea typeface="Cambria Math" pitchFamily="18" charset="0"/>
              </a:rPr>
              <a:t>项</a:t>
            </a:r>
            <a:r>
              <a:rPr lang="en-US" altLang="zh-CN" sz="2400" i="1" dirty="0"/>
              <a:t>x</a:t>
            </a:r>
            <a:r>
              <a:rPr lang="en-US" altLang="zh-CN" sz="2400" baseline="30000" dirty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altLang="zh-CN" sz="2400" dirty="0"/>
              <a:t> </a:t>
            </a:r>
            <a:r>
              <a:rPr lang="zh-CN" altLang="en-US" sz="2400" dirty="0"/>
              <a:t>是由三个括号中的第</a:t>
            </a:r>
            <a:r>
              <a:rPr lang="en-US" altLang="zh-CN" sz="2400" dirty="0"/>
              <a:t>1</a:t>
            </a:r>
            <a:r>
              <a:rPr lang="zh-CN" altLang="en-US" sz="2400" dirty="0"/>
              <a:t>个括号</a:t>
            </a:r>
            <a:r>
              <a:rPr lang="zh-CN" altLang="en-US" sz="2400" dirty="0" smtClean="0"/>
              <a:t>里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的</a:t>
            </a:r>
            <a:r>
              <a:rPr lang="zh-CN" altLang="en-US" sz="2400" dirty="0"/>
              <a:t>某项</a:t>
            </a:r>
            <a:r>
              <a:rPr lang="zh-CN" altLang="en-US" sz="2400" dirty="0" smtClean="0"/>
              <a:t>，</a:t>
            </a:r>
            <a:r>
              <a:rPr lang="en-US" altLang="zh-CN" sz="2400" i="1" dirty="0" smtClean="0">
                <a:ea typeface="Cambria Math" pitchFamily="18" charset="0"/>
              </a:rPr>
              <a:t>x</a:t>
            </a:r>
            <a:r>
              <a:rPr lang="en-US" altLang="zh-CN" sz="2400" baseline="30000" dirty="0" smtClean="0">
                <a:latin typeface="Cambria Math" pitchFamily="18" charset="0"/>
                <a:ea typeface="Cambria Math" pitchFamily="18" charset="0"/>
              </a:rPr>
              <a:t>e1</a:t>
            </a:r>
            <a:r>
              <a:rPr lang="en-US" altLang="zh-CN" sz="2400" dirty="0"/>
              <a:t>, </a:t>
            </a:r>
            <a:r>
              <a:rPr lang="zh-CN" altLang="en-US" sz="2400" dirty="0"/>
              <a:t>跟第</a:t>
            </a:r>
            <a:r>
              <a:rPr lang="en-US" altLang="zh-CN" sz="2400" dirty="0"/>
              <a:t>2</a:t>
            </a:r>
            <a:r>
              <a:rPr lang="zh-CN" altLang="en-US" sz="2400" dirty="0"/>
              <a:t>个括号中的一项</a:t>
            </a:r>
            <a:r>
              <a:rPr lang="en-US" altLang="zh-CN" sz="2400" i="1" dirty="0">
                <a:ea typeface="Cambria Math" pitchFamily="18" charset="0"/>
              </a:rPr>
              <a:t>x</a:t>
            </a:r>
            <a:r>
              <a:rPr lang="en-US" altLang="zh-CN" sz="2400" baseline="30000" dirty="0">
                <a:latin typeface="Cambria Math" pitchFamily="18" charset="0"/>
                <a:ea typeface="Cambria Math" pitchFamily="18" charset="0"/>
              </a:rPr>
              <a:t>e2 </a:t>
            </a:r>
            <a:r>
              <a:rPr lang="zh-CN" altLang="en-US" sz="2400" dirty="0"/>
              <a:t>，以及第</a:t>
            </a:r>
            <a:r>
              <a:rPr lang="en-US" altLang="zh-CN" sz="2400" dirty="0"/>
              <a:t>3</a:t>
            </a:r>
            <a:r>
              <a:rPr lang="zh-CN" altLang="en-US" sz="2400" dirty="0"/>
              <a:t>个括号中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某</a:t>
            </a:r>
            <a:r>
              <a:rPr lang="zh-CN" altLang="en-US" sz="2400" dirty="0"/>
              <a:t>项</a:t>
            </a:r>
            <a:r>
              <a:rPr lang="en-US" altLang="zh-CN" sz="2400" i="1" dirty="0">
                <a:ea typeface="Cambria Math" pitchFamily="18" charset="0"/>
              </a:rPr>
              <a:t>x</a:t>
            </a:r>
            <a:r>
              <a:rPr lang="en-US" altLang="zh-CN" sz="2400" baseline="30000" dirty="0">
                <a:latin typeface="Cambria Math" pitchFamily="18" charset="0"/>
                <a:ea typeface="Cambria Math" pitchFamily="18" charset="0"/>
              </a:rPr>
              <a:t>e3</a:t>
            </a:r>
            <a:r>
              <a:rPr lang="zh-CN" altLang="en-US" sz="2400" dirty="0"/>
              <a:t>乘积</a:t>
            </a:r>
            <a:r>
              <a:rPr lang="zh-CN" altLang="en-US" sz="2400" dirty="0" smtClean="0"/>
              <a:t>得到的</a:t>
            </a:r>
            <a:r>
              <a:rPr lang="zh-CN" altLang="en-US" sz="2400" dirty="0"/>
              <a:t>，并且满足</a:t>
            </a:r>
            <a:r>
              <a:rPr lang="en-US" altLang="zh-CN" sz="2400" i="1" dirty="0"/>
              <a:t>e</a:t>
            </a:r>
            <a:r>
              <a:rPr lang="en-US" altLang="zh-CN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sz="2400" dirty="0"/>
              <a:t> + </a:t>
            </a:r>
            <a:r>
              <a:rPr lang="en-US" altLang="zh-CN" sz="2400" i="1" dirty="0"/>
              <a:t>e</a:t>
            </a:r>
            <a:r>
              <a:rPr lang="en-US" altLang="zh-CN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altLang="zh-CN" sz="2400" dirty="0"/>
              <a:t> + </a:t>
            </a:r>
            <a:r>
              <a:rPr lang="en-US" altLang="zh-CN" sz="2400" i="1" dirty="0"/>
              <a:t>e</a:t>
            </a:r>
            <a:r>
              <a:rPr lang="en-US" altLang="zh-CN" sz="24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altLang="zh-CN" sz="2400" dirty="0"/>
              <a:t> =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17 </a:t>
            </a:r>
            <a:r>
              <a:rPr lang="zh-CN" altLang="en-US" sz="2400" dirty="0"/>
              <a:t>。 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于是枚举所有这样可能的组合生成项</a:t>
            </a:r>
            <a:r>
              <a:rPr lang="en-US" altLang="zh-CN" sz="2400" i="1" dirty="0"/>
              <a:t>x</a:t>
            </a:r>
            <a:r>
              <a:rPr lang="en-US" altLang="zh-CN" sz="2400" baseline="30000" dirty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altLang="zh-CN" sz="2400" dirty="0"/>
              <a:t> </a:t>
            </a:r>
            <a:r>
              <a:rPr lang="zh-CN" altLang="en-US" sz="2400" dirty="0"/>
              <a:t>，就是</a:t>
            </a:r>
            <a:r>
              <a:rPr lang="en-US" altLang="zh-CN" sz="2400" i="1" dirty="0"/>
              <a:t>x</a:t>
            </a:r>
            <a:r>
              <a:rPr lang="en-US" altLang="zh-CN" sz="2400" baseline="30000" dirty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altLang="zh-CN" sz="2400" dirty="0"/>
              <a:t> </a:t>
            </a:r>
            <a:r>
              <a:rPr lang="zh-CN" altLang="en-US" sz="2400" dirty="0"/>
              <a:t>的系数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也就是所有</a:t>
            </a:r>
            <a:r>
              <a:rPr lang="zh-CN" altLang="en-US" sz="2400" dirty="0"/>
              <a:t>可能的组合的方法数，即方程的解的数目。</a:t>
            </a:r>
            <a:r>
              <a:rPr lang="zh-CN" altLang="en-US" sz="2400" dirty="0" smtClean="0"/>
              <a:t>在</a:t>
            </a:r>
            <a:r>
              <a:rPr lang="zh-CN" altLang="en-US" sz="2400" dirty="0" smtClean="0">
                <a:latin typeface="Cambria Math" pitchFamily="18" charset="0"/>
                <a:ea typeface="Cambria Math" pitchFamily="18" charset="0"/>
              </a:rPr>
              <a:t>这</a:t>
            </a:r>
            <a:endParaRPr lang="en-US" altLang="zh-CN" sz="24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latin typeface="Cambria Math" pitchFamily="18" charset="0"/>
                <a:ea typeface="Cambria Math" pitchFamily="18" charset="0"/>
              </a:rPr>
              <a:t>个</a:t>
            </a:r>
            <a:r>
              <a:rPr lang="zh-CN" altLang="en-US" sz="2400" dirty="0">
                <a:latin typeface="Cambria Math" pitchFamily="18" charset="0"/>
                <a:ea typeface="Cambria Math" pitchFamily="18" charset="0"/>
              </a:rPr>
              <a:t>例题中答案为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>
              <a:buNone/>
            </a:pPr>
            <a:endParaRPr lang="en-US" altLang="zh-CN" sz="24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思考：如果</a:t>
            </a:r>
            <a:r>
              <a:rPr lang="en-US" altLang="zh-CN" sz="2400" i="1" dirty="0">
                <a:solidFill>
                  <a:srgbClr val="FF0000"/>
                </a:solidFill>
              </a:rPr>
              <a:t>e</a:t>
            </a:r>
            <a:r>
              <a:rPr lang="en-US" altLang="zh-CN" sz="24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</a:rPr>
              <a:t>e</a:t>
            </a:r>
            <a:r>
              <a:rPr lang="en-US" altLang="zh-CN" sz="24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i="1" dirty="0">
                <a:solidFill>
                  <a:srgbClr val="FF0000"/>
                </a:solidFill>
              </a:rPr>
              <a:t>e</a:t>
            </a:r>
            <a:r>
              <a:rPr lang="en-US" altLang="zh-CN" sz="24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</a:rPr>
              <a:t>没有上面那些限制，如何</a:t>
            </a:r>
            <a:r>
              <a:rPr lang="zh-CN" altLang="en-US" sz="2400" dirty="0" smtClean="0">
                <a:solidFill>
                  <a:srgbClr val="FF0000"/>
                </a:solidFill>
              </a:rPr>
              <a:t>？ 又如果</a:t>
            </a:r>
            <a:r>
              <a:rPr lang="en-US" altLang="zh-CN" sz="2400" i="1" dirty="0">
                <a:solidFill>
                  <a:srgbClr val="FF0000"/>
                </a:solidFill>
              </a:rPr>
              <a:t>e</a:t>
            </a:r>
            <a:r>
              <a:rPr lang="en-US" altLang="zh-CN" sz="24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</a:rPr>
              <a:t>e</a:t>
            </a:r>
            <a:r>
              <a:rPr lang="en-US" altLang="zh-CN" sz="24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e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</a:rPr>
              <a:t>有些又限制有些没有限制，如何？</a:t>
            </a:r>
            <a:endParaRPr lang="en-US" altLang="zh-CN" sz="24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6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Example 6</a:t>
            </a:r>
            <a:r>
              <a:rPr lang="zh-CN" altLang="en-US" dirty="0" smtClean="0"/>
              <a:t>：</a:t>
            </a:r>
            <a:r>
              <a:rPr lang="en-US" altLang="zh-CN" dirty="0"/>
              <a:t>In how many different ways can eight identical cookies be distributed among three </a:t>
            </a:r>
            <a:r>
              <a:rPr lang="en-US" altLang="zh-CN" dirty="0" smtClean="0"/>
              <a:t>distinct children </a:t>
            </a:r>
            <a:r>
              <a:rPr lang="en-US" altLang="zh-CN" dirty="0"/>
              <a:t>if each child receives at least two cookies and no more than four cookies</a:t>
            </a:r>
            <a:r>
              <a:rPr lang="en-US" altLang="zh-CN" dirty="0" smtClean="0"/>
              <a:t>?</a:t>
            </a:r>
          </a:p>
          <a:p>
            <a:r>
              <a:rPr lang="en-US" altLang="zh-CN" b="1" dirty="0" smtClean="0"/>
              <a:t>Solution</a:t>
            </a:r>
            <a:r>
              <a:rPr lang="zh-CN" altLang="en-US" dirty="0" smtClean="0"/>
              <a:t>：假设给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个孩子分的饼干数分别是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,x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,x</a:t>
            </a:r>
            <a:r>
              <a:rPr lang="en-US" altLang="zh-CN" i="1" baseline="-25000" dirty="0" smtClean="0"/>
              <a:t>3</a:t>
            </a:r>
            <a:r>
              <a:rPr lang="en-US" altLang="zh-CN" dirty="0" smtClean="0"/>
              <a:t>, </a:t>
            </a:r>
            <a:r>
              <a:rPr lang="zh-CN" altLang="en-US" dirty="0" smtClean="0"/>
              <a:t>那么依题意有：  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+x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+x</a:t>
            </a:r>
            <a:r>
              <a:rPr lang="en-US" altLang="zh-CN" i="1" baseline="-25000" dirty="0" smtClean="0"/>
              <a:t>3</a:t>
            </a:r>
            <a:r>
              <a:rPr lang="en-US" altLang="zh-CN" dirty="0" smtClean="0"/>
              <a:t>=8</a:t>
            </a:r>
            <a:r>
              <a:rPr lang="zh-CN" altLang="en-US" dirty="0" smtClean="0"/>
              <a:t>， 且</a:t>
            </a:r>
            <a:r>
              <a:rPr lang="en-US" altLang="zh-CN" dirty="0" smtClean="0"/>
              <a:t>2&lt;= 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,x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,x</a:t>
            </a:r>
            <a:r>
              <a:rPr lang="en-US" altLang="zh-CN" i="1" baseline="-25000" dirty="0" smtClean="0"/>
              <a:t>3</a:t>
            </a:r>
            <a:r>
              <a:rPr lang="en-US" altLang="zh-CN" dirty="0" smtClean="0"/>
              <a:t>&lt;=4</a:t>
            </a:r>
          </a:p>
          <a:p>
            <a:pPr marL="0" indent="0">
              <a:buNone/>
            </a:pPr>
            <a:r>
              <a:rPr lang="en-US" altLang="zh-CN" dirty="0" smtClean="0"/>
              <a:t>Because </a:t>
            </a:r>
            <a:r>
              <a:rPr lang="en-US" altLang="zh-CN" dirty="0"/>
              <a:t>each child receives at least two but no more than four cookies, for each </a:t>
            </a:r>
            <a:r>
              <a:rPr lang="en-US" altLang="zh-CN" dirty="0" smtClean="0"/>
              <a:t>child there </a:t>
            </a:r>
            <a:r>
              <a:rPr lang="en-US" altLang="zh-CN" dirty="0"/>
              <a:t>is a factor equal </a:t>
            </a:r>
            <a:r>
              <a:rPr lang="en-US" altLang="zh-CN" dirty="0" smtClean="0"/>
              <a:t>to </a:t>
            </a:r>
          </a:p>
          <a:p>
            <a:pPr marL="0" indent="0" algn="ctr">
              <a:buNone/>
            </a:pPr>
            <a:r>
              <a:rPr lang="en-US" altLang="zh-CN" dirty="0" smtClean="0"/>
              <a:t>(</a:t>
            </a:r>
            <a:r>
              <a:rPr lang="en-US" altLang="zh-CN" i="1" dirty="0"/>
              <a:t>x</a:t>
            </a:r>
            <a:r>
              <a:rPr lang="en-US" altLang="zh-CN" i="1" baseline="30000" dirty="0"/>
              <a:t>2</a:t>
            </a:r>
            <a:r>
              <a:rPr lang="en-US" altLang="zh-CN" i="1" dirty="0"/>
              <a:t>+x</a:t>
            </a:r>
            <a:r>
              <a:rPr lang="en-US" altLang="zh-CN" i="1" baseline="30000" dirty="0"/>
              <a:t>3</a:t>
            </a:r>
            <a:r>
              <a:rPr lang="en-US" altLang="zh-CN" i="1" dirty="0"/>
              <a:t>+x</a:t>
            </a:r>
            <a:r>
              <a:rPr lang="en-US" altLang="zh-CN" i="1" baseline="30000" dirty="0"/>
              <a:t>4</a:t>
            </a:r>
            <a:r>
              <a:rPr lang="en-US" altLang="zh-CN" i="1" dirty="0"/>
              <a:t>) </a:t>
            </a:r>
            <a:endParaRPr lang="en-US" altLang="zh-CN" dirty="0"/>
          </a:p>
          <a:p>
            <a:r>
              <a:rPr lang="en-US" altLang="zh-CN" dirty="0" smtClean="0"/>
              <a:t>Build a generation function like: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G(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)=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i="1" baseline="30000" dirty="0" smtClean="0"/>
              <a:t>2</a:t>
            </a:r>
            <a:r>
              <a:rPr lang="en-US" altLang="zh-CN" i="1" dirty="0" smtClean="0"/>
              <a:t>+x</a:t>
            </a:r>
            <a:r>
              <a:rPr lang="en-US" altLang="zh-CN" i="1" baseline="30000" dirty="0" smtClean="0"/>
              <a:t>3</a:t>
            </a:r>
            <a:r>
              <a:rPr lang="en-US" altLang="zh-CN" i="1" dirty="0" smtClean="0"/>
              <a:t>+x</a:t>
            </a:r>
            <a:r>
              <a:rPr lang="en-US" altLang="zh-CN" i="1" baseline="30000" dirty="0" smtClean="0"/>
              <a:t>4</a:t>
            </a:r>
            <a:r>
              <a:rPr lang="en-US" altLang="zh-CN" i="1" dirty="0" smtClean="0"/>
              <a:t>)</a:t>
            </a:r>
            <a:r>
              <a:rPr lang="en-US" altLang="zh-CN" i="1" dirty="0"/>
              <a:t> (x</a:t>
            </a:r>
            <a:r>
              <a:rPr lang="en-US" altLang="zh-CN" i="1" baseline="30000" dirty="0"/>
              <a:t>2</a:t>
            </a:r>
            <a:r>
              <a:rPr lang="en-US" altLang="zh-CN" i="1" dirty="0"/>
              <a:t>+x</a:t>
            </a:r>
            <a:r>
              <a:rPr lang="en-US" altLang="zh-CN" i="1" baseline="30000" dirty="0"/>
              <a:t>3</a:t>
            </a:r>
            <a:r>
              <a:rPr lang="en-US" altLang="zh-CN" i="1" dirty="0"/>
              <a:t>+x</a:t>
            </a:r>
            <a:r>
              <a:rPr lang="en-US" altLang="zh-CN" i="1" baseline="30000" dirty="0"/>
              <a:t>4</a:t>
            </a:r>
            <a:r>
              <a:rPr lang="en-US" altLang="zh-CN" i="1" dirty="0" smtClean="0"/>
              <a:t>)</a:t>
            </a:r>
            <a:r>
              <a:rPr lang="en-US" altLang="zh-CN" i="1" dirty="0"/>
              <a:t> (x</a:t>
            </a:r>
            <a:r>
              <a:rPr lang="en-US" altLang="zh-CN" i="1" baseline="30000" dirty="0"/>
              <a:t>2</a:t>
            </a:r>
            <a:r>
              <a:rPr lang="en-US" altLang="zh-CN" i="1" dirty="0"/>
              <a:t>+x</a:t>
            </a:r>
            <a:r>
              <a:rPr lang="en-US" altLang="zh-CN" i="1" baseline="30000" dirty="0"/>
              <a:t>3</a:t>
            </a:r>
            <a:r>
              <a:rPr lang="en-US" altLang="zh-CN" i="1" dirty="0"/>
              <a:t>+x</a:t>
            </a:r>
            <a:r>
              <a:rPr lang="en-US" altLang="zh-CN" i="1" baseline="30000" dirty="0"/>
              <a:t>4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将这个生成函数展开后，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8</a:t>
            </a:r>
            <a:r>
              <a:rPr lang="zh-CN" altLang="en-US" dirty="0" smtClean="0"/>
              <a:t>的系数</a:t>
            </a:r>
            <a:r>
              <a:rPr lang="en-US" altLang="zh-CN" dirty="0" smtClean="0"/>
              <a:t>6</a:t>
            </a:r>
            <a:r>
              <a:rPr lang="zh-CN" altLang="en-US" dirty="0" smtClean="0"/>
              <a:t>就是问题的答案。</a:t>
            </a:r>
            <a:endParaRPr lang="en-US" altLang="zh-CN" dirty="0" smtClean="0"/>
          </a:p>
          <a:p>
            <a:r>
              <a:rPr lang="zh-CN" altLang="en-US" dirty="0" smtClean="0"/>
              <a:t>从这个问题的解，可以看到，无论是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块饼干还是</a:t>
            </a:r>
            <a:r>
              <a:rPr lang="en-US" altLang="zh-CN" dirty="0" smtClean="0"/>
              <a:t>9</a:t>
            </a:r>
            <a:r>
              <a:rPr lang="zh-CN" altLang="en-US" dirty="0" smtClean="0"/>
              <a:t>块，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块，</a:t>
            </a:r>
            <a:r>
              <a:rPr lang="en-US" altLang="zh-CN" dirty="0" smtClean="0"/>
              <a:t>11</a:t>
            </a:r>
            <a:r>
              <a:rPr lang="zh-CN" altLang="en-US" dirty="0" smtClean="0"/>
              <a:t>块等，都可以一样地算出来。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534400" cy="591312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dirty="0" smtClean="0"/>
              <a:t>Solve indefinite equations using generating functions </a:t>
            </a:r>
            <a:br>
              <a:rPr lang="en-US" altLang="zh-CN" sz="2800" dirty="0" smtClean="0"/>
            </a:br>
            <a:r>
              <a:rPr lang="zh-CN" altLang="en-US" sz="2800" dirty="0" smtClean="0"/>
              <a:t>生成函数用于解不定方程</a:t>
            </a:r>
            <a:endParaRPr 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9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914400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dirty="0" smtClean="0">
                <a:solidFill>
                  <a:srgbClr val="A50021"/>
                </a:solidFill>
              </a:rPr>
              <a:t>The Number</a:t>
            </a:r>
            <a:r>
              <a:rPr lang="en-US" altLang="zh-CN" sz="3200" dirty="0">
                <a:solidFill>
                  <a:srgbClr val="A50021"/>
                </a:solidFill>
              </a:rPr>
              <a:t> </a:t>
            </a:r>
            <a:r>
              <a:rPr lang="en-US" altLang="zh-CN" sz="3200" dirty="0" smtClean="0">
                <a:solidFill>
                  <a:srgbClr val="A50021"/>
                </a:solidFill>
              </a:rPr>
              <a:t>of Solutions of </a:t>
            </a:r>
            <a:r>
              <a:rPr lang="en-US" altLang="zh-CN" sz="3200" dirty="0"/>
              <a:t>indefinite 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olidFill>
                  <a:srgbClr val="A50021"/>
                </a:solidFill>
              </a:rPr>
              <a:t>equation</a:t>
            </a:r>
            <a:br>
              <a:rPr lang="en-US" altLang="zh-CN" sz="3200" dirty="0" smtClean="0">
                <a:solidFill>
                  <a:srgbClr val="A50021"/>
                </a:solidFill>
              </a:rPr>
            </a:br>
            <a:r>
              <a:rPr lang="zh-CN" altLang="en-US" sz="3200" dirty="0" smtClean="0">
                <a:solidFill>
                  <a:srgbClr val="A50021"/>
                </a:solidFill>
              </a:rPr>
              <a:t>不定方程</a:t>
            </a:r>
            <a:r>
              <a:rPr lang="zh-CN" altLang="en-US" sz="3200" dirty="0">
                <a:solidFill>
                  <a:srgbClr val="A50021"/>
                </a:solidFill>
              </a:rPr>
              <a:t>解的</a:t>
            </a:r>
            <a:r>
              <a:rPr lang="zh-CN" altLang="en-US" sz="3200" dirty="0" smtClean="0">
                <a:solidFill>
                  <a:srgbClr val="A50021"/>
                </a:solidFill>
              </a:rPr>
              <a:t>个数问题</a:t>
            </a:r>
            <a:endParaRPr lang="zh-CN" altLang="en-US" sz="3200" dirty="0">
              <a:solidFill>
                <a:srgbClr val="A50021"/>
              </a:solidFill>
            </a:endParaRPr>
          </a:p>
        </p:txBody>
      </p:sp>
      <p:graphicFrame>
        <p:nvGraphicFramePr>
          <p:cNvPr id="3553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808545"/>
              </p:ext>
            </p:extLst>
          </p:nvPr>
        </p:nvGraphicFramePr>
        <p:xfrm>
          <a:off x="457200" y="2123756"/>
          <a:ext cx="7848600" cy="1714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4" name="公式" r:id="rId3" imgW="4394160" imgH="1371600" progId="Equation.3">
                  <p:embed/>
                </p:oleObj>
              </mc:Choice>
              <mc:Fallback>
                <p:oleObj name="公式" r:id="rId3" imgW="439416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23756"/>
                        <a:ext cx="7848600" cy="17144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645448"/>
              </p:ext>
            </p:extLst>
          </p:nvPr>
        </p:nvGraphicFramePr>
        <p:xfrm>
          <a:off x="1362074" y="4190999"/>
          <a:ext cx="5114926" cy="609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5" name="公式" r:id="rId5" imgW="2438280" imgH="457200" progId="Equation.3">
                  <p:embed/>
                </p:oleObj>
              </mc:Choice>
              <mc:Fallback>
                <p:oleObj name="公式" r:id="rId5" imgW="2438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4" y="4190999"/>
                        <a:ext cx="5114926" cy="6096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4" name="Rectangle 6"/>
          <p:cNvSpPr>
            <a:spLocks noChangeArrowheads="1"/>
          </p:cNvSpPr>
          <p:nvPr/>
        </p:nvSpPr>
        <p:spPr bwMode="auto">
          <a:xfrm>
            <a:off x="-136525" y="1066800"/>
            <a:ext cx="8213725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688975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 smtClean="0">
                <a:ea typeface="黑体" pitchFamily="2" charset="-122"/>
                <a:cs typeface="Times New Roman" pitchFamily="18" charset="0"/>
              </a:rPr>
              <a:t>Basic </a:t>
            </a:r>
            <a:r>
              <a:rPr lang="en-US" altLang="zh-CN" dirty="0" smtClean="0"/>
              <a:t>indefinite equation </a:t>
            </a:r>
            <a:r>
              <a:rPr lang="zh-CN" altLang="en-US" dirty="0" smtClean="0"/>
              <a:t>（不带限定条件）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黑体" pitchFamily="2" charset="-122"/>
                <a:cs typeface="Times New Roman" pitchFamily="18" charset="0"/>
              </a:rPr>
              <a:t>  </a:t>
            </a:r>
            <a:r>
              <a:rPr lang="en-US" altLang="zh-CN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baseline="-30000" dirty="0">
                <a:ea typeface="黑体" pitchFamily="2" charset="-122"/>
                <a:cs typeface="Times New Roman" pitchFamily="18" charset="0"/>
              </a:rPr>
              <a:t>1 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+</a:t>
            </a:r>
            <a:r>
              <a:rPr lang="en-US" altLang="zh-CN" i="1" dirty="0">
                <a:ea typeface="黑体" pitchFamily="2" charset="-122"/>
                <a:cs typeface="Times New Roman" pitchFamily="18" charset="0"/>
              </a:rPr>
              <a:t> x</a:t>
            </a:r>
            <a:r>
              <a:rPr lang="en-US" altLang="zh-CN" baseline="-30000" dirty="0"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 + …+ </a:t>
            </a:r>
            <a:r>
              <a:rPr lang="en-US" altLang="zh-CN" i="1" dirty="0" err="1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i="1" baseline="-30000" dirty="0" err="1"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 =</a:t>
            </a:r>
            <a:r>
              <a:rPr lang="en-US" altLang="zh-CN" i="1" dirty="0">
                <a:ea typeface="黑体" pitchFamily="2" charset="-122"/>
                <a:cs typeface="Times New Roman" pitchFamily="18" charset="0"/>
              </a:rPr>
              <a:t> r </a:t>
            </a:r>
            <a:r>
              <a:rPr lang="zh-CN" altLang="en-US" i="1" dirty="0">
                <a:ea typeface="黑体" pitchFamily="2" charset="-122"/>
                <a:cs typeface="Times New Roman" pitchFamily="18" charset="0"/>
              </a:rPr>
              <a:t>，</a:t>
            </a:r>
            <a:r>
              <a:rPr lang="en-US" altLang="zh-CN" i="1" dirty="0"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i="1" baseline="-30000" dirty="0" smtClean="0">
                <a:ea typeface="黑体" pitchFamily="2" charset="-122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宋体" pitchFamily="2" charset="-122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宋体" pitchFamily="2" charset="-122"/>
                <a:ea typeface="黑体" pitchFamily="2" charset="-122"/>
                <a:cs typeface="Times New Roman" pitchFamily="18" charset="0"/>
              </a:rPr>
              <a:t>are non-negative integers </a:t>
            </a:r>
            <a:endParaRPr lang="zh-CN" altLang="en-US" dirty="0">
              <a:latin typeface="宋体" pitchFamily="2" charset="-122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50292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A50021"/>
                </a:solidFill>
              </a:rPr>
              <a:t>问题：上面这个结论能让你们想起什么？</a:t>
            </a:r>
            <a:endParaRPr lang="en-US" altLang="zh-CN" sz="2400" dirty="0" smtClean="0">
              <a:solidFill>
                <a:srgbClr val="A50021"/>
              </a:solidFill>
            </a:endParaRPr>
          </a:p>
          <a:p>
            <a:r>
              <a:rPr lang="zh-CN" altLang="en-US" sz="2400" dirty="0" smtClean="0">
                <a:solidFill>
                  <a:srgbClr val="A50021"/>
                </a:solidFill>
              </a:rPr>
              <a:t>注意：学</a:t>
            </a:r>
            <a:r>
              <a:rPr lang="zh-CN" altLang="en-US" sz="2400" dirty="0">
                <a:solidFill>
                  <a:srgbClr val="A50021"/>
                </a:solidFill>
              </a:rPr>
              <a:t>生自己看看教材中的广义二项式定理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6188075"/>
            <a:ext cx="762000" cy="365125"/>
          </a:xfrm>
        </p:spPr>
        <p:txBody>
          <a:bodyPr/>
          <a:lstStyle/>
          <a:p>
            <a:fld id="{F9DD2030-ACEF-417F-BC26-21FA173D7BB6}" type="slidenum">
              <a:rPr lang="zh-CN" altLang="en-US"/>
              <a:pPr/>
              <a:t>28</a:t>
            </a:fld>
            <a:endParaRPr lang="en-US" altLang="zh-CN" dirty="0"/>
          </a:p>
        </p:txBody>
      </p:sp>
      <p:sp>
        <p:nvSpPr>
          <p:cNvPr id="35635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515112"/>
          </a:xfrm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zh-CN" altLang="en-US" sz="4000" dirty="0" smtClean="0">
                <a:solidFill>
                  <a:srgbClr val="A50021"/>
                </a:solidFill>
              </a:rPr>
              <a:t>更一般化的不</a:t>
            </a:r>
            <a:r>
              <a:rPr lang="zh-CN" altLang="en-US" sz="4000" dirty="0">
                <a:solidFill>
                  <a:srgbClr val="A50021"/>
                </a:solidFill>
              </a:rPr>
              <a:t>定方程解的个数</a:t>
            </a:r>
            <a:r>
              <a:rPr lang="en-US" altLang="zh-CN" sz="4000" dirty="0">
                <a:solidFill>
                  <a:srgbClr val="A50021"/>
                </a:solidFill>
              </a:rPr>
              <a:t>(</a:t>
            </a:r>
            <a:r>
              <a:rPr lang="zh-CN" altLang="en-US" sz="4000" dirty="0">
                <a:solidFill>
                  <a:srgbClr val="A50021"/>
                </a:solidFill>
              </a:rPr>
              <a:t>续</a:t>
            </a:r>
            <a:r>
              <a:rPr lang="en-US" altLang="zh-CN" sz="4000" dirty="0">
                <a:solidFill>
                  <a:srgbClr val="A50021"/>
                </a:solidFill>
              </a:rPr>
              <a:t>)</a:t>
            </a:r>
          </a:p>
        </p:txBody>
      </p:sp>
      <p:graphicFrame>
        <p:nvGraphicFramePr>
          <p:cNvPr id="3563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244712"/>
              </p:ext>
            </p:extLst>
          </p:nvPr>
        </p:nvGraphicFramePr>
        <p:xfrm>
          <a:off x="1476375" y="2355088"/>
          <a:ext cx="596741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0" name="公式" r:id="rId3" imgW="2984400" imgH="457200" progId="Equation.3">
                  <p:embed/>
                </p:oleObj>
              </mc:Choice>
              <mc:Fallback>
                <p:oleObj name="公式" r:id="rId3" imgW="2984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355088"/>
                        <a:ext cx="5967413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020013"/>
              </p:ext>
            </p:extLst>
          </p:nvPr>
        </p:nvGraphicFramePr>
        <p:xfrm>
          <a:off x="2667000" y="4373356"/>
          <a:ext cx="56165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1" name="公式" r:id="rId5" imgW="2717640" imgH="457200" progId="Equation.3">
                  <p:embed/>
                </p:oleObj>
              </mc:Choice>
              <mc:Fallback>
                <p:oleObj name="公式" r:id="rId5" imgW="2717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373356"/>
                        <a:ext cx="56165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0" name="Rectangle 8"/>
          <p:cNvSpPr>
            <a:spLocks noChangeArrowheads="1"/>
          </p:cNvSpPr>
          <p:nvPr/>
        </p:nvSpPr>
        <p:spPr bwMode="auto">
          <a:xfrm>
            <a:off x="250825" y="990600"/>
            <a:ext cx="85693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760413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ea typeface="黑体" pitchFamily="2" charset="-122"/>
                <a:cs typeface="Times New Roman" pitchFamily="18" charset="0"/>
              </a:rPr>
              <a:t>带限制条件的不定方程</a:t>
            </a:r>
            <a:endParaRPr lang="en-US" altLang="zh-CN" dirty="0">
              <a:ea typeface="黑体" pitchFamily="2" charset="-122"/>
              <a:cs typeface="Times New Roman" pitchFamily="18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i="1" dirty="0">
                <a:ea typeface="黑体" pitchFamily="2" charset="-122"/>
                <a:cs typeface="Times New Roman" pitchFamily="18" charset="0"/>
              </a:rPr>
              <a:t>      x</a:t>
            </a:r>
            <a:r>
              <a:rPr lang="en-US" altLang="zh-CN" baseline="-30000" dirty="0">
                <a:ea typeface="黑体" pitchFamily="2" charset="-122"/>
                <a:cs typeface="Times New Roman" pitchFamily="18" charset="0"/>
              </a:rPr>
              <a:t>1 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+ </a:t>
            </a:r>
            <a:r>
              <a:rPr lang="en-US" altLang="zh-CN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baseline="-30000" dirty="0"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 + … + </a:t>
            </a:r>
            <a:r>
              <a:rPr lang="en-US" altLang="zh-CN" i="1" dirty="0" err="1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i="1" baseline="-30000" dirty="0" err="1"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i="1" dirty="0"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i="1" dirty="0">
                <a:ea typeface="黑体" pitchFamily="2" charset="-122"/>
                <a:cs typeface="Times New Roman" pitchFamily="18" charset="0"/>
              </a:rPr>
              <a:t> r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，</a:t>
            </a:r>
            <a:r>
              <a:rPr lang="en-US" altLang="zh-CN" i="1" dirty="0">
                <a:ea typeface="黑体" pitchFamily="2" charset="-122"/>
                <a:cs typeface="Times New Roman" pitchFamily="18" charset="0"/>
              </a:rPr>
              <a:t>l</a:t>
            </a:r>
            <a:r>
              <a:rPr lang="en-US" altLang="zh-CN" i="1" baseline="-30000" dirty="0">
                <a:ea typeface="黑体" pitchFamily="2" charset="-122"/>
                <a:cs typeface="Times New Roman" pitchFamily="18" charset="0"/>
              </a:rPr>
              <a:t>i</a:t>
            </a:r>
            <a:r>
              <a:rPr lang="en-US" altLang="zh-CN" i="1" dirty="0"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黑体" pitchFamily="2" charset="-122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i="1" baseline="-30000" dirty="0">
                <a:ea typeface="黑体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i="1" dirty="0">
                <a:ea typeface="黑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ea typeface="黑体" pitchFamily="2" charset="-122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i="1" dirty="0" err="1"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i="1" baseline="-30000" dirty="0" err="1">
                <a:ea typeface="黑体" pitchFamily="2" charset="-122"/>
                <a:cs typeface="Times New Roman" pitchFamily="18" charset="0"/>
                <a:sym typeface="Symbol" pitchFamily="18" charset="2"/>
              </a:rPr>
              <a:t>i</a:t>
            </a:r>
            <a:endParaRPr lang="en-US" altLang="zh-CN" i="1" dirty="0">
              <a:ea typeface="黑体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56361" name="Rectangle 9"/>
          <p:cNvSpPr>
            <a:spLocks noChangeArrowheads="1"/>
          </p:cNvSpPr>
          <p:nvPr/>
        </p:nvSpPr>
        <p:spPr bwMode="auto">
          <a:xfrm>
            <a:off x="250825" y="3326368"/>
            <a:ext cx="813752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7620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</a:pPr>
            <a:r>
              <a:rPr lang="zh-CN" altLang="en-US" dirty="0">
                <a:ea typeface="黑体" pitchFamily="2" charset="-122"/>
                <a:cs typeface="Times New Roman" pitchFamily="18" charset="0"/>
              </a:rPr>
              <a:t>带系数的不定方程</a:t>
            </a:r>
            <a:endParaRPr lang="en-US" altLang="zh-CN" dirty="0">
              <a:ea typeface="黑体" pitchFamily="2" charset="-122"/>
              <a:cs typeface="Times New Roman" pitchFamily="18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ea typeface="黑体" pitchFamily="2" charset="-122"/>
                <a:cs typeface="Times New Roman" pitchFamily="18" charset="0"/>
              </a:rPr>
              <a:t>     </a:t>
            </a:r>
            <a:r>
              <a:rPr lang="en-US" altLang="zh-CN" i="1" dirty="0">
                <a:ea typeface="黑体" pitchFamily="2" charset="-122"/>
                <a:cs typeface="Times New Roman" pitchFamily="18" charset="0"/>
              </a:rPr>
              <a:t> p</a:t>
            </a:r>
            <a:r>
              <a:rPr lang="en-US" altLang="zh-CN" baseline="-30000" dirty="0"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baseline="-30000" dirty="0"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 + </a:t>
            </a:r>
            <a:r>
              <a:rPr lang="en-US" altLang="zh-CN" i="1" dirty="0">
                <a:ea typeface="黑体" pitchFamily="2" charset="-122"/>
                <a:cs typeface="Times New Roman" pitchFamily="18" charset="0"/>
              </a:rPr>
              <a:t>p</a:t>
            </a:r>
            <a:r>
              <a:rPr lang="en-US" altLang="zh-CN" baseline="-30000" dirty="0"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baseline="-30000" dirty="0"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 + … + </a:t>
            </a:r>
            <a:r>
              <a:rPr lang="en-US" altLang="zh-CN" i="1" dirty="0" err="1">
                <a:ea typeface="黑体" pitchFamily="2" charset="-122"/>
                <a:cs typeface="Times New Roman" pitchFamily="18" charset="0"/>
              </a:rPr>
              <a:t>p</a:t>
            </a:r>
            <a:r>
              <a:rPr lang="en-US" altLang="zh-CN" i="1" baseline="-30000" dirty="0" err="1"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i="1" dirty="0" err="1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i="1" baseline="-30000" dirty="0" err="1"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 = </a:t>
            </a:r>
            <a:r>
              <a:rPr lang="en-US" altLang="zh-CN" i="1" dirty="0">
                <a:ea typeface="黑体" pitchFamily="2" charset="-122"/>
                <a:cs typeface="Times New Roman" pitchFamily="18" charset="0"/>
              </a:rPr>
              <a:t>r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，</a:t>
            </a:r>
            <a:r>
              <a:rPr lang="en-US" altLang="zh-CN" i="1" dirty="0" err="1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i="1" baseline="-30000" dirty="0" err="1">
                <a:ea typeface="黑体" pitchFamily="2" charset="-122"/>
                <a:cs typeface="Times New Roman" pitchFamily="18" charset="0"/>
              </a:rPr>
              <a:t>i</a:t>
            </a:r>
            <a:r>
              <a:rPr lang="en-US" altLang="zh-CN" dirty="0" err="1">
                <a:ea typeface="黑体" pitchFamily="2" charset="-122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i="1" dirty="0" err="1">
                <a:ea typeface="黑体" pitchFamily="2" charset="-122"/>
                <a:cs typeface="Times New Roman" pitchFamily="18" charset="0"/>
              </a:rPr>
              <a:t>N</a:t>
            </a:r>
            <a:endParaRPr lang="en-US" altLang="zh-CN" i="1" dirty="0">
              <a:latin typeface="Arial" charset="0"/>
              <a:ea typeface="华文行楷" pitchFamily="2" charset="-122"/>
              <a:cs typeface="Times New Roman" pitchFamily="18" charset="0"/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dirty="0">
                <a:cs typeface="Times New Roman" pitchFamily="18" charset="0"/>
                <a:sym typeface="Symbol" pitchFamily="18" charset="2"/>
              </a:rPr>
              <a:t>生成函数</a:t>
            </a:r>
            <a:endParaRPr lang="en-US" altLang="zh-CN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56362" name="Rectangle 10"/>
          <p:cNvSpPr>
            <a:spLocks noChangeArrowheads="1"/>
          </p:cNvSpPr>
          <p:nvPr/>
        </p:nvSpPr>
        <p:spPr bwMode="auto">
          <a:xfrm>
            <a:off x="971550" y="1923288"/>
            <a:ext cx="273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2400" dirty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生成函数</a:t>
            </a:r>
            <a:endParaRPr kumimoji="1" lang="en-US" altLang="zh-CN" sz="2400" dirty="0">
              <a:ea typeface="宋体" pitchFamily="2" charset="-122"/>
              <a:sym typeface="Symbol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5440156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思考问题：这个带系数的不定方程，是否跟前面的不同砝码称物体有相似之处？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 smtClean="0">
                <a:solidFill>
                  <a:schemeClr val="accent1"/>
                </a:solidFill>
              </a:rPr>
              <a:t>能否解决钱币组合的问题（也即不同面值的钞票组合问题）？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12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61" grpId="0"/>
      <p:bldP spid="356362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91312"/>
          </a:xfrm>
        </p:spPr>
        <p:txBody>
          <a:bodyPr>
            <a:noAutofit/>
          </a:bodyPr>
          <a:lstStyle/>
          <a:p>
            <a:pPr algn="ctr"/>
            <a:r>
              <a:rPr lang="zh-CN" altLang="en-US" sz="2800" dirty="0" smtClean="0"/>
              <a:t>使用生成函数找出容许重复时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个元素的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组合数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4958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2400" dirty="0" smtClean="0">
                    <a:latin typeface="Times New Roman" pitchFamily="18" charset="0"/>
                    <a:ea typeface="宋体" charset="-122"/>
                  </a:rPr>
                  <a:t>n</a:t>
                </a:r>
                <a:r>
                  <a:rPr lang="zh-CN" altLang="en-US" sz="2400" dirty="0" smtClean="0">
                    <a:latin typeface="Times New Roman" pitchFamily="18" charset="0"/>
                    <a:ea typeface="宋体" charset="-122"/>
                  </a:rPr>
                  <a:t>个元素中任意取</a:t>
                </a:r>
                <a:r>
                  <a:rPr lang="en-US" altLang="zh-CN" sz="2400" dirty="0" smtClean="0">
                    <a:latin typeface="Times New Roman" pitchFamily="18" charset="0"/>
                    <a:ea typeface="宋体" charset="-122"/>
                  </a:rPr>
                  <a:t>r</a:t>
                </a:r>
                <a:r>
                  <a:rPr lang="zh-CN" altLang="en-US" sz="2400" dirty="0" smtClean="0">
                    <a:latin typeface="Times New Roman" pitchFamily="18" charset="0"/>
                    <a:ea typeface="宋体" charset="-122"/>
                  </a:rPr>
                  <a:t>个容许重复的元素的组合数就相当于以下解不定方程的解的数目：</a:t>
                </a:r>
                <a:endParaRPr lang="zh-CN" altLang="en-US" sz="2400" dirty="0">
                  <a:latin typeface="Times New Roman" pitchFamily="18" charset="0"/>
                  <a:ea typeface="宋体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latin typeface="Times New Roman" pitchFamily="18" charset="0"/>
                    <a:ea typeface="宋体" charset="-122"/>
                  </a:rPr>
                  <a:t>       </a:t>
                </a:r>
                <a:r>
                  <a:rPr lang="en-US" altLang="zh-CN" sz="2400" i="1" dirty="0">
                    <a:latin typeface="Times New Roman" pitchFamily="18" charset="0"/>
                    <a:ea typeface="宋体" charset="-122"/>
                  </a:rPr>
                  <a:t>x</a:t>
                </a:r>
                <a:r>
                  <a:rPr lang="en-US" altLang="zh-CN" sz="2400" baseline="-25000" dirty="0">
                    <a:latin typeface="Times New Roman" pitchFamily="18" charset="0"/>
                    <a:ea typeface="宋体" charset="-122"/>
                  </a:rPr>
                  <a:t>1</a:t>
                </a:r>
                <a:r>
                  <a:rPr lang="en-US" altLang="zh-CN" sz="2400" dirty="0">
                    <a:latin typeface="Times New Roman" pitchFamily="18" charset="0"/>
                    <a:ea typeface="宋体" charset="-122"/>
                  </a:rPr>
                  <a:t> + </a:t>
                </a:r>
                <a:r>
                  <a:rPr lang="en-US" altLang="zh-CN" sz="2400" i="1" dirty="0">
                    <a:latin typeface="Times New Roman" pitchFamily="18" charset="0"/>
                    <a:ea typeface="宋体" charset="-122"/>
                  </a:rPr>
                  <a:t>x</a:t>
                </a:r>
                <a:r>
                  <a:rPr lang="en-US" altLang="zh-CN" sz="2400" baseline="-25000" dirty="0">
                    <a:latin typeface="Times New Roman" pitchFamily="18" charset="0"/>
                    <a:ea typeface="宋体" charset="-122"/>
                  </a:rPr>
                  <a:t>2</a:t>
                </a:r>
                <a:r>
                  <a:rPr lang="en-US" altLang="zh-CN" sz="2400" dirty="0">
                    <a:latin typeface="Times New Roman" pitchFamily="18" charset="0"/>
                    <a:ea typeface="宋体" charset="-122"/>
                  </a:rPr>
                  <a:t> + … + </a:t>
                </a:r>
                <a:r>
                  <a:rPr lang="en-US" altLang="zh-CN" sz="2400" i="1" dirty="0" err="1">
                    <a:latin typeface="Times New Roman" pitchFamily="18" charset="0"/>
                    <a:ea typeface="宋体" charset="-122"/>
                  </a:rPr>
                  <a:t>x</a:t>
                </a:r>
                <a:r>
                  <a:rPr lang="en-US" altLang="zh-CN" sz="2400" i="1" baseline="-25000" dirty="0" err="1">
                    <a:latin typeface="Times New Roman" pitchFamily="18" charset="0"/>
                    <a:ea typeface="宋体" charset="-122"/>
                  </a:rPr>
                  <a:t>n</a:t>
                </a:r>
                <a:r>
                  <a:rPr lang="en-US" altLang="zh-CN" sz="2400" i="1" dirty="0"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400" dirty="0">
                    <a:latin typeface="Times New Roman" pitchFamily="18" charset="0"/>
                    <a:ea typeface="宋体" charset="-122"/>
                  </a:rPr>
                  <a:t>= </a:t>
                </a:r>
                <a:r>
                  <a:rPr lang="en-US" altLang="zh-CN" sz="2400" i="1" dirty="0">
                    <a:latin typeface="Times New Roman" pitchFamily="18" charset="0"/>
                    <a:ea typeface="宋体" charset="-122"/>
                  </a:rPr>
                  <a:t>r</a:t>
                </a:r>
                <a:r>
                  <a:rPr lang="zh-CN" altLang="en-US" sz="2400" dirty="0">
                    <a:latin typeface="Times New Roman" pitchFamily="18" charset="0"/>
                    <a:ea typeface="宋体" charset="-122"/>
                  </a:rPr>
                  <a:t>， </a:t>
                </a:r>
                <a:r>
                  <a:rPr lang="en-US" altLang="zh-CN" sz="2400" i="1" dirty="0">
                    <a:latin typeface="Times New Roman" pitchFamily="18" charset="0"/>
                    <a:ea typeface="宋体" charset="-122"/>
                  </a:rPr>
                  <a:t>x</a:t>
                </a:r>
                <a:r>
                  <a:rPr lang="en-US" altLang="zh-CN" sz="2400" baseline="-25000" dirty="0">
                    <a:latin typeface="Times New Roman" pitchFamily="18" charset="0"/>
                    <a:ea typeface="宋体" charset="-122"/>
                  </a:rPr>
                  <a:t>1</a:t>
                </a:r>
                <a:r>
                  <a:rPr lang="en-US" altLang="zh-CN" sz="2400" dirty="0">
                    <a:latin typeface="Times New Roman" pitchFamily="18" charset="0"/>
                    <a:ea typeface="宋体" charset="-122"/>
                  </a:rPr>
                  <a:t>, </a:t>
                </a:r>
                <a:r>
                  <a:rPr lang="en-US" altLang="zh-CN" sz="2400" i="1" dirty="0">
                    <a:latin typeface="Times New Roman" pitchFamily="18" charset="0"/>
                    <a:ea typeface="宋体" charset="-122"/>
                  </a:rPr>
                  <a:t>x</a:t>
                </a:r>
                <a:r>
                  <a:rPr lang="en-US" altLang="zh-CN" sz="2400" baseline="-25000" dirty="0">
                    <a:latin typeface="Times New Roman" pitchFamily="18" charset="0"/>
                    <a:ea typeface="宋体" charset="-122"/>
                  </a:rPr>
                  <a:t>2</a:t>
                </a:r>
                <a:r>
                  <a:rPr lang="en-US" altLang="zh-CN" sz="2400" dirty="0">
                    <a:latin typeface="Times New Roman" pitchFamily="18" charset="0"/>
                    <a:ea typeface="宋体" charset="-122"/>
                  </a:rPr>
                  <a:t>, …, </a:t>
                </a:r>
                <a:r>
                  <a:rPr lang="en-US" altLang="zh-CN" sz="2400" i="1" dirty="0" err="1">
                    <a:latin typeface="Times New Roman" pitchFamily="18" charset="0"/>
                    <a:ea typeface="宋体" charset="-122"/>
                  </a:rPr>
                  <a:t>x</a:t>
                </a:r>
                <a:r>
                  <a:rPr lang="en-US" altLang="zh-CN" sz="2400" i="1" baseline="-25000" dirty="0" err="1">
                    <a:latin typeface="Times New Roman" pitchFamily="18" charset="0"/>
                    <a:ea typeface="宋体" charset="-122"/>
                  </a:rPr>
                  <a:t>n</a:t>
                </a:r>
                <a:r>
                  <a:rPr lang="en-US" altLang="zh-CN" sz="2400" i="1" baseline="-25000" dirty="0"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zh-CN" altLang="en-US" sz="2400" dirty="0" smtClean="0">
                    <a:latin typeface="Times New Roman" pitchFamily="18" charset="0"/>
                    <a:ea typeface="宋体" charset="-122"/>
                  </a:rPr>
                  <a:t>为非负整数</a:t>
                </a:r>
                <a:endParaRPr lang="en-US" altLang="zh-CN" sz="2400" dirty="0" smtClean="0">
                  <a:latin typeface="Times New Roman" pitchFamily="18" charset="0"/>
                  <a:ea typeface="宋体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Times New Roman" pitchFamily="18" charset="0"/>
                    <a:ea typeface="宋体" charset="-122"/>
                  </a:rPr>
                  <a:t>于</a:t>
                </a:r>
                <a:r>
                  <a:rPr lang="zh-CN" altLang="en-US" sz="2400" dirty="0" smtClean="0">
                    <a:latin typeface="Times New Roman" pitchFamily="18" charset="0"/>
                    <a:ea typeface="宋体" charset="-122"/>
                  </a:rPr>
                  <a:t>是可以构造相应的</a:t>
                </a:r>
                <a:r>
                  <a:rPr lang="en-US" altLang="zh-CN" sz="2400" dirty="0" smtClean="0">
                    <a:latin typeface="Times New Roman" pitchFamily="18" charset="0"/>
                    <a:ea typeface="宋体" charset="-122"/>
                  </a:rPr>
                  <a:t>n</a:t>
                </a:r>
                <a:r>
                  <a:rPr lang="zh-CN" altLang="en-US" sz="2400" dirty="0" smtClean="0">
                    <a:latin typeface="Times New Roman" pitchFamily="18" charset="0"/>
                    <a:ea typeface="宋体" charset="-122"/>
                  </a:rPr>
                  <a:t>个相同的生成函数</a:t>
                </a:r>
                <a:endParaRPr lang="en-US" altLang="zh-CN" sz="2400" dirty="0" smtClean="0">
                  <a:latin typeface="Times New Roman" pitchFamily="18" charset="0"/>
                  <a:ea typeface="宋体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err="1" smtClean="0">
                    <a:latin typeface="Times New Roman" pitchFamily="18" charset="0"/>
                    <a:ea typeface="宋体" charset="-122"/>
                  </a:rPr>
                  <a:t>G</a:t>
                </a:r>
                <a:r>
                  <a:rPr lang="en-US" altLang="zh-CN" sz="2400" baseline="-25000" dirty="0" err="1" smtClean="0">
                    <a:latin typeface="Times New Roman" pitchFamily="18" charset="0"/>
                    <a:ea typeface="宋体" charset="-122"/>
                  </a:rPr>
                  <a:t>i</a:t>
                </a:r>
                <a:r>
                  <a:rPr lang="en-US" altLang="zh-CN" sz="2400" dirty="0" smtClean="0">
                    <a:latin typeface="Times New Roman" pitchFamily="18" charset="0"/>
                    <a:ea typeface="宋体" charset="-122"/>
                  </a:rPr>
                  <a:t>(</a:t>
                </a:r>
                <a:r>
                  <a:rPr lang="en-US" altLang="zh-CN" sz="2400" i="1" dirty="0">
                    <a:latin typeface="Times New Roman" pitchFamily="18" charset="0"/>
                    <a:ea typeface="宋体" charset="-122"/>
                  </a:rPr>
                  <a:t>x</a:t>
                </a:r>
                <a:r>
                  <a:rPr lang="en-US" altLang="zh-CN" sz="2400" dirty="0" smtClean="0">
                    <a:latin typeface="Times New Roman" pitchFamily="18" charset="0"/>
                    <a:ea typeface="宋体" charset="-122"/>
                  </a:rPr>
                  <a:t>)=(1+</a:t>
                </a:r>
                <a:r>
                  <a:rPr lang="en-US" altLang="zh-CN" sz="2400" dirty="0"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400" i="1" dirty="0">
                    <a:latin typeface="Times New Roman" pitchFamily="18" charset="0"/>
                    <a:ea typeface="宋体" charset="-122"/>
                  </a:rPr>
                  <a:t>x</a:t>
                </a:r>
                <a:r>
                  <a:rPr lang="en-US" altLang="zh-CN" sz="2400" baseline="30000" dirty="0">
                    <a:latin typeface="Times New Roman" pitchFamily="18" charset="0"/>
                    <a:ea typeface="宋体" charset="-122"/>
                  </a:rPr>
                  <a:t>1</a:t>
                </a:r>
                <a:r>
                  <a:rPr lang="en-US" altLang="zh-CN" sz="2400" dirty="0">
                    <a:latin typeface="Times New Roman" pitchFamily="18" charset="0"/>
                    <a:ea typeface="宋体" charset="-122"/>
                  </a:rPr>
                  <a:t> + </a:t>
                </a:r>
                <a:r>
                  <a:rPr lang="en-US" altLang="zh-CN" sz="2400" i="1" dirty="0">
                    <a:latin typeface="Times New Roman" pitchFamily="18" charset="0"/>
                    <a:ea typeface="宋体" charset="-122"/>
                  </a:rPr>
                  <a:t>x</a:t>
                </a:r>
                <a:r>
                  <a:rPr lang="en-US" altLang="zh-CN" sz="2400" baseline="30000" dirty="0">
                    <a:latin typeface="Times New Roman" pitchFamily="18" charset="0"/>
                    <a:ea typeface="宋体" charset="-122"/>
                  </a:rPr>
                  <a:t>2</a:t>
                </a:r>
                <a:r>
                  <a:rPr lang="en-US" altLang="zh-CN" sz="2400" dirty="0">
                    <a:latin typeface="Times New Roman" pitchFamily="18" charset="0"/>
                    <a:ea typeface="宋体" charset="-122"/>
                  </a:rPr>
                  <a:t> + … + </a:t>
                </a:r>
                <a:r>
                  <a:rPr lang="en-US" altLang="zh-CN" sz="2400" i="1" dirty="0" err="1" smtClean="0">
                    <a:latin typeface="Times New Roman" pitchFamily="18" charset="0"/>
                    <a:ea typeface="宋体" charset="-122"/>
                  </a:rPr>
                  <a:t>x</a:t>
                </a:r>
                <a:r>
                  <a:rPr lang="en-US" altLang="zh-CN" sz="2400" i="1" baseline="30000" dirty="0" err="1" smtClean="0">
                    <a:latin typeface="Times New Roman" pitchFamily="18" charset="0"/>
                    <a:ea typeface="宋体" charset="-122"/>
                  </a:rPr>
                  <a:t>r</a:t>
                </a:r>
                <a:r>
                  <a:rPr lang="en-US" altLang="zh-CN" sz="2400" i="1" dirty="0" smtClean="0">
                    <a:latin typeface="Times New Roman" pitchFamily="18" charset="0"/>
                    <a:ea typeface="宋体" charset="-122"/>
                  </a:rPr>
                  <a:t> +…</a:t>
                </a:r>
                <a:r>
                  <a:rPr lang="en-US" altLang="zh-CN" sz="2400" dirty="0" smtClean="0">
                    <a:latin typeface="Times New Roman" pitchFamily="18" charset="0"/>
                    <a:ea typeface="宋体" charset="-122"/>
                  </a:rPr>
                  <a:t>)=1/ </a:t>
                </a:r>
                <a:r>
                  <a:rPr lang="en-US" altLang="zh-CN" sz="2400" dirty="0">
                    <a:latin typeface="Times New Roman" pitchFamily="18" charset="0"/>
                    <a:ea typeface="宋体" charset="-122"/>
                  </a:rPr>
                  <a:t>(1- </a:t>
                </a:r>
                <a:r>
                  <a:rPr lang="en-US" altLang="zh-CN" sz="2400" i="1" dirty="0">
                    <a:latin typeface="Times New Roman" pitchFamily="18" charset="0"/>
                    <a:ea typeface="宋体" charset="-122"/>
                  </a:rPr>
                  <a:t>x</a:t>
                </a:r>
                <a:r>
                  <a:rPr lang="en-US" altLang="zh-CN" sz="2400" dirty="0"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400" dirty="0" smtClean="0">
                    <a:latin typeface="Times New Roman" pitchFamily="18" charset="0"/>
                    <a:ea typeface="宋体" charset="-122"/>
                  </a:rPr>
                  <a:t>)</a:t>
                </a:r>
                <a:r>
                  <a:rPr lang="zh-CN" altLang="en-US" sz="2400" i="1" dirty="0" smtClean="0">
                    <a:latin typeface="Times New Roman" pitchFamily="18" charset="0"/>
                    <a:ea typeface="宋体" charset="-122"/>
                  </a:rPr>
                  <a:t>， </a:t>
                </a:r>
                <a:r>
                  <a:rPr lang="en-US" altLang="zh-CN" sz="2400" i="1" dirty="0" err="1" smtClean="0">
                    <a:latin typeface="Times New Roman" pitchFamily="18" charset="0"/>
                    <a:ea typeface="宋体" charset="-122"/>
                  </a:rPr>
                  <a:t>i</a:t>
                </a:r>
                <a:r>
                  <a:rPr lang="en-US" altLang="zh-CN" sz="2400" i="1" dirty="0" smtClean="0">
                    <a:latin typeface="Times New Roman" pitchFamily="18" charset="0"/>
                    <a:ea typeface="宋体" charset="-122"/>
                  </a:rPr>
                  <a:t>=1,2,…n</a:t>
                </a:r>
              </a:p>
              <a:p>
                <a:pPr marL="0" indent="0">
                  <a:buNone/>
                </a:pPr>
                <a:r>
                  <a:rPr lang="zh-CN" altLang="en-US" sz="2400" dirty="0" smtClean="0">
                    <a:latin typeface="Times New Roman" pitchFamily="18" charset="0"/>
                    <a:ea typeface="宋体" charset="-122"/>
                  </a:rPr>
                  <a:t>由这</a:t>
                </a:r>
                <a:r>
                  <a:rPr lang="en-US" altLang="zh-CN" sz="2400" dirty="0" smtClean="0">
                    <a:latin typeface="Times New Roman" pitchFamily="18" charset="0"/>
                    <a:ea typeface="宋体" charset="-122"/>
                  </a:rPr>
                  <a:t>n</a:t>
                </a:r>
                <a:r>
                  <a:rPr lang="zh-CN" altLang="en-US" sz="2400" dirty="0" smtClean="0">
                    <a:latin typeface="Times New Roman" pitchFamily="18" charset="0"/>
                    <a:ea typeface="宋体" charset="-122"/>
                  </a:rPr>
                  <a:t>个生成函数乘积构成一个生成函数：</a:t>
                </a:r>
                <a:endParaRPr lang="en-US" altLang="zh-CN" sz="2400" dirty="0" smtClean="0">
                  <a:latin typeface="Times New Roman" pitchFamily="18" charset="0"/>
                  <a:ea typeface="宋体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latin typeface="Times New Roman" pitchFamily="18" charset="0"/>
                    <a:ea typeface="宋体" charset="-122"/>
                  </a:rPr>
                  <a:t>G(</a:t>
                </a:r>
                <a:r>
                  <a:rPr lang="en-US" altLang="zh-CN" sz="2400" i="1" dirty="0" smtClean="0">
                    <a:latin typeface="Times New Roman" pitchFamily="18" charset="0"/>
                    <a:ea typeface="宋体" charset="-122"/>
                  </a:rPr>
                  <a:t>x</a:t>
                </a:r>
                <a:r>
                  <a:rPr lang="en-US" altLang="zh-CN" sz="2400" dirty="0" smtClean="0">
                    <a:latin typeface="Times New Roman" pitchFamily="18" charset="0"/>
                    <a:ea typeface="宋体" charset="-122"/>
                  </a:rPr>
                  <a:t>) = </a:t>
                </a:r>
                <a:r>
                  <a:rPr lang="en-US" altLang="zh-CN" sz="2400" dirty="0">
                    <a:latin typeface="Times New Roman" pitchFamily="18" charset="0"/>
                    <a:ea typeface="宋体" charset="-122"/>
                  </a:rPr>
                  <a:t>(1+ </a:t>
                </a:r>
                <a:r>
                  <a:rPr lang="en-US" altLang="zh-CN" sz="2400" i="1" dirty="0">
                    <a:latin typeface="Times New Roman" pitchFamily="18" charset="0"/>
                    <a:ea typeface="宋体" charset="-122"/>
                  </a:rPr>
                  <a:t>x</a:t>
                </a:r>
                <a:r>
                  <a:rPr lang="en-US" altLang="zh-CN" sz="2400" baseline="30000" dirty="0">
                    <a:latin typeface="Times New Roman" pitchFamily="18" charset="0"/>
                    <a:ea typeface="宋体" charset="-122"/>
                  </a:rPr>
                  <a:t>1</a:t>
                </a:r>
                <a:r>
                  <a:rPr lang="en-US" altLang="zh-CN" sz="2400" dirty="0">
                    <a:latin typeface="Times New Roman" pitchFamily="18" charset="0"/>
                    <a:ea typeface="宋体" charset="-122"/>
                  </a:rPr>
                  <a:t> + </a:t>
                </a:r>
                <a:r>
                  <a:rPr lang="en-US" altLang="zh-CN" sz="2400" i="1" dirty="0">
                    <a:latin typeface="Times New Roman" pitchFamily="18" charset="0"/>
                    <a:ea typeface="宋体" charset="-122"/>
                  </a:rPr>
                  <a:t>x</a:t>
                </a:r>
                <a:r>
                  <a:rPr lang="en-US" altLang="zh-CN" sz="2400" baseline="30000" dirty="0">
                    <a:latin typeface="Times New Roman" pitchFamily="18" charset="0"/>
                    <a:ea typeface="宋体" charset="-122"/>
                  </a:rPr>
                  <a:t>2</a:t>
                </a:r>
                <a:r>
                  <a:rPr lang="en-US" altLang="zh-CN" sz="2400" dirty="0">
                    <a:latin typeface="Times New Roman" pitchFamily="18" charset="0"/>
                    <a:ea typeface="宋体" charset="-122"/>
                  </a:rPr>
                  <a:t> + … + </a:t>
                </a:r>
                <a:r>
                  <a:rPr lang="en-US" altLang="zh-CN" sz="2400" i="1" dirty="0" err="1" smtClean="0">
                    <a:latin typeface="Times New Roman" pitchFamily="18" charset="0"/>
                    <a:ea typeface="宋体" charset="-122"/>
                  </a:rPr>
                  <a:t>x</a:t>
                </a:r>
                <a:r>
                  <a:rPr lang="en-US" altLang="zh-CN" sz="2400" i="1" baseline="30000" dirty="0" err="1" smtClean="0">
                    <a:latin typeface="Times New Roman" pitchFamily="18" charset="0"/>
                    <a:ea typeface="宋体" charset="-122"/>
                  </a:rPr>
                  <a:t>r</a:t>
                </a:r>
                <a:r>
                  <a:rPr lang="en-US" altLang="zh-CN" sz="2400" i="1" dirty="0">
                    <a:latin typeface="Times New Roman" pitchFamily="18" charset="0"/>
                    <a:ea typeface="宋体" charset="-122"/>
                  </a:rPr>
                  <a:t>+…</a:t>
                </a:r>
                <a:r>
                  <a:rPr lang="en-US" altLang="zh-CN" sz="2400" i="1" dirty="0" smtClean="0"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400" dirty="0" smtClean="0">
                    <a:latin typeface="Times New Roman" pitchFamily="18" charset="0"/>
                    <a:ea typeface="宋体" charset="-122"/>
                  </a:rPr>
                  <a:t>)</a:t>
                </a:r>
                <a:r>
                  <a:rPr lang="en-US" altLang="zh-CN" sz="2400" baseline="30000" dirty="0" smtClean="0">
                    <a:latin typeface="Times New Roman" pitchFamily="18" charset="0"/>
                    <a:ea typeface="宋体" charset="-122"/>
                  </a:rPr>
                  <a:t>n</a:t>
                </a:r>
                <a:r>
                  <a:rPr lang="en-US" altLang="zh-CN" sz="2400" dirty="0" smtClean="0"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400" dirty="0">
                    <a:latin typeface="Times New Roman" pitchFamily="18" charset="0"/>
                    <a:ea typeface="宋体" charset="-122"/>
                  </a:rPr>
                  <a:t>= 1/ (1- </a:t>
                </a:r>
                <a:r>
                  <a:rPr lang="en-US" altLang="zh-CN" sz="2400" i="1" dirty="0">
                    <a:latin typeface="Times New Roman" pitchFamily="18" charset="0"/>
                    <a:ea typeface="宋体" charset="-122"/>
                  </a:rPr>
                  <a:t>x</a:t>
                </a:r>
                <a:r>
                  <a:rPr lang="en-US" altLang="zh-CN" sz="2400" dirty="0"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400" dirty="0" smtClean="0">
                    <a:latin typeface="Times New Roman" pitchFamily="18" charset="0"/>
                    <a:ea typeface="宋体" charset="-122"/>
                  </a:rPr>
                  <a:t>)</a:t>
                </a:r>
                <a:r>
                  <a:rPr lang="en-US" altLang="zh-CN" sz="2400" baseline="30000" dirty="0" smtClean="0">
                    <a:latin typeface="Times New Roman" pitchFamily="18" charset="0"/>
                    <a:ea typeface="宋体" charset="-122"/>
                  </a:rPr>
                  <a:t>n</a:t>
                </a:r>
              </a:p>
              <a:p>
                <a:pPr marL="0" indent="0">
                  <a:buNone/>
                </a:pPr>
                <a:endParaRPr lang="en-US" altLang="zh-CN" sz="2400" dirty="0">
                  <a:latin typeface="Times New Roman" pitchFamily="18" charset="0"/>
                  <a:ea typeface="宋体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latin typeface="Times New Roman" pitchFamily="18" charset="0"/>
                    <a:ea typeface="宋体" charset="-122"/>
                  </a:rPr>
                  <a:t>该乘积中的项</a:t>
                </a:r>
                <a:r>
                  <a:rPr lang="en-US" altLang="zh-CN" sz="2400" i="1" dirty="0" err="1" smtClean="0">
                    <a:latin typeface="Times New Roman" pitchFamily="18" charset="0"/>
                    <a:ea typeface="宋体" charset="-122"/>
                  </a:rPr>
                  <a:t>x</a:t>
                </a:r>
                <a:r>
                  <a:rPr lang="en-US" altLang="zh-CN" sz="2400" i="1" baseline="30000" dirty="0" err="1" smtClean="0">
                    <a:latin typeface="Times New Roman" pitchFamily="18" charset="0"/>
                    <a:ea typeface="宋体" charset="-122"/>
                  </a:rPr>
                  <a:t>r</a:t>
                </a:r>
                <a:r>
                  <a:rPr lang="en-US" altLang="zh-CN" sz="2400" i="1" dirty="0" smtClean="0"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zh-CN" altLang="en-US" sz="2400" dirty="0" smtClean="0">
                    <a:latin typeface="Times New Roman" pitchFamily="18" charset="0"/>
                    <a:ea typeface="宋体" charset="-122"/>
                  </a:rPr>
                  <a:t>的系数就是</a:t>
                </a:r>
                <a:r>
                  <a:rPr lang="zh-CN" altLang="en-US" sz="2400" dirty="0">
                    <a:latin typeface="Times New Roman" pitchFamily="18" charset="0"/>
                    <a:ea typeface="宋体" charset="-122"/>
                  </a:rPr>
                  <a:t>所</a:t>
                </a:r>
                <a:r>
                  <a:rPr lang="zh-CN" altLang="en-US" sz="2400" dirty="0" smtClean="0">
                    <a:latin typeface="Times New Roman" pitchFamily="18" charset="0"/>
                    <a:ea typeface="宋体" charset="-122"/>
                  </a:rPr>
                  <a:t>要的答案</a:t>
                </a:r>
                <a:r>
                  <a:rPr lang="zh-CN" altLang="en-US" sz="2400" i="1" dirty="0" smtClean="0">
                    <a:latin typeface="Times New Roman" pitchFamily="18" charset="0"/>
                    <a:ea typeface="宋体" charset="-122"/>
                  </a:rPr>
                  <a:t>。</a:t>
                </a:r>
                <a:r>
                  <a:rPr lang="zh-CN" altLang="en-US" sz="2400" dirty="0">
                    <a:latin typeface="Times New Roman" pitchFamily="18" charset="0"/>
                    <a:ea typeface="宋体" charset="-122"/>
                  </a:rPr>
                  <a:t>利</a:t>
                </a:r>
                <a:r>
                  <a:rPr lang="zh-CN" altLang="en-US" sz="2400" dirty="0" smtClean="0">
                    <a:latin typeface="Times New Roman" pitchFamily="18" charset="0"/>
                    <a:ea typeface="宋体" charset="-122"/>
                  </a:rPr>
                  <a:t>用广义</a:t>
                </a:r>
                <a:r>
                  <a:rPr lang="zh-CN" altLang="en-US" sz="2400" dirty="0">
                    <a:latin typeface="Times New Roman" pitchFamily="18" charset="0"/>
                    <a:ea typeface="宋体" charset="-122"/>
                  </a:rPr>
                  <a:t>二项</a:t>
                </a:r>
                <a:r>
                  <a:rPr lang="zh-CN" altLang="en-US" sz="2400" dirty="0" smtClean="0">
                    <a:latin typeface="Times New Roman" pitchFamily="18" charset="0"/>
                    <a:ea typeface="宋体" charset="-122"/>
                  </a:rPr>
                  <a:t>式定理可以得到：</a:t>
                </a:r>
                <a:r>
                  <a:rPr lang="en-US" altLang="zh-CN" sz="2400" dirty="0">
                    <a:latin typeface="Times New Roman" pitchFamily="18" charset="0"/>
                    <a:ea typeface="宋体" charset="-122"/>
                  </a:rPr>
                  <a:t> G(</a:t>
                </a:r>
                <a:r>
                  <a:rPr lang="en-US" altLang="zh-CN" sz="2400" i="1" dirty="0">
                    <a:latin typeface="Times New Roman" pitchFamily="18" charset="0"/>
                    <a:ea typeface="宋体" charset="-122"/>
                  </a:rPr>
                  <a:t>x</a:t>
                </a:r>
                <a:r>
                  <a:rPr lang="en-US" altLang="zh-CN" sz="2400" dirty="0">
                    <a:latin typeface="Times New Roman" pitchFamily="18" charset="0"/>
                    <a:ea typeface="宋体" charset="-122"/>
                  </a:rPr>
                  <a:t>) </a:t>
                </a:r>
                <a:r>
                  <a:rPr lang="en-US" altLang="zh-CN" sz="2400" dirty="0" smtClean="0">
                    <a:latin typeface="Times New Roman" pitchFamily="18" charset="0"/>
                    <a:ea typeface="宋体" charset="-122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/>
                            <a:ea typeface="宋体" charset="-122"/>
                          </a:rPr>
                          <m:t>𝑟</m:t>
                        </m:r>
                        <m:r>
                          <a:rPr lang="en-US" altLang="zh-CN" sz="2400" i="1">
                            <a:latin typeface="Cambria Math"/>
                            <a:ea typeface="宋体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altLang="zh-CN" sz="2400" i="1">
                            <a:latin typeface="Cambria Math"/>
                            <a:ea typeface="宋体" charset="-122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宋体" charset="-122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/>
                                <a:ea typeface="宋体" charset="-122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/>
                                <a:ea typeface="宋体" charset="-122"/>
                              </a:rPr>
                              <m:t>𝑟</m:t>
                            </m:r>
                            <m:r>
                              <a:rPr lang="en-US" altLang="zh-CN" sz="2400" i="1">
                                <a:latin typeface="Cambria Math"/>
                                <a:ea typeface="宋体" charset="-122"/>
                              </a:rPr>
                              <m:t>−1, </m:t>
                            </m:r>
                            <m:r>
                              <a:rPr lang="en-US" altLang="zh-CN" sz="2400" i="1">
                                <a:latin typeface="Cambria Math"/>
                                <a:ea typeface="宋体" charset="-122"/>
                              </a:rPr>
                              <m:t>𝑟</m:t>
                            </m:r>
                          </m:e>
                        </m:d>
                        <m:r>
                          <a:rPr lang="en-US" altLang="zh-CN" sz="2400" i="1">
                            <a:latin typeface="Cambria Math"/>
                            <a:ea typeface="宋体" charset="-122"/>
                          </a:rPr>
                          <m:t>𝑥</m:t>
                        </m:r>
                        <m:r>
                          <a:rPr lang="en-US" altLang="zh-CN" sz="2400" i="1" baseline="30000">
                            <a:latin typeface="Cambria Math"/>
                            <a:ea typeface="宋体" charset="-122"/>
                          </a:rPr>
                          <m:t>𝑟</m:t>
                        </m:r>
                      </m:e>
                    </m:nary>
                  </m:oMath>
                </a14:m>
                <a:endParaRPr lang="en-US" altLang="zh-CN" sz="2400" dirty="0" smtClean="0">
                  <a:latin typeface="Times New Roman" pitchFamily="18" charset="0"/>
                  <a:ea typeface="宋体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Times New Roman" pitchFamily="18" charset="0"/>
                    <a:ea typeface="宋体" charset="-122"/>
                  </a:rPr>
                  <a:t>于</a:t>
                </a:r>
                <a:r>
                  <a:rPr lang="zh-CN" altLang="en-US" sz="2400" dirty="0" smtClean="0">
                    <a:latin typeface="Times New Roman" pitchFamily="18" charset="0"/>
                    <a:ea typeface="宋体" charset="-122"/>
                  </a:rPr>
                  <a:t>是解的数目为</a:t>
                </a:r>
                <a:r>
                  <a:rPr lang="en-US" altLang="zh-CN" sz="2400" dirty="0" smtClean="0">
                    <a:latin typeface="Times New Roman" pitchFamily="18" charset="0"/>
                    <a:ea typeface="宋体" charset="-122"/>
                  </a:rPr>
                  <a:t>:C(n+r-1, r). </a:t>
                </a:r>
              </a:p>
              <a:p>
                <a:pPr marL="0" indent="0">
                  <a:buNone/>
                </a:pPr>
                <a:endParaRPr lang="en-US" altLang="zh-CN" sz="2400" i="1" dirty="0" smtClean="0">
                  <a:latin typeface="Times New Roman" pitchFamily="18" charset="0"/>
                  <a:ea typeface="宋体" charset="-122"/>
                </a:endParaRPr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495800"/>
              </a:xfrm>
              <a:blipFill>
                <a:blip r:embed="rId2"/>
                <a:stretch>
                  <a:fillRect l="-1111" t="-1491" b="-15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0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B6CF5-E0AE-461F-9C36-ACA2684C034E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305800" cy="39928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000" dirty="0"/>
              <a:t>Generating </a:t>
            </a:r>
            <a:r>
              <a:rPr lang="en-US" altLang="zh-CN" sz="4000" dirty="0" smtClean="0"/>
              <a:t>Functions</a:t>
            </a:r>
            <a:br>
              <a:rPr lang="en-US" altLang="zh-CN" sz="4000" dirty="0" smtClean="0"/>
            </a:br>
            <a:r>
              <a:rPr lang="zh-CN" altLang="en-US" sz="4000" dirty="0" smtClean="0">
                <a:solidFill>
                  <a:srgbClr val="A50021"/>
                </a:solidFill>
              </a:rPr>
              <a:t>幂级数型生成函数的定义</a:t>
            </a:r>
            <a:endParaRPr lang="en-US" altLang="zh-CN" sz="4000" dirty="0" smtClean="0">
              <a:solidFill>
                <a:srgbClr val="A50021"/>
              </a:solidFill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69887" y="1067032"/>
            <a:ext cx="8545513" cy="533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571500"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  <a:cs typeface="Times New Roman" pitchFamily="18" charset="0"/>
              </a:rPr>
              <a:t>Def: </a:t>
            </a:r>
            <a:r>
              <a:rPr lang="en-US" altLang="zh-CN" sz="2400" dirty="0" smtClean="0">
                <a:cs typeface="Times New Roman" pitchFamily="18" charset="0"/>
              </a:rPr>
              <a:t>for a given sequence {</a:t>
            </a:r>
            <a:r>
              <a:rPr lang="en-US" altLang="zh-CN" sz="2400" i="1" dirty="0" smtClean="0">
                <a:cs typeface="Times New Roman" pitchFamily="18" charset="0"/>
              </a:rPr>
              <a:t>a</a:t>
            </a:r>
            <a:r>
              <a:rPr lang="en-US" altLang="zh-CN" sz="2400" i="1" baseline="-30000" dirty="0" smtClean="0">
                <a:cs typeface="Times New Roman" pitchFamily="18" charset="0"/>
              </a:rPr>
              <a:t>n</a:t>
            </a:r>
            <a:r>
              <a:rPr lang="en-US" altLang="zh-CN" sz="2400" dirty="0">
                <a:cs typeface="Times New Roman" pitchFamily="18" charset="0"/>
              </a:rPr>
              <a:t>}</a:t>
            </a:r>
            <a:r>
              <a:rPr lang="zh-CN" altLang="en-US" sz="2400" dirty="0" smtClean="0">
                <a:cs typeface="Times New Roman" pitchFamily="18" charset="0"/>
              </a:rPr>
              <a:t>，</a:t>
            </a:r>
            <a:r>
              <a:rPr lang="en-US" altLang="zh-CN" sz="2400" dirty="0" smtClean="0">
                <a:cs typeface="Times New Roman" pitchFamily="18" charset="0"/>
              </a:rPr>
              <a:t>the generating function of  the sequence </a:t>
            </a:r>
            <a:r>
              <a:rPr lang="en-US" altLang="zh-CN" sz="2400" dirty="0">
                <a:cs typeface="Times New Roman" pitchFamily="18" charset="0"/>
              </a:rPr>
              <a:t>{</a:t>
            </a:r>
            <a:r>
              <a:rPr lang="en-US" altLang="zh-CN" sz="2400" i="1" dirty="0">
                <a:cs typeface="Times New Roman" pitchFamily="18" charset="0"/>
              </a:rPr>
              <a:t>a</a:t>
            </a:r>
            <a:r>
              <a:rPr lang="en-US" altLang="zh-CN" sz="2400" i="1" baseline="-30000" dirty="0">
                <a:cs typeface="Times New Roman" pitchFamily="18" charset="0"/>
              </a:rPr>
              <a:t>n</a:t>
            </a:r>
            <a:r>
              <a:rPr lang="en-US" altLang="zh-CN" sz="2400" dirty="0" smtClean="0">
                <a:cs typeface="Times New Roman" pitchFamily="18" charset="0"/>
              </a:rPr>
              <a:t>} is a power series (</a:t>
            </a:r>
            <a:r>
              <a:rPr lang="zh-CN" altLang="en-US" sz="2400" b="1" dirty="0" smtClean="0">
                <a:solidFill>
                  <a:schemeClr val="accent1"/>
                </a:solidFill>
                <a:cs typeface="Times New Roman" pitchFamily="18" charset="0"/>
              </a:rPr>
              <a:t>形式幂级数</a:t>
            </a:r>
            <a:r>
              <a:rPr lang="en-US" altLang="zh-CN" sz="2400" b="1" dirty="0" smtClean="0">
                <a:solidFill>
                  <a:schemeClr val="accent1"/>
                </a:solidFill>
                <a:cs typeface="Times New Roman" pitchFamily="18" charset="0"/>
              </a:rPr>
              <a:t>,</a:t>
            </a:r>
            <a:r>
              <a:rPr lang="zh-CN" altLang="en-US" sz="2400" dirty="0">
                <a:solidFill>
                  <a:srgbClr val="A50021"/>
                </a:solidFill>
              </a:rPr>
              <a:t>幂级数型生成函数</a:t>
            </a:r>
            <a:r>
              <a:rPr lang="en-US" altLang="zh-CN" sz="2400" b="1" dirty="0" smtClean="0">
                <a:solidFill>
                  <a:schemeClr val="accent1"/>
                </a:solidFill>
                <a:cs typeface="Times New Roman" pitchFamily="18" charset="0"/>
              </a:rPr>
              <a:t>)</a:t>
            </a:r>
            <a:endParaRPr lang="zh-CN" altLang="en-US" sz="2400" b="1" dirty="0">
              <a:solidFill>
                <a:schemeClr val="accent1"/>
              </a:solidFill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i="1" dirty="0">
                <a:cs typeface="Times New Roman" pitchFamily="18" charset="0"/>
              </a:rPr>
              <a:t>           G</a:t>
            </a:r>
            <a:r>
              <a:rPr lang="en-US" altLang="zh-CN" sz="2400" dirty="0">
                <a:cs typeface="Times New Roman" pitchFamily="18" charset="0"/>
              </a:rPr>
              <a:t>(</a:t>
            </a:r>
            <a:r>
              <a:rPr lang="en-US" altLang="zh-CN" sz="2400" i="1" dirty="0">
                <a:cs typeface="Times New Roman" pitchFamily="18" charset="0"/>
              </a:rPr>
              <a:t>x</a:t>
            </a:r>
            <a:r>
              <a:rPr lang="en-US" altLang="zh-CN" sz="2400" dirty="0">
                <a:cs typeface="Times New Roman" pitchFamily="18" charset="0"/>
              </a:rPr>
              <a:t>) = </a:t>
            </a:r>
            <a:r>
              <a:rPr lang="en-US" altLang="zh-CN" sz="2400" i="1" dirty="0">
                <a:cs typeface="Times New Roman" pitchFamily="18" charset="0"/>
              </a:rPr>
              <a:t>a</a:t>
            </a:r>
            <a:r>
              <a:rPr lang="en-US" altLang="zh-CN" sz="2400" baseline="-30000" dirty="0">
                <a:cs typeface="Times New Roman" pitchFamily="18" charset="0"/>
              </a:rPr>
              <a:t>0</a:t>
            </a:r>
            <a:r>
              <a:rPr lang="en-US" altLang="zh-CN" sz="2400" dirty="0">
                <a:cs typeface="Times New Roman" pitchFamily="18" charset="0"/>
              </a:rPr>
              <a:t> + </a:t>
            </a:r>
            <a:r>
              <a:rPr lang="en-US" altLang="zh-CN" sz="2400" i="1" dirty="0">
                <a:cs typeface="Times New Roman" pitchFamily="18" charset="0"/>
              </a:rPr>
              <a:t>a</a:t>
            </a:r>
            <a:r>
              <a:rPr lang="en-US" altLang="zh-CN" sz="2400" baseline="-30000" dirty="0">
                <a:cs typeface="Times New Roman" pitchFamily="18" charset="0"/>
              </a:rPr>
              <a:t>1</a:t>
            </a:r>
            <a:r>
              <a:rPr lang="en-US" altLang="zh-CN" sz="2400" i="1" dirty="0">
                <a:cs typeface="Times New Roman" pitchFamily="18" charset="0"/>
              </a:rPr>
              <a:t>x</a:t>
            </a:r>
            <a:r>
              <a:rPr lang="en-US" altLang="zh-CN" sz="2400" dirty="0">
                <a:cs typeface="Times New Roman" pitchFamily="18" charset="0"/>
              </a:rPr>
              <a:t> + </a:t>
            </a:r>
            <a:r>
              <a:rPr lang="en-US" altLang="zh-CN" sz="2400" i="1" dirty="0">
                <a:cs typeface="Times New Roman" pitchFamily="18" charset="0"/>
              </a:rPr>
              <a:t>a</a:t>
            </a:r>
            <a:r>
              <a:rPr lang="en-US" altLang="zh-CN" sz="2400" baseline="-30000" dirty="0">
                <a:cs typeface="Times New Roman" pitchFamily="18" charset="0"/>
              </a:rPr>
              <a:t>2</a:t>
            </a:r>
            <a:r>
              <a:rPr lang="en-US" altLang="zh-CN" sz="2400" i="1" dirty="0">
                <a:cs typeface="Times New Roman" pitchFamily="18" charset="0"/>
              </a:rPr>
              <a:t>x</a:t>
            </a:r>
            <a:r>
              <a:rPr lang="en-US" altLang="zh-CN" sz="2400" baseline="30000" dirty="0">
                <a:cs typeface="Times New Roman" pitchFamily="18" charset="0"/>
              </a:rPr>
              <a:t>2 </a:t>
            </a:r>
            <a:r>
              <a:rPr lang="en-US" altLang="zh-CN" sz="2400" dirty="0">
                <a:cs typeface="Times New Roman" pitchFamily="18" charset="0"/>
              </a:rPr>
              <a:t>+… + </a:t>
            </a:r>
            <a:r>
              <a:rPr lang="en-US" altLang="zh-CN" sz="2400" i="1" dirty="0">
                <a:cs typeface="Times New Roman" pitchFamily="18" charset="0"/>
              </a:rPr>
              <a:t>a</a:t>
            </a:r>
            <a:r>
              <a:rPr lang="en-US" altLang="zh-CN" sz="2400" i="1" baseline="-30000" dirty="0">
                <a:cs typeface="Times New Roman" pitchFamily="18" charset="0"/>
              </a:rPr>
              <a:t>n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i="1" dirty="0" err="1">
                <a:cs typeface="Times New Roman" pitchFamily="18" charset="0"/>
              </a:rPr>
              <a:t>x</a:t>
            </a:r>
            <a:r>
              <a:rPr lang="en-US" altLang="zh-CN" sz="2400" i="1" baseline="30000" dirty="0" err="1">
                <a:cs typeface="Times New Roman" pitchFamily="18" charset="0"/>
              </a:rPr>
              <a:t>n</a:t>
            </a:r>
            <a:r>
              <a:rPr lang="en-US" altLang="zh-CN" sz="2400" dirty="0">
                <a:cs typeface="Times New Roman" pitchFamily="18" charset="0"/>
              </a:rPr>
              <a:t> + </a:t>
            </a:r>
            <a:r>
              <a:rPr lang="en-US" altLang="zh-CN" sz="2400" dirty="0" smtClean="0">
                <a:cs typeface="Times New Roman" pitchFamily="18" charset="0"/>
              </a:rPr>
              <a:t>…</a:t>
            </a:r>
            <a:endParaRPr lang="en-US" altLang="zh-CN" sz="2400" dirty="0"/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zh-CN" sz="2200" dirty="0" smtClean="0">
                <a:solidFill>
                  <a:srgbClr val="FF0000"/>
                </a:solidFill>
                <a:cs typeface="Times New Roman" pitchFamily="18" charset="0"/>
              </a:rPr>
              <a:t>Note</a:t>
            </a:r>
            <a:r>
              <a:rPr lang="zh-CN" altLang="en-US" sz="2200" dirty="0" smtClean="0">
                <a:solidFill>
                  <a:srgbClr val="FF0000"/>
                </a:solidFill>
                <a:cs typeface="Times New Roman" pitchFamily="18" charset="0"/>
              </a:rPr>
              <a:t>：</a:t>
            </a:r>
            <a:r>
              <a:rPr lang="en-US" altLang="zh-CN" sz="2200" dirty="0" smtClean="0">
                <a:solidFill>
                  <a:srgbClr val="FF0000"/>
                </a:solidFill>
                <a:cs typeface="Times New Roman" pitchFamily="18" charset="0"/>
              </a:rPr>
              <a:t>if </a:t>
            </a:r>
            <a:r>
              <a:rPr lang="en-US" altLang="zh-CN" sz="2000" dirty="0">
                <a:cs typeface="Times New Roman" pitchFamily="18" charset="0"/>
              </a:rPr>
              <a:t>{</a:t>
            </a:r>
            <a:r>
              <a:rPr lang="en-US" altLang="zh-CN" sz="2000" i="1" dirty="0">
                <a:cs typeface="Times New Roman" pitchFamily="18" charset="0"/>
              </a:rPr>
              <a:t>a</a:t>
            </a:r>
            <a:r>
              <a:rPr lang="en-US" altLang="zh-CN" sz="2000" i="1" baseline="-30000" dirty="0">
                <a:cs typeface="Times New Roman" pitchFamily="18" charset="0"/>
              </a:rPr>
              <a:t>n</a:t>
            </a:r>
            <a:r>
              <a:rPr lang="en-US" altLang="zh-CN" sz="2000" dirty="0" smtClean="0">
                <a:cs typeface="Times New Roman" pitchFamily="18" charset="0"/>
              </a:rPr>
              <a:t>} is finite, then G</a:t>
            </a:r>
            <a:r>
              <a:rPr lang="en-US" altLang="zh-CN" sz="2400" dirty="0" smtClean="0">
                <a:ea typeface="Cambria Math" pitchFamily="18" charset="0"/>
              </a:rPr>
              <a:t>(</a:t>
            </a:r>
            <a:r>
              <a:rPr lang="en-US" altLang="zh-CN" sz="2400" i="1" dirty="0" smtClean="0">
                <a:ea typeface="Cambria Math" pitchFamily="18" charset="0"/>
              </a:rPr>
              <a:t>x</a:t>
            </a:r>
            <a:r>
              <a:rPr lang="en-US" altLang="zh-CN" sz="2400" dirty="0">
                <a:ea typeface="Cambria Math" pitchFamily="18" charset="0"/>
              </a:rPr>
              <a:t>) = </a:t>
            </a:r>
            <a:r>
              <a:rPr lang="en-US" altLang="zh-CN" sz="2400" i="1" dirty="0"/>
              <a:t>a</a:t>
            </a:r>
            <a:r>
              <a:rPr lang="en-US" altLang="zh-CN" sz="24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altLang="zh-CN" sz="2400" dirty="0"/>
              <a:t> + </a:t>
            </a:r>
            <a:r>
              <a:rPr lang="en-US" altLang="zh-CN" sz="2400" i="1" dirty="0"/>
              <a:t>a</a:t>
            </a:r>
            <a:r>
              <a:rPr lang="en-US" altLang="zh-CN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sz="2400" i="1" dirty="0"/>
              <a:t>x</a:t>
            </a:r>
            <a:r>
              <a:rPr lang="en-US" altLang="zh-CN" sz="2400" dirty="0"/>
              <a:t> + </a:t>
            </a:r>
            <a:r>
              <a:rPr lang="en-US" altLang="zh-CN" sz="2400" dirty="0">
                <a:latin typeface="Cambria Math"/>
                <a:ea typeface="Cambria Math"/>
              </a:rPr>
              <a:t>⋯ </a:t>
            </a:r>
            <a:r>
              <a:rPr lang="en-US" altLang="zh-CN" sz="2400" dirty="0"/>
              <a:t>+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 </a:t>
            </a:r>
            <a:r>
              <a:rPr lang="en-US" altLang="zh-CN" sz="2400" i="1" dirty="0" err="1" smtClean="0"/>
              <a:t>x</a:t>
            </a:r>
            <a:r>
              <a:rPr lang="en-US" altLang="zh-CN" sz="2400" i="1" baseline="30000" dirty="0" err="1" smtClean="0"/>
              <a:t>n</a:t>
            </a:r>
            <a:r>
              <a:rPr lang="en-US" altLang="zh-CN" sz="2400" dirty="0" smtClean="0">
                <a:ea typeface="Cambria Math" pitchFamily="18" charset="0"/>
              </a:rPr>
              <a:t>  </a:t>
            </a:r>
            <a:r>
              <a:rPr lang="en-US" altLang="zh-CN" sz="2200" dirty="0" smtClean="0">
                <a:solidFill>
                  <a:srgbClr val="FF0000"/>
                </a:solidFill>
                <a:cs typeface="Times New Roman" pitchFamily="18" charset="0"/>
              </a:rPr>
              <a:t>is a finite power series. )  </a:t>
            </a:r>
            <a:r>
              <a:rPr lang="zh-CN" altLang="en-US" sz="2200" dirty="0" smtClean="0">
                <a:cs typeface="Times New Roman" pitchFamily="18" charset="0"/>
              </a:rPr>
              <a:t>每一个序列都对于于一个生成函数</a:t>
            </a:r>
            <a:endParaRPr lang="en-US" altLang="zh-CN" sz="2200" dirty="0"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000066"/>
                </a:solidFill>
                <a:cs typeface="Times New Roman" pitchFamily="18" charset="0"/>
              </a:rPr>
              <a:t>Examples: </a:t>
            </a:r>
            <a:endParaRPr lang="zh-CN" altLang="en-US" sz="2400" dirty="0">
              <a:solidFill>
                <a:srgbClr val="000066"/>
              </a:solidFill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000066"/>
                </a:solidFill>
                <a:cs typeface="Times New Roman" pitchFamily="18" charset="0"/>
              </a:rPr>
              <a:t>组合数序列</a:t>
            </a:r>
            <a:r>
              <a:rPr lang="en-US" altLang="zh-CN" sz="2400" dirty="0" smtClean="0">
                <a:solidFill>
                  <a:srgbClr val="000066"/>
                </a:solidFill>
                <a:cs typeface="Times New Roman" pitchFamily="18" charset="0"/>
              </a:rPr>
              <a:t>{</a:t>
            </a:r>
            <a:r>
              <a:rPr lang="en-US" altLang="zh-CN" sz="2400" i="1" dirty="0">
                <a:solidFill>
                  <a:srgbClr val="000066"/>
                </a:solidFill>
                <a:cs typeface="Times New Roman" pitchFamily="18" charset="0"/>
              </a:rPr>
              <a:t>C</a:t>
            </a:r>
            <a:r>
              <a:rPr lang="en-US" altLang="zh-CN" sz="2400" dirty="0">
                <a:solidFill>
                  <a:srgbClr val="000066"/>
                </a:solidFill>
                <a:cs typeface="Times New Roman" pitchFamily="18" charset="0"/>
              </a:rPr>
              <a:t>(</a:t>
            </a:r>
            <a:r>
              <a:rPr lang="en-US" altLang="zh-CN" sz="2400" i="1" dirty="0" err="1">
                <a:solidFill>
                  <a:srgbClr val="000066"/>
                </a:solidFill>
                <a:cs typeface="Times New Roman" pitchFamily="18" charset="0"/>
              </a:rPr>
              <a:t>m</a:t>
            </a:r>
            <a:r>
              <a:rPr lang="en-US" altLang="zh-CN" sz="2400" dirty="0" err="1">
                <a:solidFill>
                  <a:srgbClr val="000066"/>
                </a:solidFill>
                <a:cs typeface="Times New Roman" pitchFamily="18" charset="0"/>
              </a:rPr>
              <a:t>,</a:t>
            </a:r>
            <a:r>
              <a:rPr lang="en-US" altLang="zh-CN" sz="2400" i="1" dirty="0" err="1">
                <a:solidFill>
                  <a:srgbClr val="000066"/>
                </a:solidFill>
                <a:cs typeface="Times New Roman" pitchFamily="18" charset="0"/>
              </a:rPr>
              <a:t>n</a:t>
            </a:r>
            <a:r>
              <a:rPr lang="en-US" altLang="zh-CN" sz="2400" dirty="0">
                <a:solidFill>
                  <a:srgbClr val="000066"/>
                </a:solidFill>
                <a:cs typeface="Times New Roman" pitchFamily="18" charset="0"/>
              </a:rPr>
              <a:t>)}</a:t>
            </a:r>
            <a:r>
              <a:rPr lang="zh-CN" altLang="en-US" sz="2400" dirty="0">
                <a:solidFill>
                  <a:srgbClr val="000066"/>
                </a:solidFill>
                <a:cs typeface="Times New Roman" pitchFamily="18" charset="0"/>
              </a:rPr>
              <a:t>的生成函数为 </a:t>
            </a:r>
            <a:r>
              <a:rPr lang="en-US" altLang="zh-CN" sz="2400" dirty="0">
                <a:solidFill>
                  <a:srgbClr val="000066"/>
                </a:solidFill>
                <a:cs typeface="Times New Roman" pitchFamily="18" charset="0"/>
              </a:rPr>
              <a:t>(1+</a:t>
            </a:r>
            <a:r>
              <a:rPr lang="en-US" altLang="zh-CN" sz="2400" i="1" dirty="0">
                <a:solidFill>
                  <a:srgbClr val="000066"/>
                </a:solidFill>
                <a:cs typeface="Times New Roman" pitchFamily="18" charset="0"/>
              </a:rPr>
              <a:t>x</a:t>
            </a:r>
            <a:r>
              <a:rPr lang="en-US" altLang="zh-CN" sz="2400" dirty="0">
                <a:solidFill>
                  <a:srgbClr val="000066"/>
                </a:solidFill>
                <a:cs typeface="Times New Roman" pitchFamily="18" charset="0"/>
              </a:rPr>
              <a:t>)</a:t>
            </a:r>
            <a:r>
              <a:rPr lang="en-US" altLang="zh-CN" sz="2400" i="1" baseline="30000" dirty="0">
                <a:solidFill>
                  <a:srgbClr val="000066"/>
                </a:solidFill>
                <a:cs typeface="Times New Roman" pitchFamily="18" charset="0"/>
              </a:rPr>
              <a:t>m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cs typeface="Times New Roman" pitchFamily="18" charset="0"/>
              </a:rPr>
              <a:t>给定正整数</a:t>
            </a:r>
            <a:r>
              <a:rPr lang="en-US" altLang="zh-CN" sz="2400" i="1" dirty="0">
                <a:solidFill>
                  <a:srgbClr val="000066"/>
                </a:solidFill>
                <a:cs typeface="Times New Roman" pitchFamily="18" charset="0"/>
              </a:rPr>
              <a:t>k</a:t>
            </a:r>
            <a:r>
              <a:rPr lang="en-US" altLang="zh-CN" sz="2400" dirty="0">
                <a:solidFill>
                  <a:srgbClr val="000066"/>
                </a:solidFill>
                <a:cs typeface="Times New Roman" pitchFamily="18" charset="0"/>
              </a:rPr>
              <a:t>, {</a:t>
            </a:r>
            <a:r>
              <a:rPr lang="en-US" altLang="zh-CN" sz="2400" i="1" dirty="0" err="1">
                <a:solidFill>
                  <a:srgbClr val="000066"/>
                </a:solidFill>
                <a:cs typeface="Times New Roman" pitchFamily="18" charset="0"/>
              </a:rPr>
              <a:t>k</a:t>
            </a:r>
            <a:r>
              <a:rPr lang="en-US" altLang="zh-CN" sz="2400" i="1" baseline="30000" dirty="0" err="1">
                <a:solidFill>
                  <a:srgbClr val="000066"/>
                </a:solidFill>
                <a:cs typeface="Times New Roman" pitchFamily="18" charset="0"/>
              </a:rPr>
              <a:t>n</a:t>
            </a:r>
            <a:r>
              <a:rPr lang="en-US" altLang="zh-CN" sz="2400" dirty="0">
                <a:solidFill>
                  <a:srgbClr val="000066"/>
                </a:solidFill>
                <a:cs typeface="Times New Roman" pitchFamily="18" charset="0"/>
              </a:rPr>
              <a:t>}</a:t>
            </a:r>
            <a:r>
              <a:rPr lang="zh-CN" altLang="en-US" sz="2400" dirty="0">
                <a:solidFill>
                  <a:srgbClr val="000066"/>
                </a:solidFill>
                <a:cs typeface="Times New Roman" pitchFamily="18" charset="0"/>
              </a:rPr>
              <a:t>的生成函数为 </a:t>
            </a:r>
            <a:endParaRPr lang="zh-CN" altLang="en-US" sz="2400" dirty="0">
              <a:solidFill>
                <a:srgbClr val="000066"/>
              </a:solidFill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rgbClr val="000066"/>
                </a:solidFill>
                <a:cs typeface="Times New Roman" pitchFamily="18" charset="0"/>
              </a:rPr>
              <a:t>          G</a:t>
            </a:r>
            <a:r>
              <a:rPr lang="en-US" altLang="zh-CN" sz="2400" dirty="0">
                <a:solidFill>
                  <a:srgbClr val="000066"/>
                </a:solidFill>
                <a:cs typeface="Times New Roman" pitchFamily="18" charset="0"/>
              </a:rPr>
              <a:t>(</a:t>
            </a:r>
            <a:r>
              <a:rPr lang="en-US" altLang="zh-CN" sz="2400" i="1" dirty="0">
                <a:solidFill>
                  <a:srgbClr val="000066"/>
                </a:solidFill>
                <a:cs typeface="Times New Roman" pitchFamily="18" charset="0"/>
              </a:rPr>
              <a:t>x</a:t>
            </a:r>
            <a:r>
              <a:rPr lang="en-US" altLang="zh-CN" sz="2400" dirty="0">
                <a:solidFill>
                  <a:srgbClr val="000066"/>
                </a:solidFill>
                <a:cs typeface="Times New Roman" pitchFamily="18" charset="0"/>
              </a:rPr>
              <a:t>) =1+ </a:t>
            </a:r>
            <a:r>
              <a:rPr lang="en-US" altLang="zh-CN" sz="2400" i="1" dirty="0" err="1">
                <a:solidFill>
                  <a:srgbClr val="000066"/>
                </a:solidFill>
                <a:cs typeface="Times New Roman" pitchFamily="18" charset="0"/>
              </a:rPr>
              <a:t>kx</a:t>
            </a:r>
            <a:r>
              <a:rPr lang="en-US" altLang="zh-CN" sz="2400" dirty="0">
                <a:solidFill>
                  <a:srgbClr val="000066"/>
                </a:solidFill>
                <a:cs typeface="Times New Roman" pitchFamily="18" charset="0"/>
              </a:rPr>
              <a:t> + </a:t>
            </a:r>
            <a:r>
              <a:rPr lang="en-US" altLang="zh-CN" sz="2400" i="1" dirty="0">
                <a:solidFill>
                  <a:srgbClr val="000066"/>
                </a:solidFill>
                <a:cs typeface="Times New Roman" pitchFamily="18" charset="0"/>
              </a:rPr>
              <a:t>k</a:t>
            </a:r>
            <a:r>
              <a:rPr lang="en-US" altLang="zh-CN" sz="2400" baseline="30000" dirty="0">
                <a:solidFill>
                  <a:srgbClr val="000066"/>
                </a:solidFill>
                <a:cs typeface="Times New Roman" pitchFamily="18" charset="0"/>
              </a:rPr>
              <a:t>2</a:t>
            </a:r>
            <a:r>
              <a:rPr lang="en-US" altLang="zh-CN" sz="2400" i="1" dirty="0">
                <a:solidFill>
                  <a:srgbClr val="000066"/>
                </a:solidFill>
                <a:cs typeface="Times New Roman" pitchFamily="18" charset="0"/>
              </a:rPr>
              <a:t>x</a:t>
            </a:r>
            <a:r>
              <a:rPr lang="en-US" altLang="zh-CN" sz="2400" baseline="30000" dirty="0">
                <a:solidFill>
                  <a:srgbClr val="000066"/>
                </a:solidFill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066"/>
                </a:solidFill>
                <a:cs typeface="Times New Roman" pitchFamily="18" charset="0"/>
              </a:rPr>
              <a:t> + </a:t>
            </a:r>
            <a:r>
              <a:rPr lang="en-US" altLang="zh-CN" sz="2400" i="1" dirty="0">
                <a:solidFill>
                  <a:srgbClr val="000066"/>
                </a:solidFill>
                <a:cs typeface="Times New Roman" pitchFamily="18" charset="0"/>
              </a:rPr>
              <a:t>k</a:t>
            </a:r>
            <a:r>
              <a:rPr lang="en-US" altLang="zh-CN" sz="2400" baseline="30000" dirty="0">
                <a:solidFill>
                  <a:srgbClr val="000066"/>
                </a:solidFill>
                <a:cs typeface="Times New Roman" pitchFamily="18" charset="0"/>
              </a:rPr>
              <a:t>3</a:t>
            </a:r>
            <a:r>
              <a:rPr lang="en-US" altLang="zh-CN" sz="2400" i="1" dirty="0">
                <a:solidFill>
                  <a:srgbClr val="000066"/>
                </a:solidFill>
                <a:cs typeface="Times New Roman" pitchFamily="18" charset="0"/>
              </a:rPr>
              <a:t>x</a:t>
            </a:r>
            <a:r>
              <a:rPr lang="en-US" altLang="zh-CN" sz="2400" baseline="30000" dirty="0">
                <a:solidFill>
                  <a:srgbClr val="000066"/>
                </a:solidFill>
                <a:cs typeface="Times New Roman" pitchFamily="18" charset="0"/>
              </a:rPr>
              <a:t>3</a:t>
            </a:r>
            <a:r>
              <a:rPr lang="en-US" altLang="zh-CN" sz="2400" dirty="0">
                <a:solidFill>
                  <a:srgbClr val="000066"/>
                </a:solidFill>
                <a:cs typeface="Times New Roman" pitchFamily="18" charset="0"/>
              </a:rPr>
              <a:t> + … = </a:t>
            </a:r>
            <a:r>
              <a:rPr lang="en-US" altLang="zh-CN" sz="2400" dirty="0" smtClean="0">
                <a:solidFill>
                  <a:srgbClr val="000066"/>
                </a:solidFill>
                <a:cs typeface="Times New Roman" pitchFamily="18" charset="0"/>
              </a:rPr>
              <a:t> 1/( 1-kx)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000066"/>
              </a:solidFill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cs typeface="Times New Roman" pitchFamily="18" charset="0"/>
              </a:rPr>
              <a:t>注：这里关注的是幂级数的形式，幂级数是否收敛不重要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9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816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b="1" dirty="0" smtClean="0"/>
                  <a:t>例题</a:t>
                </a:r>
                <a:r>
                  <a:rPr lang="zh-CN" altLang="en-US" sz="2400" dirty="0" smtClean="0"/>
                  <a:t>：使用生成函数求出从</a:t>
                </a:r>
                <a:r>
                  <a:rPr lang="en-US" altLang="zh-CN" sz="2400" dirty="0" smtClean="0"/>
                  <a:t>n</a:t>
                </a:r>
                <a:r>
                  <a:rPr lang="zh-CN" altLang="en-US" sz="2400" dirty="0" smtClean="0"/>
                  <a:t>类不同物体中选择</a:t>
                </a:r>
                <a:r>
                  <a:rPr lang="en-US" altLang="zh-CN" sz="2400" dirty="0" smtClean="0"/>
                  <a:t>r</a:t>
                </a:r>
                <a:r>
                  <a:rPr lang="zh-CN" altLang="en-US" sz="2400" dirty="0" smtClean="0"/>
                  <a:t>个物体，并且每类物体至少选一个的方式数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dirty="0" err="1" smtClean="0"/>
                  <a:t>r</a:t>
                </a:r>
                <a:r>
                  <a:rPr lang="en-US" altLang="zh-CN" sz="2400" dirty="0" err="1" smtClean="0">
                    <a:latin typeface="宋体"/>
                    <a:ea typeface="宋体"/>
                  </a:rPr>
                  <a:t>≥</a:t>
                </a:r>
                <a:r>
                  <a:rPr lang="en-US" altLang="zh-CN" sz="2400" dirty="0" err="1" smtClean="0"/>
                  <a:t>n</a:t>
                </a:r>
                <a:r>
                  <a:rPr lang="en-US" altLang="zh-CN" sz="2400" dirty="0" smtClean="0"/>
                  <a:t>)</a:t>
                </a:r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r>
                  <a:rPr lang="zh-CN" altLang="en-US" sz="2400" b="1" dirty="0" smtClean="0"/>
                  <a:t>解</a:t>
                </a:r>
                <a:r>
                  <a:rPr lang="zh-CN" altLang="en-US" sz="2400" dirty="0" smtClean="0"/>
                  <a:t>：由于每类物体至少一个，且容许重复不限，这</a:t>
                </a:r>
                <a:r>
                  <a:rPr lang="en-US" altLang="zh-CN" sz="2400" dirty="0" smtClean="0"/>
                  <a:t>n</a:t>
                </a:r>
                <a:r>
                  <a:rPr lang="zh-CN" altLang="en-US" sz="2400" dirty="0" smtClean="0"/>
                  <a:t>个类中的每类物体都对序列</a:t>
                </a:r>
                <a:r>
                  <a:rPr lang="en-US" altLang="zh-CN" sz="2400" dirty="0" smtClean="0"/>
                  <a:t>{</a:t>
                </a:r>
                <a:r>
                  <a:rPr lang="en-US" altLang="zh-CN" sz="2400" dirty="0" err="1" smtClean="0"/>
                  <a:t>a</a:t>
                </a:r>
                <a:r>
                  <a:rPr lang="en-US" altLang="zh-CN" sz="2400" baseline="-25000" dirty="0" err="1" smtClean="0"/>
                  <a:t>r</a:t>
                </a:r>
                <a:r>
                  <a:rPr lang="en-US" altLang="zh-CN" sz="2400" dirty="0" smtClean="0"/>
                  <a:t>}</a:t>
                </a:r>
                <a:r>
                  <a:rPr lang="zh-CN" altLang="en-US" sz="2400" dirty="0" smtClean="0"/>
                  <a:t>因式</a:t>
                </a:r>
                <a:r>
                  <a:rPr lang="en-US" altLang="zh-CN" sz="2400" dirty="0" smtClean="0">
                    <a:latin typeface="Times New Roman" pitchFamily="18" charset="0"/>
                    <a:ea typeface="宋体" charset="-122"/>
                  </a:rPr>
                  <a:t>( </a:t>
                </a:r>
                <a:r>
                  <a:rPr lang="en-US" altLang="zh-CN" sz="2400" i="1" dirty="0">
                    <a:latin typeface="Times New Roman" pitchFamily="18" charset="0"/>
                    <a:ea typeface="宋体" charset="-122"/>
                  </a:rPr>
                  <a:t>x</a:t>
                </a:r>
                <a:r>
                  <a:rPr lang="en-US" altLang="zh-CN" sz="2400" baseline="30000" dirty="0">
                    <a:latin typeface="Times New Roman" pitchFamily="18" charset="0"/>
                    <a:ea typeface="宋体" charset="-122"/>
                  </a:rPr>
                  <a:t>1</a:t>
                </a:r>
                <a:r>
                  <a:rPr lang="en-US" altLang="zh-CN" sz="2400" dirty="0">
                    <a:latin typeface="Times New Roman" pitchFamily="18" charset="0"/>
                    <a:ea typeface="宋体" charset="-122"/>
                  </a:rPr>
                  <a:t> + </a:t>
                </a:r>
                <a:r>
                  <a:rPr lang="en-US" altLang="zh-CN" sz="2400" i="1" dirty="0">
                    <a:latin typeface="Times New Roman" pitchFamily="18" charset="0"/>
                    <a:ea typeface="宋体" charset="-122"/>
                  </a:rPr>
                  <a:t>x</a:t>
                </a:r>
                <a:r>
                  <a:rPr lang="en-US" altLang="zh-CN" sz="2400" baseline="30000" dirty="0">
                    <a:latin typeface="Times New Roman" pitchFamily="18" charset="0"/>
                    <a:ea typeface="宋体" charset="-122"/>
                  </a:rPr>
                  <a:t>2</a:t>
                </a:r>
                <a:r>
                  <a:rPr lang="en-US" altLang="zh-CN" sz="2400" dirty="0">
                    <a:latin typeface="Times New Roman" pitchFamily="18" charset="0"/>
                    <a:ea typeface="宋体" charset="-122"/>
                  </a:rPr>
                  <a:t> + … + </a:t>
                </a:r>
                <a:r>
                  <a:rPr lang="en-US" altLang="zh-CN" sz="2400" i="1" dirty="0" err="1">
                    <a:latin typeface="Times New Roman" pitchFamily="18" charset="0"/>
                    <a:ea typeface="宋体" charset="-122"/>
                  </a:rPr>
                  <a:t>x</a:t>
                </a:r>
                <a:r>
                  <a:rPr lang="en-US" altLang="zh-CN" sz="2400" i="1" baseline="30000" dirty="0" err="1">
                    <a:latin typeface="Times New Roman" pitchFamily="18" charset="0"/>
                    <a:ea typeface="宋体" charset="-122"/>
                  </a:rPr>
                  <a:t>r</a:t>
                </a:r>
                <a:r>
                  <a:rPr lang="en-US" altLang="zh-CN" sz="2400" i="1" dirty="0"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400" i="1" dirty="0" smtClean="0">
                    <a:latin typeface="Times New Roman" pitchFamily="18" charset="0"/>
                    <a:ea typeface="宋体" charset="-122"/>
                  </a:rPr>
                  <a:t>+…</a:t>
                </a:r>
                <a:r>
                  <a:rPr lang="en-US" altLang="zh-CN" sz="2400" dirty="0" smtClean="0">
                    <a:latin typeface="Times New Roman" pitchFamily="18" charset="0"/>
                    <a:ea typeface="宋体" charset="-122"/>
                  </a:rPr>
                  <a:t>), </a:t>
                </a:r>
                <a:r>
                  <a:rPr lang="zh-CN" altLang="en-US" sz="2400" dirty="0" smtClean="0">
                    <a:latin typeface="Times New Roman" pitchFamily="18" charset="0"/>
                    <a:ea typeface="宋体" charset="-122"/>
                  </a:rPr>
                  <a:t>这里的</a:t>
                </a:r>
                <a:r>
                  <a:rPr lang="en-US" altLang="zh-CN" sz="2400" dirty="0" err="1"/>
                  <a:t>a</a:t>
                </a:r>
                <a:r>
                  <a:rPr lang="en-US" altLang="zh-CN" sz="2400" baseline="-25000" dirty="0" err="1"/>
                  <a:t>r</a:t>
                </a:r>
                <a:r>
                  <a:rPr lang="en-US" altLang="zh-CN" sz="2400" baseline="-25000" dirty="0"/>
                  <a:t> </a:t>
                </a:r>
                <a:r>
                  <a:rPr lang="zh-CN" altLang="en-US" sz="2400" dirty="0" smtClean="0">
                    <a:latin typeface="Times New Roman" pitchFamily="18" charset="0"/>
                    <a:ea typeface="宋体" charset="-122"/>
                  </a:rPr>
                  <a:t>是从</a:t>
                </a:r>
                <a:r>
                  <a:rPr lang="en-US" altLang="zh-CN" sz="2400" dirty="0" smtClean="0">
                    <a:latin typeface="Times New Roman" pitchFamily="18" charset="0"/>
                    <a:ea typeface="宋体" charset="-122"/>
                  </a:rPr>
                  <a:t>n</a:t>
                </a:r>
                <a:r>
                  <a:rPr lang="zh-CN" altLang="en-US" sz="2400" dirty="0" smtClean="0">
                    <a:latin typeface="Times New Roman" pitchFamily="18" charset="0"/>
                    <a:ea typeface="宋体" charset="-122"/>
                  </a:rPr>
                  <a:t>类不同物体中选择</a:t>
                </a:r>
                <a:r>
                  <a:rPr lang="en-US" altLang="zh-CN" sz="2400" dirty="0" smtClean="0">
                    <a:latin typeface="Times New Roman" pitchFamily="18" charset="0"/>
                    <a:ea typeface="宋体" charset="-122"/>
                  </a:rPr>
                  <a:t>r</a:t>
                </a:r>
                <a:r>
                  <a:rPr lang="zh-CN" altLang="en-US" sz="2400" dirty="0" smtClean="0">
                    <a:latin typeface="Times New Roman" pitchFamily="18" charset="0"/>
                    <a:ea typeface="宋体" charset="-122"/>
                  </a:rPr>
                  <a:t>个物体且每类至少选</a:t>
                </a:r>
                <a:r>
                  <a:rPr lang="en-US" altLang="zh-CN" sz="2400" dirty="0" smtClean="0">
                    <a:latin typeface="Times New Roman" pitchFamily="18" charset="0"/>
                    <a:ea typeface="宋体" charset="-122"/>
                  </a:rPr>
                  <a:t>1</a:t>
                </a:r>
                <a:r>
                  <a:rPr lang="zh-CN" altLang="en-US" sz="2400" dirty="0" smtClean="0">
                    <a:latin typeface="Times New Roman" pitchFamily="18" charset="0"/>
                    <a:ea typeface="宋体" charset="-122"/>
                  </a:rPr>
                  <a:t>个的方式数，因此有生成函数</a:t>
                </a:r>
                <a:endParaRPr lang="en-US" altLang="zh-CN" sz="2400" dirty="0" smtClean="0">
                  <a:latin typeface="Times New Roman" pitchFamily="18" charset="0"/>
                  <a:ea typeface="宋体" charset="-122"/>
                </a:endParaRPr>
              </a:p>
              <a:p>
                <a:r>
                  <a:rPr lang="en-US" altLang="zh-CN" sz="2400" dirty="0" smtClean="0">
                    <a:latin typeface="Times New Roman" pitchFamily="18" charset="0"/>
                    <a:ea typeface="宋体" charset="-122"/>
                  </a:rPr>
                  <a:t>G(</a:t>
                </a:r>
                <a:r>
                  <a:rPr lang="en-US" altLang="zh-CN" sz="2400" i="1" dirty="0" smtClean="0">
                    <a:latin typeface="Times New Roman" pitchFamily="18" charset="0"/>
                    <a:ea typeface="宋体" charset="-122"/>
                  </a:rPr>
                  <a:t>x</a:t>
                </a:r>
                <a:r>
                  <a:rPr lang="en-US" altLang="zh-CN" sz="2400" dirty="0" smtClean="0">
                    <a:latin typeface="Times New Roman" pitchFamily="18" charset="0"/>
                    <a:ea typeface="宋体" charset="-122"/>
                  </a:rPr>
                  <a:t>) = </a:t>
                </a:r>
                <a:r>
                  <a:rPr lang="en-US" altLang="zh-CN" sz="2400" dirty="0">
                    <a:latin typeface="Times New Roman" pitchFamily="18" charset="0"/>
                    <a:ea typeface="宋体" charset="-122"/>
                  </a:rPr>
                  <a:t>( </a:t>
                </a:r>
                <a:r>
                  <a:rPr lang="en-US" altLang="zh-CN" sz="2400" i="1" dirty="0">
                    <a:latin typeface="Times New Roman" pitchFamily="18" charset="0"/>
                    <a:ea typeface="宋体" charset="-122"/>
                  </a:rPr>
                  <a:t>x</a:t>
                </a:r>
                <a:r>
                  <a:rPr lang="en-US" altLang="zh-CN" sz="2400" baseline="30000" dirty="0">
                    <a:latin typeface="Times New Roman" pitchFamily="18" charset="0"/>
                    <a:ea typeface="宋体" charset="-122"/>
                  </a:rPr>
                  <a:t>1</a:t>
                </a:r>
                <a:r>
                  <a:rPr lang="en-US" altLang="zh-CN" sz="2400" dirty="0">
                    <a:latin typeface="Times New Roman" pitchFamily="18" charset="0"/>
                    <a:ea typeface="宋体" charset="-122"/>
                  </a:rPr>
                  <a:t> + </a:t>
                </a:r>
                <a:r>
                  <a:rPr lang="en-US" altLang="zh-CN" sz="2400" i="1" dirty="0">
                    <a:latin typeface="Times New Roman" pitchFamily="18" charset="0"/>
                    <a:ea typeface="宋体" charset="-122"/>
                  </a:rPr>
                  <a:t>x</a:t>
                </a:r>
                <a:r>
                  <a:rPr lang="en-US" altLang="zh-CN" sz="2400" baseline="30000" dirty="0">
                    <a:latin typeface="Times New Roman" pitchFamily="18" charset="0"/>
                    <a:ea typeface="宋体" charset="-122"/>
                  </a:rPr>
                  <a:t>2</a:t>
                </a:r>
                <a:r>
                  <a:rPr lang="en-US" altLang="zh-CN" sz="2400" dirty="0">
                    <a:latin typeface="Times New Roman" pitchFamily="18" charset="0"/>
                    <a:ea typeface="宋体" charset="-122"/>
                  </a:rPr>
                  <a:t> + … + </a:t>
                </a:r>
                <a:r>
                  <a:rPr lang="en-US" altLang="zh-CN" sz="2400" i="1" dirty="0" err="1">
                    <a:latin typeface="Times New Roman" pitchFamily="18" charset="0"/>
                    <a:ea typeface="宋体" charset="-122"/>
                  </a:rPr>
                  <a:t>x</a:t>
                </a:r>
                <a:r>
                  <a:rPr lang="en-US" altLang="zh-CN" sz="2400" i="1" baseline="30000" dirty="0" err="1">
                    <a:latin typeface="Times New Roman" pitchFamily="18" charset="0"/>
                    <a:ea typeface="宋体" charset="-122"/>
                  </a:rPr>
                  <a:t>r</a:t>
                </a:r>
                <a:r>
                  <a:rPr lang="en-US" altLang="zh-CN" sz="2400" i="1" dirty="0"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400" i="1" dirty="0" smtClean="0">
                    <a:latin typeface="Times New Roman" pitchFamily="18" charset="0"/>
                    <a:ea typeface="宋体" charset="-122"/>
                  </a:rPr>
                  <a:t>+…</a:t>
                </a:r>
                <a:r>
                  <a:rPr lang="en-US" altLang="zh-CN" sz="2400" dirty="0" smtClean="0">
                    <a:latin typeface="Times New Roman" pitchFamily="18" charset="0"/>
                    <a:ea typeface="宋体" charset="-122"/>
                  </a:rPr>
                  <a:t>)</a:t>
                </a:r>
                <a:r>
                  <a:rPr lang="en-US" altLang="zh-CN" sz="2400" baseline="30000" dirty="0" smtClean="0">
                    <a:latin typeface="Times New Roman" pitchFamily="18" charset="0"/>
                    <a:ea typeface="宋体" charset="-122"/>
                  </a:rPr>
                  <a:t>n</a:t>
                </a:r>
                <a:r>
                  <a:rPr lang="en-US" altLang="zh-CN" sz="2400" dirty="0" smtClean="0">
                    <a:latin typeface="Times New Roman" pitchFamily="18" charset="0"/>
                    <a:ea typeface="宋体" charset="-122"/>
                  </a:rPr>
                  <a:t>, </a:t>
                </a:r>
                <a:r>
                  <a:rPr lang="zh-CN" altLang="en-US" sz="2400" dirty="0" smtClean="0">
                    <a:latin typeface="Times New Roman" pitchFamily="18" charset="0"/>
                    <a:ea typeface="宋体" charset="-122"/>
                  </a:rPr>
                  <a:t>引用教材中将的广义</a:t>
                </a:r>
                <a:r>
                  <a:rPr lang="zh-CN" altLang="en-US" sz="2400" dirty="0">
                    <a:latin typeface="Times New Roman" pitchFamily="18" charset="0"/>
                    <a:ea typeface="宋体" charset="-122"/>
                  </a:rPr>
                  <a:t>二项</a:t>
                </a:r>
                <a:r>
                  <a:rPr lang="zh-CN" altLang="en-US" sz="2400" dirty="0" smtClean="0">
                    <a:latin typeface="Times New Roman" pitchFamily="18" charset="0"/>
                    <a:ea typeface="宋体" charset="-122"/>
                  </a:rPr>
                  <a:t>式定理有</a:t>
                </a:r>
                <a:endParaRPr lang="en-US" altLang="zh-CN" sz="2400" dirty="0" smtClean="0">
                  <a:latin typeface="Times New Roman" pitchFamily="18" charset="0"/>
                  <a:ea typeface="宋体" charset="-122"/>
                </a:endParaRPr>
              </a:p>
              <a:p>
                <a:pPr marL="0" indent="0" algn="ctr">
                  <a:buNone/>
                </a:pPr>
                <a:r>
                  <a:rPr lang="en-US" altLang="zh-CN" sz="2400" dirty="0">
                    <a:latin typeface="Times New Roman" pitchFamily="18" charset="0"/>
                    <a:ea typeface="宋体" charset="-122"/>
                  </a:rPr>
                  <a:t>G(</a:t>
                </a:r>
                <a:r>
                  <a:rPr lang="en-US" altLang="zh-CN" sz="2400" i="1" dirty="0">
                    <a:latin typeface="Times New Roman" pitchFamily="18" charset="0"/>
                    <a:ea typeface="宋体" charset="-122"/>
                  </a:rPr>
                  <a:t>x</a:t>
                </a:r>
                <a:r>
                  <a:rPr lang="en-US" altLang="zh-CN" sz="2400" dirty="0">
                    <a:latin typeface="Times New Roman" pitchFamily="18" charset="0"/>
                    <a:ea typeface="宋体" charset="-122"/>
                  </a:rPr>
                  <a:t>) </a:t>
                </a:r>
                <a:r>
                  <a:rPr lang="en-US" altLang="zh-CN" sz="2400" dirty="0" smtClean="0">
                    <a:latin typeface="Times New Roman" pitchFamily="18" charset="0"/>
                    <a:ea typeface="宋体" charset="-122"/>
                  </a:rPr>
                  <a:t>= </a:t>
                </a:r>
                <a:r>
                  <a:rPr lang="en-US" altLang="zh-CN" sz="2400" dirty="0" err="1" smtClean="0">
                    <a:latin typeface="Times New Roman" pitchFamily="18" charset="0"/>
                    <a:ea typeface="宋体" charset="-122"/>
                  </a:rPr>
                  <a:t>x</a:t>
                </a:r>
                <a:r>
                  <a:rPr lang="en-US" altLang="zh-CN" sz="2400" baseline="30000" dirty="0" err="1" smtClean="0">
                    <a:latin typeface="Times New Roman" pitchFamily="18" charset="0"/>
                    <a:ea typeface="宋体" charset="-122"/>
                  </a:rPr>
                  <a:t>n</a:t>
                </a:r>
                <a:r>
                  <a:rPr lang="en-US" altLang="zh-CN" sz="2400" dirty="0" smtClean="0">
                    <a:latin typeface="Times New Roman" pitchFamily="18" charset="0"/>
                    <a:ea typeface="宋体" charset="-122"/>
                  </a:rPr>
                  <a:t>/(1-x)</a:t>
                </a:r>
                <a:r>
                  <a:rPr lang="en-US" altLang="zh-CN" sz="2400" baseline="30000" dirty="0" smtClean="0">
                    <a:latin typeface="Times New Roman" pitchFamily="18" charset="0"/>
                    <a:ea typeface="宋体" charset="-122"/>
                  </a:rPr>
                  <a:t>n</a:t>
                </a:r>
                <a:r>
                  <a:rPr lang="en-US" altLang="zh-CN" sz="2400" dirty="0" smtClean="0">
                    <a:latin typeface="Times New Roman" pitchFamily="18" charset="0"/>
                    <a:ea typeface="宋体" charset="-122"/>
                  </a:rPr>
                  <a:t>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/>
                            <a:ea typeface="宋体" charset="-122"/>
                          </a:rPr>
                          <m:t>𝑟</m:t>
                        </m:r>
                        <m:r>
                          <a:rPr lang="en-US" altLang="zh-CN" sz="2400" b="0" i="1" smtClean="0">
                            <a:latin typeface="Cambria Math"/>
                            <a:ea typeface="宋体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/>
                            <a:ea typeface="宋体" charset="-122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宋体" charset="-122"/>
                              </a:rPr>
                              <m:t>𝑟</m:t>
                            </m:r>
                            <m:r>
                              <a:rPr lang="en-US" altLang="zh-CN" sz="2400" b="0" i="1" smtClean="0">
                                <a:latin typeface="Cambria Math"/>
                                <a:ea typeface="宋体" charset="-122"/>
                              </a:rPr>
                              <m:t>−1, </m:t>
                            </m:r>
                            <m:r>
                              <a:rPr lang="en-US" altLang="zh-CN" sz="2400" b="0" i="1" smtClean="0">
                                <a:latin typeface="Cambria Math"/>
                                <a:ea typeface="宋体" charset="-122"/>
                              </a:rPr>
                              <m:t>𝑟</m:t>
                            </m:r>
                            <m:r>
                              <a:rPr lang="en-US" altLang="zh-CN" sz="2400" b="0" i="1" smtClean="0">
                                <a:latin typeface="Cambria Math"/>
                                <a:ea typeface="宋体" charset="-122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/>
                                <a:ea typeface="宋体" charset="-122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/>
                            <a:ea typeface="宋体" charset="-122"/>
                          </a:rPr>
                          <m:t>𝑥</m:t>
                        </m:r>
                        <m:r>
                          <a:rPr lang="en-US" altLang="zh-CN" sz="2400" b="0" i="1" baseline="30000" smtClean="0">
                            <a:latin typeface="Cambria Math"/>
                            <a:ea typeface="宋体" charset="-122"/>
                          </a:rPr>
                          <m:t>𝑟</m:t>
                        </m:r>
                      </m:e>
                    </m:nary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/>
                  <a:t>所</a:t>
                </a:r>
                <a:r>
                  <a:rPr lang="zh-CN" altLang="en-US" sz="2400" dirty="0" smtClean="0"/>
                  <a:t>以选择</a:t>
                </a:r>
                <a:r>
                  <a:rPr lang="en-US" altLang="zh-CN" sz="2400" dirty="0" smtClean="0"/>
                  <a:t>r</a:t>
                </a:r>
                <a:r>
                  <a:rPr lang="zh-CN" altLang="en-US" sz="2400" dirty="0" smtClean="0"/>
                  <a:t>个物体的方法数为：</a:t>
                </a:r>
                <a:r>
                  <a:rPr lang="en-US" altLang="zh-CN" sz="2400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宋体" charset="-122"/>
                          </a:rPr>
                          <m:t>𝑟</m:t>
                        </m:r>
                        <m:r>
                          <a:rPr lang="en-US" altLang="zh-CN" sz="2400" i="1">
                            <a:latin typeface="Cambria Math"/>
                            <a:ea typeface="宋体" charset="-122"/>
                          </a:rPr>
                          <m:t>−1, </m:t>
                        </m:r>
                        <m:r>
                          <a:rPr lang="en-US" altLang="zh-CN" sz="2400" i="1">
                            <a:latin typeface="Cambria Math"/>
                            <a:ea typeface="宋体" charset="-122"/>
                          </a:rPr>
                          <m:t>𝑟</m:t>
                        </m:r>
                        <m:r>
                          <a:rPr lang="en-US" altLang="zh-CN" sz="2400" i="1">
                            <a:latin typeface="Cambria Math"/>
                            <a:ea typeface="宋体" charset="-122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/>
                            <a:ea typeface="宋体" charset="-122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400" dirty="0" smtClean="0"/>
              </a:p>
              <a:p>
                <a:pPr marL="0" indent="0" algn="ctr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b="1" dirty="0">
                    <a:solidFill>
                      <a:schemeClr val="accent1"/>
                    </a:solidFill>
                  </a:rPr>
                  <a:t>思</a:t>
                </a:r>
                <a:r>
                  <a:rPr lang="zh-CN" altLang="en-US" sz="2400" b="1" dirty="0" smtClean="0">
                    <a:solidFill>
                      <a:schemeClr val="accent1"/>
                    </a:solidFill>
                  </a:rPr>
                  <a:t>考：还有别的解法不？</a:t>
                </a:r>
                <a:endParaRPr lang="zh-CN" alt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81600"/>
              </a:xfrm>
              <a:blipFill>
                <a:blip r:embed="rId2"/>
                <a:stretch>
                  <a:fillRect l="-1111" t="-1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229600" cy="591312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使用生成函数找出当容许重复时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个元素的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组合数</a:t>
            </a: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6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044D-E28F-4F14-A4F1-A102289938DA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305800" cy="51511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000" dirty="0">
                <a:solidFill>
                  <a:srgbClr val="A50021"/>
                </a:solidFill>
              </a:rPr>
              <a:t>多重集的</a:t>
            </a:r>
            <a:r>
              <a:rPr lang="en-US" altLang="zh-CN" sz="4000" i="1" dirty="0">
                <a:solidFill>
                  <a:srgbClr val="A50021"/>
                </a:solidFill>
              </a:rPr>
              <a:t>r</a:t>
            </a:r>
            <a:r>
              <a:rPr lang="en-US" altLang="zh-CN" sz="4000" dirty="0">
                <a:solidFill>
                  <a:srgbClr val="A50021"/>
                </a:solidFill>
              </a:rPr>
              <a:t>-</a:t>
            </a:r>
            <a:r>
              <a:rPr lang="zh-CN" altLang="en-US" sz="4000" dirty="0">
                <a:solidFill>
                  <a:srgbClr val="A50021"/>
                </a:solidFill>
              </a:rPr>
              <a:t>组合数</a:t>
            </a:r>
          </a:p>
        </p:txBody>
      </p:sp>
      <p:sp>
        <p:nvSpPr>
          <p:cNvPr id="353285" name="Rectangle 5"/>
          <p:cNvSpPr>
            <a:spLocks noChangeArrowheads="1"/>
          </p:cNvSpPr>
          <p:nvPr/>
        </p:nvSpPr>
        <p:spPr bwMode="auto">
          <a:xfrm>
            <a:off x="395288" y="1437575"/>
            <a:ext cx="7777162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06388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i="1" dirty="0">
                <a:cs typeface="Times New Roman" pitchFamily="18" charset="0"/>
              </a:rPr>
              <a:t>S </a:t>
            </a:r>
            <a:r>
              <a:rPr lang="en-US" altLang="zh-CN" dirty="0">
                <a:cs typeface="Times New Roman" pitchFamily="18" charset="0"/>
              </a:rPr>
              <a:t>= {</a:t>
            </a:r>
            <a:r>
              <a:rPr lang="en-US" altLang="zh-CN" i="1" dirty="0">
                <a:cs typeface="Times New Roman" pitchFamily="18" charset="0"/>
              </a:rPr>
              <a:t> n</a:t>
            </a:r>
            <a:r>
              <a:rPr lang="en-US" altLang="zh-CN" baseline="-30000" dirty="0">
                <a:cs typeface="Times New Roman" pitchFamily="18" charset="0"/>
              </a:rPr>
              <a:t>1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altLang="zh-CN" i="1" dirty="0">
                <a:cs typeface="Times New Roman" pitchFamily="18" charset="0"/>
              </a:rPr>
              <a:t>a</a:t>
            </a:r>
            <a:r>
              <a:rPr lang="en-US" altLang="zh-CN" baseline="-30000" dirty="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baseline="-30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altLang="zh-CN" i="1" dirty="0">
                <a:cs typeface="Times New Roman" pitchFamily="18" charset="0"/>
              </a:rPr>
              <a:t>a</a:t>
            </a:r>
            <a:r>
              <a:rPr lang="en-US" altLang="zh-CN" baseline="-30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, …, </a:t>
            </a:r>
            <a:r>
              <a:rPr lang="en-US" altLang="zh-CN" i="1" dirty="0" err="1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i="1" baseline="-30000" dirty="0" err="1"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dirty="0" err="1">
                <a:cs typeface="Times New Roman" pitchFamily="18" charset="0"/>
                <a:sym typeface="Symbol" pitchFamily="18" charset="2"/>
              </a:rPr>
              <a:t></a:t>
            </a:r>
            <a:r>
              <a:rPr lang="en-US" altLang="zh-CN" i="1" dirty="0" err="1">
                <a:cs typeface="Times New Roman" pitchFamily="18" charset="0"/>
              </a:rPr>
              <a:t>a</a:t>
            </a:r>
            <a:r>
              <a:rPr lang="en-US" altLang="zh-CN" i="1" baseline="-30000" dirty="0" err="1"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} </a:t>
            </a:r>
            <a:r>
              <a:rPr lang="zh-CN" altLang="en-US" dirty="0">
                <a:cs typeface="Times New Roman" pitchFamily="18" charset="0"/>
                <a:sym typeface="Symbol" pitchFamily="18" charset="2"/>
              </a:rPr>
              <a:t>的</a:t>
            </a:r>
            <a:r>
              <a:rPr lang="zh-CN" altLang="en-US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dirty="0">
                <a:cs typeface="Times New Roman" pitchFamily="18" charset="0"/>
                <a:sym typeface="Symbol" pitchFamily="18" charset="2"/>
              </a:rPr>
              <a:t>组合数就是不定方程</a:t>
            </a:r>
            <a:endParaRPr lang="zh-CN" altLang="en-US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cs typeface="Times New Roman" pitchFamily="18" charset="0"/>
                <a:sym typeface="Symbol" pitchFamily="18" charset="2"/>
              </a:rPr>
              <a:t>          </a:t>
            </a: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baseline="-30000" dirty="0">
                <a:cs typeface="Times New Roman" pitchFamily="18" charset="0"/>
                <a:sym typeface="Symbol" pitchFamily="18" charset="2"/>
              </a:rPr>
              <a:t>1 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+ </a:t>
            </a: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baseline="-30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 + …+</a:t>
            </a: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i="1" dirty="0" err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i="1" baseline="-30000" dirty="0" err="1"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baseline="-300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r </a:t>
            </a:r>
            <a:endParaRPr lang="en-US" altLang="zh-CN" i="1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cs typeface="Times New Roman" pitchFamily="18" charset="0"/>
                <a:sym typeface="Symbol" pitchFamily="18" charset="2"/>
              </a:rPr>
              <a:t>          </a:t>
            </a: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i="1" baseline="-30000" dirty="0"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i="1" dirty="0" err="1">
                <a:cs typeface="Times New Roman" pitchFamily="18" charset="0"/>
              </a:rPr>
              <a:t>n</a:t>
            </a:r>
            <a:r>
              <a:rPr lang="en-US" altLang="zh-CN" i="1" baseline="-30000" dirty="0" err="1"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i="1" baseline="-30000" dirty="0"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i="1" dirty="0" err="1"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 = 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1,2,…,</a:t>
            </a: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k</a:t>
            </a:r>
            <a:endParaRPr lang="en-US" altLang="zh-CN" i="1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dirty="0">
                <a:cs typeface="Times New Roman" pitchFamily="18" charset="0"/>
                <a:sym typeface="Symbol" pitchFamily="18" charset="2"/>
              </a:rPr>
              <a:t>的非负整数解的</a:t>
            </a:r>
            <a:r>
              <a:rPr lang="zh-CN" altLang="en-US" dirty="0" smtClean="0">
                <a:cs typeface="Times New Roman" pitchFamily="18" charset="0"/>
                <a:sym typeface="Symbol" pitchFamily="18" charset="2"/>
              </a:rPr>
              <a:t>个数。 </a:t>
            </a:r>
            <a:endParaRPr lang="zh-CN" altLang="en-US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53286" name="Rectangle 6"/>
          <p:cNvSpPr>
            <a:spLocks noChangeArrowheads="1"/>
          </p:cNvSpPr>
          <p:nvPr/>
        </p:nvSpPr>
        <p:spPr bwMode="auto">
          <a:xfrm>
            <a:off x="755650" y="5481935"/>
            <a:ext cx="49151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的展开式中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kumimoji="1" lang="en-US" altLang="zh-CN" sz="2400" i="1" baseline="300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kumimoji="1" lang="en-US" altLang="zh-CN" sz="2400" i="1" baseline="30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的系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数就是问题的解 </a:t>
            </a:r>
            <a:endParaRPr kumimoji="1" lang="zh-CN" altLang="en-US" sz="2400" b="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53288" name="Group 8"/>
          <p:cNvGrpSpPr>
            <a:grpSpLocks/>
          </p:cNvGrpSpPr>
          <p:nvPr/>
        </p:nvGrpSpPr>
        <p:grpSpPr bwMode="auto">
          <a:xfrm>
            <a:off x="755650" y="4112567"/>
            <a:ext cx="7704138" cy="1003300"/>
            <a:chOff x="476" y="2478"/>
            <a:chExt cx="4853" cy="632"/>
          </a:xfrm>
        </p:grpSpPr>
        <p:graphicFrame>
          <p:nvGraphicFramePr>
            <p:cNvPr id="35328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4145067"/>
                </p:ext>
              </p:extLst>
            </p:nvPr>
          </p:nvGraphicFramePr>
          <p:xfrm>
            <a:off x="748" y="2795"/>
            <a:ext cx="4581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72" name="公式" r:id="rId3" imgW="3454400" imgH="241300" progId="Equation.3">
                    <p:embed/>
                  </p:oleObj>
                </mc:Choice>
                <mc:Fallback>
                  <p:oleObj name="公式" r:id="rId3" imgW="34544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795"/>
                          <a:ext cx="4581" cy="31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3287" name="Text Box 7"/>
            <p:cNvSpPr txBox="1">
              <a:spLocks noChangeArrowheads="1"/>
            </p:cNvSpPr>
            <p:nvPr/>
          </p:nvSpPr>
          <p:spPr bwMode="auto">
            <a:xfrm>
              <a:off x="476" y="2478"/>
              <a:ext cx="15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tx1"/>
                  </a:solidFill>
                  <a:ea typeface="宋体" pitchFamily="2" charset="-122"/>
                </a:rPr>
                <a:t>生成函数</a:t>
              </a:r>
            </a:p>
          </p:txBody>
        </p:sp>
      </p:grp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077867"/>
              </p:ext>
            </p:extLst>
          </p:nvPr>
        </p:nvGraphicFramePr>
        <p:xfrm>
          <a:off x="990600" y="3352800"/>
          <a:ext cx="700563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73" name="公式" r:id="rId5" imgW="3327120" imgH="241200" progId="Equation.3">
                  <p:embed/>
                </p:oleObj>
              </mc:Choice>
              <mc:Fallback>
                <p:oleObj name="公式" r:id="rId5" imgW="3327120" imgH="241200" progId="Equation.3">
                  <p:embed/>
                  <p:pic>
                    <p:nvPicPr>
                      <p:cNvPr id="3532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52800"/>
                        <a:ext cx="7005638" cy="5000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217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6AE8-9EFD-4E12-B639-6CD3C5B1A3CD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35430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305800" cy="515112"/>
          </a:xfrm>
          <a:noFill/>
          <a:ln/>
        </p:spPr>
        <p:txBody>
          <a:bodyPr>
            <a:normAutofit fontScale="90000"/>
          </a:bodyPr>
          <a:lstStyle/>
          <a:p>
            <a:pPr algn="l"/>
            <a:r>
              <a:rPr lang="zh-CN" altLang="en-US" sz="4000" dirty="0">
                <a:solidFill>
                  <a:srgbClr val="A50021"/>
                </a:solidFill>
              </a:rPr>
              <a:t>多重集的</a:t>
            </a:r>
            <a:r>
              <a:rPr lang="en-US" altLang="zh-CN" sz="4000" i="1" dirty="0">
                <a:solidFill>
                  <a:srgbClr val="A50021"/>
                </a:solidFill>
              </a:rPr>
              <a:t>r</a:t>
            </a:r>
            <a:r>
              <a:rPr lang="en-US" altLang="zh-CN" sz="4000" dirty="0">
                <a:solidFill>
                  <a:srgbClr val="A50021"/>
                </a:solidFill>
              </a:rPr>
              <a:t>-</a:t>
            </a:r>
            <a:r>
              <a:rPr lang="zh-CN" altLang="en-US" sz="4000" dirty="0">
                <a:solidFill>
                  <a:srgbClr val="A50021"/>
                </a:solidFill>
              </a:rPr>
              <a:t>组合数</a:t>
            </a:r>
            <a:r>
              <a:rPr lang="en-US" altLang="zh-CN" sz="4000" dirty="0">
                <a:solidFill>
                  <a:srgbClr val="A50021"/>
                </a:solidFill>
              </a:rPr>
              <a:t>(</a:t>
            </a:r>
            <a:r>
              <a:rPr lang="zh-CN" altLang="en-US" sz="4000" dirty="0">
                <a:solidFill>
                  <a:srgbClr val="A50021"/>
                </a:solidFill>
              </a:rPr>
              <a:t>续</a:t>
            </a:r>
            <a:r>
              <a:rPr lang="en-US" altLang="zh-CN" sz="4000" dirty="0">
                <a:solidFill>
                  <a:srgbClr val="A50021"/>
                </a:solidFill>
              </a:rPr>
              <a:t>) </a:t>
            </a:r>
            <a:endParaRPr lang="zh-CN" altLang="en-US" sz="4000" dirty="0">
              <a:solidFill>
                <a:srgbClr val="A50021"/>
              </a:solidFill>
            </a:endParaRPr>
          </a:p>
        </p:txBody>
      </p:sp>
      <p:sp>
        <p:nvSpPr>
          <p:cNvPr id="354310" name="Rectangle 6"/>
          <p:cNvSpPr>
            <a:spLocks noChangeArrowheads="1"/>
          </p:cNvSpPr>
          <p:nvPr/>
        </p:nvSpPr>
        <p:spPr bwMode="auto">
          <a:xfrm>
            <a:off x="468313" y="1191727"/>
            <a:ext cx="8066087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8788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800000"/>
                </a:solidFill>
              </a:rPr>
              <a:t>例</a:t>
            </a:r>
            <a:r>
              <a:rPr lang="en-US" altLang="zh-CN" dirty="0">
                <a:solidFill>
                  <a:srgbClr val="800000"/>
                </a:solidFill>
              </a:rPr>
              <a:t>3</a:t>
            </a:r>
            <a:r>
              <a:rPr lang="en-US" altLang="zh-CN" dirty="0"/>
              <a:t>   </a:t>
            </a:r>
            <a:r>
              <a:rPr lang="en-US" altLang="zh-CN" i="1" dirty="0"/>
              <a:t>S</a:t>
            </a:r>
            <a:r>
              <a:rPr lang="en-US" altLang="zh-CN" dirty="0"/>
              <a:t> ={ 3</a:t>
            </a:r>
            <a:r>
              <a:rPr lang="en-US" altLang="zh-CN" dirty="0">
                <a:sym typeface="Symbol" pitchFamily="18" charset="2"/>
              </a:rPr>
              <a:t></a:t>
            </a:r>
            <a:r>
              <a:rPr lang="en-US" altLang="zh-CN" i="1" dirty="0"/>
              <a:t>a</a:t>
            </a:r>
            <a:r>
              <a:rPr lang="en-US" altLang="zh-CN" dirty="0"/>
              <a:t>, 4</a:t>
            </a:r>
            <a:r>
              <a:rPr lang="en-US" altLang="zh-CN" dirty="0">
                <a:sym typeface="Symbol" pitchFamily="18" charset="2"/>
              </a:rPr>
              <a:t></a:t>
            </a:r>
            <a:r>
              <a:rPr lang="en-US" altLang="zh-CN" i="1" dirty="0"/>
              <a:t>b</a:t>
            </a:r>
            <a:r>
              <a:rPr lang="en-US" altLang="zh-CN" dirty="0"/>
              <a:t>, 5</a:t>
            </a:r>
            <a:r>
              <a:rPr lang="en-US" altLang="zh-CN" dirty="0">
                <a:sym typeface="Symbol" pitchFamily="18" charset="2"/>
              </a:rPr>
              <a:t></a:t>
            </a:r>
            <a:r>
              <a:rPr lang="en-US" altLang="zh-CN" i="1" dirty="0"/>
              <a:t>c </a:t>
            </a:r>
            <a:r>
              <a:rPr lang="en-US" altLang="zh-CN" dirty="0"/>
              <a:t>} </a:t>
            </a:r>
            <a:r>
              <a:rPr lang="zh-CN" altLang="en-US" dirty="0">
                <a:sym typeface="Symbol" pitchFamily="18" charset="2"/>
              </a:rPr>
              <a:t>的</a:t>
            </a:r>
            <a:r>
              <a:rPr lang="en-US" altLang="zh-CN" dirty="0">
                <a:sym typeface="Symbol" pitchFamily="18" charset="2"/>
              </a:rPr>
              <a:t>10 </a:t>
            </a:r>
            <a:r>
              <a:rPr lang="en-US" altLang="zh-CN" dirty="0" smtClean="0">
                <a:sym typeface="Symbol" pitchFamily="18" charset="2"/>
              </a:rPr>
              <a:t>-</a:t>
            </a:r>
            <a:r>
              <a:rPr lang="zh-CN" altLang="en-US" dirty="0" smtClean="0">
                <a:sym typeface="Symbol" pitchFamily="18" charset="2"/>
              </a:rPr>
              <a:t>组</a:t>
            </a:r>
            <a:r>
              <a:rPr lang="zh-CN" altLang="en-US" dirty="0">
                <a:sym typeface="Symbol" pitchFamily="18" charset="2"/>
              </a:rPr>
              <a:t>合数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ym typeface="Symbol" pitchFamily="18" charset="2"/>
              </a:rPr>
              <a:t>解：生成函数</a:t>
            </a:r>
            <a:r>
              <a:rPr lang="en-US" altLang="zh-CN" i="1" dirty="0">
                <a:sym typeface="Symbol" pitchFamily="18" charset="2"/>
              </a:rPr>
              <a:t>G</a:t>
            </a:r>
            <a:r>
              <a:rPr lang="en-US" altLang="zh-CN" dirty="0">
                <a:sym typeface="Symbol" pitchFamily="18" charset="2"/>
              </a:rPr>
              <a:t>(</a:t>
            </a:r>
            <a:r>
              <a:rPr lang="en-US" altLang="zh-CN" i="1" dirty="0">
                <a:sym typeface="Symbol" pitchFamily="18" charset="2"/>
              </a:rPr>
              <a:t>y</a:t>
            </a:r>
            <a:r>
              <a:rPr lang="en-US" altLang="zh-CN" dirty="0">
                <a:sym typeface="Symbol" pitchFamily="18" charset="2"/>
              </a:rPr>
              <a:t>)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ym typeface="Symbol" pitchFamily="18" charset="2"/>
              </a:rPr>
              <a:t>  = (1+</a:t>
            </a:r>
            <a:r>
              <a:rPr lang="en-US" altLang="zh-CN" i="1" dirty="0">
                <a:sym typeface="Symbol" pitchFamily="18" charset="2"/>
              </a:rPr>
              <a:t>y</a:t>
            </a:r>
            <a:r>
              <a:rPr lang="en-US" altLang="zh-CN" dirty="0">
                <a:sym typeface="Symbol" pitchFamily="18" charset="2"/>
              </a:rPr>
              <a:t>+</a:t>
            </a:r>
            <a:r>
              <a:rPr lang="en-US" altLang="zh-CN" i="1" dirty="0">
                <a:sym typeface="Symbol" pitchFamily="18" charset="2"/>
              </a:rPr>
              <a:t>y</a:t>
            </a:r>
            <a:r>
              <a:rPr lang="en-US" altLang="zh-CN" baseline="30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+</a:t>
            </a:r>
            <a:r>
              <a:rPr lang="en-US" altLang="zh-CN" i="1" dirty="0">
                <a:sym typeface="Symbol" pitchFamily="18" charset="2"/>
              </a:rPr>
              <a:t>y</a:t>
            </a:r>
            <a:r>
              <a:rPr lang="en-US" altLang="zh-CN" baseline="30000" dirty="0">
                <a:sym typeface="Symbol" pitchFamily="18" charset="2"/>
              </a:rPr>
              <a:t>3</a:t>
            </a:r>
            <a:r>
              <a:rPr lang="en-US" altLang="zh-CN" dirty="0">
                <a:sym typeface="Symbol" pitchFamily="18" charset="2"/>
              </a:rPr>
              <a:t>)(1+</a:t>
            </a:r>
            <a:r>
              <a:rPr lang="en-US" altLang="zh-CN" i="1" dirty="0">
                <a:sym typeface="Symbol" pitchFamily="18" charset="2"/>
              </a:rPr>
              <a:t>y</a:t>
            </a:r>
            <a:r>
              <a:rPr lang="en-US" altLang="zh-CN" dirty="0">
                <a:sym typeface="Symbol" pitchFamily="18" charset="2"/>
              </a:rPr>
              <a:t>+</a:t>
            </a:r>
            <a:r>
              <a:rPr lang="en-US" altLang="zh-CN" i="1" dirty="0">
                <a:sym typeface="Symbol" pitchFamily="18" charset="2"/>
              </a:rPr>
              <a:t>y</a:t>
            </a:r>
            <a:r>
              <a:rPr lang="en-US" altLang="zh-CN" baseline="30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+</a:t>
            </a:r>
            <a:r>
              <a:rPr lang="en-US" altLang="zh-CN" i="1" dirty="0">
                <a:sym typeface="Symbol" pitchFamily="18" charset="2"/>
              </a:rPr>
              <a:t>y</a:t>
            </a:r>
            <a:r>
              <a:rPr lang="en-US" altLang="zh-CN" baseline="30000" dirty="0">
                <a:sym typeface="Symbol" pitchFamily="18" charset="2"/>
              </a:rPr>
              <a:t>3</a:t>
            </a:r>
            <a:r>
              <a:rPr lang="en-US" altLang="zh-CN" dirty="0">
                <a:sym typeface="Symbol" pitchFamily="18" charset="2"/>
              </a:rPr>
              <a:t>+</a:t>
            </a:r>
            <a:r>
              <a:rPr lang="en-US" altLang="zh-CN" i="1" dirty="0">
                <a:sym typeface="Symbol" pitchFamily="18" charset="2"/>
              </a:rPr>
              <a:t>y</a:t>
            </a:r>
            <a:r>
              <a:rPr lang="en-US" altLang="zh-CN" baseline="30000" dirty="0">
                <a:sym typeface="Symbol" pitchFamily="18" charset="2"/>
              </a:rPr>
              <a:t>4</a:t>
            </a:r>
            <a:r>
              <a:rPr lang="en-US" altLang="zh-CN" dirty="0">
                <a:sym typeface="Symbol" pitchFamily="18" charset="2"/>
              </a:rPr>
              <a:t>)(1+</a:t>
            </a:r>
            <a:r>
              <a:rPr lang="en-US" altLang="zh-CN" i="1" dirty="0">
                <a:sym typeface="Symbol" pitchFamily="18" charset="2"/>
              </a:rPr>
              <a:t>y</a:t>
            </a:r>
            <a:r>
              <a:rPr lang="en-US" altLang="zh-CN" dirty="0">
                <a:sym typeface="Symbol" pitchFamily="18" charset="2"/>
              </a:rPr>
              <a:t>+</a:t>
            </a:r>
            <a:r>
              <a:rPr lang="en-US" altLang="zh-CN" i="1" dirty="0">
                <a:sym typeface="Symbol" pitchFamily="18" charset="2"/>
              </a:rPr>
              <a:t>y</a:t>
            </a:r>
            <a:r>
              <a:rPr lang="en-US" altLang="zh-CN" baseline="30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+</a:t>
            </a:r>
            <a:r>
              <a:rPr lang="en-US" altLang="zh-CN" i="1" dirty="0">
                <a:sym typeface="Symbol" pitchFamily="18" charset="2"/>
              </a:rPr>
              <a:t>y</a:t>
            </a:r>
            <a:r>
              <a:rPr lang="en-US" altLang="zh-CN" baseline="30000" dirty="0">
                <a:sym typeface="Symbol" pitchFamily="18" charset="2"/>
              </a:rPr>
              <a:t>3</a:t>
            </a:r>
            <a:r>
              <a:rPr lang="en-US" altLang="zh-CN" dirty="0">
                <a:sym typeface="Symbol" pitchFamily="18" charset="2"/>
              </a:rPr>
              <a:t>+</a:t>
            </a:r>
            <a:r>
              <a:rPr lang="en-US" altLang="zh-CN" i="1" dirty="0">
                <a:sym typeface="Symbol" pitchFamily="18" charset="2"/>
              </a:rPr>
              <a:t>y</a:t>
            </a:r>
            <a:r>
              <a:rPr lang="en-US" altLang="zh-CN" baseline="30000" dirty="0">
                <a:sym typeface="Symbol" pitchFamily="18" charset="2"/>
              </a:rPr>
              <a:t>4</a:t>
            </a:r>
            <a:r>
              <a:rPr lang="en-US" altLang="zh-CN" dirty="0">
                <a:sym typeface="Symbol" pitchFamily="18" charset="2"/>
              </a:rPr>
              <a:t>+</a:t>
            </a:r>
            <a:r>
              <a:rPr lang="en-US" altLang="zh-CN" i="1" dirty="0">
                <a:sym typeface="Symbol" pitchFamily="18" charset="2"/>
              </a:rPr>
              <a:t>y</a:t>
            </a:r>
            <a:r>
              <a:rPr lang="en-US" altLang="zh-CN" baseline="30000" dirty="0">
                <a:sym typeface="Symbol" pitchFamily="18" charset="2"/>
              </a:rPr>
              <a:t>5</a:t>
            </a:r>
            <a:r>
              <a:rPr lang="en-US" altLang="zh-CN" dirty="0">
                <a:sym typeface="Symbol" pitchFamily="18" charset="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ym typeface="Symbol" pitchFamily="18" charset="2"/>
              </a:rPr>
              <a:t>  = (1+2</a:t>
            </a:r>
            <a:r>
              <a:rPr lang="en-US" altLang="zh-CN" i="1" dirty="0">
                <a:sym typeface="Symbol" pitchFamily="18" charset="2"/>
              </a:rPr>
              <a:t>y</a:t>
            </a:r>
            <a:r>
              <a:rPr lang="en-US" altLang="zh-CN" dirty="0">
                <a:sym typeface="Symbol" pitchFamily="18" charset="2"/>
              </a:rPr>
              <a:t>+3</a:t>
            </a:r>
            <a:r>
              <a:rPr lang="en-US" altLang="zh-CN" i="1" dirty="0">
                <a:sym typeface="Symbol" pitchFamily="18" charset="2"/>
              </a:rPr>
              <a:t>y</a:t>
            </a:r>
            <a:r>
              <a:rPr lang="en-US" altLang="zh-CN" baseline="30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+4</a:t>
            </a:r>
            <a:r>
              <a:rPr lang="en-US" altLang="zh-CN" i="1" dirty="0">
                <a:sym typeface="Symbol" pitchFamily="18" charset="2"/>
              </a:rPr>
              <a:t>y</a:t>
            </a:r>
            <a:r>
              <a:rPr lang="en-US" altLang="zh-CN" baseline="30000" dirty="0">
                <a:sym typeface="Symbol" pitchFamily="18" charset="2"/>
              </a:rPr>
              <a:t>3</a:t>
            </a:r>
            <a:r>
              <a:rPr lang="en-US" altLang="zh-CN" dirty="0">
                <a:sym typeface="Symbol" pitchFamily="18" charset="2"/>
              </a:rPr>
              <a:t>+4</a:t>
            </a:r>
            <a:r>
              <a:rPr lang="en-US" altLang="zh-CN" i="1" dirty="0">
                <a:sym typeface="Symbol" pitchFamily="18" charset="2"/>
              </a:rPr>
              <a:t>y</a:t>
            </a:r>
            <a:r>
              <a:rPr lang="en-US" altLang="zh-CN" baseline="30000" dirty="0">
                <a:sym typeface="Symbol" pitchFamily="18" charset="2"/>
              </a:rPr>
              <a:t>4</a:t>
            </a:r>
            <a:r>
              <a:rPr lang="en-US" altLang="zh-CN" dirty="0">
                <a:sym typeface="Symbol" pitchFamily="18" charset="2"/>
              </a:rPr>
              <a:t>+3</a:t>
            </a:r>
            <a:r>
              <a:rPr lang="en-US" altLang="zh-CN" i="1" dirty="0">
                <a:sym typeface="Symbol" pitchFamily="18" charset="2"/>
              </a:rPr>
              <a:t>y</a:t>
            </a:r>
            <a:r>
              <a:rPr lang="en-US" altLang="zh-CN" baseline="30000" dirty="0">
                <a:sym typeface="Symbol" pitchFamily="18" charset="2"/>
              </a:rPr>
              <a:t>5</a:t>
            </a:r>
            <a:r>
              <a:rPr lang="en-US" altLang="zh-CN" dirty="0">
                <a:sym typeface="Symbol" pitchFamily="18" charset="2"/>
              </a:rPr>
              <a:t>+2</a:t>
            </a:r>
            <a:r>
              <a:rPr lang="en-US" altLang="zh-CN" i="1" dirty="0">
                <a:sym typeface="Symbol" pitchFamily="18" charset="2"/>
              </a:rPr>
              <a:t>y</a:t>
            </a:r>
            <a:r>
              <a:rPr lang="en-US" altLang="zh-CN" baseline="30000" dirty="0">
                <a:sym typeface="Symbol" pitchFamily="18" charset="2"/>
              </a:rPr>
              <a:t>6</a:t>
            </a:r>
            <a:r>
              <a:rPr lang="en-US" altLang="zh-CN" dirty="0">
                <a:sym typeface="Symbol" pitchFamily="18" charset="2"/>
              </a:rPr>
              <a:t>+</a:t>
            </a:r>
            <a:r>
              <a:rPr lang="en-US" altLang="zh-CN" i="1" dirty="0">
                <a:sym typeface="Symbol" pitchFamily="18" charset="2"/>
              </a:rPr>
              <a:t>y</a:t>
            </a:r>
            <a:r>
              <a:rPr lang="en-US" altLang="zh-CN" baseline="30000" dirty="0">
                <a:sym typeface="Symbol" pitchFamily="18" charset="2"/>
              </a:rPr>
              <a:t>7</a:t>
            </a:r>
            <a:r>
              <a:rPr lang="en-US" altLang="zh-CN" dirty="0">
                <a:sym typeface="Symbol" pitchFamily="18" charset="2"/>
              </a:rPr>
              <a:t>)(1+</a:t>
            </a:r>
            <a:r>
              <a:rPr lang="en-US" altLang="zh-CN" i="1" dirty="0">
                <a:sym typeface="Symbol" pitchFamily="18" charset="2"/>
              </a:rPr>
              <a:t>y</a:t>
            </a:r>
            <a:r>
              <a:rPr lang="en-US" altLang="zh-CN" dirty="0">
                <a:sym typeface="Symbol" pitchFamily="18" charset="2"/>
              </a:rPr>
              <a:t>+</a:t>
            </a:r>
            <a:r>
              <a:rPr lang="en-US" altLang="zh-CN" i="1" dirty="0">
                <a:sym typeface="Symbol" pitchFamily="18" charset="2"/>
              </a:rPr>
              <a:t>y</a:t>
            </a:r>
            <a:r>
              <a:rPr lang="en-US" altLang="zh-CN" baseline="30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+</a:t>
            </a:r>
            <a:r>
              <a:rPr lang="en-US" altLang="zh-CN" i="1" dirty="0">
                <a:sym typeface="Symbol" pitchFamily="18" charset="2"/>
              </a:rPr>
              <a:t>y</a:t>
            </a:r>
            <a:r>
              <a:rPr lang="en-US" altLang="zh-CN" baseline="30000" dirty="0">
                <a:sym typeface="Symbol" pitchFamily="18" charset="2"/>
              </a:rPr>
              <a:t>3</a:t>
            </a:r>
            <a:r>
              <a:rPr lang="en-US" altLang="zh-CN" dirty="0">
                <a:sym typeface="Symbol" pitchFamily="18" charset="2"/>
              </a:rPr>
              <a:t>+</a:t>
            </a:r>
            <a:r>
              <a:rPr lang="en-US" altLang="zh-CN" i="1" dirty="0">
                <a:sym typeface="Symbol" pitchFamily="18" charset="2"/>
              </a:rPr>
              <a:t>y</a:t>
            </a:r>
            <a:r>
              <a:rPr lang="en-US" altLang="zh-CN" baseline="30000" dirty="0">
                <a:sym typeface="Symbol" pitchFamily="18" charset="2"/>
              </a:rPr>
              <a:t>4</a:t>
            </a:r>
            <a:r>
              <a:rPr lang="en-US" altLang="zh-CN" dirty="0">
                <a:sym typeface="Symbol" pitchFamily="18" charset="2"/>
              </a:rPr>
              <a:t>+</a:t>
            </a:r>
            <a:r>
              <a:rPr lang="en-US" altLang="zh-CN" i="1" dirty="0">
                <a:sym typeface="Symbol" pitchFamily="18" charset="2"/>
              </a:rPr>
              <a:t>y</a:t>
            </a:r>
            <a:r>
              <a:rPr lang="en-US" altLang="zh-CN" baseline="30000" dirty="0">
                <a:sym typeface="Symbol" pitchFamily="18" charset="2"/>
              </a:rPr>
              <a:t>5</a:t>
            </a:r>
            <a:r>
              <a:rPr lang="en-US" altLang="zh-CN" dirty="0">
                <a:sym typeface="Symbol" pitchFamily="18" charset="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ym typeface="Symbol" pitchFamily="18" charset="2"/>
              </a:rPr>
              <a:t>  = (1 + … +3</a:t>
            </a:r>
            <a:r>
              <a:rPr lang="en-US" altLang="zh-CN" i="1" dirty="0">
                <a:sym typeface="Symbol" pitchFamily="18" charset="2"/>
              </a:rPr>
              <a:t>y</a:t>
            </a:r>
            <a:r>
              <a:rPr lang="en-US" altLang="zh-CN" baseline="30000" dirty="0">
                <a:sym typeface="Symbol" pitchFamily="18" charset="2"/>
              </a:rPr>
              <a:t>10</a:t>
            </a:r>
            <a:r>
              <a:rPr lang="en-US" altLang="zh-CN" dirty="0">
                <a:sym typeface="Symbol" pitchFamily="18" charset="2"/>
              </a:rPr>
              <a:t>+2</a:t>
            </a:r>
            <a:r>
              <a:rPr lang="en-US" altLang="zh-CN" i="1" dirty="0">
                <a:sym typeface="Symbol" pitchFamily="18" charset="2"/>
              </a:rPr>
              <a:t>y</a:t>
            </a:r>
            <a:r>
              <a:rPr lang="en-US" altLang="zh-CN" baseline="30000" dirty="0">
                <a:sym typeface="Symbol" pitchFamily="18" charset="2"/>
              </a:rPr>
              <a:t>10</a:t>
            </a:r>
            <a:r>
              <a:rPr lang="en-US" altLang="zh-CN" dirty="0">
                <a:sym typeface="Symbol" pitchFamily="18" charset="2"/>
              </a:rPr>
              <a:t>+</a:t>
            </a:r>
            <a:r>
              <a:rPr lang="en-US" altLang="zh-CN" i="1" dirty="0">
                <a:sym typeface="Symbol" pitchFamily="18" charset="2"/>
              </a:rPr>
              <a:t>y</a:t>
            </a:r>
            <a:r>
              <a:rPr lang="en-US" altLang="zh-CN" baseline="30000" dirty="0">
                <a:sym typeface="Symbol" pitchFamily="18" charset="2"/>
              </a:rPr>
              <a:t>10</a:t>
            </a:r>
            <a:r>
              <a:rPr lang="en-US" altLang="zh-CN" dirty="0">
                <a:sym typeface="Symbol" pitchFamily="18" charset="2"/>
              </a:rPr>
              <a:t> + …)    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ym typeface="Symbol" pitchFamily="18" charset="2"/>
              </a:rPr>
              <a:t>    </a:t>
            </a:r>
            <a:r>
              <a:rPr lang="en-US" altLang="zh-CN" i="1" dirty="0">
                <a:sym typeface="Symbol" pitchFamily="18" charset="2"/>
              </a:rPr>
              <a:t>N</a:t>
            </a:r>
            <a:r>
              <a:rPr lang="en-US" altLang="zh-CN" dirty="0">
                <a:sym typeface="Symbol" pitchFamily="18" charset="2"/>
              </a:rPr>
              <a:t> = 6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ym typeface="Symbol" pitchFamily="18" charset="2"/>
              </a:rPr>
              <a:t>组合方案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ym typeface="Symbol" pitchFamily="18" charset="2"/>
              </a:rPr>
              <a:t> { </a:t>
            </a:r>
            <a:r>
              <a:rPr lang="en-US" altLang="zh-CN" i="1" dirty="0">
                <a:sym typeface="Symbol" pitchFamily="18" charset="2"/>
              </a:rPr>
              <a:t>a, a, a, b, b, b, b, c, c, c </a:t>
            </a:r>
            <a:r>
              <a:rPr lang="en-US" altLang="zh-CN" dirty="0">
                <a:sym typeface="Symbol" pitchFamily="18" charset="2"/>
              </a:rPr>
              <a:t>}</a:t>
            </a:r>
            <a:r>
              <a:rPr lang="en-US" altLang="zh-CN" i="1" dirty="0">
                <a:sym typeface="Symbol" pitchFamily="18" charset="2"/>
              </a:rPr>
              <a:t>, </a:t>
            </a: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>
                <a:sym typeface="Symbol" pitchFamily="18" charset="2"/>
              </a:rPr>
              <a:t>a, a, a, b, b, b, c, c, c, c </a:t>
            </a:r>
            <a:r>
              <a:rPr lang="en-US" altLang="zh-CN" dirty="0">
                <a:sym typeface="Symbol" pitchFamily="18" charset="2"/>
              </a:rPr>
              <a:t>}</a:t>
            </a:r>
            <a:r>
              <a:rPr lang="en-US" altLang="zh-CN" i="1" dirty="0">
                <a:sym typeface="Symbol" pitchFamily="18" charset="2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>
                <a:sym typeface="Symbol" pitchFamily="18" charset="2"/>
              </a:rPr>
              <a:t>a, a, a, b, b, c, c, c, c, c </a:t>
            </a:r>
            <a:r>
              <a:rPr lang="en-US" altLang="zh-CN" dirty="0">
                <a:sym typeface="Symbol" pitchFamily="18" charset="2"/>
              </a:rPr>
              <a:t>}</a:t>
            </a:r>
            <a:r>
              <a:rPr lang="en-US" altLang="zh-CN" i="1" dirty="0">
                <a:sym typeface="Symbol" pitchFamily="18" charset="2"/>
              </a:rPr>
              <a:t>, </a:t>
            </a: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>
                <a:sym typeface="Symbol" pitchFamily="18" charset="2"/>
              </a:rPr>
              <a:t>a, a, b, b, b, b, c, c, c, c </a:t>
            </a:r>
            <a:r>
              <a:rPr lang="en-US" altLang="zh-CN" dirty="0">
                <a:sym typeface="Symbol" pitchFamily="18" charset="2"/>
              </a:rPr>
              <a:t>}</a:t>
            </a:r>
            <a:r>
              <a:rPr lang="en-US" altLang="zh-CN" i="1" dirty="0">
                <a:sym typeface="Symbol" pitchFamily="18" charset="2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>
                <a:sym typeface="Symbol" pitchFamily="18" charset="2"/>
              </a:rPr>
              <a:t>a, a, b, b, b, c, c, c, c, c </a:t>
            </a:r>
            <a:r>
              <a:rPr lang="en-US" altLang="zh-CN" dirty="0">
                <a:sym typeface="Symbol" pitchFamily="18" charset="2"/>
              </a:rPr>
              <a:t>}</a:t>
            </a:r>
            <a:r>
              <a:rPr lang="en-US" altLang="zh-CN" i="1" dirty="0">
                <a:sym typeface="Symbol" pitchFamily="18" charset="2"/>
              </a:rPr>
              <a:t>, </a:t>
            </a: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>
                <a:sym typeface="Symbol" pitchFamily="18" charset="2"/>
              </a:rPr>
              <a:t>a, b, b, b, b, c, c, c, c, c </a:t>
            </a:r>
            <a:r>
              <a:rPr lang="en-US" altLang="zh-CN" dirty="0">
                <a:sym typeface="Symbol" pitchFamily="18" charset="2"/>
              </a:rPr>
              <a:t>}     </a:t>
            </a:r>
          </a:p>
          <a:p>
            <a:pPr eaLnBrk="0" hangingPunct="0"/>
            <a:endParaRPr lang="en-US" altLang="zh-CN" dirty="0"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9375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4B0343-5630-4D2D-8A12-B4F4531FBD66}" type="slidenum">
              <a:rPr lang="zh-CN" altLang="en-US"/>
              <a:pPr>
                <a:defRPr/>
              </a:pPr>
              <a:t>33</a:t>
            </a:fld>
            <a:endParaRPr lang="en-US" altLang="zh-CN"/>
          </a:p>
        </p:txBody>
      </p:sp>
      <p:graphicFrame>
        <p:nvGraphicFramePr>
          <p:cNvPr id="35945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1268"/>
              </p:ext>
            </p:extLst>
          </p:nvPr>
        </p:nvGraphicFramePr>
        <p:xfrm>
          <a:off x="1763713" y="2209800"/>
          <a:ext cx="6119812" cy="4114800"/>
        </p:xfrm>
        <a:graphic>
          <a:graphicData uri="http://schemas.openxmlformats.org/drawingml/2006/table">
            <a:tbl>
              <a:tblPr/>
              <a:tblGrid>
                <a:gridCol w="147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35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有序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无序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21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不重复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4 = 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4 = 1+3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4 = 3+1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4 = 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4 = 1+3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23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重复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4 = 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4 = 1+3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4 = 3+1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4 = 2+2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4 = 2+1+1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4 = 1+2+1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4 = 1+1+2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4 = 1+1+1+1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4 = 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4 = 1+3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4 = 2+2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4 = 2+1+1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4 = 1+1+1+1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693" name="Rectangle 21"/>
          <p:cNvSpPr>
            <a:spLocks noGrp="1" noChangeArrowheads="1"/>
          </p:cNvSpPr>
          <p:nvPr>
            <p:ph type="title"/>
          </p:nvPr>
        </p:nvSpPr>
        <p:spPr>
          <a:xfrm>
            <a:off x="1042988" y="561975"/>
            <a:ext cx="7772400" cy="58102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sz="4000" dirty="0" smtClean="0">
                <a:solidFill>
                  <a:srgbClr val="A50021"/>
                </a:solidFill>
              </a:rPr>
              <a:t>正整数拆分问题</a:t>
            </a:r>
          </a:p>
        </p:txBody>
      </p:sp>
      <p:sp>
        <p:nvSpPr>
          <p:cNvPr id="28694" name="Rectangle 23"/>
          <p:cNvSpPr>
            <a:spLocks noChangeArrowheads="1"/>
          </p:cNvSpPr>
          <p:nvPr/>
        </p:nvSpPr>
        <p:spPr bwMode="auto">
          <a:xfrm>
            <a:off x="1042988" y="1295400"/>
            <a:ext cx="7632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拆分</a:t>
            </a:r>
            <a:r>
              <a:rPr lang="zh-CN" altLang="en-US" sz="2400" dirty="0"/>
              <a:t>的定义：将给定正整数</a:t>
            </a:r>
            <a:r>
              <a:rPr lang="en-US" altLang="zh-CN" sz="2400" i="1" dirty="0"/>
              <a:t>N</a:t>
            </a:r>
            <a:r>
              <a:rPr lang="zh-CN" altLang="en-US" sz="2400" dirty="0"/>
              <a:t>表示成若干个正整数之和</a:t>
            </a:r>
            <a:r>
              <a:rPr lang="en-US" altLang="zh-CN" sz="2400" dirty="0"/>
              <a:t>. </a:t>
            </a:r>
            <a:endParaRPr lang="zh-CN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拆分的分类</a:t>
            </a:r>
          </a:p>
        </p:txBody>
      </p:sp>
    </p:spTree>
    <p:extLst>
      <p:ext uri="{BB962C8B-B14F-4D97-AF65-F5344CB8AC3E}">
        <p14:creationId xmlns:p14="http://schemas.microsoft.com/office/powerpoint/2010/main" val="30292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例题</a:t>
            </a:r>
            <a:r>
              <a:rPr lang="zh-CN" altLang="en-US" sz="2400" dirty="0" smtClean="0"/>
              <a:t>：把价值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元，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元和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元的代币插入售货机为价值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元的某种物品付款，使用生成函数确定在代币插入是</a:t>
            </a:r>
            <a:r>
              <a:rPr lang="zh-CN" altLang="en-US" sz="2400" dirty="0" smtClean="0">
                <a:solidFill>
                  <a:schemeClr val="accent1"/>
                </a:solidFill>
              </a:rPr>
              <a:t>有序和无序的两种情况下</a:t>
            </a:r>
            <a:r>
              <a:rPr lang="zh-CN" altLang="en-US" sz="2400" dirty="0" smtClean="0"/>
              <a:t>付款的方式数。</a:t>
            </a:r>
            <a:endParaRPr lang="en-US" altLang="zh-CN" sz="2400" dirty="0" smtClean="0"/>
          </a:p>
          <a:p>
            <a:r>
              <a:rPr lang="zh-CN" altLang="en-US" sz="2400" b="1" dirty="0"/>
              <a:t>无</a:t>
            </a:r>
            <a:r>
              <a:rPr lang="zh-CN" altLang="en-US" sz="2400" b="1" dirty="0" smtClean="0"/>
              <a:t>序的情况</a:t>
            </a:r>
            <a:r>
              <a:rPr lang="zh-CN" altLang="en-US" sz="2400" dirty="0" smtClean="0"/>
              <a:t>：假设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元的币</a:t>
            </a:r>
            <a:r>
              <a:rPr lang="en-US" altLang="zh-CN" sz="2400" dirty="0" smtClean="0"/>
              <a:t>x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个，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元的币</a:t>
            </a:r>
            <a:r>
              <a:rPr lang="en-US" altLang="zh-CN" sz="2400" dirty="0" smtClean="0"/>
              <a:t>x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个，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元的</a:t>
            </a:r>
            <a:r>
              <a:rPr lang="en-US" altLang="zh-CN" sz="2400" dirty="0" smtClean="0"/>
              <a:t>x</a:t>
            </a:r>
            <a:r>
              <a:rPr lang="en-US" altLang="zh-CN" sz="2400" baseline="-25000" dirty="0" smtClean="0"/>
              <a:t>3</a:t>
            </a:r>
            <a:r>
              <a:rPr lang="zh-CN" altLang="en-US" sz="2400" dirty="0" smtClean="0"/>
              <a:t>个，那么有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baseline="-30000" dirty="0">
                <a:cs typeface="Times New Roman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+ 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baseline="-30000" dirty="0" smtClean="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+ 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5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baseline="-30000" dirty="0" smtClean="0"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 =r, 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而且每个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baseline="-30000" dirty="0" smtClean="0"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 &gt;=0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baseline="-30000" dirty="0" smtClean="0">
                <a:cs typeface="Times New Roman" pitchFamily="18" charset="0"/>
                <a:sym typeface="Symbol" pitchFamily="18" charset="2"/>
              </a:rPr>
              <a:t>i 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可以是任意多。 </a:t>
            </a:r>
            <a:endParaRPr lang="en-US" altLang="zh-CN" sz="2400" dirty="0" smtClean="0">
              <a:cs typeface="Times New Roman" pitchFamily="18" charset="0"/>
              <a:sym typeface="Symbol" pitchFamily="18" charset="2"/>
            </a:endParaRPr>
          </a:p>
          <a:p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于是构造生成函数：</a:t>
            </a:r>
            <a:endParaRPr lang="en-US" altLang="zh-CN" sz="2400" dirty="0" smtClean="0">
              <a:cs typeface="Times New Roman" pitchFamily="18" charset="0"/>
              <a:sym typeface="Symbol" pitchFamily="18" charset="2"/>
            </a:endParaRPr>
          </a:p>
          <a:p>
            <a:pPr marL="0" indent="0" algn="ctr">
              <a:buNone/>
            </a:pP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(1+x</a:t>
            </a:r>
            <a:r>
              <a:rPr lang="en-US" altLang="zh-CN" sz="2400" i="1" baseline="30000" dirty="0" smtClean="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+x</a:t>
            </a:r>
            <a:r>
              <a:rPr lang="en-US" altLang="zh-CN" sz="2400" i="1" baseline="30000" dirty="0" smtClean="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+x</a:t>
            </a:r>
            <a:r>
              <a:rPr lang="en-US" altLang="zh-CN" sz="2400" i="1" baseline="30000" dirty="0" smtClean="0"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+…)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1+x</a:t>
            </a:r>
            <a:r>
              <a:rPr lang="en-US" altLang="zh-CN" sz="2400" i="1" baseline="30000" dirty="0" smtClean="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+x</a:t>
            </a:r>
            <a:r>
              <a:rPr lang="en-US" altLang="zh-CN" sz="2400" i="1" baseline="30000" dirty="0" smtClean="0">
                <a:cs typeface="Times New Roman" pitchFamily="18" charset="0"/>
                <a:sym typeface="Symbol" pitchFamily="18" charset="2"/>
              </a:rPr>
              <a:t>4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+x</a:t>
            </a:r>
            <a:r>
              <a:rPr lang="en-US" altLang="zh-CN" sz="2400" i="1" baseline="30000" dirty="0">
                <a:cs typeface="Times New Roman" pitchFamily="18" charset="0"/>
                <a:sym typeface="Symbol" pitchFamily="18" charset="2"/>
              </a:rPr>
              <a:t>6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+…)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1+x</a:t>
            </a:r>
            <a:r>
              <a:rPr lang="en-US" altLang="zh-CN" sz="2400" i="1" baseline="30000" dirty="0" smtClean="0">
                <a:cs typeface="Times New Roman" pitchFamily="18" charset="0"/>
                <a:sym typeface="Symbol" pitchFamily="18" charset="2"/>
              </a:rPr>
              <a:t>5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+x</a:t>
            </a:r>
            <a:r>
              <a:rPr lang="en-US" altLang="zh-CN" sz="2400" i="1" baseline="30000" dirty="0" smtClean="0">
                <a:cs typeface="Times New Roman" pitchFamily="18" charset="0"/>
                <a:sym typeface="Symbol" pitchFamily="18" charset="2"/>
              </a:rPr>
              <a:t>10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+x</a:t>
            </a:r>
            <a:r>
              <a:rPr lang="en-US" altLang="zh-CN" sz="2400" i="1" baseline="30000" dirty="0" smtClean="0">
                <a:cs typeface="Times New Roman" pitchFamily="18" charset="0"/>
                <a:sym typeface="Symbol" pitchFamily="18" charset="2"/>
              </a:rPr>
              <a:t>15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+…)</a:t>
            </a:r>
          </a:p>
          <a:p>
            <a:pPr marL="0" indent="0">
              <a:buNone/>
            </a:pP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这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个生成函数中</a:t>
            </a:r>
            <a:r>
              <a:rPr lang="en-US" altLang="zh-CN" sz="2400" i="1" dirty="0" err="1" smtClean="0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i="1" baseline="30000" dirty="0" err="1" smtClean="0">
                <a:cs typeface="Times New Roman" pitchFamily="18" charset="0"/>
                <a:sym typeface="Symbol" pitchFamily="18" charset="2"/>
              </a:rPr>
              <a:t>r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项的系数就是问题的解。其中第一个因式代表中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1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元的币的使用，第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2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个式子代表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2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元比的使用，第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3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个式子代表这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5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元币的使用。</a:t>
            </a:r>
            <a:endParaRPr lang="en-US" altLang="zh-CN" sz="2400" dirty="0" smtClean="0">
              <a:cs typeface="Times New Roman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例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如，当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r=7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时，得到答案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6. </a:t>
            </a:r>
            <a:endParaRPr lang="en-US" altLang="zh-CN" sz="2400" dirty="0">
              <a:cs typeface="Times New Roman" pitchFamily="18" charset="0"/>
              <a:sym typeface="Symbol" pitchFamily="18" charset="2"/>
            </a:endParaRPr>
          </a:p>
          <a:p>
            <a:endParaRPr lang="en-US" altLang="zh-CN" sz="2400" dirty="0">
              <a:cs typeface="Times New Roman" pitchFamily="18" charset="0"/>
              <a:sym typeface="Symbol" pitchFamily="18" charset="2"/>
            </a:endParaRPr>
          </a:p>
          <a:p>
            <a:pPr marL="0" indent="0">
              <a:buNone/>
            </a:pPr>
            <a:endParaRPr lang="en-US" altLang="zh-CN" sz="2400" dirty="0" smtClean="0">
              <a:cs typeface="Times New Roman" pitchFamily="18" charset="0"/>
              <a:sym typeface="Symbol" pitchFamily="18" charset="2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943600" cy="58102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sz="4000" dirty="0" smtClean="0">
                <a:solidFill>
                  <a:srgbClr val="A50021"/>
                </a:solidFill>
              </a:rPr>
              <a:t>正整数拆分问题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7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7200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dirty="0">
                <a:solidFill>
                  <a:srgbClr val="A50021"/>
                </a:solidFill>
              </a:rPr>
              <a:t>正整数拆分问题</a:t>
            </a:r>
            <a:endParaRPr lang="zh-CN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2578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b="1" dirty="0">
                <a:cs typeface="Times New Roman" pitchFamily="18" charset="0"/>
                <a:sym typeface="Symbol" pitchFamily="18" charset="2"/>
              </a:rPr>
              <a:t>有序的情况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：先思考</a:t>
            </a:r>
            <a:r>
              <a:rPr lang="zh-CN" altLang="en-US" sz="2400" dirty="0"/>
              <a:t>如</a:t>
            </a:r>
            <a:r>
              <a:rPr lang="zh-CN" altLang="en-US" sz="2400" dirty="0" smtClean="0"/>
              <a:t>插入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</a:t>
            </a:r>
            <a:r>
              <a:rPr lang="zh-CN" altLang="en-US" sz="2400" dirty="0"/>
              <a:t>代币</a:t>
            </a:r>
            <a:r>
              <a:rPr lang="zh-CN" altLang="en-US" sz="2400" dirty="0" smtClean="0"/>
              <a:t>构成</a:t>
            </a:r>
            <a:r>
              <a:rPr lang="en-US" altLang="zh-CN" sz="2400" dirty="0"/>
              <a:t>7</a:t>
            </a:r>
            <a:r>
              <a:rPr lang="zh-CN" altLang="en-US" sz="2400" dirty="0" smtClean="0"/>
              <a:t>元</a:t>
            </a:r>
            <a:r>
              <a:rPr lang="zh-CN" altLang="en-US" sz="2400" dirty="0"/>
              <a:t>的</a:t>
            </a:r>
            <a:r>
              <a:rPr lang="zh-CN" altLang="en-US" sz="2400" b="1" dirty="0">
                <a:solidFill>
                  <a:schemeClr val="accent1"/>
                </a:solidFill>
              </a:rPr>
              <a:t>有序</a:t>
            </a:r>
            <a:r>
              <a:rPr lang="zh-CN" altLang="en-US" sz="2400" dirty="0"/>
              <a:t>方法</a:t>
            </a:r>
            <a:r>
              <a:rPr lang="zh-CN" altLang="en-US" sz="2400" dirty="0" smtClean="0"/>
              <a:t>数</a:t>
            </a:r>
            <a:endParaRPr lang="en-US" altLang="zh-CN" sz="2400" dirty="0" smtClean="0"/>
          </a:p>
          <a:p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(x</a:t>
            </a:r>
            <a:r>
              <a:rPr lang="en-US" altLang="zh-CN" sz="2400" i="1" baseline="30000" dirty="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+x</a:t>
            </a:r>
            <a:r>
              <a:rPr lang="en-US" altLang="zh-CN" sz="2400" i="1" baseline="30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+x</a:t>
            </a:r>
            <a:r>
              <a:rPr lang="en-US" altLang="zh-CN" sz="2400" i="1" baseline="30000" dirty="0">
                <a:cs typeface="Times New Roman" pitchFamily="18" charset="0"/>
                <a:sym typeface="Symbol" pitchFamily="18" charset="2"/>
              </a:rPr>
              <a:t>5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 (x</a:t>
            </a:r>
            <a:r>
              <a:rPr lang="en-US" altLang="zh-CN" sz="2400" i="1" baseline="30000" dirty="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+x</a:t>
            </a:r>
            <a:r>
              <a:rPr lang="en-US" altLang="zh-CN" sz="2400" i="1" baseline="30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+x</a:t>
            </a:r>
            <a:r>
              <a:rPr lang="en-US" altLang="zh-CN" sz="2400" i="1" baseline="30000" dirty="0">
                <a:cs typeface="Times New Roman" pitchFamily="18" charset="0"/>
                <a:sym typeface="Symbol" pitchFamily="18" charset="2"/>
              </a:rPr>
              <a:t>5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400" i="1" baseline="30000" dirty="0" smtClean="0"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2400" dirty="0" smtClean="0">
              <a:cs typeface="Times New Roman" pitchFamily="18" charset="0"/>
              <a:sym typeface="Symbol" pitchFamily="18" charset="2"/>
            </a:endParaRPr>
          </a:p>
          <a:p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插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入恰好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n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个代币产生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r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元的总方式数刚好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是 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i="1" baseline="30000" dirty="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+x</a:t>
            </a:r>
            <a:r>
              <a:rPr lang="en-US" altLang="zh-CN" sz="2400" i="1" baseline="30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+x</a:t>
            </a:r>
            <a:r>
              <a:rPr lang="en-US" altLang="zh-CN" sz="2400" i="1" baseline="30000" dirty="0">
                <a:cs typeface="Times New Roman" pitchFamily="18" charset="0"/>
                <a:sym typeface="Symbol" pitchFamily="18" charset="2"/>
              </a:rPr>
              <a:t>5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400" i="1" baseline="30000" dirty="0" smtClean="0">
                <a:cs typeface="Times New Roman" pitchFamily="18" charset="0"/>
                <a:sym typeface="Symbol" pitchFamily="18" charset="2"/>
              </a:rPr>
              <a:t>n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中</a:t>
            </a:r>
            <a:r>
              <a:rPr lang="en-US" altLang="zh-CN" sz="2400" i="1" dirty="0" err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i="1" baseline="30000" dirty="0" err="1">
                <a:cs typeface="Times New Roman" pitchFamily="18" charset="0"/>
                <a:sym typeface="Symbol" pitchFamily="18" charset="2"/>
              </a:rPr>
              <a:t>r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项的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系数</a:t>
            </a:r>
            <a:endParaRPr lang="en-US" altLang="zh-CN" sz="2400" dirty="0">
              <a:cs typeface="Times New Roman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由于插入的代币数量没有限制，只要是币值的和等于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r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即可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。所以需要分别计算出插入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1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个代币，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2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个代币，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…</a:t>
            </a:r>
            <a:r>
              <a:rPr lang="en-US" altLang="zh-CN" sz="2400" dirty="0" err="1" smtClean="0">
                <a:cs typeface="Times New Roman" pitchFamily="18" charset="0"/>
                <a:sym typeface="Symbol" pitchFamily="18" charset="2"/>
              </a:rPr>
              <a:t>i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个代币，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…n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个代币能够形成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r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元的方法数，然后相加。</a:t>
            </a:r>
            <a:endParaRPr lang="en-US" altLang="zh-CN" sz="2400" dirty="0">
              <a:cs typeface="Times New Roman" pitchFamily="18" charset="0"/>
              <a:sym typeface="Symbol" pitchFamily="18" charset="2"/>
            </a:endParaRPr>
          </a:p>
          <a:p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(x</a:t>
            </a:r>
            <a:r>
              <a:rPr lang="en-US" altLang="zh-CN" sz="2400" i="1" baseline="30000" dirty="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+x</a:t>
            </a:r>
            <a:r>
              <a:rPr lang="en-US" altLang="zh-CN" sz="2400" i="1" baseline="30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+x</a:t>
            </a:r>
            <a:r>
              <a:rPr lang="en-US" altLang="zh-CN" sz="2400" i="1" baseline="30000" dirty="0">
                <a:cs typeface="Times New Roman" pitchFamily="18" charset="0"/>
                <a:sym typeface="Symbol" pitchFamily="18" charset="2"/>
              </a:rPr>
              <a:t>5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2400" i="1" dirty="0" smtClean="0">
                <a:cs typeface="Times New Roman" pitchFamily="18" charset="0"/>
                <a:sym typeface="Symbol" pitchFamily="18" charset="2"/>
              </a:rPr>
              <a:t>）</a:t>
            </a:r>
            <a:r>
              <a:rPr lang="en-US" altLang="zh-CN" sz="2400" i="1" baseline="30000" dirty="0" smtClean="0">
                <a:cs typeface="Times New Roman" pitchFamily="18" charset="0"/>
                <a:sym typeface="Symbol" pitchFamily="18" charset="2"/>
              </a:rPr>
              <a:t>1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i="1" baseline="30000" dirty="0" smtClean="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+x</a:t>
            </a:r>
            <a:r>
              <a:rPr lang="en-US" altLang="zh-CN" sz="2400" i="1" baseline="30000" dirty="0" smtClean="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+x</a:t>
            </a:r>
            <a:r>
              <a:rPr lang="en-US" altLang="zh-CN" sz="2400" i="1" baseline="30000" dirty="0" smtClean="0">
                <a:cs typeface="Times New Roman" pitchFamily="18" charset="0"/>
                <a:sym typeface="Symbol" pitchFamily="18" charset="2"/>
              </a:rPr>
              <a:t>5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2400" i="1" dirty="0" smtClean="0">
                <a:cs typeface="Times New Roman" pitchFamily="18" charset="0"/>
                <a:sym typeface="Symbol" pitchFamily="18" charset="2"/>
              </a:rPr>
              <a:t>）</a:t>
            </a:r>
            <a:r>
              <a:rPr lang="en-US" altLang="zh-CN" sz="2400" i="1" baseline="30000" dirty="0" smtClean="0">
                <a:cs typeface="Times New Roman" pitchFamily="18" charset="0"/>
                <a:sym typeface="Symbol" pitchFamily="18" charset="2"/>
              </a:rPr>
              <a:t>2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i="1" baseline="30000" dirty="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+x</a:t>
            </a:r>
            <a:r>
              <a:rPr lang="en-US" altLang="zh-CN" sz="2400" i="1" baseline="30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+x</a:t>
            </a:r>
            <a:r>
              <a:rPr lang="en-US" altLang="zh-CN" sz="2400" i="1" baseline="30000" dirty="0">
                <a:cs typeface="Times New Roman" pitchFamily="18" charset="0"/>
                <a:sym typeface="Symbol" pitchFamily="18" charset="2"/>
              </a:rPr>
              <a:t>5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2400" i="1" dirty="0" smtClean="0">
                <a:cs typeface="Times New Roman" pitchFamily="18" charset="0"/>
                <a:sym typeface="Symbol" pitchFamily="18" charset="2"/>
              </a:rPr>
              <a:t>）</a:t>
            </a:r>
            <a:r>
              <a:rPr lang="en-US" altLang="zh-CN" sz="2400" i="1" baseline="30000" dirty="0"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 …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(x</a:t>
            </a:r>
            <a:r>
              <a:rPr lang="en-US" altLang="zh-CN" sz="2400" i="1" baseline="30000" dirty="0" smtClean="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+x</a:t>
            </a:r>
            <a:r>
              <a:rPr lang="en-US" altLang="zh-CN" sz="2400" i="1" baseline="30000" dirty="0" smtClean="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+x</a:t>
            </a:r>
            <a:r>
              <a:rPr lang="en-US" altLang="zh-CN" sz="2400" i="1" baseline="30000" dirty="0" smtClean="0">
                <a:cs typeface="Times New Roman" pitchFamily="18" charset="0"/>
                <a:sym typeface="Symbol" pitchFamily="18" charset="2"/>
              </a:rPr>
              <a:t>5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2400" i="1" dirty="0" smtClean="0">
                <a:cs typeface="Times New Roman" pitchFamily="18" charset="0"/>
                <a:sym typeface="Symbol" pitchFamily="18" charset="2"/>
              </a:rPr>
              <a:t>）</a:t>
            </a:r>
            <a:r>
              <a:rPr lang="en-US" altLang="zh-CN" sz="2400" i="1" baseline="30000" dirty="0" smtClean="0">
                <a:cs typeface="Times New Roman" pitchFamily="18" charset="0"/>
                <a:sym typeface="Symbol" pitchFamily="18" charset="2"/>
              </a:rPr>
              <a:t>n</a:t>
            </a:r>
          </a:p>
          <a:p>
            <a:r>
              <a:rPr lang="zh-CN" altLang="en-US" sz="2400" dirty="0" smtClean="0"/>
              <a:t>以上的函数中的展开式中项</a:t>
            </a:r>
            <a:r>
              <a:rPr lang="en-US" altLang="zh-CN" sz="2400" dirty="0" err="1" smtClean="0"/>
              <a:t>x</a:t>
            </a:r>
            <a:r>
              <a:rPr lang="en-US" altLang="zh-CN" sz="2400" baseline="30000" dirty="0" err="1" smtClean="0"/>
              <a:t>r</a:t>
            </a:r>
            <a:r>
              <a:rPr lang="zh-CN" altLang="en-US" sz="2400" dirty="0" smtClean="0"/>
              <a:t>的系数分别代表用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1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个代币，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个代币，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…n…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个代币形成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r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元钱的方式数。</a:t>
            </a:r>
            <a:endParaRPr lang="en-US" altLang="zh-CN" sz="2400" dirty="0" smtClean="0">
              <a:cs typeface="Times New Roman" pitchFamily="18" charset="0"/>
              <a:sym typeface="Symbol" pitchFamily="18" charset="2"/>
            </a:endParaRPr>
          </a:p>
          <a:p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将这些加起来后就是：</a:t>
            </a:r>
            <a:endParaRPr lang="en-US" altLang="zh-CN" sz="2400" dirty="0" smtClean="0">
              <a:cs typeface="Times New Roman" pitchFamily="18" charset="0"/>
              <a:sym typeface="Symbol" pitchFamily="18" charset="2"/>
            </a:endParaRPr>
          </a:p>
          <a:p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i="1" baseline="30000" dirty="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+x</a:t>
            </a:r>
            <a:r>
              <a:rPr lang="en-US" altLang="zh-CN" sz="2400" i="1" baseline="30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+x</a:t>
            </a:r>
            <a:r>
              <a:rPr lang="en-US" altLang="zh-CN" sz="2400" i="1" baseline="30000" dirty="0">
                <a:cs typeface="Times New Roman" pitchFamily="18" charset="0"/>
                <a:sym typeface="Symbol" pitchFamily="18" charset="2"/>
              </a:rPr>
              <a:t>5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2400" i="1" dirty="0">
                <a:cs typeface="Times New Roman" pitchFamily="18" charset="0"/>
                <a:sym typeface="Symbol" pitchFamily="18" charset="2"/>
              </a:rPr>
              <a:t>）</a:t>
            </a:r>
            <a:r>
              <a:rPr lang="en-US" altLang="zh-CN" sz="2400" i="1" baseline="30000" dirty="0">
                <a:cs typeface="Times New Roman" pitchFamily="18" charset="0"/>
                <a:sym typeface="Symbol" pitchFamily="18" charset="2"/>
              </a:rPr>
              <a:t>1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+(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i="1" baseline="30000" dirty="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+x</a:t>
            </a:r>
            <a:r>
              <a:rPr lang="en-US" altLang="zh-CN" sz="2400" i="1" baseline="30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+x</a:t>
            </a:r>
            <a:r>
              <a:rPr lang="en-US" altLang="zh-CN" sz="2400" i="1" baseline="30000" dirty="0">
                <a:cs typeface="Times New Roman" pitchFamily="18" charset="0"/>
                <a:sym typeface="Symbol" pitchFamily="18" charset="2"/>
              </a:rPr>
              <a:t>5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2400" i="1" dirty="0">
                <a:cs typeface="Times New Roman" pitchFamily="18" charset="0"/>
                <a:sym typeface="Symbol" pitchFamily="18" charset="2"/>
              </a:rPr>
              <a:t>）</a:t>
            </a:r>
            <a:r>
              <a:rPr lang="en-US" altLang="zh-CN" sz="2400" i="1" baseline="30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i="1" baseline="30000" dirty="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+x</a:t>
            </a:r>
            <a:r>
              <a:rPr lang="en-US" altLang="zh-CN" sz="2400" i="1" baseline="30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+x</a:t>
            </a:r>
            <a:r>
              <a:rPr lang="en-US" altLang="zh-CN" sz="2400" i="1" baseline="30000" dirty="0">
                <a:cs typeface="Times New Roman" pitchFamily="18" charset="0"/>
                <a:sym typeface="Symbol" pitchFamily="18" charset="2"/>
              </a:rPr>
              <a:t>5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2400" i="1" dirty="0">
                <a:cs typeface="Times New Roman" pitchFamily="18" charset="0"/>
                <a:sym typeface="Symbol" pitchFamily="18" charset="2"/>
              </a:rPr>
              <a:t>）</a:t>
            </a:r>
            <a:r>
              <a:rPr lang="en-US" altLang="zh-CN" sz="2400" i="1" baseline="30000" dirty="0"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…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(x</a:t>
            </a:r>
            <a:r>
              <a:rPr lang="en-US" altLang="zh-CN" sz="2400" i="1" baseline="30000" dirty="0" smtClean="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+x</a:t>
            </a:r>
            <a:r>
              <a:rPr lang="en-US" altLang="zh-CN" sz="2400" i="1" baseline="30000" dirty="0" smtClean="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+x</a:t>
            </a:r>
            <a:r>
              <a:rPr lang="en-US" altLang="zh-CN" sz="2400" i="1" baseline="30000" dirty="0" smtClean="0">
                <a:cs typeface="Times New Roman" pitchFamily="18" charset="0"/>
                <a:sym typeface="Symbol" pitchFamily="18" charset="2"/>
              </a:rPr>
              <a:t>5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2400" i="1" dirty="0" smtClean="0">
                <a:cs typeface="Times New Roman" pitchFamily="18" charset="0"/>
                <a:sym typeface="Symbol" pitchFamily="18" charset="2"/>
              </a:rPr>
              <a:t>）</a:t>
            </a:r>
            <a:r>
              <a:rPr lang="en-US" altLang="zh-CN" sz="2400" i="1" baseline="30000" dirty="0" smtClean="0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+…</a:t>
            </a:r>
            <a:endParaRPr lang="en-US" altLang="zh-CN" sz="2400" i="1" dirty="0">
              <a:cs typeface="Times New Roman" pitchFamily="18" charset="0"/>
              <a:sym typeface="Symbol" pitchFamily="18" charset="2"/>
            </a:endParaRPr>
          </a:p>
          <a:p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=1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/(1-x-x</a:t>
            </a:r>
            <a:r>
              <a:rPr lang="en-US" altLang="zh-CN" sz="2400" i="1" baseline="30000" dirty="0" smtClean="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i="1" dirty="0" smtClean="0">
                <a:cs typeface="Times New Roman" pitchFamily="18" charset="0"/>
                <a:sym typeface="Symbol" pitchFamily="18" charset="2"/>
              </a:rPr>
              <a:t>-x</a:t>
            </a:r>
            <a:r>
              <a:rPr lang="en-US" altLang="zh-CN" sz="2400" i="1" baseline="30000" dirty="0" smtClean="0">
                <a:cs typeface="Times New Roman" pitchFamily="18" charset="0"/>
                <a:sym typeface="Symbol" pitchFamily="18" charset="2"/>
              </a:rPr>
              <a:t>5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)</a:t>
            </a:r>
          </a:p>
          <a:p>
            <a:r>
              <a:rPr lang="zh-CN" altLang="en-US" sz="2400" dirty="0" smtClean="0"/>
              <a:t>将它展开后，可以得到</a:t>
            </a:r>
            <a:r>
              <a:rPr lang="zh-CN" altLang="en-US" sz="2400" dirty="0"/>
              <a:t>项</a:t>
            </a:r>
            <a:r>
              <a:rPr lang="en-US" altLang="zh-CN" sz="2400" dirty="0" err="1"/>
              <a:t>x</a:t>
            </a:r>
            <a:r>
              <a:rPr lang="en-US" altLang="zh-CN" sz="2400" baseline="30000" dirty="0" err="1"/>
              <a:t>r</a:t>
            </a:r>
            <a:r>
              <a:rPr lang="zh-CN" altLang="en-US" sz="2400" dirty="0"/>
              <a:t>的系</a:t>
            </a:r>
            <a:r>
              <a:rPr lang="zh-CN" altLang="en-US" sz="2400" dirty="0" smtClean="0"/>
              <a:t>数，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元币的形成方式数。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0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00D73-8EFC-4F56-96A9-7506A1090151}" type="slidenum">
              <a:rPr lang="zh-CN" altLang="en-US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305800" cy="43891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sz="4000" dirty="0" smtClean="0">
                <a:solidFill>
                  <a:srgbClr val="A50021"/>
                </a:solidFill>
              </a:rPr>
              <a:t>一般化无序拆分问题</a:t>
            </a:r>
            <a:endParaRPr lang="en-US" altLang="zh-CN" sz="4000" dirty="0" smtClean="0">
              <a:solidFill>
                <a:srgbClr val="A50021"/>
              </a:solidFill>
            </a:endParaRPr>
          </a:p>
        </p:txBody>
      </p:sp>
      <p:graphicFrame>
        <p:nvGraphicFramePr>
          <p:cNvPr id="2970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059916"/>
              </p:ext>
            </p:extLst>
          </p:nvPr>
        </p:nvGraphicFramePr>
        <p:xfrm>
          <a:off x="2671763" y="2649538"/>
          <a:ext cx="494823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2" name="Equation" r:id="rId3" imgW="2031840" imgH="228600" progId="Equation.3">
                  <p:embed/>
                </p:oleObj>
              </mc:Choice>
              <mc:Fallback>
                <p:oleObj name="Equation" r:id="rId3" imgW="2031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2649538"/>
                        <a:ext cx="4948237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837692"/>
              </p:ext>
            </p:extLst>
          </p:nvPr>
        </p:nvGraphicFramePr>
        <p:xfrm>
          <a:off x="1619250" y="4114800"/>
          <a:ext cx="5983288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3" name="Equation" r:id="rId5" imgW="2666880" imgH="927000" progId="Equation.3">
                  <p:embed/>
                </p:oleObj>
              </mc:Choice>
              <mc:Fallback>
                <p:oleObj name="Equation" r:id="rId5" imgW="266688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114800"/>
                        <a:ext cx="5983288" cy="197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822325" y="3581400"/>
            <a:ext cx="3216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charset="0"/>
                <a:ea typeface="黑体" pitchFamily="2" charset="-122"/>
              </a:rPr>
              <a:t>允许重</a:t>
            </a:r>
            <a:r>
              <a:rPr lang="zh-CN" altLang="en-US" sz="2400" dirty="0" smtClean="0">
                <a:latin typeface="Arial" charset="0"/>
                <a:ea typeface="黑体" pitchFamily="2" charset="-122"/>
              </a:rPr>
              <a:t>复</a:t>
            </a:r>
            <a:r>
              <a:rPr lang="zh-CN" altLang="en-US" sz="2400" dirty="0">
                <a:latin typeface="Arial" charset="0"/>
                <a:ea typeface="黑体" pitchFamily="2" charset="-122"/>
              </a:rPr>
              <a:t>生</a:t>
            </a:r>
            <a:r>
              <a:rPr lang="zh-CN" altLang="en-US" sz="2400" dirty="0" smtClean="0">
                <a:latin typeface="Arial" charset="0"/>
                <a:ea typeface="黑体" pitchFamily="2" charset="-122"/>
              </a:rPr>
              <a:t>成函数为：</a:t>
            </a:r>
            <a:endParaRPr lang="zh-CN" altLang="en-US" sz="2400" dirty="0">
              <a:latin typeface="Arial" charset="0"/>
              <a:ea typeface="黑体" pitchFamily="2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68313" y="1361795"/>
            <a:ext cx="7991475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048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ea typeface="黑体" pitchFamily="49" charset="-122"/>
                <a:cs typeface="Times New Roman" pitchFamily="18" charset="0"/>
              </a:rPr>
              <a:t>基本模型：将</a:t>
            </a:r>
            <a:r>
              <a:rPr lang="en-US" altLang="zh-CN" i="1" dirty="0">
                <a:ea typeface="黑体" pitchFamily="49" charset="-122"/>
                <a:cs typeface="Times New Roman" pitchFamily="18" charset="0"/>
              </a:rPr>
              <a:t>N</a:t>
            </a:r>
            <a:r>
              <a:rPr lang="zh-CN" altLang="en-US" dirty="0">
                <a:ea typeface="黑体" pitchFamily="49" charset="-122"/>
                <a:cs typeface="Times New Roman" pitchFamily="18" charset="0"/>
              </a:rPr>
              <a:t>无序拆分</a:t>
            </a:r>
            <a:r>
              <a:rPr lang="zh-CN" altLang="en-US" dirty="0" smtClean="0">
                <a:ea typeface="黑体" pitchFamily="49" charset="-122"/>
                <a:cs typeface="Times New Roman" pitchFamily="18" charset="0"/>
              </a:rPr>
              <a:t>成</a:t>
            </a:r>
            <a:r>
              <a:rPr lang="en-US" altLang="zh-CN" dirty="0" smtClean="0">
                <a:ea typeface="黑体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ea typeface="黑体" pitchFamily="49" charset="-122"/>
                <a:cs typeface="Times New Roman" pitchFamily="18" charset="0"/>
              </a:rPr>
              <a:t>个正整数 </a:t>
            </a:r>
            <a:r>
              <a:rPr lang="en-US" altLang="zh-CN" i="1" dirty="0"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baseline="-30000" dirty="0"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dirty="0">
                <a:ea typeface="黑体" pitchFamily="49" charset="-122"/>
                <a:cs typeface="Times New Roman" pitchFamily="18" charset="0"/>
              </a:rPr>
              <a:t>, </a:t>
            </a:r>
            <a:r>
              <a:rPr lang="en-US" altLang="zh-CN" i="1" dirty="0"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baseline="-30000" dirty="0"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dirty="0">
                <a:ea typeface="黑体" pitchFamily="49" charset="-122"/>
                <a:cs typeface="Times New Roman" pitchFamily="18" charset="0"/>
              </a:rPr>
              <a:t>, …, </a:t>
            </a:r>
            <a:r>
              <a:rPr lang="en-US" altLang="zh-CN" i="1" dirty="0"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i="1" baseline="-30000" dirty="0">
                <a:ea typeface="黑体" pitchFamily="49" charset="-122"/>
                <a:cs typeface="Times New Roman" pitchFamily="18" charset="0"/>
              </a:rPr>
              <a:t>n</a:t>
            </a:r>
            <a:endParaRPr lang="en-US" altLang="zh-CN" i="1" dirty="0">
              <a:ea typeface="黑体" pitchFamily="49" charset="-122"/>
              <a:cs typeface="Times New Roman" pitchFamily="18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ea typeface="黑体" pitchFamily="49" charset="-122"/>
                <a:cs typeface="Times New Roman" pitchFamily="18" charset="0"/>
              </a:rPr>
              <a:t>           </a:t>
            </a:r>
            <a:r>
              <a:rPr lang="en-US" altLang="zh-CN" i="1" dirty="0"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baseline="-30000" dirty="0"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i="1" dirty="0"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baseline="-30000" dirty="0">
                <a:ea typeface="黑体" pitchFamily="49" charset="-122"/>
                <a:cs typeface="Times New Roman" pitchFamily="18" charset="0"/>
              </a:rPr>
              <a:t>1 </a:t>
            </a:r>
            <a:r>
              <a:rPr lang="en-US" altLang="zh-CN" dirty="0">
                <a:ea typeface="黑体" pitchFamily="49" charset="-122"/>
                <a:cs typeface="Times New Roman" pitchFamily="18" charset="0"/>
              </a:rPr>
              <a:t>+ </a:t>
            </a:r>
            <a:r>
              <a:rPr lang="en-US" altLang="zh-CN" i="1" dirty="0"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baseline="-30000" dirty="0"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i="1" dirty="0"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baseline="-30000" dirty="0"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dirty="0">
                <a:ea typeface="黑体" pitchFamily="49" charset="-122"/>
                <a:cs typeface="Times New Roman" pitchFamily="18" charset="0"/>
              </a:rPr>
              <a:t> + … + </a:t>
            </a:r>
            <a:r>
              <a:rPr lang="en-US" altLang="zh-CN" i="1" dirty="0" err="1"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i="1" baseline="-30000" dirty="0" err="1">
                <a:ea typeface="黑体" pitchFamily="49" charset="-122"/>
                <a:cs typeface="Times New Roman" pitchFamily="18" charset="0"/>
              </a:rPr>
              <a:t>n</a:t>
            </a:r>
            <a:r>
              <a:rPr lang="en-US" altLang="zh-CN" i="1" dirty="0" err="1"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i="1" baseline="-30000" dirty="0" err="1">
                <a:ea typeface="黑体" pitchFamily="49" charset="-122"/>
                <a:cs typeface="Times New Roman" pitchFamily="18" charset="0"/>
              </a:rPr>
              <a:t>n</a:t>
            </a:r>
            <a:r>
              <a:rPr lang="en-US" altLang="zh-CN" baseline="-30000" dirty="0"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dirty="0">
                <a:ea typeface="黑体" pitchFamily="49" charset="-122"/>
                <a:cs typeface="Times New Roman" pitchFamily="18" charset="0"/>
              </a:rPr>
              <a:t>= </a:t>
            </a:r>
            <a:r>
              <a:rPr lang="en-US" altLang="zh-CN" i="1" dirty="0">
                <a:ea typeface="黑体" pitchFamily="49" charset="-122"/>
                <a:cs typeface="Times New Roman" pitchFamily="18" charset="0"/>
              </a:rPr>
              <a:t>N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b="0" dirty="0">
                <a:ea typeface="黑体" pitchFamily="49" charset="-122"/>
                <a:cs typeface="Times New Roman" pitchFamily="18" charset="0"/>
              </a:rPr>
              <a:t>    </a:t>
            </a:r>
          </a:p>
          <a:p>
            <a:pPr eaLnBrk="0" hangingPunct="0"/>
            <a:r>
              <a:rPr lang="zh-CN" altLang="en-US" dirty="0">
                <a:ea typeface="黑体" pitchFamily="49" charset="-122"/>
                <a:cs typeface="Times New Roman" pitchFamily="18" charset="0"/>
              </a:rPr>
              <a:t>不允许重复  </a:t>
            </a:r>
            <a:endParaRPr lang="zh-CN" altLang="en-US" b="0" dirty="0"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80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5636B-7510-439F-A9E0-499577AB883C}" type="slidenum">
              <a:rPr lang="zh-CN" altLang="en-US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305800" cy="51511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sz="4000" dirty="0" smtClean="0">
                <a:solidFill>
                  <a:srgbClr val="A50021"/>
                </a:solidFill>
              </a:rPr>
              <a:t>整数拆分实例</a:t>
            </a:r>
            <a:endParaRPr lang="en-US" altLang="zh-CN" sz="4000" dirty="0" smtClean="0">
              <a:solidFill>
                <a:srgbClr val="A50021"/>
              </a:solidFill>
            </a:endParaRP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466725" y="1371600"/>
            <a:ext cx="8208963" cy="223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04800"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cs typeface="Times New Roman" pitchFamily="18" charset="0"/>
              </a:rPr>
              <a:t>例</a:t>
            </a:r>
            <a:r>
              <a:rPr lang="en-US" altLang="zh-CN" sz="2400" dirty="0">
                <a:solidFill>
                  <a:srgbClr val="800000"/>
                </a:solidFill>
                <a:cs typeface="Times New Roman" pitchFamily="18" charset="0"/>
              </a:rPr>
              <a:t>5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zh-CN" altLang="en-US" sz="2400" dirty="0" smtClean="0">
                <a:cs typeface="Times New Roman" pitchFamily="18" charset="0"/>
              </a:rPr>
              <a:t>证明</a:t>
            </a:r>
            <a:r>
              <a:rPr lang="zh-CN" altLang="en-US" sz="2400" dirty="0">
                <a:cs typeface="Times New Roman" pitchFamily="18" charset="0"/>
              </a:rPr>
              <a:t>任何正整数都可以唯一表示成</a:t>
            </a:r>
            <a:r>
              <a:rPr lang="zh-CN" altLang="en-US" sz="2400" dirty="0" smtClean="0">
                <a:cs typeface="Times New Roman" pitchFamily="18" charset="0"/>
              </a:rPr>
              <a:t>不重复的</a:t>
            </a:r>
            <a:r>
              <a:rPr lang="en-US" altLang="zh-CN" sz="2400" dirty="0" smtClean="0">
                <a:cs typeface="Times New Roman" pitchFamily="18" charset="0"/>
              </a:rPr>
              <a:t>2</a:t>
            </a:r>
            <a:r>
              <a:rPr lang="zh-CN" altLang="en-US" sz="2400" dirty="0" smtClean="0">
                <a:cs typeface="Times New Roman" pitchFamily="18" charset="0"/>
              </a:rPr>
              <a:t>的幂的和</a:t>
            </a:r>
            <a:r>
              <a:rPr lang="en-US" altLang="zh-CN" sz="2400" dirty="0" smtClean="0">
                <a:cs typeface="Times New Roman" pitchFamily="18" charset="0"/>
              </a:rPr>
              <a:t>.</a:t>
            </a:r>
            <a:endParaRPr lang="en-US" altLang="zh-CN" sz="2400" dirty="0">
              <a:latin typeface="Arial" charset="0"/>
              <a:ea typeface="华文行楷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cs typeface="Times New Roman" pitchFamily="18" charset="0"/>
              </a:rPr>
              <a:t>对应于将任何正整数</a:t>
            </a:r>
            <a:r>
              <a:rPr lang="en-US" altLang="zh-CN" sz="2400" i="1" dirty="0">
                <a:cs typeface="Times New Roman" pitchFamily="18" charset="0"/>
              </a:rPr>
              <a:t>N</a:t>
            </a:r>
            <a:r>
              <a:rPr lang="zh-CN" altLang="en-US" sz="2400" dirty="0">
                <a:cs typeface="Times New Roman" pitchFamily="18" charset="0"/>
              </a:rPr>
              <a:t>拆分成 </a:t>
            </a:r>
            <a:r>
              <a:rPr lang="en-US" altLang="zh-CN" sz="2400" dirty="0">
                <a:cs typeface="Times New Roman" pitchFamily="18" charset="0"/>
              </a:rPr>
              <a:t>2 </a:t>
            </a:r>
            <a:r>
              <a:rPr lang="zh-CN" altLang="en-US" sz="2400" dirty="0">
                <a:cs typeface="Times New Roman" pitchFamily="18" charset="0"/>
              </a:rPr>
              <a:t>的幂，</a:t>
            </a:r>
            <a:endParaRPr lang="zh-CN" altLang="en-US" sz="2400" dirty="0">
              <a:latin typeface="Arial" charset="0"/>
              <a:ea typeface="华文行楷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cs typeface="Times New Roman" pitchFamily="18" charset="0"/>
              </a:rPr>
              <a:t>         2</a:t>
            </a:r>
            <a:r>
              <a:rPr lang="en-US" altLang="zh-CN" sz="2400" baseline="30000" dirty="0">
                <a:cs typeface="Times New Roman" pitchFamily="18" charset="0"/>
              </a:rPr>
              <a:t>0</a:t>
            </a:r>
            <a:r>
              <a:rPr lang="en-US" altLang="zh-CN" sz="2400" dirty="0">
                <a:cs typeface="Times New Roman" pitchFamily="18" charset="0"/>
              </a:rPr>
              <a:t>, 2</a:t>
            </a:r>
            <a:r>
              <a:rPr lang="en-US" altLang="zh-CN" sz="2400" baseline="30000" dirty="0">
                <a:cs typeface="Times New Roman" pitchFamily="18" charset="0"/>
              </a:rPr>
              <a:t>1</a:t>
            </a:r>
            <a:r>
              <a:rPr lang="en-US" altLang="zh-CN" sz="2400" dirty="0">
                <a:cs typeface="Times New Roman" pitchFamily="18" charset="0"/>
              </a:rPr>
              <a:t>, 2</a:t>
            </a:r>
            <a:r>
              <a:rPr lang="en-US" altLang="zh-CN" sz="2400" baseline="30000" dirty="0">
                <a:cs typeface="Times New Roman" pitchFamily="18" charset="0"/>
              </a:rPr>
              <a:t>2</a:t>
            </a:r>
            <a:r>
              <a:rPr lang="en-US" altLang="zh-CN" sz="2400" dirty="0">
                <a:cs typeface="Times New Roman" pitchFamily="18" charset="0"/>
              </a:rPr>
              <a:t>, 2</a:t>
            </a:r>
            <a:r>
              <a:rPr lang="en-US" altLang="zh-CN" sz="2400" baseline="30000" dirty="0">
                <a:cs typeface="Times New Roman" pitchFamily="18" charset="0"/>
              </a:rPr>
              <a:t>3</a:t>
            </a:r>
            <a:r>
              <a:rPr lang="en-US" altLang="zh-CN" sz="2400" dirty="0">
                <a:cs typeface="Times New Roman" pitchFamily="18" charset="0"/>
              </a:rPr>
              <a:t>, …, </a:t>
            </a:r>
            <a:r>
              <a:rPr lang="en-US" altLang="zh-CN" sz="2400" dirty="0" smtClean="0">
                <a:cs typeface="Times New Roman" pitchFamily="18" charset="0"/>
              </a:rPr>
              <a:t> </a:t>
            </a:r>
            <a:r>
              <a:rPr lang="zh-CN" altLang="en-US" sz="2400" dirty="0" smtClean="0">
                <a:cs typeface="Times New Roman" pitchFamily="18" charset="0"/>
              </a:rPr>
              <a:t>且</a:t>
            </a:r>
            <a:r>
              <a:rPr lang="zh-CN" altLang="en-US" sz="2400" dirty="0">
                <a:cs typeface="Times New Roman" pitchFamily="18" charset="0"/>
              </a:rPr>
              <a:t>不允许重复</a:t>
            </a:r>
            <a:r>
              <a:rPr lang="en-US" altLang="zh-CN" sz="2400" dirty="0">
                <a:cs typeface="Times New Roman" pitchFamily="18" charset="0"/>
              </a:rPr>
              <a:t>.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Arial" charset="0"/>
              </a:rPr>
              <a:t>考察生成函数</a:t>
            </a:r>
            <a:endParaRPr lang="zh-CN" altLang="en-US" sz="2400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cs typeface="Times New Roman" pitchFamily="18" charset="0"/>
              </a:rPr>
              <a:t>         </a:t>
            </a:r>
            <a:endParaRPr lang="en-US" altLang="zh-CN" sz="2400" b="0" dirty="0"/>
          </a:p>
        </p:txBody>
      </p:sp>
      <p:graphicFrame>
        <p:nvGraphicFramePr>
          <p:cNvPr id="307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475247"/>
              </p:ext>
            </p:extLst>
          </p:nvPr>
        </p:nvGraphicFramePr>
        <p:xfrm>
          <a:off x="3181350" y="2819400"/>
          <a:ext cx="474345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65" name="Equation" r:id="rId3" imgW="2260440" imgH="1104840" progId="Equation.3">
                  <p:embed/>
                </p:oleObj>
              </mc:Choice>
              <mc:Fallback>
                <p:oleObj name="Equation" r:id="rId3" imgW="226044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2819400"/>
                        <a:ext cx="4743450" cy="231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898525" y="5410200"/>
            <a:ext cx="74898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cs typeface="Times New Roman" pitchFamily="18" charset="0"/>
              </a:rPr>
              <a:t>对于所有的 </a:t>
            </a:r>
            <a:r>
              <a:rPr lang="zh-CN" altLang="en-US" sz="2400" dirty="0" smtClean="0">
                <a:cs typeface="Times New Roman" pitchFamily="18" charset="0"/>
              </a:rPr>
              <a:t>正整数</a:t>
            </a:r>
            <a:r>
              <a:rPr lang="en-US" altLang="zh-CN" sz="2400" i="1" dirty="0" smtClean="0">
                <a:cs typeface="Times New Roman" pitchFamily="18" charset="0"/>
              </a:rPr>
              <a:t>n</a:t>
            </a:r>
            <a:r>
              <a:rPr lang="en-US" altLang="zh-CN" sz="2400" dirty="0">
                <a:cs typeface="Times New Roman" pitchFamily="18" charset="0"/>
              </a:rPr>
              <a:t>, </a:t>
            </a:r>
            <a:r>
              <a:rPr lang="zh-CN" altLang="en-US" sz="2400" dirty="0">
                <a:cs typeface="Times New Roman" pitchFamily="18" charset="0"/>
              </a:rPr>
              <a:t>系数是</a:t>
            </a:r>
            <a:r>
              <a:rPr lang="en-US" altLang="zh-CN" sz="2400" dirty="0">
                <a:cs typeface="Times New Roman" pitchFamily="18" charset="0"/>
              </a:rPr>
              <a:t>1</a:t>
            </a:r>
            <a:r>
              <a:rPr lang="zh-CN" altLang="en-US" sz="2400" dirty="0">
                <a:cs typeface="Times New Roman" pitchFamily="18" charset="0"/>
              </a:rPr>
              <a:t>，这就证</a:t>
            </a:r>
            <a:r>
              <a:rPr lang="zh-CN" altLang="en-US" sz="2400" dirty="0" smtClean="0">
                <a:cs typeface="Times New Roman" pitchFamily="18" charset="0"/>
              </a:rPr>
              <a:t>明</a:t>
            </a:r>
            <a:r>
              <a:rPr lang="en-US" altLang="zh-CN" sz="2400" dirty="0" smtClean="0">
                <a:cs typeface="Times New Roman" pitchFamily="18" charset="0"/>
              </a:rPr>
              <a:t>n</a:t>
            </a:r>
            <a:r>
              <a:rPr lang="zh-CN" altLang="en-US" sz="2400" dirty="0" smtClean="0">
                <a:cs typeface="Times New Roman" pitchFamily="18" charset="0"/>
              </a:rPr>
              <a:t>能唯</a:t>
            </a:r>
            <a:r>
              <a:rPr lang="zh-CN" altLang="en-US" sz="2400" dirty="0">
                <a:cs typeface="Times New Roman" pitchFamily="18" charset="0"/>
              </a:rPr>
              <a:t>一的表</a:t>
            </a:r>
            <a:r>
              <a:rPr lang="zh-CN" altLang="en-US" sz="2400" dirty="0" smtClean="0">
                <a:cs typeface="Times New Roman" pitchFamily="18" charset="0"/>
              </a:rPr>
              <a:t>法是为一些</a:t>
            </a:r>
            <a:r>
              <a:rPr lang="en-US" altLang="zh-CN" sz="2400" dirty="0" smtClean="0">
                <a:cs typeface="Times New Roman" pitchFamily="18" charset="0"/>
              </a:rPr>
              <a:t>2</a:t>
            </a:r>
            <a:r>
              <a:rPr lang="zh-CN" altLang="en-US" sz="2400" dirty="0" smtClean="0">
                <a:cs typeface="Times New Roman" pitchFamily="18" charset="0"/>
              </a:rPr>
              <a:t>的幂的和， 而且是不重复的。</a:t>
            </a:r>
            <a:endParaRPr lang="en-US" altLang="zh-CN" sz="2400" b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4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247650"/>
            <a:ext cx="7772400" cy="5905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sz="4000" dirty="0" smtClean="0">
                <a:solidFill>
                  <a:srgbClr val="A50021"/>
                </a:solidFill>
              </a:rPr>
              <a:t>一般化有序拆分问题</a:t>
            </a:r>
          </a:p>
        </p:txBody>
      </p:sp>
      <p:graphicFrame>
        <p:nvGraphicFramePr>
          <p:cNvPr id="327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728622"/>
              </p:ext>
            </p:extLst>
          </p:nvPr>
        </p:nvGraphicFramePr>
        <p:xfrm>
          <a:off x="685800" y="2209800"/>
          <a:ext cx="7924801" cy="661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6" name="Equation" r:id="rId3" imgW="3327120" imgH="431640" progId="Equation.3">
                  <p:embed/>
                </p:oleObj>
              </mc:Choice>
              <mc:Fallback>
                <p:oleObj name="Equation" r:id="rId3" imgW="3327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7924801" cy="661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718473"/>
              </p:ext>
            </p:extLst>
          </p:nvPr>
        </p:nvGraphicFramePr>
        <p:xfrm>
          <a:off x="1835150" y="4919663"/>
          <a:ext cx="22320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7" name="公式" r:id="rId5" imgW="1091726" imgH="431613" progId="Equation.3">
                  <p:embed/>
                </p:oleObj>
              </mc:Choice>
              <mc:Fallback>
                <p:oleObj name="公式" r:id="rId5" imgW="109172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919663"/>
                        <a:ext cx="223202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68313" y="914400"/>
            <a:ext cx="8135937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04800"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cs typeface="Times New Roman" pitchFamily="18" charset="0"/>
              </a:rPr>
              <a:t>定</a:t>
            </a:r>
            <a:r>
              <a:rPr lang="zh-CN" altLang="en-US" sz="2400" dirty="0" smtClean="0">
                <a:solidFill>
                  <a:srgbClr val="FF0000"/>
                </a:solidFill>
                <a:cs typeface="Times New Roman" pitchFamily="18" charset="0"/>
              </a:rPr>
              <a:t>理</a:t>
            </a:r>
            <a:r>
              <a:rPr lang="en-US" altLang="zh-CN" sz="2400" dirty="0" smtClean="0">
                <a:cs typeface="Times New Roman" pitchFamily="18" charset="0"/>
              </a:rPr>
              <a:t> </a:t>
            </a:r>
            <a:r>
              <a:rPr lang="zh-CN" altLang="en-US" sz="2400" dirty="0">
                <a:cs typeface="Times New Roman" pitchFamily="18" charset="0"/>
              </a:rPr>
              <a:t>将</a:t>
            </a:r>
            <a:r>
              <a:rPr lang="en-US" altLang="zh-CN" sz="2400" i="1" dirty="0">
                <a:cs typeface="Times New Roman" pitchFamily="18" charset="0"/>
              </a:rPr>
              <a:t>N</a:t>
            </a:r>
            <a:r>
              <a:rPr lang="zh-CN" altLang="en-US" sz="2400" dirty="0">
                <a:cs typeface="Times New Roman" pitchFamily="18" charset="0"/>
              </a:rPr>
              <a:t>允许重复地有序拆分成 </a:t>
            </a:r>
            <a:r>
              <a:rPr lang="en-US" altLang="zh-CN" sz="2400" i="1" dirty="0">
                <a:cs typeface="Times New Roman" pitchFamily="18" charset="0"/>
              </a:rPr>
              <a:t>r </a:t>
            </a:r>
            <a:r>
              <a:rPr lang="zh-CN" altLang="en-US" sz="2400" dirty="0">
                <a:cs typeface="Times New Roman" pitchFamily="18" charset="0"/>
              </a:rPr>
              <a:t>个部分的方案数为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i="1" dirty="0">
                <a:cs typeface="Times New Roman" pitchFamily="18" charset="0"/>
              </a:rPr>
              <a:t>C</a:t>
            </a:r>
            <a:r>
              <a:rPr lang="en-US" altLang="zh-CN" sz="2400" dirty="0">
                <a:cs typeface="Times New Roman" pitchFamily="18" charset="0"/>
              </a:rPr>
              <a:t>(</a:t>
            </a:r>
            <a:r>
              <a:rPr lang="en-US" altLang="zh-CN" sz="2400" i="1" dirty="0">
                <a:cs typeface="Times New Roman" pitchFamily="18" charset="0"/>
              </a:rPr>
              <a:t>N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cs typeface="Times New Roman" pitchFamily="18" charset="0"/>
              </a:rPr>
              <a:t>1,</a:t>
            </a:r>
            <a:r>
              <a:rPr lang="en-US" altLang="zh-CN" sz="2400" i="1" dirty="0">
                <a:cs typeface="Times New Roman" pitchFamily="18" charset="0"/>
              </a:rPr>
              <a:t>r</a:t>
            </a:r>
            <a:r>
              <a:rPr lang="en-US" altLang="zh-CN" sz="2400" dirty="0">
                <a:latin typeface="Arial" charset="0"/>
                <a:ea typeface="华文行楷" pitchFamily="2" charset="-122"/>
                <a:sym typeface="Symbol" pitchFamily="18" charset="2"/>
              </a:rPr>
              <a:t></a:t>
            </a:r>
            <a:r>
              <a:rPr lang="en-US" altLang="zh-CN" sz="2400" dirty="0">
                <a:cs typeface="Times New Roman" pitchFamily="18" charset="0"/>
              </a:rPr>
              <a:t>1). 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cs typeface="Times New Roman" pitchFamily="18" charset="0"/>
              </a:rPr>
              <a:t>证  设</a:t>
            </a:r>
            <a:r>
              <a:rPr lang="zh-CN" altLang="en-US" sz="2400" i="1" dirty="0">
                <a:cs typeface="Times New Roman" pitchFamily="18" charset="0"/>
              </a:rPr>
              <a:t> </a:t>
            </a:r>
            <a:r>
              <a:rPr lang="en-US" altLang="zh-CN" sz="2400" i="1" dirty="0">
                <a:cs typeface="Times New Roman" pitchFamily="18" charset="0"/>
              </a:rPr>
              <a:t>N</a:t>
            </a:r>
            <a:r>
              <a:rPr lang="en-US" altLang="zh-CN" sz="2400" dirty="0">
                <a:cs typeface="Times New Roman" pitchFamily="18" charset="0"/>
              </a:rPr>
              <a:t>=</a:t>
            </a:r>
            <a:r>
              <a:rPr lang="en-US" altLang="zh-CN" sz="2400" i="1" dirty="0">
                <a:cs typeface="Times New Roman" pitchFamily="18" charset="0"/>
              </a:rPr>
              <a:t> a</a:t>
            </a:r>
            <a:r>
              <a:rPr lang="en-US" altLang="zh-CN" sz="2400" baseline="-30000" dirty="0">
                <a:cs typeface="Times New Roman" pitchFamily="18" charset="0"/>
              </a:rPr>
              <a:t>1</a:t>
            </a:r>
            <a:r>
              <a:rPr lang="en-US" altLang="zh-CN" sz="2400" dirty="0">
                <a:cs typeface="Times New Roman" pitchFamily="18" charset="0"/>
              </a:rPr>
              <a:t>+</a:t>
            </a:r>
            <a:r>
              <a:rPr lang="en-US" altLang="zh-CN" sz="2400" i="1" dirty="0">
                <a:cs typeface="Times New Roman" pitchFamily="18" charset="0"/>
              </a:rPr>
              <a:t>a</a:t>
            </a:r>
            <a:r>
              <a:rPr lang="en-US" altLang="zh-CN" sz="2400" baseline="-30000" dirty="0">
                <a:cs typeface="Times New Roman" pitchFamily="18" charset="0"/>
              </a:rPr>
              <a:t>2</a:t>
            </a:r>
            <a:r>
              <a:rPr lang="en-US" altLang="zh-CN" sz="2400" dirty="0">
                <a:cs typeface="Times New Roman" pitchFamily="18" charset="0"/>
              </a:rPr>
              <a:t>+…+</a:t>
            </a:r>
            <a:r>
              <a:rPr lang="en-US" altLang="zh-CN" sz="2400" i="1" dirty="0" err="1">
                <a:cs typeface="Times New Roman" pitchFamily="18" charset="0"/>
              </a:rPr>
              <a:t>a</a:t>
            </a:r>
            <a:r>
              <a:rPr lang="en-US" altLang="zh-CN" sz="2400" i="1" baseline="-30000" dirty="0" err="1">
                <a:cs typeface="Times New Roman" pitchFamily="18" charset="0"/>
              </a:rPr>
              <a:t>r</a:t>
            </a:r>
            <a:r>
              <a:rPr lang="en-US" altLang="zh-CN" sz="2400" i="1" baseline="-30000" dirty="0">
                <a:cs typeface="Times New Roman" pitchFamily="18" charset="0"/>
              </a:rPr>
              <a:t> </a:t>
            </a:r>
            <a:r>
              <a:rPr lang="zh-CN" altLang="en-US" sz="2400" dirty="0">
                <a:cs typeface="Times New Roman" pitchFamily="18" charset="0"/>
              </a:rPr>
              <a:t>是满足条件的拆分，则令</a:t>
            </a:r>
            <a:r>
              <a:rPr lang="zh-CN" altLang="en-US" sz="2400" dirty="0">
                <a:latin typeface="宋体" charset="-122"/>
                <a:cs typeface="Times New Roman" pitchFamily="18" charset="0"/>
              </a:rPr>
              <a:t>        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68313" y="2954548"/>
            <a:ext cx="8135937" cy="3674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cs typeface="Times New Roman" pitchFamily="18" charset="0"/>
              </a:rPr>
              <a:t>分</a:t>
            </a:r>
            <a:r>
              <a:rPr lang="zh-CN" altLang="en-US" sz="2400" dirty="0" smtClean="0">
                <a:cs typeface="Times New Roman" pitchFamily="18" charset="0"/>
              </a:rPr>
              <a:t>析这个对应关系，得知有多少个这种</a:t>
            </a:r>
            <a:r>
              <a:rPr lang="en-US" altLang="zh-CN" sz="2400" dirty="0" smtClean="0">
                <a:cs typeface="Times New Roman" pitchFamily="18" charset="0"/>
              </a:rPr>
              <a:t>{a</a:t>
            </a:r>
            <a:r>
              <a:rPr lang="en-US" altLang="zh-CN" sz="2400" baseline="-25000" dirty="0" smtClean="0">
                <a:cs typeface="Times New Roman" pitchFamily="18" charset="0"/>
              </a:rPr>
              <a:t>n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} </a:t>
            </a:r>
            <a:r>
              <a:rPr lang="zh-CN" altLang="en-US" sz="2400" dirty="0" smtClean="0">
                <a:cs typeface="Times New Roman" pitchFamily="18" charset="0"/>
              </a:rPr>
              <a:t>就有多少个满足条件的</a:t>
            </a:r>
            <a:r>
              <a:rPr lang="en-US" altLang="zh-CN" sz="2400" dirty="0" smtClean="0">
                <a:cs typeface="Times New Roman" pitchFamily="18" charset="0"/>
              </a:rPr>
              <a:t>{S</a:t>
            </a:r>
            <a:r>
              <a:rPr lang="en-US" altLang="zh-CN" sz="2400" baseline="-25000" dirty="0" smtClean="0">
                <a:cs typeface="Times New Roman" pitchFamily="18" charset="0"/>
              </a:rPr>
              <a:t>n</a:t>
            </a:r>
            <a:r>
              <a:rPr lang="en-US" altLang="zh-CN" sz="2400" dirty="0" smtClean="0">
                <a:cs typeface="Times New Roman" pitchFamily="18" charset="0"/>
              </a:rPr>
              <a:t>}</a:t>
            </a:r>
            <a:r>
              <a:rPr lang="zh-CN" altLang="en-US" sz="2400" dirty="0" smtClean="0">
                <a:cs typeface="Times New Roman" pitchFamily="18" charset="0"/>
              </a:rPr>
              <a:t>序列；  </a:t>
            </a:r>
            <a:r>
              <a:rPr lang="en-US" altLang="zh-CN" sz="2400" dirty="0" smtClean="0">
                <a:cs typeface="Times New Roman" pitchFamily="18" charset="0"/>
              </a:rPr>
              <a:t>r</a:t>
            </a:r>
            <a:r>
              <a:rPr lang="en-US" altLang="zh-CN" sz="2400" dirty="0">
                <a:latin typeface="Arial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cs typeface="Times New Roman" pitchFamily="18" charset="0"/>
              </a:rPr>
              <a:t>1</a:t>
            </a:r>
            <a:r>
              <a:rPr lang="zh-CN" altLang="en-US" sz="2400" dirty="0">
                <a:cs typeface="Times New Roman" pitchFamily="18" charset="0"/>
              </a:rPr>
              <a:t>个</a:t>
            </a:r>
            <a:r>
              <a:rPr lang="en-US" altLang="zh-CN" sz="2400" dirty="0">
                <a:cs typeface="Times New Roman" pitchFamily="18" charset="0"/>
              </a:rPr>
              <a:t>S</a:t>
            </a:r>
            <a:r>
              <a:rPr lang="en-US" altLang="zh-CN" sz="2400" baseline="-30000" dirty="0">
                <a:cs typeface="Times New Roman" pitchFamily="18" charset="0"/>
              </a:rPr>
              <a:t>i </a:t>
            </a:r>
            <a:r>
              <a:rPr lang="zh-CN" altLang="en-US" sz="2400" dirty="0">
                <a:cs typeface="Times New Roman" pitchFamily="18" charset="0"/>
              </a:rPr>
              <a:t>取值为</a:t>
            </a:r>
            <a:r>
              <a:rPr lang="en-US" altLang="zh-CN" sz="2400" dirty="0">
                <a:cs typeface="Times New Roman" pitchFamily="18" charset="0"/>
              </a:rPr>
              <a:t>1,2,…,N</a:t>
            </a:r>
            <a:r>
              <a:rPr lang="en-US" altLang="zh-CN" sz="2400" dirty="0">
                <a:latin typeface="Arial" charset="0"/>
                <a:ea typeface="华文行楷" pitchFamily="2" charset="-122"/>
                <a:sym typeface="Symbol" pitchFamily="18" charset="2"/>
              </a:rPr>
              <a:t></a:t>
            </a:r>
            <a:r>
              <a:rPr lang="en-US" altLang="zh-CN" sz="2400" dirty="0"/>
              <a:t>1</a:t>
            </a:r>
            <a:r>
              <a:rPr lang="zh-CN" altLang="en-US" sz="2400" dirty="0"/>
              <a:t>，方法数为 </a:t>
            </a:r>
            <a:r>
              <a:rPr lang="en-US" altLang="zh-CN" sz="2400" dirty="0"/>
              <a:t>C(N</a:t>
            </a:r>
            <a:r>
              <a:rPr lang="en-US" altLang="zh-CN" sz="2400" dirty="0">
                <a:latin typeface="Arial" charset="0"/>
                <a:ea typeface="华文行楷" pitchFamily="2" charset="-122"/>
                <a:sym typeface="Symbol" pitchFamily="18" charset="2"/>
              </a:rPr>
              <a:t></a:t>
            </a:r>
            <a:r>
              <a:rPr lang="en-US" altLang="zh-CN" sz="2400" dirty="0"/>
              <a:t>1,r</a:t>
            </a:r>
            <a:r>
              <a:rPr lang="en-US" altLang="zh-CN" sz="2400" dirty="0">
                <a:latin typeface="Arial" charset="0"/>
                <a:ea typeface="华文行楷" pitchFamily="2" charset="-122"/>
                <a:sym typeface="Symbol" pitchFamily="18" charset="2"/>
              </a:rPr>
              <a:t></a:t>
            </a:r>
            <a:r>
              <a:rPr lang="en-US" altLang="zh-CN" sz="2400" dirty="0"/>
              <a:t>1</a:t>
            </a:r>
            <a:r>
              <a:rPr lang="en-US" altLang="zh-CN" sz="2400" dirty="0" smtClean="0"/>
              <a:t>).      </a:t>
            </a:r>
            <a:endParaRPr lang="en-US" altLang="zh-CN" sz="2400" dirty="0">
              <a:latin typeface="Arial" charset="0"/>
              <a:ea typeface="华文行楷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推论</a:t>
            </a:r>
            <a:r>
              <a:rPr lang="zh-CN" altLang="en-US" sz="2400" dirty="0"/>
              <a:t>  对</a:t>
            </a:r>
            <a:r>
              <a:rPr lang="en-US" altLang="zh-CN" sz="2400" dirty="0"/>
              <a:t>N </a:t>
            </a:r>
            <a:r>
              <a:rPr lang="zh-CN" altLang="en-US" sz="2400" dirty="0"/>
              <a:t>做</a:t>
            </a:r>
            <a:r>
              <a:rPr lang="zh-CN" altLang="en-US" sz="2400" b="1" dirty="0"/>
              <a:t>任意重复</a:t>
            </a:r>
            <a:r>
              <a:rPr lang="zh-CN" altLang="en-US" sz="2400" dirty="0"/>
              <a:t>的有序拆分，方案数</a:t>
            </a:r>
            <a:r>
              <a:rPr lang="zh-CN" altLang="en-US" sz="2400" dirty="0" smtClean="0"/>
              <a:t>为</a:t>
            </a:r>
            <a:endParaRPr lang="en-US" altLang="zh-CN" sz="2400" dirty="0" smtClean="0"/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endParaRPr lang="en-US" altLang="zh-CN" sz="2400" dirty="0" smtClean="0"/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 smtClean="0"/>
              <a:t>为什么？ 那么有序无重复地拆分成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个的和的方案数如何？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480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91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dirty="0" smtClean="0"/>
              <a:t>Subset sum problem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子集和问题*（补充介绍）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该问题有点像正整数拆分，但其实完全不同。</a:t>
            </a:r>
            <a:endParaRPr lang="en-US" altLang="zh-CN" sz="2400" dirty="0" smtClean="0"/>
          </a:p>
          <a:p>
            <a:r>
              <a:rPr lang="zh-CN" altLang="en-US" sz="2400" b="1" dirty="0" smtClean="0"/>
              <a:t>定义（子集和问题</a:t>
            </a:r>
            <a:r>
              <a:rPr lang="zh-CN" altLang="en-US" sz="2400" dirty="0" smtClean="0"/>
              <a:t>）给定一个由正整数形成的有限集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，以及一个正整数</a:t>
            </a:r>
            <a:r>
              <a:rPr lang="en-US" altLang="zh-CN" sz="2400" dirty="0"/>
              <a:t>t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是否存在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的某个子集的和刚好等于</a:t>
            </a:r>
            <a:r>
              <a:rPr lang="en-US" altLang="zh-CN" sz="2400" dirty="0" smtClean="0"/>
              <a:t>t. 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已经证明了该问题是一个</a:t>
            </a:r>
            <a:r>
              <a:rPr lang="en-US" altLang="zh-CN" sz="2400" dirty="0" smtClean="0"/>
              <a:t>NP-COMPLETE</a:t>
            </a:r>
            <a:r>
              <a:rPr lang="zh-CN" altLang="en-US" sz="2400" dirty="0" smtClean="0"/>
              <a:t>问题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743200"/>
            <a:ext cx="6286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7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057400"/>
            <a:ext cx="8229600" cy="4038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>
                <a:solidFill>
                  <a:schemeClr val="accent1"/>
                </a:solidFill>
              </a:rPr>
              <a:t>为了求某个序列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{an}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，如果可以用别的方法构造求出这个序列对于的生成函数，那么是否就可以求出该序列？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7485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77000"/>
            <a:ext cx="762000" cy="365125"/>
          </a:xfrm>
        </p:spPr>
        <p:txBody>
          <a:bodyPr/>
          <a:lstStyle/>
          <a:p>
            <a:fld id="{722B7810-CECC-4593-9CDC-F1B0D4F8B188}" type="slidenum">
              <a:rPr lang="zh-CN" altLang="en-US"/>
              <a:pPr/>
              <a:t>40</a:t>
            </a:fld>
            <a:endParaRPr lang="en-US" altLang="zh-CN" dirty="0"/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305800" cy="43891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000" dirty="0" smtClean="0">
                <a:solidFill>
                  <a:srgbClr val="A50021"/>
                </a:solidFill>
              </a:rPr>
              <a:t>用生成函数求</a:t>
            </a:r>
            <a:r>
              <a:rPr lang="zh-CN" altLang="en-US" sz="4000" dirty="0">
                <a:solidFill>
                  <a:srgbClr val="A50021"/>
                </a:solidFill>
              </a:rPr>
              <a:t>解递推方程</a:t>
            </a:r>
            <a:endParaRPr lang="en-US" altLang="zh-CN" sz="4000" dirty="0">
              <a:solidFill>
                <a:srgbClr val="A50021"/>
              </a:solidFill>
            </a:endParaRPr>
          </a:p>
        </p:txBody>
      </p:sp>
      <p:sp>
        <p:nvSpPr>
          <p:cNvPr id="350213" name="Rectangle 5"/>
          <p:cNvSpPr>
            <a:spLocks noChangeArrowheads="1"/>
          </p:cNvSpPr>
          <p:nvPr/>
        </p:nvSpPr>
        <p:spPr bwMode="auto">
          <a:xfrm>
            <a:off x="900113" y="1143000"/>
            <a:ext cx="45159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rPr>
              <a:t>例</a:t>
            </a:r>
            <a:r>
              <a:rPr kumimoji="1" lang="en-US" altLang="zh-CN" sz="2400" dirty="0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kumimoji="1" lang="en-US" altLang="zh-CN" sz="24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400" i="1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3</a:t>
            </a:r>
            <a:r>
              <a:rPr kumimoji="1" lang="en-US" altLang="zh-CN" sz="24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400" i="1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q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且初始条件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4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=2</a:t>
            </a:r>
            <a:endParaRPr kumimoji="1" lang="en-US" altLang="zh-CN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0216" name="Rectangle 8"/>
          <p:cNvSpPr>
            <a:spLocks noChangeArrowheads="1"/>
          </p:cNvSpPr>
          <p:nvPr/>
        </p:nvSpPr>
        <p:spPr bwMode="auto">
          <a:xfrm>
            <a:off x="762000" y="1632595"/>
            <a:ext cx="71628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458788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 smtClean="0">
                <a:cs typeface="Times New Roman" pitchFamily="18" charset="0"/>
              </a:rPr>
              <a:t>解：</a:t>
            </a:r>
            <a:r>
              <a:rPr lang="en-US" altLang="zh-CN" dirty="0" smtClean="0">
                <a:cs typeface="Times New Roman" pitchFamily="18" charset="0"/>
              </a:rPr>
              <a:t>      </a:t>
            </a:r>
            <a:r>
              <a:rPr lang="en-US" altLang="zh-CN" i="1" dirty="0">
                <a:cs typeface="Times New Roman" pitchFamily="18" charset="0"/>
              </a:rPr>
              <a:t>G</a:t>
            </a:r>
            <a:r>
              <a:rPr lang="en-US" altLang="zh-CN" dirty="0">
                <a:cs typeface="Times New Roman" pitchFamily="18" charset="0"/>
              </a:rPr>
              <a:t>(</a:t>
            </a:r>
            <a:r>
              <a:rPr lang="en-US" altLang="zh-CN" i="1" dirty="0">
                <a:cs typeface="Times New Roman" pitchFamily="18" charset="0"/>
              </a:rPr>
              <a:t>x</a:t>
            </a:r>
            <a:r>
              <a:rPr lang="en-US" altLang="zh-CN" dirty="0">
                <a:cs typeface="Times New Roman" pitchFamily="18" charset="0"/>
              </a:rPr>
              <a:t>) = </a:t>
            </a:r>
            <a:r>
              <a:rPr lang="en-US" altLang="zh-CN" i="1" dirty="0">
                <a:cs typeface="Times New Roman" pitchFamily="18" charset="0"/>
              </a:rPr>
              <a:t>a</a:t>
            </a:r>
            <a:r>
              <a:rPr lang="en-US" altLang="zh-CN" baseline="-30000" dirty="0">
                <a:cs typeface="Times New Roman" pitchFamily="18" charset="0"/>
              </a:rPr>
              <a:t>0</a:t>
            </a:r>
            <a:r>
              <a:rPr lang="en-US" altLang="zh-CN" dirty="0">
                <a:cs typeface="Times New Roman" pitchFamily="18" charset="0"/>
              </a:rPr>
              <a:t> + </a:t>
            </a:r>
            <a:r>
              <a:rPr lang="en-US" altLang="zh-CN" i="1" dirty="0">
                <a:cs typeface="Times New Roman" pitchFamily="18" charset="0"/>
              </a:rPr>
              <a:t>a</a:t>
            </a:r>
            <a:r>
              <a:rPr lang="en-US" altLang="zh-CN" baseline="-30000" dirty="0">
                <a:cs typeface="Times New Roman" pitchFamily="18" charset="0"/>
              </a:rPr>
              <a:t>1</a:t>
            </a:r>
            <a:r>
              <a:rPr lang="en-US" altLang="zh-CN" i="1" dirty="0">
                <a:cs typeface="Times New Roman" pitchFamily="18" charset="0"/>
              </a:rPr>
              <a:t>x</a:t>
            </a:r>
            <a:r>
              <a:rPr lang="en-US" altLang="zh-CN" dirty="0">
                <a:cs typeface="Times New Roman" pitchFamily="18" charset="0"/>
              </a:rPr>
              <a:t> + </a:t>
            </a:r>
            <a:r>
              <a:rPr lang="en-US" altLang="zh-CN" i="1" dirty="0">
                <a:cs typeface="Times New Roman" pitchFamily="18" charset="0"/>
              </a:rPr>
              <a:t>a</a:t>
            </a:r>
            <a:r>
              <a:rPr lang="en-US" altLang="zh-CN" baseline="-30000" dirty="0">
                <a:cs typeface="Times New Roman" pitchFamily="18" charset="0"/>
              </a:rPr>
              <a:t>2</a:t>
            </a:r>
            <a:r>
              <a:rPr lang="en-US" altLang="zh-CN" i="1" dirty="0">
                <a:cs typeface="Times New Roman" pitchFamily="18" charset="0"/>
              </a:rPr>
              <a:t>x</a:t>
            </a:r>
            <a:r>
              <a:rPr lang="en-US" altLang="zh-CN" baseline="30000" dirty="0">
                <a:cs typeface="Times New Roman" pitchFamily="18" charset="0"/>
              </a:rPr>
              <a:t>2</a:t>
            </a:r>
            <a:r>
              <a:rPr lang="en-US" altLang="zh-CN" dirty="0">
                <a:cs typeface="Times New Roman" pitchFamily="18" charset="0"/>
              </a:rPr>
              <a:t> +  </a:t>
            </a:r>
            <a:r>
              <a:rPr lang="en-US" altLang="zh-CN" i="1" dirty="0">
                <a:cs typeface="Times New Roman" pitchFamily="18" charset="0"/>
              </a:rPr>
              <a:t>a</a:t>
            </a:r>
            <a:r>
              <a:rPr lang="en-US" altLang="zh-CN" baseline="-30000" dirty="0">
                <a:cs typeface="Times New Roman" pitchFamily="18" charset="0"/>
              </a:rPr>
              <a:t>3</a:t>
            </a:r>
            <a:r>
              <a:rPr lang="en-US" altLang="zh-CN" i="1" dirty="0">
                <a:cs typeface="Times New Roman" pitchFamily="18" charset="0"/>
              </a:rPr>
              <a:t>x</a:t>
            </a:r>
            <a:r>
              <a:rPr lang="en-US" altLang="zh-CN" baseline="30000" dirty="0">
                <a:cs typeface="Times New Roman" pitchFamily="18" charset="0"/>
              </a:rPr>
              <a:t>3</a:t>
            </a:r>
            <a:r>
              <a:rPr lang="en-US" altLang="zh-CN" dirty="0">
                <a:cs typeface="Times New Roman" pitchFamily="18" charset="0"/>
              </a:rPr>
              <a:t> + …</a:t>
            </a:r>
            <a:endParaRPr lang="en-US" altLang="zh-CN" dirty="0">
              <a:ea typeface="华文行楷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1800" dirty="0" smtClean="0">
                <a:latin typeface="Arial" charset="0"/>
                <a:ea typeface="华文行楷" pitchFamily="2" charset="-122"/>
                <a:sym typeface="Symbol" pitchFamily="18" charset="2"/>
              </a:rPr>
              <a:t>3</a:t>
            </a:r>
            <a:r>
              <a:rPr lang="en-US" altLang="zh-CN" i="1" dirty="0" smtClean="0">
                <a:cs typeface="Times New Roman" pitchFamily="18" charset="0"/>
              </a:rPr>
              <a:t>x </a:t>
            </a:r>
            <a:r>
              <a:rPr lang="en-US" altLang="zh-CN" i="1" dirty="0">
                <a:cs typeface="Times New Roman" pitchFamily="18" charset="0"/>
              </a:rPr>
              <a:t>G</a:t>
            </a:r>
            <a:r>
              <a:rPr lang="en-US" altLang="zh-CN" dirty="0">
                <a:cs typeface="Times New Roman" pitchFamily="18" charset="0"/>
              </a:rPr>
              <a:t>(</a:t>
            </a:r>
            <a:r>
              <a:rPr lang="en-US" altLang="zh-CN" i="1" dirty="0">
                <a:cs typeface="Times New Roman" pitchFamily="18" charset="0"/>
              </a:rPr>
              <a:t>x</a:t>
            </a:r>
            <a:r>
              <a:rPr lang="en-US" altLang="zh-CN" dirty="0">
                <a:cs typeface="Times New Roman" pitchFamily="18" charset="0"/>
              </a:rPr>
              <a:t>) =     </a:t>
            </a:r>
            <a:r>
              <a:rPr lang="en-US" altLang="zh-CN" sz="1800" dirty="0" smtClean="0">
                <a:latin typeface="Arial" charset="0"/>
                <a:ea typeface="华文行楷" pitchFamily="2" charset="-122"/>
                <a:sym typeface="Symbol" pitchFamily="18" charset="2"/>
              </a:rPr>
              <a:t>3</a:t>
            </a:r>
            <a:r>
              <a:rPr lang="en-US" altLang="zh-CN" i="1" dirty="0" smtClean="0">
                <a:cs typeface="Times New Roman" pitchFamily="18" charset="0"/>
              </a:rPr>
              <a:t>a</a:t>
            </a:r>
            <a:r>
              <a:rPr lang="en-US" altLang="zh-CN" baseline="-30000" dirty="0" smtClean="0">
                <a:cs typeface="Times New Roman" pitchFamily="18" charset="0"/>
              </a:rPr>
              <a:t>0</a:t>
            </a:r>
            <a:r>
              <a:rPr lang="en-US" altLang="zh-CN" i="1" dirty="0" smtClean="0">
                <a:cs typeface="Times New Roman" pitchFamily="18" charset="0"/>
              </a:rPr>
              <a:t>x </a:t>
            </a:r>
            <a:r>
              <a:rPr lang="en-US" altLang="zh-CN" sz="1800" dirty="0" smtClean="0">
                <a:latin typeface="Arial" charset="0"/>
                <a:ea typeface="华文行楷" pitchFamily="2" charset="-122"/>
                <a:sym typeface="Symbol" pitchFamily="18" charset="2"/>
              </a:rPr>
              <a:t>3</a:t>
            </a:r>
            <a:r>
              <a:rPr lang="en-US" altLang="zh-CN" i="1" dirty="0" smtClean="0">
                <a:cs typeface="Times New Roman" pitchFamily="18" charset="0"/>
              </a:rPr>
              <a:t>a</a:t>
            </a:r>
            <a:r>
              <a:rPr lang="en-US" altLang="zh-CN" baseline="-30000" dirty="0" smtClean="0">
                <a:cs typeface="Times New Roman" pitchFamily="18" charset="0"/>
              </a:rPr>
              <a:t>1</a:t>
            </a:r>
            <a:r>
              <a:rPr lang="en-US" altLang="zh-CN" i="1" dirty="0" smtClean="0">
                <a:cs typeface="Times New Roman" pitchFamily="18" charset="0"/>
              </a:rPr>
              <a:t>x</a:t>
            </a:r>
            <a:r>
              <a:rPr lang="en-US" altLang="zh-CN" baseline="30000" dirty="0" smtClean="0">
                <a:cs typeface="Times New Roman" pitchFamily="18" charset="0"/>
              </a:rPr>
              <a:t>2 </a:t>
            </a:r>
            <a:r>
              <a:rPr lang="en-US" altLang="zh-CN" sz="1800" dirty="0">
                <a:latin typeface="Arial" charset="0"/>
                <a:ea typeface="华文行楷" pitchFamily="2" charset="-122"/>
                <a:sym typeface="Symbol" pitchFamily="18" charset="2"/>
              </a:rPr>
              <a:t> </a:t>
            </a:r>
            <a:r>
              <a:rPr lang="en-US" altLang="zh-CN" sz="1800" dirty="0" smtClean="0">
                <a:latin typeface="Arial" charset="0"/>
                <a:ea typeface="华文行楷" pitchFamily="2" charset="-122"/>
                <a:sym typeface="Symbol" pitchFamily="18" charset="2"/>
              </a:rPr>
              <a:t>3</a:t>
            </a:r>
            <a:r>
              <a:rPr lang="en-US" altLang="zh-CN" i="1" dirty="0" smtClean="0">
                <a:cs typeface="Times New Roman" pitchFamily="18" charset="0"/>
              </a:rPr>
              <a:t>a</a:t>
            </a:r>
            <a:r>
              <a:rPr lang="en-US" altLang="zh-CN" baseline="-30000" dirty="0" smtClean="0">
                <a:cs typeface="Times New Roman" pitchFamily="18" charset="0"/>
              </a:rPr>
              <a:t>2</a:t>
            </a:r>
            <a:r>
              <a:rPr lang="en-US" altLang="zh-CN" i="1" dirty="0" smtClean="0">
                <a:cs typeface="Times New Roman" pitchFamily="18" charset="0"/>
              </a:rPr>
              <a:t>x</a:t>
            </a:r>
            <a:r>
              <a:rPr lang="en-US" altLang="zh-CN" baseline="30000" dirty="0" smtClean="0">
                <a:cs typeface="Times New Roman" pitchFamily="18" charset="0"/>
              </a:rPr>
              <a:t>3</a:t>
            </a:r>
            <a:r>
              <a:rPr lang="en-US" altLang="zh-CN" dirty="0" smtClean="0">
                <a:cs typeface="Times New Roman" pitchFamily="18" charset="0"/>
              </a:rPr>
              <a:t> </a:t>
            </a:r>
            <a:r>
              <a:rPr lang="en-US" altLang="zh-CN" dirty="0">
                <a:cs typeface="Times New Roman" pitchFamily="18" charset="0"/>
              </a:rPr>
              <a:t>- …  </a:t>
            </a:r>
            <a:endParaRPr lang="en-US" altLang="zh-CN" dirty="0">
              <a:ea typeface="华文行楷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0217" name="Rectangle 9"/>
              <p:cNvSpPr>
                <a:spLocks noChangeArrowheads="1"/>
              </p:cNvSpPr>
              <p:nvPr/>
            </p:nvSpPr>
            <p:spPr bwMode="auto">
              <a:xfrm>
                <a:off x="685800" y="2743200"/>
                <a:ext cx="7467600" cy="13858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 indent="306388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dirty="0" smtClean="0">
                    <a:cs typeface="Times New Roman" pitchFamily="18" charset="0"/>
                  </a:rPr>
                  <a:t>G(x) – 3xG(x) = </a:t>
                </a:r>
                <a:r>
                  <a:rPr lang="en-US" altLang="zh-CN" i="1" dirty="0">
                    <a:cs typeface="Times New Roman" pitchFamily="18" charset="0"/>
                  </a:rPr>
                  <a:t>a</a:t>
                </a:r>
                <a:r>
                  <a:rPr lang="en-US" altLang="zh-CN" baseline="-30000" dirty="0">
                    <a:cs typeface="Times New Roman" pitchFamily="18" charset="0"/>
                  </a:rPr>
                  <a:t>0</a:t>
                </a:r>
                <a:r>
                  <a:rPr lang="en-US" altLang="zh-CN" dirty="0"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>
                            <a:cs typeface="Times New Roman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cs typeface="Times New Roman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b="0" i="0" baseline="-30000" dirty="0" smtClean="0">
                            <a:cs typeface="Times New Roman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Arial" charset="0"/>
                            <a:ea typeface="华文行楷" pitchFamily="2" charset="-122"/>
                            <a:sym typeface="Symbol" pitchFamily="18" charset="2"/>
                          </a:rPr>
                          <m:t>3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cs typeface="Times New Roman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b="0" i="0" baseline="-30000" dirty="0" smtClean="0">
                            <a:cs typeface="Times New Roman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baseline="-30000" dirty="0">
                            <a:cs typeface="Times New Roman" pitchFamily="18" charset="0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altLang="zh-CN" i="1" dirty="0" smtClean="0">
                    <a:cs typeface="Times New Roman" pitchFamily="18" charset="0"/>
                  </a:rPr>
                  <a:t>x</a:t>
                </a:r>
                <a:r>
                  <a:rPr lang="en-US" altLang="zh-CN" i="1" baseline="30000" dirty="0" smtClean="0">
                    <a:cs typeface="Times New Roman" pitchFamily="18" charset="0"/>
                  </a:rPr>
                  <a:t>i</a:t>
                </a:r>
                <a:r>
                  <a:rPr lang="en-US" altLang="zh-CN" sz="1200" dirty="0" smtClean="0">
                    <a:cs typeface="Times New Roman" pitchFamily="18" charset="0"/>
                  </a:rPr>
                  <a:t>    </a:t>
                </a:r>
                <a:r>
                  <a:rPr lang="en-US" altLang="zh-CN" dirty="0" smtClean="0">
                    <a:cs typeface="Times New Roman" pitchFamily="18" charset="0"/>
                  </a:rPr>
                  <a:t>= </a:t>
                </a:r>
                <a:r>
                  <a:rPr lang="en-US" altLang="zh-CN" i="1" dirty="0" smtClean="0">
                    <a:cs typeface="Times New Roman" pitchFamily="18" charset="0"/>
                  </a:rPr>
                  <a:t>a</a:t>
                </a:r>
                <a:r>
                  <a:rPr lang="en-US" altLang="zh-CN" baseline="-25000" dirty="0" smtClean="0">
                    <a:cs typeface="Times New Roman" pitchFamily="18" charset="0"/>
                  </a:rPr>
                  <a:t>0</a:t>
                </a:r>
                <a:r>
                  <a:rPr lang="en-US" altLang="zh-CN" dirty="0" smtClean="0">
                    <a:cs typeface="Times New Roman" pitchFamily="18" charset="0"/>
                  </a:rPr>
                  <a:t> = 2</a:t>
                </a:r>
              </a:p>
              <a:p>
                <a:pPr eaLnBrk="0" hangingPunct="0"/>
                <a:endParaRPr lang="en-US" altLang="zh-CN" dirty="0" smtClean="0">
                  <a:cs typeface="Times New Roman" pitchFamily="18" charset="0"/>
                </a:endParaRPr>
              </a:p>
              <a:p>
                <a:pPr eaLnBrk="0" hangingPunct="0"/>
                <a:r>
                  <a:rPr lang="zh-CN" altLang="en-US" dirty="0">
                    <a:cs typeface="Times New Roman" pitchFamily="18" charset="0"/>
                  </a:rPr>
                  <a:t>所</a:t>
                </a:r>
                <a:r>
                  <a:rPr lang="zh-CN" altLang="en-US" dirty="0" smtClean="0">
                    <a:cs typeface="Times New Roman" pitchFamily="18" charset="0"/>
                  </a:rPr>
                  <a:t>以</a:t>
                </a:r>
                <a:r>
                  <a:rPr lang="en-US" altLang="zh-CN" dirty="0" smtClean="0">
                    <a:cs typeface="Times New Roman" pitchFamily="18" charset="0"/>
                  </a:rPr>
                  <a:t>G(x)= 2 / (1-3x) = 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Arial" charset="0"/>
                            <a:ea typeface="华文行楷" pitchFamily="2" charset="-122"/>
                            <a:sym typeface="Symbol" pitchFamily="18" charset="2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altLang="zh-CN" baseline="30000" dirty="0">
                            <a:latin typeface="Arial" charset="0"/>
                            <a:ea typeface="华文行楷" pitchFamily="2" charset="-122"/>
                            <a:sym typeface="Symbol" pitchFamily="18" charset="2"/>
                          </a:rPr>
                          <m:t>i</m:t>
                        </m:r>
                      </m:e>
                    </m:nary>
                  </m:oMath>
                </a14:m>
                <a:r>
                  <a:rPr lang="en-US" altLang="zh-CN" i="1" dirty="0" smtClean="0">
                    <a:cs typeface="Times New Roman" pitchFamily="18" charset="0"/>
                  </a:rPr>
                  <a:t>x</a:t>
                </a:r>
                <a:r>
                  <a:rPr lang="en-US" altLang="zh-CN" i="1" baseline="30000" dirty="0" smtClean="0">
                    <a:cs typeface="Times New Roman" pitchFamily="18" charset="0"/>
                  </a:rPr>
                  <a:t>i</a:t>
                </a:r>
                <a:r>
                  <a:rPr lang="en-US" altLang="zh-CN" sz="1600" dirty="0" smtClean="0">
                    <a:cs typeface="Times New Roman" pitchFamily="18" charset="0"/>
                  </a:rPr>
                  <a:t>              </a:t>
                </a:r>
                <a:r>
                  <a:rPr lang="en-US" altLang="zh-CN" i="1" dirty="0" smtClean="0"/>
                  <a:t>a</a:t>
                </a:r>
                <a:r>
                  <a:rPr lang="en-US" altLang="zh-CN" i="1" baseline="-25000" dirty="0" smtClean="0"/>
                  <a:t>n</a:t>
                </a:r>
                <a:r>
                  <a:rPr lang="en-US" altLang="zh-CN" dirty="0"/>
                  <a:t>= </a:t>
                </a:r>
                <a:r>
                  <a:rPr lang="en-US" altLang="zh-CN" dirty="0" smtClean="0"/>
                  <a:t>2</a:t>
                </a:r>
                <a:r>
                  <a:rPr lang="en-US" altLang="zh-CN" dirty="0" smtClean="0">
                    <a:latin typeface="宋体"/>
                    <a:ea typeface="宋体"/>
                  </a:rPr>
                  <a:t>•</a:t>
                </a:r>
                <a:r>
                  <a:rPr lang="en-US" altLang="zh-CN" dirty="0" smtClean="0"/>
                  <a:t>3</a:t>
                </a:r>
                <a:r>
                  <a:rPr lang="en-US" altLang="zh-CN" i="1" baseline="30000" dirty="0" smtClean="0"/>
                  <a:t>n</a:t>
                </a:r>
                <a:endParaRPr lang="en-US" altLang="zh-CN" baseline="30000" dirty="0">
                  <a:cs typeface="Times New Roman" pitchFamily="18" charset="0"/>
                </a:endParaRPr>
              </a:p>
              <a:p>
                <a:pPr eaLnBrk="0" hangingPunct="0"/>
                <a:endParaRPr lang="en-US" altLang="zh-CN" sz="12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50217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743200"/>
                <a:ext cx="7467600" cy="1385829"/>
              </a:xfrm>
              <a:prstGeom prst="rect">
                <a:avLst/>
              </a:prstGeom>
              <a:blipFill>
                <a:blip r:embed="rId3"/>
                <a:stretch>
                  <a:fillRect t="-42731" b="-524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52400" y="4191000"/>
            <a:ext cx="8991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思路总结</a:t>
            </a:r>
            <a:r>
              <a:rPr lang="zh-CN" altLang="en-US" sz="2400" dirty="0" smtClean="0"/>
              <a:t>：这里做的工作是通过某种变化，求出生成函数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）的幂级数展开式的每一项的表达式，从而达到求出项的系数的表达式，也就是要求的递推方程的解。 </a:t>
            </a:r>
            <a:endParaRPr lang="en-US" altLang="zh-CN" sz="2400" dirty="0" smtClean="0"/>
          </a:p>
          <a:p>
            <a:r>
              <a:rPr lang="zh-CN" altLang="en-US" sz="2400" dirty="0" smtClean="0"/>
              <a:t>不同的函数可能会有不同的变换求解技巧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062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6" grpId="0"/>
      <p:bldP spid="350217" grpId="0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6400800"/>
            <a:ext cx="762000" cy="226187"/>
          </a:xfrm>
        </p:spPr>
        <p:txBody>
          <a:bodyPr/>
          <a:lstStyle/>
          <a:p>
            <a:fld id="{722B7810-CECC-4593-9CDC-F1B0D4F8B188}" type="slidenum">
              <a:rPr lang="zh-CN" altLang="en-US"/>
              <a:pPr/>
              <a:t>41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305800" cy="43891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000" dirty="0" smtClean="0">
                <a:solidFill>
                  <a:srgbClr val="A50021"/>
                </a:solidFill>
              </a:rPr>
              <a:t>用生成函数求</a:t>
            </a:r>
            <a:r>
              <a:rPr lang="zh-CN" altLang="en-US" sz="4000" dirty="0">
                <a:solidFill>
                  <a:srgbClr val="A50021"/>
                </a:solidFill>
              </a:rPr>
              <a:t>解递推方程</a:t>
            </a:r>
            <a:endParaRPr lang="en-US" altLang="zh-CN" sz="4000" dirty="0">
              <a:solidFill>
                <a:srgbClr val="A5002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0113" y="1212451"/>
            <a:ext cx="33185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zh-CN" altLang="en-US" sz="2400" dirty="0" smtClean="0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rPr>
              <a:t>例</a:t>
            </a:r>
            <a:r>
              <a:rPr kumimoji="1" lang="en-US" altLang="zh-CN" sz="2400" dirty="0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400" i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 5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400" i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kumimoji="1" lang="en-US" altLang="zh-CN" sz="24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+ 6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400" i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baseline="-25000" dirty="0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kumimoji="1" lang="en-US" altLang="zh-CN" sz="24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= 0</a:t>
            </a:r>
          </a:p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4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= 1,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4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= </a:t>
            </a:r>
            <a:r>
              <a:rPr kumimoji="1" lang="en-US" altLang="zh-CN" dirty="0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kumimoji="1" lang="en-US" altLang="zh-CN" dirty="0"/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    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195074"/>
              </p:ext>
            </p:extLst>
          </p:nvPr>
        </p:nvGraphicFramePr>
        <p:xfrm>
          <a:off x="1979612" y="4172712"/>
          <a:ext cx="4573587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59" name="公式" r:id="rId3" imgW="2235200" imgH="1066800" progId="Equation.3">
                  <p:embed/>
                </p:oleObj>
              </mc:Choice>
              <mc:Fallback>
                <p:oleObj name="公式" r:id="rId3" imgW="2235200" imgH="10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2" y="4172712"/>
                        <a:ext cx="4573587" cy="21256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85800" y="2231386"/>
            <a:ext cx="73152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458788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 smtClean="0">
                <a:cs typeface="Times New Roman" pitchFamily="18" charset="0"/>
              </a:rPr>
              <a:t>解：</a:t>
            </a:r>
            <a:r>
              <a:rPr lang="en-US" altLang="zh-CN" dirty="0" smtClean="0">
                <a:cs typeface="Times New Roman" pitchFamily="18" charset="0"/>
              </a:rPr>
              <a:t>      </a:t>
            </a:r>
            <a:r>
              <a:rPr lang="en-US" altLang="zh-CN" i="1" dirty="0">
                <a:cs typeface="Times New Roman" pitchFamily="18" charset="0"/>
              </a:rPr>
              <a:t>G</a:t>
            </a:r>
            <a:r>
              <a:rPr lang="en-US" altLang="zh-CN" dirty="0">
                <a:cs typeface="Times New Roman" pitchFamily="18" charset="0"/>
              </a:rPr>
              <a:t>(</a:t>
            </a:r>
            <a:r>
              <a:rPr lang="en-US" altLang="zh-CN" i="1" dirty="0">
                <a:cs typeface="Times New Roman" pitchFamily="18" charset="0"/>
              </a:rPr>
              <a:t>x</a:t>
            </a:r>
            <a:r>
              <a:rPr lang="en-US" altLang="zh-CN" dirty="0">
                <a:cs typeface="Times New Roman" pitchFamily="18" charset="0"/>
              </a:rPr>
              <a:t>) = </a:t>
            </a:r>
            <a:r>
              <a:rPr lang="en-US" altLang="zh-CN" i="1" dirty="0">
                <a:cs typeface="Times New Roman" pitchFamily="18" charset="0"/>
              </a:rPr>
              <a:t>a</a:t>
            </a:r>
            <a:r>
              <a:rPr lang="en-US" altLang="zh-CN" baseline="-30000" dirty="0">
                <a:cs typeface="Times New Roman" pitchFamily="18" charset="0"/>
              </a:rPr>
              <a:t>0</a:t>
            </a:r>
            <a:r>
              <a:rPr lang="en-US" altLang="zh-CN" dirty="0">
                <a:cs typeface="Times New Roman" pitchFamily="18" charset="0"/>
              </a:rPr>
              <a:t> + </a:t>
            </a:r>
            <a:r>
              <a:rPr lang="en-US" altLang="zh-CN" i="1" dirty="0">
                <a:cs typeface="Times New Roman" pitchFamily="18" charset="0"/>
              </a:rPr>
              <a:t>a</a:t>
            </a:r>
            <a:r>
              <a:rPr lang="en-US" altLang="zh-CN" baseline="-30000" dirty="0">
                <a:cs typeface="Times New Roman" pitchFamily="18" charset="0"/>
              </a:rPr>
              <a:t>1</a:t>
            </a:r>
            <a:r>
              <a:rPr lang="en-US" altLang="zh-CN" i="1" dirty="0">
                <a:cs typeface="Times New Roman" pitchFamily="18" charset="0"/>
              </a:rPr>
              <a:t>x</a:t>
            </a:r>
            <a:r>
              <a:rPr lang="en-US" altLang="zh-CN" dirty="0">
                <a:cs typeface="Times New Roman" pitchFamily="18" charset="0"/>
              </a:rPr>
              <a:t> + </a:t>
            </a:r>
            <a:r>
              <a:rPr lang="en-US" altLang="zh-CN" i="1" dirty="0">
                <a:cs typeface="Times New Roman" pitchFamily="18" charset="0"/>
              </a:rPr>
              <a:t>a</a:t>
            </a:r>
            <a:r>
              <a:rPr lang="en-US" altLang="zh-CN" baseline="-30000" dirty="0">
                <a:cs typeface="Times New Roman" pitchFamily="18" charset="0"/>
              </a:rPr>
              <a:t>2</a:t>
            </a:r>
            <a:r>
              <a:rPr lang="en-US" altLang="zh-CN" i="1" dirty="0">
                <a:cs typeface="Times New Roman" pitchFamily="18" charset="0"/>
              </a:rPr>
              <a:t>x</a:t>
            </a:r>
            <a:r>
              <a:rPr lang="en-US" altLang="zh-CN" baseline="30000" dirty="0">
                <a:cs typeface="Times New Roman" pitchFamily="18" charset="0"/>
              </a:rPr>
              <a:t>2</a:t>
            </a:r>
            <a:r>
              <a:rPr lang="en-US" altLang="zh-CN" dirty="0">
                <a:cs typeface="Times New Roman" pitchFamily="18" charset="0"/>
              </a:rPr>
              <a:t> +  </a:t>
            </a:r>
            <a:r>
              <a:rPr lang="en-US" altLang="zh-CN" i="1" dirty="0">
                <a:cs typeface="Times New Roman" pitchFamily="18" charset="0"/>
              </a:rPr>
              <a:t>a</a:t>
            </a:r>
            <a:r>
              <a:rPr lang="en-US" altLang="zh-CN" baseline="-30000" dirty="0">
                <a:cs typeface="Times New Roman" pitchFamily="18" charset="0"/>
              </a:rPr>
              <a:t>3</a:t>
            </a:r>
            <a:r>
              <a:rPr lang="en-US" altLang="zh-CN" i="1" dirty="0">
                <a:cs typeface="Times New Roman" pitchFamily="18" charset="0"/>
              </a:rPr>
              <a:t>x</a:t>
            </a:r>
            <a:r>
              <a:rPr lang="en-US" altLang="zh-CN" baseline="30000" dirty="0">
                <a:cs typeface="Times New Roman" pitchFamily="18" charset="0"/>
              </a:rPr>
              <a:t>3</a:t>
            </a:r>
            <a:r>
              <a:rPr lang="en-US" altLang="zh-CN" dirty="0">
                <a:cs typeface="Times New Roman" pitchFamily="18" charset="0"/>
              </a:rPr>
              <a:t> + …</a:t>
            </a:r>
            <a:endParaRPr lang="en-US" altLang="zh-CN" dirty="0">
              <a:ea typeface="华文行楷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1800" dirty="0">
                <a:latin typeface="Arial" charset="0"/>
                <a:ea typeface="华文行楷" pitchFamily="2" charset="-122"/>
                <a:sym typeface="Symbol" pitchFamily="18" charset="2"/>
              </a:rPr>
              <a:t></a:t>
            </a:r>
            <a:r>
              <a:rPr lang="en-US" altLang="zh-CN" dirty="0">
                <a:cs typeface="Times New Roman" pitchFamily="18" charset="0"/>
              </a:rPr>
              <a:t>5</a:t>
            </a:r>
            <a:r>
              <a:rPr lang="en-US" altLang="zh-CN" i="1" dirty="0">
                <a:cs typeface="Times New Roman" pitchFamily="18" charset="0"/>
              </a:rPr>
              <a:t>x G</a:t>
            </a:r>
            <a:r>
              <a:rPr lang="en-US" altLang="zh-CN" dirty="0">
                <a:cs typeface="Times New Roman" pitchFamily="18" charset="0"/>
              </a:rPr>
              <a:t>(</a:t>
            </a:r>
            <a:r>
              <a:rPr lang="en-US" altLang="zh-CN" i="1" dirty="0">
                <a:cs typeface="Times New Roman" pitchFamily="18" charset="0"/>
              </a:rPr>
              <a:t>x</a:t>
            </a:r>
            <a:r>
              <a:rPr lang="en-US" altLang="zh-CN" dirty="0">
                <a:cs typeface="Times New Roman" pitchFamily="18" charset="0"/>
              </a:rPr>
              <a:t>) =     </a:t>
            </a:r>
            <a:r>
              <a:rPr lang="en-US" altLang="zh-CN" sz="1800" dirty="0">
                <a:latin typeface="Arial" charset="0"/>
                <a:ea typeface="华文行楷" pitchFamily="2" charset="-122"/>
                <a:sym typeface="Symbol" pitchFamily="18" charset="2"/>
              </a:rPr>
              <a:t></a:t>
            </a:r>
            <a:r>
              <a:rPr lang="en-US" altLang="zh-CN" dirty="0">
                <a:cs typeface="Times New Roman" pitchFamily="18" charset="0"/>
              </a:rPr>
              <a:t>5</a:t>
            </a:r>
            <a:r>
              <a:rPr lang="en-US" altLang="zh-CN" i="1" dirty="0">
                <a:cs typeface="Times New Roman" pitchFamily="18" charset="0"/>
              </a:rPr>
              <a:t>a</a:t>
            </a:r>
            <a:r>
              <a:rPr lang="en-US" altLang="zh-CN" baseline="-30000" dirty="0">
                <a:cs typeface="Times New Roman" pitchFamily="18" charset="0"/>
              </a:rPr>
              <a:t>0</a:t>
            </a:r>
            <a:r>
              <a:rPr lang="en-US" altLang="zh-CN" i="1" dirty="0">
                <a:cs typeface="Times New Roman" pitchFamily="18" charset="0"/>
              </a:rPr>
              <a:t>x </a:t>
            </a:r>
            <a:r>
              <a:rPr lang="en-US" altLang="zh-CN" sz="1800" dirty="0">
                <a:latin typeface="Arial" charset="0"/>
                <a:ea typeface="华文行楷" pitchFamily="2" charset="-122"/>
                <a:sym typeface="Symbol" pitchFamily="18" charset="2"/>
              </a:rPr>
              <a:t></a:t>
            </a:r>
            <a:r>
              <a:rPr lang="en-US" altLang="zh-CN" dirty="0">
                <a:cs typeface="Times New Roman" pitchFamily="18" charset="0"/>
              </a:rPr>
              <a:t>5</a:t>
            </a:r>
            <a:r>
              <a:rPr lang="en-US" altLang="zh-CN" i="1" dirty="0">
                <a:cs typeface="Times New Roman" pitchFamily="18" charset="0"/>
              </a:rPr>
              <a:t>a</a:t>
            </a:r>
            <a:r>
              <a:rPr lang="en-US" altLang="zh-CN" baseline="-30000" dirty="0">
                <a:cs typeface="Times New Roman" pitchFamily="18" charset="0"/>
              </a:rPr>
              <a:t>1</a:t>
            </a:r>
            <a:r>
              <a:rPr lang="en-US" altLang="zh-CN" i="1" dirty="0">
                <a:cs typeface="Times New Roman" pitchFamily="18" charset="0"/>
              </a:rPr>
              <a:t>x</a:t>
            </a:r>
            <a:r>
              <a:rPr lang="en-US" altLang="zh-CN" baseline="30000" dirty="0">
                <a:cs typeface="Times New Roman" pitchFamily="18" charset="0"/>
              </a:rPr>
              <a:t>2 </a:t>
            </a:r>
            <a:r>
              <a:rPr lang="en-US" altLang="zh-CN" sz="1800" dirty="0">
                <a:latin typeface="Arial" charset="0"/>
                <a:ea typeface="华文行楷" pitchFamily="2" charset="-122"/>
                <a:sym typeface="Symbol" pitchFamily="18" charset="2"/>
              </a:rPr>
              <a:t> </a:t>
            </a:r>
            <a:r>
              <a:rPr lang="en-US" altLang="zh-CN" dirty="0">
                <a:cs typeface="Times New Roman" pitchFamily="18" charset="0"/>
              </a:rPr>
              <a:t>5</a:t>
            </a:r>
            <a:r>
              <a:rPr lang="en-US" altLang="zh-CN" i="1" dirty="0">
                <a:cs typeface="Times New Roman" pitchFamily="18" charset="0"/>
              </a:rPr>
              <a:t>a</a:t>
            </a:r>
            <a:r>
              <a:rPr lang="en-US" altLang="zh-CN" baseline="-30000" dirty="0">
                <a:cs typeface="Times New Roman" pitchFamily="18" charset="0"/>
              </a:rPr>
              <a:t>2</a:t>
            </a:r>
            <a:r>
              <a:rPr lang="en-US" altLang="zh-CN" i="1" dirty="0">
                <a:cs typeface="Times New Roman" pitchFamily="18" charset="0"/>
              </a:rPr>
              <a:t>x</a:t>
            </a:r>
            <a:r>
              <a:rPr lang="en-US" altLang="zh-CN" baseline="30000" dirty="0">
                <a:cs typeface="Times New Roman" pitchFamily="18" charset="0"/>
              </a:rPr>
              <a:t>3</a:t>
            </a:r>
            <a:r>
              <a:rPr lang="en-US" altLang="zh-CN" dirty="0">
                <a:cs typeface="Times New Roman" pitchFamily="18" charset="0"/>
              </a:rPr>
              <a:t> - …  </a:t>
            </a:r>
            <a:endParaRPr lang="en-US" altLang="zh-CN" dirty="0">
              <a:ea typeface="华文行楷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cs typeface="Times New Roman" pitchFamily="18" charset="0"/>
              </a:rPr>
              <a:t>6</a:t>
            </a:r>
            <a:r>
              <a:rPr lang="en-US" altLang="zh-CN" i="1" dirty="0">
                <a:cs typeface="Times New Roman" pitchFamily="18" charset="0"/>
              </a:rPr>
              <a:t>x</a:t>
            </a:r>
            <a:r>
              <a:rPr lang="en-US" altLang="zh-CN" baseline="30000" dirty="0">
                <a:cs typeface="Times New Roman" pitchFamily="18" charset="0"/>
              </a:rPr>
              <a:t>2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i="1" dirty="0">
                <a:cs typeface="Times New Roman" pitchFamily="18" charset="0"/>
              </a:rPr>
              <a:t>G</a:t>
            </a:r>
            <a:r>
              <a:rPr lang="en-US" altLang="zh-CN" dirty="0">
                <a:cs typeface="Times New Roman" pitchFamily="18" charset="0"/>
              </a:rPr>
              <a:t>(</a:t>
            </a:r>
            <a:r>
              <a:rPr lang="en-US" altLang="zh-CN" i="1" dirty="0">
                <a:cs typeface="Times New Roman" pitchFamily="18" charset="0"/>
              </a:rPr>
              <a:t>x</a:t>
            </a:r>
            <a:r>
              <a:rPr lang="en-US" altLang="zh-CN" dirty="0">
                <a:cs typeface="Times New Roman" pitchFamily="18" charset="0"/>
              </a:rPr>
              <a:t>) =               +6</a:t>
            </a:r>
            <a:r>
              <a:rPr lang="en-US" altLang="zh-CN" i="1" dirty="0">
                <a:cs typeface="Times New Roman" pitchFamily="18" charset="0"/>
              </a:rPr>
              <a:t>a</a:t>
            </a:r>
            <a:r>
              <a:rPr lang="en-US" altLang="zh-CN" baseline="-30000" dirty="0">
                <a:cs typeface="Times New Roman" pitchFamily="18" charset="0"/>
              </a:rPr>
              <a:t>0</a:t>
            </a:r>
            <a:r>
              <a:rPr lang="en-US" altLang="zh-CN" i="1" dirty="0">
                <a:cs typeface="Times New Roman" pitchFamily="18" charset="0"/>
              </a:rPr>
              <a:t>x</a:t>
            </a:r>
            <a:r>
              <a:rPr lang="en-US" altLang="zh-CN" baseline="30000" dirty="0">
                <a:cs typeface="Times New Roman" pitchFamily="18" charset="0"/>
              </a:rPr>
              <a:t>2</a:t>
            </a:r>
            <a:r>
              <a:rPr lang="en-US" altLang="zh-CN" dirty="0">
                <a:cs typeface="Times New Roman" pitchFamily="18" charset="0"/>
              </a:rPr>
              <a:t> +6</a:t>
            </a:r>
            <a:r>
              <a:rPr lang="en-US" altLang="zh-CN" i="1" dirty="0">
                <a:cs typeface="Times New Roman" pitchFamily="18" charset="0"/>
              </a:rPr>
              <a:t>a</a:t>
            </a:r>
            <a:r>
              <a:rPr lang="en-US" altLang="zh-CN" baseline="-30000" dirty="0">
                <a:cs typeface="Times New Roman" pitchFamily="18" charset="0"/>
              </a:rPr>
              <a:t>1</a:t>
            </a:r>
            <a:r>
              <a:rPr lang="en-US" altLang="zh-CN" i="1" dirty="0">
                <a:cs typeface="Times New Roman" pitchFamily="18" charset="0"/>
              </a:rPr>
              <a:t>x</a:t>
            </a:r>
            <a:r>
              <a:rPr lang="en-US" altLang="zh-CN" baseline="30000" dirty="0">
                <a:cs typeface="Times New Roman" pitchFamily="18" charset="0"/>
              </a:rPr>
              <a:t>3</a:t>
            </a:r>
            <a:r>
              <a:rPr lang="en-US" altLang="zh-CN" dirty="0">
                <a:cs typeface="Times New Roman" pitchFamily="18" charset="0"/>
              </a:rPr>
              <a:t> + </a:t>
            </a:r>
            <a:r>
              <a:rPr lang="en-US" altLang="zh-CN" dirty="0" smtClean="0">
                <a:cs typeface="Times New Roman" pitchFamily="18" charset="0"/>
              </a:rPr>
              <a:t>…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cs typeface="Times New Roman" pitchFamily="18" charset="0"/>
              </a:rPr>
              <a:t>(1</a:t>
            </a:r>
            <a:r>
              <a:rPr lang="en-US" altLang="zh-CN" dirty="0">
                <a:latin typeface="Arial" charset="0"/>
                <a:ea typeface="华文行楷" pitchFamily="2" charset="-122"/>
                <a:sym typeface="Symbol" pitchFamily="18" charset="2"/>
              </a:rPr>
              <a:t></a:t>
            </a:r>
            <a:r>
              <a:rPr lang="en-US" altLang="zh-CN" dirty="0">
                <a:cs typeface="Times New Roman" pitchFamily="18" charset="0"/>
              </a:rPr>
              <a:t>5</a:t>
            </a:r>
            <a:r>
              <a:rPr lang="en-US" altLang="zh-CN" i="1" dirty="0">
                <a:cs typeface="Times New Roman" pitchFamily="18" charset="0"/>
              </a:rPr>
              <a:t>x</a:t>
            </a:r>
            <a:r>
              <a:rPr lang="en-US" altLang="zh-CN" dirty="0">
                <a:cs typeface="Times New Roman" pitchFamily="18" charset="0"/>
              </a:rPr>
              <a:t>+6</a:t>
            </a:r>
            <a:r>
              <a:rPr lang="en-US" altLang="zh-CN" i="1" dirty="0">
                <a:cs typeface="Times New Roman" pitchFamily="18" charset="0"/>
              </a:rPr>
              <a:t>x</a:t>
            </a:r>
            <a:r>
              <a:rPr lang="en-US" altLang="zh-CN" baseline="30000" dirty="0">
                <a:cs typeface="Times New Roman" pitchFamily="18" charset="0"/>
              </a:rPr>
              <a:t>2</a:t>
            </a:r>
            <a:r>
              <a:rPr lang="en-US" altLang="zh-CN" dirty="0">
                <a:cs typeface="Times New Roman" pitchFamily="18" charset="0"/>
              </a:rPr>
              <a:t>)</a:t>
            </a:r>
            <a:r>
              <a:rPr lang="en-US" altLang="zh-CN" i="1" dirty="0">
                <a:cs typeface="Times New Roman" pitchFamily="18" charset="0"/>
              </a:rPr>
              <a:t>G</a:t>
            </a:r>
            <a:r>
              <a:rPr lang="en-US" altLang="zh-CN" dirty="0">
                <a:cs typeface="Times New Roman" pitchFamily="18" charset="0"/>
              </a:rPr>
              <a:t>(</a:t>
            </a:r>
            <a:r>
              <a:rPr lang="en-US" altLang="zh-CN" i="1" dirty="0">
                <a:cs typeface="Times New Roman" pitchFamily="18" charset="0"/>
              </a:rPr>
              <a:t>x</a:t>
            </a:r>
            <a:r>
              <a:rPr lang="en-US" altLang="zh-CN" dirty="0">
                <a:cs typeface="Times New Roman" pitchFamily="18" charset="0"/>
              </a:rPr>
              <a:t>) = </a:t>
            </a:r>
            <a:r>
              <a:rPr lang="en-US" altLang="zh-CN" i="1" dirty="0">
                <a:cs typeface="Times New Roman" pitchFamily="18" charset="0"/>
              </a:rPr>
              <a:t>a</a:t>
            </a:r>
            <a:r>
              <a:rPr lang="en-US" altLang="zh-CN" baseline="-30000" dirty="0">
                <a:cs typeface="Times New Roman" pitchFamily="18" charset="0"/>
              </a:rPr>
              <a:t>0</a:t>
            </a:r>
            <a:r>
              <a:rPr lang="en-US" altLang="zh-CN" dirty="0">
                <a:cs typeface="Times New Roman" pitchFamily="18" charset="0"/>
              </a:rPr>
              <a:t> + (</a:t>
            </a:r>
            <a:r>
              <a:rPr lang="en-US" altLang="zh-CN" i="1" dirty="0">
                <a:cs typeface="Times New Roman" pitchFamily="18" charset="0"/>
              </a:rPr>
              <a:t>a</a:t>
            </a:r>
            <a:r>
              <a:rPr lang="en-US" altLang="zh-CN" baseline="-30000" dirty="0">
                <a:cs typeface="Times New Roman" pitchFamily="18" charset="0"/>
              </a:rPr>
              <a:t>1</a:t>
            </a:r>
            <a:r>
              <a:rPr lang="en-US" altLang="zh-CN" dirty="0">
                <a:latin typeface="Arial" charset="0"/>
                <a:ea typeface="华文行楷" pitchFamily="2" charset="-122"/>
                <a:sym typeface="Symbol" pitchFamily="18" charset="2"/>
              </a:rPr>
              <a:t></a:t>
            </a:r>
            <a:r>
              <a:rPr lang="en-US" altLang="zh-CN" dirty="0">
                <a:cs typeface="Times New Roman" pitchFamily="18" charset="0"/>
              </a:rPr>
              <a:t>5</a:t>
            </a:r>
            <a:r>
              <a:rPr lang="en-US" altLang="zh-CN" i="1" dirty="0">
                <a:cs typeface="Times New Roman" pitchFamily="18" charset="0"/>
              </a:rPr>
              <a:t>a</a:t>
            </a:r>
            <a:r>
              <a:rPr lang="en-US" altLang="zh-CN" baseline="-30000" dirty="0">
                <a:cs typeface="Times New Roman" pitchFamily="18" charset="0"/>
              </a:rPr>
              <a:t>0</a:t>
            </a:r>
            <a:r>
              <a:rPr lang="en-US" altLang="zh-CN" dirty="0">
                <a:cs typeface="Times New Roman" pitchFamily="18" charset="0"/>
              </a:rPr>
              <a:t>)</a:t>
            </a:r>
            <a:r>
              <a:rPr lang="en-US" altLang="zh-CN" i="1" dirty="0">
                <a:cs typeface="Times New Roman" pitchFamily="18" charset="0"/>
              </a:rPr>
              <a:t>x</a:t>
            </a:r>
            <a:r>
              <a:rPr lang="en-US" altLang="zh-CN" sz="1600" dirty="0">
                <a:cs typeface="Times New Roman" pitchFamily="18" charset="0"/>
              </a:rPr>
              <a:t>  </a:t>
            </a:r>
            <a:endParaRPr lang="en-US" altLang="zh-CN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93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6051550"/>
            <a:ext cx="762000" cy="365125"/>
          </a:xfrm>
        </p:spPr>
        <p:txBody>
          <a:bodyPr/>
          <a:lstStyle/>
          <a:p>
            <a:fld id="{27F5CB47-5D93-4F4F-B759-360B430454B8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title"/>
          </p:nvPr>
        </p:nvSpPr>
        <p:spPr>
          <a:xfrm>
            <a:off x="539750" y="609600"/>
            <a:ext cx="8135938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sz="4000" dirty="0">
                <a:solidFill>
                  <a:srgbClr val="A50021"/>
                </a:solidFill>
              </a:rPr>
              <a:t>用生成函数求解递推方程</a:t>
            </a:r>
            <a:r>
              <a:rPr lang="en-US" altLang="zh-CN" sz="4000" dirty="0" smtClean="0">
                <a:solidFill>
                  <a:srgbClr val="A50021"/>
                </a:solidFill>
              </a:rPr>
              <a:t>(</a:t>
            </a:r>
            <a:r>
              <a:rPr lang="zh-CN" altLang="en-US" sz="4000" dirty="0">
                <a:solidFill>
                  <a:srgbClr val="A50021"/>
                </a:solidFill>
              </a:rPr>
              <a:t>续</a:t>
            </a:r>
            <a:r>
              <a:rPr lang="en-US" altLang="zh-CN" sz="4000" dirty="0">
                <a:solidFill>
                  <a:srgbClr val="A50021"/>
                </a:solidFill>
              </a:rPr>
              <a:t>)</a:t>
            </a:r>
          </a:p>
        </p:txBody>
      </p:sp>
      <p:graphicFrame>
        <p:nvGraphicFramePr>
          <p:cNvPr id="3512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053703"/>
              </p:ext>
            </p:extLst>
          </p:nvPr>
        </p:nvGraphicFramePr>
        <p:xfrm>
          <a:off x="1692275" y="1295400"/>
          <a:ext cx="3743325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41" name="公式" r:id="rId3" imgW="1587500" imgH="660400" progId="Equation.3">
                  <p:embed/>
                </p:oleObj>
              </mc:Choice>
              <mc:Fallback>
                <p:oleObj name="公式" r:id="rId3" imgW="15875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295400"/>
                        <a:ext cx="3743325" cy="155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1" name="Rectangle 9"/>
          <p:cNvSpPr>
            <a:spLocks noChangeArrowheads="1"/>
          </p:cNvSpPr>
          <p:nvPr/>
        </p:nvSpPr>
        <p:spPr bwMode="auto">
          <a:xfrm>
            <a:off x="468313" y="1369368"/>
            <a:ext cx="8771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kumimoji="1"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1" lang="en-US" altLang="zh-CN" sz="2400" b="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3512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741854"/>
              </p:ext>
            </p:extLst>
          </p:nvPr>
        </p:nvGraphicFramePr>
        <p:xfrm>
          <a:off x="1698625" y="3930650"/>
          <a:ext cx="4473575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42" name="公式" r:id="rId5" imgW="2108160" imgH="1091880" progId="Equation.3">
                  <p:embed/>
                </p:oleObj>
              </mc:Choice>
              <mc:Fallback>
                <p:oleObj name="公式" r:id="rId5" imgW="210816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3930650"/>
                        <a:ext cx="4473575" cy="231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1245" name="Group 13"/>
          <p:cNvGrpSpPr>
            <a:grpSpLocks/>
          </p:cNvGrpSpPr>
          <p:nvPr/>
        </p:nvGrpSpPr>
        <p:grpSpPr bwMode="auto">
          <a:xfrm>
            <a:off x="539750" y="2908300"/>
            <a:ext cx="6192838" cy="957263"/>
            <a:chOff x="340" y="2011"/>
            <a:chExt cx="3901" cy="603"/>
          </a:xfrm>
        </p:grpSpPr>
        <p:graphicFrame>
          <p:nvGraphicFramePr>
            <p:cNvPr id="351239" name="Object 7"/>
            <p:cNvGraphicFramePr>
              <a:graphicFrameLocks noChangeAspect="1"/>
            </p:cNvGraphicFramePr>
            <p:nvPr/>
          </p:nvGraphicFramePr>
          <p:xfrm>
            <a:off x="2880" y="2011"/>
            <a:ext cx="1361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643" name="公式" r:id="rId7" imgW="977900" imgH="431800" progId="Equation.3">
                    <p:embed/>
                  </p:oleObj>
                </mc:Choice>
                <mc:Fallback>
                  <p:oleObj name="公式" r:id="rId7" imgW="9779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011"/>
                          <a:ext cx="1361" cy="6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1242" name="Rectangle 10"/>
            <p:cNvSpPr>
              <a:spLocks noChangeArrowheads="1"/>
            </p:cNvSpPr>
            <p:nvPr/>
          </p:nvSpPr>
          <p:spPr bwMode="auto">
            <a:xfrm>
              <a:off x="340" y="2190"/>
              <a:ext cx="23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kumimoji="1" lang="zh-CN" altLang="en-US" sz="24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解：设 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{ </a:t>
              </a:r>
              <a:r>
                <a:rPr kumimoji="1" lang="en-US" altLang="zh-CN" sz="2400" i="1" dirty="0" err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h</a:t>
              </a:r>
              <a:r>
                <a:rPr kumimoji="1" lang="en-US" altLang="zh-CN" sz="2400" i="1" baseline="-30000" dirty="0" err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} </a:t>
              </a:r>
              <a:r>
                <a:rPr kumimoji="1" lang="zh-CN" altLang="en-US" sz="24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的生成函数为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</a:t>
              </a:r>
              <a:endParaRPr kumimoji="1" lang="zh-CN" altLang="en-US" sz="2400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39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CA35-2FD1-46D3-81D1-A821C194364B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352258" name="Rectangle 2"/>
          <p:cNvSpPr>
            <a:spLocks noChangeArrowheads="1"/>
          </p:cNvSpPr>
          <p:nvPr/>
        </p:nvSpPr>
        <p:spPr bwMode="auto">
          <a:xfrm>
            <a:off x="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22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727024"/>
              </p:ext>
            </p:extLst>
          </p:nvPr>
        </p:nvGraphicFramePr>
        <p:xfrm>
          <a:off x="815975" y="1314450"/>
          <a:ext cx="7297738" cy="486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43" name="Equation" r:id="rId3" imgW="3314520" imgH="2209680" progId="Equation.3">
                  <p:embed/>
                </p:oleObj>
              </mc:Choice>
              <mc:Fallback>
                <p:oleObj name="Equation" r:id="rId3" imgW="3314520" imgH="220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1314450"/>
                        <a:ext cx="7297738" cy="486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153400" cy="515112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sz="4000" dirty="0">
                <a:solidFill>
                  <a:srgbClr val="A50021"/>
                </a:solidFill>
              </a:rPr>
              <a:t>用生成函数求解递推方程</a:t>
            </a:r>
            <a:r>
              <a:rPr lang="en-US" altLang="zh-CN" sz="4000" dirty="0" smtClean="0">
                <a:solidFill>
                  <a:srgbClr val="A50021"/>
                </a:solidFill>
              </a:rPr>
              <a:t>(</a:t>
            </a:r>
            <a:r>
              <a:rPr lang="zh-CN" altLang="en-US" sz="4000" dirty="0">
                <a:solidFill>
                  <a:srgbClr val="A50021"/>
                </a:solidFill>
              </a:rPr>
              <a:t>续</a:t>
            </a:r>
            <a:r>
              <a:rPr lang="en-US" altLang="zh-CN" sz="4000" dirty="0">
                <a:solidFill>
                  <a:srgbClr val="A5002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98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用生成函数证明一些数学恒等式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100" dirty="0" smtClean="0"/>
              <a:t>（</a:t>
            </a:r>
            <a:r>
              <a:rPr lang="zh-CN" altLang="en-US" sz="2400" dirty="0" smtClean="0"/>
              <a:t>不讲，不要求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有兴趣的同学自己看看书）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 smtClean="0"/>
              <a:t>生成函数类型说明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生成函数不仅只有幂级数形式的，事实上还有指数形式的生成函数。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同形式的生成函数有不同的用处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这</a:t>
            </a:r>
            <a:r>
              <a:rPr lang="zh-CN" altLang="en-US" dirty="0" smtClean="0"/>
              <a:t>里只要求学习幂级数型生成函数</a:t>
            </a:r>
            <a:endParaRPr lang="en-US" altLang="zh-CN" dirty="0" smtClean="0"/>
          </a:p>
          <a:p>
            <a:endParaRPr lang="en-US" altLang="zh-CN" dirty="0" smtClean="0"/>
          </a:p>
          <a:p>
            <a:pPr lvl="0"/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有兴趣的同学可以上网看看</a:t>
            </a:r>
            <a:r>
              <a:rPr lang="en-US" altLang="zh-C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 指数型生成函数及其应用  </a:t>
            </a:r>
            <a:r>
              <a:rPr lang="en-US" altLang="zh-CN" dirty="0"/>
              <a:t>https://wenku.baidu.com/view/7b5cfad126fff705cc170a7b.html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8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C96A-2302-4DB1-A91D-48E5802B75CB}" type="slidenum">
              <a:rPr lang="zh-CN" altLang="en-US" sz="2400"/>
              <a:pPr/>
              <a:t>46</a:t>
            </a:fld>
            <a:endParaRPr lang="en-US" altLang="zh-CN" sz="2400"/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title"/>
          </p:nvPr>
        </p:nvSpPr>
        <p:spPr>
          <a:xfrm>
            <a:off x="755650" y="685800"/>
            <a:ext cx="7772400" cy="53340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solidFill>
                  <a:srgbClr val="A50021"/>
                </a:solidFill>
                <a:latin typeface="宋体" charset="-122"/>
              </a:rPr>
              <a:t>指数生成函数的定义与实例</a:t>
            </a:r>
          </a:p>
        </p:txBody>
      </p:sp>
      <p:graphicFrame>
        <p:nvGraphicFramePr>
          <p:cNvPr id="392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965305"/>
              </p:ext>
            </p:extLst>
          </p:nvPr>
        </p:nvGraphicFramePr>
        <p:xfrm>
          <a:off x="1547813" y="3500438"/>
          <a:ext cx="5580062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76" name="公式" r:id="rId3" imgW="2768400" imgH="888840" progId="Equation.3">
                  <p:embed/>
                </p:oleObj>
              </mc:Choice>
              <mc:Fallback>
                <p:oleObj name="公式" r:id="rId3" imgW="27684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500438"/>
                        <a:ext cx="5580062" cy="180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200" name="Rectangle 8"/>
          <p:cNvSpPr>
            <a:spLocks noChangeArrowheads="1"/>
          </p:cNvSpPr>
          <p:nvPr/>
        </p:nvSpPr>
        <p:spPr bwMode="auto">
          <a:xfrm>
            <a:off x="757238" y="2997200"/>
            <a:ext cx="7559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8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例</a:t>
            </a:r>
            <a:r>
              <a:rPr kumimoji="1" lang="en-US" altLang="zh-CN" sz="2400" b="1" dirty="0">
                <a:solidFill>
                  <a:srgbClr val="8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给定正整数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  <a:r>
              <a:rPr kumimoji="1" lang="en-US" altLang="zh-CN" sz="2400" b="1" i="1" baseline="-30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n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=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m,n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), {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  <a:r>
              <a:rPr kumimoji="1" lang="en-US" altLang="zh-CN" sz="2400" b="1" i="1" baseline="-30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n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的指数生成函数为        </a:t>
            </a:r>
            <a:endParaRPr kumimoji="1" lang="zh-CN" altLang="en-US" sz="24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392204" name="Group 12"/>
          <p:cNvGrpSpPr>
            <a:grpSpLocks/>
          </p:cNvGrpSpPr>
          <p:nvPr/>
        </p:nvGrpSpPr>
        <p:grpSpPr bwMode="auto">
          <a:xfrm>
            <a:off x="142875" y="5157788"/>
            <a:ext cx="8467725" cy="984250"/>
            <a:chOff x="91" y="3339"/>
            <a:chExt cx="5103" cy="620"/>
          </a:xfrm>
        </p:grpSpPr>
        <p:graphicFrame>
          <p:nvGraphicFramePr>
            <p:cNvPr id="392196" name="Object 4"/>
            <p:cNvGraphicFramePr>
              <a:graphicFrameLocks noChangeAspect="1"/>
            </p:cNvGraphicFramePr>
            <p:nvPr/>
          </p:nvGraphicFramePr>
          <p:xfrm>
            <a:off x="3515" y="3339"/>
            <a:ext cx="1679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77" name="公式" r:id="rId5" imgW="1180800" imgH="431640" progId="Equation.3">
                    <p:embed/>
                  </p:oleObj>
                </mc:Choice>
                <mc:Fallback>
                  <p:oleObj name="公式" r:id="rId5" imgW="11808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3339"/>
                          <a:ext cx="1679" cy="6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2201" name="Rectangle 9"/>
            <p:cNvSpPr>
              <a:spLocks noChangeArrowheads="1"/>
            </p:cNvSpPr>
            <p:nvPr/>
          </p:nvSpPr>
          <p:spPr bwMode="auto">
            <a:xfrm>
              <a:off x="91" y="3521"/>
              <a:ext cx="49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indent="5715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zh-CN" altLang="en-US" b="1">
                  <a:cs typeface="Times New Roman" pitchFamily="18" charset="0"/>
                </a:rPr>
                <a:t>    </a:t>
              </a:r>
              <a:r>
                <a:rPr lang="zh-CN" altLang="en-US" b="1">
                  <a:solidFill>
                    <a:srgbClr val="800000"/>
                  </a:solidFill>
                  <a:cs typeface="Times New Roman" pitchFamily="18" charset="0"/>
                </a:rPr>
                <a:t>例</a:t>
              </a:r>
              <a:r>
                <a:rPr lang="en-US" altLang="zh-CN" b="1">
                  <a:solidFill>
                    <a:srgbClr val="800000"/>
                  </a:solidFill>
                  <a:cs typeface="Times New Roman" pitchFamily="18" charset="0"/>
                </a:rPr>
                <a:t>2</a:t>
              </a:r>
              <a:r>
                <a:rPr lang="en-US" altLang="zh-CN" b="1">
                  <a:cs typeface="Times New Roman" pitchFamily="18" charset="0"/>
                </a:rPr>
                <a:t>  </a:t>
              </a:r>
              <a:r>
                <a:rPr lang="en-US" altLang="zh-CN" b="1" i="1">
                  <a:cs typeface="Times New Roman" pitchFamily="18" charset="0"/>
                </a:rPr>
                <a:t>b</a:t>
              </a:r>
              <a:r>
                <a:rPr lang="en-US" altLang="zh-CN" b="1" i="1" baseline="-30000">
                  <a:cs typeface="Times New Roman" pitchFamily="18" charset="0"/>
                </a:rPr>
                <a:t>n</a:t>
              </a:r>
              <a:r>
                <a:rPr lang="en-US" altLang="zh-CN" b="1">
                  <a:cs typeface="Times New Roman" pitchFamily="18" charset="0"/>
                </a:rPr>
                <a:t>=1, </a:t>
              </a:r>
              <a:r>
                <a:rPr lang="zh-CN" altLang="en-US" b="1">
                  <a:cs typeface="Times New Roman" pitchFamily="18" charset="0"/>
                </a:rPr>
                <a:t>则</a:t>
              </a:r>
              <a:r>
                <a:rPr lang="en-US" altLang="zh-CN" b="1">
                  <a:cs typeface="Times New Roman" pitchFamily="18" charset="0"/>
                </a:rPr>
                <a:t>{</a:t>
              </a:r>
              <a:r>
                <a:rPr lang="en-US" altLang="zh-CN" b="1" i="1">
                  <a:cs typeface="Times New Roman" pitchFamily="18" charset="0"/>
                </a:rPr>
                <a:t>b</a:t>
              </a:r>
              <a:r>
                <a:rPr lang="en-US" altLang="zh-CN" b="1" i="1" baseline="-30000">
                  <a:cs typeface="Times New Roman" pitchFamily="18" charset="0"/>
                </a:rPr>
                <a:t>n</a:t>
              </a:r>
              <a:r>
                <a:rPr lang="en-US" altLang="zh-CN" b="1">
                  <a:cs typeface="Times New Roman" pitchFamily="18" charset="0"/>
                </a:rPr>
                <a:t>}</a:t>
              </a:r>
              <a:r>
                <a:rPr lang="zh-CN" altLang="en-US" b="1">
                  <a:cs typeface="Times New Roman" pitchFamily="18" charset="0"/>
                </a:rPr>
                <a:t>的指数生成函数为</a:t>
              </a:r>
              <a:endParaRPr lang="zh-CN" altLang="en-US"/>
            </a:p>
          </p:txBody>
        </p:sp>
      </p:grpSp>
      <p:graphicFrame>
        <p:nvGraphicFramePr>
          <p:cNvPr id="392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517281"/>
              </p:ext>
            </p:extLst>
          </p:nvPr>
        </p:nvGraphicFramePr>
        <p:xfrm>
          <a:off x="4573588" y="1441450"/>
          <a:ext cx="2303462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78" name="公式" r:id="rId7" imgW="1079500" imgH="457200" progId="Equation.3">
                  <p:embed/>
                </p:oleObj>
              </mc:Choice>
              <mc:Fallback>
                <p:oleObj name="公式" r:id="rId7" imgW="1079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1441450"/>
                        <a:ext cx="2303462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199" name="Rectangle 7"/>
          <p:cNvSpPr>
            <a:spLocks noChangeArrowheads="1"/>
          </p:cNvSpPr>
          <p:nvPr/>
        </p:nvSpPr>
        <p:spPr bwMode="auto">
          <a:xfrm>
            <a:off x="395288" y="1700213"/>
            <a:ext cx="612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5113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  <a:cs typeface="Times New Roman" pitchFamily="18" charset="0"/>
              </a:rPr>
              <a:t>定</a:t>
            </a:r>
            <a:r>
              <a:rPr lang="zh-CN" altLang="en-US" b="1" dirty="0" smtClean="0">
                <a:solidFill>
                  <a:srgbClr val="FF0000"/>
                </a:solidFill>
                <a:cs typeface="Times New Roman" pitchFamily="18" charset="0"/>
              </a:rPr>
              <a:t>义</a:t>
            </a:r>
            <a:r>
              <a:rPr lang="en-US" altLang="zh-CN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zh-CN" altLang="en-US" b="1" dirty="0">
                <a:cs typeface="Times New Roman" pitchFamily="18" charset="0"/>
              </a:rPr>
              <a:t>设</a:t>
            </a:r>
            <a:r>
              <a:rPr lang="en-US" altLang="zh-CN" b="1" dirty="0">
                <a:cs typeface="Times New Roman" pitchFamily="18" charset="0"/>
              </a:rPr>
              <a:t>{</a:t>
            </a:r>
            <a:r>
              <a:rPr lang="en-US" altLang="zh-CN" b="1" i="1" dirty="0">
                <a:cs typeface="Times New Roman" pitchFamily="18" charset="0"/>
              </a:rPr>
              <a:t>a</a:t>
            </a:r>
            <a:r>
              <a:rPr lang="en-US" altLang="zh-CN" b="1" i="1" baseline="-30000" dirty="0">
                <a:cs typeface="Times New Roman" pitchFamily="18" charset="0"/>
              </a:rPr>
              <a:t>n</a:t>
            </a:r>
            <a:r>
              <a:rPr lang="en-US" altLang="zh-CN" b="1" dirty="0">
                <a:cs typeface="Times New Roman" pitchFamily="18" charset="0"/>
              </a:rPr>
              <a:t>}</a:t>
            </a:r>
            <a:r>
              <a:rPr lang="zh-CN" altLang="en-US" b="1" dirty="0">
                <a:cs typeface="Times New Roman" pitchFamily="18" charset="0"/>
              </a:rPr>
              <a:t>为序列，称</a:t>
            </a:r>
            <a:endParaRPr lang="zh-CN" altLang="en-US" dirty="0"/>
          </a:p>
        </p:txBody>
      </p:sp>
      <p:sp>
        <p:nvSpPr>
          <p:cNvPr id="392202" name="Rectangle 10"/>
          <p:cNvSpPr>
            <a:spLocks noChangeArrowheads="1"/>
          </p:cNvSpPr>
          <p:nvPr/>
        </p:nvSpPr>
        <p:spPr bwMode="auto">
          <a:xfrm>
            <a:off x="674688" y="2386013"/>
            <a:ext cx="7426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为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{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2400" b="1" i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}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的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指数型生成函数</a:t>
            </a:r>
            <a:r>
              <a:rPr kumimoji="1" lang="en-US" altLang="zh-CN" sz="2400" b="1" dirty="0">
                <a:latin typeface="宋体" charset="-122"/>
                <a:ea typeface="宋体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12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51511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版</a:t>
            </a:r>
            <a:endParaRPr lang="en-US" altLang="zh-CN" dirty="0" smtClean="0"/>
          </a:p>
          <a:p>
            <a:r>
              <a:rPr lang="en-US" altLang="zh-CN" dirty="0" smtClean="0"/>
              <a:t>4.4</a:t>
            </a:r>
            <a:r>
              <a:rPr lang="zh-CN" altLang="en-US" dirty="0" smtClean="0"/>
              <a:t>节 </a:t>
            </a:r>
            <a:r>
              <a:rPr lang="en-US" altLang="zh-CN" dirty="0" smtClean="0"/>
              <a:t> T7, T15(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), T17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495300"/>
            <a:ext cx="88011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4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533400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b="1" dirty="0"/>
              <a:t>常用</a:t>
            </a:r>
            <a:r>
              <a:rPr lang="zh-CN" altLang="en-US" sz="3200" b="1" dirty="0" smtClean="0"/>
              <a:t>函数的幂</a:t>
            </a:r>
            <a:r>
              <a:rPr lang="zh-CN" altLang="en-US" sz="3200" b="1" dirty="0"/>
              <a:t>级</a:t>
            </a:r>
            <a:r>
              <a:rPr lang="zh-CN" altLang="en-US" sz="3200" b="1" dirty="0" smtClean="0"/>
              <a:t>数</a:t>
            </a:r>
            <a:r>
              <a:rPr lang="zh-CN" altLang="en-US" sz="3200" b="1" dirty="0"/>
              <a:t>展</a:t>
            </a:r>
            <a:r>
              <a:rPr lang="zh-CN" altLang="en-US" sz="3200" b="1" dirty="0" smtClean="0"/>
              <a:t>开式</a:t>
            </a:r>
            <a:endParaRPr lang="zh-CN" altLang="en-US" sz="3200" b="1" dirty="0"/>
          </a:p>
        </p:txBody>
      </p:sp>
      <p:pic>
        <p:nvPicPr>
          <p:cNvPr id="73730" name="Picture 2" descr="https://gss0.baidu.com/-4o3dSag_xI4khGko9WTAnF6hhy/zhidao/wh%3D600%2C800/sign=ca7cd66aa86eddc426b2bcfd09eb9ac5/8d5494eef01f3a29e97d2d419c25bc315d607c8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3058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24800" y="6127750"/>
            <a:ext cx="7620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0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1E6F8-83C9-45EF-B03B-9F1AA47503DE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350" y="609600"/>
            <a:ext cx="8604250" cy="55721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zh-CN" sz="3200" dirty="0" smtClean="0">
                <a:solidFill>
                  <a:srgbClr val="A50021"/>
                </a:solidFill>
              </a:rPr>
              <a:t>Properties of Generating Function </a:t>
            </a:r>
            <a:br>
              <a:rPr lang="en-US" altLang="zh-CN" sz="3200" dirty="0" smtClean="0">
                <a:solidFill>
                  <a:srgbClr val="A50021"/>
                </a:solidFill>
              </a:rPr>
            </a:br>
            <a:r>
              <a:rPr lang="zh-CN" altLang="en-US" sz="3200" dirty="0" smtClean="0">
                <a:solidFill>
                  <a:srgbClr val="A50021"/>
                </a:solidFill>
              </a:rPr>
              <a:t>生成函数的性质</a:t>
            </a:r>
          </a:p>
        </p:txBody>
      </p:sp>
      <p:graphicFrame>
        <p:nvGraphicFramePr>
          <p:cNvPr id="8196" name="Object 7"/>
          <p:cNvGraphicFramePr>
            <a:graphicFrameLocks noChangeAspect="1"/>
          </p:cNvGraphicFramePr>
          <p:nvPr/>
        </p:nvGraphicFramePr>
        <p:xfrm>
          <a:off x="827088" y="2960688"/>
          <a:ext cx="51117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63" name="公式" r:id="rId3" imgW="2476500" imgH="431800" progId="Equation.3">
                  <p:embed/>
                </p:oleObj>
              </mc:Choice>
              <mc:Fallback>
                <p:oleObj name="公式" r:id="rId3" imgW="2476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960688"/>
                        <a:ext cx="51117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6"/>
          <p:cNvGraphicFramePr>
            <a:graphicFrameLocks noChangeAspect="1"/>
          </p:cNvGraphicFramePr>
          <p:nvPr/>
        </p:nvGraphicFramePr>
        <p:xfrm>
          <a:off x="827088" y="3957638"/>
          <a:ext cx="50069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64" name="公式" r:id="rId5" imgW="2438400" imgH="444500" progId="Equation.3">
                  <p:embed/>
                </p:oleObj>
              </mc:Choice>
              <mc:Fallback>
                <p:oleObj name="公式" r:id="rId5" imgW="2438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957638"/>
                        <a:ext cx="500697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539750" y="1600200"/>
            <a:ext cx="80645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cs typeface="Times New Roman" pitchFamily="18" charset="0"/>
              </a:rPr>
              <a:t>1.  </a:t>
            </a:r>
            <a:r>
              <a:rPr lang="en-US" altLang="zh-CN" sz="2400" i="1" dirty="0" err="1">
                <a:cs typeface="Times New Roman" pitchFamily="18" charset="0"/>
              </a:rPr>
              <a:t>b</a:t>
            </a:r>
            <a:r>
              <a:rPr lang="en-US" altLang="zh-CN" sz="2400" i="1" baseline="-30000" dirty="0" err="1">
                <a:cs typeface="Times New Roman" pitchFamily="18" charset="0"/>
              </a:rPr>
              <a:t>n</a:t>
            </a:r>
            <a:r>
              <a:rPr lang="en-US" altLang="zh-CN" sz="2400" dirty="0">
                <a:cs typeface="Times New Roman" pitchFamily="18" charset="0"/>
              </a:rPr>
              <a:t>=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400" i="1" dirty="0">
                <a:cs typeface="Times New Roman" pitchFamily="18" charset="0"/>
              </a:rPr>
              <a:t>a</a:t>
            </a:r>
            <a:r>
              <a:rPr lang="en-US" altLang="zh-CN" sz="2400" i="1" baseline="-30000" dirty="0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, 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为常数，则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)= </a:t>
            </a:r>
            <a:r>
              <a:rPr lang="en-US" altLang="zh-CN" sz="2400" i="1" dirty="0">
                <a:cs typeface="Times New Roman" pitchFamily="18" charset="0"/>
              </a:rPr>
              <a:t>A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2400" dirty="0">
              <a:sym typeface="Symbol" pitchFamily="18" charset="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2.  </a:t>
            </a:r>
            <a:r>
              <a:rPr lang="en-US" altLang="zh-CN" sz="2400" i="1" dirty="0" err="1"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400" i="1" baseline="-30000" dirty="0" err="1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=</a:t>
            </a:r>
            <a:r>
              <a:rPr lang="en-US" altLang="zh-CN" sz="2400" i="1" dirty="0" err="1"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400" i="1" baseline="-30000" dirty="0" err="1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dirty="0" err="1"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2400" i="1" dirty="0" err="1"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400" i="1" baseline="-30000" dirty="0" err="1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, 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则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)=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)+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) </a:t>
            </a:r>
            <a:endParaRPr lang="zh-CN" altLang="en-US" sz="2400" dirty="0"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8199" name="Group 12"/>
          <p:cNvGrpSpPr>
            <a:grpSpLocks/>
          </p:cNvGrpSpPr>
          <p:nvPr/>
        </p:nvGrpSpPr>
        <p:grpSpPr bwMode="auto">
          <a:xfrm>
            <a:off x="830263" y="4611688"/>
            <a:ext cx="5181600" cy="1193800"/>
            <a:chOff x="385" y="2614"/>
            <a:chExt cx="3264" cy="752"/>
          </a:xfrm>
        </p:grpSpPr>
        <p:graphicFrame>
          <p:nvGraphicFramePr>
            <p:cNvPr id="8200" name="Object 5"/>
            <p:cNvGraphicFramePr>
              <a:graphicFrameLocks noChangeAspect="1"/>
            </p:cNvGraphicFramePr>
            <p:nvPr/>
          </p:nvGraphicFramePr>
          <p:xfrm>
            <a:off x="1927" y="2614"/>
            <a:ext cx="1722" cy="7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465" name="公式" r:id="rId7" imgW="1397000" imgH="609600" progId="Equation.3">
                    <p:embed/>
                  </p:oleObj>
                </mc:Choice>
                <mc:Fallback>
                  <p:oleObj name="公式" r:id="rId7" imgW="1397000" imgH="609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614"/>
                          <a:ext cx="1722" cy="7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1" name="Rectangle 10"/>
            <p:cNvSpPr>
              <a:spLocks noChangeArrowheads="1"/>
            </p:cNvSpPr>
            <p:nvPr/>
          </p:nvSpPr>
          <p:spPr bwMode="auto">
            <a:xfrm>
              <a:off x="385" y="2961"/>
              <a:ext cx="1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cs typeface="Times New Roman" pitchFamily="18" charset="0"/>
                </a:rPr>
                <a:t>5</a:t>
              </a:r>
              <a:r>
                <a:rPr lang="zh-CN" altLang="en-US" sz="2400" dirty="0">
                  <a:cs typeface="Times New Roman" pitchFamily="18" charset="0"/>
                </a:rPr>
                <a:t>．</a:t>
              </a:r>
              <a:r>
                <a:rPr lang="en-US" altLang="zh-CN" sz="2400" i="1" dirty="0" err="1">
                  <a:cs typeface="Times New Roman" pitchFamily="18" charset="0"/>
                </a:rPr>
                <a:t>b</a:t>
              </a:r>
              <a:r>
                <a:rPr lang="en-US" altLang="zh-CN" sz="2400" i="1" baseline="-30000" dirty="0" err="1">
                  <a:cs typeface="Times New Roman" pitchFamily="18" charset="0"/>
                </a:rPr>
                <a:t>n</a:t>
              </a:r>
              <a:r>
                <a:rPr lang="en-US" altLang="zh-CN" sz="2400" dirty="0">
                  <a:cs typeface="Times New Roman" pitchFamily="18" charset="0"/>
                </a:rPr>
                <a:t>= </a:t>
              </a:r>
              <a:r>
                <a:rPr lang="en-US" altLang="zh-CN" sz="2400" i="1" dirty="0" err="1">
                  <a:cs typeface="Times New Roman" pitchFamily="18" charset="0"/>
                </a:rPr>
                <a:t>a</a:t>
              </a:r>
              <a:r>
                <a:rPr lang="en-US" altLang="zh-CN" sz="2400" i="1" baseline="-30000" dirty="0" err="1">
                  <a:cs typeface="Times New Roman" pitchFamily="18" charset="0"/>
                </a:rPr>
                <a:t>n</a:t>
              </a:r>
              <a:r>
                <a:rPr lang="en-US" altLang="zh-CN" sz="2400" baseline="-25000" dirty="0" err="1">
                  <a:cs typeface="Times New Roman" pitchFamily="18" charset="0"/>
                </a:rPr>
                <a:t>+</a:t>
              </a:r>
              <a:r>
                <a:rPr lang="en-US" altLang="zh-CN" sz="2400" i="1" baseline="-25000" dirty="0" err="1">
                  <a:cs typeface="Times New Roman" pitchFamily="18" charset="0"/>
                </a:rPr>
                <a:t>l</a:t>
              </a:r>
              <a:r>
                <a:rPr lang="en-US" altLang="zh-CN" sz="2400" i="1" baseline="-25000" dirty="0">
                  <a:cs typeface="Times New Roman" pitchFamily="18" charset="0"/>
                </a:rPr>
                <a:t> </a:t>
              </a:r>
              <a:r>
                <a:rPr lang="en-US" altLang="zh-CN" sz="2400" dirty="0">
                  <a:cs typeface="Times New Roman" pitchFamily="18" charset="0"/>
                </a:rPr>
                <a:t>, </a:t>
              </a:r>
              <a:r>
                <a:rPr lang="zh-CN" altLang="en-US" sz="2400" dirty="0">
                  <a:cs typeface="Times New Roman" pitchFamily="18" charset="0"/>
                </a:rPr>
                <a:t>则</a:t>
              </a:r>
              <a:r>
                <a:rPr lang="zh-CN" altLang="en-US" sz="1000" b="0" dirty="0">
                  <a:cs typeface="Times New Roman" pitchFamily="18" charset="0"/>
                </a:rPr>
                <a:t> </a:t>
              </a:r>
              <a:endParaRPr lang="zh-CN" altLang="en-US" sz="2400" b="0" dirty="0"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529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B5FF3A-EBF7-4827-86C0-EA252A4F7D0D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graphicFrame>
        <p:nvGraphicFramePr>
          <p:cNvPr id="921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00113" y="1747838"/>
          <a:ext cx="3887787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62" name="公式" r:id="rId3" imgW="1905000" imgH="431800" progId="Equation.3">
                  <p:embed/>
                </p:oleObj>
              </mc:Choice>
              <mc:Fallback>
                <p:oleObj name="公式" r:id="rId3" imgW="1905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47838"/>
                        <a:ext cx="3887787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591312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4000" dirty="0" smtClean="0">
                <a:solidFill>
                  <a:srgbClr val="A50021"/>
                </a:solidFill>
              </a:rPr>
              <a:t>生成函数的性质</a:t>
            </a:r>
            <a:r>
              <a:rPr lang="en-US" altLang="zh-CN" sz="4000" dirty="0" smtClean="0">
                <a:solidFill>
                  <a:srgbClr val="A50021"/>
                </a:solidFill>
              </a:rPr>
              <a:t>(</a:t>
            </a:r>
            <a:r>
              <a:rPr lang="zh-CN" altLang="en-US" sz="4000" dirty="0" smtClean="0">
                <a:solidFill>
                  <a:srgbClr val="A50021"/>
                </a:solidFill>
              </a:rPr>
              <a:t>续</a:t>
            </a:r>
            <a:r>
              <a:rPr lang="en-US" altLang="zh-CN" sz="4000" dirty="0" smtClean="0">
                <a:solidFill>
                  <a:srgbClr val="A50021"/>
                </a:solidFill>
              </a:rPr>
              <a:t>)</a:t>
            </a:r>
          </a:p>
        </p:txBody>
      </p:sp>
      <p:graphicFrame>
        <p:nvGraphicFramePr>
          <p:cNvPr id="9221" name="Object 10"/>
          <p:cNvGraphicFramePr>
            <a:graphicFrameLocks noChangeAspect="1"/>
          </p:cNvGraphicFramePr>
          <p:nvPr/>
        </p:nvGraphicFramePr>
        <p:xfrm>
          <a:off x="900113" y="2636838"/>
          <a:ext cx="7272337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63" name="公式" r:id="rId5" imgW="3657600" imgH="431800" progId="Equation.3">
                  <p:embed/>
                </p:oleObj>
              </mc:Choice>
              <mc:Fallback>
                <p:oleObj name="公式" r:id="rId5" imgW="3657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36838"/>
                        <a:ext cx="7272337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9"/>
          <p:cNvGraphicFramePr>
            <a:graphicFrameLocks noChangeAspect="1"/>
          </p:cNvGraphicFramePr>
          <p:nvPr/>
        </p:nvGraphicFramePr>
        <p:xfrm>
          <a:off x="833438" y="4776788"/>
          <a:ext cx="5033962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64" name="公式" r:id="rId7" imgW="2184400" imgH="482600" progId="Equation.3">
                  <p:embed/>
                </p:oleObj>
              </mc:Choice>
              <mc:Fallback>
                <p:oleObj name="公式" r:id="rId7" imgW="2184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4776788"/>
                        <a:ext cx="5033962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8"/>
          <p:cNvGraphicFramePr>
            <a:graphicFrameLocks noChangeAspect="1"/>
          </p:cNvGraphicFramePr>
          <p:nvPr/>
        </p:nvGraphicFramePr>
        <p:xfrm>
          <a:off x="3925888" y="5432425"/>
          <a:ext cx="11430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65" name="公式" r:id="rId9" imgW="114201" imgH="203024" progId="Equation.3">
                  <p:embed/>
                </p:oleObj>
              </mc:Choice>
              <mc:Fallback>
                <p:oleObj name="公式" r:id="rId9" imgW="114201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888" y="5432425"/>
                        <a:ext cx="11430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539750" y="3389313"/>
            <a:ext cx="53911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04800"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cs typeface="Times New Roman" pitchFamily="18" charset="0"/>
              </a:rPr>
              <a:t>8</a:t>
            </a:r>
            <a:r>
              <a:rPr lang="zh-CN" altLang="en-US" sz="2400" dirty="0">
                <a:cs typeface="Times New Roman" pitchFamily="18" charset="0"/>
              </a:rPr>
              <a:t>．</a:t>
            </a:r>
            <a:r>
              <a:rPr lang="en-US" altLang="zh-CN" sz="2400" i="1" dirty="0" err="1">
                <a:cs typeface="Times New Roman" pitchFamily="18" charset="0"/>
              </a:rPr>
              <a:t>b</a:t>
            </a:r>
            <a:r>
              <a:rPr lang="en-US" altLang="zh-CN" sz="2400" i="1" baseline="-30000" dirty="0" err="1">
                <a:cs typeface="Times New Roman" pitchFamily="18" charset="0"/>
              </a:rPr>
              <a:t>n</a:t>
            </a:r>
            <a:r>
              <a:rPr lang="en-US" altLang="zh-CN" sz="2400" dirty="0">
                <a:cs typeface="Times New Roman" pitchFamily="18" charset="0"/>
              </a:rPr>
              <a:t>= 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400" i="1" baseline="30000" dirty="0">
                <a:cs typeface="Times New Roman" pitchFamily="18" charset="0"/>
              </a:rPr>
              <a:t>n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400" i="1" baseline="-30000" dirty="0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sym typeface="Symbol" pitchFamily="18" charset="2"/>
              </a:rPr>
              <a:t></a:t>
            </a:r>
            <a:r>
              <a:rPr lang="zh-CN" altLang="en-US" sz="2400" dirty="0">
                <a:sym typeface="Symbol" pitchFamily="18" charset="2"/>
              </a:rPr>
              <a:t>为常数，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则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)=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(</a:t>
            </a:r>
            <a:r>
              <a:rPr lang="en-US" altLang="zh-CN" sz="2400" i="1" dirty="0">
                <a:cs typeface="Times New Roman" pitchFamily="18" charset="0"/>
              </a:rPr>
              <a:t>x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2400" dirty="0">
              <a:sym typeface="Symbol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9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．</a:t>
            </a:r>
            <a:r>
              <a:rPr lang="en-US" altLang="zh-CN" sz="2400" i="1" dirty="0" err="1"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400" i="1" baseline="-30000" dirty="0" err="1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na</a:t>
            </a:r>
            <a:r>
              <a:rPr lang="en-US" altLang="zh-CN" sz="2400" i="1" baseline="-30000" dirty="0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, 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则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)=</a:t>
            </a:r>
            <a:r>
              <a:rPr lang="en-US" altLang="zh-CN" sz="2400" i="1" dirty="0" err="1">
                <a:cs typeface="Times New Roman" pitchFamily="18" charset="0"/>
                <a:sym typeface="Symbol" pitchFamily="18" charset="2"/>
              </a:rPr>
              <a:t>xA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</a:t>
            </a:r>
            <a:r>
              <a:rPr lang="en-US" altLang="zh-CN" sz="2400" dirty="0">
                <a:cs typeface="Times New Roman" pitchFamily="18" charset="0"/>
              </a:rPr>
              <a:t>(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2400" dirty="0">
              <a:sym typeface="Symbol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363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b="1" dirty="0" smtClean="0">
                <a:latin typeface="Times New Roman" panose="02020603050405020304" pitchFamily="18" charset="0"/>
              </a:rPr>
              <a:t>The Extended Binomial Theorem</a:t>
            </a:r>
            <a:br>
              <a:rPr lang="en-US" altLang="zh-CN" sz="3200" b="1" dirty="0" smtClean="0">
                <a:latin typeface="Times New Roman" panose="02020603050405020304" pitchFamily="18" charset="0"/>
              </a:rPr>
            </a:br>
            <a:r>
              <a:rPr lang="zh-CN" altLang="en-US" sz="3200" b="1" dirty="0" smtClean="0">
                <a:latin typeface="Times New Roman" panose="02020603050405020304" pitchFamily="18" charset="0"/>
              </a:rPr>
              <a:t>广义</a:t>
            </a:r>
            <a:r>
              <a:rPr lang="zh-CN" altLang="en-US" sz="3200" b="1" dirty="0">
                <a:latin typeface="Times New Roman" panose="02020603050405020304" pitchFamily="18" charset="0"/>
              </a:rPr>
              <a:t>二项式定理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533400" y="1981200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广义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二项式系数：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</a:rPr>
              <a:t>The extended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binomial theorem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广义二项式定理：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x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a real number with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x|&lt;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let u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a real number.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990725"/>
            <a:ext cx="5276850" cy="5238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675" y="3657600"/>
            <a:ext cx="3676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7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49177</TotalTime>
  <Words>3643</Words>
  <Application>Microsoft Office PowerPoint</Application>
  <PresentationFormat>全屏显示(4:3)</PresentationFormat>
  <Paragraphs>374</Paragraphs>
  <Slides>47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61" baseType="lpstr">
      <vt:lpstr>黑体</vt:lpstr>
      <vt:lpstr>Times New Roman</vt:lpstr>
      <vt:lpstr>Constantia</vt:lpstr>
      <vt:lpstr>Symbol</vt:lpstr>
      <vt:lpstr>Calibri</vt:lpstr>
      <vt:lpstr>Cambria Math</vt:lpstr>
      <vt:lpstr>Arial</vt:lpstr>
      <vt:lpstr>Wingdings 2</vt:lpstr>
      <vt:lpstr>隶书</vt:lpstr>
      <vt:lpstr>宋体</vt:lpstr>
      <vt:lpstr>华文行楷</vt:lpstr>
      <vt:lpstr>Flow</vt:lpstr>
      <vt:lpstr>公式</vt:lpstr>
      <vt:lpstr>Equation</vt:lpstr>
      <vt:lpstr>Generating Functions 生成函数</vt:lpstr>
      <vt:lpstr>生成函数</vt:lpstr>
      <vt:lpstr>Generating Functions 幂级数型生成函数的定义</vt:lpstr>
      <vt:lpstr>思考</vt:lpstr>
      <vt:lpstr>PowerPoint 演示文稿</vt:lpstr>
      <vt:lpstr>常用函数的幂级数展开式</vt:lpstr>
      <vt:lpstr>Properties of Generating Function  生成函数的性质</vt:lpstr>
      <vt:lpstr>生成函数的性质(续)</vt:lpstr>
      <vt:lpstr>The Extended Binomial Theorem 广义二项式定理</vt:lpstr>
      <vt:lpstr>证明：不做要求，不讲,自己看书…  </vt:lpstr>
      <vt:lpstr>有关级数的一些有用的结果</vt:lpstr>
      <vt:lpstr>由序列求生成函数</vt:lpstr>
      <vt:lpstr>由生成函数求序列通项</vt:lpstr>
      <vt:lpstr>一些有用的生成函数</vt:lpstr>
      <vt:lpstr>生成函数的应用</vt:lpstr>
      <vt:lpstr>幂级数型生成函数应用举例</vt:lpstr>
      <vt:lpstr>PowerPoint 演示文稿</vt:lpstr>
      <vt:lpstr>生成函数应用举例—物体的配置问题</vt:lpstr>
      <vt:lpstr>生成函数应用举例—物体的配置问题</vt:lpstr>
      <vt:lpstr>问题转化为解带限定条件的不定方程：</vt:lpstr>
      <vt:lpstr>生成函数应用举例—物体的配置问题</vt:lpstr>
      <vt:lpstr>PowerPoint 演示文稿</vt:lpstr>
      <vt:lpstr>PowerPoint 演示文稿</vt:lpstr>
      <vt:lpstr>Counting Problems and Generating Functions 生成函数用于求解不定方程</vt:lpstr>
      <vt:lpstr>Continued</vt:lpstr>
      <vt:lpstr>Solve indefinite equations using generating functions  生成函数用于解不定方程</vt:lpstr>
      <vt:lpstr>The Number of Solutions of indefinite  equation 不定方程解的个数问题</vt:lpstr>
      <vt:lpstr>更一般化的不定方程解的个数(续)</vt:lpstr>
      <vt:lpstr>使用生成函数找出容许重复时n个元素的r组合数</vt:lpstr>
      <vt:lpstr>使用生成函数找出当容许重复时n个元素的r组合数</vt:lpstr>
      <vt:lpstr>多重集的r-组合数</vt:lpstr>
      <vt:lpstr>多重集的r-组合数(续) </vt:lpstr>
      <vt:lpstr>正整数拆分问题</vt:lpstr>
      <vt:lpstr>正整数拆分问题</vt:lpstr>
      <vt:lpstr>正整数拆分问题</vt:lpstr>
      <vt:lpstr>一般化无序拆分问题</vt:lpstr>
      <vt:lpstr>整数拆分实例</vt:lpstr>
      <vt:lpstr>一般化有序拆分问题</vt:lpstr>
      <vt:lpstr>Subset sum problem* 子集和问题*（补充介绍）</vt:lpstr>
      <vt:lpstr>用生成函数求解递推方程</vt:lpstr>
      <vt:lpstr>用生成函数求解递推方程</vt:lpstr>
      <vt:lpstr>用生成函数求解递推方程(续)</vt:lpstr>
      <vt:lpstr>用生成函数求解递推方程(续)</vt:lpstr>
      <vt:lpstr>用生成函数证明一些数学恒等式 （不讲，不要求,有兴趣的同学自己看看书）</vt:lpstr>
      <vt:lpstr>生成函数类型说明</vt:lpstr>
      <vt:lpstr>指数生成函数的定义与实例</vt:lpstr>
      <vt:lpstr>练习</vt:lpstr>
    </vt:vector>
  </TitlesOfParts>
  <Company>Monmouth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wtpeipei@hust.edu.cn</cp:lastModifiedBy>
  <cp:revision>3163</cp:revision>
  <dcterms:created xsi:type="dcterms:W3CDTF">2011-03-27T19:09:13Z</dcterms:created>
  <dcterms:modified xsi:type="dcterms:W3CDTF">2019-10-17T07:29:29Z</dcterms:modified>
</cp:coreProperties>
</file>