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9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6" r:id="rId21"/>
    <p:sldId id="297" r:id="rId22"/>
    <p:sldId id="298" r:id="rId23"/>
    <p:sldId id="300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9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8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3761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83570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884767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64345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9956"/>
      </p:ext>
    </p:extLst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7131"/>
      </p:ext>
    </p:extLst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476769"/>
      </p:ext>
    </p:extLst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348056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29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684450"/>
      </p:ext>
    </p:extLst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2283"/>
      </p:ext>
    </p:extLst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609600"/>
            <a:ext cx="19812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791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5589"/>
      </p:ext>
    </p:extLst>
  </p:cSld>
  <p:clrMapOvr>
    <a:masterClrMapping/>
  </p:clrMapOvr>
  <p:transition spd="med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0720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9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6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8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5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6D41-E576-47CA-BD4C-9D285362F1FD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279F-BE00-452E-B5B4-2E71F389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8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24"/>
          <p:cNvSpPr txBox="1">
            <a:spLocks noChangeArrowheads="1"/>
          </p:cNvSpPr>
          <p:nvPr userDrawn="1"/>
        </p:nvSpPr>
        <p:spPr bwMode="auto">
          <a:xfrm>
            <a:off x="0" y="0"/>
            <a:ext cx="197961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009900"/>
                </a:solidFill>
              </a:rPr>
              <a:t>第</a:t>
            </a:r>
            <a:r>
              <a:rPr lang="en-US" altLang="zh-CN" sz="2000" b="1" smtClean="0">
                <a:solidFill>
                  <a:srgbClr val="009900"/>
                </a:solidFill>
              </a:rPr>
              <a:t>2</a:t>
            </a:r>
            <a:r>
              <a:rPr lang="zh-CN" altLang="en-US" sz="2000" b="1" smtClean="0">
                <a:solidFill>
                  <a:srgbClr val="009900"/>
                </a:solidFill>
              </a:rPr>
              <a:t>章</a:t>
            </a:r>
            <a:r>
              <a:rPr lang="zh-CN" altLang="en-US" sz="2000" b="1" smtClean="0">
                <a:solidFill>
                  <a:srgbClr val="009900"/>
                </a:solidFill>
                <a:latin typeface="楷体_GB2312" pitchFamily="49" charset="-122"/>
              </a:rPr>
              <a:t> </a:t>
            </a:r>
            <a:r>
              <a:rPr lang="zh-CN" altLang="en-US" sz="2000" b="1" smtClean="0">
                <a:solidFill>
                  <a:srgbClr val="009900"/>
                </a:solidFill>
              </a:rPr>
              <a:t>一阶逻辑</a:t>
            </a:r>
            <a:r>
              <a:rPr lang="zh-CN" altLang="en-US" sz="2000" b="1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389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谓词逻辑推理理论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2】 </a:t>
            </a:r>
            <a:r>
              <a:rPr lang="zh-CN" altLang="en-US" sz="2800" dirty="0" smtClean="0"/>
              <a:t>构造下面推理的证明：</a:t>
            </a:r>
          </a:p>
          <a:p>
            <a:pPr algn="just" eaLnBrk="1" hangingPunct="1"/>
            <a:r>
              <a:rPr lang="zh-CN" altLang="en-US" sz="2800" dirty="0" smtClean="0"/>
              <a:t>      前提 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）→（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））），</a:t>
            </a:r>
          </a:p>
          <a:p>
            <a:pPr algn="just" eaLnBrk="1" hangingPunct="1"/>
            <a:r>
              <a:rPr lang="zh-CN" altLang="en-US" sz="2800" dirty="0" smtClean="0"/>
              <a:t>                   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</a:t>
            </a:r>
          </a:p>
          <a:p>
            <a:pPr algn="just" eaLnBrk="1" hangingPunct="1"/>
            <a:r>
              <a:rPr lang="zh-CN" altLang="en-US" sz="2800" dirty="0" smtClean="0"/>
              <a:t>      结论 </a:t>
            </a:r>
            <a:r>
              <a:rPr lang="zh-CN" altLang="en-US" sz="2800" dirty="0" smtClean="0">
                <a:sym typeface="Symbol" pitchFamily="18" charset="2"/>
              </a:rPr>
              <a:t> 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</a:t>
            </a:r>
          </a:p>
        </p:txBody>
      </p:sp>
    </p:spTree>
    <p:extLst>
      <p:ext uri="{BB962C8B-B14F-4D97-AF65-F5344CB8AC3E}">
        <p14:creationId xmlns:p14="http://schemas.microsoft.com/office/powerpoint/2010/main" val="414412416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"/>
            <a:ext cx="8458200" cy="6553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解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ym typeface="Symbol" pitchFamily="18" charset="2"/>
              </a:rPr>
              <a:t> 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）→（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）∧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）））    前提引入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）∧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））                           前提引入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）∧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                                         </a:t>
            </a:r>
            <a:r>
              <a:rPr lang="en-US" altLang="zh-CN" dirty="0" smtClean="0"/>
              <a:t>(2)EI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）→（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）∧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））                </a:t>
            </a:r>
            <a:r>
              <a:rPr lang="en-US" altLang="zh-CN" dirty="0" smtClean="0"/>
              <a:t>(1)UI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                                                         </a:t>
            </a:r>
            <a:r>
              <a:rPr lang="en-US" altLang="zh-CN" dirty="0" smtClean="0"/>
              <a:t>(3)</a:t>
            </a:r>
            <a:r>
              <a:rPr lang="zh-CN" altLang="en-US" dirty="0" smtClean="0"/>
              <a:t>化简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）∧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                                        </a:t>
            </a:r>
            <a:r>
              <a:rPr lang="en-US" altLang="zh-CN" dirty="0" smtClean="0"/>
              <a:t>(4)(5)</a:t>
            </a:r>
            <a:r>
              <a:rPr lang="zh-CN" altLang="en-US" dirty="0" smtClean="0"/>
              <a:t>假言推理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                                                         </a:t>
            </a:r>
            <a:r>
              <a:rPr lang="en-US" altLang="zh-CN" dirty="0" smtClean="0"/>
              <a:t>(3)</a:t>
            </a:r>
            <a:r>
              <a:rPr lang="zh-CN" altLang="en-US" dirty="0" smtClean="0"/>
              <a:t>化简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                                                        </a:t>
            </a:r>
            <a:r>
              <a:rPr lang="en-US" altLang="zh-CN" dirty="0" smtClean="0"/>
              <a:t>(6)</a:t>
            </a:r>
            <a:r>
              <a:rPr lang="zh-CN" altLang="en-US" dirty="0" smtClean="0"/>
              <a:t>化简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）∧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）                                        </a:t>
            </a:r>
            <a:r>
              <a:rPr lang="en-US" altLang="zh-CN" dirty="0" smtClean="0"/>
              <a:t>(7)(8)</a:t>
            </a:r>
            <a:r>
              <a:rPr lang="zh-CN" altLang="en-US" dirty="0" smtClean="0"/>
              <a:t>合取引入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zh-CN" altLang="en-US" dirty="0" smtClean="0">
                <a:sym typeface="Symbol" pitchFamily="18" charset="2"/>
              </a:rPr>
              <a:t> 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）∧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））                        </a:t>
            </a:r>
            <a:r>
              <a:rPr lang="en-US" altLang="zh-CN" dirty="0" smtClean="0"/>
              <a:t>(9)EG</a:t>
            </a:r>
          </a:p>
          <a:p>
            <a:pPr algn="just" eaLnBrk="1" hangingPunct="1">
              <a:lnSpc>
                <a:spcPct val="120000"/>
              </a:lnSpc>
            </a:pPr>
            <a:endParaRPr lang="en-US" altLang="zh-CN" dirty="0" smtClean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思考</a:t>
            </a:r>
            <a:r>
              <a:rPr lang="zh-CN" altLang="en-US" dirty="0" smtClean="0"/>
              <a:t>问题：将这里的（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）和（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）顺序调换，有什么不一样吗？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07501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7772400" cy="54864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         【</a:t>
            </a:r>
            <a:r>
              <a:rPr lang="zh-CN" altLang="en-US" sz="2800" dirty="0" smtClean="0"/>
              <a:t>例</a:t>
            </a:r>
            <a:r>
              <a:rPr lang="en-US" altLang="zh-CN" sz="2800" dirty="0"/>
              <a:t>3</a:t>
            </a:r>
            <a:r>
              <a:rPr lang="en-US" altLang="zh-CN" sz="2800" dirty="0" smtClean="0"/>
              <a:t>】 </a:t>
            </a:r>
            <a:r>
              <a:rPr lang="zh-CN" altLang="en-US" sz="2800" dirty="0" smtClean="0"/>
              <a:t>设前提为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x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/>
              <a:t>y</a:t>
            </a:r>
            <a:r>
              <a:rPr lang="en-US" altLang="zh-CN" sz="2800" i="1" dirty="0" err="1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），下面推理是否正确？</a:t>
            </a:r>
          </a:p>
          <a:p>
            <a:pPr algn="just" eaLnBrk="1" hangingPunct="1"/>
            <a:r>
              <a:rPr lang="zh-CN" altLang="en-US" sz="2800" dirty="0" smtClean="0"/>
              <a:t>        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>
                <a:sym typeface="Symbol" pitchFamily="18" charset="2"/>
              </a:rPr>
              <a:t> </a:t>
            </a:r>
            <a:r>
              <a:rPr lang="en-US" altLang="zh-CN" sz="2800" dirty="0" err="1" smtClean="0"/>
              <a:t>y</a:t>
            </a:r>
            <a:r>
              <a:rPr lang="en-US" altLang="zh-CN" sz="2800" i="1" dirty="0" err="1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）        前提引入</a:t>
            </a:r>
          </a:p>
          <a:p>
            <a:pPr algn="just" eaLnBrk="1" hangingPunct="1"/>
            <a:r>
              <a:rPr lang="zh-CN" altLang="en-US" sz="2800" dirty="0" smtClean="0"/>
              <a:t>        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</a:t>
            </a:r>
            <a:r>
              <a:rPr lang="en-US" altLang="zh-CN" sz="2800" dirty="0" err="1" smtClean="0"/>
              <a:t>y</a:t>
            </a:r>
            <a:r>
              <a:rPr lang="en-US" altLang="zh-CN" sz="2800" i="1" dirty="0" err="1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）       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UI</a:t>
            </a:r>
          </a:p>
          <a:p>
            <a:pPr algn="just" eaLnBrk="1" hangingPunct="1"/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c</a:t>
            </a:r>
            <a:r>
              <a:rPr lang="zh-CN" altLang="en-US" sz="2800" dirty="0" smtClean="0"/>
              <a:t>）             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EI</a:t>
            </a:r>
          </a:p>
          <a:p>
            <a:pPr algn="just" eaLnBrk="1" hangingPunct="1"/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c</a:t>
            </a:r>
            <a:r>
              <a:rPr lang="zh-CN" altLang="en-US" sz="2800" dirty="0" smtClean="0"/>
              <a:t>）           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UG</a:t>
            </a:r>
          </a:p>
          <a:p>
            <a:pPr algn="just" eaLnBrk="1" hangingPunct="1"/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</a:t>
            </a:r>
            <a:r>
              <a:rPr lang="en-US" altLang="zh-CN" sz="2800" dirty="0" smtClean="0"/>
              <a:t>y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）    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EG</a:t>
            </a:r>
          </a:p>
          <a:p>
            <a:pPr eaLnBrk="1" hangingPunct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04105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7772400" cy="54864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解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/>
              <a:t>y</a:t>
            </a:r>
            <a:r>
              <a:rPr lang="en-US" altLang="zh-CN" sz="2800" i="1" dirty="0" err="1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</a:t>
            </a:r>
            <a:r>
              <a:rPr lang="en-US" altLang="zh-CN" sz="2800" dirty="0" smtClean="0"/>
              <a:t>y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）的推理不正确。利用前面谓词公式的解释，则由 </a:t>
            </a:r>
            <a:r>
              <a:rPr lang="zh-CN" altLang="en-US" sz="2800" dirty="0" smtClean="0">
                <a:sym typeface="Symbol" pitchFamily="18" charset="2"/>
              </a:rPr>
              <a:t> 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err="1" smtClean="0"/>
              <a:t>y</a:t>
            </a:r>
            <a:r>
              <a:rPr lang="en-US" altLang="zh-CN" sz="2800" i="1" dirty="0" err="1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）为真，而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/>
              <a:t>y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）意为</a:t>
            </a:r>
            <a:r>
              <a:rPr lang="en-US" altLang="zh-CN" sz="2800" dirty="0" smtClean="0"/>
              <a:t>“</a:t>
            </a:r>
            <a:r>
              <a:rPr lang="zh-CN" altLang="en-US" sz="2800" dirty="0" smtClean="0"/>
              <a:t>存在着最小实数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，是假命题，知推理不正确。之所以出现这样的错误，是第（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）步违反了</a:t>
            </a:r>
            <a:r>
              <a:rPr lang="en-US" altLang="zh-CN" sz="2800" dirty="0" smtClean="0"/>
              <a:t>EI</a:t>
            </a:r>
            <a:r>
              <a:rPr lang="zh-CN" altLang="en-US" sz="2800" dirty="0" smtClean="0"/>
              <a:t>规则成立的条件（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），因为这里的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是有关的。 </a:t>
            </a:r>
          </a:p>
        </p:txBody>
      </p:sp>
    </p:spTree>
    <p:extLst>
      <p:ext uri="{BB962C8B-B14F-4D97-AF65-F5344CB8AC3E}">
        <p14:creationId xmlns:p14="http://schemas.microsoft.com/office/powerpoint/2010/main" val="24856965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772400" cy="43434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       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4】 </a:t>
            </a:r>
            <a:r>
              <a:rPr lang="zh-CN" altLang="en-US" sz="2800" dirty="0" smtClean="0"/>
              <a:t>构造下面推理的证明：</a:t>
            </a:r>
          </a:p>
          <a:p>
            <a:pPr algn="just" eaLnBrk="1" hangingPunct="1"/>
            <a:r>
              <a:rPr lang="zh-CN" altLang="en-US" sz="2800" dirty="0" smtClean="0"/>
              <a:t>           前提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）→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</a:t>
            </a:r>
          </a:p>
          <a:p>
            <a:pPr algn="just" eaLnBrk="1" hangingPunct="1"/>
            <a:r>
              <a:rPr lang="zh-CN" altLang="en-US" sz="2800" dirty="0" smtClean="0"/>
              <a:t>           结论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）→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</a:t>
            </a:r>
            <a:r>
              <a:rPr lang="en-US" altLang="zh-CN" sz="2800" dirty="0" err="1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</a:t>
            </a:r>
          </a:p>
          <a:p>
            <a:pPr algn="just" eaLnBrk="1" hangingPunct="1"/>
            <a:r>
              <a:rPr lang="zh-CN" altLang="en-US" sz="2800" dirty="0" smtClean="0"/>
              <a:t>           分析 本题直接证明很困难，注意到结论部分是蕴涵式，可考虑用附加前提证明法。</a:t>
            </a:r>
          </a:p>
        </p:txBody>
      </p:sp>
    </p:spTree>
    <p:extLst>
      <p:ext uri="{BB962C8B-B14F-4D97-AF65-F5344CB8AC3E}">
        <p14:creationId xmlns:p14="http://schemas.microsoft.com/office/powerpoint/2010/main" val="33141969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772400" cy="55626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</a:t>
            </a:r>
            <a:r>
              <a:rPr lang="zh-CN" altLang="en-US" sz="2800" dirty="0" smtClean="0"/>
              <a:t>证明 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）→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    前提引入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                             附加前提引入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）                             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UI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）→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）            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UI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）                           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）假言推理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err="1" smtClean="0"/>
              <a:t>x</a:t>
            </a:r>
            <a:r>
              <a:rPr lang="en-US" altLang="zh-CN" sz="2800" dirty="0" err="1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                            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UG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）→ 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</a:t>
            </a:r>
            <a:r>
              <a:rPr lang="en-US" altLang="zh-CN" sz="2800" dirty="0" err="1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      </a:t>
            </a:r>
            <a:endParaRPr lang="en-US" altLang="zh-CN" sz="2800" dirty="0" smtClean="0"/>
          </a:p>
          <a:p>
            <a:pPr algn="just" eaLnBrk="1" hangingPunct="1"/>
            <a:r>
              <a:rPr lang="zh-CN" altLang="en-US" sz="2800" dirty="0" smtClean="0"/>
              <a:t>能否用反正法？       </a:t>
            </a:r>
            <a:r>
              <a:rPr lang="en-US" altLang="zh-CN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82148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37"/>
          <p:cNvGrpSpPr>
            <a:grpSpLocks/>
          </p:cNvGrpSpPr>
          <p:nvPr/>
        </p:nvGrpSpPr>
        <p:grpSpPr bwMode="auto">
          <a:xfrm>
            <a:off x="303213" y="374651"/>
            <a:ext cx="8732837" cy="5502275"/>
            <a:chOff x="191" y="547"/>
            <a:chExt cx="5809" cy="3466"/>
          </a:xfrm>
        </p:grpSpPr>
        <p:sp>
          <p:nvSpPr>
            <p:cNvPr id="99332" name="Text Box 9"/>
            <p:cNvSpPr txBox="1">
              <a:spLocks noChangeArrowheads="1"/>
            </p:cNvSpPr>
            <p:nvPr/>
          </p:nvSpPr>
          <p:spPr bwMode="auto">
            <a:xfrm>
              <a:off x="1408" y="547"/>
              <a:ext cx="29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lnSpc>
                  <a:spcPct val="130000"/>
                </a:lnSpc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914400" indent="-457200" eaLnBrk="0" hangingPunct="0">
                <a:lnSpc>
                  <a:spcPct val="13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371600" indent="-457200" eaLnBrk="0" hangingPunct="0">
                <a:lnSpc>
                  <a:spcPct val="130000"/>
                </a:lnSpc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828800" indent="-457200" eaLnBrk="0" hangingPunct="0">
                <a:lnSpc>
                  <a:spcPct val="13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indent="-457200" eaLnBrk="0" hangingPunct="0">
                <a:lnSpc>
                  <a:spcPct val="13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indent="-4572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indent="-4572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indent="-4572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indent="-4572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 dirty="0" smtClean="0">
                  <a:solidFill>
                    <a:srgbClr val="000000"/>
                  </a:solidFill>
                </a:rPr>
                <a:t>例</a:t>
              </a:r>
              <a:r>
                <a:rPr lang="en-US" altLang="zh-CN" sz="3200" dirty="0">
                  <a:solidFill>
                    <a:srgbClr val="000000"/>
                  </a:solidFill>
                </a:rPr>
                <a:t>5</a:t>
              </a:r>
              <a:r>
                <a:rPr lang="en-US" altLang="zh-CN" sz="2800" dirty="0" smtClean="0">
                  <a:solidFill>
                    <a:srgbClr val="000000"/>
                  </a:solidFill>
                </a:rPr>
                <a:t>   </a:t>
              </a:r>
              <a:r>
                <a:rPr lang="zh-CN" altLang="en-US" sz="2800" dirty="0" smtClean="0">
                  <a:solidFill>
                    <a:srgbClr val="000000"/>
                  </a:solidFill>
                </a:rPr>
                <a:t>指出</a:t>
              </a:r>
              <a:r>
                <a:rPr lang="zh-CN" altLang="en-US" sz="2800" dirty="0">
                  <a:solidFill>
                    <a:srgbClr val="000000"/>
                  </a:solidFill>
                </a:rPr>
                <a:t>下面推理的</a:t>
              </a:r>
              <a:r>
                <a:rPr lang="zh-CN" altLang="en-US" sz="2800" dirty="0" smtClean="0">
                  <a:solidFill>
                    <a:srgbClr val="000000"/>
                  </a:solidFill>
                </a:rPr>
                <a:t>错误</a:t>
              </a:r>
              <a:endParaRPr lang="en-US" altLang="zh-CN" sz="2800" dirty="0">
                <a:solidFill>
                  <a:srgbClr val="000000"/>
                </a:solidFill>
              </a:endParaRPr>
            </a:p>
          </p:txBody>
        </p:sp>
        <p:grpSp>
          <p:nvGrpSpPr>
            <p:cNvPr id="99333" name="Group 36"/>
            <p:cNvGrpSpPr>
              <a:grpSpLocks/>
            </p:cNvGrpSpPr>
            <p:nvPr/>
          </p:nvGrpSpPr>
          <p:grpSpPr bwMode="auto">
            <a:xfrm>
              <a:off x="191" y="912"/>
              <a:ext cx="5809" cy="3101"/>
              <a:chOff x="191" y="912"/>
              <a:chExt cx="5809" cy="3101"/>
            </a:xfrm>
          </p:grpSpPr>
          <p:grpSp>
            <p:nvGrpSpPr>
              <p:cNvPr id="99334" name="Group 31"/>
              <p:cNvGrpSpPr>
                <a:grpSpLocks/>
              </p:cNvGrpSpPr>
              <p:nvPr/>
            </p:nvGrpSpPr>
            <p:grpSpPr bwMode="auto">
              <a:xfrm>
                <a:off x="192" y="1776"/>
                <a:ext cx="5760" cy="327"/>
                <a:chOff x="192" y="1776"/>
                <a:chExt cx="5760" cy="327"/>
              </a:xfrm>
            </p:grpSpPr>
            <p:sp>
              <p:nvSpPr>
                <p:cNvPr id="9935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92" y="1776"/>
                  <a:ext cx="57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9144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3716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8288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2860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7432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32004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6576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41148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2800" dirty="0">
                      <a:solidFill>
                        <a:srgbClr val="000000"/>
                      </a:solidFill>
                    </a:rPr>
                    <a:t>          （</a:t>
                  </a: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2</a:t>
                  </a:r>
                  <a:r>
                    <a:rPr lang="zh-CN" altLang="en-US" sz="2800" dirty="0">
                      <a:solidFill>
                        <a:srgbClr val="000000"/>
                      </a:solidFill>
                    </a:rPr>
                    <a:t>）					      （</a:t>
                  </a: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1</a:t>
                  </a:r>
                  <a:r>
                    <a:rPr lang="zh-CN" altLang="en-US" sz="2800" dirty="0">
                      <a:solidFill>
                        <a:srgbClr val="000000"/>
                      </a:solidFill>
                    </a:rPr>
                    <a:t>）；</a:t>
                  </a: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sz="2800" baseline="-25000" dirty="0">
                      <a:solidFill>
                        <a:srgbClr val="000000"/>
                      </a:solidFill>
                    </a:rPr>
                    <a:t>1</a:t>
                  </a:r>
                  <a:r>
                    <a:rPr lang="en-US" altLang="zh-CN" sz="2800" dirty="0">
                      <a:solidFill>
                        <a:srgbClr val="000000"/>
                      </a:solidFill>
                    </a:rPr>
                    <a:t>	</a:t>
                  </a:r>
                </a:p>
              </p:txBody>
            </p:sp>
            <p:graphicFrame>
              <p:nvGraphicFramePr>
                <p:cNvPr id="99359" name="Object 8"/>
                <p:cNvGraphicFramePr>
                  <a:graphicFrameLocks noChangeAspect="1"/>
                </p:cNvGraphicFramePr>
                <p:nvPr/>
              </p:nvGraphicFramePr>
              <p:xfrm>
                <a:off x="1761" y="1823"/>
                <a:ext cx="694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30" name="Equation" r:id="rId3" imgW="482391" imgH="203112" progId="Equation.3">
                        <p:embed/>
                      </p:oleObj>
                    </mc:Choice>
                    <mc:Fallback>
                      <p:oleObj name="Equation" r:id="rId3" imgW="482391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1" y="1823"/>
                              <a:ext cx="694" cy="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335" name="Group 10"/>
              <p:cNvGrpSpPr>
                <a:grpSpLocks/>
              </p:cNvGrpSpPr>
              <p:nvPr/>
            </p:nvGrpSpPr>
            <p:grpSpPr bwMode="auto">
              <a:xfrm>
                <a:off x="192" y="2144"/>
                <a:ext cx="5760" cy="327"/>
                <a:chOff x="0" y="1616"/>
                <a:chExt cx="5760" cy="327"/>
              </a:xfrm>
            </p:grpSpPr>
            <p:sp>
              <p:nvSpPr>
                <p:cNvPr id="9935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0" y="1616"/>
                  <a:ext cx="57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9144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3716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8288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2860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7432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32004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6576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41148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2800">
                      <a:solidFill>
                        <a:srgbClr val="000000"/>
                      </a:solidFill>
                    </a:rPr>
                    <a:t>    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3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				          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1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）；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sz="2800" baseline="-25000">
                      <a:solidFill>
                        <a:srgbClr val="000000"/>
                      </a:solidFill>
                    </a:rPr>
                    <a:t>2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	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  <p:graphicFrame>
              <p:nvGraphicFramePr>
                <p:cNvPr id="99357" name="Object 12"/>
                <p:cNvGraphicFramePr>
                  <a:graphicFrameLocks noChangeAspect="1"/>
                </p:cNvGraphicFramePr>
                <p:nvPr/>
              </p:nvGraphicFramePr>
              <p:xfrm>
                <a:off x="1519" y="1661"/>
                <a:ext cx="711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31" name="Equation" r:id="rId5" imgW="494870" imgH="203024" progId="Equation.3">
                        <p:embed/>
                      </p:oleObj>
                    </mc:Choice>
                    <mc:Fallback>
                      <p:oleObj name="Equation" r:id="rId5" imgW="494870" imgH="20302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19" y="1661"/>
                              <a:ext cx="711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336" name="Group 32"/>
              <p:cNvGrpSpPr>
                <a:grpSpLocks/>
              </p:cNvGrpSpPr>
              <p:nvPr/>
            </p:nvGrpSpPr>
            <p:grpSpPr bwMode="auto">
              <a:xfrm>
                <a:off x="192" y="2461"/>
                <a:ext cx="5760" cy="327"/>
                <a:chOff x="192" y="2461"/>
                <a:chExt cx="5760" cy="327"/>
              </a:xfrm>
            </p:grpSpPr>
            <p:sp>
              <p:nvSpPr>
                <p:cNvPr id="9935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2" y="2461"/>
                  <a:ext cx="57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9144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3716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8288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2860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7432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32004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6576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41148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2800">
                      <a:solidFill>
                        <a:srgbClr val="000000"/>
                      </a:solidFill>
                    </a:rPr>
                    <a:t>    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4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					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2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）；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ES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	</a:t>
                  </a:r>
                </a:p>
              </p:txBody>
            </p:sp>
            <p:graphicFrame>
              <p:nvGraphicFramePr>
                <p:cNvPr id="99355" name="Object 15"/>
                <p:cNvGraphicFramePr>
                  <a:graphicFrameLocks noChangeAspect="1"/>
                </p:cNvGraphicFramePr>
                <p:nvPr/>
              </p:nvGraphicFramePr>
              <p:xfrm>
                <a:off x="1784" y="2507"/>
                <a:ext cx="474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32" name="Equation" r:id="rId7" imgW="330057" imgH="203112" progId="Equation.3">
                        <p:embed/>
                      </p:oleObj>
                    </mc:Choice>
                    <mc:Fallback>
                      <p:oleObj name="Equation" r:id="rId7" imgW="33005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84" y="2507"/>
                              <a:ext cx="474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337" name="Group 16"/>
              <p:cNvGrpSpPr>
                <a:grpSpLocks/>
              </p:cNvGrpSpPr>
              <p:nvPr/>
            </p:nvGrpSpPr>
            <p:grpSpPr bwMode="auto">
              <a:xfrm>
                <a:off x="192" y="2734"/>
                <a:ext cx="5760" cy="327"/>
                <a:chOff x="0" y="2206"/>
                <a:chExt cx="5760" cy="327"/>
              </a:xfrm>
            </p:grpSpPr>
            <p:sp>
              <p:nvSpPr>
                <p:cNvPr id="993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0" y="2206"/>
                  <a:ext cx="57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9144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3716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8288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2860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7432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32004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6576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41148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2800">
                      <a:solidFill>
                        <a:srgbClr val="000000"/>
                      </a:solidFill>
                    </a:rPr>
                    <a:t>    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5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					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3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）；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ES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	</a:t>
                  </a:r>
                </a:p>
              </p:txBody>
            </p:sp>
            <p:graphicFrame>
              <p:nvGraphicFramePr>
                <p:cNvPr id="99353" name="Object 18"/>
                <p:cNvGraphicFramePr>
                  <a:graphicFrameLocks noChangeAspect="1"/>
                </p:cNvGraphicFramePr>
                <p:nvPr/>
              </p:nvGraphicFramePr>
              <p:xfrm>
                <a:off x="1565" y="2251"/>
                <a:ext cx="462" cy="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33" name="Equation" r:id="rId9" imgW="330057" imgH="203112" progId="Equation.3">
                        <p:embed/>
                      </p:oleObj>
                    </mc:Choice>
                    <mc:Fallback>
                      <p:oleObj name="Equation" r:id="rId9" imgW="330057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65" y="2251"/>
                              <a:ext cx="462" cy="2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338" name="Group 33"/>
              <p:cNvGrpSpPr>
                <a:grpSpLocks/>
              </p:cNvGrpSpPr>
              <p:nvPr/>
            </p:nvGrpSpPr>
            <p:grpSpPr bwMode="auto">
              <a:xfrm>
                <a:off x="191" y="3042"/>
                <a:ext cx="5760" cy="327"/>
                <a:chOff x="191" y="3042"/>
                <a:chExt cx="5760" cy="327"/>
              </a:xfrm>
            </p:grpSpPr>
            <p:sp>
              <p:nvSpPr>
                <p:cNvPr id="993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1" y="3042"/>
                  <a:ext cx="57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9144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3716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8288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2860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7432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32004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6576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41148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2800">
                      <a:solidFill>
                        <a:srgbClr val="000000"/>
                      </a:solidFill>
                    </a:rPr>
                    <a:t>    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6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					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4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5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）；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sz="2800" baseline="-25000">
                      <a:solidFill>
                        <a:srgbClr val="000000"/>
                      </a:solidFill>
                    </a:rPr>
                    <a:t>9</a:t>
                  </a:r>
                  <a:endParaRPr lang="zh-CN" altLang="en-US" sz="2800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99351" name="Object 21"/>
                <p:cNvGraphicFramePr>
                  <a:graphicFrameLocks noChangeAspect="1"/>
                </p:cNvGraphicFramePr>
                <p:nvPr/>
              </p:nvGraphicFramePr>
              <p:xfrm>
                <a:off x="1659" y="3059"/>
                <a:ext cx="1050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34" name="Equation" r:id="rId11" imgW="748975" imgH="203112" progId="Equation.3">
                        <p:embed/>
                      </p:oleObj>
                    </mc:Choice>
                    <mc:Fallback>
                      <p:oleObj name="Equation" r:id="rId11" imgW="748975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9" y="3059"/>
                              <a:ext cx="1050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339" name="Group 22"/>
              <p:cNvGrpSpPr>
                <a:grpSpLocks/>
              </p:cNvGrpSpPr>
              <p:nvPr/>
            </p:nvGrpSpPr>
            <p:grpSpPr bwMode="auto">
              <a:xfrm>
                <a:off x="192" y="3314"/>
                <a:ext cx="5760" cy="327"/>
                <a:chOff x="0" y="2786"/>
                <a:chExt cx="5760" cy="327"/>
              </a:xfrm>
            </p:grpSpPr>
            <p:sp>
              <p:nvSpPr>
                <p:cNvPr id="993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0" y="2786"/>
                  <a:ext cx="57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9144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3716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8288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2860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7432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32004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6576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41148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2800">
                      <a:solidFill>
                        <a:srgbClr val="000000"/>
                      </a:solidFill>
                    </a:rPr>
                    <a:t>    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7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					      （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6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）；</a:t>
                  </a:r>
                  <a:r>
                    <a:rPr lang="en-US" altLang="zh-CN" sz="2800">
                      <a:solidFill>
                        <a:srgbClr val="000000"/>
                      </a:solidFill>
                    </a:rPr>
                    <a:t>EG</a:t>
                  </a:r>
                  <a:r>
                    <a:rPr lang="zh-CN" altLang="en-US" sz="2800">
                      <a:solidFill>
                        <a:srgbClr val="000000"/>
                      </a:solidFill>
                    </a:rPr>
                    <a:t>	</a:t>
                  </a:r>
                </a:p>
              </p:txBody>
            </p:sp>
            <p:graphicFrame>
              <p:nvGraphicFramePr>
                <p:cNvPr id="99349" name="Object 24"/>
                <p:cNvGraphicFramePr>
                  <a:graphicFrameLocks noChangeAspect="1"/>
                </p:cNvGraphicFramePr>
                <p:nvPr/>
              </p:nvGraphicFramePr>
              <p:xfrm>
                <a:off x="1530" y="2841"/>
                <a:ext cx="1441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35" name="Equation" r:id="rId13" imgW="1028254" imgH="203112" progId="Equation.3">
                        <p:embed/>
                      </p:oleObj>
                    </mc:Choice>
                    <mc:Fallback>
                      <p:oleObj name="Equation" r:id="rId13" imgW="1028254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0" y="2841"/>
                              <a:ext cx="1441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340" name="Group 34"/>
              <p:cNvGrpSpPr>
                <a:grpSpLocks/>
              </p:cNvGrpSpPr>
              <p:nvPr/>
            </p:nvGrpSpPr>
            <p:grpSpPr bwMode="auto">
              <a:xfrm>
                <a:off x="192" y="3686"/>
                <a:ext cx="5760" cy="327"/>
                <a:chOff x="192" y="3686"/>
                <a:chExt cx="5760" cy="327"/>
              </a:xfrm>
            </p:grpSpPr>
            <p:sp>
              <p:nvSpPr>
                <p:cNvPr id="9934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2" y="3686"/>
                  <a:ext cx="57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9144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3716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8288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286000" indent="-4572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7432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32004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6576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4114800" indent="-4572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2800">
                      <a:solidFill>
                        <a:srgbClr val="000000"/>
                      </a:solidFill>
                    </a:rPr>
                    <a:t>          因此				       </a:t>
                  </a:r>
                </a:p>
              </p:txBody>
            </p:sp>
            <p:graphicFrame>
              <p:nvGraphicFramePr>
                <p:cNvPr id="99347" name="Object 27"/>
                <p:cNvGraphicFramePr>
                  <a:graphicFrameLocks noChangeAspect="1"/>
                </p:cNvGraphicFramePr>
                <p:nvPr/>
              </p:nvGraphicFramePr>
              <p:xfrm>
                <a:off x="1439" y="3731"/>
                <a:ext cx="3901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36" name="Equation" r:id="rId15" imgW="2260600" imgH="203200" progId="Equation.3">
                        <p:embed/>
                      </p:oleObj>
                    </mc:Choice>
                    <mc:Fallback>
                      <p:oleObj name="Equation" r:id="rId15" imgW="2260600" imgH="203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9" y="3731"/>
                              <a:ext cx="3901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341" name="Group 29"/>
              <p:cNvGrpSpPr>
                <a:grpSpLocks/>
              </p:cNvGrpSpPr>
              <p:nvPr/>
            </p:nvGrpSpPr>
            <p:grpSpPr bwMode="auto">
              <a:xfrm>
                <a:off x="240" y="912"/>
                <a:ext cx="5760" cy="797"/>
                <a:chOff x="288" y="960"/>
                <a:chExt cx="5760" cy="797"/>
              </a:xfrm>
            </p:grpSpPr>
            <p:grpSp>
              <p:nvGrpSpPr>
                <p:cNvPr id="99342" name="Group 3"/>
                <p:cNvGrpSpPr>
                  <a:grpSpLocks/>
                </p:cNvGrpSpPr>
                <p:nvPr/>
              </p:nvGrpSpPr>
              <p:grpSpPr bwMode="auto">
                <a:xfrm>
                  <a:off x="288" y="1392"/>
                  <a:ext cx="5760" cy="365"/>
                  <a:chOff x="0" y="981"/>
                  <a:chExt cx="5760" cy="365"/>
                </a:xfrm>
              </p:grpSpPr>
              <p:sp>
                <p:nvSpPr>
                  <p:cNvPr id="99344" name="Text 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981"/>
                    <a:ext cx="576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marL="457200" indent="-457200" eaLnBrk="0" hangingPunct="0">
                      <a:lnSpc>
                        <a:spcPct val="130000"/>
                      </a:lnSpc>
                      <a:spcBef>
                        <a:spcPct val="20000"/>
                      </a:spcBef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914400" indent="-457200" eaLnBrk="0" hangingPunct="0">
                      <a:lnSpc>
                        <a:spcPct val="130000"/>
                      </a:lnSpc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371600" indent="-457200" eaLnBrk="0" hangingPunct="0">
                      <a:lnSpc>
                        <a:spcPct val="130000"/>
                      </a:lnSpc>
                      <a:spcBef>
                        <a:spcPct val="20000"/>
                      </a:spcBef>
                      <a:buChar char="•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828800" indent="-457200" eaLnBrk="0" hangingPunct="0">
                      <a:lnSpc>
                        <a:spcPct val="130000"/>
                      </a:lnSpc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286000" indent="-457200" eaLnBrk="0" hangingPunct="0">
                      <a:lnSpc>
                        <a:spcPct val="130000"/>
                      </a:lnSpc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743200" indent="-457200" eaLnBrk="0" fontAlgn="base" hangingPunct="0">
                      <a:lnSpc>
                        <a:spcPct val="13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3200400" indent="-457200" eaLnBrk="0" fontAlgn="base" hangingPunct="0">
                      <a:lnSpc>
                        <a:spcPct val="13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657600" indent="-457200" eaLnBrk="0" fontAlgn="base" hangingPunct="0">
                      <a:lnSpc>
                        <a:spcPct val="13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4114800" indent="-457200" eaLnBrk="0" fontAlgn="base" hangingPunct="0">
                      <a:lnSpc>
                        <a:spcPct val="13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fontAlgn="base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zh-CN" altLang="en-US" sz="2800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zh-CN" altLang="en-US" sz="3200" dirty="0">
                        <a:solidFill>
                          <a:srgbClr val="000000"/>
                        </a:solidFill>
                      </a:rPr>
                      <a:t>       </a:t>
                    </a:r>
                    <a:r>
                      <a:rPr lang="zh-CN" altLang="en-US" sz="2800" dirty="0">
                        <a:solidFill>
                          <a:srgbClr val="000000"/>
                        </a:solidFill>
                      </a:rPr>
                      <a:t>（</a:t>
                    </a: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1</a:t>
                    </a:r>
                    <a:r>
                      <a:rPr lang="zh-CN" altLang="en-US" sz="2800" dirty="0">
                        <a:solidFill>
                          <a:srgbClr val="000000"/>
                        </a:solidFill>
                      </a:rPr>
                      <a:t>）				                  前提</a:t>
                    </a:r>
                  </a:p>
                </p:txBody>
              </p:sp>
              <p:graphicFrame>
                <p:nvGraphicFramePr>
                  <p:cNvPr id="99345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205" y="1026"/>
                  <a:ext cx="1494" cy="2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737" name="Equation" r:id="rId17" imgW="1066337" imgH="203112" progId="Equation.3">
                          <p:embed/>
                        </p:oleObj>
                      </mc:Choice>
                      <mc:Fallback>
                        <p:oleObj name="Equation" r:id="rId17" imgW="106633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05" y="1026"/>
                                <a:ext cx="1494" cy="2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9934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20" y="960"/>
                  <a:ext cx="83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lnSpc>
                      <a:spcPct val="130000"/>
                    </a:lnSpc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lnSpc>
                      <a:spcPct val="13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800" b="1" dirty="0" smtClean="0">
                      <a:solidFill>
                        <a:srgbClr val="000000"/>
                      </a:solidFill>
                    </a:rPr>
                    <a:t>证明：</a:t>
                  </a:r>
                  <a:endParaRPr lang="zh-CN" altLang="en-US" sz="2800" b="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91523" name="Text Box 35"/>
          <p:cNvSpPr txBox="1">
            <a:spLocks noChangeArrowheads="1"/>
          </p:cNvSpPr>
          <p:nvPr/>
        </p:nvSpPr>
        <p:spPr bwMode="auto">
          <a:xfrm>
            <a:off x="457200" y="38608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错！</a:t>
            </a:r>
          </a:p>
        </p:txBody>
      </p:sp>
    </p:spTree>
    <p:extLst>
      <p:ext uri="{BB962C8B-B14F-4D97-AF65-F5344CB8AC3E}">
        <p14:creationId xmlns:p14="http://schemas.microsoft.com/office/powerpoint/2010/main" val="13449603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3"/>
          <p:cNvSpPr txBox="1">
            <a:spLocks noChangeArrowheads="1"/>
          </p:cNvSpPr>
          <p:nvPr/>
        </p:nvSpPr>
        <p:spPr bwMode="auto">
          <a:xfrm>
            <a:off x="381000" y="497919"/>
            <a:ext cx="84582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600" dirty="0">
                <a:solidFill>
                  <a:srgbClr val="000000"/>
                </a:solidFill>
              </a:rPr>
              <a:t>     </a:t>
            </a:r>
            <a:r>
              <a:rPr lang="zh-CN" altLang="en-US" sz="2600" dirty="0" smtClean="0">
                <a:solidFill>
                  <a:srgbClr val="000000"/>
                </a:solidFill>
              </a:rPr>
              <a:t>例</a:t>
            </a:r>
            <a:r>
              <a:rPr lang="en-US" altLang="zh-CN" sz="2600" dirty="0">
                <a:solidFill>
                  <a:srgbClr val="000000"/>
                </a:solidFill>
              </a:rPr>
              <a:t>6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</a:rPr>
              <a:t>指出</a:t>
            </a:r>
            <a:r>
              <a:rPr lang="zh-CN" altLang="en-US" sz="2600" dirty="0">
                <a:solidFill>
                  <a:srgbClr val="000000"/>
                </a:solidFill>
              </a:rPr>
              <a:t>下面推理的</a:t>
            </a:r>
            <a:r>
              <a:rPr lang="zh-CN" altLang="en-US" sz="2600" dirty="0" smtClean="0">
                <a:solidFill>
                  <a:srgbClr val="000000"/>
                </a:solidFill>
              </a:rPr>
              <a:t>错误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600" dirty="0">
                <a:solidFill>
                  <a:srgbClr val="000000"/>
                </a:solidFill>
              </a:rPr>
              <a:t> 设</a:t>
            </a:r>
            <a:r>
              <a:rPr lang="en-US" altLang="zh-CN" sz="2600" dirty="0">
                <a:solidFill>
                  <a:srgbClr val="000000"/>
                </a:solidFill>
              </a:rPr>
              <a:t>D(</a:t>
            </a:r>
            <a:r>
              <a:rPr lang="en-US" altLang="zh-CN" sz="2600" dirty="0" err="1">
                <a:solidFill>
                  <a:srgbClr val="000000"/>
                </a:solidFill>
              </a:rPr>
              <a:t>x,y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表示“</a:t>
            </a:r>
            <a:r>
              <a:rPr lang="en-US" altLang="zh-CN" sz="2600" dirty="0">
                <a:solidFill>
                  <a:srgbClr val="000000"/>
                </a:solidFill>
              </a:rPr>
              <a:t>x</a:t>
            </a:r>
            <a:r>
              <a:rPr lang="zh-CN" altLang="en-US" sz="2600" dirty="0">
                <a:solidFill>
                  <a:srgbClr val="000000"/>
                </a:solidFill>
              </a:rPr>
              <a:t>可被</a:t>
            </a:r>
            <a:r>
              <a:rPr lang="en-US" altLang="zh-CN" sz="2600" dirty="0">
                <a:solidFill>
                  <a:srgbClr val="000000"/>
                </a:solidFill>
              </a:rPr>
              <a:t>y </a:t>
            </a:r>
            <a:r>
              <a:rPr lang="zh-CN" altLang="en-US" sz="2600" dirty="0">
                <a:solidFill>
                  <a:srgbClr val="000000"/>
                </a:solidFill>
              </a:rPr>
              <a:t>整除” ,个体</a:t>
            </a:r>
            <a:r>
              <a:rPr lang="zh-CN" altLang="en-US" sz="2600" dirty="0" smtClean="0">
                <a:solidFill>
                  <a:srgbClr val="000000"/>
                </a:solidFill>
              </a:rPr>
              <a:t>域为 </a:t>
            </a:r>
            <a:r>
              <a:rPr lang="en-US" altLang="zh-CN" sz="2600" dirty="0" smtClean="0">
                <a:solidFill>
                  <a:srgbClr val="000000"/>
                </a:solidFill>
              </a:rPr>
              <a:t>{</a:t>
            </a:r>
            <a:r>
              <a:rPr lang="zh-CN" altLang="en-US" sz="2600" dirty="0" smtClean="0">
                <a:solidFill>
                  <a:srgbClr val="000000"/>
                </a:solidFill>
              </a:rPr>
              <a:t>5</a:t>
            </a:r>
            <a:r>
              <a:rPr lang="zh-CN" altLang="en-US" sz="2600" dirty="0">
                <a:solidFill>
                  <a:srgbClr val="000000"/>
                </a:solidFill>
              </a:rPr>
              <a:t>,7 ,10 ,11 </a:t>
            </a:r>
            <a:r>
              <a:rPr lang="zh-CN" altLang="en-US" sz="2600" dirty="0" smtClean="0">
                <a:solidFill>
                  <a:srgbClr val="000000"/>
                </a:solidFill>
              </a:rPr>
              <a:t>}       </a:t>
            </a:r>
            <a:r>
              <a:rPr lang="zh-CN" altLang="en-US" sz="2600" dirty="0">
                <a:solidFill>
                  <a:srgbClr val="000000"/>
                </a:solidFill>
              </a:rPr>
              <a:t>因为</a:t>
            </a:r>
            <a:r>
              <a:rPr lang="en-US" altLang="zh-CN" sz="2600" dirty="0">
                <a:solidFill>
                  <a:srgbClr val="000000"/>
                </a:solidFill>
              </a:rPr>
              <a:t>D(5，5)</a:t>
            </a:r>
            <a:r>
              <a:rPr lang="zh-CN" altLang="en-US" sz="2600" dirty="0">
                <a:solidFill>
                  <a:srgbClr val="000000"/>
                </a:solidFill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</a:rPr>
              <a:t>D(10,5)</a:t>
            </a:r>
            <a:r>
              <a:rPr lang="zh-CN" altLang="en-US" sz="2600" dirty="0">
                <a:solidFill>
                  <a:srgbClr val="000000"/>
                </a:solidFill>
              </a:rPr>
              <a:t>为真，所以 </a:t>
            </a:r>
            <a:r>
              <a:rPr lang="zh-CN" altLang="en-US" sz="2600" dirty="0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sz="2600" dirty="0" err="1">
                <a:solidFill>
                  <a:srgbClr val="000000"/>
                </a:solidFill>
              </a:rPr>
              <a:t>xD</a:t>
            </a:r>
            <a:r>
              <a:rPr lang="en-US" altLang="zh-CN" sz="2600" dirty="0">
                <a:solidFill>
                  <a:srgbClr val="000000"/>
                </a:solidFill>
              </a:rPr>
              <a:t>(x,5)</a:t>
            </a:r>
            <a:r>
              <a:rPr lang="zh-CN" altLang="en-US" sz="2600" dirty="0">
                <a:solidFill>
                  <a:srgbClr val="000000"/>
                </a:solidFill>
              </a:rPr>
              <a:t>为真.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600" dirty="0">
                <a:solidFill>
                  <a:srgbClr val="000000"/>
                </a:solidFill>
              </a:rPr>
              <a:t>       因为</a:t>
            </a:r>
            <a:r>
              <a:rPr lang="en-US" altLang="zh-CN" sz="2600" dirty="0">
                <a:solidFill>
                  <a:srgbClr val="000000"/>
                </a:solidFill>
              </a:rPr>
              <a:t>D(7，5)</a:t>
            </a:r>
            <a:r>
              <a:rPr lang="zh-CN" altLang="en-US" sz="2600" dirty="0">
                <a:solidFill>
                  <a:srgbClr val="000000"/>
                </a:solidFill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</a:rPr>
              <a:t>D(11,5)</a:t>
            </a:r>
            <a:r>
              <a:rPr lang="zh-CN" altLang="en-US" sz="2600" dirty="0">
                <a:solidFill>
                  <a:srgbClr val="000000"/>
                </a:solidFill>
              </a:rPr>
              <a:t>为假，所以 </a:t>
            </a:r>
            <a:r>
              <a:rPr lang="zh-CN" altLang="en-US" sz="26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2600" dirty="0" err="1">
                <a:solidFill>
                  <a:srgbClr val="000000"/>
                </a:solidFill>
              </a:rPr>
              <a:t>xD</a:t>
            </a:r>
            <a:r>
              <a:rPr lang="en-US" altLang="zh-CN" sz="2600" dirty="0">
                <a:solidFill>
                  <a:srgbClr val="000000"/>
                </a:solidFill>
              </a:rPr>
              <a:t>(x,5)</a:t>
            </a:r>
            <a:r>
              <a:rPr lang="zh-CN" altLang="en-US" sz="2600" dirty="0">
                <a:solidFill>
                  <a:srgbClr val="000000"/>
                </a:solidFill>
              </a:rPr>
              <a:t>为假.</a:t>
            </a:r>
          </a:p>
        </p:txBody>
      </p:sp>
      <p:sp>
        <p:nvSpPr>
          <p:cNvPr id="100355" name="Rectangle 7"/>
          <p:cNvSpPr>
            <a:spLocks noChangeArrowheads="1"/>
          </p:cNvSpPr>
          <p:nvPr/>
        </p:nvSpPr>
        <p:spPr bwMode="auto">
          <a:xfrm>
            <a:off x="990600" y="2971800"/>
            <a:ext cx="6858000" cy="263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600" dirty="0">
                <a:solidFill>
                  <a:srgbClr val="000000"/>
                </a:solidFill>
              </a:rPr>
              <a:t>         </a:t>
            </a:r>
            <a:r>
              <a:rPr lang="zh-CN" altLang="en-US" sz="2600" dirty="0" smtClean="0">
                <a:solidFill>
                  <a:srgbClr val="000000"/>
                </a:solidFill>
              </a:rPr>
              <a:t>分析有</a:t>
            </a:r>
            <a:r>
              <a:rPr lang="zh-CN" altLang="en-US" sz="2600" dirty="0">
                <a:solidFill>
                  <a:srgbClr val="000000"/>
                </a:solidFill>
              </a:rPr>
              <a:t>下面的推理过程：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        (1)  </a:t>
            </a:r>
            <a:r>
              <a:rPr lang="en-US" altLang="zh-CN" sz="2600" dirty="0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sz="2600" dirty="0" err="1">
                <a:solidFill>
                  <a:srgbClr val="000000"/>
                </a:solidFill>
              </a:rPr>
              <a:t>xD</a:t>
            </a:r>
            <a:r>
              <a:rPr lang="en-US" altLang="zh-CN" sz="2600" dirty="0">
                <a:solidFill>
                  <a:srgbClr val="000000"/>
                </a:solidFill>
              </a:rPr>
              <a:t>(x,5)                      </a:t>
            </a:r>
            <a:r>
              <a:rPr lang="zh-CN" altLang="en-US" sz="2600" dirty="0">
                <a:solidFill>
                  <a:srgbClr val="000000"/>
                </a:solidFill>
              </a:rPr>
              <a:t>前提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600" dirty="0">
                <a:solidFill>
                  <a:srgbClr val="000000"/>
                </a:solidFill>
              </a:rPr>
              <a:t>         (2)  </a:t>
            </a:r>
            <a:r>
              <a:rPr lang="en-US" altLang="zh-CN" sz="2600" dirty="0">
                <a:solidFill>
                  <a:srgbClr val="000000"/>
                </a:solidFill>
              </a:rPr>
              <a:t>D(z,5)                        (1);ES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        (3)  </a:t>
            </a:r>
            <a:r>
              <a:rPr lang="en-US" altLang="zh-CN" sz="26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2600" dirty="0" err="1">
                <a:solidFill>
                  <a:srgbClr val="000000"/>
                </a:solidFill>
              </a:rPr>
              <a:t>xD</a:t>
            </a:r>
            <a:r>
              <a:rPr lang="en-US" altLang="zh-CN" sz="2600" dirty="0">
                <a:solidFill>
                  <a:srgbClr val="000000"/>
                </a:solidFill>
              </a:rPr>
              <a:t>(x,5)                   (2);UG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        </a:t>
            </a:r>
            <a:r>
              <a:rPr lang="zh-CN" altLang="en-US" sz="2600" dirty="0">
                <a:solidFill>
                  <a:srgbClr val="000000"/>
                </a:solidFill>
              </a:rPr>
              <a:t>因此，</a:t>
            </a:r>
            <a:r>
              <a:rPr lang="en-US" altLang="zh-CN" sz="2600" dirty="0">
                <a:solidFill>
                  <a:srgbClr val="000000"/>
                </a:solidFill>
                <a:sym typeface="Symbol" pitchFamily="18" charset="2"/>
              </a:rPr>
              <a:t> </a:t>
            </a:r>
            <a:r>
              <a:rPr lang="en-US" altLang="zh-CN" sz="2600" dirty="0" err="1">
                <a:solidFill>
                  <a:srgbClr val="000000"/>
                </a:solidFill>
              </a:rPr>
              <a:t>xD</a:t>
            </a:r>
            <a:r>
              <a:rPr lang="en-US" altLang="zh-CN" sz="2600" dirty="0">
                <a:solidFill>
                  <a:srgbClr val="000000"/>
                </a:solidFill>
              </a:rPr>
              <a:t>(x,5) </a:t>
            </a:r>
            <a:r>
              <a:rPr lang="en-US" altLang="zh-CN" sz="2600" dirty="0">
                <a:solidFill>
                  <a:srgbClr val="000000"/>
                </a:solidFill>
                <a:sym typeface="Symbol" pitchFamily="18" charset="2"/>
              </a:rPr>
              <a:t>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2600" dirty="0" err="1">
                <a:solidFill>
                  <a:srgbClr val="000000"/>
                </a:solidFill>
              </a:rPr>
              <a:t>xD</a:t>
            </a:r>
            <a:r>
              <a:rPr lang="en-US" altLang="zh-CN" sz="2600" dirty="0">
                <a:solidFill>
                  <a:srgbClr val="000000"/>
                </a:solidFill>
              </a:rPr>
              <a:t>(x,5).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1066800" y="4765357"/>
            <a:ext cx="762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00" dirty="0">
                <a:solidFill>
                  <a:srgbClr val="FF0000"/>
                </a:solidFill>
              </a:rPr>
              <a:t>错！</a:t>
            </a:r>
          </a:p>
        </p:txBody>
      </p:sp>
    </p:spTree>
    <p:extLst>
      <p:ext uri="{BB962C8B-B14F-4D97-AF65-F5344CB8AC3E}">
        <p14:creationId xmlns:p14="http://schemas.microsoft.com/office/powerpoint/2010/main" val="38168302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57200" y="666214"/>
            <a:ext cx="86868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7</a:t>
            </a:r>
            <a:r>
              <a:rPr lang="en-US" altLang="zh-CN" dirty="0" smtClean="0">
                <a:solidFill>
                  <a:srgbClr val="000000"/>
                </a:solidFill>
              </a:rPr>
              <a:t>】</a:t>
            </a:r>
            <a:r>
              <a:rPr lang="zh-CN" altLang="en-US" dirty="0">
                <a:solidFill>
                  <a:srgbClr val="000000"/>
                </a:solidFill>
              </a:rPr>
              <a:t>在谓词逻辑推理系统中构造下面推理的证明：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        没有不守信用的人是可以信赖的。有些可以信赖的人是受过教育的人。因此有些受过教育的人是守信用的。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设：</a:t>
            </a:r>
            <a:r>
              <a:rPr lang="en-US" altLang="zh-CN" dirty="0">
                <a:solidFill>
                  <a:srgbClr val="000000"/>
                </a:solidFill>
              </a:rPr>
              <a:t>M(x)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是人，</a:t>
            </a:r>
            <a:r>
              <a:rPr lang="en-US" altLang="zh-CN" dirty="0">
                <a:solidFill>
                  <a:srgbClr val="000000"/>
                </a:solidFill>
              </a:rPr>
              <a:t>F(x)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守信用，</a:t>
            </a:r>
            <a:r>
              <a:rPr lang="en-US" altLang="zh-CN" dirty="0">
                <a:solidFill>
                  <a:srgbClr val="000000"/>
                </a:solidFill>
              </a:rPr>
              <a:t>G(x)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可信赖，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        </a:t>
            </a:r>
            <a:r>
              <a:rPr lang="en-US" altLang="zh-CN" dirty="0">
                <a:solidFill>
                  <a:srgbClr val="000000"/>
                </a:solidFill>
              </a:rPr>
              <a:t>H(x)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受过教育。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前提： 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x(M(x)</a:t>
            </a:r>
            <a:r>
              <a:rPr lang="zh-CN" altLang="en-US" dirty="0"/>
              <a:t> ∧</a:t>
            </a:r>
            <a:r>
              <a:rPr lang="zh-CN" altLang="en-US" dirty="0">
                <a:sym typeface="Symbol" pitchFamily="18" charset="2"/>
              </a:rPr>
              <a:t> </a:t>
            </a:r>
            <a:r>
              <a:rPr lang="en-US" altLang="zh-CN" dirty="0">
                <a:sym typeface="Symbol" pitchFamily="18" charset="2"/>
              </a:rPr>
              <a:t>F(x)</a:t>
            </a:r>
            <a:r>
              <a:rPr lang="zh-CN" altLang="en-US" dirty="0"/>
              <a:t> ∧</a:t>
            </a:r>
            <a:r>
              <a:rPr lang="en-US" altLang="zh-CN" dirty="0"/>
              <a:t>G(x)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x(M(x)</a:t>
            </a:r>
            <a:r>
              <a:rPr lang="zh-CN" altLang="en-US" dirty="0"/>
              <a:t> ∧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dirty="0" smtClean="0"/>
              <a:t>G(x)</a:t>
            </a:r>
            <a:r>
              <a:rPr lang="zh-CN" altLang="en-US" dirty="0"/>
              <a:t> </a:t>
            </a:r>
            <a:r>
              <a:rPr lang="zh-CN" altLang="en-US" dirty="0" smtClean="0"/>
              <a:t>∧</a:t>
            </a:r>
            <a:r>
              <a:rPr lang="en-US" altLang="zh-CN" dirty="0" smtClean="0"/>
              <a:t>H(x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结</a:t>
            </a:r>
            <a:r>
              <a:rPr lang="zh-CN" altLang="en-US" dirty="0">
                <a:solidFill>
                  <a:srgbClr val="000000"/>
                </a:solidFill>
              </a:rPr>
              <a:t>论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x(M(x)</a:t>
            </a:r>
            <a:r>
              <a:rPr lang="zh-CN" altLang="en-US" dirty="0"/>
              <a:t> ∧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H</a:t>
            </a:r>
            <a:r>
              <a:rPr lang="en-US" altLang="zh-CN" dirty="0" smtClean="0"/>
              <a:t>(x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∧</a:t>
            </a:r>
            <a:r>
              <a:rPr lang="en-US" altLang="zh-CN" dirty="0" smtClean="0"/>
              <a:t>F(x</a:t>
            </a:r>
            <a:r>
              <a:rPr lang="en-US" altLang="zh-CN" dirty="0"/>
              <a:t>) ) 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0" y="37666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37666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0" y="37666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734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证明：</a:t>
            </a:r>
            <a:r>
              <a:rPr lang="zh-CN" altLang="en-US" sz="2400" dirty="0"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x(M(x)</a:t>
            </a:r>
            <a:r>
              <a:rPr lang="zh-CN" altLang="en-US" sz="2400" dirty="0"/>
              <a:t> ∧</a:t>
            </a:r>
            <a:r>
              <a:rPr lang="zh-CN" altLang="en-US" sz="2400" dirty="0">
                <a:sym typeface="Symbol" pitchFamily="18" charset="2"/>
              </a:rPr>
              <a:t> </a:t>
            </a:r>
            <a:r>
              <a:rPr lang="en-US" altLang="zh-CN" sz="2400" dirty="0">
                <a:sym typeface="Symbol" pitchFamily="18" charset="2"/>
              </a:rPr>
              <a:t>F(x)</a:t>
            </a:r>
            <a:r>
              <a:rPr lang="zh-CN" altLang="en-US" sz="2400" dirty="0"/>
              <a:t> ∧</a:t>
            </a:r>
            <a:r>
              <a:rPr lang="en-US" altLang="zh-CN" sz="2400" dirty="0"/>
              <a:t>G(x) )    </a:t>
            </a:r>
            <a:r>
              <a:rPr lang="zh-CN" altLang="en-US" sz="2400" dirty="0"/>
              <a:t>前提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 x(</a:t>
            </a:r>
            <a:r>
              <a:rPr lang="zh-CN" altLang="en-US" sz="2400" dirty="0"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M(x)</a:t>
            </a:r>
            <a:r>
              <a:rPr lang="zh-CN" altLang="en-US" sz="2400" dirty="0"/>
              <a:t> ∨</a:t>
            </a:r>
            <a:r>
              <a:rPr lang="en-US" altLang="zh-CN" sz="2400" dirty="0">
                <a:sym typeface="Symbol" pitchFamily="18" charset="2"/>
              </a:rPr>
              <a:t>F(x)</a:t>
            </a:r>
            <a:r>
              <a:rPr lang="zh-CN" altLang="en-US" sz="2400" dirty="0"/>
              <a:t> ∨</a:t>
            </a:r>
            <a:r>
              <a:rPr lang="zh-CN" altLang="en-US" sz="2400" dirty="0"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dirty="0"/>
              <a:t>G(x) )  </a:t>
            </a:r>
            <a:r>
              <a:rPr lang="en-US" altLang="zh-CN" sz="2400" dirty="0" err="1"/>
              <a:t>Demorgen</a:t>
            </a:r>
            <a:r>
              <a:rPr lang="zh-CN" altLang="en-US" sz="2400" dirty="0"/>
              <a:t>定律</a:t>
            </a:r>
            <a:endParaRPr lang="en-US" altLang="zh-CN" sz="2400" dirty="0"/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 x(</a:t>
            </a:r>
            <a:r>
              <a:rPr lang="zh-CN" altLang="en-US" sz="2400" dirty="0"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M(x)</a:t>
            </a:r>
            <a:r>
              <a:rPr lang="zh-CN" altLang="en-US" sz="2400" dirty="0"/>
              <a:t> ∨</a:t>
            </a:r>
            <a:r>
              <a:rPr lang="zh-CN" altLang="en-US" sz="2400" dirty="0"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dirty="0"/>
              <a:t>G(x)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/>
              <a:t>∨</a:t>
            </a:r>
            <a:r>
              <a:rPr lang="en-US" altLang="zh-CN" sz="2400" dirty="0">
                <a:sym typeface="Symbol" pitchFamily="18" charset="2"/>
              </a:rPr>
              <a:t>F(x)</a:t>
            </a:r>
            <a:r>
              <a:rPr lang="en-US" altLang="zh-CN" sz="2400" dirty="0"/>
              <a:t> )  </a:t>
            </a:r>
            <a:r>
              <a:rPr lang="zh-CN" altLang="en-US" sz="2400" dirty="0"/>
              <a:t>交换律</a:t>
            </a:r>
            <a:endParaRPr lang="en-US" altLang="zh-CN" sz="2400" dirty="0"/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	  x(</a:t>
            </a:r>
            <a:r>
              <a:rPr lang="zh-CN" altLang="en-US" sz="2400" dirty="0"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M(x)</a:t>
            </a:r>
            <a:r>
              <a:rPr lang="zh-CN" altLang="en-US" sz="2400" dirty="0"/>
              <a:t> ∧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dirty="0"/>
              <a:t>G(x)</a:t>
            </a:r>
            <a:r>
              <a:rPr lang="zh-CN" altLang="en-US" sz="2400" dirty="0"/>
              <a:t>）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/>
              <a:t>∨</a:t>
            </a:r>
            <a:r>
              <a:rPr lang="en-US" altLang="zh-CN" sz="2400" dirty="0">
                <a:sym typeface="Symbol" pitchFamily="18" charset="2"/>
              </a:rPr>
              <a:t>F(x)</a:t>
            </a:r>
            <a:r>
              <a:rPr lang="en-US" altLang="zh-CN" sz="2400" dirty="0"/>
              <a:t> ) </a:t>
            </a:r>
            <a:r>
              <a:rPr lang="en-US" altLang="zh-CN" sz="2400" dirty="0" err="1"/>
              <a:t>Demorgen</a:t>
            </a:r>
            <a:r>
              <a:rPr lang="zh-CN" altLang="en-US" sz="2400" dirty="0"/>
              <a:t>定律</a:t>
            </a:r>
            <a:endParaRPr lang="en-US" altLang="zh-CN" sz="2400" dirty="0"/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 x(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M(x)</a:t>
            </a:r>
            <a:r>
              <a:rPr lang="zh-CN" altLang="en-US" sz="2400" dirty="0"/>
              <a:t> ∧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dirty="0"/>
              <a:t>G(x))</a:t>
            </a:r>
            <a:r>
              <a:rPr lang="zh-CN" altLang="en-US" sz="2400" dirty="0"/>
              <a:t>→ </a:t>
            </a:r>
            <a:r>
              <a:rPr lang="en-US" altLang="zh-CN" sz="2400" dirty="0">
                <a:sym typeface="Symbol" pitchFamily="18" charset="2"/>
              </a:rPr>
              <a:t>F(x)</a:t>
            </a:r>
            <a:r>
              <a:rPr lang="en-US" altLang="zh-CN" sz="2400" dirty="0"/>
              <a:t> ) </a:t>
            </a:r>
            <a:endParaRPr lang="en-US" altLang="zh-CN" sz="2400" dirty="0" smtClean="0"/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(M(t)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∧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dirty="0" smtClean="0"/>
              <a:t>G(t))</a:t>
            </a:r>
            <a:r>
              <a:rPr lang="zh-CN" altLang="en-US" sz="2400" dirty="0"/>
              <a:t>→ </a:t>
            </a:r>
            <a:r>
              <a:rPr lang="en-US" altLang="zh-CN" sz="2400" dirty="0" smtClean="0">
                <a:sym typeface="Symbol" pitchFamily="18" charset="2"/>
              </a:rPr>
              <a:t>F(t)</a:t>
            </a:r>
            <a:r>
              <a:rPr lang="en-US" altLang="zh-CN" sz="2400" dirty="0" smtClean="0"/>
              <a:t> 	UI</a:t>
            </a:r>
            <a:r>
              <a:rPr lang="zh-CN" altLang="en-US" sz="2400" dirty="0" smtClean="0"/>
              <a:t>规则（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自由变量）</a:t>
            </a:r>
            <a:endParaRPr lang="en-US" altLang="zh-CN" sz="2400" dirty="0" smtClean="0"/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	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x(M(x)</a:t>
            </a:r>
            <a:r>
              <a:rPr lang="zh-CN" altLang="en-US" sz="2400" dirty="0"/>
              <a:t> ∧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/>
              <a:t>G(x)</a:t>
            </a:r>
            <a:r>
              <a:rPr lang="zh-CN" altLang="en-US" sz="2400" dirty="0"/>
              <a:t> ∧</a:t>
            </a:r>
            <a:r>
              <a:rPr lang="en-US" altLang="zh-CN" sz="2400" dirty="0"/>
              <a:t>H(x) </a:t>
            </a:r>
            <a:r>
              <a:rPr lang="en-US" altLang="zh-CN" sz="2400" dirty="0" smtClean="0"/>
              <a:t>)  	</a:t>
            </a:r>
            <a:r>
              <a:rPr lang="zh-CN" altLang="en-US" sz="2400" dirty="0"/>
              <a:t>前</a:t>
            </a:r>
            <a:r>
              <a:rPr lang="zh-CN" altLang="en-US" sz="2400" dirty="0" smtClean="0"/>
              <a:t>提</a:t>
            </a:r>
            <a:endParaRPr lang="en-US" altLang="zh-CN" sz="2400" dirty="0" smtClean="0"/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M(c)</a:t>
            </a:r>
            <a:r>
              <a:rPr lang="zh-CN" altLang="en-US" sz="2400" dirty="0"/>
              <a:t> ∧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/>
              <a:t>G(c)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∧</a:t>
            </a:r>
            <a:r>
              <a:rPr lang="en-US" altLang="zh-CN" sz="2400" dirty="0" smtClean="0"/>
              <a:t>H(c) 	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	EI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M(c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zh-CN" altLang="en-US" sz="2400" dirty="0"/>
              <a:t> ∧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/>
              <a:t>G(c)</a:t>
            </a:r>
            <a:r>
              <a:rPr lang="zh-CN" altLang="en-US" sz="2400" dirty="0"/>
              <a:t> </a:t>
            </a:r>
            <a:endParaRPr lang="en-US" altLang="zh-CN" sz="2400" dirty="0" smtClean="0"/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/>
              <a:t>	 H(c</a:t>
            </a:r>
            <a:r>
              <a:rPr lang="en-US" altLang="zh-CN" sz="2400" dirty="0" smtClean="0"/>
              <a:t>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sym typeface="Symbol" pitchFamily="18" charset="2"/>
              </a:rPr>
              <a:t>	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83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  </a:t>
            </a:r>
            <a:r>
              <a:rPr lang="zh-CN" altLang="en-US" sz="2800" dirty="0" smtClean="0"/>
              <a:t>谓词逻辑推理理论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93863"/>
            <a:ext cx="8458200" cy="3030537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在谓词逻辑中，由前提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，</a:t>
            </a:r>
            <a:r>
              <a:rPr lang="en-US" altLang="zh-CN" sz="2800" dirty="0" smtClean="0">
                <a:latin typeface="Courier New" pitchFamily="49" charset="0"/>
              </a:rPr>
              <a:t>…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推出结论</a:t>
            </a:r>
            <a:r>
              <a:rPr lang="en-US" altLang="zh-CN" sz="2800" i="1" dirty="0" smtClean="0"/>
              <a:t>B</a:t>
            </a:r>
            <a:r>
              <a:rPr lang="zh-CN" altLang="en-US" sz="2800" dirty="0" smtClean="0"/>
              <a:t>的形式结构仍然是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∧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∧</a:t>
            </a:r>
            <a:r>
              <a:rPr lang="en-US" altLang="zh-CN" sz="2800" dirty="0" smtClean="0">
                <a:latin typeface="Courier New" pitchFamily="49" charset="0"/>
              </a:rPr>
              <a:t>…</a:t>
            </a:r>
            <a:r>
              <a:rPr lang="en-US" altLang="zh-CN" sz="2800" dirty="0" smtClean="0"/>
              <a:t>∧</a:t>
            </a:r>
            <a:r>
              <a:rPr lang="en-US" altLang="zh-CN" sz="2800" i="1" dirty="0" err="1" smtClean="0"/>
              <a:t>A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err="1" smtClean="0"/>
              <a:t>→</a:t>
            </a:r>
            <a:r>
              <a:rPr lang="en-US" altLang="zh-CN" sz="2800" i="1" dirty="0" err="1" smtClean="0"/>
              <a:t>B</a:t>
            </a:r>
            <a:r>
              <a:rPr lang="zh-CN" altLang="en-US" sz="2800" dirty="0" smtClean="0"/>
              <a:t>。如果此式是永真式，则称由前提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，</a:t>
            </a:r>
            <a:r>
              <a:rPr lang="en-US" altLang="zh-CN" sz="2800" dirty="0" smtClean="0">
                <a:latin typeface="Courier New" pitchFamily="49" charset="0"/>
              </a:rPr>
              <a:t>…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推出结论</a:t>
            </a:r>
            <a:r>
              <a:rPr lang="en-US" altLang="zh-CN" sz="2800" i="1" dirty="0" smtClean="0"/>
              <a:t>B</a:t>
            </a:r>
            <a:r>
              <a:rPr lang="zh-CN" altLang="en-US" sz="2800" dirty="0" smtClean="0"/>
              <a:t>的推理正确，记作   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∧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∧</a:t>
            </a:r>
            <a:r>
              <a:rPr lang="en-US" altLang="zh-CN" sz="2800" dirty="0" smtClean="0">
                <a:latin typeface="Courier New" pitchFamily="49" charset="0"/>
              </a:rPr>
              <a:t>…</a:t>
            </a:r>
            <a:r>
              <a:rPr lang="en-US" altLang="zh-CN" sz="2800" dirty="0" smtClean="0"/>
              <a:t>∧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>
                <a:sym typeface="Symbol" pitchFamily="18" charset="2"/>
              </a:rPr>
              <a:t> </a:t>
            </a:r>
            <a:r>
              <a:rPr lang="en-US" altLang="zh-CN" sz="2800" i="1" dirty="0" smtClean="0"/>
              <a:t>B</a:t>
            </a:r>
            <a:r>
              <a:rPr lang="zh-CN" altLang="en-US" sz="2800" dirty="0" smtClean="0"/>
              <a:t>或者</a:t>
            </a:r>
          </a:p>
          <a:p>
            <a:pPr algn="just" eaLnBrk="1" hangingPunct="1"/>
            <a:r>
              <a:rPr lang="en-US" altLang="zh-CN" sz="2800" i="1" dirty="0" smtClean="0"/>
              <a:t>		A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，</a:t>
            </a:r>
            <a:r>
              <a:rPr lang="en-US" altLang="zh-CN" sz="2800" dirty="0" smtClean="0">
                <a:latin typeface="Courier New" pitchFamily="49" charset="0"/>
              </a:rPr>
              <a:t>…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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B</a:t>
            </a:r>
            <a:r>
              <a:rPr lang="zh-CN" altLang="en-US" sz="2800" dirty="0" smtClean="0"/>
              <a:t>，否则称推理不正确。</a:t>
            </a:r>
          </a:p>
        </p:txBody>
      </p:sp>
    </p:spTree>
    <p:extLst>
      <p:ext uri="{BB962C8B-B14F-4D97-AF65-F5344CB8AC3E}">
        <p14:creationId xmlns:p14="http://schemas.microsoft.com/office/powerpoint/2010/main" val="24793625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85800"/>
            <a:ext cx="6781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(M(c)</a:t>
            </a:r>
            <a:r>
              <a:rPr lang="zh-CN" altLang="en-US" sz="2400" dirty="0"/>
              <a:t> ∧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400" dirty="0"/>
              <a:t>G(c))</a:t>
            </a:r>
            <a:r>
              <a:rPr lang="zh-CN" altLang="en-US" sz="2400" dirty="0"/>
              <a:t>→ </a:t>
            </a:r>
            <a:r>
              <a:rPr lang="en-US" altLang="zh-CN" sz="2400" dirty="0" smtClean="0">
                <a:sym typeface="Symbol" pitchFamily="18" charset="2"/>
              </a:rPr>
              <a:t>F(c)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ym typeface="Symbol" pitchFamily="18" charset="2"/>
              </a:rPr>
              <a:t>F(c)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 M(c)</a:t>
            </a:r>
            <a:r>
              <a:rPr lang="zh-CN" altLang="en-US" sz="2400" dirty="0"/>
              <a:t> ∧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H</a:t>
            </a:r>
            <a:r>
              <a:rPr lang="en-US" altLang="zh-CN" sz="2400" dirty="0" smtClean="0"/>
              <a:t>(c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∧</a:t>
            </a:r>
            <a:r>
              <a:rPr lang="en-US" altLang="zh-CN" sz="2400" dirty="0" smtClean="0"/>
              <a:t>F(c)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x(M(x)</a:t>
            </a:r>
            <a:r>
              <a:rPr lang="zh-CN" altLang="en-US" sz="2400" dirty="0"/>
              <a:t> ∧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H</a:t>
            </a:r>
            <a:r>
              <a:rPr lang="en-US" altLang="zh-CN" sz="2400" dirty="0"/>
              <a:t>(x)</a:t>
            </a:r>
            <a:r>
              <a:rPr lang="zh-CN" altLang="en-US" sz="2400" dirty="0"/>
              <a:t> ∧</a:t>
            </a:r>
            <a:r>
              <a:rPr lang="en-US" altLang="zh-CN" sz="2400" dirty="0"/>
              <a:t>F(x) </a:t>
            </a:r>
            <a:r>
              <a:rPr lang="en-US" altLang="zh-CN" sz="2400" dirty="0" smtClean="0"/>
              <a:t>) 	</a:t>
            </a:r>
            <a:r>
              <a:rPr lang="zh-CN" altLang="en-US" sz="2400" dirty="0" smtClean="0"/>
              <a:t>要证的结论</a:t>
            </a:r>
            <a:r>
              <a:rPr lang="en-US" altLang="zh-CN" sz="2400" dirty="0" smtClean="0"/>
              <a:t>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400" dirty="0" smtClean="0"/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1541624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8580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课</a:t>
            </a:r>
            <a:r>
              <a:rPr lang="zh-CN" altLang="en-US" sz="4000" b="1" dirty="0" smtClean="0">
                <a:solidFill>
                  <a:srgbClr val="000000"/>
                </a:solidFill>
                <a:sym typeface="Symbol" pitchFamily="18" charset="2"/>
              </a:rPr>
              <a:t>外作业</a:t>
            </a:r>
            <a:endParaRPr lang="en-US" altLang="zh-CN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990600" y="1600200"/>
            <a:ext cx="6781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sym typeface="Symbol" pitchFamily="18" charset="2"/>
              </a:rPr>
              <a:t>教材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 1.6 </a:t>
            </a:r>
            <a:r>
              <a:rPr lang="zh-CN" altLang="en-US" sz="2800" dirty="0" smtClean="0">
                <a:solidFill>
                  <a:srgbClr val="000000"/>
                </a:solidFill>
                <a:sym typeface="Symbol" pitchFamily="18" charset="2"/>
              </a:rPr>
              <a:t>节</a:t>
            </a:r>
            <a:endParaRPr lang="en-US" altLang="zh-CN" sz="2800" dirty="0" smtClean="0">
              <a:solidFill>
                <a:srgbClr val="000000"/>
              </a:solidFill>
              <a:sym typeface="Symbol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P46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T10 (a)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T12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T15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4665541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286000" y="2387025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sym typeface="Symbol" pitchFamily="18" charset="2"/>
              </a:rPr>
              <a:t>逻辑部分内容就讲到此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12104867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Box 1"/>
          <p:cNvSpPr txBox="1">
            <a:spLocks noChangeArrowheads="1"/>
          </p:cNvSpPr>
          <p:nvPr/>
        </p:nvSpPr>
        <p:spPr bwMode="auto">
          <a:xfrm>
            <a:off x="2916238" y="2420938"/>
            <a:ext cx="43236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000000"/>
                </a:solidFill>
              </a:rPr>
              <a:t>更多参考例题</a:t>
            </a:r>
            <a:r>
              <a:rPr lang="zh-CN" altLang="en-US" sz="4000">
                <a:solidFill>
                  <a:srgbClr val="000000"/>
                </a:solidFill>
              </a:rPr>
              <a:t>习题</a:t>
            </a:r>
            <a:endParaRPr lang="en-US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187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Box 1"/>
          <p:cNvSpPr txBox="1">
            <a:spLocks noChangeArrowheads="1"/>
          </p:cNvSpPr>
          <p:nvPr/>
        </p:nvSpPr>
        <p:spPr bwMode="auto">
          <a:xfrm>
            <a:off x="1692275" y="44450"/>
            <a:ext cx="451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</a:rPr>
              <a:t>补充：存在唯一量词</a:t>
            </a:r>
            <a:r>
              <a:rPr lang="zh-CN" altLang="en-US" sz="3200">
                <a:solidFill>
                  <a:srgbClr val="000000"/>
                </a:solidFill>
                <a:sym typeface="Symbol" pitchFamily="18" charset="2"/>
              </a:rPr>
              <a:t>！</a:t>
            </a:r>
            <a:endParaRPr lang="en-US" altLang="en-US" sz="3200">
              <a:solidFill>
                <a:srgbClr val="00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99147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很多的命题有存在唯一的表述，或者是说有且仅有一个。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量词表示：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 ！</a:t>
            </a: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例如：存在唯一的偶素数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. P(x):x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是素数，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E(x):x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是偶数</a:t>
            </a: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表示：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！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x(P(x)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E(x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))</a:t>
            </a: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不用！的表示方法：</a:t>
            </a: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举例： ！</a:t>
            </a:r>
            <a:r>
              <a:rPr lang="en-US" altLang="zh-CN" dirty="0" err="1">
                <a:solidFill>
                  <a:srgbClr val="000000"/>
                </a:solidFill>
                <a:sym typeface="Symbol" pitchFamily="18" charset="2"/>
              </a:rPr>
              <a:t>xA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(x) 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也可以表示为</a:t>
            </a: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 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x ( A(x)  y(</a:t>
            </a:r>
            <a:r>
              <a:rPr lang="en-US" altLang="zh-CN" dirty="0" err="1">
                <a:solidFill>
                  <a:srgbClr val="000000"/>
                </a:solidFill>
                <a:sym typeface="Symbol" pitchFamily="18" charset="2"/>
              </a:rPr>
              <a:t>yx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) A(y) )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or 	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x ( A(x)  y( D(</a:t>
            </a:r>
            <a:r>
              <a:rPr lang="en-US" altLang="zh-CN" dirty="0" err="1">
                <a:solidFill>
                  <a:srgbClr val="000000"/>
                </a:solidFill>
                <a:sym typeface="Symbol" pitchFamily="18" charset="2"/>
              </a:rPr>
              <a:t>x,y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) A(y) ),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其中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D(</a:t>
            </a:r>
            <a:r>
              <a:rPr lang="en-US" altLang="zh-CN" dirty="0" err="1">
                <a:solidFill>
                  <a:srgbClr val="000000"/>
                </a:solidFill>
                <a:sym typeface="Symbol" pitchFamily="18" charset="2"/>
              </a:rPr>
              <a:t>x,y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表示</a:t>
            </a:r>
            <a:r>
              <a:rPr lang="en-US" altLang="zh-CN" dirty="0" err="1">
                <a:solidFill>
                  <a:srgbClr val="000000"/>
                </a:solidFill>
                <a:sym typeface="Symbol" pitchFamily="18" charset="2"/>
              </a:rPr>
              <a:t>yx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   Or  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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）∧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）→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））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3880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9914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课堂练习：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符号化下面语句，并用构造证明法证明其推理的正确性。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  所有的旅客或者坐头等舱或者坐经济舱，每个旅客当且仅当他富裕时坐头等舱，有些旅客富裕但并非所有的旅客均富裕。因此，有些旅客坐经济舱。</a:t>
            </a:r>
          </a:p>
        </p:txBody>
      </p:sp>
      <p:sp>
        <p:nvSpPr>
          <p:cNvPr id="1044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9573" name="Text Box 7"/>
          <p:cNvSpPr txBox="1">
            <a:spLocks noChangeArrowheads="1"/>
          </p:cNvSpPr>
          <p:nvPr/>
        </p:nvSpPr>
        <p:spPr bwMode="auto">
          <a:xfrm>
            <a:off x="684213" y="3087688"/>
            <a:ext cx="7991475" cy="286226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设</a:t>
            </a:r>
            <a:r>
              <a:rPr lang="en-US" altLang="zh-CN" smtClean="0">
                <a:solidFill>
                  <a:srgbClr val="000000"/>
                </a:solidFill>
              </a:rPr>
              <a:t>F(x):x</a:t>
            </a:r>
            <a:r>
              <a:rPr lang="zh-CN" altLang="en-US" smtClean="0">
                <a:solidFill>
                  <a:srgbClr val="000000"/>
                </a:solidFill>
              </a:rPr>
              <a:t>是旅客，</a:t>
            </a:r>
            <a:r>
              <a:rPr lang="en-US" altLang="zh-CN" smtClean="0">
                <a:solidFill>
                  <a:srgbClr val="000000"/>
                </a:solidFill>
              </a:rPr>
              <a:t>G(x):x</a:t>
            </a:r>
            <a:r>
              <a:rPr lang="zh-CN" altLang="en-US" smtClean="0">
                <a:solidFill>
                  <a:srgbClr val="000000"/>
                </a:solidFill>
              </a:rPr>
              <a:t>坐头等舱，</a:t>
            </a:r>
            <a:r>
              <a:rPr lang="en-US" altLang="zh-CN" smtClean="0">
                <a:solidFill>
                  <a:srgbClr val="000000"/>
                </a:solidFill>
              </a:rPr>
              <a:t>H(x):x</a:t>
            </a:r>
            <a:r>
              <a:rPr lang="zh-CN" altLang="en-US" smtClean="0">
                <a:solidFill>
                  <a:srgbClr val="000000"/>
                </a:solidFill>
              </a:rPr>
              <a:t>坐经济舱，</a:t>
            </a:r>
            <a:r>
              <a:rPr lang="en-US" altLang="zh-CN" smtClean="0">
                <a:solidFill>
                  <a:srgbClr val="000000"/>
                </a:solidFill>
              </a:rPr>
              <a:t>S(x):x</a:t>
            </a:r>
            <a:r>
              <a:rPr lang="zh-CN" altLang="en-US" smtClean="0">
                <a:solidFill>
                  <a:srgbClr val="000000"/>
                </a:solidFill>
              </a:rPr>
              <a:t>是富裕的。</a:t>
            </a: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前提：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结论：</a:t>
            </a:r>
          </a:p>
        </p:txBody>
      </p:sp>
      <p:sp>
        <p:nvSpPr>
          <p:cNvPr id="104453" name="Rectangle 9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00359" name="Object 8"/>
          <p:cNvGraphicFramePr>
            <a:graphicFrameLocks noChangeAspect="1"/>
          </p:cNvGraphicFramePr>
          <p:nvPr/>
        </p:nvGraphicFramePr>
        <p:xfrm>
          <a:off x="1655763" y="3933825"/>
          <a:ext cx="698182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3" imgW="2349500" imgH="889000" progId="Equation.3">
                  <p:embed/>
                </p:oleObj>
              </mc:Choice>
              <mc:Fallback>
                <p:oleObj name="Equation" r:id="rId3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933825"/>
                        <a:ext cx="6981825" cy="19891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91602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457200"/>
            <a:ext cx="8763000" cy="55626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        【</a:t>
            </a:r>
            <a:r>
              <a:rPr lang="zh-CN" altLang="en-US" sz="2800" dirty="0" smtClean="0"/>
              <a:t>例</a:t>
            </a:r>
            <a:r>
              <a:rPr lang="en-US" altLang="zh-CN" sz="2800" dirty="0"/>
              <a:t>8</a:t>
            </a:r>
            <a:r>
              <a:rPr lang="en-US" altLang="zh-CN" sz="2800" dirty="0" smtClean="0"/>
              <a:t>】 </a:t>
            </a:r>
            <a:r>
              <a:rPr lang="zh-CN" altLang="en-US" sz="2800" dirty="0" smtClean="0"/>
              <a:t>在谓词逻辑中符号化自然数的三条公理（皮亚诺公理 ）。</a:t>
            </a:r>
          </a:p>
          <a:p>
            <a:pPr algn="just" eaLnBrk="1" hangingPunct="1"/>
            <a:r>
              <a:rPr lang="zh-CN" altLang="en-US" sz="2800" dirty="0" smtClean="0"/>
              <a:t>      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）每个数都有唯一的一个数是它的后继数。</a:t>
            </a:r>
          </a:p>
          <a:p>
            <a:pPr algn="just" eaLnBrk="1" hangingPunct="1"/>
            <a:r>
              <a:rPr lang="zh-CN" altLang="en-US" sz="2800" dirty="0" smtClean="0"/>
              <a:t>      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）没有一个数使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为它的后继数。</a:t>
            </a:r>
          </a:p>
          <a:p>
            <a:pPr algn="just" eaLnBrk="1" hangingPunct="1"/>
            <a:r>
              <a:rPr lang="zh-CN" altLang="en-US" sz="2800" dirty="0" smtClean="0"/>
              <a:t>          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）每个不等于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的数都有唯一的一个数是它的直接先行者。</a:t>
            </a:r>
          </a:p>
          <a:p>
            <a:pPr algn="just" eaLnBrk="1" hangingPunct="1"/>
            <a:r>
              <a:rPr lang="zh-CN" altLang="en-US" sz="2800" dirty="0" smtClean="0"/>
              <a:t>            分析 在符号化命题的过程中，设定谓词尽可能少是一个原则。注意到</a:t>
            </a:r>
            <a:r>
              <a:rPr lang="en-US" altLang="zh-CN" sz="2800" dirty="0" smtClean="0"/>
              <a:t>"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是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的后继数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"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是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的直接先行者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含义相同，所以可用一个谓词表示。</a:t>
            </a:r>
          </a:p>
          <a:p>
            <a:pPr eaLnBrk="1" hangingPunct="1"/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58099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解 设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）：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是自然数，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）：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是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的后继数，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）：</a:t>
            </a:r>
            <a:r>
              <a:rPr lang="en-US" altLang="zh-CN" sz="2800" i="1" dirty="0" smtClean="0"/>
              <a:t>x</a:t>
            </a:r>
            <a:r>
              <a:rPr lang="en-US" altLang="zh-CN" sz="2800" dirty="0" smtClean="0"/>
              <a:t>=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，则</a:t>
            </a:r>
          </a:p>
          <a:p>
            <a:pPr algn="just" eaLnBrk="1" hangingPunct="1"/>
            <a:r>
              <a:rPr lang="zh-CN" altLang="en-US" sz="2800" dirty="0" smtClean="0"/>
              <a:t> 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）→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/>
              <a:t>!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）∧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）））</a:t>
            </a:r>
          </a:p>
          <a:p>
            <a:pPr algn="just" eaLnBrk="1" hangingPunct="1"/>
            <a:r>
              <a:rPr lang="zh-CN" altLang="en-US" sz="2800" dirty="0" smtClean="0"/>
              <a:t> 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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</a:t>
            </a:r>
          </a:p>
          <a:p>
            <a:pPr algn="just" eaLnBrk="1" hangingPunct="1"/>
            <a:r>
              <a:rPr lang="zh-CN" altLang="en-US" sz="2800" dirty="0" smtClean="0"/>
              <a:t>     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（（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 </a:t>
            </a:r>
            <a:r>
              <a:rPr lang="en-US" altLang="zh-CN" dirty="0" smtClean="0"/>
              <a:t>﹁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））</a:t>
            </a:r>
          </a:p>
          <a:p>
            <a:pPr algn="just" eaLnBrk="1" hangingPunct="1"/>
            <a:r>
              <a:rPr lang="zh-CN" altLang="en-US" sz="2800" dirty="0" smtClean="0"/>
              <a:t>            → 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/>
              <a:t>!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）∧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）））</a:t>
            </a:r>
          </a:p>
          <a:p>
            <a:pPr eaLnBrk="1" hangingPunct="1"/>
            <a:r>
              <a:rPr lang="zh-CN" alt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5182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153400" cy="55626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/>
              <a:t>9</a:t>
            </a:r>
            <a:r>
              <a:rPr lang="en-US" altLang="zh-CN" sz="2800" dirty="0" smtClean="0"/>
              <a:t>】 </a:t>
            </a:r>
            <a:r>
              <a:rPr lang="zh-CN" altLang="en-US" sz="2800" dirty="0" smtClean="0"/>
              <a:t>将符号</a:t>
            </a:r>
            <a:r>
              <a:rPr lang="zh-CN" altLang="en-US" sz="2800" dirty="0" smtClean="0">
                <a:sym typeface="Symbol" pitchFamily="18" charset="2"/>
              </a:rPr>
              <a:t>！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）表达成仅用量词的形式。</a:t>
            </a:r>
          </a:p>
          <a:p>
            <a:pPr algn="just" eaLnBrk="1" hangingPunct="1"/>
            <a:r>
              <a:rPr lang="zh-CN" altLang="en-US" sz="2800" dirty="0" smtClean="0"/>
              <a:t>           分析 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/>
              <a:t>!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）的意思是：存在唯一的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具有性质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。即有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具有性质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，且若还有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也具有性质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，则必有</a:t>
            </a:r>
            <a:r>
              <a:rPr lang="en-US" altLang="zh-CN" sz="2800" i="1" dirty="0" smtClean="0"/>
              <a:t>x</a:t>
            </a:r>
            <a:r>
              <a:rPr lang="en-US" altLang="zh-CN" sz="2800" dirty="0" smtClean="0"/>
              <a:t>=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。</a:t>
            </a:r>
          </a:p>
          <a:p>
            <a:pPr algn="just" eaLnBrk="1" hangingPunct="1"/>
            <a:r>
              <a:rPr lang="zh-CN" altLang="en-US" sz="2800" dirty="0" smtClean="0"/>
              <a:t>   解  </a:t>
            </a:r>
          </a:p>
          <a:p>
            <a:pPr algn="just" eaLnBrk="1" hangingPunct="1"/>
            <a:r>
              <a:rPr lang="zh-CN" altLang="en-US" sz="2800" dirty="0" smtClean="0"/>
              <a:t>          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dirty="0" smtClean="0"/>
              <a:t>!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  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）→</a:t>
            </a:r>
            <a:r>
              <a:rPr lang="en-US" altLang="zh-CN" sz="2800" i="1" dirty="0" smtClean="0"/>
              <a:t>x</a:t>
            </a:r>
            <a:r>
              <a:rPr lang="en-US" altLang="zh-CN" sz="2800" dirty="0" smtClean="0"/>
              <a:t>=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））</a:t>
            </a:r>
          </a:p>
          <a:p>
            <a:pPr eaLnBrk="1" hangingPunct="1"/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68655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 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10】 </a:t>
            </a:r>
            <a:r>
              <a:rPr lang="zh-CN" altLang="en-US" sz="2800" dirty="0" smtClean="0"/>
              <a:t>设个体域为</a:t>
            </a:r>
            <a:r>
              <a:rPr lang="en-US" altLang="zh-CN" sz="2800" dirty="0" smtClean="0"/>
              <a:t>{</a:t>
            </a:r>
            <a:r>
              <a:rPr lang="en-US" altLang="zh-CN" sz="2800" i="1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b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c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，消去下列公式中的量词。</a:t>
            </a:r>
          </a:p>
          <a:p>
            <a:pPr algn="just" eaLnBrk="1" hangingPunct="1"/>
            <a:r>
              <a:rPr lang="zh-CN" altLang="en-US" sz="2800" dirty="0" smtClean="0">
                <a:latin typeface="Courier New" pitchFamily="49" charset="0"/>
              </a:rPr>
              <a:t> </a:t>
            </a:r>
            <a:r>
              <a:rPr lang="zh-CN" altLang="en-US" sz="2800" dirty="0" smtClean="0"/>
              <a:t>    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zh-CN" altLang="en-US" sz="2800" dirty="0" smtClean="0"/>
              <a:t> 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i="1" dirty="0" err="1" smtClean="0"/>
              <a:t>yG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</a:t>
            </a:r>
          </a:p>
          <a:p>
            <a:pPr algn="just" eaLnBrk="1" hangingPunct="1"/>
            <a:r>
              <a:rPr lang="zh-CN" altLang="en-US" sz="2800" dirty="0" smtClean="0"/>
              <a:t>      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>
                <a:sym typeface="Symbol" pitchFamily="18" charset="2"/>
              </a:rPr>
              <a:t> 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））</a:t>
            </a:r>
          </a:p>
          <a:p>
            <a:pPr algn="just" eaLnBrk="1" hangingPunct="1"/>
            <a:r>
              <a:rPr lang="zh-CN" altLang="en-US" sz="2800" dirty="0" smtClean="0"/>
              <a:t>          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x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）→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））</a:t>
            </a:r>
          </a:p>
        </p:txBody>
      </p:sp>
    </p:spTree>
    <p:extLst>
      <p:ext uri="{BB962C8B-B14F-4D97-AF65-F5344CB8AC3E}">
        <p14:creationId xmlns:p14="http://schemas.microsoft.com/office/powerpoint/2010/main" val="111861659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7772400" cy="4200525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           </a:t>
            </a:r>
            <a:r>
              <a:rPr lang="zh-CN" altLang="en-US" sz="2800" dirty="0" smtClean="0"/>
              <a:t>由于谓词演算是在命题演算的基础上，进一步加入了谓词与量词等元素，因此容易想到，命题演算中有关推理演绎的规则依然适用于谓词演算，即在命题逻辑中的各项推理规则在</a:t>
            </a:r>
            <a:r>
              <a:rPr lang="zh-CN" altLang="en-US" sz="2800" dirty="0" smtClean="0">
                <a:sym typeface="Symbol" pitchFamily="18" charset="2"/>
              </a:rPr>
              <a:t>谓词</a:t>
            </a:r>
            <a:r>
              <a:rPr lang="zh-CN" altLang="en-US" sz="2800" dirty="0" smtClean="0"/>
              <a:t>逻辑推理中仍然适用，</a:t>
            </a:r>
            <a:r>
              <a:rPr lang="zh-CN" altLang="en-US" sz="2800" dirty="0" smtClean="0">
                <a:solidFill>
                  <a:schemeClr val="accent2"/>
                </a:solidFill>
              </a:rPr>
              <a:t>当然也还有些只适用于谓词演算的概念与规则。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algn="just" eaLnBrk="1" hangingPunct="1"/>
            <a:r>
              <a:rPr lang="zh-CN" altLang="en-US" sz="2800" dirty="0" smtClean="0">
                <a:solidFill>
                  <a:schemeClr val="accent2"/>
                </a:solidFill>
              </a:rPr>
              <a:t>以下学习一些仅用于谓词逻辑的推理规则</a:t>
            </a:r>
            <a:r>
              <a:rPr lang="zh-CN" altLang="en-US" sz="2800" dirty="0" smtClean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8886692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33400"/>
            <a:ext cx="8713788" cy="5638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smtClean="0"/>
              <a:t>解 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  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en-US" altLang="zh-CN" sz="2800" i="1" smtClean="0"/>
              <a:t>xF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</a:t>
            </a:r>
            <a:r>
              <a:rPr lang="zh-CN" altLang="en-US" smtClean="0"/>
              <a:t>∧</a:t>
            </a:r>
            <a:r>
              <a:rPr lang="zh-CN" altLang="en-US" sz="2800" smtClean="0"/>
              <a:t> </a:t>
            </a:r>
            <a:r>
              <a:rPr lang="zh-CN" altLang="en-US" sz="2800" smtClean="0">
                <a:sym typeface="Symbol" pitchFamily="18" charset="2"/>
              </a:rPr>
              <a:t></a:t>
            </a:r>
            <a:r>
              <a:rPr lang="en-US" altLang="zh-CN" sz="2800" i="1" smtClean="0"/>
              <a:t>yG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 </a:t>
            </a:r>
            <a:endParaRPr lang="zh-CN" altLang="en-US" sz="2800" smtClean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smtClean="0"/>
              <a:t>       （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</a:t>
            </a:r>
            <a:r>
              <a:rPr lang="zh-CN" altLang="en-US" sz="2800" smtClean="0"/>
              <a:t>）∧（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 ∨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)∨</a:t>
            </a:r>
            <a:r>
              <a:rPr lang="en-US" altLang="zh-CN" sz="2800" i="1" smtClean="0"/>
              <a:t>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c</a:t>
            </a:r>
            <a:r>
              <a:rPr lang="zh-CN" altLang="en-US" sz="2800" smtClean="0"/>
              <a:t>））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 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 </a:t>
            </a:r>
            <a:r>
              <a:rPr lang="zh-CN" altLang="en-US" sz="2800" smtClean="0">
                <a:sym typeface="Symbol" pitchFamily="18" charset="2"/>
              </a:rPr>
              <a:t>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）∧</a:t>
            </a:r>
            <a:r>
              <a:rPr lang="en-US" altLang="zh-CN" sz="2800" i="1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））</a:t>
            </a:r>
            <a:r>
              <a:rPr lang="zh-CN" altLang="en-US" sz="2800" smtClean="0">
                <a:sym typeface="Symbol" pitchFamily="18" charset="2"/>
              </a:rPr>
              <a:t> </a:t>
            </a:r>
            <a:endParaRPr lang="zh-CN" altLang="en-US" sz="2800" smtClean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smtClean="0"/>
              <a:t> </a:t>
            </a:r>
            <a:r>
              <a:rPr lang="en-US" altLang="zh-CN" sz="2800" smtClean="0"/>
              <a:t>		</a:t>
            </a:r>
            <a:r>
              <a:rPr lang="zh-CN" altLang="en-US" sz="2800" smtClean="0">
                <a:sym typeface="Symbol" pitchFamily="18" charset="2"/>
              </a:rPr>
              <a:t></a:t>
            </a:r>
            <a:r>
              <a:rPr lang="zh-CN" altLang="en-US" sz="2800" smtClean="0"/>
              <a:t> 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))∧ </a:t>
            </a:r>
            <a:r>
              <a:rPr lang="zh-CN" altLang="en-US" sz="2800" smtClean="0">
                <a:sym typeface="Symbol" pitchFamily="18" charset="2"/>
              </a:rPr>
              <a:t></a:t>
            </a:r>
            <a:r>
              <a:rPr lang="en-US" altLang="zh-CN" sz="2800" smtClean="0"/>
              <a:t> 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))∧ </a:t>
            </a:r>
            <a:r>
              <a:rPr lang="zh-CN" altLang="en-US" sz="2800" smtClean="0">
                <a:sym typeface="Symbol" pitchFamily="18" charset="2"/>
              </a:rPr>
              <a:t></a:t>
            </a:r>
            <a:r>
              <a:rPr lang="en-US" altLang="zh-CN" sz="2800" smtClean="0"/>
              <a:t> 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smtClean="0"/>
              <a:t>		 </a:t>
            </a:r>
            <a:r>
              <a:rPr lang="zh-CN" altLang="en-US" sz="2800" smtClean="0">
                <a:sym typeface="Symbol" pitchFamily="18" charset="2"/>
              </a:rPr>
              <a:t></a:t>
            </a:r>
            <a:r>
              <a:rPr lang="en-US" altLang="zh-CN" sz="2800" smtClean="0"/>
              <a:t> ((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)))∧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smtClean="0"/>
              <a:t>               ((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)))∧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smtClean="0"/>
              <a:t>               ((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)∧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72636385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8353425" cy="5638800"/>
          </a:xfrm>
        </p:spPr>
        <p:txBody>
          <a:bodyPr/>
          <a:lstStyle/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 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en-US" altLang="zh-CN" sz="2800" i="1" smtClean="0"/>
              <a:t>x</a:t>
            </a:r>
            <a:r>
              <a:rPr lang="zh-CN" altLang="en-US" sz="2800" smtClean="0">
                <a:sym typeface="Symbol" pitchFamily="18" charset="2"/>
              </a:rPr>
              <a:t> 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）→</a:t>
            </a:r>
            <a:r>
              <a:rPr lang="en-US" altLang="zh-CN" sz="2800" i="1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））</a:t>
            </a:r>
            <a:r>
              <a:rPr lang="zh-CN" altLang="en-US" sz="2800" smtClean="0">
                <a:sym typeface="Symbol" pitchFamily="18" charset="2"/>
              </a:rPr>
              <a:t></a:t>
            </a:r>
            <a:endParaRPr lang="zh-CN" altLang="en-US" sz="2800" smtClean="0"/>
          </a:p>
          <a:p>
            <a:pPr algn="just" eaLnBrk="1" hangingPunct="1"/>
            <a:r>
              <a:rPr lang="zh-CN" altLang="en-US" sz="2800" smtClean="0"/>
              <a:t>            </a:t>
            </a:r>
            <a:r>
              <a:rPr lang="zh-CN" altLang="en-US" sz="2800" smtClean="0">
                <a:sym typeface="Symbol" pitchFamily="18" charset="2"/>
              </a:rPr>
              <a:t>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))∧ </a:t>
            </a:r>
            <a:r>
              <a:rPr lang="zh-CN" altLang="en-US" sz="2800" smtClean="0">
                <a:sym typeface="Symbol" pitchFamily="18" charset="2"/>
              </a:rPr>
              <a:t>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))</a:t>
            </a:r>
          </a:p>
          <a:p>
            <a:pPr algn="just" eaLnBrk="1" hangingPunct="1"/>
            <a:r>
              <a:rPr lang="en-US" altLang="zh-CN" sz="2800" smtClean="0"/>
              <a:t>            ∧</a:t>
            </a:r>
            <a:r>
              <a:rPr lang="zh-CN" altLang="en-US" sz="2800" smtClean="0">
                <a:sym typeface="Symbol" pitchFamily="18" charset="2"/>
              </a:rPr>
              <a:t> 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))</a:t>
            </a:r>
          </a:p>
          <a:p>
            <a:pPr eaLnBrk="1" hangingPunct="1"/>
            <a:r>
              <a:rPr lang="en-US" altLang="zh-CN" sz="2800" smtClean="0"/>
              <a:t> </a:t>
            </a:r>
            <a:r>
              <a:rPr lang="zh-CN" altLang="en-US" sz="2800" smtClean="0">
                <a:sym typeface="Symbol" pitchFamily="18" charset="2"/>
              </a:rPr>
              <a:t></a:t>
            </a:r>
            <a:r>
              <a:rPr lang="en-US" altLang="zh-CN" sz="2800" smtClean="0"/>
              <a:t> ((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)))∧((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)))∧((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))∨(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)→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)))</a:t>
            </a:r>
          </a:p>
          <a:p>
            <a:pPr eaLnBrk="1" hangingPunct="1"/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08929738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888"/>
            <a:ext cx="7772400" cy="5843587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11】 </a:t>
            </a:r>
            <a:r>
              <a:rPr lang="zh-CN" altLang="en-US" sz="2800" dirty="0" smtClean="0"/>
              <a:t>构造下面推理的证明：</a:t>
            </a:r>
          </a:p>
          <a:p>
            <a:pPr algn="just" eaLnBrk="1" hangingPunct="1"/>
            <a:r>
              <a:rPr lang="zh-CN" altLang="en-US" sz="2800" dirty="0" smtClean="0"/>
              <a:t>        前提   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）∨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</a:t>
            </a:r>
          </a:p>
          <a:p>
            <a:pPr algn="just" eaLnBrk="1" hangingPunct="1"/>
            <a:r>
              <a:rPr lang="zh-CN" altLang="en-US" sz="2800" dirty="0" smtClean="0"/>
              <a:t>        结论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）∨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</a:t>
            </a:r>
          </a:p>
          <a:p>
            <a:pPr algn="just" eaLnBrk="1" hangingPunct="1"/>
            <a:r>
              <a:rPr lang="zh-CN" altLang="en-US" sz="2800" dirty="0" smtClean="0"/>
              <a:t>证明  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）∨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                 前提引入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）∨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））   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）置换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）∨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））          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UI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）∨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）                          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UI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）∨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              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U</a:t>
            </a:r>
            <a:r>
              <a:rPr lang="en-US" altLang="zh-CN" sz="2800" i="1" dirty="0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4739595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81000"/>
            <a:ext cx="6161087" cy="87788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补充</a:t>
            </a:r>
            <a:r>
              <a:rPr lang="zh-CN" altLang="en-US" sz="2800" dirty="0" smtClean="0"/>
              <a:t>课外习题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68413"/>
            <a:ext cx="7772400" cy="4608512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1</a:t>
            </a:r>
            <a:r>
              <a:rPr lang="zh-CN" altLang="en-US" sz="2800" dirty="0" smtClean="0"/>
              <a:t>．在谓词逻辑中将下列命题符号化。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）天下乌鸦一般黑。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）没有不散的筵席。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）闪光的未必是金子。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）有不是奇数的素数。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）有且仅有一个偶素数。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）猫是动物，但并非所有的动物都是猫。</a:t>
            </a:r>
          </a:p>
        </p:txBody>
      </p:sp>
    </p:spTree>
    <p:extLst>
      <p:ext uri="{BB962C8B-B14F-4D97-AF65-F5344CB8AC3E}">
        <p14:creationId xmlns:p14="http://schemas.microsoft.com/office/powerpoint/2010/main" val="32377622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6400800" cy="3505200"/>
          </a:xfrm>
        </p:spPr>
        <p:txBody>
          <a:bodyPr/>
          <a:lstStyle/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7</a:t>
            </a:r>
            <a:r>
              <a:rPr lang="zh-CN" altLang="en-US" sz="2800" smtClean="0"/>
              <a:t>）骆驼都比马大。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8</a:t>
            </a:r>
            <a:r>
              <a:rPr lang="zh-CN" altLang="en-US" sz="2800" smtClean="0"/>
              <a:t>）有的骆驼比所有的马都大。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9</a:t>
            </a:r>
            <a:r>
              <a:rPr lang="zh-CN" altLang="en-US" sz="2800" smtClean="0"/>
              <a:t>）所有的骆驼都比某些马大。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10</a:t>
            </a:r>
            <a:r>
              <a:rPr lang="zh-CN" altLang="en-US" sz="2800" smtClean="0"/>
              <a:t>）有的骆驼比某些马大。</a:t>
            </a:r>
          </a:p>
          <a:p>
            <a:pPr eaLnBrk="1" hangingPunct="1"/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5852699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-26988"/>
            <a:ext cx="7772400" cy="6551613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             2</a:t>
            </a:r>
            <a:r>
              <a:rPr lang="zh-CN" altLang="en-US" smtClean="0"/>
              <a:t>．取个体域为实数集</a:t>
            </a:r>
            <a:r>
              <a:rPr lang="en-US" altLang="zh-CN" i="1" smtClean="0"/>
              <a:t>R</a:t>
            </a:r>
            <a:r>
              <a:rPr lang="zh-CN" altLang="en-US" smtClean="0"/>
              <a:t>，</a:t>
            </a:r>
            <a:r>
              <a:rPr lang="zh-CN" altLang="en-US" i="1" smtClean="0"/>
              <a:t> </a:t>
            </a:r>
            <a:r>
              <a:rPr lang="zh-CN" altLang="en-US" smtClean="0"/>
              <a:t>函数</a:t>
            </a:r>
            <a:r>
              <a:rPr lang="en-US" altLang="zh-CN" i="1" smtClean="0"/>
              <a:t>f</a:t>
            </a:r>
            <a:r>
              <a:rPr lang="zh-CN" altLang="en-US" smtClean="0"/>
              <a:t>在点</a:t>
            </a:r>
            <a:r>
              <a:rPr lang="en-US" altLang="zh-CN" i="1" smtClean="0"/>
              <a:t>a</a:t>
            </a:r>
            <a:r>
              <a:rPr lang="zh-CN" altLang="en-US" smtClean="0"/>
              <a:t>处连续的定义是：</a:t>
            </a:r>
            <a:r>
              <a:rPr lang="en-US" altLang="zh-CN" i="1" smtClean="0"/>
              <a:t>f</a:t>
            </a:r>
            <a:r>
              <a:rPr lang="zh-CN" altLang="en-US" smtClean="0"/>
              <a:t>在</a:t>
            </a:r>
            <a:r>
              <a:rPr lang="en-US" altLang="zh-CN" i="1" smtClean="0"/>
              <a:t>a</a:t>
            </a:r>
            <a:r>
              <a:rPr lang="zh-CN" altLang="en-US" smtClean="0"/>
              <a:t>点连续，当且仅当对每一个小正数</a:t>
            </a:r>
            <a:r>
              <a:rPr lang="en-US" altLang="zh-CN" i="1" smtClean="0"/>
              <a:t>ε</a:t>
            </a:r>
            <a:r>
              <a:rPr lang="zh-CN" altLang="en-US" smtClean="0"/>
              <a:t>，都存在正数</a:t>
            </a:r>
            <a:r>
              <a:rPr lang="en-US" altLang="zh-CN" i="1" smtClean="0"/>
              <a:t>δ</a:t>
            </a:r>
            <a:r>
              <a:rPr lang="zh-CN" altLang="en-US" smtClean="0"/>
              <a:t>，使得对所有的</a:t>
            </a:r>
            <a:r>
              <a:rPr lang="en-US" altLang="zh-CN" i="1" smtClean="0"/>
              <a:t>x</a:t>
            </a:r>
            <a:r>
              <a:rPr lang="zh-CN" altLang="en-US" smtClean="0"/>
              <a:t>，若</a:t>
            </a:r>
            <a:r>
              <a:rPr lang="en-US" altLang="zh-CN" smtClean="0"/>
              <a:t>|</a:t>
            </a:r>
            <a:r>
              <a:rPr lang="en-US" altLang="zh-CN" i="1" smtClean="0"/>
              <a:t>x</a:t>
            </a:r>
            <a:r>
              <a:rPr lang="en-US" altLang="zh-CN" smtClean="0"/>
              <a:t>-</a:t>
            </a:r>
            <a:r>
              <a:rPr lang="en-US" altLang="zh-CN" i="1" smtClean="0"/>
              <a:t>a</a:t>
            </a:r>
            <a:r>
              <a:rPr lang="en-US" altLang="zh-CN" smtClean="0"/>
              <a:t>|</a:t>
            </a:r>
            <a:r>
              <a:rPr lang="zh-CN" altLang="en-US" smtClean="0"/>
              <a:t>＜</a:t>
            </a:r>
            <a:r>
              <a:rPr lang="en-US" altLang="zh-CN" i="1" smtClean="0"/>
              <a:t>δ</a:t>
            </a:r>
            <a:r>
              <a:rPr lang="zh-CN" altLang="en-US" smtClean="0"/>
              <a:t>，则</a:t>
            </a:r>
            <a:r>
              <a:rPr lang="en-US" altLang="zh-CN" smtClean="0"/>
              <a:t>|</a:t>
            </a:r>
            <a:r>
              <a:rPr lang="en-US" altLang="zh-CN" i="1" smtClean="0"/>
              <a:t>f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</a:t>
            </a:r>
            <a:r>
              <a:rPr lang="en-US" altLang="zh-CN" smtClean="0"/>
              <a:t>-</a:t>
            </a:r>
            <a:r>
              <a:rPr lang="en-US" altLang="zh-CN" i="1" smtClean="0"/>
              <a:t>f</a:t>
            </a: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zh-CN" altLang="en-US" smtClean="0"/>
              <a:t>）</a:t>
            </a:r>
            <a:r>
              <a:rPr lang="en-US" altLang="zh-CN" smtClean="0"/>
              <a:t>|</a:t>
            </a:r>
            <a:r>
              <a:rPr lang="zh-CN" altLang="en-US" smtClean="0"/>
              <a:t>＜</a:t>
            </a:r>
            <a:r>
              <a:rPr lang="en-US" altLang="zh-CN" i="1" smtClean="0"/>
              <a:t>ε</a:t>
            </a:r>
            <a:r>
              <a:rPr lang="zh-CN" altLang="en-US" smtClean="0"/>
              <a:t>。把上述定义用符号的形式表示。</a:t>
            </a:r>
          </a:p>
          <a:p>
            <a:pPr algn="just" eaLnBrk="1" hangingPunct="1"/>
            <a:r>
              <a:rPr lang="zh-CN" altLang="en-US" smtClean="0"/>
              <a:t>             </a:t>
            </a:r>
            <a:r>
              <a:rPr lang="en-US" altLang="zh-CN" smtClean="0"/>
              <a:t>3</a:t>
            </a:r>
            <a:r>
              <a:rPr lang="zh-CN" altLang="en-US" smtClean="0"/>
              <a:t>．在整数集中，确定下列命题的真值，运算</a:t>
            </a:r>
            <a:r>
              <a:rPr lang="en-US" altLang="zh-CN" smtClean="0"/>
              <a:t>"</a:t>
            </a:r>
            <a:r>
              <a:rPr lang="en-US" altLang="zh-CN" smtClean="0">
                <a:latin typeface="Courier New" pitchFamily="49" charset="0"/>
              </a:rPr>
              <a:t>·</a:t>
            </a:r>
            <a:r>
              <a:rPr lang="en-US" altLang="zh-CN" smtClean="0"/>
              <a:t>"</a:t>
            </a:r>
            <a:r>
              <a:rPr lang="zh-CN" altLang="en-US" smtClean="0"/>
              <a:t>是普通乘法。</a:t>
            </a:r>
            <a:r>
              <a:rPr lang="zh-CN" altLang="en-US" smtClean="0">
                <a:latin typeface="Courier New" pitchFamily="49" charset="0"/>
              </a:rPr>
              <a:t> 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          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/>
              <a:t>y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en-US" altLang="zh-CN" smtClean="0">
                <a:latin typeface="Courier New" pitchFamily="49" charset="0"/>
              </a:rPr>
              <a:t>·</a:t>
            </a:r>
            <a:r>
              <a:rPr lang="en-US" altLang="zh-CN" i="1" smtClean="0"/>
              <a:t>y</a:t>
            </a:r>
            <a:r>
              <a:rPr lang="en-US" altLang="zh-CN" smtClean="0"/>
              <a:t>=0</a:t>
            </a:r>
            <a:r>
              <a:rPr lang="zh-CN" altLang="en-US" smtClean="0"/>
              <a:t>）</a:t>
            </a:r>
          </a:p>
          <a:p>
            <a:pPr algn="just" eaLnBrk="1" hangingPunct="1"/>
            <a:r>
              <a:rPr lang="zh-CN" altLang="en-US" smtClean="0"/>
              <a:t>          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/>
              <a:t>y </a:t>
            </a:r>
            <a:r>
              <a:rPr lang="zh-CN" altLang="en-US" i="1" smtClean="0"/>
              <a:t>（</a:t>
            </a:r>
            <a:r>
              <a:rPr lang="en-US" altLang="zh-CN" i="1" smtClean="0"/>
              <a:t>x</a:t>
            </a:r>
            <a:r>
              <a:rPr lang="en-US" altLang="zh-CN" smtClean="0">
                <a:latin typeface="Courier New" pitchFamily="49" charset="0"/>
              </a:rPr>
              <a:t>·</a:t>
            </a:r>
            <a:r>
              <a:rPr lang="en-US" altLang="zh-CN" i="1" smtClean="0"/>
              <a:t>y</a:t>
            </a:r>
            <a:r>
              <a:rPr lang="en-US" altLang="zh-CN" smtClean="0"/>
              <a:t>=1</a:t>
            </a:r>
            <a:r>
              <a:rPr lang="zh-CN" altLang="en-US" smtClean="0"/>
              <a:t>）</a:t>
            </a:r>
          </a:p>
          <a:p>
            <a:pPr algn="just" eaLnBrk="1" hangingPunct="1"/>
            <a:r>
              <a:rPr lang="zh-CN" altLang="en-US" smtClean="0"/>
              <a:t>          （</a:t>
            </a:r>
            <a:r>
              <a:rPr lang="en-US" altLang="zh-CN" smtClean="0"/>
              <a:t>3</a:t>
            </a:r>
            <a:r>
              <a:rPr lang="zh-CN" altLang="en-US" smtClean="0"/>
              <a:t>） 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/>
              <a:t>y</a:t>
            </a:r>
            <a:r>
              <a:rPr lang="zh-CN" altLang="en-US" smtClean="0">
                <a:sym typeface="Symbol" pitchFamily="18" charset="2"/>
              </a:rPr>
              <a:t> </a:t>
            </a:r>
            <a:r>
              <a:rPr lang="en-US" altLang="zh-CN" i="1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en-US" altLang="zh-CN" smtClean="0">
                <a:latin typeface="Courier New" pitchFamily="49" charset="0"/>
              </a:rPr>
              <a:t>·</a:t>
            </a:r>
            <a:r>
              <a:rPr lang="en-US" altLang="zh-CN" i="1" smtClean="0"/>
              <a:t>y</a:t>
            </a:r>
            <a:r>
              <a:rPr lang="en-US" altLang="zh-CN" smtClean="0"/>
              <a:t>=1</a:t>
            </a:r>
            <a:r>
              <a:rPr lang="zh-CN" altLang="en-US" smtClean="0"/>
              <a:t>）</a:t>
            </a:r>
          </a:p>
          <a:p>
            <a:pPr algn="just" eaLnBrk="1" hangingPunct="1"/>
            <a:r>
              <a:rPr lang="zh-CN" altLang="en-US" smtClean="0"/>
              <a:t>          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zh-CN" altLang="en-US" smtClean="0">
                <a:sym typeface="Symbol" pitchFamily="18" charset="2"/>
              </a:rPr>
              <a:t> </a:t>
            </a:r>
            <a:r>
              <a:rPr lang="en-US" altLang="zh-CN" i="1" smtClean="0"/>
              <a:t>y</a:t>
            </a:r>
            <a:r>
              <a:rPr lang="zh-CN" altLang="en-US" smtClean="0">
                <a:sym typeface="Symbol" pitchFamily="18" charset="2"/>
              </a:rPr>
              <a:t> </a:t>
            </a:r>
            <a:r>
              <a:rPr lang="en-US" altLang="zh-CN" i="1" smtClean="0"/>
              <a:t>x 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en-US" altLang="zh-CN" smtClean="0">
                <a:latin typeface="Courier New" pitchFamily="49" charset="0"/>
              </a:rPr>
              <a:t>·</a:t>
            </a:r>
            <a:r>
              <a:rPr lang="en-US" altLang="zh-CN" i="1" smtClean="0"/>
              <a:t>y</a:t>
            </a:r>
            <a:r>
              <a:rPr lang="en-US" altLang="zh-CN" smtClean="0"/>
              <a:t>=</a:t>
            </a:r>
            <a:r>
              <a:rPr lang="en-US" altLang="zh-CN" i="1" smtClean="0"/>
              <a:t>x</a:t>
            </a:r>
            <a:r>
              <a:rPr lang="zh-CN" altLang="en-US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485049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999413" cy="5562600"/>
          </a:xfrm>
        </p:spPr>
        <p:txBody>
          <a:bodyPr/>
          <a:lstStyle/>
          <a:p>
            <a:pPr algn="just" eaLnBrk="1" hangingPunct="1"/>
            <a:r>
              <a:rPr lang="en-US" altLang="zh-CN" sz="2800" smtClean="0"/>
              <a:t>            4</a:t>
            </a:r>
            <a:r>
              <a:rPr lang="zh-CN" altLang="en-US" sz="2800" smtClean="0"/>
              <a:t>．给定谓词如下，试将下列命题译成自然语言。</a:t>
            </a:r>
            <a:r>
              <a:rPr lang="en-US" altLang="zh-CN" sz="2800" i="1" smtClean="0"/>
              <a:t>P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）：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是素数。   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）：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是偶数。</a:t>
            </a:r>
            <a:r>
              <a:rPr lang="en-US" altLang="zh-CN" sz="2800" smtClean="0"/>
              <a:t>O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）：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是奇数。</a:t>
            </a:r>
            <a:r>
              <a:rPr lang="en-US" altLang="zh-CN" sz="2800" i="1" smtClean="0"/>
              <a:t>D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）：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整除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。</a:t>
            </a:r>
            <a:r>
              <a:rPr lang="zh-CN" altLang="en-US" sz="2800" smtClean="0">
                <a:latin typeface="Courier New" pitchFamily="49" charset="0"/>
              </a:rPr>
              <a:t> </a:t>
            </a:r>
            <a:endParaRPr lang="zh-CN" altLang="en-US" sz="2800" smtClean="0"/>
          </a:p>
          <a:p>
            <a:pPr algn="just" eaLnBrk="1" hangingPunct="1"/>
            <a:r>
              <a:rPr lang="zh-CN" altLang="en-US" sz="2800" smtClean="0"/>
              <a:t>        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 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）∧</a:t>
            </a:r>
            <a:r>
              <a:rPr lang="en-US" altLang="zh-CN" sz="2800" i="1" smtClean="0"/>
              <a:t>P</a:t>
            </a: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</a:t>
            </a:r>
          </a:p>
          <a:p>
            <a:pPr algn="just" eaLnBrk="1" hangingPunct="1"/>
            <a:r>
              <a:rPr lang="zh-CN" altLang="en-US" sz="2800" smtClean="0"/>
              <a:t>        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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D</a:t>
            </a: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）→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））</a:t>
            </a:r>
          </a:p>
          <a:p>
            <a:pPr algn="just" eaLnBrk="1" hangingPunct="1"/>
            <a:r>
              <a:rPr lang="zh-CN" altLang="en-US" sz="2800" smtClean="0"/>
              <a:t>        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  </a:t>
            </a:r>
            <a:r>
              <a:rPr lang="en-US" altLang="zh-CN" sz="2800" smtClean="0">
                <a:sym typeface="Symbol" pitchFamily="18" charset="2"/>
              </a:rPr>
              <a:t>x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）∧</a:t>
            </a:r>
            <a:r>
              <a:rPr lang="en-US" altLang="zh-CN" sz="2800" i="1" smtClean="0"/>
              <a:t>D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smtClean="0"/>
              <a:t>6</a:t>
            </a:r>
            <a:r>
              <a:rPr lang="zh-CN" altLang="en-US" sz="2800" smtClean="0"/>
              <a:t>））</a:t>
            </a:r>
          </a:p>
          <a:p>
            <a:pPr algn="just" eaLnBrk="1" hangingPunct="1"/>
            <a:r>
              <a:rPr lang="zh-CN" altLang="en-US" sz="2800" smtClean="0"/>
              <a:t>        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 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zh-CN" altLang="en-US" sz="2800" smtClean="0"/>
              <a:t> 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）→</a:t>
            </a:r>
            <a:r>
              <a:rPr lang="en-US" altLang="zh-CN" sz="2800" i="1" smtClean="0"/>
              <a:t>D</a:t>
            </a: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））</a:t>
            </a:r>
          </a:p>
        </p:txBody>
      </p:sp>
    </p:spTree>
    <p:extLst>
      <p:ext uri="{BB962C8B-B14F-4D97-AF65-F5344CB8AC3E}">
        <p14:creationId xmlns:p14="http://schemas.microsoft.com/office/powerpoint/2010/main" val="239280731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7772400" cy="3898900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E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）→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D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）→</a:t>
            </a:r>
            <a:r>
              <a:rPr lang="en-US" altLang="zh-CN" sz="2800" i="1" dirty="0" smtClean="0"/>
              <a:t>E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）））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O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）→</a:t>
            </a:r>
            <a:r>
              <a:rPr lang="zh-CN" altLang="en-US" sz="2800" dirty="0" smtClean="0">
                <a:sym typeface="Symbol" pitchFamily="18" charset="2"/>
              </a:rPr>
              <a:t> 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P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）→</a:t>
            </a:r>
            <a:r>
              <a:rPr lang="en-US" altLang="zh-CN" sz="2800" i="1" dirty="0" smtClean="0"/>
              <a:t>D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）））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P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）→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E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）∧</a:t>
            </a:r>
            <a:r>
              <a:rPr lang="en-US" altLang="zh-CN" sz="2800" i="1" dirty="0" smtClean="0"/>
              <a:t>D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）））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itchFamily="18" charset="2"/>
              </a:rPr>
              <a:t> 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E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</a:t>
            </a:r>
            <a:r>
              <a:rPr lang="en-US" altLang="zh-CN" sz="2800" i="1" dirty="0" smtClean="0"/>
              <a:t>P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</a:t>
            </a:r>
            <a:r>
              <a:rPr lang="zh-CN" altLang="en-US" sz="2800" dirty="0" smtClean="0">
                <a:sym typeface="Symbol" pitchFamily="18" charset="2"/>
              </a:rPr>
              <a:t> 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E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）∧</a:t>
            </a:r>
            <a:r>
              <a:rPr lang="en-US" altLang="zh-CN" sz="2800" i="1" dirty="0" smtClean="0"/>
              <a:t>P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）∧</a:t>
            </a:r>
            <a:r>
              <a:rPr lang="en-US" altLang="zh-CN" sz="2800" i="1" dirty="0" err="1" smtClean="0"/>
              <a:t>x</a:t>
            </a:r>
            <a:r>
              <a:rPr lang="en-US" altLang="zh-CN" sz="2800" dirty="0" err="1" smtClean="0"/>
              <a:t>≠</a:t>
            </a:r>
            <a:r>
              <a:rPr lang="en-US" altLang="zh-CN" sz="2800" i="1" dirty="0" err="1" smtClean="0"/>
              <a:t>y</a:t>
            </a:r>
            <a:r>
              <a:rPr lang="zh-CN" altLang="en-US" sz="2800" dirty="0" smtClean="0"/>
              <a:t>））</a:t>
            </a:r>
          </a:p>
          <a:p>
            <a:pPr eaLnBrk="1" hangingPunct="1"/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346766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33375"/>
            <a:ext cx="7772400" cy="5562600"/>
          </a:xfrm>
        </p:spPr>
        <p:txBody>
          <a:bodyPr/>
          <a:lstStyle/>
          <a:p>
            <a:pPr algn="just" eaLnBrk="1" hangingPunct="1"/>
            <a:r>
              <a:rPr lang="en-US" altLang="zh-CN" sz="2800" smtClean="0"/>
              <a:t>            5</a:t>
            </a:r>
            <a:r>
              <a:rPr lang="zh-CN" altLang="en-US" sz="2800" smtClean="0"/>
              <a:t>．指出下面公式中的变量是约束的，还是自由的，并指出量词的辖域。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 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）∧</a:t>
            </a:r>
            <a:r>
              <a:rPr lang="en-US" altLang="zh-CN" sz="2800" i="1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））→</a:t>
            </a:r>
            <a:r>
              <a:rPr lang="zh-CN" altLang="en-US" sz="2800" smtClean="0">
                <a:sym typeface="Symbol" pitchFamily="18" charset="2"/>
              </a:rPr>
              <a:t> 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）∧</a:t>
            </a:r>
            <a:r>
              <a:rPr lang="en-US" altLang="zh-CN" sz="2800" i="1" smtClean="0"/>
              <a:t>H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））</a:t>
            </a:r>
          </a:p>
          <a:p>
            <a:pPr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 </a:t>
            </a:r>
            <a:r>
              <a:rPr lang="en-US" altLang="zh-CN" sz="2800" i="1" smtClean="0"/>
              <a:t>xF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）∧（</a:t>
            </a:r>
            <a:r>
              <a:rPr lang="zh-CN" altLang="en-US" sz="2800" smtClean="0">
                <a:sym typeface="Symbol" pitchFamily="18" charset="2"/>
              </a:rPr>
              <a:t>  </a:t>
            </a:r>
            <a:r>
              <a:rPr lang="en-US" altLang="zh-CN" sz="2800" i="1" smtClean="0"/>
              <a:t>xG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）∨（ </a:t>
            </a:r>
            <a:r>
              <a:rPr lang="zh-CN" altLang="en-US" sz="2800" smtClean="0">
                <a:sym typeface="Symbol" pitchFamily="18" charset="2"/>
              </a:rPr>
              <a:t> </a:t>
            </a:r>
            <a:r>
              <a:rPr lang="en-US" altLang="zh-CN" sz="2800" i="1" smtClean="0"/>
              <a:t>xF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）→</a:t>
            </a:r>
            <a:r>
              <a:rPr lang="en-US" altLang="zh-CN" sz="2800" i="1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）））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 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（（</a:t>
            </a:r>
            <a:r>
              <a:rPr lang="en-US" altLang="zh-CN" sz="2800" i="1" smtClean="0"/>
              <a:t>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）∧</a:t>
            </a:r>
            <a:r>
              <a:rPr lang="en-US" altLang="zh-CN" sz="2800" i="1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</a:t>
            </a:r>
            <a:r>
              <a:rPr lang="en-US" altLang="zh-CN" sz="2800" smtClean="0"/>
              <a:t>)</a:t>
            </a:r>
            <a:endParaRPr lang="zh-CN" altLang="en-US" sz="2800" smtClean="0"/>
          </a:p>
          <a:p>
            <a:pPr algn="just" eaLnBrk="1" hangingPunct="1"/>
            <a:r>
              <a:rPr lang="zh-CN" altLang="en-US" sz="2800" smtClean="0"/>
              <a:t>         →（   </a:t>
            </a:r>
            <a:r>
              <a:rPr lang="en-US" altLang="zh-CN" sz="2800" i="1" smtClean="0"/>
              <a:t>xF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）∧</a:t>
            </a:r>
            <a:r>
              <a:rPr lang="en-US" altLang="zh-CN" sz="2800" i="1" smtClean="0"/>
              <a:t>R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z</a:t>
            </a:r>
            <a:r>
              <a:rPr lang="zh-CN" altLang="en-US" sz="2800" smtClean="0"/>
              <a:t>）））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  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yF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z</a:t>
            </a:r>
            <a:r>
              <a:rPr lang="en-US" altLang="zh-CN" sz="2800" smtClean="0"/>
              <a:t>) </a:t>
            </a:r>
            <a:r>
              <a:rPr lang="en-US" altLang="zh-CN" sz="2800" smtClean="0">
                <a:sym typeface="Symbol" pitchFamily="18" charset="2"/>
              </a:rPr>
              <a:t></a:t>
            </a:r>
            <a:r>
              <a:rPr lang="en-US" altLang="zh-CN" sz="2800" smtClean="0"/>
              <a:t> 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en-US" altLang="zh-CN" sz="2800" i="1" smtClean="0"/>
              <a:t>y</a:t>
            </a:r>
            <a:r>
              <a:rPr lang="zh-CN" altLang="en-US" sz="2800" smtClean="0">
                <a:sym typeface="Symbol" pitchFamily="18" charset="2"/>
              </a:rPr>
              <a:t>  </a:t>
            </a:r>
            <a:r>
              <a:rPr lang="en-US" altLang="zh-CN" sz="2800" i="1" smtClean="0"/>
              <a:t>xF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z</a:t>
            </a:r>
            <a:r>
              <a:rPr lang="zh-CN" altLang="en-US" sz="2800" smtClean="0"/>
              <a:t>）</a:t>
            </a:r>
          </a:p>
          <a:p>
            <a:pPr eaLnBrk="1" hangingPunct="1"/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40720354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8913"/>
            <a:ext cx="8928100" cy="5543550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6</a:t>
            </a:r>
            <a:r>
              <a:rPr lang="zh-CN" altLang="en-US" smtClean="0"/>
              <a:t>．设个体域</a:t>
            </a:r>
            <a:r>
              <a:rPr lang="en-US" altLang="zh-CN" i="1" smtClean="0"/>
              <a:t>D</a:t>
            </a:r>
            <a:r>
              <a:rPr lang="en-US" altLang="zh-CN" smtClean="0"/>
              <a:t>={</a:t>
            </a:r>
            <a:r>
              <a:rPr lang="en-US" altLang="zh-CN" i="1" smtClean="0"/>
              <a:t>a</a:t>
            </a:r>
            <a:r>
              <a:rPr lang="zh-CN" altLang="en-US" smtClean="0"/>
              <a:t>，</a:t>
            </a:r>
            <a:r>
              <a:rPr lang="en-US" altLang="zh-CN" i="1" smtClean="0"/>
              <a:t>b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smtClean="0"/>
              <a:t>}</a:t>
            </a:r>
            <a:r>
              <a:rPr lang="zh-CN" altLang="en-US" smtClean="0"/>
              <a:t>，消去下列各式中的量词</a:t>
            </a:r>
            <a:r>
              <a:rPr lang="en-US" altLang="zh-CN" smtClean="0"/>
              <a:t>.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xF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）→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y  F</a:t>
            </a:r>
            <a:r>
              <a:rPr lang="zh-CN" altLang="en-US" smtClean="0"/>
              <a:t>（</a:t>
            </a:r>
            <a:r>
              <a:rPr lang="en-US" altLang="zh-CN" i="1" smtClean="0"/>
              <a:t>y</a:t>
            </a:r>
            <a:r>
              <a:rPr lang="zh-CN" altLang="en-US" smtClean="0"/>
              <a:t>）</a:t>
            </a:r>
          </a:p>
          <a:p>
            <a:pPr algn="just"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F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）∨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yG</a:t>
            </a:r>
            <a:r>
              <a:rPr lang="zh-CN" altLang="en-US" smtClean="0"/>
              <a:t>（</a:t>
            </a:r>
            <a:r>
              <a:rPr lang="en-US" altLang="zh-CN" i="1" smtClean="0"/>
              <a:t>y</a:t>
            </a:r>
            <a:r>
              <a:rPr lang="zh-CN" altLang="en-US" smtClean="0"/>
              <a:t>））</a:t>
            </a:r>
          </a:p>
          <a:p>
            <a:pPr algn="just"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y</a:t>
            </a:r>
            <a:r>
              <a:rPr lang="zh-CN" altLang="en-US" smtClean="0"/>
              <a:t>（</a:t>
            </a:r>
            <a:r>
              <a:rPr lang="en-US" altLang="zh-CN" i="1" smtClean="0"/>
              <a:t>F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）→</a:t>
            </a:r>
            <a:r>
              <a:rPr lang="en-US" altLang="zh-CN" i="1" smtClean="0"/>
              <a:t>G</a:t>
            </a:r>
            <a:r>
              <a:rPr lang="zh-CN" altLang="en-US" smtClean="0"/>
              <a:t>（</a:t>
            </a:r>
            <a:r>
              <a:rPr lang="en-US" altLang="zh-CN" i="1" smtClean="0"/>
              <a:t>y</a:t>
            </a:r>
            <a:r>
              <a:rPr lang="zh-CN" altLang="en-US" smtClean="0"/>
              <a:t>））</a:t>
            </a:r>
          </a:p>
          <a:p>
            <a:pPr algn="just" eaLnBrk="1" hangingPunct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/>
              <a:t>x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yF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）</a:t>
            </a:r>
          </a:p>
          <a:p>
            <a:pPr algn="just" eaLnBrk="1" hangingPunct="1"/>
            <a:r>
              <a:rPr lang="en-US" altLang="zh-CN" smtClean="0"/>
              <a:t>7</a:t>
            </a:r>
            <a:r>
              <a:rPr lang="zh-CN" altLang="en-US" smtClean="0"/>
              <a:t>．求下列公式在解释</a:t>
            </a:r>
            <a:r>
              <a:rPr lang="en-US" altLang="zh-CN" smtClean="0"/>
              <a:t>I</a:t>
            </a:r>
            <a:r>
              <a:rPr lang="zh-CN" altLang="en-US" smtClean="0"/>
              <a:t>下的真值。</a:t>
            </a:r>
          </a:p>
          <a:p>
            <a:pPr algn="just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F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）∨</a:t>
            </a:r>
            <a:r>
              <a:rPr lang="en-US" altLang="zh-CN" i="1" smtClean="0"/>
              <a:t>G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）），解释</a:t>
            </a:r>
            <a:r>
              <a:rPr lang="en-US" altLang="zh-CN" smtClean="0"/>
              <a:t>I</a:t>
            </a:r>
            <a:r>
              <a:rPr lang="zh-CN" altLang="en-US" smtClean="0"/>
              <a:t>：个体域</a:t>
            </a:r>
            <a:r>
              <a:rPr lang="en-US" altLang="zh-CN" i="1" smtClean="0"/>
              <a:t>D</a:t>
            </a:r>
            <a:r>
              <a:rPr lang="en-US" altLang="zh-CN" smtClean="0"/>
              <a:t>={1</a:t>
            </a:r>
            <a:r>
              <a:rPr lang="zh-CN" altLang="en-US" smtClean="0"/>
              <a:t>，</a:t>
            </a:r>
            <a:r>
              <a:rPr lang="en-US" altLang="zh-CN" smtClean="0"/>
              <a:t>2}</a:t>
            </a:r>
            <a:r>
              <a:rPr lang="zh-CN" altLang="en-US" smtClean="0"/>
              <a:t>；</a:t>
            </a:r>
            <a:r>
              <a:rPr lang="en-US" altLang="zh-CN" i="1" smtClean="0"/>
              <a:t>F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）：</a:t>
            </a:r>
            <a:r>
              <a:rPr lang="en-US" altLang="zh-CN" i="1" smtClean="0"/>
              <a:t>x</a:t>
            </a:r>
            <a:r>
              <a:rPr lang="en-US" altLang="zh-CN" smtClean="0"/>
              <a:t>=1</a:t>
            </a:r>
            <a:r>
              <a:rPr lang="zh-CN" altLang="en-US" smtClean="0"/>
              <a:t>；</a:t>
            </a:r>
            <a:r>
              <a:rPr lang="en-US" altLang="zh-CN" i="1" smtClean="0"/>
              <a:t>G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）：</a:t>
            </a:r>
            <a:r>
              <a:rPr lang="en-US" altLang="zh-CN" i="1" smtClean="0"/>
              <a:t>x</a:t>
            </a:r>
            <a:r>
              <a:rPr lang="en-US" altLang="zh-CN" smtClean="0"/>
              <a:t>=2</a:t>
            </a:r>
            <a:r>
              <a:rPr lang="zh-CN" altLang="en-US" smtClean="0"/>
              <a:t>。</a:t>
            </a:r>
          </a:p>
          <a:p>
            <a:pPr algn="just"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  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p</a:t>
            </a:r>
            <a:r>
              <a:rPr lang="en-US" altLang="zh-CN" smtClean="0"/>
              <a:t>→Q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））∨</a:t>
            </a:r>
            <a:r>
              <a:rPr lang="en-US" altLang="zh-CN" i="1" smtClean="0"/>
              <a:t>R</a:t>
            </a: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zh-CN" altLang="en-US" smtClean="0"/>
              <a:t>），解释</a:t>
            </a:r>
            <a:r>
              <a:rPr lang="en-US" altLang="zh-CN" smtClean="0"/>
              <a:t>I</a:t>
            </a:r>
            <a:r>
              <a:rPr lang="zh-CN" altLang="en-US" smtClean="0"/>
              <a:t>：个体域</a:t>
            </a:r>
            <a:r>
              <a:rPr lang="en-US" altLang="zh-CN" i="1" smtClean="0"/>
              <a:t>D</a:t>
            </a:r>
            <a:r>
              <a:rPr lang="en-US" altLang="zh-CN" smtClean="0"/>
              <a:t>={-2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6}</a:t>
            </a:r>
            <a:r>
              <a:rPr lang="zh-CN" altLang="en-US" smtClean="0"/>
              <a:t>；</a:t>
            </a:r>
            <a:r>
              <a:rPr lang="en-US" altLang="zh-CN" i="1" smtClean="0"/>
              <a:t>p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＜</a:t>
            </a:r>
            <a:r>
              <a:rPr lang="en-US" altLang="zh-CN" smtClean="0"/>
              <a:t>2</a:t>
            </a:r>
            <a:r>
              <a:rPr lang="zh-CN" altLang="en-US" smtClean="0"/>
              <a:t>；</a:t>
            </a:r>
            <a:r>
              <a:rPr lang="en-US" altLang="zh-CN" smtClean="0"/>
              <a:t>Q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）：</a:t>
            </a:r>
            <a:r>
              <a:rPr lang="en-US" altLang="zh-CN" i="1" smtClean="0"/>
              <a:t>x</a:t>
            </a:r>
            <a:r>
              <a:rPr lang="en-US" altLang="zh-CN" smtClean="0"/>
              <a:t>≤3</a:t>
            </a:r>
            <a:r>
              <a:rPr lang="zh-CN" altLang="en-US" smtClean="0"/>
              <a:t>，</a:t>
            </a:r>
            <a:r>
              <a:rPr lang="en-US" altLang="zh-CN" i="1" smtClean="0"/>
              <a:t>R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）：</a:t>
            </a:r>
            <a:r>
              <a:rPr lang="en-US" altLang="zh-CN" i="1" smtClean="0"/>
              <a:t>x</a:t>
            </a:r>
            <a:r>
              <a:rPr lang="zh-CN" altLang="en-US" smtClean="0"/>
              <a:t>＞</a:t>
            </a:r>
            <a:r>
              <a:rPr lang="en-US" altLang="zh-CN" smtClean="0"/>
              <a:t>5</a:t>
            </a:r>
            <a:r>
              <a:rPr lang="zh-CN" altLang="en-US" smtClean="0"/>
              <a:t>；</a:t>
            </a:r>
            <a:r>
              <a:rPr lang="en-US" altLang="zh-CN" i="1" smtClean="0"/>
              <a:t>a</a:t>
            </a:r>
            <a:r>
              <a:rPr lang="zh-CN" altLang="en-US" smtClean="0"/>
              <a:t>：</a:t>
            </a:r>
            <a:r>
              <a:rPr lang="en-US" altLang="zh-CN" smtClean="0"/>
              <a:t>5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738035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1295400"/>
          </a:xfrm>
        </p:spPr>
        <p:txBody>
          <a:bodyPr/>
          <a:lstStyle/>
          <a:p>
            <a:pPr algn="l"/>
            <a:r>
              <a:rPr lang="en-US" altLang="zh-CN" sz="2400" b="0" dirty="0"/>
              <a:t>To prove a theorem of the form ∀</a:t>
            </a:r>
            <a:r>
              <a:rPr lang="en-US" altLang="zh-CN" sz="2400" b="0" i="1" dirty="0"/>
              <a:t>x(P(x) </a:t>
            </a:r>
            <a:r>
              <a:rPr lang="en-US" altLang="zh-CN" sz="2400" b="0" dirty="0"/>
              <a:t>→ </a:t>
            </a:r>
            <a:r>
              <a:rPr lang="en-US" altLang="zh-CN" sz="2400" b="0" i="1" dirty="0"/>
              <a:t>Q(x))</a:t>
            </a:r>
            <a:r>
              <a:rPr lang="en-US" altLang="zh-CN" sz="2400" b="0" dirty="0"/>
              <a:t>, our goal is to show that </a:t>
            </a:r>
            <a:r>
              <a:rPr lang="en-US" altLang="zh-CN" sz="2400" b="0" i="1" dirty="0"/>
              <a:t>P(c) </a:t>
            </a:r>
            <a:r>
              <a:rPr lang="en-US" altLang="zh-CN" sz="2400" b="0" dirty="0"/>
              <a:t>→ </a:t>
            </a:r>
            <a:r>
              <a:rPr lang="en-US" altLang="zh-CN" sz="2400" b="0" i="1" dirty="0"/>
              <a:t>Q(c</a:t>
            </a:r>
            <a:r>
              <a:rPr lang="en-US" altLang="zh-CN" sz="2400" b="0" i="1" dirty="0" smtClean="0"/>
              <a:t>) </a:t>
            </a:r>
            <a:r>
              <a:rPr lang="en-US" altLang="zh-CN" sz="2400" b="0" dirty="0" smtClean="0"/>
              <a:t>is </a:t>
            </a:r>
            <a:r>
              <a:rPr lang="en-US" altLang="zh-CN" sz="2400" b="0" dirty="0"/>
              <a:t>true, where </a:t>
            </a:r>
            <a:r>
              <a:rPr lang="en-US" altLang="zh-CN" sz="2400" b="0" i="1" dirty="0"/>
              <a:t>c </a:t>
            </a:r>
            <a:r>
              <a:rPr lang="en-US" altLang="zh-CN" sz="2400" b="0" dirty="0"/>
              <a:t>is an arbitrary element of the domain, and then apply universal generalization.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23" y="2057400"/>
            <a:ext cx="5786153" cy="4114800"/>
          </a:xfrm>
        </p:spPr>
      </p:pic>
    </p:spTree>
    <p:extLst>
      <p:ext uri="{BB962C8B-B14F-4D97-AF65-F5344CB8AC3E}">
        <p14:creationId xmlns:p14="http://schemas.microsoft.com/office/powerpoint/2010/main" val="28267286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n-US" altLang="zh-CN" sz="2800" smtClean="0"/>
              <a:t>     8</a:t>
            </a:r>
            <a:r>
              <a:rPr lang="zh-CN" altLang="en-US" sz="2800" smtClean="0"/>
              <a:t>．给定解释</a:t>
            </a:r>
            <a:r>
              <a:rPr lang="en-US" altLang="zh-CN" sz="2800" smtClean="0"/>
              <a:t>I</a:t>
            </a:r>
            <a:r>
              <a:rPr lang="zh-CN" altLang="en-US" sz="2800" smtClean="0"/>
              <a:t>和</a:t>
            </a:r>
            <a:r>
              <a:rPr lang="en-US" altLang="zh-CN" sz="2800" smtClean="0"/>
              <a:t>I</a:t>
            </a:r>
            <a:r>
              <a:rPr lang="zh-CN" altLang="en-US" sz="2800" smtClean="0"/>
              <a:t>中赋值</a:t>
            </a:r>
            <a:r>
              <a:rPr lang="en-US" altLang="zh-CN" sz="2800" i="1" smtClean="0"/>
              <a:t>v</a:t>
            </a:r>
            <a:r>
              <a:rPr lang="zh-CN" altLang="en-US" sz="2800" smtClean="0"/>
              <a:t>如下：</a:t>
            </a:r>
          </a:p>
          <a:p>
            <a:pPr algn="just" eaLnBrk="1" hangingPunct="1"/>
            <a:r>
              <a:rPr lang="zh-CN" altLang="en-US" sz="2800" smtClean="0"/>
              <a:t>    个体域</a:t>
            </a:r>
            <a:r>
              <a:rPr lang="en-US" altLang="zh-CN" sz="2800" i="1" smtClean="0"/>
              <a:t>D</a:t>
            </a:r>
            <a:r>
              <a:rPr lang="zh-CN" altLang="en-US" sz="2800" smtClean="0"/>
              <a:t>为实数集，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）：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=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）：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＞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）：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是自然数，</a:t>
            </a:r>
          </a:p>
          <a:p>
            <a:pPr algn="just" eaLnBrk="1" hangingPunct="1"/>
            <a:r>
              <a:rPr lang="zh-CN" altLang="en-US" sz="2800" i="1" smtClean="0"/>
              <a:t>     </a:t>
            </a:r>
            <a:r>
              <a:rPr lang="en-US" altLang="zh-CN" sz="2800" i="1" smtClean="0"/>
              <a:t>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</a:t>
            </a:r>
            <a:r>
              <a:rPr lang="en-US" altLang="zh-CN" sz="2800" smtClean="0"/>
              <a:t>=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-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</a:t>
            </a:r>
            <a:r>
              <a:rPr lang="en-US" altLang="zh-CN" sz="2800" smtClean="0"/>
              <a:t>=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+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</a:t>
            </a:r>
            <a:r>
              <a:rPr lang="en-US" altLang="zh-CN" sz="2800" smtClean="0"/>
              <a:t>=</a:t>
            </a:r>
            <a:r>
              <a:rPr lang="en-US" altLang="zh-CN" sz="2800" i="1" smtClean="0"/>
              <a:t>x</a:t>
            </a:r>
            <a:r>
              <a:rPr lang="en-US" altLang="zh-CN" sz="2800" smtClean="0">
                <a:latin typeface="Courier New" pitchFamily="49" charset="0"/>
              </a:rPr>
              <a:t>·</a:t>
            </a:r>
            <a:r>
              <a:rPr lang="en-US" altLang="zh-CN" sz="2800" i="1" smtClean="0"/>
              <a:t>y</a:t>
            </a:r>
            <a:endParaRPr lang="en-US" altLang="zh-CN" sz="2800" smtClean="0"/>
          </a:p>
          <a:p>
            <a:pPr algn="just" eaLnBrk="1" hangingPunct="1"/>
            <a:r>
              <a:rPr lang="en-US" altLang="zh-CN" sz="2800" i="1" smtClean="0"/>
              <a:t>     v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</a:t>
            </a:r>
            <a:r>
              <a:rPr lang="en-US" altLang="zh-CN" sz="2800" smtClean="0"/>
              <a:t>=1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v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</a:t>
            </a:r>
            <a:r>
              <a:rPr lang="en-US" altLang="zh-CN" sz="2800" smtClean="0"/>
              <a:t>=-2</a:t>
            </a:r>
          </a:p>
        </p:txBody>
      </p:sp>
    </p:spTree>
    <p:extLst>
      <p:ext uri="{BB962C8B-B14F-4D97-AF65-F5344CB8AC3E}">
        <p14:creationId xmlns:p14="http://schemas.microsoft.com/office/powerpoint/2010/main" val="25676310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7772400" cy="5486400"/>
          </a:xfrm>
        </p:spPr>
        <p:txBody>
          <a:bodyPr/>
          <a:lstStyle/>
          <a:p>
            <a:pPr algn="just" eaLnBrk="1" hangingPunct="1"/>
            <a:r>
              <a:rPr lang="zh-CN" altLang="en-US" sz="2800" smtClean="0"/>
              <a:t>求下列公式在解释</a:t>
            </a:r>
            <a:r>
              <a:rPr lang="en-US" altLang="zh-CN" sz="2800" smtClean="0"/>
              <a:t>I</a:t>
            </a:r>
            <a:r>
              <a:rPr lang="zh-CN" altLang="en-US" sz="2800" smtClean="0"/>
              <a:t>和赋值</a:t>
            </a:r>
            <a:r>
              <a:rPr lang="en-US" altLang="zh-CN" sz="2800" i="1" smtClean="0"/>
              <a:t>v</a:t>
            </a:r>
            <a:r>
              <a:rPr lang="zh-CN" altLang="en-US" sz="2800" smtClean="0"/>
              <a:t>下的真值。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en-US" altLang="zh-CN" sz="2800" i="1" smtClean="0"/>
              <a:t>x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en-US" altLang="zh-CN" sz="2800" i="1" smtClean="0"/>
              <a:t>yE</a:t>
            </a:r>
            <a:r>
              <a:rPr lang="zh-CN" altLang="en-US" sz="2800" smtClean="0"/>
              <a:t>（</a:t>
            </a:r>
            <a:r>
              <a:rPr lang="en-US" altLang="zh-CN" sz="2800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），</a:t>
            </a:r>
            <a:r>
              <a:rPr lang="en-US" altLang="zh-CN" sz="2800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））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）∧   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）→</a:t>
            </a:r>
          </a:p>
          <a:p>
            <a:pPr algn="just" eaLnBrk="1" hangingPunct="1"/>
            <a:r>
              <a:rPr lang="zh-CN" altLang="en-US" sz="2800" smtClean="0"/>
              <a:t>             （</a:t>
            </a:r>
            <a:r>
              <a:rPr lang="en-US" altLang="zh-CN" sz="2800" i="1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）∨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）））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en-US" altLang="zh-CN" sz="2800" i="1" smtClean="0"/>
              <a:t>y </a:t>
            </a:r>
            <a:r>
              <a:rPr lang="zh-CN" altLang="en-US" sz="2800" smtClean="0">
                <a:sym typeface="Symbol" pitchFamily="18" charset="2"/>
              </a:rPr>
              <a:t></a:t>
            </a:r>
            <a:r>
              <a:rPr lang="en-US" altLang="zh-CN" sz="2800" i="1" smtClean="0"/>
              <a:t>zE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z</a:t>
            </a:r>
            <a:r>
              <a:rPr lang="zh-CN" altLang="en-US" sz="2800" smtClean="0"/>
              <a:t>），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en-US" altLang="zh-CN" sz="2800" i="1" smtClean="0"/>
              <a:t>x</a:t>
            </a:r>
            <a:r>
              <a:rPr lang="zh-CN" altLang="en-US" sz="2800" smtClean="0">
                <a:sym typeface="Symbol" pitchFamily="18" charset="2"/>
              </a:rPr>
              <a:t></a:t>
            </a:r>
            <a:r>
              <a:rPr lang="en-US" altLang="zh-CN" sz="2800" i="1" smtClean="0"/>
              <a:t>yE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），</a:t>
            </a:r>
            <a:r>
              <a:rPr lang="en-US" altLang="zh-CN" sz="2800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）），</a:t>
            </a:r>
          </a:p>
          <a:p>
            <a:pPr algn="just" eaLnBrk="1" hangingPunct="1"/>
            <a:r>
              <a:rPr lang="zh-CN" altLang="en-US" sz="2800" smtClean="0"/>
              <a:t>        </a:t>
            </a:r>
            <a:r>
              <a:rPr lang="en-US" altLang="zh-CN" sz="2800" i="1" smtClean="0"/>
              <a:t>f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），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）））</a:t>
            </a:r>
          </a:p>
          <a:p>
            <a:pPr algn="just" eaLnBrk="1" hangingPunct="1"/>
            <a:r>
              <a:rPr lang="zh-CN" altLang="en-US" sz="2800" smtClean="0"/>
              <a:t>（</a:t>
            </a:r>
            <a:r>
              <a:rPr lang="en-US" altLang="zh-CN" sz="2800" smtClean="0"/>
              <a:t>5</a:t>
            </a:r>
            <a:r>
              <a:rPr lang="zh-CN" altLang="en-US" sz="2800" smtClean="0"/>
              <a:t>）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（</a:t>
            </a:r>
            <a:r>
              <a:rPr lang="en-US" altLang="zh-CN" sz="2800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smtClean="0"/>
              <a:t>g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i="1" smtClean="0"/>
              <a:t>y</a:t>
            </a:r>
            <a:r>
              <a:rPr lang="zh-CN" altLang="en-US" sz="2800" smtClean="0"/>
              <a:t>）），</a:t>
            </a:r>
            <a:r>
              <a:rPr lang="en-US" altLang="zh-CN" sz="2800" i="1" smtClean="0"/>
              <a:t>a</a:t>
            </a:r>
            <a:r>
              <a:rPr lang="zh-CN" altLang="en-US" sz="2800" smtClean="0"/>
              <a:t>）</a:t>
            </a:r>
          </a:p>
          <a:p>
            <a:pPr eaLnBrk="1" hangingPunct="1"/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8809890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证明量词辖域扩缩律（</a:t>
            </a:r>
            <a:r>
              <a:rPr lang="en-US" altLang="zh-CN" smtClean="0"/>
              <a:t>4</a:t>
            </a:r>
            <a:r>
              <a:rPr lang="zh-CN" altLang="en-US" smtClean="0"/>
              <a:t>）：</a:t>
            </a:r>
            <a:endParaRPr lang="en-US" altLang="zh-CN" smtClean="0"/>
          </a:p>
          <a:p>
            <a:pPr algn="just" eaLnBrk="1" hangingPunct="1"/>
            <a:r>
              <a:rPr lang="zh-CN" altLang="en-US" smtClean="0"/>
              <a:t>         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/>
              <a:t>x  A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）∨</a:t>
            </a:r>
            <a:r>
              <a:rPr lang="en-US" altLang="zh-CN" i="1" smtClean="0"/>
              <a:t>B</a:t>
            </a:r>
            <a:r>
              <a:rPr lang="zh-CN" altLang="en-US" smtClean="0">
                <a:sym typeface="Symbol" pitchFamily="18" charset="2"/>
              </a:rPr>
              <a:t></a:t>
            </a:r>
            <a:r>
              <a:rPr lang="en-US" altLang="zh-CN" i="1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）∨</a:t>
            </a:r>
            <a:r>
              <a:rPr lang="en-US" altLang="zh-CN" i="1" smtClean="0"/>
              <a:t>B</a:t>
            </a:r>
            <a:r>
              <a:rPr lang="zh-CN" altLang="en-US" smtClean="0"/>
              <a:t>）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0192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76250"/>
            <a:ext cx="7772400" cy="56388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9</a:t>
            </a:r>
            <a:r>
              <a:rPr lang="zh-CN" altLang="en-US" sz="2800" dirty="0" smtClean="0"/>
              <a:t>．构造下列推理的证明：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endParaRPr lang="en-US" altLang="zh-CN" sz="2800" dirty="0" smtClean="0">
              <a:sym typeface="Symbol" pitchFamily="18" charset="2"/>
            </a:endParaRPr>
          </a:p>
          <a:p>
            <a:pPr algn="just" eaLnBrk="1" hangingPunct="1"/>
            <a:endParaRPr lang="en-US" altLang="zh-CN" sz="2800" dirty="0" smtClean="0">
              <a:sym typeface="Symbol" pitchFamily="18" charset="2"/>
            </a:endParaRP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）前提：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 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</a:t>
            </a:r>
          </a:p>
          <a:p>
            <a:pPr algn="just" eaLnBrk="1" hangingPunct="1"/>
            <a:r>
              <a:rPr lang="zh-CN" altLang="en-US" sz="2800" dirty="0" smtClean="0"/>
              <a:t>          结论：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）∧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</a:t>
            </a:r>
          </a:p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）前提：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）∨</a:t>
            </a:r>
            <a:r>
              <a:rPr lang="en-US" altLang="zh-CN" sz="2800" i="1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））</a:t>
            </a:r>
          </a:p>
          <a:p>
            <a:pPr algn="just" eaLnBrk="1" hangingPunct="1"/>
            <a:r>
              <a:rPr lang="zh-CN" altLang="en-US" sz="2800" dirty="0" smtClean="0"/>
              <a:t>        结论：</a:t>
            </a:r>
            <a:r>
              <a:rPr lang="zh-CN" altLang="en-US" sz="2800" dirty="0" smtClean="0">
                <a:sym typeface="Symbol" pitchFamily="18" charset="2"/>
              </a:rPr>
              <a:t></a:t>
            </a:r>
            <a:r>
              <a:rPr lang="en-US" altLang="zh-CN" sz="2800" i="1" dirty="0" err="1" smtClean="0"/>
              <a:t>xF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）∨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i="1" dirty="0" err="1" smtClean="0"/>
              <a:t>xG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</a:t>
            </a:r>
          </a:p>
          <a:p>
            <a:pPr algn="just" eaLnBrk="1" hangingPunct="1"/>
            <a:r>
              <a:rPr lang="zh-CN" altLang="en-US" sz="2800" dirty="0" smtClean="0"/>
              <a:t>      （提示：用附加前提法或归缪法证明）</a:t>
            </a:r>
          </a:p>
        </p:txBody>
      </p:sp>
    </p:spTree>
    <p:extLst>
      <p:ext uri="{BB962C8B-B14F-4D97-AF65-F5344CB8AC3E}">
        <p14:creationId xmlns:p14="http://schemas.microsoft.com/office/powerpoint/2010/main" val="10224145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n-US" altLang="zh-CN" sz="2800" smtClean="0"/>
              <a:t>           10</a:t>
            </a:r>
            <a:r>
              <a:rPr lang="zh-CN" altLang="en-US" sz="2800" smtClean="0"/>
              <a:t>．在谓词逻辑中构造下列推理的证明。</a:t>
            </a:r>
          </a:p>
          <a:p>
            <a:pPr algn="just" eaLnBrk="1" hangingPunct="1"/>
            <a:r>
              <a:rPr lang="zh-CN" altLang="en-US" sz="2800" smtClean="0"/>
              <a:t>         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）有理数都是实数。有的有理数是整数。因此，有的实数是整数。</a:t>
            </a:r>
          </a:p>
          <a:p>
            <a:pPr algn="just" eaLnBrk="1" hangingPunct="1"/>
            <a:r>
              <a:rPr lang="zh-CN" altLang="en-US" sz="2800" smtClean="0"/>
              <a:t>         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）所有的有理数都是实数。所有的无理数也都是实数。任何虚数都不是实数。所以，虚数既非有理数也非无理数。</a:t>
            </a:r>
          </a:p>
          <a:p>
            <a:pPr algn="just" eaLnBrk="1" hangingPunct="1"/>
            <a:r>
              <a:rPr lang="zh-CN" altLang="en-US" sz="2800" smtClean="0"/>
              <a:t>         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）不存在不能表示成分数的有理数。无理数都不能表示成分数。所以，无理数都不是有理数。</a:t>
            </a:r>
          </a:p>
          <a:p>
            <a:pPr eaLnBrk="1" hangingPunct="1"/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542984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772400" cy="5562600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           11</a:t>
            </a:r>
            <a:r>
              <a:rPr lang="zh-CN" altLang="en-US" sz="2800" dirty="0" smtClean="0"/>
              <a:t>．在谓词逻辑中构造下列推理的证明。</a:t>
            </a:r>
          </a:p>
          <a:p>
            <a:pPr algn="just" eaLnBrk="1" hangingPunct="1"/>
            <a:r>
              <a:rPr lang="zh-CN" altLang="en-US" sz="2800" dirty="0" smtClean="0"/>
              <a:t>    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）有些病人相信所有的医生。所有的病人都不相信骗子。因此，所有的医生都不是骗子。</a:t>
            </a:r>
          </a:p>
          <a:p>
            <a:pPr algn="just" eaLnBrk="1" hangingPunct="1"/>
            <a:r>
              <a:rPr lang="zh-CN" altLang="en-US" sz="2800" dirty="0" smtClean="0"/>
              <a:t>     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）任何人如果他喜欢步行，他就不喜欢乘汽车。每个人或者喜欢乘汽车，或者喜欢骑自行车。有的人不爱骑自行车。因此有的人不爱步行。</a:t>
            </a:r>
          </a:p>
          <a:p>
            <a:pPr eaLnBrk="1" hangingPunct="1"/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1937659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765175"/>
            <a:ext cx="7926388" cy="5559425"/>
          </a:xfrm>
        </p:spPr>
        <p:txBody>
          <a:bodyPr/>
          <a:lstStyle/>
          <a:p>
            <a:pPr marL="0" indent="0" algn="just" eaLnBrk="1" hangingPunct="1"/>
            <a:r>
              <a:rPr lang="zh-CN" altLang="en-US" sz="2800" dirty="0" smtClean="0"/>
              <a:t>全称量词消去规则（简称</a:t>
            </a:r>
            <a:r>
              <a:rPr lang="en-US" altLang="zh-CN" sz="2800" dirty="0" smtClean="0"/>
              <a:t>UI</a:t>
            </a:r>
            <a:r>
              <a:rPr lang="zh-CN" altLang="en-US" sz="2800" dirty="0" smtClean="0"/>
              <a:t>规则）</a:t>
            </a:r>
            <a:endParaRPr lang="en-US" altLang="zh-CN" sz="2800" dirty="0" smtClean="0"/>
          </a:p>
          <a:p>
            <a:pPr marL="0" indent="0" algn="just" eaLnBrk="1" hangingPunct="1"/>
            <a:r>
              <a:rPr lang="en-US" altLang="zh-CN" sz="2800" dirty="0" smtClean="0"/>
              <a:t>	Universal Instantiation (UI)</a:t>
            </a:r>
            <a:endParaRPr lang="zh-CN" altLang="en-US" sz="2800" dirty="0" smtClean="0"/>
          </a:p>
          <a:p>
            <a:pPr marL="0" indent="0" algn="just" eaLnBrk="1" hangingPunct="1"/>
            <a:endParaRPr lang="zh-CN" altLang="en-US" sz="2800" dirty="0" smtClean="0"/>
          </a:p>
          <a:p>
            <a:pPr marL="0" indent="0" algn="just" eaLnBrk="1" hangingPunct="1"/>
            <a:endParaRPr lang="zh-CN" altLang="en-US" sz="2800" dirty="0" smtClean="0"/>
          </a:p>
          <a:p>
            <a:pPr marL="0" indent="0" algn="just" eaLnBrk="1" hangingPunct="1"/>
            <a:r>
              <a:rPr lang="zh-CN" altLang="en-US" sz="2600" dirty="0" smtClean="0"/>
              <a:t>规则成立的条件：</a:t>
            </a:r>
          </a:p>
          <a:p>
            <a:pPr marL="0" indent="0" algn="just" eaLnBrk="1" hangingPunct="1"/>
            <a:r>
              <a:rPr lang="zh-CN" altLang="en-US" sz="2600" dirty="0" smtClean="0"/>
              <a:t>          （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）</a:t>
            </a:r>
            <a:r>
              <a:rPr lang="en-US" altLang="zh-CN" sz="2600" i="1" dirty="0" smtClean="0"/>
              <a:t>t</a:t>
            </a:r>
            <a:r>
              <a:rPr lang="zh-CN" altLang="en-US" sz="2600" dirty="0" smtClean="0"/>
              <a:t>是任意个体变项或常量（</a:t>
            </a:r>
            <a:r>
              <a:rPr lang="zh-CN" altLang="en-US" sz="2600" dirty="0" smtClean="0">
                <a:solidFill>
                  <a:srgbClr val="FF0000"/>
                </a:solidFill>
              </a:rPr>
              <a:t>在相同的个体域下</a:t>
            </a:r>
            <a:r>
              <a:rPr lang="zh-CN" altLang="en-US" sz="2600" dirty="0" smtClean="0"/>
              <a:t>）。</a:t>
            </a:r>
          </a:p>
          <a:p>
            <a:pPr marL="0" indent="0" algn="just" eaLnBrk="1" hangingPunct="1"/>
            <a:r>
              <a:rPr lang="zh-CN" altLang="en-US" sz="2600" dirty="0" smtClean="0"/>
              <a:t>          （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）</a:t>
            </a:r>
            <a:r>
              <a:rPr lang="en-US" altLang="zh-CN" sz="2600" i="1" dirty="0" smtClean="0"/>
              <a:t>A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t</a:t>
            </a:r>
            <a:r>
              <a:rPr lang="zh-CN" altLang="en-US" sz="2600" dirty="0" smtClean="0"/>
              <a:t>）中其它约束变元与</a:t>
            </a:r>
            <a:r>
              <a:rPr lang="en-US" altLang="zh-CN" sz="2600" i="1" dirty="0" smtClean="0"/>
              <a:t>A</a:t>
            </a:r>
            <a:r>
              <a:rPr lang="zh-CN" altLang="en-US" sz="2600" dirty="0" smtClean="0"/>
              <a:t>（</a:t>
            </a:r>
            <a:r>
              <a:rPr lang="en-US" altLang="zh-CN" sz="2600" i="1" dirty="0" smtClean="0"/>
              <a:t>x</a:t>
            </a:r>
            <a:r>
              <a:rPr lang="zh-CN" altLang="en-US" sz="2600" dirty="0" smtClean="0"/>
              <a:t>）中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以外的约束变元个</a:t>
            </a:r>
            <a:r>
              <a:rPr lang="zh-CN" altLang="en-US" sz="2600" dirty="0"/>
              <a:t>数</a:t>
            </a:r>
            <a:r>
              <a:rPr lang="zh-CN" altLang="en-US" sz="2600" dirty="0" smtClean="0"/>
              <a:t>相同，如果说有的话。</a:t>
            </a:r>
          </a:p>
        </p:txBody>
      </p:sp>
      <p:graphicFrame>
        <p:nvGraphicFramePr>
          <p:cNvPr id="8806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555875" y="2165350"/>
          <a:ext cx="20161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520700" imgH="419100" progId="Equation.DSMT4">
                  <p:embed/>
                </p:oleObj>
              </mc:Choice>
              <mc:Fallback>
                <p:oleObj name="Equation" r:id="rId3" imgW="520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65350"/>
                        <a:ext cx="20161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7645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054850" cy="595313"/>
          </a:xfrm>
        </p:spPr>
        <p:txBody>
          <a:bodyPr/>
          <a:lstStyle/>
          <a:p>
            <a:pPr algn="ctr" eaLnBrk="1" hangingPunct="1"/>
            <a:r>
              <a:rPr lang="zh-CN" altLang="en-US" sz="2800" smtClean="0"/>
              <a:t>全称量词引入规则（简称</a:t>
            </a:r>
            <a:r>
              <a:rPr lang="en-US" altLang="zh-CN" sz="2800" smtClean="0"/>
              <a:t>UG</a:t>
            </a:r>
            <a:r>
              <a:rPr lang="zh-CN" altLang="en-US" sz="2800" smtClean="0"/>
              <a:t>规则）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		</a:t>
            </a:r>
            <a:r>
              <a:rPr lang="en-US" altLang="zh-CN" smtClean="0">
                <a:solidFill>
                  <a:schemeClr val="accent2"/>
                </a:solidFill>
              </a:rPr>
              <a:t>Universal Generalization (UG)</a:t>
            </a:r>
            <a:r>
              <a:rPr lang="zh-CN" altLang="en-US" smtClean="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89091" name="Object 4"/>
          <p:cNvGraphicFramePr>
            <a:graphicFrameLocks noChangeAspect="1"/>
          </p:cNvGraphicFramePr>
          <p:nvPr/>
        </p:nvGraphicFramePr>
        <p:xfrm>
          <a:off x="3276600" y="1577975"/>
          <a:ext cx="14033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520700" imgH="419100" progId="Equation.DSMT4">
                  <p:embed/>
                </p:oleObj>
              </mc:Choice>
              <mc:Fallback>
                <p:oleObj name="Equation" r:id="rId3" imgW="520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77975"/>
                        <a:ext cx="14033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5"/>
          <p:cNvSpPr txBox="1">
            <a:spLocks noChangeArrowheads="1"/>
          </p:cNvSpPr>
          <p:nvPr/>
        </p:nvSpPr>
        <p:spPr bwMode="auto">
          <a:xfrm>
            <a:off x="684213" y="2636838"/>
            <a:ext cx="78486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规则成立的条件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zh-CN" altLang="en-US" sz="2800" dirty="0"/>
              <a:t> （</a:t>
            </a:r>
            <a:r>
              <a:rPr lang="zh-CN" altLang="en-US" sz="2800" dirty="0">
                <a:solidFill>
                  <a:srgbClr val="FF0000"/>
                </a:solidFill>
              </a:rPr>
              <a:t>在相同的个体域下</a:t>
            </a:r>
            <a:r>
              <a:rPr lang="zh-CN" altLang="en-US" sz="2800" dirty="0" smtClean="0"/>
              <a:t>）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algn="just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en-US" altLang="zh-CN" sz="2800" i="1" dirty="0">
                <a:solidFill>
                  <a:srgbClr val="000000"/>
                </a:solidFill>
              </a:rPr>
              <a:t>A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i="1" dirty="0">
                <a:solidFill>
                  <a:srgbClr val="000000"/>
                </a:solidFill>
              </a:rPr>
              <a:t>t</a:t>
            </a:r>
            <a:r>
              <a:rPr lang="zh-CN" altLang="en-US" sz="2800" dirty="0">
                <a:solidFill>
                  <a:srgbClr val="000000"/>
                </a:solidFill>
              </a:rPr>
              <a:t>）在任何解释</a:t>
            </a:r>
            <a:r>
              <a:rPr lang="en-US" altLang="zh-CN" sz="2800" dirty="0">
                <a:solidFill>
                  <a:srgbClr val="000000"/>
                </a:solidFill>
              </a:rPr>
              <a:t>I</a:t>
            </a:r>
            <a:r>
              <a:rPr lang="zh-CN" altLang="en-US" sz="2800" dirty="0">
                <a:solidFill>
                  <a:srgbClr val="000000"/>
                </a:solidFill>
              </a:rPr>
              <a:t>及</a:t>
            </a:r>
            <a:r>
              <a:rPr lang="en-US" altLang="zh-CN" sz="2800" dirty="0">
                <a:solidFill>
                  <a:srgbClr val="000000"/>
                </a:solidFill>
              </a:rPr>
              <a:t>I</a:t>
            </a:r>
            <a:r>
              <a:rPr lang="zh-CN" altLang="en-US" sz="2800" dirty="0">
                <a:solidFill>
                  <a:srgbClr val="000000"/>
                </a:solidFill>
              </a:rPr>
              <a:t>中对</a:t>
            </a:r>
            <a:r>
              <a:rPr lang="en-US" altLang="zh-CN" sz="2800" i="1" dirty="0">
                <a:solidFill>
                  <a:srgbClr val="000000"/>
                </a:solidFill>
              </a:rPr>
              <a:t>t</a:t>
            </a:r>
            <a:r>
              <a:rPr lang="zh-CN" altLang="en-US" sz="2800" dirty="0">
                <a:solidFill>
                  <a:srgbClr val="000000"/>
                </a:solidFill>
              </a:rPr>
              <a:t>的任何赋值下均为真。此处</a:t>
            </a:r>
            <a:r>
              <a:rPr lang="en-US" altLang="zh-CN" sz="2800" dirty="0">
                <a:solidFill>
                  <a:srgbClr val="000000"/>
                </a:solidFill>
              </a:rPr>
              <a:t>t</a:t>
            </a:r>
            <a:r>
              <a:rPr lang="zh-CN" altLang="en-US" sz="2800" dirty="0">
                <a:solidFill>
                  <a:srgbClr val="000000"/>
                </a:solidFill>
              </a:rPr>
              <a:t>是自由变量</a:t>
            </a:r>
          </a:p>
          <a:p>
            <a:pPr algn="just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不在</a:t>
            </a:r>
            <a:r>
              <a:rPr lang="en-US" altLang="zh-CN" sz="2800" i="1" dirty="0">
                <a:solidFill>
                  <a:srgbClr val="000000"/>
                </a:solidFill>
              </a:rPr>
              <a:t>A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i="1" dirty="0">
                <a:solidFill>
                  <a:srgbClr val="000000"/>
                </a:solidFill>
              </a:rPr>
              <a:t>t</a:t>
            </a:r>
            <a:r>
              <a:rPr lang="zh-CN" altLang="en-US" sz="2800" dirty="0">
                <a:solidFill>
                  <a:srgbClr val="000000"/>
                </a:solidFill>
              </a:rPr>
              <a:t>）中约束出现。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193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0350"/>
            <a:ext cx="7772400" cy="576263"/>
          </a:xfrm>
        </p:spPr>
        <p:txBody>
          <a:bodyPr/>
          <a:lstStyle/>
          <a:p>
            <a:pPr algn="ctr" eaLnBrk="1" hangingPunct="1"/>
            <a:r>
              <a:rPr lang="en-US" altLang="zh-CN" sz="2800" smtClean="0"/>
              <a:t>  </a:t>
            </a:r>
            <a:r>
              <a:rPr lang="zh-CN" altLang="en-US" sz="2800" smtClean="0"/>
              <a:t>存在量词引入规则（简称</a:t>
            </a:r>
            <a:r>
              <a:rPr lang="en-US" altLang="zh-CN" sz="2800" smtClean="0"/>
              <a:t>EG</a:t>
            </a:r>
            <a:r>
              <a:rPr lang="zh-CN" altLang="en-US" sz="2800" smtClean="0"/>
              <a:t>规则）</a:t>
            </a:r>
          </a:p>
        </p:txBody>
      </p:sp>
      <p:graphicFrame>
        <p:nvGraphicFramePr>
          <p:cNvPr id="90115" name="Object 4"/>
          <p:cNvGraphicFramePr>
            <a:graphicFrameLocks noChangeAspect="1"/>
          </p:cNvGraphicFramePr>
          <p:nvPr/>
        </p:nvGraphicFramePr>
        <p:xfrm>
          <a:off x="3352800" y="1733550"/>
          <a:ext cx="1238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3" imgW="495085" imgH="418918" progId="Equation.DSMT4">
                  <p:embed/>
                </p:oleObj>
              </mc:Choice>
              <mc:Fallback>
                <p:oleObj name="Equation" r:id="rId3" imgW="495085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33550"/>
                        <a:ext cx="12382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755650" y="2852738"/>
            <a:ext cx="74739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规则成立的条件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（</a:t>
            </a:r>
            <a:r>
              <a:rPr lang="zh-CN" altLang="en-US" sz="2800" dirty="0" smtClean="0">
                <a:solidFill>
                  <a:srgbClr val="FF0000"/>
                </a:solidFill>
              </a:rPr>
              <a:t>包含</a:t>
            </a: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个体域下</a:t>
            </a:r>
            <a:r>
              <a:rPr lang="zh-CN" altLang="en-US" sz="2800" dirty="0"/>
              <a:t>）。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algn="just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en-US" altLang="zh-CN" sz="2800" i="1" dirty="0">
                <a:solidFill>
                  <a:srgbClr val="000000"/>
                </a:solidFill>
              </a:rPr>
              <a:t>c</a:t>
            </a:r>
            <a:r>
              <a:rPr lang="zh-CN" altLang="en-US" sz="2800" dirty="0">
                <a:solidFill>
                  <a:srgbClr val="000000"/>
                </a:solidFill>
              </a:rPr>
              <a:t>只需是某个特定的个体常量。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不在</a:t>
            </a:r>
            <a:r>
              <a:rPr lang="en-US" altLang="zh-CN" sz="2800" i="1" dirty="0">
                <a:solidFill>
                  <a:srgbClr val="000000"/>
                </a:solidFill>
              </a:rPr>
              <a:t>A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i="1" dirty="0">
                <a:solidFill>
                  <a:srgbClr val="000000"/>
                </a:solidFill>
              </a:rPr>
              <a:t>c</a:t>
            </a:r>
            <a:r>
              <a:rPr lang="zh-CN" altLang="en-US" sz="2800" dirty="0">
                <a:solidFill>
                  <a:srgbClr val="000000"/>
                </a:solidFill>
              </a:rPr>
              <a:t>）中出现。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39975" y="1022350"/>
            <a:ext cx="399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Existential Generalization(EG)</a:t>
            </a:r>
          </a:p>
        </p:txBody>
      </p:sp>
    </p:spTree>
    <p:extLst>
      <p:ext uri="{BB962C8B-B14F-4D97-AF65-F5344CB8AC3E}">
        <p14:creationId xmlns:p14="http://schemas.microsoft.com/office/powerpoint/2010/main" val="32847107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97075"/>
            <a:ext cx="8359775" cy="3946525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/>
              <a:t>规则成立的条件：</a:t>
            </a:r>
          </a:p>
          <a:p>
            <a:pPr algn="just" eaLnBrk="1" hangingPunct="1"/>
            <a:r>
              <a:rPr lang="zh-CN" altLang="en-US" sz="2800" dirty="0" smtClean="0"/>
              <a:t>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i="1" dirty="0" smtClean="0"/>
              <a:t>c</a:t>
            </a:r>
            <a:r>
              <a:rPr lang="zh-CN" altLang="en-US" sz="2800" dirty="0" smtClean="0"/>
              <a:t>是使</a:t>
            </a:r>
            <a:r>
              <a:rPr lang="en-US" altLang="zh-CN" sz="2800" i="1" dirty="0" smtClean="0"/>
              <a:t>A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c</a:t>
            </a:r>
            <a:r>
              <a:rPr lang="zh-CN" altLang="en-US" sz="2800" dirty="0" smtClean="0"/>
              <a:t>）为真的某个特定的个体常元。</a:t>
            </a:r>
          </a:p>
          <a:p>
            <a:pPr algn="just" eaLnBrk="1" hangingPunct="1"/>
            <a:r>
              <a:rPr lang="zh-CN" altLang="en-US" sz="2800" dirty="0" smtClean="0"/>
              <a:t>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 </a:t>
            </a:r>
            <a:r>
              <a:rPr lang="zh-CN" altLang="en-US" sz="2800" dirty="0" smtClean="0">
                <a:sym typeface="Symbol" pitchFamily="18" charset="2"/>
              </a:rPr>
              <a:t></a:t>
            </a:r>
            <a:r>
              <a:rPr lang="en-US" altLang="zh-CN" sz="2800" i="1" dirty="0" err="1" smtClean="0"/>
              <a:t>xA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）是闭式，且</a:t>
            </a:r>
            <a:r>
              <a:rPr lang="en-US" altLang="zh-CN" sz="2800" i="1" dirty="0" smtClean="0"/>
              <a:t>c</a:t>
            </a:r>
            <a:r>
              <a:rPr lang="zh-CN" altLang="en-US" sz="2800" dirty="0" smtClean="0"/>
              <a:t>不在</a:t>
            </a:r>
            <a:r>
              <a:rPr lang="en-US" altLang="zh-CN" sz="2800" i="1" dirty="0" smtClean="0"/>
              <a:t>A</a:t>
            </a:r>
            <a:r>
              <a:rPr lang="zh-CN" altLang="en-US" sz="2800" dirty="0" smtClean="0"/>
              <a:t>（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）中出现。</a:t>
            </a:r>
          </a:p>
          <a:p>
            <a:pPr algn="just" eaLnBrk="1" hangingPunct="1"/>
            <a:r>
              <a:rPr lang="zh-CN" altLang="en-US" sz="2800" dirty="0" smtClean="0"/>
              <a:t>            特别需要注意的是，使用这些规则的条件非常重要，如果在使用过程中违反了这些条件就可能导致错误的结论。  </a:t>
            </a:r>
          </a:p>
        </p:txBody>
      </p:sp>
      <p:graphicFrame>
        <p:nvGraphicFramePr>
          <p:cNvPr id="911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565300"/>
              </p:ext>
            </p:extLst>
          </p:nvPr>
        </p:nvGraphicFramePr>
        <p:xfrm>
          <a:off x="3810000" y="1343025"/>
          <a:ext cx="12954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3" imgW="495085" imgH="418918" progId="Equation.DSMT4">
                  <p:embed/>
                </p:oleObj>
              </mc:Choice>
              <mc:Fallback>
                <p:oleObj name="Equation" r:id="rId3" imgW="495085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43025"/>
                        <a:ext cx="12954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1547813" y="26035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存在量词消去规则（简称</a:t>
            </a:r>
            <a:r>
              <a:rPr lang="en-US" altLang="zh-CN" sz="2800">
                <a:solidFill>
                  <a:srgbClr val="000000"/>
                </a:solidFill>
              </a:rPr>
              <a:t>EI</a:t>
            </a:r>
            <a:r>
              <a:rPr lang="zh-CN" altLang="en-US" sz="2800">
                <a:solidFill>
                  <a:srgbClr val="000000"/>
                </a:solidFill>
              </a:rPr>
              <a:t>规则）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9975" y="765175"/>
            <a:ext cx="3681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Existential Instantiation (EI)</a:t>
            </a:r>
          </a:p>
        </p:txBody>
      </p:sp>
    </p:spTree>
    <p:extLst>
      <p:ext uri="{BB962C8B-B14F-4D97-AF65-F5344CB8AC3E}">
        <p14:creationId xmlns:p14="http://schemas.microsoft.com/office/powerpoint/2010/main" val="17937107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" y="381000"/>
            <a:ext cx="8893175" cy="5486400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   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1】 </a:t>
            </a:r>
            <a:r>
              <a:rPr lang="zh-CN" altLang="en-US" dirty="0" smtClean="0"/>
              <a:t>证明推理</a:t>
            </a:r>
            <a:r>
              <a:rPr lang="en-US" altLang="zh-CN" dirty="0" smtClean="0"/>
              <a:t>"</a:t>
            </a:r>
            <a:r>
              <a:rPr lang="zh-CN" altLang="en-US" dirty="0" smtClean="0"/>
              <a:t>所有的自然数均是实数，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是自然数，因此，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是实数。</a:t>
            </a:r>
            <a:r>
              <a:rPr lang="en-US" altLang="zh-CN" dirty="0" smtClean="0"/>
              <a:t>"</a:t>
            </a:r>
            <a:r>
              <a:rPr lang="zh-CN" altLang="en-US" dirty="0" smtClean="0"/>
              <a:t>正确。</a:t>
            </a:r>
          </a:p>
          <a:p>
            <a:pPr algn="just" eaLnBrk="1" hangingPunct="1"/>
            <a:r>
              <a:rPr lang="zh-CN" altLang="en-US" dirty="0" smtClean="0"/>
              <a:t>            解 设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）：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是自然数，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）：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是实数，则推理形式化为：</a:t>
            </a:r>
          </a:p>
          <a:p>
            <a:pPr algn="just" eaLnBrk="1" hangingPunct="1"/>
            <a:r>
              <a:rPr lang="zh-CN" altLang="en-US" i="1" dirty="0" smtClean="0"/>
              <a:t>                  </a:t>
            </a:r>
            <a:r>
              <a:rPr lang="zh-CN" altLang="en-US" i="1" dirty="0" smtClean="0">
                <a:sym typeface="Symbol" pitchFamily="18" charset="2"/>
              </a:rPr>
              <a:t>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）→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））</a:t>
            </a:r>
            <a:r>
              <a:rPr lang="en-US" altLang="zh-CN" dirty="0" smtClean="0"/>
              <a:t>, </a:t>
            </a:r>
            <a:r>
              <a:rPr lang="zh-CN" altLang="en-US" i="1" dirty="0" smtClean="0">
                <a:sym typeface="Symbol" pitchFamily="18" charset="2"/>
              </a:rPr>
              <a:t>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i="1" dirty="0" smtClean="0">
                <a:sym typeface="Symbol" pitchFamily="18" charset="2"/>
              </a:rPr>
              <a:t> 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</a:p>
          <a:p>
            <a:pPr algn="just" eaLnBrk="1" hangingPunct="1"/>
            <a:r>
              <a:rPr lang="zh-CN" altLang="en-US" dirty="0" smtClean="0"/>
              <a:t>    下面进行证明。</a:t>
            </a:r>
          </a:p>
          <a:p>
            <a:pPr algn="just" eaLnBrk="1" hangingPunct="1"/>
            <a:r>
              <a:rPr lang="zh-CN" altLang="en-US" dirty="0" smtClean="0"/>
              <a:t>        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zh-CN" altLang="en-US" i="1" dirty="0" smtClean="0">
                <a:sym typeface="Symbol" pitchFamily="18" charset="2"/>
              </a:rPr>
              <a:t>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）→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））    前提引入</a:t>
            </a:r>
          </a:p>
          <a:p>
            <a:pPr algn="just" eaLnBrk="1" hangingPunct="1"/>
            <a:r>
              <a:rPr lang="zh-CN" altLang="en-US" dirty="0" smtClean="0"/>
              <a:t>       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）→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       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UI</a:t>
            </a:r>
          </a:p>
          <a:p>
            <a:pPr algn="just" eaLnBrk="1" hangingPunct="1"/>
            <a:r>
              <a:rPr lang="en-US" altLang="zh-CN" dirty="0" smtClean="0"/>
              <a:t>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                           前提引入</a:t>
            </a:r>
          </a:p>
          <a:p>
            <a:pPr algn="just" eaLnBrk="1" hangingPunct="1"/>
            <a:r>
              <a:rPr lang="zh-CN" altLang="en-US" dirty="0" smtClean="0"/>
              <a:t>          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                     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</a:t>
            </a:r>
          </a:p>
        </p:txBody>
      </p:sp>
      <p:sp>
        <p:nvSpPr>
          <p:cNvPr id="921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964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6600"/>
      </a:hlink>
      <a:folHlink>
        <a:srgbClr val="8080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3491</Words>
  <Application>Microsoft Office PowerPoint</Application>
  <PresentationFormat>全屏显示(4:3)</PresentationFormat>
  <Paragraphs>249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楷体_GB2312</vt:lpstr>
      <vt:lpstr>宋体</vt:lpstr>
      <vt:lpstr>Arial</vt:lpstr>
      <vt:lpstr>Calibri</vt:lpstr>
      <vt:lpstr>Courier New</vt:lpstr>
      <vt:lpstr>Symbol</vt:lpstr>
      <vt:lpstr>Times New Roman</vt:lpstr>
      <vt:lpstr>Office Theme</vt:lpstr>
      <vt:lpstr>默认设计模板</vt:lpstr>
      <vt:lpstr>Equation</vt:lpstr>
      <vt:lpstr>谓词逻辑推理理论</vt:lpstr>
      <vt:lpstr>  谓词逻辑推理理论 </vt:lpstr>
      <vt:lpstr>PowerPoint 演示文稿</vt:lpstr>
      <vt:lpstr>To prove a theorem of the form ∀x(P(x) → Q(x)), our goal is to show that P(c) → Q(c) is true, where c is an arbitrary element of the domain, and then apply universal generalization.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补充课外习题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谓词逻辑推理理论</dc:title>
  <dc:creator>AIHUA</dc:creator>
  <cp:lastModifiedBy>wtpeipei@hust.edu.cn</cp:lastModifiedBy>
  <cp:revision>62</cp:revision>
  <dcterms:created xsi:type="dcterms:W3CDTF">2016-03-16T03:05:50Z</dcterms:created>
  <dcterms:modified xsi:type="dcterms:W3CDTF">2019-03-18T01:05:31Z</dcterms:modified>
</cp:coreProperties>
</file>