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7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3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5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1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2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6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2FDF-5484-40E9-9A03-6BFE56E21D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3822-6424-40A2-8DEF-62A8FF3CF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524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考试要求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0574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本学期课时只有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， 所以讲过的知识点基本上都可能要考到。 </a:t>
            </a:r>
            <a:endParaRPr lang="en-US" altLang="zh-CN" sz="2400" dirty="0" smtClean="0"/>
          </a:p>
          <a:p>
            <a:r>
              <a:rPr lang="zh-CN" altLang="zh-CN" sz="2400" dirty="0" smtClean="0"/>
              <a:t>没讲过的肯定不</a:t>
            </a:r>
            <a:r>
              <a:rPr lang="zh-CN" altLang="en-US" sz="2400" dirty="0" smtClean="0"/>
              <a:t>考。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虽然只有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学时，但出于让大家扩大知识面，多接触些内容的目的， 讲得比较多、比较快，没有讲那么细。考试时主要注重基础。 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44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题目类型以及大概的分数分布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Autofit/>
          </a:bodyPr>
          <a:lstStyle/>
          <a:p>
            <a:pPr lvl="0"/>
            <a:r>
              <a:rPr lang="zh-CN" altLang="zh-CN" sz="2400" b="1" dirty="0" smtClean="0"/>
              <a:t>填空</a:t>
            </a:r>
            <a:r>
              <a:rPr lang="en-US" altLang="zh-CN" sz="2400" b="1" dirty="0" smtClean="0"/>
              <a:t>10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/>
              <a:t>3 </a:t>
            </a:r>
            <a:r>
              <a:rPr lang="zh-CN" altLang="zh-CN" sz="2400" dirty="0"/>
              <a:t>分</a:t>
            </a:r>
          </a:p>
          <a:p>
            <a:pPr lvl="0"/>
            <a:r>
              <a:rPr lang="zh-CN" altLang="zh-CN" sz="2400" b="1" dirty="0"/>
              <a:t>解答题</a:t>
            </a:r>
            <a:r>
              <a:rPr lang="en-US" altLang="zh-CN" sz="2400" b="1" dirty="0"/>
              <a:t> , </a:t>
            </a:r>
            <a:r>
              <a:rPr lang="zh-CN" altLang="zh-CN" sz="2400" dirty="0" smtClean="0"/>
              <a:t>每</a:t>
            </a:r>
            <a:r>
              <a:rPr lang="zh-CN" altLang="en-US" sz="2400" dirty="0" smtClean="0"/>
              <a:t>小</a:t>
            </a:r>
            <a:r>
              <a:rPr lang="zh-CN" altLang="zh-CN" sz="2400" dirty="0" smtClean="0"/>
              <a:t>题</a:t>
            </a:r>
            <a:r>
              <a:rPr lang="en-US" altLang="zh-CN" sz="2400" dirty="0"/>
              <a:t>5</a:t>
            </a:r>
            <a:r>
              <a:rPr lang="zh-CN" altLang="zh-CN" sz="2400" dirty="0"/>
              <a:t>到</a:t>
            </a:r>
            <a:r>
              <a:rPr lang="en-US" altLang="zh-CN" sz="2400" dirty="0"/>
              <a:t>8</a:t>
            </a:r>
            <a:r>
              <a:rPr lang="zh-CN" altLang="zh-CN" sz="2400" dirty="0" smtClean="0"/>
              <a:t>分</a:t>
            </a:r>
            <a:r>
              <a:rPr lang="zh-CN" altLang="en-US" sz="2400" dirty="0" smtClean="0"/>
              <a:t>。 共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分</a:t>
            </a:r>
            <a:endParaRPr lang="zh-CN" altLang="zh-CN" sz="2400" dirty="0"/>
          </a:p>
          <a:p>
            <a:r>
              <a:rPr lang="zh-CN" altLang="zh-CN" sz="2400" dirty="0"/>
              <a:t>其中解答包括了一些计算，判断说明理由之类的</a:t>
            </a:r>
            <a:r>
              <a:rPr lang="zh-CN" altLang="zh-CN" sz="2400" dirty="0" smtClean="0"/>
              <a:t>内容</a:t>
            </a:r>
            <a:endParaRPr lang="en-US" altLang="zh-CN" sz="2400" dirty="0" smtClean="0"/>
          </a:p>
          <a:p>
            <a:endParaRPr lang="zh-CN" altLang="zh-CN" sz="2400" dirty="0"/>
          </a:p>
          <a:p>
            <a:pPr lvl="0"/>
            <a:r>
              <a:rPr lang="zh-CN" altLang="zh-CN" sz="2400" b="1" dirty="0" smtClean="0"/>
              <a:t>证明</a:t>
            </a:r>
            <a:r>
              <a:rPr lang="en-US" altLang="zh-CN" sz="2400" b="1" dirty="0" smtClean="0"/>
              <a:t>2</a:t>
            </a:r>
            <a:r>
              <a:rPr lang="en-US" altLang="zh-CN" sz="2400" b="1" dirty="0" smtClean="0">
                <a:sym typeface="Symbol"/>
              </a:rPr>
              <a:t></a:t>
            </a:r>
            <a:r>
              <a:rPr lang="en-US" altLang="zh-CN" sz="2400" b="1" dirty="0"/>
              <a:t>10 </a:t>
            </a:r>
            <a:r>
              <a:rPr lang="zh-CN" altLang="zh-CN" sz="2400" b="1" dirty="0"/>
              <a:t>分 </a:t>
            </a:r>
            <a:r>
              <a:rPr lang="zh-CN" altLang="zh-CN" sz="2400" dirty="0" smtClean="0"/>
              <a:t>（</a:t>
            </a:r>
            <a:r>
              <a:rPr lang="zh-CN" altLang="en-US" sz="2400" dirty="0" smtClean="0"/>
              <a:t>组合分析法证明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数论及应用的证明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 </a:t>
            </a:r>
            <a:r>
              <a:rPr lang="zh-CN" altLang="en-US" sz="2400" dirty="0" smtClean="0"/>
              <a:t>综合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分（建模及求解）</a:t>
            </a:r>
            <a:endParaRPr lang="zh-CN" altLang="zh-CN" sz="2400" dirty="0"/>
          </a:p>
          <a:p>
            <a:r>
              <a:rPr lang="zh-CN" altLang="zh-CN" sz="2400" b="1" dirty="0" smtClean="0"/>
              <a:t>内</a:t>
            </a:r>
            <a:r>
              <a:rPr lang="zh-CN" altLang="zh-CN" sz="2400" b="1" dirty="0"/>
              <a:t>容分布比例</a:t>
            </a:r>
            <a:r>
              <a:rPr lang="zh-CN" altLang="zh-CN" sz="2400" dirty="0"/>
              <a:t>：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组合计数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65</a:t>
            </a:r>
            <a:r>
              <a:rPr lang="zh-CN" altLang="zh-CN" sz="2400" dirty="0" smtClean="0"/>
              <a:t>分</a:t>
            </a:r>
            <a:r>
              <a:rPr lang="zh-CN" altLang="zh-CN" sz="2400" dirty="0"/>
              <a:t>左右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数论及</a:t>
            </a:r>
            <a:r>
              <a:rPr lang="zh-CN" altLang="en-US" sz="2400" dirty="0" smtClean="0"/>
              <a:t>应用 </a:t>
            </a:r>
            <a:r>
              <a:rPr lang="en-US" altLang="zh-CN" sz="2400" dirty="0" smtClean="0"/>
              <a:t>35 </a:t>
            </a:r>
            <a:r>
              <a:rPr lang="zh-CN" altLang="zh-CN" sz="2400" dirty="0" smtClean="0"/>
              <a:t>分左右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0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组合计数问题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4678363"/>
          </a:xfrm>
        </p:spPr>
        <p:txBody>
          <a:bodyPr>
            <a:noAutofit/>
          </a:bodyPr>
          <a:lstStyle/>
          <a:p>
            <a:pPr lvl="0"/>
            <a:r>
              <a:rPr lang="zh-CN" altLang="en-US" sz="2400" dirty="0" smtClean="0"/>
              <a:t>无重复排列组合；</a:t>
            </a:r>
            <a:r>
              <a:rPr lang="zh-CN" altLang="zh-CN" sz="2400" dirty="0" smtClean="0"/>
              <a:t>可</a:t>
            </a:r>
            <a:r>
              <a:rPr lang="zh-CN" altLang="zh-CN" sz="2400" dirty="0"/>
              <a:t>重复的排列与</a:t>
            </a:r>
            <a:r>
              <a:rPr lang="zh-CN" altLang="zh-CN" sz="2400" dirty="0" smtClean="0"/>
              <a:t>组合</a:t>
            </a:r>
            <a:r>
              <a:rPr lang="zh-CN" altLang="en-US" sz="2400" dirty="0" smtClean="0"/>
              <a:t>；尤其是可重复的组合计数</a:t>
            </a:r>
            <a:endParaRPr lang="zh-CN" altLang="zh-CN" sz="2400" dirty="0"/>
          </a:p>
          <a:p>
            <a:pPr lvl="0"/>
            <a:r>
              <a:rPr lang="zh-CN" altLang="zh-CN" sz="2400" dirty="0"/>
              <a:t>鸽洞原理及其应</a:t>
            </a:r>
            <a:r>
              <a:rPr lang="zh-CN" altLang="zh-CN" sz="2400" dirty="0" smtClean="0"/>
              <a:t>用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二项式系数的组合理解、组合分析法证明等式</a:t>
            </a:r>
            <a:endParaRPr lang="en-US" altLang="zh-CN" sz="2400" dirty="0" smtClean="0"/>
          </a:p>
          <a:p>
            <a:r>
              <a:rPr lang="zh-CN" altLang="zh-CN" sz="2400" dirty="0"/>
              <a:t>多重集合的</a:t>
            </a:r>
            <a:r>
              <a:rPr lang="en-US" altLang="zh-CN" sz="2400" dirty="0"/>
              <a:t>r-</a:t>
            </a:r>
            <a:r>
              <a:rPr lang="zh-CN" altLang="zh-CN" sz="2400" dirty="0"/>
              <a:t>组合</a:t>
            </a:r>
            <a:r>
              <a:rPr lang="zh-CN" altLang="zh-CN" sz="2400" dirty="0" smtClean="0"/>
              <a:t>数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排列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zh-CN" altLang="en-US" sz="2400" dirty="0" smtClean="0"/>
              <a:t>递推方程建模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常</a:t>
            </a:r>
            <a:r>
              <a:rPr lang="zh-CN" altLang="zh-CN" sz="2400" dirty="0"/>
              <a:t>系数线性齐次递推方程求解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常</a:t>
            </a:r>
            <a:r>
              <a:rPr lang="zh-CN" altLang="zh-CN" sz="2400" dirty="0"/>
              <a:t>系数线性非齐次递推方程的解与相伴齐次递推方程的解的关系</a:t>
            </a:r>
            <a:r>
              <a:rPr lang="zh-CN" altLang="zh-CN" sz="2400" dirty="0" smtClean="0"/>
              <a:t>；</a:t>
            </a:r>
            <a:r>
              <a:rPr lang="zh-CN" altLang="en-US" sz="2400" dirty="0"/>
              <a:t>非齐</a:t>
            </a:r>
            <a:r>
              <a:rPr lang="zh-CN" altLang="en-US" sz="2400" dirty="0" smtClean="0"/>
              <a:t>次的尾部函数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次或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次多项式情形的特解的求法；</a:t>
            </a:r>
            <a:endParaRPr lang="en-US" altLang="zh-CN" sz="2400" dirty="0" smtClean="0"/>
          </a:p>
          <a:p>
            <a:pPr marL="0" lvl="0" indent="0" algn="ctr">
              <a:buNone/>
            </a:pPr>
            <a:r>
              <a:rPr lang="en-US" altLang="zh-CN" sz="2400" dirty="0" smtClean="0"/>
              <a:t>(</a:t>
            </a:r>
            <a:r>
              <a:rPr lang="zh-CN" altLang="en-US" sz="2400" dirty="0" smtClean="0"/>
              <a:t>尤其是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阶的递推关系、分特征方程有重根和无重根两种情况，都需要搞清楚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07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组合计数问题</a:t>
            </a:r>
            <a:endParaRPr lang="zh-CN" alt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91000"/>
          </a:xfrm>
        </p:spPr>
        <p:txBody>
          <a:bodyPr>
            <a:normAutofit fontScale="92500"/>
          </a:bodyPr>
          <a:lstStyle/>
          <a:p>
            <a:pPr lvl="0"/>
            <a:r>
              <a:rPr lang="zh-CN" altLang="zh-CN" sz="2400" dirty="0"/>
              <a:t>利用生成函数求解物体配置的计数问题；</a:t>
            </a:r>
          </a:p>
          <a:p>
            <a:pPr lvl="0"/>
            <a:r>
              <a:rPr lang="zh-CN" altLang="zh-CN" sz="2400" dirty="0"/>
              <a:t>利用生成函数求解带限制条件的不定方程；先把问题用不定方程的模型表示出来，然后再利用生成函数求解不定方程；</a:t>
            </a:r>
          </a:p>
          <a:p>
            <a:pPr lvl="0"/>
            <a:r>
              <a:rPr lang="zh-CN" altLang="zh-CN" sz="2400" dirty="0" smtClean="0"/>
              <a:t>钱</a:t>
            </a:r>
            <a:r>
              <a:rPr lang="zh-CN" altLang="zh-CN" sz="2400" dirty="0"/>
              <a:t>币组合计数问题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生成函数求解多重集的元素组合选取问题。</a:t>
            </a:r>
            <a:endParaRPr lang="en-US" altLang="zh-CN" sz="2400" dirty="0" smtClean="0"/>
          </a:p>
          <a:p>
            <a:pPr lvl="0"/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(</a:t>
            </a:r>
            <a:r>
              <a:rPr lang="zh-CN" altLang="zh-CN" sz="2400" dirty="0">
                <a:solidFill>
                  <a:schemeClr val="accent1"/>
                </a:solidFill>
              </a:rPr>
              <a:t>生成函数求解递推方程不考</a:t>
            </a:r>
            <a:r>
              <a:rPr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zh-CN" altLang="zh-CN" sz="2400" dirty="0"/>
              <a:t>容斥原理及其简单</a:t>
            </a:r>
            <a:r>
              <a:rPr lang="zh-CN" altLang="zh-CN" sz="2400" dirty="0" smtClean="0"/>
              <a:t>应用</a:t>
            </a:r>
            <a:r>
              <a:rPr lang="zh-CN" altLang="en-US" sz="2400" dirty="0" smtClean="0"/>
              <a:t>；</a:t>
            </a:r>
            <a:r>
              <a:rPr lang="zh-CN" altLang="zh-CN" sz="2400" dirty="0" smtClean="0"/>
              <a:t>容斥原理</a:t>
            </a:r>
            <a:r>
              <a:rPr lang="zh-CN" altLang="en-US" sz="2400" dirty="0" smtClean="0"/>
              <a:t>中有关</a:t>
            </a:r>
            <a:r>
              <a:rPr lang="en-US" altLang="zh-CN" sz="2400" dirty="0" smtClean="0"/>
              <a:t>N(p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…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的求解；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chemeClr val="accent1"/>
                </a:solidFill>
              </a:rPr>
              <a:t>分</a:t>
            </a:r>
            <a:r>
              <a:rPr lang="zh-CN" altLang="en-US" sz="2400" dirty="0" smtClean="0">
                <a:solidFill>
                  <a:schemeClr val="accent1"/>
                </a:solidFill>
              </a:rPr>
              <a:t>治部分（不考）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</a:rPr>
              <a:t>整数拆分部分（不考）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素数性质</a:t>
            </a:r>
            <a:endParaRPr lang="en-US" altLang="zh-CN" sz="2400" dirty="0" smtClean="0"/>
          </a:p>
          <a:p>
            <a:r>
              <a:rPr lang="zh-CN" altLang="en-US" sz="2400" dirty="0"/>
              <a:t>最</a:t>
            </a:r>
            <a:r>
              <a:rPr lang="zh-CN" altLang="en-US" sz="2400" dirty="0" smtClean="0"/>
              <a:t>大公约数的计算和性质</a:t>
            </a:r>
            <a:endParaRPr lang="en-US" altLang="zh-CN" sz="2400" dirty="0" smtClean="0"/>
          </a:p>
          <a:p>
            <a:r>
              <a:rPr lang="zh-CN" altLang="en-US" sz="2400" dirty="0" smtClean="0"/>
              <a:t>余数运算性质及其证明，熟悉模余计算；模指数运算</a:t>
            </a:r>
            <a:endParaRPr lang="en-US" altLang="zh-CN" sz="2400" dirty="0" smtClean="0"/>
          </a:p>
          <a:p>
            <a:r>
              <a:rPr lang="zh-CN" altLang="en-US" sz="2400" dirty="0" smtClean="0"/>
              <a:t>求模逆；求解单个同余方程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chemeClr val="accent1"/>
                </a:solidFill>
              </a:rPr>
              <a:t>求解同余方程组部分不考；大整数计算应用不考；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zh-CN" altLang="en-US" sz="2400" dirty="0"/>
              <a:t>欧</a:t>
            </a:r>
            <a:r>
              <a:rPr lang="zh-CN" altLang="en-US" sz="2400" dirty="0" smtClean="0"/>
              <a:t>拉函数，欧拉定理与菲尔马小定理在模余计算中的应用</a:t>
            </a:r>
            <a:endParaRPr lang="en-US" altLang="zh-CN" sz="2400" dirty="0" smtClean="0"/>
          </a:p>
          <a:p>
            <a:r>
              <a:rPr lang="en-US" altLang="zh-CN" sz="2400" dirty="0" smtClean="0"/>
              <a:t>RSA</a:t>
            </a:r>
            <a:r>
              <a:rPr lang="zh-CN" altLang="en-US" sz="2400" dirty="0" smtClean="0"/>
              <a:t>中加密函数与解密函数之间的关系，</a:t>
            </a:r>
            <a:r>
              <a:rPr lang="en-US" altLang="zh-CN" sz="2400" dirty="0" smtClean="0"/>
              <a:t>RSA</a:t>
            </a:r>
            <a:r>
              <a:rPr lang="zh-CN" altLang="en-US" sz="2400" dirty="0" smtClean="0"/>
              <a:t>加解密计算；</a:t>
            </a:r>
            <a:r>
              <a:rPr lang="en-US" altLang="zh-CN" sz="2400" dirty="0" smtClean="0"/>
              <a:t>RSA</a:t>
            </a:r>
            <a:r>
              <a:rPr lang="zh-CN" altLang="en-US" sz="2400" dirty="0" smtClean="0"/>
              <a:t>解密钥匙的获取；</a:t>
            </a:r>
            <a:endParaRPr lang="en-US" altLang="zh-CN" sz="2400" dirty="0" smtClean="0"/>
          </a:p>
          <a:p>
            <a:r>
              <a:rPr lang="zh-CN" altLang="en-US" sz="2400" smtClean="0">
                <a:solidFill>
                  <a:schemeClr val="accent1"/>
                </a:solidFill>
              </a:rPr>
              <a:t>数字签名 不考；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solidFill>
                  <a:schemeClr val="accent1"/>
                </a:solidFill>
              </a:rPr>
              <a:t>Diff-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Helmen</a:t>
            </a:r>
            <a:r>
              <a:rPr lang="en-US" altLang="zh-CN" sz="2400" dirty="0" smtClean="0">
                <a:solidFill>
                  <a:schemeClr val="accent1"/>
                </a:solidFill>
              </a:rPr>
              <a:t> key</a:t>
            </a:r>
            <a:r>
              <a:rPr lang="zh-CN" altLang="en-US" sz="2400" dirty="0" smtClean="0">
                <a:solidFill>
                  <a:schemeClr val="accent1"/>
                </a:solidFill>
              </a:rPr>
              <a:t>交换协议部分不考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chemeClr val="accent1"/>
                </a:solidFill>
              </a:rPr>
              <a:t>模余应用（生产伪随机数、校验位产生等</a:t>
            </a:r>
            <a:r>
              <a:rPr lang="en-US" altLang="zh-CN" sz="2400" dirty="0" smtClean="0">
                <a:solidFill>
                  <a:schemeClr val="accent1"/>
                </a:solidFill>
              </a:rPr>
              <a:t>)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不考；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027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/>
              <a:t>建</a:t>
            </a:r>
            <a:r>
              <a:rPr lang="zh-CN" altLang="zh-CN" sz="2800" dirty="0"/>
              <a:t>议大家不要去买复印店里那</a:t>
            </a:r>
            <a:r>
              <a:rPr lang="zh-CN" altLang="zh-CN" sz="2800" dirty="0" smtClean="0"/>
              <a:t>些</a:t>
            </a:r>
            <a:r>
              <a:rPr lang="zh-CN" altLang="en-US" sz="2800" dirty="0" smtClean="0"/>
              <a:t>所谓的</a:t>
            </a:r>
            <a:r>
              <a:rPr lang="zh-CN" altLang="zh-CN" sz="2800" dirty="0" smtClean="0"/>
              <a:t>考</a:t>
            </a:r>
            <a:r>
              <a:rPr lang="zh-CN" altLang="zh-CN" sz="2800" dirty="0"/>
              <a:t>题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zh-CN" altLang="zh-CN" sz="2800" dirty="0"/>
          </a:p>
          <a:p>
            <a:r>
              <a:rPr lang="zh-CN" altLang="zh-CN" sz="2800" dirty="0"/>
              <a:t>好好看</a:t>
            </a:r>
            <a:r>
              <a:rPr lang="zh-CN" altLang="zh-CN" sz="2800" dirty="0" smtClean="0"/>
              <a:t>看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想想</a:t>
            </a:r>
            <a:r>
              <a:rPr lang="zh-CN" altLang="en-US" sz="2800" dirty="0" smtClean="0"/>
              <a:t>、更多关注平时讲过的例题和做过的习题的类型；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2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495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Symbol</vt:lpstr>
      <vt:lpstr>Office Theme</vt:lpstr>
      <vt:lpstr>考试要求</vt:lpstr>
      <vt:lpstr>题目类型以及大概的分数分布</vt:lpstr>
      <vt:lpstr>组合计数问题</vt:lpstr>
      <vt:lpstr>组合计数问题</vt:lpstr>
      <vt:lpstr>数论</vt:lpstr>
      <vt:lpstr>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考试要求</dc:title>
  <dc:creator>AIHUA</dc:creator>
  <cp:lastModifiedBy>wtpeipei@hust.edu.cn</cp:lastModifiedBy>
  <cp:revision>59</cp:revision>
  <dcterms:created xsi:type="dcterms:W3CDTF">2015-11-04T02:51:56Z</dcterms:created>
  <dcterms:modified xsi:type="dcterms:W3CDTF">2019-10-31T06:29:35Z</dcterms:modified>
</cp:coreProperties>
</file>