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9"/>
  </p:notesMasterIdLst>
  <p:sldIdLst>
    <p:sldId id="788" r:id="rId2"/>
    <p:sldId id="792" r:id="rId3"/>
    <p:sldId id="793" r:id="rId4"/>
    <p:sldId id="794" r:id="rId5"/>
    <p:sldId id="798" r:id="rId6"/>
    <p:sldId id="795" r:id="rId7"/>
    <p:sldId id="797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6666FF"/>
    <a:srgbClr val="003399"/>
    <a:srgbClr val="3494BA"/>
    <a:srgbClr val="FF0000"/>
    <a:srgbClr val="3366FF"/>
    <a:srgbClr val="E3F2AC"/>
    <a:srgbClr val="DCFCA2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6" autoAdjust="0"/>
    <p:restoredTop sz="90394" autoAdjust="0"/>
  </p:normalViewPr>
  <p:slideViewPr>
    <p:cSldViewPr>
      <p:cViewPr varScale="1">
        <p:scale>
          <a:sx n="104" d="100"/>
          <a:sy n="104" d="100"/>
        </p:scale>
        <p:origin x="10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5ADE1-C4DA-412E-B7BB-5F48C8DE255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9DE45B-CDEE-4064-BE77-5041581B8879}">
      <dgm:prSet phldrT="[文本]" custT="1"/>
      <dgm:spPr/>
      <dgm:t>
        <a:bodyPr/>
        <a:lstStyle/>
        <a:p>
          <a:r>
            <a:rPr lang="zh-CN" altLang="en-US" sz="1800" dirty="0" smtClean="0"/>
            <a:t>录像与</a:t>
          </a:r>
          <a:endParaRPr lang="en-US" altLang="zh-CN" sz="1800" dirty="0" smtClean="0"/>
        </a:p>
        <a:p>
          <a:r>
            <a:rPr lang="zh-CN" altLang="en-US" sz="1800" dirty="0" smtClean="0"/>
            <a:t>图像</a:t>
          </a:r>
          <a:endParaRPr lang="zh-CN" altLang="en-US" sz="1800" dirty="0"/>
        </a:p>
      </dgm:t>
    </dgm:pt>
    <dgm:pt modelId="{77D39A3A-725C-4FE1-9A1D-879D9FDB8F99}" type="parTrans" cxnId="{D9202337-C6DC-4720-88B5-259D0F76B701}">
      <dgm:prSet/>
      <dgm:spPr/>
      <dgm:t>
        <a:bodyPr/>
        <a:lstStyle/>
        <a:p>
          <a:endParaRPr lang="zh-CN" altLang="en-US"/>
        </a:p>
      </dgm:t>
    </dgm:pt>
    <dgm:pt modelId="{3D264838-42AB-4623-AFAC-914727125718}" type="sibTrans" cxnId="{D9202337-C6DC-4720-88B5-259D0F76B701}">
      <dgm:prSet/>
      <dgm:spPr/>
      <dgm:t>
        <a:bodyPr/>
        <a:lstStyle/>
        <a:p>
          <a:endParaRPr lang="zh-CN" altLang="en-US"/>
        </a:p>
      </dgm:t>
    </dgm:pt>
    <dgm:pt modelId="{9A08C8E4-BC2F-44DA-9962-E426C831BF99}">
      <dgm:prSet phldrT="[文本]" custT="1"/>
      <dgm:spPr/>
      <dgm:t>
        <a:bodyPr/>
        <a:lstStyle/>
        <a:p>
          <a:r>
            <a:rPr lang="zh-CN" altLang="en-US" sz="1800" dirty="0" smtClean="0"/>
            <a:t>空间</a:t>
          </a:r>
          <a:endParaRPr lang="en-US" altLang="zh-CN" sz="1800" dirty="0" smtClean="0"/>
        </a:p>
        <a:p>
          <a:r>
            <a:rPr lang="zh-CN" altLang="en-US" sz="1800" dirty="0" smtClean="0"/>
            <a:t>数据</a:t>
          </a:r>
          <a:endParaRPr lang="zh-CN" altLang="en-US" sz="1800" dirty="0"/>
        </a:p>
      </dgm:t>
    </dgm:pt>
    <dgm:pt modelId="{F87B05FE-20EA-40DD-AFCD-9C854EDFED75}" type="parTrans" cxnId="{F82CB31F-FFC8-4B38-A6AD-35543A8DAAE9}">
      <dgm:prSet/>
      <dgm:spPr/>
      <dgm:t>
        <a:bodyPr/>
        <a:lstStyle/>
        <a:p>
          <a:endParaRPr lang="zh-CN" altLang="en-US"/>
        </a:p>
      </dgm:t>
    </dgm:pt>
    <dgm:pt modelId="{C757DA80-23BD-416F-8276-1EB71564BB1A}" type="sibTrans" cxnId="{F82CB31F-FFC8-4B38-A6AD-35543A8DAAE9}">
      <dgm:prSet/>
      <dgm:spPr/>
      <dgm:t>
        <a:bodyPr/>
        <a:lstStyle/>
        <a:p>
          <a:endParaRPr lang="zh-CN" altLang="en-US"/>
        </a:p>
      </dgm:t>
    </dgm:pt>
    <dgm:pt modelId="{D2AA21D7-0A0F-4323-9A4D-4B95F375FF99}">
      <dgm:prSet phldrT="[文本]" custT="1"/>
      <dgm:spPr/>
      <dgm:t>
        <a:bodyPr/>
        <a:lstStyle/>
        <a:p>
          <a:r>
            <a:rPr lang="zh-CN" altLang="en-US" sz="1800" dirty="0" smtClean="0"/>
            <a:t>网络</a:t>
          </a:r>
          <a:endParaRPr lang="en-US" altLang="zh-CN" sz="1800" dirty="0" smtClean="0"/>
        </a:p>
        <a:p>
          <a:r>
            <a:rPr lang="zh-CN" altLang="en-US" sz="1800" dirty="0" smtClean="0"/>
            <a:t>图形</a:t>
          </a:r>
          <a:endParaRPr lang="zh-CN" altLang="en-US" sz="1800" dirty="0"/>
        </a:p>
      </dgm:t>
    </dgm:pt>
    <dgm:pt modelId="{62038632-7EC8-49A2-8E9C-B5055861E9B3}" type="parTrans" cxnId="{21CE2102-CB64-435B-B7E3-690A21E06B80}">
      <dgm:prSet/>
      <dgm:spPr/>
      <dgm:t>
        <a:bodyPr/>
        <a:lstStyle/>
        <a:p>
          <a:endParaRPr lang="zh-CN" altLang="en-US"/>
        </a:p>
      </dgm:t>
    </dgm:pt>
    <dgm:pt modelId="{8B673FDC-B025-4513-AC99-664EA089F90E}" type="sibTrans" cxnId="{21CE2102-CB64-435B-B7E3-690A21E06B80}">
      <dgm:prSet/>
      <dgm:spPr/>
      <dgm:t>
        <a:bodyPr/>
        <a:lstStyle/>
        <a:p>
          <a:endParaRPr lang="zh-CN" altLang="en-US"/>
        </a:p>
      </dgm:t>
    </dgm:pt>
    <dgm:pt modelId="{9C20A40D-8665-475A-9A0D-918EC93555E0}">
      <dgm:prSet phldrT="[文本]" custT="1"/>
      <dgm:spPr/>
      <dgm:t>
        <a:bodyPr/>
        <a:lstStyle/>
        <a:p>
          <a:r>
            <a:rPr lang="zh-CN" altLang="en-US" sz="1800" dirty="0" smtClean="0"/>
            <a:t>文本与</a:t>
          </a:r>
          <a:endParaRPr lang="en-US" altLang="zh-CN" sz="1800" dirty="0" smtClean="0"/>
        </a:p>
        <a:p>
          <a:r>
            <a:rPr lang="zh-CN" altLang="en-US" sz="1800" dirty="0" smtClean="0"/>
            <a:t>语言</a:t>
          </a:r>
          <a:endParaRPr lang="zh-CN" altLang="en-US" sz="1800" dirty="0"/>
        </a:p>
      </dgm:t>
    </dgm:pt>
    <dgm:pt modelId="{5D25E732-F2C7-4A19-92BE-CE691364DBCD}" type="parTrans" cxnId="{FB7BAF21-21D2-4A3A-BA65-80B17F25EC97}">
      <dgm:prSet/>
      <dgm:spPr/>
      <dgm:t>
        <a:bodyPr/>
        <a:lstStyle/>
        <a:p>
          <a:endParaRPr lang="zh-CN" altLang="en-US"/>
        </a:p>
      </dgm:t>
    </dgm:pt>
    <dgm:pt modelId="{BCE0373D-D2D7-46EA-B3B2-A7E1C917DB42}" type="sibTrans" cxnId="{FB7BAF21-21D2-4A3A-BA65-80B17F25EC97}">
      <dgm:prSet/>
      <dgm:spPr/>
      <dgm:t>
        <a:bodyPr/>
        <a:lstStyle/>
        <a:p>
          <a:endParaRPr lang="zh-CN" altLang="en-US"/>
        </a:p>
      </dgm:t>
    </dgm:pt>
    <dgm:pt modelId="{D486A328-FED6-405B-8A84-13DACE93659F}">
      <dgm:prSet phldrT="[文本]" custT="1"/>
      <dgm:spPr/>
      <dgm:t>
        <a:bodyPr/>
        <a:lstStyle/>
        <a:p>
          <a:r>
            <a:rPr lang="en-US" altLang="zh-CN" sz="2000" dirty="0" smtClean="0"/>
            <a:t>……</a:t>
          </a:r>
          <a:endParaRPr lang="zh-CN" altLang="en-US" sz="2000" dirty="0"/>
        </a:p>
      </dgm:t>
    </dgm:pt>
    <dgm:pt modelId="{F9724059-3603-48C4-9977-419E824B1017}" type="parTrans" cxnId="{6D31DBF3-1D23-49E2-9119-E741295B89F0}">
      <dgm:prSet/>
      <dgm:spPr/>
      <dgm:t>
        <a:bodyPr/>
        <a:lstStyle/>
        <a:p>
          <a:endParaRPr lang="zh-CN" altLang="en-US"/>
        </a:p>
      </dgm:t>
    </dgm:pt>
    <dgm:pt modelId="{99792734-77D1-44DA-998C-C3B4CC68A170}" type="sibTrans" cxnId="{6D31DBF3-1D23-49E2-9119-E741295B89F0}">
      <dgm:prSet/>
      <dgm:spPr/>
      <dgm:t>
        <a:bodyPr/>
        <a:lstStyle/>
        <a:p>
          <a:endParaRPr lang="zh-CN" altLang="en-US"/>
        </a:p>
      </dgm:t>
    </dgm:pt>
    <dgm:pt modelId="{7D52DF56-2E1B-4CCD-B992-CA69CE37C62C}" type="pres">
      <dgm:prSet presAssocID="{F725ADE1-C4DA-412E-B7BB-5F48C8DE255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D84D2D-1389-4A9D-BEF0-AC07E1E1F85F}" type="pres">
      <dgm:prSet presAssocID="{F725ADE1-C4DA-412E-B7BB-5F48C8DE255C}" presName="wedge1" presStyleLbl="node1" presStyleIdx="0" presStyleCnt="5" custLinFactNeighborX="-3393" custLinFactNeighborY="4911"/>
      <dgm:spPr/>
      <dgm:t>
        <a:bodyPr/>
        <a:lstStyle/>
        <a:p>
          <a:endParaRPr lang="zh-CN" altLang="en-US"/>
        </a:p>
      </dgm:t>
    </dgm:pt>
    <dgm:pt modelId="{9084A342-E0C7-4F72-9AB8-7516E9B9417E}" type="pres">
      <dgm:prSet presAssocID="{F725ADE1-C4DA-412E-B7BB-5F48C8DE255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FCB31-4E9E-46EC-A62D-48D1AE98FC94}" type="pres">
      <dgm:prSet presAssocID="{F725ADE1-C4DA-412E-B7BB-5F48C8DE255C}" presName="wedge2" presStyleLbl="node1" presStyleIdx="1" presStyleCnt="5"/>
      <dgm:spPr/>
      <dgm:t>
        <a:bodyPr/>
        <a:lstStyle/>
        <a:p>
          <a:endParaRPr lang="zh-CN" altLang="en-US"/>
        </a:p>
      </dgm:t>
    </dgm:pt>
    <dgm:pt modelId="{41168D3E-EBD4-40D2-929B-8B6AFE9FDFBF}" type="pres">
      <dgm:prSet presAssocID="{F725ADE1-C4DA-412E-B7BB-5F48C8DE255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E7DB7-A3BD-4EC4-B9E4-E565663324FC}" type="pres">
      <dgm:prSet presAssocID="{F725ADE1-C4DA-412E-B7BB-5F48C8DE255C}" presName="wedge3" presStyleLbl="node1" presStyleIdx="2" presStyleCnt="5" custLinFactNeighborX="-51" custLinFactNeighborY="283"/>
      <dgm:spPr/>
      <dgm:t>
        <a:bodyPr/>
        <a:lstStyle/>
        <a:p>
          <a:endParaRPr lang="zh-CN" altLang="en-US"/>
        </a:p>
      </dgm:t>
    </dgm:pt>
    <dgm:pt modelId="{0D56704A-4F90-48B6-8F75-F1A04BA3B9FF}" type="pres">
      <dgm:prSet presAssocID="{F725ADE1-C4DA-412E-B7BB-5F48C8DE255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C973BF-3AD5-4D07-ACD5-2B7FBE53A1C0}" type="pres">
      <dgm:prSet presAssocID="{F725ADE1-C4DA-412E-B7BB-5F48C8DE255C}" presName="wedge4" presStyleLbl="node1" presStyleIdx="3" presStyleCnt="5" custLinFactNeighborX="-51" custLinFactNeighborY="283"/>
      <dgm:spPr/>
      <dgm:t>
        <a:bodyPr/>
        <a:lstStyle/>
        <a:p>
          <a:endParaRPr lang="zh-CN" altLang="en-US"/>
        </a:p>
      </dgm:t>
    </dgm:pt>
    <dgm:pt modelId="{BC9E6FA6-E39C-41E5-B43C-18C45571D38C}" type="pres">
      <dgm:prSet presAssocID="{F725ADE1-C4DA-412E-B7BB-5F48C8DE255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F2111-FDF2-4A9E-B84A-1EB6644709BD}" type="pres">
      <dgm:prSet presAssocID="{F725ADE1-C4DA-412E-B7BB-5F48C8DE255C}" presName="wedge5" presStyleLbl="node1" presStyleIdx="4" presStyleCnt="5" custLinFactNeighborX="-51" custLinFactNeighborY="283"/>
      <dgm:spPr/>
      <dgm:t>
        <a:bodyPr/>
        <a:lstStyle/>
        <a:p>
          <a:endParaRPr lang="zh-CN" altLang="en-US"/>
        </a:p>
      </dgm:t>
    </dgm:pt>
    <dgm:pt modelId="{649A517F-45BD-4B56-85A7-FF14DA8A84F7}" type="pres">
      <dgm:prSet presAssocID="{F725ADE1-C4DA-412E-B7BB-5F48C8DE255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1FFD2A-13FA-483F-AF29-7E87224379E8}" type="presOf" srcId="{D486A328-FED6-405B-8A84-13DACE93659F}" destId="{025E7DB7-A3BD-4EC4-B9E4-E565663324FC}" srcOrd="0" destOrd="0" presId="urn:microsoft.com/office/officeart/2005/8/layout/chart3"/>
    <dgm:cxn modelId="{193B7F05-50D5-496A-9230-8EF54DE225F6}" type="presOf" srcId="{9C20A40D-8665-475A-9A0D-918EC93555E0}" destId="{649A517F-45BD-4B56-85A7-FF14DA8A84F7}" srcOrd="1" destOrd="0" presId="urn:microsoft.com/office/officeart/2005/8/layout/chart3"/>
    <dgm:cxn modelId="{F92C869B-C0B8-442D-A121-0EB604512330}" type="presOf" srcId="{279DE45B-CDEE-4064-BE77-5041581B8879}" destId="{A4D84D2D-1389-4A9D-BEF0-AC07E1E1F85F}" srcOrd="0" destOrd="0" presId="urn:microsoft.com/office/officeart/2005/8/layout/chart3"/>
    <dgm:cxn modelId="{FDA9C8D2-E39A-4071-B611-EA4CE0B7BE09}" type="presOf" srcId="{D2AA21D7-0A0F-4323-9A4D-4B95F375FF99}" destId="{BC9E6FA6-E39C-41E5-B43C-18C45571D38C}" srcOrd="1" destOrd="0" presId="urn:microsoft.com/office/officeart/2005/8/layout/chart3"/>
    <dgm:cxn modelId="{D9202337-C6DC-4720-88B5-259D0F76B701}" srcId="{F725ADE1-C4DA-412E-B7BB-5F48C8DE255C}" destId="{279DE45B-CDEE-4064-BE77-5041581B8879}" srcOrd="0" destOrd="0" parTransId="{77D39A3A-725C-4FE1-9A1D-879D9FDB8F99}" sibTransId="{3D264838-42AB-4623-AFAC-914727125718}"/>
    <dgm:cxn modelId="{CDDAF3C0-8FA4-491E-8965-6B75E0CB4EAA}" type="presOf" srcId="{F725ADE1-C4DA-412E-B7BB-5F48C8DE255C}" destId="{7D52DF56-2E1B-4CCD-B992-CA69CE37C62C}" srcOrd="0" destOrd="0" presId="urn:microsoft.com/office/officeart/2005/8/layout/chart3"/>
    <dgm:cxn modelId="{F82CB31F-FFC8-4B38-A6AD-35543A8DAAE9}" srcId="{F725ADE1-C4DA-412E-B7BB-5F48C8DE255C}" destId="{9A08C8E4-BC2F-44DA-9962-E426C831BF99}" srcOrd="1" destOrd="0" parTransId="{F87B05FE-20EA-40DD-AFCD-9C854EDFED75}" sibTransId="{C757DA80-23BD-416F-8276-1EB71564BB1A}"/>
    <dgm:cxn modelId="{FB7BAF21-21D2-4A3A-BA65-80B17F25EC97}" srcId="{F725ADE1-C4DA-412E-B7BB-5F48C8DE255C}" destId="{9C20A40D-8665-475A-9A0D-918EC93555E0}" srcOrd="4" destOrd="0" parTransId="{5D25E732-F2C7-4A19-92BE-CE691364DBCD}" sibTransId="{BCE0373D-D2D7-46EA-B3B2-A7E1C917DB42}"/>
    <dgm:cxn modelId="{F4B93A0D-9C83-49C7-884D-BB48E85F72B3}" type="presOf" srcId="{9C20A40D-8665-475A-9A0D-918EC93555E0}" destId="{F90F2111-FDF2-4A9E-B84A-1EB6644709BD}" srcOrd="0" destOrd="0" presId="urn:microsoft.com/office/officeart/2005/8/layout/chart3"/>
    <dgm:cxn modelId="{E18BFCB1-4D8A-4616-9A5D-7B7BE6982055}" type="presOf" srcId="{D486A328-FED6-405B-8A84-13DACE93659F}" destId="{0D56704A-4F90-48B6-8F75-F1A04BA3B9FF}" srcOrd="1" destOrd="0" presId="urn:microsoft.com/office/officeart/2005/8/layout/chart3"/>
    <dgm:cxn modelId="{C58DCB3F-5085-45BC-BFAD-5659259CC2DE}" type="presOf" srcId="{9A08C8E4-BC2F-44DA-9962-E426C831BF99}" destId="{41168D3E-EBD4-40D2-929B-8B6AFE9FDFBF}" srcOrd="1" destOrd="0" presId="urn:microsoft.com/office/officeart/2005/8/layout/chart3"/>
    <dgm:cxn modelId="{21CE2102-CB64-435B-B7E3-690A21E06B80}" srcId="{F725ADE1-C4DA-412E-B7BB-5F48C8DE255C}" destId="{D2AA21D7-0A0F-4323-9A4D-4B95F375FF99}" srcOrd="3" destOrd="0" parTransId="{62038632-7EC8-49A2-8E9C-B5055861E9B3}" sibTransId="{8B673FDC-B025-4513-AC99-664EA089F90E}"/>
    <dgm:cxn modelId="{B72CE1DA-3825-4BD2-B9BD-144E9E49D5B6}" type="presOf" srcId="{279DE45B-CDEE-4064-BE77-5041581B8879}" destId="{9084A342-E0C7-4F72-9AB8-7516E9B9417E}" srcOrd="1" destOrd="0" presId="urn:microsoft.com/office/officeart/2005/8/layout/chart3"/>
    <dgm:cxn modelId="{6428385D-37D0-4CAD-8E35-A4A63DAE17A4}" type="presOf" srcId="{D2AA21D7-0A0F-4323-9A4D-4B95F375FF99}" destId="{3FC973BF-3AD5-4D07-ACD5-2B7FBE53A1C0}" srcOrd="0" destOrd="0" presId="urn:microsoft.com/office/officeart/2005/8/layout/chart3"/>
    <dgm:cxn modelId="{DFDF6965-33C8-4E83-A45B-8CC4A1B9C275}" type="presOf" srcId="{9A08C8E4-BC2F-44DA-9962-E426C831BF99}" destId="{153FCB31-4E9E-46EC-A62D-48D1AE98FC94}" srcOrd="0" destOrd="0" presId="urn:microsoft.com/office/officeart/2005/8/layout/chart3"/>
    <dgm:cxn modelId="{6D31DBF3-1D23-49E2-9119-E741295B89F0}" srcId="{F725ADE1-C4DA-412E-B7BB-5F48C8DE255C}" destId="{D486A328-FED6-405B-8A84-13DACE93659F}" srcOrd="2" destOrd="0" parTransId="{F9724059-3603-48C4-9977-419E824B1017}" sibTransId="{99792734-77D1-44DA-998C-C3B4CC68A170}"/>
    <dgm:cxn modelId="{5D939430-7079-4052-B11A-E196159F14B8}" type="presParOf" srcId="{7D52DF56-2E1B-4CCD-B992-CA69CE37C62C}" destId="{A4D84D2D-1389-4A9D-BEF0-AC07E1E1F85F}" srcOrd="0" destOrd="0" presId="urn:microsoft.com/office/officeart/2005/8/layout/chart3"/>
    <dgm:cxn modelId="{39A57342-EBD8-4C67-8969-AFADC32C3089}" type="presParOf" srcId="{7D52DF56-2E1B-4CCD-B992-CA69CE37C62C}" destId="{9084A342-E0C7-4F72-9AB8-7516E9B9417E}" srcOrd="1" destOrd="0" presId="urn:microsoft.com/office/officeart/2005/8/layout/chart3"/>
    <dgm:cxn modelId="{33F16C4E-1AF0-4A97-96CD-86D4ACB508B0}" type="presParOf" srcId="{7D52DF56-2E1B-4CCD-B992-CA69CE37C62C}" destId="{153FCB31-4E9E-46EC-A62D-48D1AE98FC94}" srcOrd="2" destOrd="0" presId="urn:microsoft.com/office/officeart/2005/8/layout/chart3"/>
    <dgm:cxn modelId="{8C7E1EFB-E483-46D0-BA96-7E222D86D1C1}" type="presParOf" srcId="{7D52DF56-2E1B-4CCD-B992-CA69CE37C62C}" destId="{41168D3E-EBD4-40D2-929B-8B6AFE9FDFBF}" srcOrd="3" destOrd="0" presId="urn:microsoft.com/office/officeart/2005/8/layout/chart3"/>
    <dgm:cxn modelId="{46D7186B-7681-4DB1-9AE0-1C6EF46EE46B}" type="presParOf" srcId="{7D52DF56-2E1B-4CCD-B992-CA69CE37C62C}" destId="{025E7DB7-A3BD-4EC4-B9E4-E565663324FC}" srcOrd="4" destOrd="0" presId="urn:microsoft.com/office/officeart/2005/8/layout/chart3"/>
    <dgm:cxn modelId="{6CBD899A-3A82-4BE8-870B-4E5411A65EBD}" type="presParOf" srcId="{7D52DF56-2E1B-4CCD-B992-CA69CE37C62C}" destId="{0D56704A-4F90-48B6-8F75-F1A04BA3B9FF}" srcOrd="5" destOrd="0" presId="urn:microsoft.com/office/officeart/2005/8/layout/chart3"/>
    <dgm:cxn modelId="{B5BB7CD8-C56D-421A-863A-69FDDAAB2726}" type="presParOf" srcId="{7D52DF56-2E1B-4CCD-B992-CA69CE37C62C}" destId="{3FC973BF-3AD5-4D07-ACD5-2B7FBE53A1C0}" srcOrd="6" destOrd="0" presId="urn:microsoft.com/office/officeart/2005/8/layout/chart3"/>
    <dgm:cxn modelId="{241F7A1B-E3EA-4AFF-A7F7-F5527B7AECD6}" type="presParOf" srcId="{7D52DF56-2E1B-4CCD-B992-CA69CE37C62C}" destId="{BC9E6FA6-E39C-41E5-B43C-18C45571D38C}" srcOrd="7" destOrd="0" presId="urn:microsoft.com/office/officeart/2005/8/layout/chart3"/>
    <dgm:cxn modelId="{4F68E5D8-30EC-44E1-B2DA-AD5943AEC4F4}" type="presParOf" srcId="{7D52DF56-2E1B-4CCD-B992-CA69CE37C62C}" destId="{F90F2111-FDF2-4A9E-B84A-1EB6644709BD}" srcOrd="8" destOrd="0" presId="urn:microsoft.com/office/officeart/2005/8/layout/chart3"/>
    <dgm:cxn modelId="{FCA0A792-2EE0-48B3-9F47-D9CB5E2C0D81}" type="presParOf" srcId="{7D52DF56-2E1B-4CCD-B992-CA69CE37C62C}" destId="{649A517F-45BD-4B56-85A7-FF14DA8A84F7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C9DCE-A152-48AB-92ED-CA8D9BF41B7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CD241A-71B3-4D91-864A-1517270329D8}" type="pres">
      <dgm:prSet presAssocID="{AACC9DCE-A152-48AB-92ED-CA8D9BF41B73}" presName="CompostProcess" presStyleCnt="0">
        <dgm:presLayoutVars>
          <dgm:dir/>
          <dgm:resizeHandles val="exact"/>
        </dgm:presLayoutVars>
      </dgm:prSet>
      <dgm:spPr/>
    </dgm:pt>
    <dgm:pt modelId="{F1496ECC-BF1F-4707-A93F-0D8C526E26A1}" type="pres">
      <dgm:prSet presAssocID="{AACC9DCE-A152-48AB-92ED-CA8D9BF41B73}" presName="arrow" presStyleLbl="bgShp" presStyleIdx="0" presStyleCnt="1" custLinFactNeighborX="3501" custLinFactNeighborY="31525"/>
      <dgm:spPr/>
    </dgm:pt>
    <dgm:pt modelId="{A207630C-8725-4E3A-8866-E333545F77DA}" type="pres">
      <dgm:prSet presAssocID="{AACC9DCE-A152-48AB-92ED-CA8D9BF41B73}" presName="linearProcess" presStyleCnt="0"/>
      <dgm:spPr/>
    </dgm:pt>
  </dgm:ptLst>
  <dgm:cxnLst>
    <dgm:cxn modelId="{B3E5A93D-954C-4193-B8F1-6CEDC5F524E8}" type="presOf" srcId="{AACC9DCE-A152-48AB-92ED-CA8D9BF41B73}" destId="{17CD241A-71B3-4D91-864A-1517270329D8}" srcOrd="0" destOrd="0" presId="urn:microsoft.com/office/officeart/2005/8/layout/hProcess9"/>
    <dgm:cxn modelId="{E0825461-5601-481E-BE95-94560B7E7B57}" type="presParOf" srcId="{17CD241A-71B3-4D91-864A-1517270329D8}" destId="{F1496ECC-BF1F-4707-A93F-0D8C526E26A1}" srcOrd="0" destOrd="0" presId="urn:microsoft.com/office/officeart/2005/8/layout/hProcess9"/>
    <dgm:cxn modelId="{DA0E17A9-07DD-4CDF-A41D-8C183CD0E3E0}" type="presParOf" srcId="{17CD241A-71B3-4D91-864A-1517270329D8}" destId="{A207630C-8725-4E3A-8866-E333545F77DA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CD0A1E-0609-4266-834E-FCB84D9C78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EE823C-6AA1-4EA8-B888-53978E56F8CB}">
      <dgm:prSet phldrT="[文本]"/>
      <dgm:spPr/>
      <dgm:t>
        <a:bodyPr/>
        <a:lstStyle/>
        <a:p>
          <a:r>
            <a:rPr lang="zh-CN" altLang="en-US" dirty="0" smtClean="0"/>
            <a:t>高维</a:t>
          </a:r>
          <a:endParaRPr lang="zh-CN" altLang="en-US" dirty="0"/>
        </a:p>
      </dgm:t>
    </dgm:pt>
    <dgm:pt modelId="{CCB849E0-2B12-4F74-96E1-429E6A72CC14}" type="parTrans" cxnId="{EF40DC78-539B-4630-8F1B-250A4880FBE1}">
      <dgm:prSet/>
      <dgm:spPr/>
      <dgm:t>
        <a:bodyPr/>
        <a:lstStyle/>
        <a:p>
          <a:endParaRPr lang="zh-CN" altLang="en-US"/>
        </a:p>
      </dgm:t>
    </dgm:pt>
    <dgm:pt modelId="{175012F4-6A15-47AF-8DB5-82D5E8D4BB93}" type="sibTrans" cxnId="{EF40DC78-539B-4630-8F1B-250A4880FBE1}">
      <dgm:prSet/>
      <dgm:spPr/>
      <dgm:t>
        <a:bodyPr/>
        <a:lstStyle/>
        <a:p>
          <a:endParaRPr lang="zh-CN" altLang="en-US"/>
        </a:p>
      </dgm:t>
    </dgm:pt>
    <dgm:pt modelId="{551134F0-B7D2-48C2-A30A-9DF0C7202E96}">
      <dgm:prSet phldrT="[文本]"/>
      <dgm:spPr/>
      <dgm:t>
        <a:bodyPr/>
        <a:lstStyle/>
        <a:p>
          <a:r>
            <a:rPr lang="zh-CN" altLang="en-US" dirty="0" smtClean="0"/>
            <a:t>非结构化</a:t>
          </a:r>
          <a:endParaRPr lang="zh-CN" altLang="en-US" dirty="0"/>
        </a:p>
      </dgm:t>
    </dgm:pt>
    <dgm:pt modelId="{F31516B5-8693-47FE-AF04-88DEC1130010}" type="parTrans" cxnId="{21B9E0F1-EAB1-4AEF-A415-E5DADFC12EA0}">
      <dgm:prSet/>
      <dgm:spPr/>
      <dgm:t>
        <a:bodyPr/>
        <a:lstStyle/>
        <a:p>
          <a:endParaRPr lang="zh-CN" altLang="en-US"/>
        </a:p>
      </dgm:t>
    </dgm:pt>
    <dgm:pt modelId="{52975B7E-E8A2-4F88-8F27-48AEB42C52D7}" type="sibTrans" cxnId="{21B9E0F1-EAB1-4AEF-A415-E5DADFC12EA0}">
      <dgm:prSet/>
      <dgm:spPr/>
      <dgm:t>
        <a:bodyPr/>
        <a:lstStyle/>
        <a:p>
          <a:endParaRPr lang="zh-CN" altLang="en-US"/>
        </a:p>
      </dgm:t>
    </dgm:pt>
    <dgm:pt modelId="{ACD39EE2-2EC1-485E-B3A1-69BB43FFAD2E}" type="pres">
      <dgm:prSet presAssocID="{66CD0A1E-0609-4266-834E-FCB84D9C78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866EA8-9CE7-495B-BC8B-9A6C0BA4D3F4}" type="pres">
      <dgm:prSet presAssocID="{E0EE823C-6AA1-4EA8-B888-53978E56F8CB}" presName="parentLin" presStyleCnt="0"/>
      <dgm:spPr/>
    </dgm:pt>
    <dgm:pt modelId="{24B0E485-C3B2-4565-BEB3-95FE68810CC8}" type="pres">
      <dgm:prSet presAssocID="{E0EE823C-6AA1-4EA8-B888-53978E56F8C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0FEAC75-6A4D-40FD-BE5D-16E1121CA6E3}" type="pres">
      <dgm:prSet presAssocID="{E0EE823C-6AA1-4EA8-B888-53978E56F8C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F830B-C10B-4AB7-84CB-382BCB54ED9C}" type="pres">
      <dgm:prSet presAssocID="{E0EE823C-6AA1-4EA8-B888-53978E56F8CB}" presName="negativeSpace" presStyleCnt="0"/>
      <dgm:spPr/>
    </dgm:pt>
    <dgm:pt modelId="{C7489945-145F-49C6-934C-EA4B8A0CEAB6}" type="pres">
      <dgm:prSet presAssocID="{E0EE823C-6AA1-4EA8-B888-53978E56F8CB}" presName="childText" presStyleLbl="conFgAcc1" presStyleIdx="0" presStyleCnt="2">
        <dgm:presLayoutVars>
          <dgm:bulletEnabled val="1"/>
        </dgm:presLayoutVars>
      </dgm:prSet>
      <dgm:spPr/>
    </dgm:pt>
    <dgm:pt modelId="{DEAF3C78-3EF4-47F8-A815-1348678EEA25}" type="pres">
      <dgm:prSet presAssocID="{175012F4-6A15-47AF-8DB5-82D5E8D4BB93}" presName="spaceBetweenRectangles" presStyleCnt="0"/>
      <dgm:spPr/>
    </dgm:pt>
    <dgm:pt modelId="{47FF7C2B-9F01-4673-890B-258E105C7219}" type="pres">
      <dgm:prSet presAssocID="{551134F0-B7D2-48C2-A30A-9DF0C7202E96}" presName="parentLin" presStyleCnt="0"/>
      <dgm:spPr/>
    </dgm:pt>
    <dgm:pt modelId="{2D470A6B-E67E-47C5-88EA-1CC52F932635}" type="pres">
      <dgm:prSet presAssocID="{551134F0-B7D2-48C2-A30A-9DF0C7202E9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81117A3-888A-4CFD-BCD8-350C1393B27A}" type="pres">
      <dgm:prSet presAssocID="{551134F0-B7D2-48C2-A30A-9DF0C7202E9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98D9C-967D-4A09-9A22-FF16B4BD2BE2}" type="pres">
      <dgm:prSet presAssocID="{551134F0-B7D2-48C2-A30A-9DF0C7202E96}" presName="negativeSpace" presStyleCnt="0"/>
      <dgm:spPr/>
    </dgm:pt>
    <dgm:pt modelId="{6CBB701B-6365-4ED6-B809-9F0AAFBCD40E}" type="pres">
      <dgm:prSet presAssocID="{551134F0-B7D2-48C2-A30A-9DF0C7202E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D6DBB76-3B14-40C3-A606-7CE8D14C5681}" type="presOf" srcId="{551134F0-B7D2-48C2-A30A-9DF0C7202E96}" destId="{B81117A3-888A-4CFD-BCD8-350C1393B27A}" srcOrd="1" destOrd="0" presId="urn:microsoft.com/office/officeart/2005/8/layout/list1"/>
    <dgm:cxn modelId="{EF40DC78-539B-4630-8F1B-250A4880FBE1}" srcId="{66CD0A1E-0609-4266-834E-FCB84D9C788F}" destId="{E0EE823C-6AA1-4EA8-B888-53978E56F8CB}" srcOrd="0" destOrd="0" parTransId="{CCB849E0-2B12-4F74-96E1-429E6A72CC14}" sibTransId="{175012F4-6A15-47AF-8DB5-82D5E8D4BB93}"/>
    <dgm:cxn modelId="{2ADFE21D-CF34-43EA-A12E-534B904A3D6C}" type="presOf" srcId="{E0EE823C-6AA1-4EA8-B888-53978E56F8CB}" destId="{24B0E485-C3B2-4565-BEB3-95FE68810CC8}" srcOrd="0" destOrd="0" presId="urn:microsoft.com/office/officeart/2005/8/layout/list1"/>
    <dgm:cxn modelId="{21B9E0F1-EAB1-4AEF-A415-E5DADFC12EA0}" srcId="{66CD0A1E-0609-4266-834E-FCB84D9C788F}" destId="{551134F0-B7D2-48C2-A30A-9DF0C7202E96}" srcOrd="1" destOrd="0" parTransId="{F31516B5-8693-47FE-AF04-88DEC1130010}" sibTransId="{52975B7E-E8A2-4F88-8F27-48AEB42C52D7}"/>
    <dgm:cxn modelId="{1E1067B5-EC0E-4F0D-913A-1849AD44E2F3}" type="presOf" srcId="{66CD0A1E-0609-4266-834E-FCB84D9C788F}" destId="{ACD39EE2-2EC1-485E-B3A1-69BB43FFAD2E}" srcOrd="0" destOrd="0" presId="urn:microsoft.com/office/officeart/2005/8/layout/list1"/>
    <dgm:cxn modelId="{6C477B46-C3FC-467D-9407-8244CAA5B496}" type="presOf" srcId="{E0EE823C-6AA1-4EA8-B888-53978E56F8CB}" destId="{30FEAC75-6A4D-40FD-BE5D-16E1121CA6E3}" srcOrd="1" destOrd="0" presId="urn:microsoft.com/office/officeart/2005/8/layout/list1"/>
    <dgm:cxn modelId="{ADA7E9D6-431F-416F-8431-F3C197464F01}" type="presOf" srcId="{551134F0-B7D2-48C2-A30A-9DF0C7202E96}" destId="{2D470A6B-E67E-47C5-88EA-1CC52F932635}" srcOrd="0" destOrd="0" presId="urn:microsoft.com/office/officeart/2005/8/layout/list1"/>
    <dgm:cxn modelId="{0C219F05-E9DE-4B68-8D16-554F0A1C1917}" type="presParOf" srcId="{ACD39EE2-2EC1-485E-B3A1-69BB43FFAD2E}" destId="{87866EA8-9CE7-495B-BC8B-9A6C0BA4D3F4}" srcOrd="0" destOrd="0" presId="urn:microsoft.com/office/officeart/2005/8/layout/list1"/>
    <dgm:cxn modelId="{A1D1909B-CED3-4DF8-868C-2B6F3FB04182}" type="presParOf" srcId="{87866EA8-9CE7-495B-BC8B-9A6C0BA4D3F4}" destId="{24B0E485-C3B2-4565-BEB3-95FE68810CC8}" srcOrd="0" destOrd="0" presId="urn:microsoft.com/office/officeart/2005/8/layout/list1"/>
    <dgm:cxn modelId="{17B0C585-968C-472E-994B-513F4E35C285}" type="presParOf" srcId="{87866EA8-9CE7-495B-BC8B-9A6C0BA4D3F4}" destId="{30FEAC75-6A4D-40FD-BE5D-16E1121CA6E3}" srcOrd="1" destOrd="0" presId="urn:microsoft.com/office/officeart/2005/8/layout/list1"/>
    <dgm:cxn modelId="{E3CC6E11-E294-4824-92D6-E7B9631FD227}" type="presParOf" srcId="{ACD39EE2-2EC1-485E-B3A1-69BB43FFAD2E}" destId="{578F830B-C10B-4AB7-84CB-382BCB54ED9C}" srcOrd="1" destOrd="0" presId="urn:microsoft.com/office/officeart/2005/8/layout/list1"/>
    <dgm:cxn modelId="{B4297823-2244-4BE5-B295-0186ADB71988}" type="presParOf" srcId="{ACD39EE2-2EC1-485E-B3A1-69BB43FFAD2E}" destId="{C7489945-145F-49C6-934C-EA4B8A0CEAB6}" srcOrd="2" destOrd="0" presId="urn:microsoft.com/office/officeart/2005/8/layout/list1"/>
    <dgm:cxn modelId="{CAACD20E-BB15-4353-99ED-B32AE102372B}" type="presParOf" srcId="{ACD39EE2-2EC1-485E-B3A1-69BB43FFAD2E}" destId="{DEAF3C78-3EF4-47F8-A815-1348678EEA25}" srcOrd="3" destOrd="0" presId="urn:microsoft.com/office/officeart/2005/8/layout/list1"/>
    <dgm:cxn modelId="{68487B58-449B-4AB2-BC4C-AEC4B980B652}" type="presParOf" srcId="{ACD39EE2-2EC1-485E-B3A1-69BB43FFAD2E}" destId="{47FF7C2B-9F01-4673-890B-258E105C7219}" srcOrd="4" destOrd="0" presId="urn:microsoft.com/office/officeart/2005/8/layout/list1"/>
    <dgm:cxn modelId="{1A172E3E-861A-476F-890A-B8D0F99AA204}" type="presParOf" srcId="{47FF7C2B-9F01-4673-890B-258E105C7219}" destId="{2D470A6B-E67E-47C5-88EA-1CC52F932635}" srcOrd="0" destOrd="0" presId="urn:microsoft.com/office/officeart/2005/8/layout/list1"/>
    <dgm:cxn modelId="{469AD756-ACB3-42C2-927E-ED4495E72C05}" type="presParOf" srcId="{47FF7C2B-9F01-4673-890B-258E105C7219}" destId="{B81117A3-888A-4CFD-BCD8-350C1393B27A}" srcOrd="1" destOrd="0" presId="urn:microsoft.com/office/officeart/2005/8/layout/list1"/>
    <dgm:cxn modelId="{C64228F2-DAFC-4653-83BB-3827B559C4BD}" type="presParOf" srcId="{ACD39EE2-2EC1-485E-B3A1-69BB43FFAD2E}" destId="{63998D9C-967D-4A09-9A22-FF16B4BD2BE2}" srcOrd="5" destOrd="0" presId="urn:microsoft.com/office/officeart/2005/8/layout/list1"/>
    <dgm:cxn modelId="{3BFA5842-62A0-4AD4-AFD8-30C255439AE3}" type="presParOf" srcId="{ACD39EE2-2EC1-485E-B3A1-69BB43FFAD2E}" destId="{6CBB701B-6365-4ED6-B809-9F0AAFBCD40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84D2D-1389-4A9D-BEF0-AC07E1E1F85F}">
      <dsp:nvSpPr>
        <dsp:cNvPr id="0" name=""/>
        <dsp:cNvSpPr/>
      </dsp:nvSpPr>
      <dsp:spPr>
        <a:xfrm>
          <a:off x="1330474" y="340634"/>
          <a:ext cx="2832929" cy="2832929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录像与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图像</a:t>
          </a:r>
          <a:endParaRPr lang="zh-CN" altLang="en-US" sz="1800" kern="1200" dirty="0"/>
        </a:p>
      </dsp:txBody>
      <dsp:txXfrm>
        <a:off x="2782687" y="763887"/>
        <a:ext cx="961172" cy="657644"/>
      </dsp:txXfrm>
    </dsp:sp>
    <dsp:sp modelId="{153FCB31-4E9E-46EC-A62D-48D1AE98FC94}">
      <dsp:nvSpPr>
        <dsp:cNvPr id="0" name=""/>
        <dsp:cNvSpPr/>
      </dsp:nvSpPr>
      <dsp:spPr>
        <a:xfrm>
          <a:off x="1327443" y="338096"/>
          <a:ext cx="2832929" cy="2832929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空间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</a:t>
          </a:r>
          <a:endParaRPr lang="zh-CN" altLang="en-US" sz="1800" kern="1200" dirty="0"/>
        </a:p>
      </dsp:txBody>
      <dsp:txXfrm>
        <a:off x="3178964" y="1619659"/>
        <a:ext cx="843133" cy="711604"/>
      </dsp:txXfrm>
    </dsp:sp>
    <dsp:sp modelId="{025E7DB7-A3BD-4EC4-B9E4-E565663324FC}">
      <dsp:nvSpPr>
        <dsp:cNvPr id="0" name=""/>
        <dsp:cNvSpPr/>
      </dsp:nvSpPr>
      <dsp:spPr>
        <a:xfrm>
          <a:off x="1325998" y="346113"/>
          <a:ext cx="2832929" cy="2832929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……</a:t>
          </a:r>
          <a:endParaRPr lang="zh-CN" altLang="en-US" sz="2000" kern="1200" dirty="0"/>
        </a:p>
      </dsp:txBody>
      <dsp:txXfrm>
        <a:off x="2236582" y="2470810"/>
        <a:ext cx="1011760" cy="607056"/>
      </dsp:txXfrm>
    </dsp:sp>
    <dsp:sp modelId="{3FC973BF-3AD5-4D07-ACD5-2B7FBE53A1C0}">
      <dsp:nvSpPr>
        <dsp:cNvPr id="0" name=""/>
        <dsp:cNvSpPr/>
      </dsp:nvSpPr>
      <dsp:spPr>
        <a:xfrm>
          <a:off x="1325998" y="346113"/>
          <a:ext cx="2832929" cy="2832929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网络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图形</a:t>
          </a:r>
          <a:endParaRPr lang="zh-CN" altLang="en-US" sz="1800" kern="1200" dirty="0"/>
        </a:p>
      </dsp:txBody>
      <dsp:txXfrm>
        <a:off x="1460899" y="1627677"/>
        <a:ext cx="843133" cy="711604"/>
      </dsp:txXfrm>
    </dsp:sp>
    <dsp:sp modelId="{F90F2111-FDF2-4A9E-B84A-1EB6644709BD}">
      <dsp:nvSpPr>
        <dsp:cNvPr id="0" name=""/>
        <dsp:cNvSpPr/>
      </dsp:nvSpPr>
      <dsp:spPr>
        <a:xfrm>
          <a:off x="1325998" y="346113"/>
          <a:ext cx="2832929" cy="2832929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文本与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语言</a:t>
          </a:r>
          <a:endParaRPr lang="zh-CN" altLang="en-US" sz="1800" kern="1200" dirty="0"/>
        </a:p>
      </dsp:txBody>
      <dsp:txXfrm>
        <a:off x="1739133" y="777798"/>
        <a:ext cx="961172" cy="657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96ECC-BF1F-4707-A93F-0D8C526E26A1}">
      <dsp:nvSpPr>
        <dsp:cNvPr id="0" name=""/>
        <dsp:cNvSpPr/>
      </dsp:nvSpPr>
      <dsp:spPr>
        <a:xfrm>
          <a:off x="129128" y="0"/>
          <a:ext cx="1047732" cy="8252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89945-145F-49C6-934C-EA4B8A0CEAB6}">
      <dsp:nvSpPr>
        <dsp:cNvPr id="0" name=""/>
        <dsp:cNvSpPr/>
      </dsp:nvSpPr>
      <dsp:spPr>
        <a:xfrm>
          <a:off x="0" y="307157"/>
          <a:ext cx="185163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EAC75-6A4D-40FD-BE5D-16E1121CA6E3}">
      <dsp:nvSpPr>
        <dsp:cNvPr id="0" name=""/>
        <dsp:cNvSpPr/>
      </dsp:nvSpPr>
      <dsp:spPr>
        <a:xfrm>
          <a:off x="92581" y="11957"/>
          <a:ext cx="129614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91" tIns="0" rIns="4899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高维</a:t>
          </a:r>
          <a:endParaRPr lang="zh-CN" altLang="en-US" sz="2000" kern="1200" dirty="0"/>
        </a:p>
      </dsp:txBody>
      <dsp:txXfrm>
        <a:off x="121402" y="40778"/>
        <a:ext cx="1238499" cy="532758"/>
      </dsp:txXfrm>
    </dsp:sp>
    <dsp:sp modelId="{6CBB701B-6365-4ED6-B809-9F0AAFBCD40E}">
      <dsp:nvSpPr>
        <dsp:cNvPr id="0" name=""/>
        <dsp:cNvSpPr/>
      </dsp:nvSpPr>
      <dsp:spPr>
        <a:xfrm>
          <a:off x="0" y="1214357"/>
          <a:ext cx="185163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117A3-888A-4CFD-BCD8-350C1393B27A}">
      <dsp:nvSpPr>
        <dsp:cNvPr id="0" name=""/>
        <dsp:cNvSpPr/>
      </dsp:nvSpPr>
      <dsp:spPr>
        <a:xfrm>
          <a:off x="92581" y="919157"/>
          <a:ext cx="129614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91" tIns="0" rIns="4899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非结构化</a:t>
          </a:r>
          <a:endParaRPr lang="zh-CN" altLang="en-US" sz="2000" kern="1200" dirty="0"/>
        </a:p>
      </dsp:txBody>
      <dsp:txXfrm>
        <a:off x="121402" y="947978"/>
        <a:ext cx="1238499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4DA817-CFED-4EDB-8DF1-0B77DE0B3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89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85B7-CAFA-436E-ACAC-4E3C55206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4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070FE-A60E-42D5-ABFB-BD53154BA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63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B62F-AED3-48F1-94E4-AAD620B8E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8943-16D7-4B24-B08F-8FA6D669E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01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4505-F307-48BE-BAFA-0164F898A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0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4ACE-17DB-46FC-8202-FAF2DF0B5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33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A22D-08F5-4861-9EAB-A6D0A1349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32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8CA69-E625-4CCF-BDA4-E12B4046B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2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D9B2-0A1B-4B10-ABF1-15E5FA35E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3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AAEF-5A6B-4AF2-A8DB-EC945E6BD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44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21" Type="http://schemas.openxmlformats.org/officeDocument/2006/relationships/diagramData" Target="../diagrams/data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microsoft.com/office/2007/relationships/diagramDrawing" Target="../diagrams/drawing2.xml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24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23" Type="http://schemas.openxmlformats.org/officeDocument/2006/relationships/diagramQuickStyle" Target="../diagrams/quickStyle2.xml"/><Relationship Id="rId28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diagramLayout" Target="../diagrams/layout2.xml"/><Relationship Id="rId27" Type="http://schemas.openxmlformats.org/officeDocument/2006/relationships/diagramLayout" Target="../diagrams/layout3.xml"/><Relationship Id="rId30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9195" y="112468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 言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04580"/>
            <a:ext cx="7407275" cy="587090"/>
          </a:xfrm>
        </p:spPr>
        <p:txBody>
          <a:bodyPr/>
          <a:lstStyle/>
          <a:p>
            <a:r>
              <a:rPr lang="en-US" altLang="zh-CN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zh-CN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</a:t>
            </a:r>
            <a:r>
              <a:rPr lang="zh-CN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光彩的起源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740" y="1276830"/>
            <a:ext cx="7404100" cy="403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28540" y="2208016"/>
            <a:ext cx="3283675" cy="2971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98000" tIns="118800" rIns="198000" bIns="154800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zh-CN" sz="2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假定</a:t>
            </a:r>
            <a:r>
              <a:rPr lang="zh-CN" altLang="zh-CN" sz="2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A、B在每局取胜的概率各为１/２，而在赌博中断时，A、B各缺少a、b个胜局以取得最后胜利，如何分配赌注？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748865" y="2208016"/>
            <a:ext cx="42672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赌注：</a:t>
            </a:r>
            <a:r>
              <a:rPr lang="zh-CN" altLang="zh-CN" sz="2400" b="1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甲500+乙500=1000元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规则：</a:t>
            </a:r>
            <a:r>
              <a:rPr lang="zh-CN" altLang="zh-CN" sz="2400" b="1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五局三胜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现状：</a:t>
            </a:r>
            <a:endParaRPr lang="zh-CN" altLang="zh-CN" sz="2400" b="1" dirty="0">
              <a:solidFill>
                <a:srgbClr val="00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4631515" y="3431978"/>
            <a:ext cx="2447925" cy="504825"/>
            <a:chOff x="0" y="0"/>
            <a:chExt cx="1542" cy="318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91" y="9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sz="2400" b="1">
                  <a:solidFill>
                    <a:srgbClr val="0066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甲  甲  乙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0" y="137"/>
              <a:ext cx="1542" cy="0"/>
            </a:xfrm>
            <a:prstGeom prst="line">
              <a:avLst/>
            </a:prstGeom>
            <a:noFill/>
            <a:ln w="28575">
              <a:solidFill>
                <a:srgbClr val="356A6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1179" y="0"/>
              <a:ext cx="182" cy="318"/>
            </a:xfrm>
            <a:prstGeom prst="irregularSeal1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/>
              <a:endParaRPr lang="zh-CN" altLang="en-US"/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767915" y="4008241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FF3300"/>
                </a:solidFill>
                <a:ea typeface="华文新魏" panose="02010800040101010101" pitchFamily="2" charset="-122"/>
              </a:rPr>
              <a:t>分配？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126690" y="4584503"/>
            <a:ext cx="345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甲分500元，乙500元？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126690" y="4587678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甲分1000元，乙分0元？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126690" y="4632128"/>
            <a:ext cx="258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甲:乙按2:1分配？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7366777" y="2887466"/>
            <a:ext cx="793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660066"/>
                </a:solidFill>
                <a:ea typeface="华文中宋" panose="02010600040101010101" pitchFamily="2" charset="-122"/>
              </a:rPr>
              <a:t>甲甲</a:t>
            </a:r>
          </a:p>
          <a:p>
            <a:pPr eaLnBrk="1" hangingPunct="1"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660066"/>
                </a:solidFill>
                <a:ea typeface="华文中宋" panose="02010600040101010101" pitchFamily="2" charset="-122"/>
              </a:rPr>
              <a:t>甲乙</a:t>
            </a:r>
          </a:p>
          <a:p>
            <a:pPr eaLnBrk="1" hangingPunct="1"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660066"/>
                </a:solidFill>
                <a:ea typeface="华文中宋" panose="02010600040101010101" pitchFamily="2" charset="-122"/>
              </a:rPr>
              <a:t>乙甲</a:t>
            </a:r>
          </a:p>
          <a:p>
            <a:pPr eaLnBrk="1" hangingPunct="1"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356A69"/>
                </a:solidFill>
                <a:ea typeface="华文中宋" panose="02010600040101010101" pitchFamily="2" charset="-122"/>
              </a:rPr>
              <a:t>乙乙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126690" y="4584503"/>
            <a:ext cx="258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甲:乙应按3:1分配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126690" y="5063928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即甲分750元，乙分250元。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779890" y="63388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--------</a:t>
            </a:r>
            <a:r>
              <a:rPr lang="zh-CN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骰</a:t>
            </a:r>
          </a:p>
        </p:txBody>
      </p:sp>
      <p:pic>
        <p:nvPicPr>
          <p:cNvPr id="20" name="Picture 5" descr="dice"/>
          <p:cNvPicPr>
            <a:picLocks noChangeAspect="1" noChangeArrowheads="1"/>
          </p:cNvPicPr>
          <p:nvPr/>
        </p:nvPicPr>
        <p:blipFill>
          <a:blip r:embed="rId2" cstate="print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21" y="610861"/>
            <a:ext cx="13795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52396" y="1479223"/>
            <a:ext cx="8705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1654年7月至10月</a:t>
            </a:r>
            <a:r>
              <a:rPr lang="zh-CN" altLang="zh-CN" sz="2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帕</a:t>
            </a:r>
            <a:r>
              <a:rPr lang="zh-CN" altLang="zh-CN" sz="2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斯卡</a:t>
            </a:r>
            <a:r>
              <a:rPr lang="zh-CN" altLang="zh-CN" sz="2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zh-CN" sz="22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Pascal)</a:t>
            </a:r>
            <a:r>
              <a:rPr lang="zh-CN" altLang="zh-CN" sz="2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与费马(</a:t>
            </a:r>
            <a:r>
              <a:rPr lang="zh-CN" altLang="zh-CN" sz="22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Fermat)</a:t>
            </a:r>
            <a:r>
              <a:rPr lang="zh-CN" altLang="zh-CN" sz="2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通信的有关问题：</a:t>
            </a:r>
          </a:p>
        </p:txBody>
      </p:sp>
    </p:spTree>
    <p:extLst>
      <p:ext uri="{BB962C8B-B14F-4D97-AF65-F5344CB8AC3E}">
        <p14:creationId xmlns:p14="http://schemas.microsoft.com/office/powerpoint/2010/main" val="41435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utoUpdateAnimBg="0"/>
      <p:bldP spid="11" grpId="0" autoUpdateAnimBg="0"/>
      <p:bldP spid="12" grpId="0" autoUpdateAnimBg="0"/>
      <p:bldP spid="12" grpId="1" autoUpdateAnimBg="0"/>
      <p:bldP spid="13" grpId="0" autoUpdateAnimBg="0"/>
      <p:bldP spid="13" grpId="1" autoUpdateAnimBg="0"/>
      <p:bldP spid="14" grpId="0" autoUpdateAnimBg="0"/>
      <p:bldP spid="14" grpId="1" autoUpdateAnimBg="0"/>
      <p:bldP spid="15" grpId="0" build="p" autoUpdateAnimBg="0"/>
      <p:bldP spid="16" grpId="0" autoUpdateAnimBg="0"/>
      <p:bldP spid="17" grpId="0" autoUpdateAnimBg="0"/>
      <p:bldP spid="19" grpId="0" autoUpdateAnimBg="0"/>
      <p:bldP spid="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327620"/>
            <a:ext cx="7407275" cy="587090"/>
          </a:xfrm>
        </p:spPr>
        <p:txBody>
          <a:bodyPr/>
          <a:lstStyle/>
          <a:p>
            <a:r>
              <a:rPr lang="en-US" altLang="zh-CN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概率统计问题举例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455855" y="3722675"/>
            <a:ext cx="8065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已知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甲、乙两射手命中靶心的概率分别为</a:t>
            </a:r>
            <a:r>
              <a:rPr lang="en-US" altLang="zh-CN" sz="2400" dirty="0">
                <a:solidFill>
                  <a:srgbClr val="000000"/>
                </a:solidFill>
                <a:latin typeface="LMSans10-Regular"/>
              </a:rPr>
              <a:t>0.9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及</a:t>
            </a:r>
            <a:r>
              <a:rPr lang="en-US" altLang="zh-CN" sz="2400" dirty="0" smtClean="0">
                <a:solidFill>
                  <a:srgbClr val="000000"/>
                </a:solidFill>
                <a:latin typeface="LMSans10-Regular"/>
              </a:rPr>
              <a:t>0.4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今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有一张靶纸上面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的弹着点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表明为</a:t>
            </a:r>
            <a:r>
              <a:rPr lang="en-US" altLang="zh-CN" sz="2400" dirty="0">
                <a:solidFill>
                  <a:srgbClr val="000000"/>
                </a:solidFill>
                <a:latin typeface="LMSans10-Regular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枪</a:t>
            </a:r>
            <a:r>
              <a:rPr lang="en-US" altLang="zh-CN" sz="2400" dirty="0">
                <a:solidFill>
                  <a:srgbClr val="000000"/>
                </a:solidFill>
                <a:latin typeface="LMSans10-Regular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中，已知这张靶纸肯定是甲、乙之一射手所射，问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究竟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是谁所射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？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57674" y="1262187"/>
            <a:ext cx="7714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扔硬币出现正面的可能性是</a:t>
            </a:r>
            <a:r>
              <a:rPr lang="en-US" altLang="zh-CN" sz="2400" dirty="0" smtClean="0">
                <a:solidFill>
                  <a:srgbClr val="000000"/>
                </a:solidFill>
                <a:latin typeface="LMRoman7-Regular"/>
              </a:rPr>
              <a:t>1/2</a:t>
            </a:r>
            <a:r>
              <a:rPr lang="en-US" altLang="zh-CN" sz="2400" dirty="0">
                <a:solidFill>
                  <a:srgbClr val="000000"/>
                </a:solidFill>
                <a:latin typeface="LMSans10-Regular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你是怎么知道的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？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9735" y="17411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概率的极限理论</a:t>
            </a:r>
            <a:r>
              <a:rPr lang="en-US" altLang="zh-CN" sz="2400" b="1" dirty="0">
                <a:solidFill>
                  <a:srgbClr val="003399"/>
                </a:solidFill>
                <a:latin typeface="LMSans10-Regular"/>
              </a:rPr>
              <a:t>——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大数定理</a:t>
            </a:r>
            <a:endParaRPr lang="en-US" altLang="zh-CN" sz="2400" b="1" dirty="0">
              <a:solidFill>
                <a:srgbClr val="003399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5855" y="2492431"/>
            <a:ext cx="7346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你知道公汽门的高度是怎样设计的吗？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889735" y="30487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人的身高的分布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正态分布</a:t>
            </a:r>
            <a:endParaRPr lang="en-US" altLang="zh-CN" sz="2400" b="1" dirty="0">
              <a:solidFill>
                <a:srgbClr val="003399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9735" y="50475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极大似然原理</a:t>
            </a:r>
          </a:p>
        </p:txBody>
      </p:sp>
    </p:spTree>
    <p:extLst>
      <p:ext uri="{BB962C8B-B14F-4D97-AF65-F5344CB8AC3E}">
        <p14:creationId xmlns:p14="http://schemas.microsoft.com/office/powerpoint/2010/main" val="25198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04580"/>
            <a:ext cx="7407275" cy="587090"/>
          </a:xfrm>
        </p:spPr>
        <p:txBody>
          <a:bodyPr/>
          <a:lstStyle/>
          <a:p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大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数据时代的概率统计发展以及应用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394177" y="3654407"/>
            <a:ext cx="1501351" cy="20352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83460" y="3622347"/>
            <a:ext cx="1648548" cy="19637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685501" y="1554704"/>
            <a:ext cx="2210028" cy="139720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3460" y="1556740"/>
            <a:ext cx="2336638" cy="13102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39360575"/>
              </p:ext>
            </p:extLst>
          </p:nvPr>
        </p:nvGraphicFramePr>
        <p:xfrm>
          <a:off x="506806" y="1881782"/>
          <a:ext cx="5586968" cy="337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18" y="1660241"/>
            <a:ext cx="283486" cy="2811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93" y="1645883"/>
            <a:ext cx="337366" cy="333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28" y="1644242"/>
            <a:ext cx="468065" cy="3739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67" y="1971175"/>
            <a:ext cx="817407" cy="419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29" y="2081346"/>
            <a:ext cx="604926" cy="2965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07" y="2504184"/>
            <a:ext cx="708520" cy="2626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44" y="1693434"/>
            <a:ext cx="580603" cy="46563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81" y="2081346"/>
            <a:ext cx="593430" cy="760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25" y="1684785"/>
            <a:ext cx="492637" cy="46184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81" y="2224965"/>
            <a:ext cx="756084" cy="5515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9" y="4672040"/>
            <a:ext cx="1148117" cy="7683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6" y="3754053"/>
            <a:ext cx="949315" cy="81630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85" y="4759935"/>
            <a:ext cx="1122113" cy="73291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15" y="3866228"/>
            <a:ext cx="897832" cy="73054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652204" y="3453049"/>
            <a:ext cx="119842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n>
                  <a:solidFill>
                    <a:schemeClr val="tx1"/>
                  </a:solidFill>
                </a:ln>
              </a:rPr>
              <a:t>大数据</a:t>
            </a:r>
            <a:endParaRPr lang="zh-CN" altLang="en-US" sz="2400" dirty="0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3084727841"/>
              </p:ext>
            </p:extLst>
          </p:nvPr>
        </p:nvGraphicFramePr>
        <p:xfrm>
          <a:off x="5328306" y="2942444"/>
          <a:ext cx="1232626" cy="825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4100155994"/>
              </p:ext>
            </p:extLst>
          </p:nvPr>
        </p:nvGraphicFramePr>
        <p:xfrm>
          <a:off x="6576132" y="2390925"/>
          <a:ext cx="1851630" cy="1730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6" y="2513514"/>
            <a:ext cx="549886" cy="246139"/>
          </a:xfrm>
          <a:prstGeom prst="rect">
            <a:avLst/>
          </a:prstGeom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3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Graphic spid="7" grpId="0">
        <p:bldAsOne/>
      </p:bldGraphic>
      <p:bldP spid="22" grpId="0" animBg="1"/>
      <p:bldGraphic spid="23" grpId="0">
        <p:bldAsOne/>
      </p:bldGraphic>
      <p:bldGraphic spid="2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04580"/>
            <a:ext cx="7407275" cy="587090"/>
          </a:xfrm>
        </p:spPr>
        <p:txBody>
          <a:bodyPr/>
          <a:lstStyle/>
          <a:p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大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数据时代的概率统计发展以及应用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70" name="Group 1"/>
          <p:cNvGrpSpPr/>
          <p:nvPr/>
        </p:nvGrpSpPr>
        <p:grpSpPr>
          <a:xfrm>
            <a:off x="3856191" y="2841702"/>
            <a:ext cx="1103568" cy="1166864"/>
            <a:chOff x="4823608" y="2237050"/>
            <a:chExt cx="2653553" cy="3348228"/>
          </a:xfrm>
          <a:solidFill>
            <a:srgbClr val="4A5A6F"/>
          </a:solidFill>
        </p:grpSpPr>
        <p:sp>
          <p:nvSpPr>
            <p:cNvPr id="71" name="Freeform: Shape 6"/>
            <p:cNvSpPr>
              <a:spLocks/>
            </p:cNvSpPr>
            <p:nvPr/>
          </p:nvSpPr>
          <p:spPr bwMode="auto">
            <a:xfrm>
              <a:off x="5275903" y="2766146"/>
              <a:ext cx="1741057" cy="2247538"/>
            </a:xfrm>
            <a:custGeom>
              <a:avLst/>
              <a:gdLst>
                <a:gd name="T0" fmla="*/ 160 w 321"/>
                <a:gd name="T1" fmla="*/ 0 h 429"/>
                <a:gd name="T2" fmla="*/ 0 w 321"/>
                <a:gd name="T3" fmla="*/ 160 h 429"/>
                <a:gd name="T4" fmla="*/ 22 w 321"/>
                <a:gd name="T5" fmla="*/ 240 h 429"/>
                <a:gd name="T6" fmla="*/ 78 w 321"/>
                <a:gd name="T7" fmla="*/ 389 h 429"/>
                <a:gd name="T8" fmla="*/ 115 w 321"/>
                <a:gd name="T9" fmla="*/ 429 h 429"/>
                <a:gd name="T10" fmla="*/ 160 w 321"/>
                <a:gd name="T11" fmla="*/ 429 h 429"/>
                <a:gd name="T12" fmla="*/ 206 w 321"/>
                <a:gd name="T13" fmla="*/ 429 h 429"/>
                <a:gd name="T14" fmla="*/ 243 w 321"/>
                <a:gd name="T15" fmla="*/ 389 h 429"/>
                <a:gd name="T16" fmla="*/ 299 w 321"/>
                <a:gd name="T17" fmla="*/ 240 h 429"/>
                <a:gd name="T18" fmla="*/ 321 w 321"/>
                <a:gd name="T19" fmla="*/ 160 h 429"/>
                <a:gd name="T20" fmla="*/ 160 w 321"/>
                <a:gd name="T21" fmla="*/ 0 h 429"/>
                <a:gd name="T22" fmla="*/ 287 w 321"/>
                <a:gd name="T23" fmla="*/ 233 h 429"/>
                <a:gd name="T24" fmla="*/ 229 w 321"/>
                <a:gd name="T25" fmla="*/ 387 h 429"/>
                <a:gd name="T26" fmla="*/ 221 w 321"/>
                <a:gd name="T27" fmla="*/ 411 h 429"/>
                <a:gd name="T28" fmla="*/ 206 w 321"/>
                <a:gd name="T29" fmla="*/ 414 h 429"/>
                <a:gd name="T30" fmla="*/ 160 w 321"/>
                <a:gd name="T31" fmla="*/ 414 h 429"/>
                <a:gd name="T32" fmla="*/ 115 w 321"/>
                <a:gd name="T33" fmla="*/ 414 h 429"/>
                <a:gd name="T34" fmla="*/ 100 w 321"/>
                <a:gd name="T35" fmla="*/ 411 h 429"/>
                <a:gd name="T36" fmla="*/ 92 w 321"/>
                <a:gd name="T37" fmla="*/ 387 h 429"/>
                <a:gd name="T38" fmla="*/ 34 w 321"/>
                <a:gd name="T39" fmla="*/ 233 h 429"/>
                <a:gd name="T40" fmla="*/ 15 w 321"/>
                <a:gd name="T41" fmla="*/ 160 h 429"/>
                <a:gd name="T42" fmla="*/ 160 w 321"/>
                <a:gd name="T43" fmla="*/ 14 h 429"/>
                <a:gd name="T44" fmla="*/ 306 w 321"/>
                <a:gd name="T45" fmla="*/ 160 h 429"/>
                <a:gd name="T46" fmla="*/ 287 w 321"/>
                <a:gd name="T47" fmla="*/ 233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1" h="429">
                  <a:moveTo>
                    <a:pt x="160" y="0"/>
                  </a:moveTo>
                  <a:cubicBezTo>
                    <a:pt x="72" y="0"/>
                    <a:pt x="0" y="72"/>
                    <a:pt x="0" y="160"/>
                  </a:cubicBezTo>
                  <a:cubicBezTo>
                    <a:pt x="0" y="189"/>
                    <a:pt x="8" y="216"/>
                    <a:pt x="22" y="240"/>
                  </a:cubicBezTo>
                  <a:cubicBezTo>
                    <a:pt x="61" y="311"/>
                    <a:pt x="71" y="351"/>
                    <a:pt x="78" y="389"/>
                  </a:cubicBezTo>
                  <a:cubicBezTo>
                    <a:pt x="83" y="421"/>
                    <a:pt x="91" y="429"/>
                    <a:pt x="115" y="429"/>
                  </a:cubicBezTo>
                  <a:cubicBezTo>
                    <a:pt x="125" y="429"/>
                    <a:pt x="142" y="429"/>
                    <a:pt x="160" y="429"/>
                  </a:cubicBezTo>
                  <a:cubicBezTo>
                    <a:pt x="179" y="429"/>
                    <a:pt x="195" y="429"/>
                    <a:pt x="206" y="429"/>
                  </a:cubicBezTo>
                  <a:cubicBezTo>
                    <a:pt x="230" y="429"/>
                    <a:pt x="238" y="421"/>
                    <a:pt x="243" y="389"/>
                  </a:cubicBezTo>
                  <a:cubicBezTo>
                    <a:pt x="249" y="351"/>
                    <a:pt x="260" y="311"/>
                    <a:pt x="299" y="240"/>
                  </a:cubicBezTo>
                  <a:cubicBezTo>
                    <a:pt x="312" y="216"/>
                    <a:pt x="321" y="189"/>
                    <a:pt x="321" y="160"/>
                  </a:cubicBezTo>
                  <a:cubicBezTo>
                    <a:pt x="321" y="72"/>
                    <a:pt x="249" y="0"/>
                    <a:pt x="160" y="0"/>
                  </a:cubicBezTo>
                  <a:close/>
                  <a:moveTo>
                    <a:pt x="287" y="233"/>
                  </a:moveTo>
                  <a:cubicBezTo>
                    <a:pt x="248" y="302"/>
                    <a:pt x="236" y="343"/>
                    <a:pt x="229" y="387"/>
                  </a:cubicBezTo>
                  <a:cubicBezTo>
                    <a:pt x="228" y="392"/>
                    <a:pt x="226" y="406"/>
                    <a:pt x="221" y="411"/>
                  </a:cubicBezTo>
                  <a:cubicBezTo>
                    <a:pt x="220" y="413"/>
                    <a:pt x="217" y="414"/>
                    <a:pt x="206" y="414"/>
                  </a:cubicBezTo>
                  <a:cubicBezTo>
                    <a:pt x="160" y="414"/>
                    <a:pt x="160" y="414"/>
                    <a:pt x="160" y="414"/>
                  </a:cubicBezTo>
                  <a:cubicBezTo>
                    <a:pt x="115" y="414"/>
                    <a:pt x="115" y="414"/>
                    <a:pt x="115" y="414"/>
                  </a:cubicBezTo>
                  <a:cubicBezTo>
                    <a:pt x="104" y="414"/>
                    <a:pt x="101" y="413"/>
                    <a:pt x="100" y="411"/>
                  </a:cubicBezTo>
                  <a:cubicBezTo>
                    <a:pt x="95" y="406"/>
                    <a:pt x="93" y="392"/>
                    <a:pt x="92" y="387"/>
                  </a:cubicBezTo>
                  <a:cubicBezTo>
                    <a:pt x="85" y="343"/>
                    <a:pt x="73" y="302"/>
                    <a:pt x="34" y="233"/>
                  </a:cubicBezTo>
                  <a:cubicBezTo>
                    <a:pt x="21" y="210"/>
                    <a:pt x="15" y="185"/>
                    <a:pt x="15" y="160"/>
                  </a:cubicBezTo>
                  <a:cubicBezTo>
                    <a:pt x="15" y="80"/>
                    <a:pt x="80" y="14"/>
                    <a:pt x="160" y="14"/>
                  </a:cubicBezTo>
                  <a:cubicBezTo>
                    <a:pt x="241" y="14"/>
                    <a:pt x="306" y="80"/>
                    <a:pt x="306" y="160"/>
                  </a:cubicBezTo>
                  <a:cubicBezTo>
                    <a:pt x="306" y="185"/>
                    <a:pt x="300" y="210"/>
                    <a:pt x="287" y="2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2" name="Freeform: Shape 7"/>
            <p:cNvSpPr>
              <a:spLocks/>
            </p:cNvSpPr>
            <p:nvPr/>
          </p:nvSpPr>
          <p:spPr bwMode="auto">
            <a:xfrm>
              <a:off x="5773762" y="5013683"/>
              <a:ext cx="754314" cy="108681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3" name="Freeform: Shape 8"/>
            <p:cNvSpPr>
              <a:spLocks/>
            </p:cNvSpPr>
            <p:nvPr/>
          </p:nvSpPr>
          <p:spPr bwMode="auto">
            <a:xfrm>
              <a:off x="5795282" y="5170787"/>
              <a:ext cx="710196" cy="119442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4" name="Freeform: Shape 9"/>
            <p:cNvSpPr>
              <a:spLocks/>
            </p:cNvSpPr>
            <p:nvPr/>
          </p:nvSpPr>
          <p:spPr bwMode="auto">
            <a:xfrm>
              <a:off x="5838325" y="5333271"/>
              <a:ext cx="624112" cy="100283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5" name="Freeform: Shape 10"/>
            <p:cNvSpPr>
              <a:spLocks/>
            </p:cNvSpPr>
            <p:nvPr/>
          </p:nvSpPr>
          <p:spPr bwMode="auto">
            <a:xfrm>
              <a:off x="5952386" y="5476597"/>
              <a:ext cx="395988" cy="108681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6" name="Freeform: Shape 11"/>
            <p:cNvSpPr>
              <a:spLocks/>
            </p:cNvSpPr>
            <p:nvPr/>
          </p:nvSpPr>
          <p:spPr bwMode="auto">
            <a:xfrm>
              <a:off x="5740404" y="3781799"/>
              <a:ext cx="841475" cy="1133086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77" name="Group 12"/>
            <p:cNvGrpSpPr/>
            <p:nvPr/>
          </p:nvGrpSpPr>
          <p:grpSpPr>
            <a:xfrm>
              <a:off x="4823608" y="2237050"/>
              <a:ext cx="2653553" cy="2000393"/>
              <a:chOff x="3525061" y="1210682"/>
              <a:chExt cx="2097079" cy="1580888"/>
            </a:xfrm>
            <a:grpFill/>
          </p:grpSpPr>
          <p:sp>
            <p:nvSpPr>
              <p:cNvPr id="79" name="Freeform: Shape 13"/>
              <p:cNvSpPr>
                <a:spLocks/>
              </p:cNvSpPr>
              <p:nvPr/>
            </p:nvSpPr>
            <p:spPr bwMode="auto">
              <a:xfrm>
                <a:off x="5347462" y="2255820"/>
                <a:ext cx="274678" cy="47622"/>
              </a:xfrm>
              <a:custGeom>
                <a:avLst/>
                <a:gdLst>
                  <a:gd name="T0" fmla="*/ 58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8 w 64"/>
                  <a:gd name="T9" fmla="*/ 11 h 11"/>
                  <a:gd name="T10" fmla="*/ 64 w 64"/>
                  <a:gd name="T11" fmla="*/ 5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2" y="11"/>
                      <a:pt x="64" y="9"/>
                      <a:pt x="64" y="5"/>
                    </a:cubicBezTo>
                    <a:cubicBezTo>
                      <a:pt x="64" y="2"/>
                      <a:pt x="62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0" name="Freeform: Shape 14"/>
              <p:cNvSpPr>
                <a:spLocks/>
              </p:cNvSpPr>
              <p:nvPr/>
            </p:nvSpPr>
            <p:spPr bwMode="auto">
              <a:xfrm>
                <a:off x="5275178" y="1763440"/>
                <a:ext cx="248316" cy="167528"/>
              </a:xfrm>
              <a:custGeom>
                <a:avLst/>
                <a:gdLst>
                  <a:gd name="T0" fmla="*/ 6 w 58"/>
                  <a:gd name="T1" fmla="*/ 39 h 39"/>
                  <a:gd name="T2" fmla="*/ 9 w 58"/>
                  <a:gd name="T3" fmla="*/ 38 h 39"/>
                  <a:gd name="T4" fmla="*/ 54 w 58"/>
                  <a:gd name="T5" fmla="*/ 12 h 39"/>
                  <a:gd name="T6" fmla="*/ 56 w 58"/>
                  <a:gd name="T7" fmla="*/ 4 h 39"/>
                  <a:gd name="T8" fmla="*/ 48 w 58"/>
                  <a:gd name="T9" fmla="*/ 2 h 39"/>
                  <a:gd name="T10" fmla="*/ 3 w 58"/>
                  <a:gd name="T11" fmla="*/ 28 h 39"/>
                  <a:gd name="T12" fmla="*/ 1 w 58"/>
                  <a:gd name="T13" fmla="*/ 36 h 39"/>
                  <a:gd name="T14" fmla="*/ 6 w 58"/>
                  <a:gd name="T1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9">
                    <a:moveTo>
                      <a:pt x="6" y="39"/>
                    </a:moveTo>
                    <a:cubicBezTo>
                      <a:pt x="7" y="39"/>
                      <a:pt x="8" y="38"/>
                      <a:pt x="9" y="38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7" y="10"/>
                      <a:pt x="58" y="6"/>
                      <a:pt x="56" y="4"/>
                    </a:cubicBezTo>
                    <a:cubicBezTo>
                      <a:pt x="55" y="1"/>
                      <a:pt x="51" y="0"/>
                      <a:pt x="48" y="2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30"/>
                      <a:pt x="0" y="33"/>
                      <a:pt x="1" y="36"/>
                    </a:cubicBezTo>
                    <a:cubicBezTo>
                      <a:pt x="2" y="38"/>
                      <a:pt x="4" y="39"/>
                      <a:pt x="6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1" name="Freeform: Shape 15"/>
              <p:cNvSpPr>
                <a:spLocks/>
              </p:cNvSpPr>
              <p:nvPr/>
            </p:nvSpPr>
            <p:spPr bwMode="auto">
              <a:xfrm>
                <a:off x="4979240" y="1351848"/>
                <a:ext cx="166678" cy="249166"/>
              </a:xfrm>
              <a:custGeom>
                <a:avLst/>
                <a:gdLst>
                  <a:gd name="T0" fmla="*/ 3 w 39"/>
                  <a:gd name="T1" fmla="*/ 57 h 58"/>
                  <a:gd name="T2" fmla="*/ 6 w 39"/>
                  <a:gd name="T3" fmla="*/ 58 h 58"/>
                  <a:gd name="T4" fmla="*/ 11 w 39"/>
                  <a:gd name="T5" fmla="*/ 55 h 58"/>
                  <a:gd name="T6" fmla="*/ 37 w 39"/>
                  <a:gd name="T7" fmla="*/ 9 h 58"/>
                  <a:gd name="T8" fmla="*/ 35 w 39"/>
                  <a:gd name="T9" fmla="*/ 1 h 58"/>
                  <a:gd name="T10" fmla="*/ 27 w 39"/>
                  <a:gd name="T11" fmla="*/ 3 h 58"/>
                  <a:gd name="T12" fmla="*/ 1 w 39"/>
                  <a:gd name="T13" fmla="*/ 49 h 58"/>
                  <a:gd name="T14" fmla="*/ 3 w 39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58">
                    <a:moveTo>
                      <a:pt x="3" y="57"/>
                    </a:moveTo>
                    <a:cubicBezTo>
                      <a:pt x="4" y="57"/>
                      <a:pt x="5" y="58"/>
                      <a:pt x="6" y="58"/>
                    </a:cubicBezTo>
                    <a:cubicBezTo>
                      <a:pt x="8" y="58"/>
                      <a:pt x="10" y="56"/>
                      <a:pt x="11" y="5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9" y="6"/>
                      <a:pt x="38" y="3"/>
                      <a:pt x="35" y="1"/>
                    </a:cubicBezTo>
                    <a:cubicBezTo>
                      <a:pt x="32" y="0"/>
                      <a:pt x="29" y="1"/>
                      <a:pt x="27" y="3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52"/>
                      <a:pt x="1" y="55"/>
                      <a:pt x="3" y="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2" name="Freeform: Shape 16"/>
              <p:cNvSpPr>
                <a:spLocks/>
              </p:cNvSpPr>
              <p:nvPr/>
            </p:nvSpPr>
            <p:spPr bwMode="auto">
              <a:xfrm>
                <a:off x="3576935" y="1742180"/>
                <a:ext cx="252568" cy="166678"/>
              </a:xfrm>
              <a:custGeom>
                <a:avLst/>
                <a:gdLst>
                  <a:gd name="T0" fmla="*/ 55 w 59"/>
                  <a:gd name="T1" fmla="*/ 28 h 39"/>
                  <a:gd name="T2" fmla="*/ 10 w 59"/>
                  <a:gd name="T3" fmla="*/ 1 h 39"/>
                  <a:gd name="T4" fmla="*/ 2 w 59"/>
                  <a:gd name="T5" fmla="*/ 4 h 39"/>
                  <a:gd name="T6" fmla="*/ 4 w 59"/>
                  <a:gd name="T7" fmla="*/ 11 h 39"/>
                  <a:gd name="T8" fmla="*/ 49 w 59"/>
                  <a:gd name="T9" fmla="*/ 38 h 39"/>
                  <a:gd name="T10" fmla="*/ 52 w 59"/>
                  <a:gd name="T11" fmla="*/ 39 h 39"/>
                  <a:gd name="T12" fmla="*/ 57 w 59"/>
                  <a:gd name="T13" fmla="*/ 36 h 39"/>
                  <a:gd name="T14" fmla="*/ 55 w 59"/>
                  <a:gd name="T15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9">
                    <a:moveTo>
                      <a:pt x="55" y="28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7" y="0"/>
                      <a:pt x="4" y="1"/>
                      <a:pt x="2" y="4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50" y="38"/>
                      <a:pt x="51" y="39"/>
                      <a:pt x="52" y="39"/>
                    </a:cubicBezTo>
                    <a:cubicBezTo>
                      <a:pt x="54" y="39"/>
                      <a:pt x="56" y="38"/>
                      <a:pt x="57" y="36"/>
                    </a:cubicBezTo>
                    <a:cubicBezTo>
                      <a:pt x="59" y="33"/>
                      <a:pt x="58" y="29"/>
                      <a:pt x="5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3" name="Freeform: Shape 17"/>
              <p:cNvSpPr>
                <a:spLocks/>
              </p:cNvSpPr>
              <p:nvPr/>
            </p:nvSpPr>
            <p:spPr bwMode="auto">
              <a:xfrm>
                <a:off x="5275178" y="2603632"/>
                <a:ext cx="248316" cy="166678"/>
              </a:xfrm>
              <a:custGeom>
                <a:avLst/>
                <a:gdLst>
                  <a:gd name="T0" fmla="*/ 54 w 58"/>
                  <a:gd name="T1" fmla="*/ 28 h 39"/>
                  <a:gd name="T2" fmla="*/ 9 w 58"/>
                  <a:gd name="T3" fmla="*/ 2 h 39"/>
                  <a:gd name="T4" fmla="*/ 1 w 58"/>
                  <a:gd name="T5" fmla="*/ 4 h 39"/>
                  <a:gd name="T6" fmla="*/ 3 w 58"/>
                  <a:gd name="T7" fmla="*/ 12 h 39"/>
                  <a:gd name="T8" fmla="*/ 48 w 58"/>
                  <a:gd name="T9" fmla="*/ 38 h 39"/>
                  <a:gd name="T10" fmla="*/ 51 w 58"/>
                  <a:gd name="T11" fmla="*/ 39 h 39"/>
                  <a:gd name="T12" fmla="*/ 56 w 58"/>
                  <a:gd name="T13" fmla="*/ 36 h 39"/>
                  <a:gd name="T14" fmla="*/ 54 w 58"/>
                  <a:gd name="T15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9">
                    <a:moveTo>
                      <a:pt x="54" y="28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6" y="0"/>
                      <a:pt x="3" y="1"/>
                      <a:pt x="1" y="4"/>
                    </a:cubicBezTo>
                    <a:cubicBezTo>
                      <a:pt x="0" y="7"/>
                      <a:pt x="0" y="10"/>
                      <a:pt x="3" y="12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9" y="39"/>
                      <a:pt x="50" y="39"/>
                      <a:pt x="51" y="39"/>
                    </a:cubicBezTo>
                    <a:cubicBezTo>
                      <a:pt x="53" y="39"/>
                      <a:pt x="55" y="38"/>
                      <a:pt x="56" y="36"/>
                    </a:cubicBezTo>
                    <a:cubicBezTo>
                      <a:pt x="58" y="33"/>
                      <a:pt x="57" y="30"/>
                      <a:pt x="5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4" name="Freeform: Shape 18"/>
              <p:cNvSpPr>
                <a:spLocks/>
              </p:cNvSpPr>
              <p:nvPr/>
            </p:nvSpPr>
            <p:spPr bwMode="auto">
              <a:xfrm>
                <a:off x="3576935" y="2629144"/>
                <a:ext cx="252568" cy="162426"/>
              </a:xfrm>
              <a:custGeom>
                <a:avLst/>
                <a:gdLst>
                  <a:gd name="T0" fmla="*/ 49 w 59"/>
                  <a:gd name="T1" fmla="*/ 1 h 38"/>
                  <a:gd name="T2" fmla="*/ 4 w 59"/>
                  <a:gd name="T3" fmla="*/ 27 h 38"/>
                  <a:gd name="T4" fmla="*/ 2 w 59"/>
                  <a:gd name="T5" fmla="*/ 35 h 38"/>
                  <a:gd name="T6" fmla="*/ 7 w 59"/>
                  <a:gd name="T7" fmla="*/ 38 h 38"/>
                  <a:gd name="T8" fmla="*/ 10 w 59"/>
                  <a:gd name="T9" fmla="*/ 37 h 38"/>
                  <a:gd name="T10" fmla="*/ 55 w 59"/>
                  <a:gd name="T11" fmla="*/ 11 h 38"/>
                  <a:gd name="T12" fmla="*/ 57 w 59"/>
                  <a:gd name="T13" fmla="*/ 3 h 38"/>
                  <a:gd name="T14" fmla="*/ 49 w 59"/>
                  <a:gd name="T1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8">
                    <a:moveTo>
                      <a:pt x="49" y="1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1" y="29"/>
                      <a:pt x="0" y="33"/>
                      <a:pt x="2" y="35"/>
                    </a:cubicBezTo>
                    <a:cubicBezTo>
                      <a:pt x="3" y="37"/>
                      <a:pt x="5" y="38"/>
                      <a:pt x="7" y="38"/>
                    </a:cubicBezTo>
                    <a:cubicBezTo>
                      <a:pt x="8" y="38"/>
                      <a:pt x="9" y="38"/>
                      <a:pt x="10" y="3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8" y="9"/>
                      <a:pt x="59" y="6"/>
                      <a:pt x="57" y="3"/>
                    </a:cubicBezTo>
                    <a:cubicBezTo>
                      <a:pt x="56" y="0"/>
                      <a:pt x="52" y="0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5" name="Freeform: Shape 19"/>
              <p:cNvSpPr>
                <a:spLocks/>
              </p:cNvSpPr>
              <p:nvPr/>
            </p:nvSpPr>
            <p:spPr bwMode="auto">
              <a:xfrm>
                <a:off x="3953661" y="1330588"/>
                <a:ext cx="171780" cy="244064"/>
              </a:xfrm>
              <a:custGeom>
                <a:avLst/>
                <a:gdLst>
                  <a:gd name="T0" fmla="*/ 28 w 40"/>
                  <a:gd name="T1" fmla="*/ 55 h 57"/>
                  <a:gd name="T2" fmla="*/ 33 w 40"/>
                  <a:gd name="T3" fmla="*/ 57 h 57"/>
                  <a:gd name="T4" fmla="*/ 36 w 40"/>
                  <a:gd name="T5" fmla="*/ 57 h 57"/>
                  <a:gd name="T6" fmla="*/ 38 w 40"/>
                  <a:gd name="T7" fmla="*/ 49 h 57"/>
                  <a:gd name="T8" fmla="*/ 12 w 40"/>
                  <a:gd name="T9" fmla="*/ 3 h 57"/>
                  <a:gd name="T10" fmla="*/ 4 w 40"/>
                  <a:gd name="T11" fmla="*/ 1 h 57"/>
                  <a:gd name="T12" fmla="*/ 2 w 40"/>
                  <a:gd name="T13" fmla="*/ 9 h 57"/>
                  <a:gd name="T14" fmla="*/ 28 w 40"/>
                  <a:gd name="T15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57">
                    <a:moveTo>
                      <a:pt x="28" y="55"/>
                    </a:moveTo>
                    <a:cubicBezTo>
                      <a:pt x="29" y="56"/>
                      <a:pt x="31" y="57"/>
                      <a:pt x="33" y="57"/>
                    </a:cubicBezTo>
                    <a:cubicBezTo>
                      <a:pt x="34" y="57"/>
                      <a:pt x="35" y="57"/>
                      <a:pt x="36" y="57"/>
                    </a:cubicBezTo>
                    <a:cubicBezTo>
                      <a:pt x="39" y="55"/>
                      <a:pt x="40" y="52"/>
                      <a:pt x="38" y="4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7" y="0"/>
                      <a:pt x="4" y="1"/>
                    </a:cubicBezTo>
                    <a:cubicBezTo>
                      <a:pt x="1" y="3"/>
                      <a:pt x="0" y="6"/>
                      <a:pt x="2" y="9"/>
                    </a:cubicBezTo>
                    <a:lnTo>
                      <a:pt x="28" y="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6" name="Freeform: Shape 20"/>
              <p:cNvSpPr>
                <a:spLocks/>
              </p:cNvSpPr>
              <p:nvPr/>
            </p:nvSpPr>
            <p:spPr bwMode="auto">
              <a:xfrm>
                <a:off x="4537033" y="1210682"/>
                <a:ext cx="47622" cy="274678"/>
              </a:xfrm>
              <a:custGeom>
                <a:avLst/>
                <a:gdLst>
                  <a:gd name="T0" fmla="*/ 5 w 11"/>
                  <a:gd name="T1" fmla="*/ 64 h 64"/>
                  <a:gd name="T2" fmla="*/ 11 w 11"/>
                  <a:gd name="T3" fmla="*/ 58 h 64"/>
                  <a:gd name="T4" fmla="*/ 11 w 11"/>
                  <a:gd name="T5" fmla="*/ 6 h 64"/>
                  <a:gd name="T6" fmla="*/ 5 w 11"/>
                  <a:gd name="T7" fmla="*/ 0 h 64"/>
                  <a:gd name="T8" fmla="*/ 0 w 11"/>
                  <a:gd name="T9" fmla="*/ 6 h 64"/>
                  <a:gd name="T10" fmla="*/ 0 w 11"/>
                  <a:gd name="T11" fmla="*/ 58 h 64"/>
                  <a:gd name="T12" fmla="*/ 5 w 11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4">
                    <a:moveTo>
                      <a:pt x="5" y="64"/>
                    </a:moveTo>
                    <a:cubicBezTo>
                      <a:pt x="8" y="64"/>
                      <a:pt x="11" y="61"/>
                      <a:pt x="11" y="5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2" y="64"/>
                      <a:pt x="5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7" name="Freeform: Shape 21"/>
              <p:cNvSpPr>
                <a:spLocks/>
              </p:cNvSpPr>
              <p:nvPr/>
            </p:nvSpPr>
            <p:spPr bwMode="auto">
              <a:xfrm>
                <a:off x="3525061" y="2255820"/>
                <a:ext cx="274678" cy="47622"/>
              </a:xfrm>
              <a:custGeom>
                <a:avLst/>
                <a:gdLst>
                  <a:gd name="T0" fmla="*/ 64 w 64"/>
                  <a:gd name="T1" fmla="*/ 5 h 11"/>
                  <a:gd name="T2" fmla="*/ 58 w 64"/>
                  <a:gd name="T3" fmla="*/ 0 h 11"/>
                  <a:gd name="T4" fmla="*/ 6 w 64"/>
                  <a:gd name="T5" fmla="*/ 0 h 11"/>
                  <a:gd name="T6" fmla="*/ 0 w 64"/>
                  <a:gd name="T7" fmla="*/ 5 h 11"/>
                  <a:gd name="T8" fmla="*/ 6 w 64"/>
                  <a:gd name="T9" fmla="*/ 11 h 11"/>
                  <a:gd name="T10" fmla="*/ 58 w 64"/>
                  <a:gd name="T11" fmla="*/ 11 h 11"/>
                  <a:gd name="T12" fmla="*/ 64 w 64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64" y="5"/>
                    </a:moveTo>
                    <a:cubicBezTo>
                      <a:pt x="64" y="2"/>
                      <a:pt x="61" y="0"/>
                      <a:pt x="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78" name="Freeform: Shape 22"/>
            <p:cNvSpPr>
              <a:spLocks/>
            </p:cNvSpPr>
            <p:nvPr/>
          </p:nvSpPr>
          <p:spPr bwMode="auto">
            <a:xfrm>
              <a:off x="5353024" y="3209502"/>
              <a:ext cx="314208" cy="744655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88" name="Freeform: Shape 25"/>
          <p:cNvSpPr>
            <a:spLocks/>
          </p:cNvSpPr>
          <p:nvPr/>
        </p:nvSpPr>
        <p:spPr bwMode="auto">
          <a:xfrm>
            <a:off x="5271604" y="1995195"/>
            <a:ext cx="228915" cy="247426"/>
          </a:xfrm>
          <a:custGeom>
            <a:avLst/>
            <a:gdLst>
              <a:gd name="T0" fmla="*/ 68 w 186"/>
              <a:gd name="T1" fmla="*/ 84 h 151"/>
              <a:gd name="T2" fmla="*/ 118 w 186"/>
              <a:gd name="T3" fmla="*/ 84 h 151"/>
              <a:gd name="T4" fmla="*/ 93 w 186"/>
              <a:gd name="T5" fmla="*/ 101 h 151"/>
              <a:gd name="T6" fmla="*/ 93 w 186"/>
              <a:gd name="T7" fmla="*/ 67 h 151"/>
              <a:gd name="T8" fmla="*/ 93 w 186"/>
              <a:gd name="T9" fmla="*/ 101 h 151"/>
              <a:gd name="T10" fmla="*/ 114 w 186"/>
              <a:gd name="T11" fmla="*/ 25 h 151"/>
              <a:gd name="T12" fmla="*/ 114 w 186"/>
              <a:gd name="T13" fmla="*/ 16 h 151"/>
              <a:gd name="T14" fmla="*/ 68 w 186"/>
              <a:gd name="T15" fmla="*/ 21 h 151"/>
              <a:gd name="T16" fmla="*/ 156 w 186"/>
              <a:gd name="T17" fmla="*/ 33 h 151"/>
              <a:gd name="T18" fmla="*/ 156 w 186"/>
              <a:gd name="T19" fmla="*/ 59 h 151"/>
              <a:gd name="T20" fmla="*/ 156 w 186"/>
              <a:gd name="T21" fmla="*/ 33 h 151"/>
              <a:gd name="T22" fmla="*/ 152 w 186"/>
              <a:gd name="T23" fmla="*/ 46 h 151"/>
              <a:gd name="T24" fmla="*/ 160 w 186"/>
              <a:gd name="T25" fmla="*/ 46 h 151"/>
              <a:gd name="T26" fmla="*/ 169 w 186"/>
              <a:gd name="T27" fmla="*/ 16 h 151"/>
              <a:gd name="T28" fmla="*/ 122 w 186"/>
              <a:gd name="T29" fmla="*/ 0 h 151"/>
              <a:gd name="T30" fmla="*/ 63 w 186"/>
              <a:gd name="T31" fmla="*/ 0 h 151"/>
              <a:gd name="T32" fmla="*/ 17 w 186"/>
              <a:gd name="T33" fmla="*/ 16 h 151"/>
              <a:gd name="T34" fmla="*/ 0 w 186"/>
              <a:gd name="T35" fmla="*/ 135 h 151"/>
              <a:gd name="T36" fmla="*/ 169 w 186"/>
              <a:gd name="T37" fmla="*/ 151 h 151"/>
              <a:gd name="T38" fmla="*/ 186 w 186"/>
              <a:gd name="T39" fmla="*/ 33 h 151"/>
              <a:gd name="T40" fmla="*/ 177 w 186"/>
              <a:gd name="T41" fmla="*/ 101 h 151"/>
              <a:gd name="T42" fmla="*/ 137 w 186"/>
              <a:gd name="T43" fmla="*/ 109 h 151"/>
              <a:gd name="T44" fmla="*/ 177 w 186"/>
              <a:gd name="T45" fmla="*/ 135 h 151"/>
              <a:gd name="T46" fmla="*/ 17 w 186"/>
              <a:gd name="T47" fmla="*/ 143 h 151"/>
              <a:gd name="T48" fmla="*/ 9 w 186"/>
              <a:gd name="T49" fmla="*/ 109 h 151"/>
              <a:gd name="T50" fmla="*/ 45 w 186"/>
              <a:gd name="T51" fmla="*/ 101 h 151"/>
              <a:gd name="T52" fmla="*/ 9 w 186"/>
              <a:gd name="T53" fmla="*/ 33 h 151"/>
              <a:gd name="T54" fmla="*/ 34 w 186"/>
              <a:gd name="T55" fmla="*/ 25 h 151"/>
              <a:gd name="T56" fmla="*/ 93 w 186"/>
              <a:gd name="T57" fmla="*/ 8 h 151"/>
              <a:gd name="T58" fmla="*/ 152 w 186"/>
              <a:gd name="T59" fmla="*/ 25 h 151"/>
              <a:gd name="T60" fmla="*/ 177 w 186"/>
              <a:gd name="T61" fmla="*/ 33 h 151"/>
              <a:gd name="T62" fmla="*/ 156 w 186"/>
              <a:gd name="T63" fmla="*/ 67 h 151"/>
              <a:gd name="T64" fmla="*/ 156 w 186"/>
              <a:gd name="T65" fmla="*/ 75 h 151"/>
              <a:gd name="T66" fmla="*/ 156 w 186"/>
              <a:gd name="T67" fmla="*/ 67 h 151"/>
              <a:gd name="T68" fmla="*/ 51 w 186"/>
              <a:gd name="T69" fmla="*/ 84 h 151"/>
              <a:gd name="T70" fmla="*/ 135 w 186"/>
              <a:gd name="T71" fmla="*/ 84 h 151"/>
              <a:gd name="T72" fmla="*/ 93 w 186"/>
              <a:gd name="T73" fmla="*/ 118 h 151"/>
              <a:gd name="T74" fmla="*/ 93 w 186"/>
              <a:gd name="T75" fmla="*/ 50 h 151"/>
              <a:gd name="T76" fmla="*/ 93 w 186"/>
              <a:gd name="T77" fmla="*/ 11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6" h="151">
                <a:moveTo>
                  <a:pt x="93" y="59"/>
                </a:moveTo>
                <a:cubicBezTo>
                  <a:pt x="79" y="59"/>
                  <a:pt x="68" y="70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8" y="98"/>
                  <a:pt x="118" y="84"/>
                </a:cubicBezTo>
                <a:cubicBezTo>
                  <a:pt x="118" y="70"/>
                  <a:pt x="107" y="59"/>
                  <a:pt x="93" y="59"/>
                </a:cubicBezTo>
                <a:close/>
                <a:moveTo>
                  <a:pt x="93" y="101"/>
                </a:moveTo>
                <a:cubicBezTo>
                  <a:pt x="84" y="101"/>
                  <a:pt x="76" y="93"/>
                  <a:pt x="76" y="84"/>
                </a:cubicBezTo>
                <a:cubicBezTo>
                  <a:pt x="76" y="75"/>
                  <a:pt x="84" y="67"/>
                  <a:pt x="93" y="67"/>
                </a:cubicBezTo>
                <a:cubicBezTo>
                  <a:pt x="102" y="67"/>
                  <a:pt x="110" y="75"/>
                  <a:pt x="110" y="84"/>
                </a:cubicBezTo>
                <a:cubicBezTo>
                  <a:pt x="110" y="93"/>
                  <a:pt x="102" y="101"/>
                  <a:pt x="93" y="101"/>
                </a:cubicBezTo>
                <a:close/>
                <a:moveTo>
                  <a:pt x="72" y="25"/>
                </a:moveTo>
                <a:cubicBezTo>
                  <a:pt x="114" y="25"/>
                  <a:pt x="114" y="25"/>
                  <a:pt x="114" y="25"/>
                </a:cubicBezTo>
                <a:cubicBezTo>
                  <a:pt x="116" y="25"/>
                  <a:pt x="118" y="23"/>
                  <a:pt x="118" y="21"/>
                </a:cubicBezTo>
                <a:cubicBezTo>
                  <a:pt x="118" y="18"/>
                  <a:pt x="116" y="16"/>
                  <a:pt x="114" y="16"/>
                </a:cubicBezTo>
                <a:cubicBezTo>
                  <a:pt x="72" y="16"/>
                  <a:pt x="72" y="16"/>
                  <a:pt x="72" y="16"/>
                </a:cubicBezTo>
                <a:cubicBezTo>
                  <a:pt x="70" y="16"/>
                  <a:pt x="68" y="18"/>
                  <a:pt x="68" y="21"/>
                </a:cubicBezTo>
                <a:cubicBezTo>
                  <a:pt x="68" y="23"/>
                  <a:pt x="70" y="25"/>
                  <a:pt x="72" y="25"/>
                </a:cubicBezTo>
                <a:close/>
                <a:moveTo>
                  <a:pt x="156" y="33"/>
                </a:moveTo>
                <a:cubicBezTo>
                  <a:pt x="149" y="33"/>
                  <a:pt x="144" y="39"/>
                  <a:pt x="144" y="46"/>
                </a:cubicBezTo>
                <a:cubicBezTo>
                  <a:pt x="144" y="53"/>
                  <a:pt x="149" y="59"/>
                  <a:pt x="156" y="59"/>
                </a:cubicBezTo>
                <a:cubicBezTo>
                  <a:pt x="163" y="59"/>
                  <a:pt x="169" y="53"/>
                  <a:pt x="169" y="46"/>
                </a:cubicBezTo>
                <a:cubicBezTo>
                  <a:pt x="169" y="39"/>
                  <a:pt x="163" y="33"/>
                  <a:pt x="156" y="33"/>
                </a:cubicBezTo>
                <a:close/>
                <a:moveTo>
                  <a:pt x="156" y="50"/>
                </a:moveTo>
                <a:cubicBezTo>
                  <a:pt x="154" y="50"/>
                  <a:pt x="152" y="48"/>
                  <a:pt x="152" y="46"/>
                </a:cubicBezTo>
                <a:cubicBezTo>
                  <a:pt x="152" y="44"/>
                  <a:pt x="154" y="42"/>
                  <a:pt x="156" y="42"/>
                </a:cubicBezTo>
                <a:cubicBezTo>
                  <a:pt x="159" y="42"/>
                  <a:pt x="160" y="44"/>
                  <a:pt x="160" y="46"/>
                </a:cubicBezTo>
                <a:cubicBezTo>
                  <a:pt x="160" y="48"/>
                  <a:pt x="159" y="50"/>
                  <a:pt x="156" y="50"/>
                </a:cubicBezTo>
                <a:close/>
                <a:moveTo>
                  <a:pt x="169" y="16"/>
                </a:moveTo>
                <a:cubicBezTo>
                  <a:pt x="152" y="16"/>
                  <a:pt x="152" y="16"/>
                  <a:pt x="152" y="16"/>
                </a:cubicBezTo>
                <a:cubicBezTo>
                  <a:pt x="139" y="16"/>
                  <a:pt x="139" y="0"/>
                  <a:pt x="122" y="0"/>
                </a:cubicBezTo>
                <a:cubicBezTo>
                  <a:pt x="106" y="0"/>
                  <a:pt x="93" y="0"/>
                  <a:pt x="93" y="0"/>
                </a:cubicBezTo>
                <a:cubicBezTo>
                  <a:pt x="93" y="0"/>
                  <a:pt x="80" y="0"/>
                  <a:pt x="63" y="0"/>
                </a:cubicBezTo>
                <a:cubicBezTo>
                  <a:pt x="47" y="0"/>
                  <a:pt x="47" y="16"/>
                  <a:pt x="34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8" y="16"/>
                  <a:pt x="0" y="24"/>
                  <a:pt x="0" y="3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4"/>
                  <a:pt x="8" y="151"/>
                  <a:pt x="17" y="151"/>
                </a:cubicBezTo>
                <a:cubicBezTo>
                  <a:pt x="169" y="151"/>
                  <a:pt x="169" y="151"/>
                  <a:pt x="169" y="151"/>
                </a:cubicBezTo>
                <a:cubicBezTo>
                  <a:pt x="178" y="151"/>
                  <a:pt x="186" y="144"/>
                  <a:pt x="186" y="135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86" y="24"/>
                  <a:pt x="178" y="16"/>
                  <a:pt x="169" y="16"/>
                </a:cubicBezTo>
                <a:close/>
                <a:moveTo>
                  <a:pt x="177" y="101"/>
                </a:moveTo>
                <a:cubicBezTo>
                  <a:pt x="141" y="101"/>
                  <a:pt x="141" y="101"/>
                  <a:pt x="141" y="101"/>
                </a:cubicBezTo>
                <a:cubicBezTo>
                  <a:pt x="140" y="104"/>
                  <a:pt x="138" y="107"/>
                  <a:pt x="137" y="109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35"/>
                  <a:pt x="177" y="135"/>
                  <a:pt x="177" y="135"/>
                </a:cubicBezTo>
                <a:cubicBezTo>
                  <a:pt x="177" y="139"/>
                  <a:pt x="174" y="143"/>
                  <a:pt x="169" y="143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12" y="143"/>
                  <a:pt x="9" y="139"/>
                  <a:pt x="9" y="135"/>
                </a:cubicBezTo>
                <a:cubicBezTo>
                  <a:pt x="9" y="109"/>
                  <a:pt x="9" y="109"/>
                  <a:pt x="9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8" y="107"/>
                  <a:pt x="46" y="104"/>
                  <a:pt x="45" y="101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29"/>
                  <a:pt x="12" y="25"/>
                  <a:pt x="17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51" y="25"/>
                  <a:pt x="51" y="8"/>
                  <a:pt x="63" y="8"/>
                </a:cubicBezTo>
                <a:cubicBezTo>
                  <a:pt x="72" y="8"/>
                  <a:pt x="93" y="8"/>
                  <a:pt x="93" y="8"/>
                </a:cubicBezTo>
                <a:cubicBezTo>
                  <a:pt x="93" y="8"/>
                  <a:pt x="114" y="8"/>
                  <a:pt x="122" y="8"/>
                </a:cubicBezTo>
                <a:cubicBezTo>
                  <a:pt x="135" y="8"/>
                  <a:pt x="135" y="25"/>
                  <a:pt x="152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4" y="25"/>
                  <a:pt x="177" y="29"/>
                  <a:pt x="177" y="33"/>
                </a:cubicBezTo>
                <a:lnTo>
                  <a:pt x="177" y="101"/>
                </a:lnTo>
                <a:close/>
                <a:moveTo>
                  <a:pt x="156" y="67"/>
                </a:moveTo>
                <a:cubicBezTo>
                  <a:pt x="154" y="67"/>
                  <a:pt x="152" y="69"/>
                  <a:pt x="152" y="71"/>
                </a:cubicBezTo>
                <a:cubicBezTo>
                  <a:pt x="152" y="74"/>
                  <a:pt x="154" y="75"/>
                  <a:pt x="156" y="75"/>
                </a:cubicBezTo>
                <a:cubicBezTo>
                  <a:pt x="159" y="75"/>
                  <a:pt x="160" y="74"/>
                  <a:pt x="160" y="71"/>
                </a:cubicBezTo>
                <a:cubicBezTo>
                  <a:pt x="160" y="69"/>
                  <a:pt x="159" y="67"/>
                  <a:pt x="156" y="67"/>
                </a:cubicBezTo>
                <a:close/>
                <a:moveTo>
                  <a:pt x="93" y="42"/>
                </a:moveTo>
                <a:cubicBezTo>
                  <a:pt x="70" y="42"/>
                  <a:pt x="51" y="61"/>
                  <a:pt x="51" y="84"/>
                </a:cubicBezTo>
                <a:cubicBezTo>
                  <a:pt x="51" y="107"/>
                  <a:pt x="70" y="126"/>
                  <a:pt x="93" y="126"/>
                </a:cubicBezTo>
                <a:cubicBezTo>
                  <a:pt x="116" y="126"/>
                  <a:pt x="135" y="107"/>
                  <a:pt x="135" y="84"/>
                </a:cubicBezTo>
                <a:cubicBezTo>
                  <a:pt x="135" y="61"/>
                  <a:pt x="116" y="42"/>
                  <a:pt x="93" y="42"/>
                </a:cubicBezTo>
                <a:close/>
                <a:moveTo>
                  <a:pt x="93" y="118"/>
                </a:moveTo>
                <a:cubicBezTo>
                  <a:pt x="74" y="118"/>
                  <a:pt x="59" y="103"/>
                  <a:pt x="59" y="84"/>
                </a:cubicBezTo>
                <a:cubicBezTo>
                  <a:pt x="59" y="65"/>
                  <a:pt x="74" y="50"/>
                  <a:pt x="93" y="50"/>
                </a:cubicBezTo>
                <a:cubicBezTo>
                  <a:pt x="112" y="50"/>
                  <a:pt x="127" y="65"/>
                  <a:pt x="127" y="84"/>
                </a:cubicBezTo>
                <a:cubicBezTo>
                  <a:pt x="127" y="103"/>
                  <a:pt x="112" y="118"/>
                  <a:pt x="93" y="118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solidFill>
              <a:sysClr val="window" lastClr="FFFFFF"/>
            </a:solidFill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89" name="Freeform: Shape 27"/>
          <p:cNvSpPr>
            <a:spLocks/>
          </p:cNvSpPr>
          <p:nvPr/>
        </p:nvSpPr>
        <p:spPr bwMode="auto">
          <a:xfrm>
            <a:off x="5726198" y="3513743"/>
            <a:ext cx="229592" cy="193246"/>
          </a:xfrm>
          <a:custGeom>
            <a:avLst/>
            <a:gdLst>
              <a:gd name="T0" fmla="*/ 118 w 186"/>
              <a:gd name="T1" fmla="*/ 21 h 118"/>
              <a:gd name="T2" fmla="*/ 127 w 186"/>
              <a:gd name="T3" fmla="*/ 21 h 118"/>
              <a:gd name="T4" fmla="*/ 182 w 186"/>
              <a:gd name="T5" fmla="*/ 17 h 118"/>
              <a:gd name="T6" fmla="*/ 180 w 186"/>
              <a:gd name="T7" fmla="*/ 17 h 118"/>
              <a:gd name="T8" fmla="*/ 144 w 186"/>
              <a:gd name="T9" fmla="*/ 17 h 118"/>
              <a:gd name="T10" fmla="*/ 17 w 186"/>
              <a:gd name="T11" fmla="*/ 0 h 118"/>
              <a:gd name="T12" fmla="*/ 0 w 186"/>
              <a:gd name="T13" fmla="*/ 101 h 118"/>
              <a:gd name="T14" fmla="*/ 127 w 186"/>
              <a:gd name="T15" fmla="*/ 118 h 118"/>
              <a:gd name="T16" fmla="*/ 144 w 186"/>
              <a:gd name="T17" fmla="*/ 83 h 118"/>
              <a:gd name="T18" fmla="*/ 180 w 186"/>
              <a:gd name="T19" fmla="*/ 101 h 118"/>
              <a:gd name="T20" fmla="*/ 186 w 186"/>
              <a:gd name="T21" fmla="*/ 97 h 118"/>
              <a:gd name="T22" fmla="*/ 182 w 186"/>
              <a:gd name="T23" fmla="*/ 17 h 118"/>
              <a:gd name="T24" fmla="*/ 127 w 186"/>
              <a:gd name="T25" fmla="*/ 110 h 118"/>
              <a:gd name="T26" fmla="*/ 9 w 186"/>
              <a:gd name="T27" fmla="*/ 101 h 118"/>
              <a:gd name="T28" fmla="*/ 135 w 186"/>
              <a:gd name="T29" fmla="*/ 42 h 118"/>
              <a:gd name="T30" fmla="*/ 135 w 186"/>
              <a:gd name="T31" fmla="*/ 34 h 118"/>
              <a:gd name="T32" fmla="*/ 9 w 186"/>
              <a:gd name="T33" fmla="*/ 17 h 118"/>
              <a:gd name="T34" fmla="*/ 127 w 186"/>
              <a:gd name="T35" fmla="*/ 8 h 118"/>
              <a:gd name="T36" fmla="*/ 135 w 186"/>
              <a:gd name="T37" fmla="*/ 34 h 118"/>
              <a:gd name="T38" fmla="*/ 144 w 186"/>
              <a:gd name="T39" fmla="*/ 73 h 118"/>
              <a:gd name="T40" fmla="*/ 161 w 186"/>
              <a:gd name="T41" fmla="*/ 36 h 118"/>
              <a:gd name="T42" fmla="*/ 177 w 186"/>
              <a:gd name="T43" fmla="*/ 90 h 118"/>
              <a:gd name="T44" fmla="*/ 169 w 186"/>
              <a:gd name="T45" fmla="*/ 32 h 118"/>
              <a:gd name="T46" fmla="*/ 177 w 186"/>
              <a:gd name="T47" fmla="*/ 90 h 118"/>
              <a:gd name="T48" fmla="*/ 97 w 186"/>
              <a:gd name="T49" fmla="*/ 93 h 118"/>
              <a:gd name="T50" fmla="*/ 97 w 186"/>
              <a:gd name="T51" fmla="*/ 51 h 118"/>
              <a:gd name="T52" fmla="*/ 81 w 186"/>
              <a:gd name="T53" fmla="*/ 84 h 118"/>
              <a:gd name="T54" fmla="*/ 68 w 186"/>
              <a:gd name="T55" fmla="*/ 72 h 118"/>
              <a:gd name="T56" fmla="*/ 26 w 186"/>
              <a:gd name="T57" fmla="*/ 72 h 118"/>
              <a:gd name="T58" fmla="*/ 97 w 186"/>
              <a:gd name="T59" fmla="*/ 59 h 118"/>
              <a:gd name="T60" fmla="*/ 97 w 186"/>
              <a:gd name="T61" fmla="*/ 84 h 118"/>
              <a:gd name="T62" fmla="*/ 97 w 186"/>
              <a:gd name="T63" fmla="*/ 59 h 118"/>
              <a:gd name="T64" fmla="*/ 59 w 186"/>
              <a:gd name="T65" fmla="*/ 72 h 118"/>
              <a:gd name="T66" fmla="*/ 34 w 186"/>
              <a:gd name="T67" fmla="*/ 72 h 118"/>
              <a:gd name="T68" fmla="*/ 106 w 186"/>
              <a:gd name="T69" fmla="*/ 17 h 118"/>
              <a:gd name="T70" fmla="*/ 106 w 186"/>
              <a:gd name="T71" fmla="*/ 25 h 118"/>
              <a:gd name="T72" fmla="*/ 106 w 186"/>
              <a:gd name="T73" fmla="*/ 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18">
                <a:moveTo>
                  <a:pt x="123" y="17"/>
                </a:moveTo>
                <a:cubicBezTo>
                  <a:pt x="120" y="17"/>
                  <a:pt x="118" y="19"/>
                  <a:pt x="118" y="21"/>
                </a:cubicBezTo>
                <a:cubicBezTo>
                  <a:pt x="118" y="23"/>
                  <a:pt x="120" y="25"/>
                  <a:pt x="123" y="25"/>
                </a:cubicBezTo>
                <a:cubicBezTo>
                  <a:pt x="125" y="25"/>
                  <a:pt x="127" y="23"/>
                  <a:pt x="127" y="21"/>
                </a:cubicBezTo>
                <a:cubicBezTo>
                  <a:pt x="127" y="19"/>
                  <a:pt x="125" y="17"/>
                  <a:pt x="123" y="17"/>
                </a:cubicBezTo>
                <a:close/>
                <a:moveTo>
                  <a:pt x="182" y="17"/>
                </a:moveTo>
                <a:cubicBezTo>
                  <a:pt x="181" y="17"/>
                  <a:pt x="180" y="17"/>
                  <a:pt x="180" y="17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144" y="17"/>
                  <a:pt x="144" y="17"/>
                  <a:pt x="144" y="17"/>
                </a:cubicBezTo>
                <a:cubicBezTo>
                  <a:pt x="144" y="8"/>
                  <a:pt x="136" y="0"/>
                  <a:pt x="12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1"/>
                  <a:pt x="8" y="118"/>
                  <a:pt x="17" y="118"/>
                </a:cubicBezTo>
                <a:cubicBezTo>
                  <a:pt x="127" y="118"/>
                  <a:pt x="127" y="118"/>
                  <a:pt x="127" y="118"/>
                </a:cubicBezTo>
                <a:cubicBezTo>
                  <a:pt x="136" y="118"/>
                  <a:pt x="144" y="111"/>
                  <a:pt x="144" y="101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80" y="101"/>
                  <a:pt x="180" y="101"/>
                  <a:pt x="180" y="101"/>
                </a:cubicBezTo>
                <a:cubicBezTo>
                  <a:pt x="180" y="101"/>
                  <a:pt x="180" y="101"/>
                  <a:pt x="180" y="101"/>
                </a:cubicBezTo>
                <a:cubicBezTo>
                  <a:pt x="180" y="101"/>
                  <a:pt x="181" y="101"/>
                  <a:pt x="182" y="101"/>
                </a:cubicBezTo>
                <a:cubicBezTo>
                  <a:pt x="184" y="101"/>
                  <a:pt x="186" y="99"/>
                  <a:pt x="186" y="97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186" y="19"/>
                  <a:pt x="184" y="17"/>
                  <a:pt x="182" y="17"/>
                </a:cubicBezTo>
                <a:close/>
                <a:moveTo>
                  <a:pt x="135" y="101"/>
                </a:moveTo>
                <a:cubicBezTo>
                  <a:pt x="135" y="106"/>
                  <a:pt x="132" y="110"/>
                  <a:pt x="12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3" y="110"/>
                  <a:pt x="9" y="106"/>
                  <a:pt x="9" y="101"/>
                </a:cubicBezTo>
                <a:cubicBezTo>
                  <a:pt x="9" y="42"/>
                  <a:pt x="9" y="42"/>
                  <a:pt x="9" y="42"/>
                </a:cubicBezTo>
                <a:cubicBezTo>
                  <a:pt x="135" y="42"/>
                  <a:pt x="135" y="42"/>
                  <a:pt x="135" y="42"/>
                </a:cubicBezTo>
                <a:lnTo>
                  <a:pt x="135" y="101"/>
                </a:lnTo>
                <a:close/>
                <a:moveTo>
                  <a:pt x="135" y="34"/>
                </a:moveTo>
                <a:cubicBezTo>
                  <a:pt x="9" y="34"/>
                  <a:pt x="9" y="34"/>
                  <a:pt x="9" y="34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2"/>
                  <a:pt x="13" y="8"/>
                  <a:pt x="17" y="8"/>
                </a:cubicBezTo>
                <a:cubicBezTo>
                  <a:pt x="127" y="8"/>
                  <a:pt x="127" y="8"/>
                  <a:pt x="127" y="8"/>
                </a:cubicBezTo>
                <a:cubicBezTo>
                  <a:pt x="132" y="8"/>
                  <a:pt x="135" y="12"/>
                  <a:pt x="135" y="17"/>
                </a:cubicBezTo>
                <a:lnTo>
                  <a:pt x="135" y="34"/>
                </a:lnTo>
                <a:close/>
                <a:moveTo>
                  <a:pt x="161" y="82"/>
                </a:moveTo>
                <a:cubicBezTo>
                  <a:pt x="144" y="73"/>
                  <a:pt x="144" y="73"/>
                  <a:pt x="144" y="73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61" y="36"/>
                  <a:pt x="161" y="36"/>
                  <a:pt x="161" y="36"/>
                </a:cubicBezTo>
                <a:lnTo>
                  <a:pt x="161" y="82"/>
                </a:lnTo>
                <a:close/>
                <a:moveTo>
                  <a:pt x="177" y="90"/>
                </a:moveTo>
                <a:cubicBezTo>
                  <a:pt x="169" y="86"/>
                  <a:pt x="169" y="86"/>
                  <a:pt x="169" y="86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177" y="28"/>
                  <a:pt x="177" y="28"/>
                  <a:pt x="177" y="28"/>
                </a:cubicBezTo>
                <a:lnTo>
                  <a:pt x="177" y="90"/>
                </a:lnTo>
                <a:close/>
                <a:moveTo>
                  <a:pt x="47" y="93"/>
                </a:moveTo>
                <a:cubicBezTo>
                  <a:pt x="97" y="93"/>
                  <a:pt x="97" y="93"/>
                  <a:pt x="97" y="93"/>
                </a:cubicBezTo>
                <a:cubicBezTo>
                  <a:pt x="109" y="93"/>
                  <a:pt x="118" y="83"/>
                  <a:pt x="118" y="72"/>
                </a:cubicBezTo>
                <a:cubicBezTo>
                  <a:pt x="118" y="60"/>
                  <a:pt x="109" y="51"/>
                  <a:pt x="97" y="51"/>
                </a:cubicBezTo>
                <a:cubicBezTo>
                  <a:pt x="86" y="51"/>
                  <a:pt x="76" y="60"/>
                  <a:pt x="76" y="72"/>
                </a:cubicBezTo>
                <a:cubicBezTo>
                  <a:pt x="76" y="77"/>
                  <a:pt x="78" y="81"/>
                  <a:pt x="81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6" y="81"/>
                  <a:pt x="68" y="77"/>
                  <a:pt x="68" y="72"/>
                </a:cubicBezTo>
                <a:cubicBezTo>
                  <a:pt x="68" y="60"/>
                  <a:pt x="58" y="51"/>
                  <a:pt x="47" y="51"/>
                </a:cubicBezTo>
                <a:cubicBezTo>
                  <a:pt x="35" y="51"/>
                  <a:pt x="26" y="60"/>
                  <a:pt x="26" y="72"/>
                </a:cubicBezTo>
                <a:cubicBezTo>
                  <a:pt x="26" y="83"/>
                  <a:pt x="35" y="93"/>
                  <a:pt x="47" y="93"/>
                </a:cubicBezTo>
                <a:close/>
                <a:moveTo>
                  <a:pt x="97" y="59"/>
                </a:moveTo>
                <a:cubicBezTo>
                  <a:pt x="104" y="59"/>
                  <a:pt x="110" y="65"/>
                  <a:pt x="110" y="72"/>
                </a:cubicBezTo>
                <a:cubicBezTo>
                  <a:pt x="110" y="79"/>
                  <a:pt x="104" y="84"/>
                  <a:pt x="97" y="84"/>
                </a:cubicBezTo>
                <a:cubicBezTo>
                  <a:pt x="90" y="84"/>
                  <a:pt x="85" y="79"/>
                  <a:pt x="85" y="72"/>
                </a:cubicBezTo>
                <a:cubicBezTo>
                  <a:pt x="85" y="65"/>
                  <a:pt x="90" y="59"/>
                  <a:pt x="97" y="59"/>
                </a:cubicBezTo>
                <a:close/>
                <a:moveTo>
                  <a:pt x="47" y="59"/>
                </a:moveTo>
                <a:cubicBezTo>
                  <a:pt x="54" y="59"/>
                  <a:pt x="59" y="65"/>
                  <a:pt x="59" y="72"/>
                </a:cubicBezTo>
                <a:cubicBezTo>
                  <a:pt x="59" y="79"/>
                  <a:pt x="54" y="84"/>
                  <a:pt x="47" y="84"/>
                </a:cubicBezTo>
                <a:cubicBezTo>
                  <a:pt x="40" y="84"/>
                  <a:pt x="34" y="79"/>
                  <a:pt x="34" y="72"/>
                </a:cubicBezTo>
                <a:cubicBezTo>
                  <a:pt x="34" y="65"/>
                  <a:pt x="40" y="59"/>
                  <a:pt x="47" y="59"/>
                </a:cubicBezTo>
                <a:close/>
                <a:moveTo>
                  <a:pt x="106" y="17"/>
                </a:moveTo>
                <a:cubicBezTo>
                  <a:pt x="103" y="17"/>
                  <a:pt x="102" y="19"/>
                  <a:pt x="102" y="21"/>
                </a:cubicBezTo>
                <a:cubicBezTo>
                  <a:pt x="102" y="23"/>
                  <a:pt x="103" y="25"/>
                  <a:pt x="106" y="25"/>
                </a:cubicBezTo>
                <a:cubicBezTo>
                  <a:pt x="108" y="25"/>
                  <a:pt x="110" y="23"/>
                  <a:pt x="110" y="21"/>
                </a:cubicBezTo>
                <a:cubicBezTo>
                  <a:pt x="110" y="19"/>
                  <a:pt x="108" y="17"/>
                  <a:pt x="106" y="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90" name="Freeform: Shape 33"/>
          <p:cNvSpPr>
            <a:spLocks/>
          </p:cNvSpPr>
          <p:nvPr/>
        </p:nvSpPr>
        <p:spPr bwMode="auto">
          <a:xfrm>
            <a:off x="2768173" y="3375466"/>
            <a:ext cx="225621" cy="247268"/>
          </a:xfrm>
          <a:custGeom>
            <a:avLst/>
            <a:gdLst>
              <a:gd name="T0" fmla="*/ 17 w 185"/>
              <a:gd name="T1" fmla="*/ 109 h 152"/>
              <a:gd name="T2" fmla="*/ 25 w 185"/>
              <a:gd name="T3" fmla="*/ 109 h 152"/>
              <a:gd name="T4" fmla="*/ 46 w 185"/>
              <a:gd name="T5" fmla="*/ 88 h 152"/>
              <a:gd name="T6" fmla="*/ 181 w 185"/>
              <a:gd name="T7" fmla="*/ 91 h 152"/>
              <a:gd name="T8" fmla="*/ 150 w 185"/>
              <a:gd name="T9" fmla="*/ 17 h 152"/>
              <a:gd name="T10" fmla="*/ 101 w 185"/>
              <a:gd name="T11" fmla="*/ 25 h 152"/>
              <a:gd name="T12" fmla="*/ 59 w 185"/>
              <a:gd name="T13" fmla="*/ 0 h 152"/>
              <a:gd name="T14" fmla="*/ 35 w 185"/>
              <a:gd name="T15" fmla="*/ 17 h 152"/>
              <a:gd name="T16" fmla="*/ 0 w 185"/>
              <a:gd name="T17" fmla="*/ 109 h 152"/>
              <a:gd name="T18" fmla="*/ 83 w 185"/>
              <a:gd name="T19" fmla="*/ 118 h 152"/>
              <a:gd name="T20" fmla="*/ 143 w 185"/>
              <a:gd name="T21" fmla="*/ 152 h 152"/>
              <a:gd name="T22" fmla="*/ 181 w 185"/>
              <a:gd name="T23" fmla="*/ 91 h 152"/>
              <a:gd name="T24" fmla="*/ 8 w 185"/>
              <a:gd name="T25" fmla="*/ 109 h 152"/>
              <a:gd name="T26" fmla="*/ 76 w 185"/>
              <a:gd name="T27" fmla="*/ 109 h 152"/>
              <a:gd name="T28" fmla="*/ 76 w 185"/>
              <a:gd name="T29" fmla="*/ 84 h 152"/>
              <a:gd name="T30" fmla="*/ 21 w 185"/>
              <a:gd name="T31" fmla="*/ 73 h 152"/>
              <a:gd name="T32" fmla="*/ 44 w 185"/>
              <a:gd name="T33" fmla="*/ 18 h 152"/>
              <a:gd name="T34" fmla="*/ 76 w 185"/>
              <a:gd name="T35" fmla="*/ 24 h 152"/>
              <a:gd name="T36" fmla="*/ 76 w 185"/>
              <a:gd name="T37" fmla="*/ 84 h 152"/>
              <a:gd name="T38" fmla="*/ 84 w 185"/>
              <a:gd name="T39" fmla="*/ 109 h 152"/>
              <a:gd name="T40" fmla="*/ 101 w 185"/>
              <a:gd name="T41" fmla="*/ 101 h 152"/>
              <a:gd name="T42" fmla="*/ 101 w 185"/>
              <a:gd name="T43" fmla="*/ 93 h 152"/>
              <a:gd name="T44" fmla="*/ 84 w 185"/>
              <a:gd name="T45" fmla="*/ 33 h 152"/>
              <a:gd name="T46" fmla="*/ 101 w 185"/>
              <a:gd name="T47" fmla="*/ 93 h 152"/>
              <a:gd name="T48" fmla="*/ 110 w 185"/>
              <a:gd name="T49" fmla="*/ 24 h 152"/>
              <a:gd name="T50" fmla="*/ 142 w 185"/>
              <a:gd name="T51" fmla="*/ 18 h 152"/>
              <a:gd name="T52" fmla="*/ 164 w 185"/>
              <a:gd name="T53" fmla="*/ 73 h 152"/>
              <a:gd name="T54" fmla="*/ 109 w 185"/>
              <a:gd name="T55" fmla="*/ 84 h 152"/>
              <a:gd name="T56" fmla="*/ 143 w 185"/>
              <a:gd name="T57" fmla="*/ 143 h 152"/>
              <a:gd name="T58" fmla="*/ 143 w 185"/>
              <a:gd name="T59" fmla="*/ 76 h 152"/>
              <a:gd name="T60" fmla="*/ 143 w 185"/>
              <a:gd name="T61" fmla="*/ 143 h 152"/>
              <a:gd name="T62" fmla="*/ 118 w 185"/>
              <a:gd name="T63" fmla="*/ 109 h 152"/>
              <a:gd name="T64" fmla="*/ 126 w 185"/>
              <a:gd name="T65" fmla="*/ 109 h 152"/>
              <a:gd name="T66" fmla="*/ 147 w 185"/>
              <a:gd name="T67" fmla="*/ 8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52">
                <a:moveTo>
                  <a:pt x="42" y="84"/>
                </a:moveTo>
                <a:cubicBezTo>
                  <a:pt x="28" y="84"/>
                  <a:pt x="17" y="95"/>
                  <a:pt x="17" y="109"/>
                </a:cubicBezTo>
                <a:cubicBezTo>
                  <a:pt x="17" y="112"/>
                  <a:pt x="19" y="114"/>
                  <a:pt x="21" y="114"/>
                </a:cubicBezTo>
                <a:cubicBezTo>
                  <a:pt x="23" y="114"/>
                  <a:pt x="25" y="112"/>
                  <a:pt x="25" y="109"/>
                </a:cubicBezTo>
                <a:cubicBezTo>
                  <a:pt x="25" y="100"/>
                  <a:pt x="33" y="93"/>
                  <a:pt x="42" y="93"/>
                </a:cubicBezTo>
                <a:cubicBezTo>
                  <a:pt x="44" y="93"/>
                  <a:pt x="46" y="91"/>
                  <a:pt x="46" y="88"/>
                </a:cubicBezTo>
                <a:cubicBezTo>
                  <a:pt x="46" y="86"/>
                  <a:pt x="44" y="84"/>
                  <a:pt x="42" y="84"/>
                </a:cubicBezTo>
                <a:close/>
                <a:moveTo>
                  <a:pt x="181" y="91"/>
                </a:moveTo>
                <a:cubicBezTo>
                  <a:pt x="150" y="17"/>
                  <a:pt x="150" y="17"/>
                  <a:pt x="150" y="17"/>
                </a:cubicBezTo>
                <a:cubicBezTo>
                  <a:pt x="150" y="17"/>
                  <a:pt x="150" y="17"/>
                  <a:pt x="150" y="17"/>
                </a:cubicBezTo>
                <a:cubicBezTo>
                  <a:pt x="147" y="7"/>
                  <a:pt x="137" y="0"/>
                  <a:pt x="126" y="0"/>
                </a:cubicBezTo>
                <a:cubicBezTo>
                  <a:pt x="112" y="0"/>
                  <a:pt x="101" y="11"/>
                  <a:pt x="101" y="25"/>
                </a:cubicBezTo>
                <a:cubicBezTo>
                  <a:pt x="84" y="25"/>
                  <a:pt x="84" y="25"/>
                  <a:pt x="84" y="25"/>
                </a:cubicBezTo>
                <a:cubicBezTo>
                  <a:pt x="84" y="11"/>
                  <a:pt x="73" y="0"/>
                  <a:pt x="59" y="0"/>
                </a:cubicBezTo>
                <a:cubicBezTo>
                  <a:pt x="48" y="0"/>
                  <a:pt x="39" y="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4" y="91"/>
                  <a:pt x="4" y="91"/>
                  <a:pt x="4" y="91"/>
                </a:cubicBezTo>
                <a:cubicBezTo>
                  <a:pt x="1" y="97"/>
                  <a:pt x="0" y="103"/>
                  <a:pt x="0" y="109"/>
                </a:cubicBezTo>
                <a:cubicBezTo>
                  <a:pt x="0" y="133"/>
                  <a:pt x="19" y="152"/>
                  <a:pt x="42" y="152"/>
                </a:cubicBezTo>
                <a:cubicBezTo>
                  <a:pt x="62" y="152"/>
                  <a:pt x="79" y="137"/>
                  <a:pt x="83" y="118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6" y="137"/>
                  <a:pt x="123" y="152"/>
                  <a:pt x="143" y="152"/>
                </a:cubicBezTo>
                <a:cubicBezTo>
                  <a:pt x="167" y="152"/>
                  <a:pt x="185" y="133"/>
                  <a:pt x="185" y="109"/>
                </a:cubicBezTo>
                <a:cubicBezTo>
                  <a:pt x="185" y="103"/>
                  <a:pt x="184" y="97"/>
                  <a:pt x="181" y="91"/>
                </a:cubicBezTo>
                <a:close/>
                <a:moveTo>
                  <a:pt x="42" y="143"/>
                </a:moveTo>
                <a:cubicBezTo>
                  <a:pt x="23" y="143"/>
                  <a:pt x="8" y="128"/>
                  <a:pt x="8" y="109"/>
                </a:cubicBezTo>
                <a:cubicBezTo>
                  <a:pt x="8" y="91"/>
                  <a:pt x="23" y="76"/>
                  <a:pt x="42" y="76"/>
                </a:cubicBezTo>
                <a:cubicBezTo>
                  <a:pt x="61" y="76"/>
                  <a:pt x="76" y="91"/>
                  <a:pt x="76" y="109"/>
                </a:cubicBezTo>
                <a:cubicBezTo>
                  <a:pt x="76" y="128"/>
                  <a:pt x="61" y="143"/>
                  <a:pt x="42" y="143"/>
                </a:cubicBezTo>
                <a:close/>
                <a:moveTo>
                  <a:pt x="76" y="84"/>
                </a:moveTo>
                <a:cubicBezTo>
                  <a:pt x="68" y="74"/>
                  <a:pt x="56" y="67"/>
                  <a:pt x="42" y="67"/>
                </a:cubicBezTo>
                <a:cubicBezTo>
                  <a:pt x="34" y="67"/>
                  <a:pt x="27" y="69"/>
                  <a:pt x="21" y="73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6" y="12"/>
                  <a:pt x="52" y="8"/>
                  <a:pt x="59" y="8"/>
                </a:cubicBezTo>
                <a:cubicBezTo>
                  <a:pt x="68" y="8"/>
                  <a:pt x="75" y="15"/>
                  <a:pt x="76" y="24"/>
                </a:cubicBezTo>
                <a:cubicBezTo>
                  <a:pt x="76" y="24"/>
                  <a:pt x="76" y="24"/>
                  <a:pt x="76" y="24"/>
                </a:cubicBezTo>
                <a:lnTo>
                  <a:pt x="76" y="84"/>
                </a:lnTo>
                <a:close/>
                <a:moveTo>
                  <a:pt x="101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101" y="101"/>
                  <a:pt x="101" y="101"/>
                  <a:pt x="101" y="101"/>
                </a:cubicBezTo>
                <a:lnTo>
                  <a:pt x="101" y="109"/>
                </a:lnTo>
                <a:close/>
                <a:moveTo>
                  <a:pt x="101" y="93"/>
                </a:moveTo>
                <a:cubicBezTo>
                  <a:pt x="84" y="93"/>
                  <a:pt x="84" y="93"/>
                  <a:pt x="84" y="93"/>
                </a:cubicBezTo>
                <a:cubicBezTo>
                  <a:pt x="84" y="33"/>
                  <a:pt x="84" y="33"/>
                  <a:pt x="84" y="33"/>
                </a:cubicBezTo>
                <a:cubicBezTo>
                  <a:pt x="101" y="33"/>
                  <a:pt x="101" y="33"/>
                  <a:pt x="101" y="33"/>
                </a:cubicBezTo>
                <a:lnTo>
                  <a:pt x="101" y="93"/>
                </a:lnTo>
                <a:close/>
                <a:moveTo>
                  <a:pt x="109" y="24"/>
                </a:moveTo>
                <a:cubicBezTo>
                  <a:pt x="110" y="24"/>
                  <a:pt x="110" y="24"/>
                  <a:pt x="110" y="24"/>
                </a:cubicBezTo>
                <a:cubicBezTo>
                  <a:pt x="110" y="15"/>
                  <a:pt x="118" y="8"/>
                  <a:pt x="126" y="8"/>
                </a:cubicBezTo>
                <a:cubicBezTo>
                  <a:pt x="133" y="8"/>
                  <a:pt x="139" y="12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64" y="73"/>
                  <a:pt x="164" y="73"/>
                  <a:pt x="164" y="73"/>
                </a:cubicBezTo>
                <a:cubicBezTo>
                  <a:pt x="158" y="69"/>
                  <a:pt x="151" y="67"/>
                  <a:pt x="143" y="67"/>
                </a:cubicBezTo>
                <a:cubicBezTo>
                  <a:pt x="129" y="67"/>
                  <a:pt x="117" y="74"/>
                  <a:pt x="109" y="84"/>
                </a:cubicBezTo>
                <a:lnTo>
                  <a:pt x="109" y="24"/>
                </a:lnTo>
                <a:close/>
                <a:moveTo>
                  <a:pt x="143" y="143"/>
                </a:moveTo>
                <a:cubicBezTo>
                  <a:pt x="125" y="143"/>
                  <a:pt x="109" y="128"/>
                  <a:pt x="109" y="109"/>
                </a:cubicBezTo>
                <a:cubicBezTo>
                  <a:pt x="109" y="91"/>
                  <a:pt x="125" y="76"/>
                  <a:pt x="143" y="76"/>
                </a:cubicBezTo>
                <a:cubicBezTo>
                  <a:pt x="162" y="76"/>
                  <a:pt x="177" y="91"/>
                  <a:pt x="177" y="109"/>
                </a:cubicBezTo>
                <a:cubicBezTo>
                  <a:pt x="177" y="128"/>
                  <a:pt x="162" y="143"/>
                  <a:pt x="143" y="143"/>
                </a:cubicBezTo>
                <a:close/>
                <a:moveTo>
                  <a:pt x="143" y="84"/>
                </a:moveTo>
                <a:cubicBezTo>
                  <a:pt x="129" y="84"/>
                  <a:pt x="118" y="95"/>
                  <a:pt x="118" y="109"/>
                </a:cubicBezTo>
                <a:cubicBezTo>
                  <a:pt x="118" y="112"/>
                  <a:pt x="120" y="114"/>
                  <a:pt x="122" y="114"/>
                </a:cubicBezTo>
                <a:cubicBezTo>
                  <a:pt x="124" y="114"/>
                  <a:pt x="126" y="112"/>
                  <a:pt x="126" y="109"/>
                </a:cubicBezTo>
                <a:cubicBezTo>
                  <a:pt x="126" y="100"/>
                  <a:pt x="134" y="93"/>
                  <a:pt x="143" y="93"/>
                </a:cubicBezTo>
                <a:cubicBezTo>
                  <a:pt x="146" y="93"/>
                  <a:pt x="147" y="91"/>
                  <a:pt x="147" y="88"/>
                </a:cubicBezTo>
                <a:cubicBezTo>
                  <a:pt x="147" y="86"/>
                  <a:pt x="146" y="84"/>
                  <a:pt x="143" y="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91" name="Freeform: Shape 34"/>
          <p:cNvSpPr>
            <a:spLocks/>
          </p:cNvSpPr>
          <p:nvPr/>
        </p:nvSpPr>
        <p:spPr bwMode="auto">
          <a:xfrm>
            <a:off x="3431517" y="1955492"/>
            <a:ext cx="226960" cy="300828"/>
          </a:xfrm>
          <a:custGeom>
            <a:avLst/>
            <a:gdLst>
              <a:gd name="T0" fmla="*/ 85 w 186"/>
              <a:gd name="T1" fmla="*/ 93 h 185"/>
              <a:gd name="T2" fmla="*/ 101 w 186"/>
              <a:gd name="T3" fmla="*/ 93 h 185"/>
              <a:gd name="T4" fmla="*/ 186 w 186"/>
              <a:gd name="T5" fmla="*/ 93 h 185"/>
              <a:gd name="T6" fmla="*/ 159 w 186"/>
              <a:gd name="T7" fmla="*/ 27 h 185"/>
              <a:gd name="T8" fmla="*/ 93 w 186"/>
              <a:gd name="T9" fmla="*/ 0 h 185"/>
              <a:gd name="T10" fmla="*/ 27 w 186"/>
              <a:gd name="T11" fmla="*/ 27 h 185"/>
              <a:gd name="T12" fmla="*/ 0 w 186"/>
              <a:gd name="T13" fmla="*/ 93 h 185"/>
              <a:gd name="T14" fmla="*/ 27 w 186"/>
              <a:gd name="T15" fmla="*/ 158 h 185"/>
              <a:gd name="T16" fmla="*/ 93 w 186"/>
              <a:gd name="T17" fmla="*/ 185 h 185"/>
              <a:gd name="T18" fmla="*/ 159 w 186"/>
              <a:gd name="T19" fmla="*/ 158 h 185"/>
              <a:gd name="T20" fmla="*/ 186 w 186"/>
              <a:gd name="T21" fmla="*/ 93 h 185"/>
              <a:gd name="T22" fmla="*/ 36 w 186"/>
              <a:gd name="T23" fmla="*/ 74 h 185"/>
              <a:gd name="T24" fmla="*/ 36 w 186"/>
              <a:gd name="T25" fmla="*/ 111 h 185"/>
              <a:gd name="T26" fmla="*/ 60 w 186"/>
              <a:gd name="T27" fmla="*/ 79 h 185"/>
              <a:gd name="T28" fmla="*/ 44 w 186"/>
              <a:gd name="T29" fmla="*/ 72 h 185"/>
              <a:gd name="T30" fmla="*/ 60 w 186"/>
              <a:gd name="T31" fmla="*/ 79 h 185"/>
              <a:gd name="T32" fmla="*/ 44 w 186"/>
              <a:gd name="T33" fmla="*/ 113 h 185"/>
              <a:gd name="T34" fmla="*/ 60 w 186"/>
              <a:gd name="T35" fmla="*/ 107 h 185"/>
              <a:gd name="T36" fmla="*/ 33 w 186"/>
              <a:gd name="T37" fmla="*/ 152 h 185"/>
              <a:gd name="T38" fmla="*/ 61 w 186"/>
              <a:gd name="T39" fmla="*/ 124 h 185"/>
              <a:gd name="T40" fmla="*/ 33 w 186"/>
              <a:gd name="T41" fmla="*/ 152 h 185"/>
              <a:gd name="T42" fmla="*/ 39 w 186"/>
              <a:gd name="T43" fmla="*/ 65 h 185"/>
              <a:gd name="T44" fmla="*/ 66 w 186"/>
              <a:gd name="T45" fmla="*/ 39 h 185"/>
              <a:gd name="T46" fmla="*/ 116 w 186"/>
              <a:gd name="T47" fmla="*/ 60 h 185"/>
              <a:gd name="T48" fmla="*/ 100 w 186"/>
              <a:gd name="T49" fmla="*/ 53 h 185"/>
              <a:gd name="T50" fmla="*/ 116 w 186"/>
              <a:gd name="T51" fmla="*/ 60 h 185"/>
              <a:gd name="T52" fmla="*/ 112 w 186"/>
              <a:gd name="T53" fmla="*/ 35 h 185"/>
              <a:gd name="T54" fmla="*/ 74 w 186"/>
              <a:gd name="T55" fmla="*/ 35 h 185"/>
              <a:gd name="T56" fmla="*/ 73 w 186"/>
              <a:gd name="T57" fmla="*/ 43 h 185"/>
              <a:gd name="T58" fmla="*/ 79 w 186"/>
              <a:gd name="T59" fmla="*/ 59 h 185"/>
              <a:gd name="T60" fmla="*/ 73 w 186"/>
              <a:gd name="T61" fmla="*/ 43 h 185"/>
              <a:gd name="T62" fmla="*/ 79 w 186"/>
              <a:gd name="T63" fmla="*/ 126 h 185"/>
              <a:gd name="T64" fmla="*/ 73 w 186"/>
              <a:gd name="T65" fmla="*/ 142 h 185"/>
              <a:gd name="T66" fmla="*/ 93 w 186"/>
              <a:gd name="T67" fmla="*/ 177 h 185"/>
              <a:gd name="T68" fmla="*/ 93 w 186"/>
              <a:gd name="T69" fmla="*/ 137 h 185"/>
              <a:gd name="T70" fmla="*/ 93 w 186"/>
              <a:gd name="T71" fmla="*/ 177 h 185"/>
              <a:gd name="T72" fmla="*/ 100 w 186"/>
              <a:gd name="T73" fmla="*/ 132 h 185"/>
              <a:gd name="T74" fmla="*/ 116 w 186"/>
              <a:gd name="T75" fmla="*/ 125 h 185"/>
              <a:gd name="T76" fmla="*/ 118 w 186"/>
              <a:gd name="T77" fmla="*/ 103 h 185"/>
              <a:gd name="T78" fmla="*/ 103 w 186"/>
              <a:gd name="T79" fmla="*/ 118 h 185"/>
              <a:gd name="T80" fmla="*/ 83 w 186"/>
              <a:gd name="T81" fmla="*/ 118 h 185"/>
              <a:gd name="T82" fmla="*/ 68 w 186"/>
              <a:gd name="T83" fmla="*/ 103 h 185"/>
              <a:gd name="T84" fmla="*/ 68 w 186"/>
              <a:gd name="T85" fmla="*/ 82 h 185"/>
              <a:gd name="T86" fmla="*/ 83 w 186"/>
              <a:gd name="T87" fmla="*/ 68 h 185"/>
              <a:gd name="T88" fmla="*/ 103 w 186"/>
              <a:gd name="T89" fmla="*/ 68 h 185"/>
              <a:gd name="T90" fmla="*/ 118 w 186"/>
              <a:gd name="T91" fmla="*/ 82 h 185"/>
              <a:gd name="T92" fmla="*/ 118 w 186"/>
              <a:gd name="T93" fmla="*/ 103 h 185"/>
              <a:gd name="T94" fmla="*/ 147 w 186"/>
              <a:gd name="T95" fmla="*/ 65 h 185"/>
              <a:gd name="T96" fmla="*/ 120 w 186"/>
              <a:gd name="T97" fmla="*/ 39 h 185"/>
              <a:gd name="T98" fmla="*/ 133 w 186"/>
              <a:gd name="T99" fmla="*/ 86 h 185"/>
              <a:gd name="T100" fmla="*/ 126 w 186"/>
              <a:gd name="T101" fmla="*/ 69 h 185"/>
              <a:gd name="T102" fmla="*/ 133 w 186"/>
              <a:gd name="T103" fmla="*/ 86 h 185"/>
              <a:gd name="T104" fmla="*/ 142 w 186"/>
              <a:gd name="T105" fmla="*/ 113 h 185"/>
              <a:gd name="T106" fmla="*/ 126 w 186"/>
              <a:gd name="T107" fmla="*/ 107 h 185"/>
              <a:gd name="T108" fmla="*/ 153 w 186"/>
              <a:gd name="T109" fmla="*/ 152 h 185"/>
              <a:gd name="T110" fmla="*/ 125 w 186"/>
              <a:gd name="T111" fmla="*/ 124 h 185"/>
              <a:gd name="T112" fmla="*/ 153 w 186"/>
              <a:gd name="T113" fmla="*/ 152 h 185"/>
              <a:gd name="T114" fmla="*/ 138 w 186"/>
              <a:gd name="T115" fmla="*/ 93 h 185"/>
              <a:gd name="T116" fmla="*/ 177 w 186"/>
              <a:gd name="T117" fmla="*/ 9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777906" y="1530802"/>
            <a:ext cx="162345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Arial"/>
                <a:ea typeface="微软雅黑"/>
              </a:rPr>
              <a:t>资产管理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Arial"/>
                <a:ea typeface="微软雅黑"/>
              </a:rPr>
              <a:t>风险控制</a:t>
            </a:r>
          </a:p>
        </p:txBody>
      </p:sp>
      <p:sp>
        <p:nvSpPr>
          <p:cNvPr id="93" name="矩形 92"/>
          <p:cNvSpPr/>
          <p:nvPr/>
        </p:nvSpPr>
        <p:spPr>
          <a:xfrm>
            <a:off x="6277279" y="3401555"/>
            <a:ext cx="2119209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Arial"/>
                <a:ea typeface="微软雅黑"/>
              </a:rPr>
              <a:t>基因组关联分析</a:t>
            </a:r>
          </a:p>
        </p:txBody>
      </p:sp>
      <p:sp>
        <p:nvSpPr>
          <p:cNvPr id="94" name="矩形 93"/>
          <p:cNvSpPr/>
          <p:nvPr/>
        </p:nvSpPr>
        <p:spPr>
          <a:xfrm>
            <a:off x="1054763" y="1530802"/>
            <a:ext cx="2092506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Arial"/>
                <a:ea typeface="微软雅黑"/>
              </a:rPr>
              <a:t>无人机遥感技术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prstClr val="black"/>
                </a:solidFill>
                <a:latin typeface="Arial"/>
                <a:ea typeface="微软雅黑"/>
              </a:rPr>
              <a:t>AlphaGo</a:t>
            </a:r>
            <a:endParaRPr lang="zh-CN" altLang="en-US" sz="1800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691830" y="5391539"/>
            <a:ext cx="1763561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Arial"/>
                <a:ea typeface="微软雅黑"/>
              </a:rPr>
              <a:t>飞行器设计</a:t>
            </a:r>
          </a:p>
        </p:txBody>
      </p:sp>
      <p:sp>
        <p:nvSpPr>
          <p:cNvPr id="96" name="矩形 95"/>
          <p:cNvSpPr/>
          <p:nvPr/>
        </p:nvSpPr>
        <p:spPr>
          <a:xfrm>
            <a:off x="1066425" y="3405601"/>
            <a:ext cx="1541713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Arial"/>
                <a:ea typeface="微软雅黑"/>
              </a:rPr>
              <a:t>疾病诊断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3131800" y="1450371"/>
            <a:ext cx="863710" cy="830888"/>
            <a:chOff x="3384373" y="144017"/>
            <a:chExt cx="863710" cy="830888"/>
          </a:xfrm>
        </p:grpSpPr>
        <p:sp>
          <p:nvSpPr>
            <p:cNvPr id="98" name="椭圆 97"/>
            <p:cNvSpPr/>
            <p:nvPr/>
          </p:nvSpPr>
          <p:spPr>
            <a:xfrm>
              <a:off x="3384373" y="144017"/>
              <a:ext cx="863710" cy="8308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99" name="椭圆 4"/>
            <p:cNvSpPr txBox="1"/>
            <p:nvPr/>
          </p:nvSpPr>
          <p:spPr>
            <a:xfrm>
              <a:off x="3510860" y="265698"/>
              <a:ext cx="610736" cy="5875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人工智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能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589022" y="3141970"/>
            <a:ext cx="866883" cy="801727"/>
            <a:chOff x="4061924" y="1109440"/>
            <a:chExt cx="866883" cy="801727"/>
          </a:xfrm>
          <a:solidFill>
            <a:srgbClr val="E06741"/>
          </a:solidFill>
        </p:grpSpPr>
        <p:sp>
          <p:nvSpPr>
            <p:cNvPr id="101" name="椭圆 100"/>
            <p:cNvSpPr/>
            <p:nvPr/>
          </p:nvSpPr>
          <p:spPr>
            <a:xfrm>
              <a:off x="4061924" y="1109440"/>
              <a:ext cx="866883" cy="801727"/>
            </a:xfrm>
            <a:prstGeom prst="ellipse">
              <a:avLst/>
            </a:prstGeom>
            <a:grpFill/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02" name="椭圆 4"/>
            <p:cNvSpPr txBox="1"/>
            <p:nvPr/>
          </p:nvSpPr>
          <p:spPr>
            <a:xfrm>
              <a:off x="4188876" y="1226850"/>
              <a:ext cx="612979" cy="56690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生物医学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765477" y="1445355"/>
            <a:ext cx="808284" cy="843810"/>
            <a:chOff x="4347838" y="2341665"/>
            <a:chExt cx="808284" cy="843810"/>
          </a:xfrm>
          <a:solidFill>
            <a:schemeClr val="accent6">
              <a:lumMod val="75000"/>
            </a:schemeClr>
          </a:solidFill>
        </p:grpSpPr>
        <p:sp>
          <p:nvSpPr>
            <p:cNvPr id="104" name="椭圆 103"/>
            <p:cNvSpPr/>
            <p:nvPr/>
          </p:nvSpPr>
          <p:spPr>
            <a:xfrm>
              <a:off x="4347838" y="2341665"/>
              <a:ext cx="808284" cy="843810"/>
            </a:xfrm>
            <a:prstGeom prst="ellipse">
              <a:avLst/>
            </a:prstGeom>
            <a:grpFill/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05" name="椭圆 4"/>
            <p:cNvSpPr txBox="1"/>
            <p:nvPr/>
          </p:nvSpPr>
          <p:spPr>
            <a:xfrm>
              <a:off x="4466208" y="2465238"/>
              <a:ext cx="571544" cy="59666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经济金融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300016" y="3048550"/>
            <a:ext cx="955780" cy="955780"/>
            <a:chOff x="4006363" y="3538946"/>
            <a:chExt cx="955780" cy="955780"/>
          </a:xfrm>
          <a:solidFill>
            <a:srgbClr val="E06741"/>
          </a:solidFill>
        </p:grpSpPr>
        <p:sp>
          <p:nvSpPr>
            <p:cNvPr id="107" name="椭圆 106"/>
            <p:cNvSpPr/>
            <p:nvPr/>
          </p:nvSpPr>
          <p:spPr>
            <a:xfrm>
              <a:off x="4006363" y="3538946"/>
              <a:ext cx="955780" cy="955780"/>
            </a:xfrm>
            <a:prstGeom prst="ellipse">
              <a:avLst/>
            </a:prstGeom>
            <a:grpFill/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08" name="椭圆 4"/>
            <p:cNvSpPr txBox="1"/>
            <p:nvPr/>
          </p:nvSpPr>
          <p:spPr>
            <a:xfrm>
              <a:off x="4146334" y="3678917"/>
              <a:ext cx="675838" cy="67583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基因研究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952068" y="4240328"/>
            <a:ext cx="955780" cy="955780"/>
            <a:chOff x="3296445" y="4601414"/>
            <a:chExt cx="955780" cy="955780"/>
          </a:xfrm>
          <a:solidFill>
            <a:schemeClr val="accent6">
              <a:lumMod val="75000"/>
            </a:schemeClr>
          </a:solidFill>
        </p:grpSpPr>
        <p:sp>
          <p:nvSpPr>
            <p:cNvPr id="110" name="椭圆 109"/>
            <p:cNvSpPr/>
            <p:nvPr/>
          </p:nvSpPr>
          <p:spPr>
            <a:xfrm>
              <a:off x="3296445" y="4601414"/>
              <a:ext cx="955780" cy="955780"/>
            </a:xfrm>
            <a:prstGeom prst="ellipse">
              <a:avLst/>
            </a:prstGeom>
            <a:grpFill/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11" name="椭圆 4"/>
            <p:cNvSpPr txBox="1"/>
            <p:nvPr/>
          </p:nvSpPr>
          <p:spPr>
            <a:xfrm>
              <a:off x="3436416" y="4741385"/>
              <a:ext cx="675838" cy="67583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航空航天</a:t>
              </a: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3720490" y="2281259"/>
            <a:ext cx="134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Arial"/>
                <a:ea typeface="微软雅黑"/>
              </a:rPr>
              <a:t>统计学</a:t>
            </a:r>
            <a:endParaRPr lang="zh-CN" altLang="en-US" sz="2800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159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04580"/>
            <a:ext cx="7407275" cy="587090"/>
          </a:xfrm>
        </p:spPr>
        <p:txBody>
          <a:bodyPr/>
          <a:lstStyle/>
          <a:p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大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数据时代的概率统计发展以及应用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39440" y="991670"/>
            <a:ext cx="6174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400" dirty="0" smtClean="0"/>
              <a:t>流感趋势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(Google Flu Trends)</a:t>
            </a:r>
            <a:r>
              <a:rPr lang="zh-CN" altLang="en-US" sz="2400" dirty="0" smtClean="0"/>
              <a:t>实例</a:t>
            </a:r>
            <a:r>
              <a:rPr lang="zh-CN" altLang="en-US" dirty="0" smtClean="0">
                <a:solidFill>
                  <a:srgbClr val="FFFFFF"/>
                </a:solidFill>
                <a:latin typeface="宋体" panose="02010600030101010101" pitchFamily="2" charset="-122"/>
              </a:rPr>
              <a:t>例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5420" y="1555829"/>
            <a:ext cx="789622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流感趋势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 Flu Trends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GFT)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于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年推出的一款预测流感的产品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8710" y="2552138"/>
            <a:ext cx="79211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</a:rPr>
              <a:t>谷歌发现某些搜索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关键词可以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</a:rPr>
              <a:t>很好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地揭示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</a:rPr>
              <a:t>流感疫情的现状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05989" y="3025656"/>
            <a:ext cx="10310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6600CC"/>
                </a:solidFill>
                <a:latin typeface="宋体" panose="02010600030101010101" pitchFamily="2" charset="-122"/>
              </a:rPr>
              <a:t>温度计</a:t>
            </a:r>
            <a:endParaRPr lang="zh-CN" altLang="en-US" sz="2200" b="1" dirty="0">
              <a:solidFill>
                <a:srgbClr val="6600C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38400" y="3025656"/>
            <a:ext cx="13195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6600CC"/>
                </a:solidFill>
                <a:latin typeface="宋体" panose="02010600030101010101" pitchFamily="2" charset="-122"/>
              </a:rPr>
              <a:t>流感症状</a:t>
            </a:r>
          </a:p>
        </p:txBody>
      </p:sp>
      <p:sp>
        <p:nvSpPr>
          <p:cNvPr id="35" name="矩形 34"/>
          <p:cNvSpPr/>
          <p:nvPr/>
        </p:nvSpPr>
        <p:spPr>
          <a:xfrm>
            <a:off x="4205114" y="3025655"/>
            <a:ext cx="13195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6600CC"/>
                </a:solidFill>
                <a:latin typeface="宋体" panose="02010600030101010101" pitchFamily="2" charset="-122"/>
              </a:rPr>
              <a:t>肌肉疼痛</a:t>
            </a:r>
          </a:p>
        </p:txBody>
      </p:sp>
      <p:sp>
        <p:nvSpPr>
          <p:cNvPr id="36" name="矩形 35"/>
          <p:cNvSpPr/>
          <p:nvPr/>
        </p:nvSpPr>
        <p:spPr>
          <a:xfrm>
            <a:off x="5986639" y="3025654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6600CC"/>
                </a:solidFill>
                <a:latin typeface="宋体" panose="02010600030101010101" pitchFamily="2" charset="-122"/>
              </a:rPr>
              <a:t>胸闷</a:t>
            </a:r>
          </a:p>
        </p:txBody>
      </p:sp>
      <p:sp>
        <p:nvSpPr>
          <p:cNvPr id="15" name="矩形 14"/>
          <p:cNvSpPr/>
          <p:nvPr/>
        </p:nvSpPr>
        <p:spPr>
          <a:xfrm>
            <a:off x="395420" y="3545737"/>
            <a:ext cx="8097835" cy="127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/>
                </a:solidFill>
              </a:rPr>
              <a:t>2013</a:t>
            </a:r>
            <a:r>
              <a:rPr lang="zh-CN" altLang="en-US" sz="2200" dirty="0">
                <a:solidFill>
                  <a:schemeClr val="tx1"/>
                </a:solidFill>
              </a:rPr>
              <a:t>年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月，</a:t>
            </a:r>
            <a:r>
              <a:rPr lang="en-US" altLang="zh-CN" sz="2200" dirty="0" smtClean="0">
                <a:solidFill>
                  <a:schemeClr val="tx1"/>
                </a:solidFill>
              </a:rPr>
              <a:t>《Nature</a:t>
            </a:r>
            <a:r>
              <a:rPr lang="en-US" altLang="zh-CN" sz="2200" dirty="0">
                <a:solidFill>
                  <a:schemeClr val="tx1"/>
                </a:solidFill>
              </a:rPr>
              <a:t>》</a:t>
            </a:r>
            <a:r>
              <a:rPr lang="zh-CN" altLang="en-US" sz="2200" dirty="0">
                <a:solidFill>
                  <a:schemeClr val="tx1"/>
                </a:solidFill>
              </a:rPr>
              <a:t>杂志发文指出，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GFT</a:t>
            </a:r>
            <a:r>
              <a:rPr lang="zh-CN" altLang="en-US" sz="2200" dirty="0">
                <a:solidFill>
                  <a:schemeClr val="tx1"/>
                </a:solidFill>
              </a:rPr>
              <a:t>预测的流感样病例门诊数</a:t>
            </a:r>
            <a:r>
              <a:rPr lang="zh-CN" altLang="en-US" sz="2200" dirty="0" smtClean="0">
                <a:solidFill>
                  <a:schemeClr val="tx1"/>
                </a:solidFill>
              </a:rPr>
              <a:t>超过了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CDC</a:t>
            </a:r>
            <a:r>
              <a:rPr lang="zh-CN" altLang="en-US" sz="2200" dirty="0" smtClean="0">
                <a:solidFill>
                  <a:schemeClr val="tx1"/>
                </a:solidFill>
              </a:rPr>
              <a:t>全美实验室</a:t>
            </a:r>
            <a:r>
              <a:rPr lang="zh-CN" altLang="en-US" sz="2200" dirty="0">
                <a:solidFill>
                  <a:schemeClr val="tx1"/>
                </a:solidFill>
              </a:rPr>
              <a:t>监测报告得出的预测结果的两倍</a:t>
            </a:r>
            <a:r>
              <a:rPr lang="en-US" altLang="zh-CN" sz="2200" dirty="0">
                <a:solidFill>
                  <a:schemeClr val="tx1"/>
                </a:solidFill>
              </a:rPr>
              <a:t>, </a:t>
            </a:r>
            <a:r>
              <a:rPr lang="zh-CN" altLang="en-US" sz="2200" dirty="0">
                <a:solidFill>
                  <a:schemeClr val="tx1"/>
                </a:solidFill>
              </a:rPr>
              <a:t>标志着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GFT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预测失败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55535" y="4947203"/>
            <a:ext cx="7421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6600CC"/>
                </a:solidFill>
              </a:rPr>
              <a:t>原因之一：“大数据傲慢”</a:t>
            </a:r>
          </a:p>
        </p:txBody>
      </p:sp>
      <p:sp>
        <p:nvSpPr>
          <p:cNvPr id="17" name="矩形 16"/>
          <p:cNvSpPr/>
          <p:nvPr/>
        </p:nvSpPr>
        <p:spPr>
          <a:xfrm>
            <a:off x="373766" y="5378090"/>
            <a:ext cx="844682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/>
                </a:solidFill>
              </a:rPr>
              <a:t>2015</a:t>
            </a:r>
            <a:r>
              <a:rPr lang="zh-CN" altLang="en-US" sz="2200" dirty="0">
                <a:solidFill>
                  <a:schemeClr val="tx1"/>
                </a:solidFill>
              </a:rPr>
              <a:t>年，哈佛大学</a:t>
            </a:r>
            <a:r>
              <a:rPr lang="en-US" altLang="zh-CN" sz="2200" dirty="0">
                <a:solidFill>
                  <a:schemeClr val="tx1"/>
                </a:solidFill>
              </a:rPr>
              <a:t>Samuel Kou</a:t>
            </a:r>
            <a:r>
              <a:rPr lang="zh-CN" altLang="en-US" sz="2200" dirty="0" smtClean="0">
                <a:solidFill>
                  <a:schemeClr val="tx1"/>
                </a:solidFill>
              </a:rPr>
              <a:t>教授提出统计模型</a:t>
            </a:r>
            <a:r>
              <a:rPr lang="en-US" altLang="zh-CN" sz="2200" dirty="0">
                <a:solidFill>
                  <a:schemeClr val="tx1"/>
                </a:solidFill>
              </a:rPr>
              <a:t>(ARGO</a:t>
            </a:r>
            <a:r>
              <a:rPr lang="zh-CN" altLang="en-US" sz="2200" dirty="0">
                <a:solidFill>
                  <a:schemeClr val="tx1"/>
                </a:solidFill>
              </a:rPr>
              <a:t>模型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 该方法是</a:t>
            </a:r>
            <a:r>
              <a:rPr lang="zh-CN" altLang="en-US" sz="2200" dirty="0">
                <a:solidFill>
                  <a:schemeClr val="tx1"/>
                </a:solidFill>
              </a:rPr>
              <a:t>迄今为止最准确的预测方法。</a:t>
            </a:r>
          </a:p>
        </p:txBody>
      </p:sp>
    </p:spTree>
    <p:extLst>
      <p:ext uri="{BB962C8B-B14F-4D97-AF65-F5344CB8AC3E}">
        <p14:creationId xmlns:p14="http://schemas.microsoft.com/office/powerpoint/2010/main" val="23201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  <p:bldP spid="35" grpId="0"/>
      <p:bldP spid="36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04580"/>
            <a:ext cx="7407275" cy="587090"/>
          </a:xfrm>
        </p:spPr>
        <p:txBody>
          <a:bodyPr/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引 言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440" y="1412720"/>
            <a:ext cx="82091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概率统计的研究</a:t>
            </a:r>
            <a:r>
              <a:rPr lang="zh-CN" altLang="en-US" sz="2800" dirty="0" smtClean="0">
                <a:latin typeface="宋体" panose="02010600030101010101" pitchFamily="2" charset="-122"/>
              </a:rPr>
              <a:t>对象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必然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现象：同性电荷相斥，异性电荷相吸</a:t>
            </a:r>
            <a:r>
              <a:rPr lang="en-US" altLang="zh-CN" sz="2400" dirty="0">
                <a:solidFill>
                  <a:schemeClr val="tx1"/>
                </a:solidFill>
                <a:latin typeface="LMSans10-Regular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       太阳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每天从东方升起。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随机现象      统计规律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</a:rPr>
              <a:t>概率</a:t>
            </a:r>
            <a:r>
              <a:rPr lang="zh-CN" altLang="en-US" sz="2400" dirty="0">
                <a:latin typeface="宋体" panose="02010600030101010101" pitchFamily="2" charset="-122"/>
              </a:rPr>
              <a:t>统计是研究自然界中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随机现象</a:t>
            </a:r>
            <a:r>
              <a:rPr lang="zh-CN" altLang="en-US" sz="2400" dirty="0">
                <a:latin typeface="宋体" panose="02010600030101010101" pitchFamily="2" charset="-122"/>
              </a:rPr>
              <a:t>统计规律的数学方法。</a:t>
            </a:r>
            <a:endParaRPr lang="zh-CN" altLang="en-US" sz="2400" dirty="0"/>
          </a:p>
        </p:txBody>
      </p:sp>
      <p:sp>
        <p:nvSpPr>
          <p:cNvPr id="7" name="右箭头 6"/>
          <p:cNvSpPr/>
          <p:nvPr/>
        </p:nvSpPr>
        <p:spPr>
          <a:xfrm>
            <a:off x="2339690" y="3645030"/>
            <a:ext cx="648090" cy="180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9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3922</TotalTime>
  <Pages>0</Pages>
  <Words>506</Words>
  <Characters>0</Characters>
  <Application>Microsoft Office PowerPoint</Application>
  <PresentationFormat>全屏显示(4:3)</PresentationFormat>
  <Lines>0</Lines>
  <Paragraphs>81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LMRoman7-Regular</vt:lpstr>
      <vt:lpstr>LMSans10-Regular</vt:lpstr>
      <vt:lpstr>华文新魏</vt:lpstr>
      <vt:lpstr>华文中宋</vt:lpstr>
      <vt:lpstr>楷体</vt:lpstr>
      <vt:lpstr>宋体</vt:lpstr>
      <vt:lpstr>微软雅黑</vt:lpstr>
      <vt:lpstr>Arial</vt:lpstr>
      <vt:lpstr>Corbel</vt:lpstr>
      <vt:lpstr>Times New Roman</vt:lpstr>
      <vt:lpstr>Wingdings</vt:lpstr>
      <vt:lpstr>Basis</vt:lpstr>
      <vt:lpstr>概率论与数理统计  引 言</vt:lpstr>
      <vt:lpstr>1.不光彩的起源</vt:lpstr>
      <vt:lpstr>2.概率统计问题举例</vt:lpstr>
      <vt:lpstr>3.大数据时代的概率统计发展以及应用</vt:lpstr>
      <vt:lpstr>3.大数据时代的概率统计发展以及应用</vt:lpstr>
      <vt:lpstr>3.大数据时代的概率统计发展以及应用</vt:lpstr>
      <vt:lpstr>引 言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6081</cp:revision>
  <dcterms:created xsi:type="dcterms:W3CDTF">2003-07-06T11:35:33Z</dcterms:created>
  <dcterms:modified xsi:type="dcterms:W3CDTF">2018-10-23T05:02:14Z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