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notesSlides/notesSlide2.xml" ContentType="application/vnd.openxmlformats-officedocument.presentationml.notesSlide+xml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24"/>
  </p:notesMasterIdLst>
  <p:sldIdLst>
    <p:sldId id="803" r:id="rId2"/>
    <p:sldId id="324" r:id="rId3"/>
    <p:sldId id="805" r:id="rId4"/>
    <p:sldId id="789" r:id="rId5"/>
    <p:sldId id="806" r:id="rId6"/>
    <p:sldId id="804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18" r:id="rId19"/>
    <p:sldId id="819" r:id="rId20"/>
    <p:sldId id="820" r:id="rId21"/>
    <p:sldId id="821" r:id="rId22"/>
    <p:sldId id="82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B99"/>
    <a:srgbClr val="D75DCE"/>
    <a:srgbClr val="003399"/>
    <a:srgbClr val="3366FF"/>
    <a:srgbClr val="000099"/>
    <a:srgbClr val="3494BA"/>
    <a:srgbClr val="FF0000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1" autoAdjust="0"/>
    <p:restoredTop sz="90394" autoAdjust="0"/>
  </p:normalViewPr>
  <p:slideViewPr>
    <p:cSldViewPr>
      <p:cViewPr varScale="1">
        <p:scale>
          <a:sx n="71" d="100"/>
          <a:sy n="71" d="100"/>
        </p:scale>
        <p:origin x="-5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61.wmf"/><Relationship Id="rId2" Type="http://schemas.openxmlformats.org/officeDocument/2006/relationships/image" Target="../media/image46.wmf"/><Relationship Id="rId16" Type="http://schemas.openxmlformats.org/officeDocument/2006/relationships/image" Target="../media/image60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18" Type="http://schemas.openxmlformats.org/officeDocument/2006/relationships/image" Target="../media/image84.wmf"/><Relationship Id="rId3" Type="http://schemas.openxmlformats.org/officeDocument/2006/relationships/image" Target="../media/image69.wmf"/><Relationship Id="rId21" Type="http://schemas.openxmlformats.org/officeDocument/2006/relationships/image" Target="../media/image87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17" Type="http://schemas.openxmlformats.org/officeDocument/2006/relationships/image" Target="../media/image83.wmf"/><Relationship Id="rId2" Type="http://schemas.openxmlformats.org/officeDocument/2006/relationships/image" Target="../media/image68.wmf"/><Relationship Id="rId16" Type="http://schemas.openxmlformats.org/officeDocument/2006/relationships/image" Target="../media/image82.wmf"/><Relationship Id="rId20" Type="http://schemas.openxmlformats.org/officeDocument/2006/relationships/image" Target="../media/image86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1.wmf"/><Relationship Id="rId10" Type="http://schemas.openxmlformats.org/officeDocument/2006/relationships/image" Target="../media/image76.wmf"/><Relationship Id="rId19" Type="http://schemas.openxmlformats.org/officeDocument/2006/relationships/image" Target="../media/image85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6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6" Type="http://schemas.openxmlformats.org/officeDocument/2006/relationships/image" Target="../media/image39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54236C-803D-4D62-AC12-82501B2FBA45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9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2018/12/4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.bin"/><Relationship Id="rId3" Type="http://schemas.openxmlformats.org/officeDocument/2006/relationships/audio" Target="../media/audio1.wav"/><Relationship Id="rId21" Type="http://schemas.openxmlformats.org/officeDocument/2006/relationships/image" Target="../media/image14.w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3" Type="http://schemas.openxmlformats.org/officeDocument/2006/relationships/image" Target="../media/image22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39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4.wmf"/><Relationship Id="rId32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6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60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5.wmf"/><Relationship Id="rId32" Type="http://schemas.openxmlformats.org/officeDocument/2006/relationships/image" Target="../media/image59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7.wmf"/><Relationship Id="rId36" Type="http://schemas.openxmlformats.org/officeDocument/2006/relationships/image" Target="../media/image61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58.wmf"/><Relationship Id="rId35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9" Type="http://schemas.openxmlformats.org/officeDocument/2006/relationships/oleObject" Target="../embeddings/oleObject85.bin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81.wmf"/><Relationship Id="rId42" Type="http://schemas.openxmlformats.org/officeDocument/2006/relationships/image" Target="../media/image85.w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2.bin"/><Relationship Id="rId38" Type="http://schemas.openxmlformats.org/officeDocument/2006/relationships/image" Target="../media/image83.wmf"/><Relationship Id="rId46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79.bin"/><Relationship Id="rId41" Type="http://schemas.openxmlformats.org/officeDocument/2006/relationships/oleObject" Target="../embeddings/oleObject8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7.wmf"/><Relationship Id="rId32" Type="http://schemas.openxmlformats.org/officeDocument/2006/relationships/image" Target="../media/image80.wmf"/><Relationship Id="rId37" Type="http://schemas.openxmlformats.org/officeDocument/2006/relationships/oleObject" Target="../embeddings/oleObject84.bin"/><Relationship Id="rId40" Type="http://schemas.openxmlformats.org/officeDocument/2006/relationships/image" Target="../media/image84.wmf"/><Relationship Id="rId45" Type="http://schemas.openxmlformats.org/officeDocument/2006/relationships/oleObject" Target="../embeddings/oleObject88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9.wmf"/><Relationship Id="rId36" Type="http://schemas.openxmlformats.org/officeDocument/2006/relationships/image" Target="../media/image82.w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1.bin"/><Relationship Id="rId44" Type="http://schemas.openxmlformats.org/officeDocument/2006/relationships/image" Target="../media/image86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78.bin"/><Relationship Id="rId30" Type="http://schemas.openxmlformats.org/officeDocument/2006/relationships/oleObject" Target="../embeddings/oleObject80.bin"/><Relationship Id="rId35" Type="http://schemas.openxmlformats.org/officeDocument/2006/relationships/oleObject" Target="../embeddings/oleObject83.bin"/><Relationship Id="rId43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第四章 数字特征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4.1.2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133269" y="945506"/>
            <a:ext cx="9906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endParaRPr lang="en-US" altLang="zh-CN" sz="2400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013812" y="854086"/>
            <a:ext cx="5655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设连续型随机变量</a:t>
            </a:r>
            <a:r>
              <a:rPr kumimoji="1" lang="en-US" altLang="zh-CN" sz="2400" i="1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400" i="1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的密度函数为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中宋" pitchFamily="2" charset="-12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itchFamily="2" charset="-122"/>
              </a:rPr>
              <a:t>,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若</a:t>
            </a:r>
            <a:endParaRPr kumimoji="1"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49699"/>
              </p:ext>
            </p:extLst>
          </p:nvPr>
        </p:nvGraphicFramePr>
        <p:xfrm>
          <a:off x="6631028" y="800577"/>
          <a:ext cx="15240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公式" r:id="rId4" imgW="799920" imgH="330120" progId="Equation.3">
                  <p:embed/>
                </p:oleObj>
              </mc:Choice>
              <mc:Fallback>
                <p:oleObj name="公式" r:id="rId4" imgW="799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1028" y="800577"/>
                        <a:ext cx="15240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38044" y="1593535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则称 </a:t>
            </a:r>
            <a:r>
              <a:rPr kumimoji="1" lang="zh-CN" altLang="en-US" sz="24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12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)=</a:t>
            </a: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96965"/>
              </p:ext>
            </p:extLst>
          </p:nvPr>
        </p:nvGraphicFramePr>
        <p:xfrm>
          <a:off x="2014456" y="1491935"/>
          <a:ext cx="582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公式" r:id="rId6" imgW="304560" imgH="330120" progId="Equation.3">
                  <p:embed/>
                </p:oleObj>
              </mc:Choice>
              <mc:Fallback>
                <p:oleObj name="公式" r:id="rId6" imgW="304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456" y="1491935"/>
                        <a:ext cx="5826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25794" y="1593535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4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数学期望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均值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2525631" y="1534797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828844" y="1534797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)d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045450" y="947156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收敛，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5895" y="2199779"/>
            <a:ext cx="5838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b="1" dirty="0" smtClean="0"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en-US" altLang="zh-CN" sz="24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X~E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，求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（平均寿命）。</a:t>
            </a:r>
          </a:p>
        </p:txBody>
      </p:sp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27678"/>
              </p:ext>
            </p:extLst>
          </p:nvPr>
        </p:nvGraphicFramePr>
        <p:xfrm>
          <a:off x="1167582" y="2786211"/>
          <a:ext cx="24098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公式" r:id="rId8" imgW="1231560" imgH="330120" progId="Equation.3">
                  <p:embed/>
                </p:oleObj>
              </mc:Choice>
              <mc:Fallback>
                <p:oleObj name="公式" r:id="rId8" imgW="1231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582" y="2786211"/>
                        <a:ext cx="24098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05582" y="288304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693567"/>
              </p:ext>
            </p:extLst>
          </p:nvPr>
        </p:nvGraphicFramePr>
        <p:xfrm>
          <a:off x="3682182" y="2740173"/>
          <a:ext cx="26574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公式" r:id="rId10" imgW="1358640" imgH="380880" progId="Equation.3">
                  <p:embed/>
                </p:oleObj>
              </mc:Choice>
              <mc:Fallback>
                <p:oleObj name="公式" r:id="rId10" imgW="1358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182" y="2740173"/>
                        <a:ext cx="265747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80251"/>
              </p:ext>
            </p:extLst>
          </p:nvPr>
        </p:nvGraphicFramePr>
        <p:xfrm>
          <a:off x="6425382" y="2768748"/>
          <a:ext cx="4651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" name="公式" r:id="rId12" imgW="279360" imgH="393480" progId="Equation.3">
                  <p:embed/>
                </p:oleObj>
              </mc:Choice>
              <mc:Fallback>
                <p:oleObj name="公式" r:id="rId12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382" y="2768748"/>
                        <a:ext cx="4651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365895" y="3580313"/>
            <a:ext cx="4307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5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~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itchFamily="2" charset="-122"/>
              </a:rPr>
              <a:t>m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, 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itchFamily="2" charset="-122"/>
              </a:rPr>
              <a:t>s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，求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05582" y="4259411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159706"/>
              </p:ext>
            </p:extLst>
          </p:nvPr>
        </p:nvGraphicFramePr>
        <p:xfrm>
          <a:off x="1102495" y="4053036"/>
          <a:ext cx="31765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5" name="公式" r:id="rId14" imgW="1701720" imgH="482400" progId="Equation.3">
                  <p:embed/>
                </p:oleObj>
              </mc:Choice>
              <mc:Fallback>
                <p:oleObj name="公式" r:id="rId14" imgW="1701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495" y="4053036"/>
                        <a:ext cx="31765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712718"/>
              </p:ext>
            </p:extLst>
          </p:nvPr>
        </p:nvGraphicFramePr>
        <p:xfrm>
          <a:off x="4355282" y="4183211"/>
          <a:ext cx="7747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公式" r:id="rId16" imgW="469800" imgH="304560" progId="Equation.3">
                  <p:embed/>
                </p:oleObj>
              </mc:Choice>
              <mc:Fallback>
                <p:oleObj name="公式" r:id="rId16" imgW="469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282" y="4183211"/>
                        <a:ext cx="7747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20995"/>
              </p:ext>
            </p:extLst>
          </p:nvPr>
        </p:nvGraphicFramePr>
        <p:xfrm>
          <a:off x="5269682" y="4067323"/>
          <a:ext cx="19939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公式" r:id="rId18" imgW="1079280" imgH="469800" progId="Equation.3">
                  <p:embed/>
                </p:oleObj>
              </mc:Choice>
              <mc:Fallback>
                <p:oleObj name="公式" r:id="rId18" imgW="107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682" y="4067323"/>
                        <a:ext cx="19939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186150"/>
              </p:ext>
            </p:extLst>
          </p:nvPr>
        </p:nvGraphicFramePr>
        <p:xfrm>
          <a:off x="1788295" y="5083323"/>
          <a:ext cx="19589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8" name="公式" r:id="rId20" imgW="1079280" imgH="469800" progId="Equation.3">
                  <p:embed/>
                </p:oleObj>
              </mc:Choice>
              <mc:Fallback>
                <p:oleObj name="公式" r:id="rId20" imgW="107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295" y="5083323"/>
                        <a:ext cx="195897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34235"/>
              </p:ext>
            </p:extLst>
          </p:nvPr>
        </p:nvGraphicFramePr>
        <p:xfrm>
          <a:off x="3780607" y="5084911"/>
          <a:ext cx="21637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9" name="公式" r:id="rId22" imgW="1168200" imgH="469800" progId="Equation.3">
                  <p:embed/>
                </p:oleObj>
              </mc:Choice>
              <mc:Fallback>
                <p:oleObj name="公式" r:id="rId22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607" y="5084911"/>
                        <a:ext cx="21637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5958657" y="5323036"/>
            <a:ext cx="53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GB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endParaRPr kumimoji="1" lang="en-US" altLang="zh-CN" sz="2400" i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596082" y="6018361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华文中宋" pitchFamily="2" charset="-122"/>
              </a:rPr>
              <a:t>一般</a:t>
            </a:r>
            <a:endParaRPr kumimoji="1" lang="zh-CN" altLang="en-US" sz="240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1402532" y="6016129"/>
            <a:ext cx="4668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f 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itchFamily="2" charset="-122"/>
              </a:rPr>
              <a:t>m 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+ x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 = f 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itchFamily="2" charset="-122"/>
              </a:rPr>
              <a:t>m - 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⇒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E 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) = </a:t>
            </a:r>
            <a:r>
              <a:rPr kumimoji="1" lang="en-US" altLang="zh-CN" sz="2400" i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itchFamily="2" charset="-122"/>
              </a:rPr>
              <a:t>m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kumimoji="1"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9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27000"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8" grpId="0" build="p" autoUpdateAnimBg="0"/>
      <p:bldP spid="31" grpId="0"/>
      <p:bldP spid="32" grpId="0" build="p" autoUpdateAnimBg="0"/>
      <p:bldP spid="38" grpId="0"/>
      <p:bldP spid="39" grpId="0" build="p" autoUpdateAnimBg="0"/>
      <p:bldP spid="4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4.1.2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88753" y="981805"/>
            <a:ext cx="714375" cy="107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Blip>
                <a:blip r:embed="rId3"/>
              </a:buBlip>
            </a:pPr>
            <a:r>
              <a:rPr lang="en-US" altLang="zh-CN" sz="2400" b="1" i="1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i="1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</a:p>
        </p:txBody>
      </p:sp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05566"/>
              </p:ext>
            </p:extLst>
          </p:nvPr>
        </p:nvGraphicFramePr>
        <p:xfrm>
          <a:off x="1374565" y="1124680"/>
          <a:ext cx="65944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4" imgW="3593880" imgH="634680" progId="Equation.DSMT4">
                  <p:embed/>
                </p:oleObj>
              </mc:Choice>
              <mc:Fallback>
                <p:oleObj name="Equation" r:id="rId4" imgW="35938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565" y="1124680"/>
                        <a:ext cx="659447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204127"/>
              </p:ext>
            </p:extLst>
          </p:nvPr>
        </p:nvGraphicFramePr>
        <p:xfrm>
          <a:off x="660190" y="2553430"/>
          <a:ext cx="27924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6" imgW="1409400" imgH="330120" progId="Equation.DSMT4">
                  <p:embed/>
                </p:oleObj>
              </mc:Choice>
              <mc:Fallback>
                <p:oleObj name="Equation" r:id="rId6" imgW="1409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190" y="2553430"/>
                        <a:ext cx="27924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503855"/>
              </p:ext>
            </p:extLst>
          </p:nvPr>
        </p:nvGraphicFramePr>
        <p:xfrm>
          <a:off x="3517690" y="2481993"/>
          <a:ext cx="25066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8" imgW="1231560" imgH="419040" progId="Equation.DSMT4">
                  <p:embed/>
                </p:oleObj>
              </mc:Choice>
              <mc:Fallback>
                <p:oleObj name="Equation" r:id="rId8" imgW="1231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690" y="2481993"/>
                        <a:ext cx="250666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49784"/>
              </p:ext>
            </p:extLst>
          </p:nvPr>
        </p:nvGraphicFramePr>
        <p:xfrm>
          <a:off x="1374565" y="3339243"/>
          <a:ext cx="21240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Equation" r:id="rId10" imgW="1028520" imgH="419040" progId="Equation.DSMT4">
                  <p:embed/>
                </p:oleObj>
              </mc:Choice>
              <mc:Fallback>
                <p:oleObj name="Equation" r:id="rId10" imgW="1028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565" y="3339243"/>
                        <a:ext cx="21240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06532"/>
              </p:ext>
            </p:extLst>
          </p:nvPr>
        </p:nvGraphicFramePr>
        <p:xfrm>
          <a:off x="3589128" y="3339243"/>
          <a:ext cx="264001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Equation" r:id="rId12" imgW="1257120" imgH="393480" progId="Equation.DSMT4">
                  <p:embed/>
                </p:oleObj>
              </mc:Choice>
              <mc:Fallback>
                <p:oleObj name="Equation" r:id="rId12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128" y="3339243"/>
                        <a:ext cx="264001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05759"/>
              </p:ext>
            </p:extLst>
          </p:nvPr>
        </p:nvGraphicFramePr>
        <p:xfrm>
          <a:off x="2231815" y="4482243"/>
          <a:ext cx="36591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Equation" r:id="rId14" imgW="1993680" imgH="203040" progId="Equation.DSMT4">
                  <p:embed/>
                </p:oleObj>
              </mc:Choice>
              <mc:Fallback>
                <p:oleObj name="Equation" r:id="rId14" imgW="1993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815" y="4482243"/>
                        <a:ext cx="36591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4.1.2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7230" y="1268700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9C3B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常见连续型随机变量的</a:t>
            </a:r>
            <a:r>
              <a:rPr kumimoji="1" lang="zh-CN" altLang="en-US" sz="2800" b="1" dirty="0">
                <a:solidFill>
                  <a:srgbClr val="9C3B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期望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3091" y="2562354"/>
            <a:ext cx="31935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1/</a:t>
            </a:r>
            <a:r>
              <a:rPr kumimoji="1" lang="en-US" altLang="zh-CN" sz="2600" b="1" i="1" dirty="0">
                <a:solidFill>
                  <a:srgbClr val="FF33CC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 i="1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600" b="1" dirty="0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6381" y="1986092"/>
            <a:ext cx="39244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X~U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a+b</a:t>
            </a:r>
            <a:r>
              <a:rPr kumimoji="1" lang="en-US" altLang="zh-CN" sz="2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)/2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98541" y="3730754"/>
            <a:ext cx="291938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服从柯西分布，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50426" y="3138617"/>
            <a:ext cx="35157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</a:t>
            </a:r>
            <a:r>
              <a:rPr kumimoji="1" lang="en-US" altLang="zh-CN" sz="26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 dirty="0">
                <a:solidFill>
                  <a:srgbClr val="FF33CC"/>
                </a:solidFill>
                <a:latin typeface="Symbol" panose="05050102010706020507" pitchFamily="18" charset="2"/>
              </a:rPr>
              <a:t>m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68448"/>
              </p:ext>
            </p:extLst>
          </p:nvPr>
        </p:nvGraphicFramePr>
        <p:xfrm>
          <a:off x="3481417" y="3586450"/>
          <a:ext cx="4968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2869920" imgH="520560" progId="Equation.DSMT4">
                  <p:embed/>
                </p:oleObj>
              </mc:Choice>
              <mc:Fallback>
                <p:oleObj name="Equation" r:id="rId3" imgW="28699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417" y="3586450"/>
                        <a:ext cx="4968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076355" y="4292888"/>
            <a:ext cx="233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不存在</a:t>
            </a:r>
            <a:r>
              <a:rPr kumimoji="1" lang="zh-CN" altLang="en-US" sz="2600" b="1" i="1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9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随机变量函数的数学期望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0520" y="3365787"/>
            <a:ext cx="7148409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                             </a:t>
            </a:r>
            <a:r>
              <a:rPr lang="zh-CN" altLang="en-US" sz="2800" b="1" dirty="0">
                <a:solidFill>
                  <a:schemeClr val="tx1"/>
                </a:solidFill>
                <a:latin typeface="Lucida Sans Unicode" panose="020B0602030504020204" pitchFamily="34" charset="0"/>
              </a:rPr>
              <a:t>令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其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也为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R.V..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115520" y="1268700"/>
            <a:ext cx="39957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为一通常函数，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42382" y="1363950"/>
            <a:ext cx="7438553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                             </a:t>
            </a:r>
            <a:r>
              <a:rPr lang="zh-CN" altLang="en-US" sz="2800" b="1" dirty="0">
                <a:solidFill>
                  <a:schemeClr val="tx1"/>
                </a:solidFill>
                <a:latin typeface="Lucida Sans Unicode" panose="020B0602030504020204" pitchFamily="34" charset="0"/>
              </a:rPr>
              <a:t>令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也为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R.V..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80482" y="2492662"/>
            <a:ext cx="723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rgbClr val="FD0119"/>
                </a:solidFill>
                <a:latin typeface="Lucida Sans Unicode" panose="020B0602030504020204" pitchFamily="34" charset="0"/>
              </a:rPr>
              <a:t>问题</a:t>
            </a:r>
            <a:r>
              <a:rPr lang="zh-CN" altLang="en-US" sz="2800" b="1">
                <a:solidFill>
                  <a:schemeClr val="tx1"/>
                </a:solidFill>
                <a:latin typeface="Lucida Sans Unicode" panose="020B0602030504020204" pitchFamily="34" charset="0"/>
              </a:rPr>
              <a:t>：已知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Lucida Sans Unicode" panose="020B0602030504020204" pitchFamily="34" charset="0"/>
              </a:rPr>
              <a:t>的分布，如何求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的期望？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115520" y="3256250"/>
            <a:ext cx="471646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为一通常函数，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24945" y="4494500"/>
            <a:ext cx="7523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rgbClr val="FD0119"/>
                </a:solidFill>
                <a:latin typeface="Lucida Sans Unicode" panose="020B0602030504020204" pitchFamily="34" charset="0"/>
              </a:rPr>
              <a:t>问题</a:t>
            </a:r>
            <a:r>
              <a:rPr lang="zh-CN" altLang="en-US" sz="2800" b="1">
                <a:solidFill>
                  <a:schemeClr val="tx1"/>
                </a:solidFill>
                <a:latin typeface="Lucida Sans Unicode" panose="020B0602030504020204" pitchFamily="34" charset="0"/>
              </a:rPr>
              <a:t>：已知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Lucida Sans Unicode" panose="020B0602030504020204" pitchFamily="34" charset="0"/>
              </a:rPr>
              <a:t>的分布，如何求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的期望？</a:t>
            </a:r>
          </a:p>
        </p:txBody>
      </p:sp>
    </p:spTree>
    <p:extLst>
      <p:ext uri="{BB962C8B-B14F-4D97-AF65-F5344CB8AC3E}">
        <p14:creationId xmlns:p14="http://schemas.microsoft.com/office/powerpoint/2010/main" val="31848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build="p" autoUpdateAnimBg="0"/>
      <p:bldP spid="20" grpId="0"/>
      <p:bldP spid="21" grpId="0"/>
      <p:bldP spid="22" grpId="0" build="p" autoUpdateAnimBg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随机变量函数的数学期望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09588" y="4286329"/>
            <a:ext cx="7192962" cy="519113"/>
            <a:chOff x="470" y="2514"/>
            <a:chExt cx="4531" cy="327"/>
          </a:xfrm>
        </p:grpSpPr>
        <p:graphicFrame>
          <p:nvGraphicFramePr>
            <p:cNvPr id="12" name="Object 25"/>
            <p:cNvGraphicFramePr>
              <a:graphicFrameLocks noChangeAspect="1"/>
            </p:cNvGraphicFramePr>
            <p:nvPr/>
          </p:nvGraphicFramePr>
          <p:xfrm>
            <a:off x="2925" y="2514"/>
            <a:ext cx="207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2" name="Equation" r:id="rId3" imgW="1523880" imgH="241200" progId="Equation.DSMT4">
                    <p:embed/>
                  </p:oleObj>
                </mc:Choice>
                <mc:Fallback>
                  <p:oleObj name="Equation" r:id="rId3" imgW="1523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514"/>
                          <a:ext cx="2076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470" y="2514"/>
              <a:ext cx="2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(1)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en-US" altLang="zh-CN" sz="24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D.R.V.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的分布列为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4" name="Object 1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9045639"/>
              </p:ext>
            </p:extLst>
          </p:nvPr>
        </p:nvGraphicFramePr>
        <p:xfrm>
          <a:off x="4392613" y="1938417"/>
          <a:ext cx="25209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3" name="Equation" r:id="rId5" imgW="1282680" imgH="342720" progId="Equation.DSMT4">
                  <p:embed/>
                </p:oleObj>
              </mc:Choice>
              <mc:Fallback>
                <p:oleObj name="Equation" r:id="rId5" imgW="1282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938417"/>
                        <a:ext cx="25209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72382"/>
              </p:ext>
            </p:extLst>
          </p:nvPr>
        </p:nvGraphicFramePr>
        <p:xfrm>
          <a:off x="5618163" y="4861004"/>
          <a:ext cx="2238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4" name="Equation" r:id="rId7" imgW="1193760" imgH="203040" progId="Equation.DSMT4">
                  <p:embed/>
                </p:oleObj>
              </mc:Choice>
              <mc:Fallback>
                <p:oleObj name="Equation" r:id="rId7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861004"/>
                        <a:ext cx="22383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0" y="846217"/>
            <a:ext cx="5799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1.</a:t>
            </a:r>
            <a:r>
              <a:rPr kumimoji="1" lang="zh-CN" altLang="en-US" sz="2800" b="1">
                <a:solidFill>
                  <a:srgbClr val="001E1D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1E1D"/>
                </a:solidFill>
                <a:latin typeface="Times New Roman" panose="02020603050405020304" pitchFamily="18" charset="0"/>
              </a:rPr>
              <a:t>为函数，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1E1D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R.V.</a:t>
            </a:r>
            <a:r>
              <a:rPr kumimoji="1" lang="zh-CN" altLang="en-US" sz="2800" b="1">
                <a:solidFill>
                  <a:srgbClr val="001E1D"/>
                </a:solidFill>
                <a:latin typeface="Times New Roman" panose="02020603050405020304" pitchFamily="18" charset="0"/>
              </a:rPr>
              <a:t>，</a:t>
            </a:r>
          </a:p>
        </p:txBody>
      </p:sp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288925" y="1405017"/>
            <a:ext cx="7215188" cy="519112"/>
            <a:chOff x="531" y="699"/>
            <a:chExt cx="4545" cy="327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31" y="699"/>
              <a:ext cx="245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1)</a:t>
              </a:r>
              <a:r>
                <a:rPr kumimoji="1" lang="en-US" altLang="zh-CN" sz="26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en-US" altLang="zh-CN" sz="2600" b="1">
                  <a:solidFill>
                    <a:srgbClr val="9966FF"/>
                  </a:solidFill>
                  <a:latin typeface="Times New Roman" panose="02020603050405020304" pitchFamily="18" charset="0"/>
                </a:rPr>
                <a:t>D.R.V.</a:t>
              </a:r>
              <a:r>
                <a:rPr kumimoji="1" lang="en-US" altLang="zh-CN" sz="2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6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的分布列为</a:t>
              </a:r>
              <a:endParaRPr kumimoji="1" lang="zh-CN" altLang="en-US" sz="2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" name="Object 9"/>
            <p:cNvGraphicFramePr>
              <a:graphicFrameLocks noChangeAspect="1"/>
            </p:cNvGraphicFramePr>
            <p:nvPr/>
          </p:nvGraphicFramePr>
          <p:xfrm>
            <a:off x="2883" y="722"/>
            <a:ext cx="219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5" name="Equation" r:id="rId9" imgW="1650960" imgH="228600" progId="Equation.DSMT4">
                    <p:embed/>
                  </p:oleObj>
                </mc:Choice>
                <mc:Fallback>
                  <p:oleObj name="Equation" r:id="rId9" imgW="1650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" y="722"/>
                          <a:ext cx="219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504109"/>
              </p:ext>
            </p:extLst>
          </p:nvPr>
        </p:nvGraphicFramePr>
        <p:xfrm>
          <a:off x="1081088" y="1909842"/>
          <a:ext cx="32242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6" name="Equation" r:id="rId11" imgW="1688760" imgH="342720" progId="Equation.DSMT4">
                  <p:embed/>
                </p:oleObj>
              </mc:Choice>
              <mc:Fallback>
                <p:oleObj name="Equation" r:id="rId11" imgW="1688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909842"/>
                        <a:ext cx="32242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578092"/>
              </p:ext>
            </p:extLst>
          </p:nvPr>
        </p:nvGraphicFramePr>
        <p:xfrm>
          <a:off x="1095375" y="3149679"/>
          <a:ext cx="3603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7" name="Equation" r:id="rId13" imgW="190440" imgH="152280" progId="Equation.DSMT4">
                  <p:embed/>
                </p:oleObj>
              </mc:Choice>
              <mc:Fallback>
                <p:oleObj name="Equation" r:id="rId13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149679"/>
                        <a:ext cx="3603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814656"/>
              </p:ext>
            </p:extLst>
          </p:nvPr>
        </p:nvGraphicFramePr>
        <p:xfrm>
          <a:off x="1455738" y="3105229"/>
          <a:ext cx="14081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8" name="Equation" r:id="rId15" imgW="711000" imgH="203040" progId="Equation.DSMT4">
                  <p:embed/>
                </p:oleObj>
              </mc:Choice>
              <mc:Fallback>
                <p:oleObj name="Equation" r:id="rId1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105229"/>
                        <a:ext cx="140811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389911"/>
              </p:ext>
            </p:extLst>
          </p:nvPr>
        </p:nvGraphicFramePr>
        <p:xfrm>
          <a:off x="2792413" y="2989342"/>
          <a:ext cx="5635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9" name="Equation" r:id="rId17" imgW="342720" imgH="330120" progId="Equation.DSMT4">
                  <p:embed/>
                </p:oleObj>
              </mc:Choice>
              <mc:Fallback>
                <p:oleObj name="Equation" r:id="rId17" imgW="34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2989342"/>
                        <a:ext cx="5635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15960"/>
              </p:ext>
            </p:extLst>
          </p:nvPr>
        </p:nvGraphicFramePr>
        <p:xfrm>
          <a:off x="3184525" y="3119517"/>
          <a:ext cx="660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0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119517"/>
                        <a:ext cx="6604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96952"/>
              </p:ext>
            </p:extLst>
          </p:nvPr>
        </p:nvGraphicFramePr>
        <p:xfrm>
          <a:off x="3695700" y="3105229"/>
          <a:ext cx="1158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1" name="Equation" r:id="rId21" imgW="558720" imgH="203040" progId="Equation.DSMT4">
                  <p:embed/>
                </p:oleObj>
              </mc:Choice>
              <mc:Fallback>
                <p:oleObj name="Equation" r:id="rId21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105229"/>
                        <a:ext cx="11588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358775" y="2470229"/>
            <a:ext cx="4984750" cy="488950"/>
            <a:chOff x="520" y="1334"/>
            <a:chExt cx="3140" cy="308"/>
          </a:xfrm>
        </p:grpSpPr>
        <p:graphicFrame>
          <p:nvGraphicFramePr>
            <p:cNvPr id="32" name="Object 12"/>
            <p:cNvGraphicFramePr>
              <a:graphicFrameLocks noChangeAspect="1"/>
            </p:cNvGraphicFramePr>
            <p:nvPr/>
          </p:nvGraphicFramePr>
          <p:xfrm>
            <a:off x="3075" y="1352"/>
            <a:ext cx="58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2" name="Equation" r:id="rId23" imgW="469800" imgH="228600" progId="Equation.DSMT4">
                    <p:embed/>
                  </p:oleObj>
                </mc:Choice>
                <mc:Fallback>
                  <p:oleObj name="Equation" r:id="rId23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" y="1352"/>
                          <a:ext cx="58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520" y="1334"/>
              <a:ext cx="267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(2)</a:t>
              </a:r>
              <a:r>
                <a:rPr kumimoji="1" lang="en-US" altLang="zh-CN" sz="26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en-US" altLang="zh-CN" sz="2600" b="1">
                  <a:solidFill>
                    <a:srgbClr val="9966FF"/>
                  </a:solidFill>
                  <a:latin typeface="Times New Roman" panose="02020603050405020304" pitchFamily="18" charset="0"/>
                </a:rPr>
                <a:t>C.R.V. </a:t>
              </a:r>
              <a:r>
                <a:rPr kumimoji="1" lang="en-US" altLang="zh-CN" sz="26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的分布密度为</a:t>
              </a:r>
              <a:endParaRPr kumimoji="1" lang="zh-CN" altLang="en-US" sz="2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288925" y="3710067"/>
            <a:ext cx="5956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600" b="1">
                <a:solidFill>
                  <a:srgbClr val="001E1D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rgbClr val="001E1D"/>
                </a:solidFill>
                <a:latin typeface="Times New Roman" panose="02020603050405020304" pitchFamily="18" charset="0"/>
              </a:rPr>
              <a:t>为函数，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rgbClr val="001E1D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R.V.</a:t>
            </a:r>
            <a:r>
              <a:rPr kumimoji="1" lang="zh-CN" altLang="en-US" sz="2600" b="1">
                <a:solidFill>
                  <a:srgbClr val="001E1D"/>
                </a:solidFill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94931"/>
              </p:ext>
            </p:extLst>
          </p:nvPr>
        </p:nvGraphicFramePr>
        <p:xfrm>
          <a:off x="936625" y="4789567"/>
          <a:ext cx="43211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" name="Equation" r:id="rId25" imgW="2209680" imgH="355320" progId="Equation.DSMT4">
                  <p:embed/>
                </p:oleObj>
              </mc:Choice>
              <mc:Fallback>
                <p:oleObj name="Equation" r:id="rId25" imgW="2209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789567"/>
                        <a:ext cx="43211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09546"/>
              </p:ext>
            </p:extLst>
          </p:nvPr>
        </p:nvGraphicFramePr>
        <p:xfrm>
          <a:off x="865188" y="5942092"/>
          <a:ext cx="5327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4" name="Equation" r:id="rId27" imgW="2806560" imgH="330120" progId="Equation.DSMT4">
                  <p:embed/>
                </p:oleObj>
              </mc:Choice>
              <mc:Fallback>
                <p:oleObj name="Equation" r:id="rId27" imgW="2806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5942092"/>
                        <a:ext cx="5327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84188" y="5437267"/>
            <a:ext cx="5349875" cy="457200"/>
            <a:chOff x="290" y="3294"/>
            <a:chExt cx="3370" cy="288"/>
          </a:xfrm>
        </p:grpSpPr>
        <p:graphicFrame>
          <p:nvGraphicFramePr>
            <p:cNvPr id="38" name="Object 28"/>
            <p:cNvGraphicFramePr>
              <a:graphicFrameLocks noChangeAspect="1"/>
            </p:cNvGraphicFramePr>
            <p:nvPr/>
          </p:nvGraphicFramePr>
          <p:xfrm>
            <a:off x="2938" y="3312"/>
            <a:ext cx="72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5" name="Equation" r:id="rId29" imgW="558720" imgH="203040" progId="Equation.DSMT4">
                    <p:embed/>
                  </p:oleObj>
                </mc:Choice>
                <mc:Fallback>
                  <p:oleObj name="Equation" r:id="rId29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3312"/>
                          <a:ext cx="72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290" y="3294"/>
              <a:ext cx="2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(2)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en-US" altLang="zh-CN" sz="24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C.R.V.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的分布密度为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656790"/>
              </p:ext>
            </p:extLst>
          </p:nvPr>
        </p:nvGraphicFramePr>
        <p:xfrm>
          <a:off x="6192838" y="6072267"/>
          <a:ext cx="19446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6" name="Equation" r:id="rId31" imgW="1193760" imgH="203040" progId="Equation.DSMT4">
                  <p:embed/>
                </p:oleObj>
              </mc:Choice>
              <mc:Fallback>
                <p:oleObj name="Equation" r:id="rId31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6072267"/>
                        <a:ext cx="19446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65234"/>
              </p:ext>
            </p:extLst>
          </p:nvPr>
        </p:nvGraphicFramePr>
        <p:xfrm>
          <a:off x="4968875" y="3063954"/>
          <a:ext cx="2592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7" name="Equation" r:id="rId33" imgW="1193760" imgH="203040" progId="Equation.DSMT4">
                  <p:embed/>
                </p:oleObj>
              </mc:Choice>
              <mc:Fallback>
                <p:oleObj name="Equation" r:id="rId33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3063954"/>
                        <a:ext cx="2592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48"/>
          <p:cNvSpPr>
            <a:spLocks noChangeShapeType="1"/>
          </p:cNvSpPr>
          <p:nvPr/>
        </p:nvSpPr>
        <p:spPr bwMode="auto">
          <a:xfrm>
            <a:off x="73025" y="3637042"/>
            <a:ext cx="795655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Dot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 build="p" autoUpdateAnimBg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随机变量函数的数学期望</a:t>
            </a:r>
            <a:endParaRPr lang="zh-CN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590381" y="370965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30019" y="2188825"/>
            <a:ext cx="3897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例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R.V.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chemeClr val="tx2"/>
                </a:solidFill>
              </a:rPr>
              <a:t>的分布列为</a:t>
            </a:r>
          </a:p>
        </p:txBody>
      </p:sp>
      <p:graphicFrame>
        <p:nvGraphicFramePr>
          <p:cNvPr id="4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6545"/>
              </p:ext>
            </p:extLst>
          </p:nvPr>
        </p:nvGraphicFramePr>
        <p:xfrm>
          <a:off x="2952581" y="3590588"/>
          <a:ext cx="54149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Equation" r:id="rId3" imgW="2641320" imgH="406080" progId="Equation.DSMT4">
                  <p:embed/>
                </p:oleObj>
              </mc:Choice>
              <mc:Fallback>
                <p:oleObj name="Equation" r:id="rId3" imgW="2641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581" y="3590588"/>
                        <a:ext cx="54149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90"/>
          <p:cNvSpPr txBox="1">
            <a:spLocks noChangeArrowheads="1"/>
          </p:cNvSpPr>
          <p:nvPr/>
        </p:nvSpPr>
        <p:spPr bwMode="auto">
          <a:xfrm>
            <a:off x="230019" y="2787313"/>
            <a:ext cx="3184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求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E(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+1), E(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6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47" name="Group 93"/>
          <p:cNvGrpSpPr>
            <a:grpSpLocks/>
          </p:cNvGrpSpPr>
          <p:nvPr/>
        </p:nvGrpSpPr>
        <p:grpSpPr bwMode="auto">
          <a:xfrm>
            <a:off x="3686006" y="1988800"/>
            <a:ext cx="3455988" cy="950913"/>
            <a:chOff x="2608" y="155"/>
            <a:chExt cx="2177" cy="599"/>
          </a:xfrm>
        </p:grpSpPr>
        <p:sp>
          <p:nvSpPr>
            <p:cNvPr id="48" name="Text Box 87"/>
            <p:cNvSpPr txBox="1">
              <a:spLocks noChangeArrowheads="1"/>
            </p:cNvSpPr>
            <p:nvPr/>
          </p:nvSpPr>
          <p:spPr bwMode="auto">
            <a:xfrm>
              <a:off x="2653" y="155"/>
              <a:ext cx="19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i="1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-1      0       1</a:t>
              </a:r>
            </a:p>
          </p:txBody>
        </p:sp>
        <p:sp>
          <p:nvSpPr>
            <p:cNvPr id="49" name="Text Box 88"/>
            <p:cNvSpPr txBox="1">
              <a:spLocks noChangeArrowheads="1"/>
            </p:cNvSpPr>
            <p:nvPr/>
          </p:nvSpPr>
          <p:spPr bwMode="auto">
            <a:xfrm>
              <a:off x="2608" y="427"/>
              <a:ext cx="21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 P</a:t>
              </a:r>
              <a:r>
                <a:rPr lang="en-US" altLang="zh-CN" sz="2800" i="1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1/3    1/6    1/2</a:t>
              </a:r>
            </a:p>
          </p:txBody>
        </p:sp>
        <p:sp>
          <p:nvSpPr>
            <p:cNvPr id="50" name="Line 86"/>
            <p:cNvSpPr>
              <a:spLocks noChangeShapeType="1"/>
            </p:cNvSpPr>
            <p:nvPr/>
          </p:nvSpPr>
          <p:spPr bwMode="auto">
            <a:xfrm>
              <a:off x="3243" y="210"/>
              <a:ext cx="0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  <p:sp>
          <p:nvSpPr>
            <p:cNvPr id="51" name="Line 92"/>
            <p:cNvSpPr>
              <a:spLocks noChangeShapeType="1"/>
            </p:cNvSpPr>
            <p:nvPr/>
          </p:nvSpPr>
          <p:spPr bwMode="auto">
            <a:xfrm>
              <a:off x="2971" y="463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</p:grpSp>
      <p:graphicFrame>
        <p:nvGraphicFramePr>
          <p:cNvPr id="52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271428"/>
              </p:ext>
            </p:extLst>
          </p:nvPr>
        </p:nvGraphicFramePr>
        <p:xfrm>
          <a:off x="1366669" y="3803313"/>
          <a:ext cx="15541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669" y="3803313"/>
                        <a:ext cx="15541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57992"/>
              </p:ext>
            </p:extLst>
          </p:nvPr>
        </p:nvGraphicFramePr>
        <p:xfrm>
          <a:off x="2317581" y="4576425"/>
          <a:ext cx="38893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7" imgW="2019240" imgH="406080" progId="Equation.DSMT4">
                  <p:embed/>
                </p:oleObj>
              </mc:Choice>
              <mc:Fallback>
                <p:oleObj name="Equation" r:id="rId7" imgW="2019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581" y="4576425"/>
                        <a:ext cx="38893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97122"/>
              </p:ext>
            </p:extLst>
          </p:nvPr>
        </p:nvGraphicFramePr>
        <p:xfrm>
          <a:off x="1238081" y="4739938"/>
          <a:ext cx="10795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tion" r:id="rId9" imgW="482400" imgH="228600" progId="Equation.DSMT4">
                  <p:embed/>
                </p:oleObj>
              </mc:Choice>
              <mc:Fallback>
                <p:oleObj name="Equation" r:id="rId9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081" y="4739938"/>
                        <a:ext cx="10795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77464"/>
              </p:ext>
            </p:extLst>
          </p:nvPr>
        </p:nvGraphicFramePr>
        <p:xfrm>
          <a:off x="4503568" y="882313"/>
          <a:ext cx="3406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Equation" r:id="rId11" imgW="1485720" imgH="342720" progId="Equation.DSMT4">
                  <p:embed/>
                </p:oleObj>
              </mc:Choice>
              <mc:Fallback>
                <p:oleObj name="Equation" r:id="rId11" imgW="1485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68" y="882313"/>
                        <a:ext cx="3406775" cy="781050"/>
                      </a:xfrm>
                      <a:prstGeom prst="rect">
                        <a:avLst/>
                      </a:prstGeom>
                      <a:solidFill>
                        <a:srgbClr val="F9F9A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535250" y="279073"/>
            <a:ext cx="7772400" cy="2630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例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某种商品每周的需求量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U[10,30]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，而经销商进货数量为区间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[10,30]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中的某一整数，经销商每销售一单位商品可获利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500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元，若供大于求则削价处理，每处理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单位商品亏损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100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元；若供不应求，则可从外部调剂供应，此时每销售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单位商品仅获利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300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元，为使商店所获利润的期望值不少于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9280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元，试确定最少进货量。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1260818" y="2912582"/>
            <a:ext cx="370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设进货量为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，则利润额为</a:t>
            </a:r>
          </a:p>
        </p:txBody>
      </p:sp>
      <p:graphicFrame>
        <p:nvGraphicFramePr>
          <p:cNvPr id="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53595"/>
              </p:ext>
            </p:extLst>
          </p:nvPr>
        </p:nvGraphicFramePr>
        <p:xfrm>
          <a:off x="541681" y="3476144"/>
          <a:ext cx="13684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7" name="Equation" r:id="rId3" imgW="698400" imgH="469800" progId="Equation.DSMT4">
                  <p:embed/>
                </p:oleObj>
              </mc:Choice>
              <mc:Fallback>
                <p:oleObj name="Equation" r:id="rId3" imgW="698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81" y="3476144"/>
                        <a:ext cx="13684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836231"/>
              </p:ext>
            </p:extLst>
          </p:nvPr>
        </p:nvGraphicFramePr>
        <p:xfrm>
          <a:off x="6458293" y="3525357"/>
          <a:ext cx="14271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8" name="Equation" r:id="rId5" imgW="711000" imgH="177480" progId="Equation.DSMT4">
                  <p:embed/>
                </p:oleObj>
              </mc:Choice>
              <mc:Fallback>
                <p:oleObj name="Equation" r:id="rId5" imgW="711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293" y="3525357"/>
                        <a:ext cx="142716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840366"/>
              </p:ext>
            </p:extLst>
          </p:nvPr>
        </p:nvGraphicFramePr>
        <p:xfrm>
          <a:off x="6509093" y="3979382"/>
          <a:ext cx="14525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9" name="Equation" r:id="rId7" imgW="723600" imgH="177480" progId="Equation.DSMT4">
                  <p:embed/>
                </p:oleObj>
              </mc:Choice>
              <mc:Fallback>
                <p:oleObj name="Equation" r:id="rId7" imgW="723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093" y="3979382"/>
                        <a:ext cx="145256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36430"/>
              </p:ext>
            </p:extLst>
          </p:nvPr>
        </p:nvGraphicFramePr>
        <p:xfrm>
          <a:off x="1662456" y="3498369"/>
          <a:ext cx="889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0" name="公式" r:id="rId9" imgW="406080" imgH="177480" progId="Equation.3">
                  <p:embed/>
                </p:oleObj>
              </mc:Choice>
              <mc:Fallback>
                <p:oleObj name="公式" r:id="rId9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456" y="3498369"/>
                        <a:ext cx="8890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69675"/>
              </p:ext>
            </p:extLst>
          </p:nvPr>
        </p:nvGraphicFramePr>
        <p:xfrm>
          <a:off x="4170706" y="3498369"/>
          <a:ext cx="19875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1" name="公式" r:id="rId11" imgW="952200" imgH="177480" progId="Equation.3">
                  <p:embed/>
                </p:oleObj>
              </mc:Choice>
              <mc:Fallback>
                <p:oleObj name="公式" r:id="rId11" imgW="952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706" y="3498369"/>
                        <a:ext cx="19875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42727"/>
              </p:ext>
            </p:extLst>
          </p:nvPr>
        </p:nvGraphicFramePr>
        <p:xfrm>
          <a:off x="2424456" y="3522182"/>
          <a:ext cx="17827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2" name="公式" r:id="rId13" imgW="888840" imgH="203040" progId="Equation.3">
                  <p:embed/>
                </p:oleObj>
              </mc:Choice>
              <mc:Fallback>
                <p:oleObj name="公式" r:id="rId13" imgW="88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456" y="3522182"/>
                        <a:ext cx="17827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605880"/>
              </p:ext>
            </p:extLst>
          </p:nvPr>
        </p:nvGraphicFramePr>
        <p:xfrm>
          <a:off x="1662456" y="4057169"/>
          <a:ext cx="7096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3" name="公式" r:id="rId15" imgW="355320" imgH="177480" progId="Equation.3">
                  <p:embed/>
                </p:oleObj>
              </mc:Choice>
              <mc:Fallback>
                <p:oleObj name="公式" r:id="rId15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456" y="4057169"/>
                        <a:ext cx="70961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88850"/>
              </p:ext>
            </p:extLst>
          </p:nvPr>
        </p:nvGraphicFramePr>
        <p:xfrm>
          <a:off x="4119906" y="4055582"/>
          <a:ext cx="19621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4" name="公式" r:id="rId17" imgW="977760" imgH="177480" progId="Equation.3">
                  <p:embed/>
                </p:oleObj>
              </mc:Choice>
              <mc:Fallback>
                <p:oleObj name="公式" r:id="rId17" imgW="977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906" y="4055582"/>
                        <a:ext cx="19621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45871"/>
              </p:ext>
            </p:extLst>
          </p:nvPr>
        </p:nvGraphicFramePr>
        <p:xfrm>
          <a:off x="2367306" y="4055582"/>
          <a:ext cx="18097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5" name="公式" r:id="rId19" imgW="901440" imgH="203040" progId="Equation.3">
                  <p:embed/>
                </p:oleObj>
              </mc:Choice>
              <mc:Fallback>
                <p:oleObj name="公式" r:id="rId19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306" y="4055582"/>
                        <a:ext cx="18097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36833"/>
              </p:ext>
            </p:extLst>
          </p:nvPr>
        </p:nvGraphicFramePr>
        <p:xfrm>
          <a:off x="3591268" y="4396894"/>
          <a:ext cx="2351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6" name="Equation" r:id="rId21" imgW="1320480" imgH="406080" progId="Equation.DSMT4">
                  <p:embed/>
                </p:oleObj>
              </mc:Choice>
              <mc:Fallback>
                <p:oleObj name="Equation" r:id="rId21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268" y="4396894"/>
                        <a:ext cx="23510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28713"/>
              </p:ext>
            </p:extLst>
          </p:nvPr>
        </p:nvGraphicFramePr>
        <p:xfrm>
          <a:off x="613118" y="5060469"/>
          <a:ext cx="29083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7" name="公式" r:id="rId23" imgW="1498320" imgH="393480" progId="Equation.3">
                  <p:embed/>
                </p:oleObj>
              </mc:Choice>
              <mc:Fallback>
                <p:oleObj name="公式" r:id="rId23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18" y="5060469"/>
                        <a:ext cx="29083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1504"/>
              </p:ext>
            </p:extLst>
          </p:nvPr>
        </p:nvGraphicFramePr>
        <p:xfrm>
          <a:off x="613118" y="5924069"/>
          <a:ext cx="2927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8" name="公式" r:id="rId25" imgW="1473120" imgH="203040" progId="Equation.3">
                  <p:embed/>
                </p:oleObj>
              </mc:Choice>
              <mc:Fallback>
                <p:oleObj name="公式" r:id="rId25" imgW="1473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18" y="5924069"/>
                        <a:ext cx="29273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98461"/>
              </p:ext>
            </p:extLst>
          </p:nvPr>
        </p:nvGraphicFramePr>
        <p:xfrm>
          <a:off x="4502493" y="5781194"/>
          <a:ext cx="19192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9" name="公式" r:id="rId27" imgW="1028520" imgH="393480" progId="Equation.3">
                  <p:embed/>
                </p:oleObj>
              </mc:Choice>
              <mc:Fallback>
                <p:oleObj name="公式" r:id="rId27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493" y="5781194"/>
                        <a:ext cx="19192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966837"/>
              </p:ext>
            </p:extLst>
          </p:nvPr>
        </p:nvGraphicFramePr>
        <p:xfrm>
          <a:off x="3507131" y="5074757"/>
          <a:ext cx="298291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0" name="公式" r:id="rId29" imgW="1536480" imgH="393480" progId="Equation.3">
                  <p:embed/>
                </p:oleObj>
              </mc:Choice>
              <mc:Fallback>
                <p:oleObj name="公式" r:id="rId29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131" y="5074757"/>
                        <a:ext cx="2982912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455059"/>
              </p:ext>
            </p:extLst>
          </p:nvPr>
        </p:nvGraphicFramePr>
        <p:xfrm>
          <a:off x="3565868" y="5997094"/>
          <a:ext cx="9334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1" name="公式" r:id="rId31" imgW="469800" imgH="177480" progId="Equation.3">
                  <p:embed/>
                </p:oleObj>
              </mc:Choice>
              <mc:Fallback>
                <p:oleObj name="公式" r:id="rId31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868" y="5997094"/>
                        <a:ext cx="9334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89139"/>
              </p:ext>
            </p:extLst>
          </p:nvPr>
        </p:nvGraphicFramePr>
        <p:xfrm>
          <a:off x="6445593" y="5895494"/>
          <a:ext cx="14176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2" name="公式" r:id="rId33" imgW="596880" imgH="177480" progId="Equation.3">
                  <p:embed/>
                </p:oleObj>
              </mc:Choice>
              <mc:Fallback>
                <p:oleObj name="公式" r:id="rId33" imgW="596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593" y="5895494"/>
                        <a:ext cx="14176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684556" y="2912582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66FF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25" name="Group 56"/>
          <p:cNvGrpSpPr>
            <a:grpSpLocks/>
          </p:cNvGrpSpPr>
          <p:nvPr/>
        </p:nvGrpSpPr>
        <p:grpSpPr bwMode="auto">
          <a:xfrm>
            <a:off x="541681" y="4471507"/>
            <a:ext cx="3024187" cy="569912"/>
            <a:chOff x="703" y="2787"/>
            <a:chExt cx="1905" cy="359"/>
          </a:xfrm>
        </p:grpSpPr>
        <p:sp>
          <p:nvSpPr>
            <p:cNvPr id="26" name="Rectangle 55"/>
            <p:cNvSpPr>
              <a:spLocks noChangeArrowheads="1"/>
            </p:cNvSpPr>
            <p:nvPr/>
          </p:nvSpPr>
          <p:spPr bwMode="auto">
            <a:xfrm>
              <a:off x="703" y="2804"/>
              <a:ext cx="1905" cy="318"/>
            </a:xfrm>
            <a:prstGeom prst="rect">
              <a:avLst/>
            </a:prstGeom>
            <a:solidFill>
              <a:srgbClr val="F6FCA2"/>
            </a:solidFill>
            <a:ln w="19050" algn="ctr">
              <a:solidFill>
                <a:srgbClr val="F6FCA2"/>
              </a:solidFill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" name="Object 53"/>
            <p:cNvGraphicFramePr>
              <a:graphicFrameLocks noChangeAspect="1"/>
            </p:cNvGraphicFramePr>
            <p:nvPr/>
          </p:nvGraphicFramePr>
          <p:xfrm>
            <a:off x="703" y="2787"/>
            <a:ext cx="190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3" name="Equation" r:id="rId35" imgW="1752480" imgH="330120" progId="Equation.DSMT4">
                    <p:embed/>
                  </p:oleObj>
                </mc:Choice>
                <mc:Fallback>
                  <p:oleObj name="Equation" r:id="rId35" imgW="17524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787"/>
                          <a:ext cx="1905" cy="359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94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2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2698" y="609600"/>
            <a:ext cx="3706812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tabLst>
                <a:tab pos="1347788" algn="l"/>
              </a:tabLst>
            </a:pPr>
            <a:r>
              <a:rPr lang="zh-CN" altLang="en-US" sz="2800" b="1" smtClean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3254"/>
              </p:ext>
            </p:extLst>
          </p:nvPr>
        </p:nvGraphicFramePr>
        <p:xfrm>
          <a:off x="1034498" y="609600"/>
          <a:ext cx="59626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3" imgW="2641320" imgH="253800" progId="Equation.DSMT4">
                  <p:embed/>
                </p:oleObj>
              </mc:Choice>
              <mc:Fallback>
                <p:oleObj name="Equation" r:id="rId3" imgW="264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498" y="609600"/>
                        <a:ext cx="59626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086480"/>
              </p:ext>
            </p:extLst>
          </p:nvPr>
        </p:nvGraphicFramePr>
        <p:xfrm>
          <a:off x="902735" y="2505075"/>
          <a:ext cx="56038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5" imgW="2793960" imgH="406080" progId="Equation.DSMT4">
                  <p:embed/>
                </p:oleObj>
              </mc:Choice>
              <mc:Fallback>
                <p:oleObj name="Equation" r:id="rId5" imgW="2793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735" y="2505075"/>
                        <a:ext cx="56038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1263"/>
              </p:ext>
            </p:extLst>
          </p:nvPr>
        </p:nvGraphicFramePr>
        <p:xfrm>
          <a:off x="580473" y="3619500"/>
          <a:ext cx="8050212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7" imgW="4101840" imgH="1218960" progId="Equation.DSMT4">
                  <p:embed/>
                </p:oleObj>
              </mc:Choice>
              <mc:Fallback>
                <p:oleObj name="Equation" r:id="rId7" imgW="41018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73" y="3619500"/>
                        <a:ext cx="8050212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310723" y="1257300"/>
            <a:ext cx="4260850" cy="1358900"/>
            <a:chOff x="1149" y="708"/>
            <a:chExt cx="2684" cy="856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1149" y="708"/>
            <a:ext cx="2684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7" name="Equation" r:id="rId9" imgW="2070000" imgH="660240" progId="Equation.DSMT4">
                    <p:embed/>
                  </p:oleObj>
                </mc:Choice>
                <mc:Fallback>
                  <p:oleObj name="Equation" r:id="rId9" imgW="207000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708"/>
                          <a:ext cx="2684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610" y="935"/>
              <a:ext cx="19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064" y="754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755" y="708"/>
              <a:ext cx="226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</p:grp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175655"/>
              </p:ext>
            </p:extLst>
          </p:nvPr>
        </p:nvGraphicFramePr>
        <p:xfrm>
          <a:off x="4563510" y="3419475"/>
          <a:ext cx="388778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11" imgW="1993680" imgH="355320" progId="Equation.DSMT4">
                  <p:embed/>
                </p:oleObj>
              </mc:Choice>
              <mc:Fallback>
                <p:oleObj name="Equation" r:id="rId11" imgW="1993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510" y="3419475"/>
                        <a:ext cx="3887788" cy="693738"/>
                      </a:xfrm>
                      <a:prstGeom prst="rect">
                        <a:avLst/>
                      </a:prstGeom>
                      <a:solidFill>
                        <a:srgbClr val="F9F9A5"/>
                      </a:solidFill>
                      <a:ln w="2857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7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6896" y="386242"/>
            <a:ext cx="7631112" cy="1203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例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在区域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上服从均匀分布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是由              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围成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86838"/>
              </p:ext>
            </p:extLst>
          </p:nvPr>
        </p:nvGraphicFramePr>
        <p:xfrm>
          <a:off x="6297783" y="290992"/>
          <a:ext cx="12969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8" name="Equation" r:id="rId3" imgW="622080" imgH="406080" progId="Equation.DSMT4">
                  <p:embed/>
                </p:oleObj>
              </mc:Choice>
              <mc:Fallback>
                <p:oleObj name="Equation" r:id="rId3" imgW="622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783" y="290992"/>
                        <a:ext cx="129698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71666"/>
              </p:ext>
            </p:extLst>
          </p:nvPr>
        </p:nvGraphicFramePr>
        <p:xfrm>
          <a:off x="1439240" y="1834042"/>
          <a:ext cx="5210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9" name="Equation" r:id="rId5" imgW="2743200" imgH="469800" progId="Equation.DSMT4">
                  <p:embed/>
                </p:oleObj>
              </mc:Choice>
              <mc:Fallback>
                <p:oleObj name="Equation" r:id="rId5" imgW="2743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240" y="1834042"/>
                        <a:ext cx="52101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83615" y="2021367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658940" y="1762604"/>
            <a:ext cx="2032000" cy="2787650"/>
            <a:chOff x="4240" y="1316"/>
            <a:chExt cx="1280" cy="1756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355" y="1678"/>
              <a:ext cx="661" cy="1154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328" y="283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4355" y="1316"/>
              <a:ext cx="0" cy="14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040" y="288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320" y="288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40" y="158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427" y="1344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320" y="2832"/>
              <a:ext cx="1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aphicFrame>
          <p:nvGraphicFramePr>
            <p:cNvPr id="19" name="Object 15"/>
            <p:cNvGraphicFramePr>
              <a:graphicFrameLocks noChangeAspect="1"/>
            </p:cNvGraphicFramePr>
            <p:nvPr/>
          </p:nvGraphicFramePr>
          <p:xfrm>
            <a:off x="4632" y="1871"/>
            <a:ext cx="648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0" name="公式" r:id="rId7" imgW="571320" imgH="393480" progId="Equation.3">
                    <p:embed/>
                  </p:oleObj>
                </mc:Choice>
                <mc:Fallback>
                  <p:oleObj name="公式" r:id="rId7" imgW="5713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1871"/>
                          <a:ext cx="648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50873"/>
              </p:ext>
            </p:extLst>
          </p:nvPr>
        </p:nvGraphicFramePr>
        <p:xfrm>
          <a:off x="799477" y="2770667"/>
          <a:ext cx="5715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1" name="公式" r:id="rId9" imgW="3492360" imgH="533160" progId="Equation.3">
                  <p:embed/>
                </p:oleObj>
              </mc:Choice>
              <mc:Fallback>
                <p:oleObj name="公式" r:id="rId9" imgW="349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77" y="2770667"/>
                        <a:ext cx="5715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007399"/>
              </p:ext>
            </p:extLst>
          </p:nvPr>
        </p:nvGraphicFramePr>
        <p:xfrm>
          <a:off x="826465" y="3562829"/>
          <a:ext cx="48117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2" name="Equation" r:id="rId11" imgW="2755800" imgH="406080" progId="Equation.DSMT4">
                  <p:embed/>
                </p:oleObj>
              </mc:Choice>
              <mc:Fallback>
                <p:oleObj name="Equation" r:id="rId11" imgW="275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65" y="3562829"/>
                        <a:ext cx="481171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85901"/>
              </p:ext>
            </p:extLst>
          </p:nvPr>
        </p:nvGraphicFramePr>
        <p:xfrm>
          <a:off x="2529852" y="4358167"/>
          <a:ext cx="1447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3" name="公式" r:id="rId13" imgW="825480" imgH="330120" progId="Equation.3">
                  <p:embed/>
                </p:oleObj>
              </mc:Choice>
              <mc:Fallback>
                <p:oleObj name="公式" r:id="rId13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852" y="4358167"/>
                        <a:ext cx="1447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25887"/>
              </p:ext>
            </p:extLst>
          </p:nvPr>
        </p:nvGraphicFramePr>
        <p:xfrm>
          <a:off x="929652" y="4324829"/>
          <a:ext cx="1524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4" name="公式" r:id="rId15" imgW="787320" imgH="330120" progId="Equation.3">
                  <p:embed/>
                </p:oleObj>
              </mc:Choice>
              <mc:Fallback>
                <p:oleObj name="公式" r:id="rId15" imgW="787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52" y="4324829"/>
                        <a:ext cx="1524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701542"/>
              </p:ext>
            </p:extLst>
          </p:nvPr>
        </p:nvGraphicFramePr>
        <p:xfrm>
          <a:off x="3977652" y="4464529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5" name="公式" r:id="rId17" imgW="203040" imgH="203040" progId="Equation.3">
                  <p:embed/>
                </p:oleObj>
              </mc:Choice>
              <mc:Fallback>
                <p:oleObj name="公式" r:id="rId17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52" y="4464529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492594"/>
              </p:ext>
            </p:extLst>
          </p:nvPr>
        </p:nvGraphicFramePr>
        <p:xfrm>
          <a:off x="1615452" y="5010629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6" name="公式" r:id="rId19" imgW="1320480" imgH="330120" progId="Equation.3">
                  <p:embed/>
                </p:oleObj>
              </mc:Choice>
              <mc:Fallback>
                <p:oleObj name="公式" r:id="rId19" imgW="1320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452" y="5010629"/>
                        <a:ext cx="2667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67679"/>
              </p:ext>
            </p:extLst>
          </p:nvPr>
        </p:nvGraphicFramePr>
        <p:xfrm>
          <a:off x="4269752" y="4909029"/>
          <a:ext cx="1917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7" name="公式" r:id="rId21" imgW="927000" imgH="380880" progId="Equation.3">
                  <p:embed/>
                </p:oleObj>
              </mc:Choice>
              <mc:Fallback>
                <p:oleObj name="公式" r:id="rId21" imgW="9270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752" y="4909029"/>
                        <a:ext cx="1917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84710"/>
              </p:ext>
            </p:extLst>
          </p:nvPr>
        </p:nvGraphicFramePr>
        <p:xfrm>
          <a:off x="6173165" y="5010629"/>
          <a:ext cx="4714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8" name="公式" r:id="rId23" imgW="266400" imgH="393480" progId="Equation.3">
                  <p:embed/>
                </p:oleObj>
              </mc:Choice>
              <mc:Fallback>
                <p:oleObj name="公式" r:id="rId23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165" y="5010629"/>
                        <a:ext cx="471487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753440" y="2684942"/>
            <a:ext cx="6019800" cy="3124200"/>
            <a:chOff x="1296" y="1440"/>
            <a:chExt cx="3792" cy="1968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296" y="1440"/>
              <a:ext cx="3792" cy="1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" name="Object 26"/>
            <p:cNvGraphicFramePr>
              <a:graphicFrameLocks noChangeAspect="1"/>
            </p:cNvGraphicFramePr>
            <p:nvPr/>
          </p:nvGraphicFramePr>
          <p:xfrm>
            <a:off x="1392" y="1488"/>
            <a:ext cx="1995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9" name="公式" r:id="rId25" imgW="1612800" imgH="393480" progId="Equation.3">
                    <p:embed/>
                  </p:oleObj>
                </mc:Choice>
                <mc:Fallback>
                  <p:oleObj name="公式" r:id="rId25" imgW="1612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88"/>
                          <a:ext cx="1995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7"/>
            <p:cNvGraphicFramePr>
              <a:graphicFrameLocks noChangeAspect="1"/>
            </p:cNvGraphicFramePr>
            <p:nvPr/>
          </p:nvGraphicFramePr>
          <p:xfrm>
            <a:off x="1392" y="2028"/>
            <a:ext cx="211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0" name="公式" r:id="rId27" imgW="1663560" imgH="330120" progId="Equation.3">
                    <p:embed/>
                  </p:oleObj>
                </mc:Choice>
                <mc:Fallback>
                  <p:oleObj name="公式" r:id="rId27" imgW="16635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28"/>
                          <a:ext cx="2116" cy="4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8"/>
            <p:cNvGraphicFramePr>
              <a:graphicFrameLocks noChangeAspect="1"/>
            </p:cNvGraphicFramePr>
            <p:nvPr/>
          </p:nvGraphicFramePr>
          <p:xfrm>
            <a:off x="3496" y="2000"/>
            <a:ext cx="120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1" name="公式" r:id="rId29" imgW="927000" imgH="380880" progId="Equation.3">
                    <p:embed/>
                  </p:oleObj>
                </mc:Choice>
                <mc:Fallback>
                  <p:oleObj name="公式" r:id="rId29" imgW="9270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000"/>
                          <a:ext cx="120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9"/>
            <p:cNvGraphicFramePr>
              <a:graphicFrameLocks noChangeAspect="1"/>
            </p:cNvGraphicFramePr>
            <p:nvPr/>
          </p:nvGraphicFramePr>
          <p:xfrm>
            <a:off x="4695" y="2064"/>
            <a:ext cx="297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2" name="公式" r:id="rId30" imgW="266400" imgH="393480" progId="Equation.3">
                    <p:embed/>
                  </p:oleObj>
                </mc:Choice>
                <mc:Fallback>
                  <p:oleObj name="公式" r:id="rId30" imgW="266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064"/>
                          <a:ext cx="297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96156"/>
              </p:ext>
            </p:extLst>
          </p:nvPr>
        </p:nvGraphicFramePr>
        <p:xfrm>
          <a:off x="1329702" y="4813779"/>
          <a:ext cx="24511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3" name="Equation" r:id="rId31" imgW="1346040" imgH="380880" progId="Equation.DSMT4">
                  <p:embed/>
                </p:oleObj>
              </mc:Choice>
              <mc:Fallback>
                <p:oleObj name="Equation" r:id="rId31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702" y="4813779"/>
                        <a:ext cx="24511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52869"/>
              </p:ext>
            </p:extLst>
          </p:nvPr>
        </p:nvGraphicFramePr>
        <p:xfrm>
          <a:off x="3741115" y="4813779"/>
          <a:ext cx="35655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4" name="Equation" r:id="rId33" imgW="1955520" imgH="380880" progId="Equation.DSMT4">
                  <p:embed/>
                </p:oleObj>
              </mc:Choice>
              <mc:Fallback>
                <p:oleObj name="Equation" r:id="rId33" imgW="1955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115" y="4813779"/>
                        <a:ext cx="35655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55981"/>
              </p:ext>
            </p:extLst>
          </p:nvPr>
        </p:nvGraphicFramePr>
        <p:xfrm>
          <a:off x="3418852" y="5507517"/>
          <a:ext cx="19526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5" name="Equation" r:id="rId35" imgW="1066680" imgH="380880" progId="Equation.DSMT4">
                  <p:embed/>
                </p:oleObj>
              </mc:Choice>
              <mc:Fallback>
                <p:oleObj name="Equation" r:id="rId35" imgW="1066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852" y="5507517"/>
                        <a:ext cx="19526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854982"/>
              </p:ext>
            </p:extLst>
          </p:nvPr>
        </p:nvGraphicFramePr>
        <p:xfrm>
          <a:off x="5361952" y="5559904"/>
          <a:ext cx="23955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6" name="公式" r:id="rId37" imgW="1307880" imgH="393480" progId="Equation.3">
                  <p:embed/>
                </p:oleObj>
              </mc:Choice>
              <mc:Fallback>
                <p:oleObj name="公式" r:id="rId37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952" y="5559904"/>
                        <a:ext cx="23955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21240"/>
              </p:ext>
            </p:extLst>
          </p:nvPr>
        </p:nvGraphicFramePr>
        <p:xfrm>
          <a:off x="7695577" y="5550379"/>
          <a:ext cx="879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7" name="公式" r:id="rId39" imgW="482400" imgH="393480" progId="Equation.3">
                  <p:embed/>
                </p:oleObj>
              </mc:Choice>
              <mc:Fallback>
                <p:oleObj name="公式" r:id="rId39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577" y="5550379"/>
                        <a:ext cx="8794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256921"/>
              </p:ext>
            </p:extLst>
          </p:nvPr>
        </p:nvGraphicFramePr>
        <p:xfrm>
          <a:off x="7352677" y="4829654"/>
          <a:ext cx="1273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8" name="公式" r:id="rId41" imgW="698400" imgH="393480" progId="Equation.3">
                  <p:embed/>
                </p:oleObj>
              </mc:Choice>
              <mc:Fallback>
                <p:oleObj name="公式" r:id="rId41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677" y="4829654"/>
                        <a:ext cx="12731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07990"/>
              </p:ext>
            </p:extLst>
          </p:nvPr>
        </p:nvGraphicFramePr>
        <p:xfrm>
          <a:off x="878852" y="4294667"/>
          <a:ext cx="41957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9" name="Equation" r:id="rId43" imgW="2463480" imgH="330120" progId="Equation.DSMT4">
                  <p:embed/>
                </p:oleObj>
              </mc:Choice>
              <mc:Fallback>
                <p:oleObj name="Equation" r:id="rId43" imgW="2463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852" y="4294667"/>
                        <a:ext cx="4195763" cy="561975"/>
                      </a:xfrm>
                      <a:prstGeom prst="rect">
                        <a:avLst/>
                      </a:prstGeom>
                      <a:solidFill>
                        <a:srgbClr val="DCFCA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951253"/>
              </p:ext>
            </p:extLst>
          </p:nvPr>
        </p:nvGraphicFramePr>
        <p:xfrm>
          <a:off x="283540" y="5623404"/>
          <a:ext cx="3206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0" name="Equation" r:id="rId45" imgW="1993680" imgH="330120" progId="Equation.DSMT4">
                  <p:embed/>
                </p:oleObj>
              </mc:Choice>
              <mc:Fallback>
                <p:oleObj name="Equation" r:id="rId45" imgW="1993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0" y="5623404"/>
                        <a:ext cx="3206750" cy="530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4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数学期望的性质</a:t>
            </a:r>
            <a:endParaRPr lang="zh-CN" altLang="en-US" sz="3600" dirty="0"/>
          </a:p>
        </p:txBody>
      </p:sp>
      <p:sp>
        <p:nvSpPr>
          <p:cNvPr id="39" name="Line 2"/>
          <p:cNvSpPr>
            <a:spLocks noChangeShapeType="1"/>
          </p:cNvSpPr>
          <p:nvPr/>
        </p:nvSpPr>
        <p:spPr bwMode="auto">
          <a:xfrm>
            <a:off x="629927" y="1570195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39440" y="1052670"/>
            <a:ext cx="3473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c,   c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为常数。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230002" y="4767420"/>
            <a:ext cx="391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</a:rPr>
              <a:t>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</a:rPr>
              <a:t>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755340" y="2262345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一般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144636"/>
              </p:ext>
            </p:extLst>
          </p:nvPr>
        </p:nvGraphicFramePr>
        <p:xfrm>
          <a:off x="1834840" y="2290920"/>
          <a:ext cx="34559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4" imgW="1650960" imgH="342720" progId="Equation.DSMT4">
                  <p:embed/>
                </p:oleObj>
              </mc:Choice>
              <mc:Fallback>
                <p:oleObj name="Equation" r:id="rId4" imgW="1650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840" y="2290920"/>
                        <a:ext cx="34559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617227" y="2908457"/>
            <a:ext cx="2154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solidFill>
                  <a:srgbClr val="FF33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solidFill>
                  <a:srgbClr val="FF33CC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</a:rPr>
              <a:t>独立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607702" y="5445282"/>
            <a:ext cx="446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 </a:t>
            </a:r>
            <a:r>
              <a:rPr kumimoji="1"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Cauchy-Schwarz</a:t>
            </a:r>
            <a:r>
              <a:rPr kumimoji="1" lang="zh-CN" altLang="en-US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不等式</a:t>
            </a:r>
            <a:r>
              <a:rPr kumimoji="1" lang="zh-CN" altLang="en-US" sz="2800" dirty="0">
                <a:solidFill>
                  <a:srgbClr val="9C3B99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5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88120"/>
              </p:ext>
            </p:extLst>
          </p:nvPr>
        </p:nvGraphicFramePr>
        <p:xfrm>
          <a:off x="4801877" y="5473857"/>
          <a:ext cx="34559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6" imgW="1587240" imgH="228600" progId="Equation.DSMT4">
                  <p:embed/>
                </p:oleObj>
              </mc:Choice>
              <mc:Fallback>
                <p:oleObj name="Equation" r:id="rId6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877" y="5473857"/>
                        <a:ext cx="34559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47118"/>
              </p:ext>
            </p:extLst>
          </p:nvPr>
        </p:nvGraphicFramePr>
        <p:xfrm>
          <a:off x="2698440" y="2937032"/>
          <a:ext cx="3673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8" imgW="1587240" imgH="203040" progId="Equation.DSMT4">
                  <p:embed/>
                </p:oleObj>
              </mc:Choice>
              <mc:Fallback>
                <p:oleObj name="Equation" r:id="rId8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440" y="2937032"/>
                        <a:ext cx="3673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556902" y="1627345"/>
            <a:ext cx="7427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线性性：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 err="1">
                <a:sym typeface="UniversalMath1 BT" pitchFamily="18" charset="2"/>
              </a:rPr>
              <a:t>∈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aX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aE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)+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610877" y="3500595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一般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756309" y="4146241"/>
            <a:ext cx="4198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单调性：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≥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 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则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 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≥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0.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4989202" y="4781707"/>
            <a:ext cx="202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400" b="1">
                <a:solidFill>
                  <a:schemeClr val="tx1"/>
                </a:solidFill>
              </a:rPr>
              <a:t>≥|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|.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1547502" y="3472020"/>
            <a:ext cx="6334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独立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 …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382277" y="4738845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0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utoUpdateAnimBg="0"/>
      <p:bldP spid="41" grpId="0" build="p" autoUpdateAnimBg="0"/>
      <p:bldP spid="42" grpId="0" build="p" autoUpdateAnimBg="0"/>
      <p:bldP spid="57" grpId="0" build="p" autoUpdateAnimBg="0"/>
      <p:bldP spid="58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6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971501" y="645284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第四章     数字特征</a:t>
            </a:r>
            <a:endParaRPr lang="zh-CN" altLang="en-US" b="1" dirty="0"/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.1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随机变量的数学期望</a:t>
            </a:r>
            <a:endParaRPr lang="en-US" altLang="zh-CN" sz="2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4.2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随机变量的方差</a:t>
            </a:r>
            <a:endParaRPr lang="en-US" altLang="zh-CN" sz="2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4.3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随机变量的矩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4.4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协方差和相关系数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	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80" name="ShockwaveFlash2" r:id="rId2" imgW="1828800" imgH="1828800"/>
        </mc:Choice>
        <mc:Fallback>
          <p:control name="ShockwaveFlash2" r:id="rId2" imgW="1828800" imgH="1828800">
            <p:pic>
              <p:nvPicPr>
                <p:cNvPr id="0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12000" y="4808538"/>
                  <a:ext cx="1338263" cy="1230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数学期望的性质</a:t>
            </a:r>
            <a:endParaRPr lang="zh-CN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63563" y="1182688"/>
            <a:ext cx="39512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0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6156325" y="2565400"/>
          <a:ext cx="180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565400"/>
                        <a:ext cx="18002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1331913" y="4318000"/>
          <a:ext cx="19859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5" imgW="888840" imgH="431640" progId="Equation.DSMT4">
                  <p:embed/>
                </p:oleObj>
              </mc:Choice>
              <mc:Fallback>
                <p:oleObj name="Equation" r:id="rId5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18000"/>
                        <a:ext cx="19859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3433763" y="4340225"/>
          <a:ext cx="2449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4340225"/>
                        <a:ext cx="2449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35000" y="25336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5881688" y="4292600"/>
          <a:ext cx="17287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Equation" r:id="rId9" imgW="812520" imgH="431640" progId="Equation.DSMT4">
                  <p:embed/>
                </p:oleObj>
              </mc:Choice>
              <mc:Fallback>
                <p:oleObj name="Equation" r:id="rId9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4292600"/>
                        <a:ext cx="17287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827088" y="3716338"/>
            <a:ext cx="448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则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~(0,1)</a:t>
            </a:r>
            <a:r>
              <a:rPr lang="zh-CN" altLang="en-US" sz="2800" b="1"/>
              <a:t>分布，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6" name="Object 13"/>
          <p:cNvGraphicFramePr>
            <a:graphicFrameLocks noGrp="1" noChangeAspect="1"/>
          </p:cNvGraphicFramePr>
          <p:nvPr>
            <p:ph/>
          </p:nvPr>
        </p:nvGraphicFramePr>
        <p:xfrm>
          <a:off x="1331913" y="2349500"/>
          <a:ext cx="46085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公式" r:id="rId11" imgW="2590560" imgH="583920" progId="Equation.3">
                  <p:embed/>
                </p:oleObj>
              </mc:Choice>
              <mc:Fallback>
                <p:oleObj name="公式" r:id="rId11" imgW="2590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9500"/>
                        <a:ext cx="4608512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7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3" grpId="0" build="p" autoUpdateAnimBg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数学期望的性质</a:t>
            </a:r>
            <a:endParaRPr lang="zh-CN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00075" y="1182688"/>
            <a:ext cx="47640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0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X~</a:t>
            </a:r>
            <a:r>
              <a:rPr kumimoji="1"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超几何分布，求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6156325" y="2565400"/>
          <a:ext cx="180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565400"/>
                        <a:ext cx="18002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827088" y="4221163"/>
          <a:ext cx="19859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5" imgW="888840" imgH="431640" progId="Equation.DSMT4">
                  <p:embed/>
                </p:oleObj>
              </mc:Choice>
              <mc:Fallback>
                <p:oleObj name="Equation" r:id="rId5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19859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928938" y="4243388"/>
          <a:ext cx="2449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243388"/>
                        <a:ext cx="2449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5000" y="25336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5362575" y="4235450"/>
          <a:ext cx="21875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9" imgW="1028520" imgH="431640" progId="Equation.DSMT4">
                  <p:embed/>
                </p:oleObj>
              </mc:Choice>
              <mc:Fallback>
                <p:oleObj name="Equation" r:id="rId9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235450"/>
                        <a:ext cx="21875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50825" y="3500438"/>
            <a:ext cx="3275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则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=1)</a:t>
            </a:r>
            <a:r>
              <a:rPr lang="en-US" altLang="zh-CN" sz="2800" b="1" i="1">
                <a:latin typeface="Times New Roman" panose="02020603050405020304" pitchFamily="18" charset="0"/>
              </a:rPr>
              <a:t>=M/N, 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9"/>
          <p:cNvGraphicFramePr>
            <a:graphicFrameLocks noGrp="1" noChangeAspect="1"/>
          </p:cNvGraphicFramePr>
          <p:nvPr>
            <p:ph/>
          </p:nvPr>
        </p:nvGraphicFramePr>
        <p:xfrm>
          <a:off x="1476375" y="2276475"/>
          <a:ext cx="41052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Equation" r:id="rId11" imgW="1739880" imgH="482400" progId="Equation.DSMT4">
                  <p:embed/>
                </p:oleObj>
              </mc:Choice>
              <mc:Fallback>
                <p:oleObj name="Equation" r:id="rId11" imgW="1739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410527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060700" y="3500438"/>
            <a:ext cx="2379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latin typeface="Times New Roman" panose="02020603050405020304" pitchFamily="18" charset="0"/>
              </a:rPr>
              <a:t>M/N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925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7" grpId="0" build="p" autoUpdateAnimBg="0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数学期望的性质</a:t>
            </a:r>
            <a:endParaRPr lang="zh-CN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19" name="Text Box 54"/>
          <p:cNvSpPr txBox="1">
            <a:spLocks noChangeArrowheads="1"/>
          </p:cNvSpPr>
          <p:nvPr/>
        </p:nvSpPr>
        <p:spPr bwMode="auto">
          <a:xfrm>
            <a:off x="395420" y="908650"/>
            <a:ext cx="8096250" cy="14589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流水作业线上生产的每一个产品不合格的概率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，当生产出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个不合格产品时即停工检修一次，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求两次检修之间产品总数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的期望。</a:t>
            </a: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1187583" y="2877150"/>
            <a:ext cx="7129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记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为第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个次品出现后开始，到第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个次品生产为止，生产产品的数目，</a:t>
            </a:r>
          </a:p>
        </p:txBody>
      </p:sp>
      <p:graphicFrame>
        <p:nvGraphicFramePr>
          <p:cNvPr id="2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791185"/>
              </p:ext>
            </p:extLst>
          </p:nvPr>
        </p:nvGraphicFramePr>
        <p:xfrm>
          <a:off x="5854833" y="3431187"/>
          <a:ext cx="180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833" y="3431187"/>
                        <a:ext cx="18002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856813"/>
              </p:ext>
            </p:extLst>
          </p:nvPr>
        </p:nvGraphicFramePr>
        <p:xfrm>
          <a:off x="1260608" y="4624987"/>
          <a:ext cx="19859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5" imgW="888840" imgH="431640" progId="Equation.DSMT4">
                  <p:embed/>
                </p:oleObj>
              </mc:Choice>
              <mc:Fallback>
                <p:oleObj name="Equation" r:id="rId5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608" y="4624987"/>
                        <a:ext cx="19859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51626"/>
              </p:ext>
            </p:extLst>
          </p:nvPr>
        </p:nvGraphicFramePr>
        <p:xfrm>
          <a:off x="3362458" y="4647212"/>
          <a:ext cx="2449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458" y="4647212"/>
                        <a:ext cx="2449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1"/>
          <p:cNvSpPr>
            <a:spLocks noChangeArrowheads="1"/>
          </p:cNvSpPr>
          <p:nvPr/>
        </p:nvSpPr>
        <p:spPr bwMode="auto">
          <a:xfrm>
            <a:off x="563695" y="2840637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25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924607"/>
              </p:ext>
            </p:extLst>
          </p:nvPr>
        </p:nvGraphicFramePr>
        <p:xfrm>
          <a:off x="5823083" y="4599587"/>
          <a:ext cx="1701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9" imgW="799920" imgH="431640" progId="Equation.DSMT4">
                  <p:embed/>
                </p:oleObj>
              </mc:Choice>
              <mc:Fallback>
                <p:oleObj name="Equation" r:id="rId9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083" y="4599587"/>
                        <a:ext cx="17018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755783" y="4023325"/>
            <a:ext cx="4792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则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~</a:t>
            </a:r>
            <a:r>
              <a:rPr lang="zh-CN" altLang="en-US" sz="2800" b="1"/>
              <a:t>几何分布，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)=1/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3317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uild="p" autoUpdateAnimBg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971501" y="645284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第四章     数字特征</a:t>
            </a:r>
            <a:endParaRPr lang="zh-CN" altLang="en-US" b="1" dirty="0"/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3200" dirty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kumimoji="1" lang="en-US" altLang="zh-CN" sz="3200" i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zh-CN" altLang="en-US" sz="3200" dirty="0">
                <a:solidFill>
                  <a:srgbClr val="080808"/>
                </a:solidFill>
                <a:latin typeface="华文中宋" pitchFamily="2" charset="-122"/>
                <a:ea typeface="华文中宋" pitchFamily="2" charset="-122"/>
              </a:rPr>
              <a:t>的概率分布</a:t>
            </a:r>
            <a:r>
              <a:rPr kumimoji="1" lang="en-US" altLang="zh-CN" sz="32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F</a:t>
            </a:r>
            <a:r>
              <a:rPr kumimoji="1" lang="en-US" altLang="zh-CN" sz="32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32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kumimoji="1" lang="en-US" altLang="zh-CN" sz="32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3200" dirty="0">
                <a:solidFill>
                  <a:srgbClr val="080808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zh-CN" altLang="en-US" sz="3200" dirty="0" smtClean="0">
                <a:solidFill>
                  <a:srgbClr val="080808"/>
                </a:solidFill>
                <a:latin typeface="华文中宋" pitchFamily="2" charset="-122"/>
                <a:ea typeface="华文中宋" pitchFamily="2" charset="-122"/>
              </a:rPr>
              <a:t>精确</a:t>
            </a:r>
            <a:endParaRPr kumimoji="1" lang="en-US" altLang="zh-CN" sz="3200" dirty="0" smtClean="0">
              <a:solidFill>
                <a:srgbClr val="080808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" indent="0">
              <a:buNone/>
            </a:pPr>
            <a:endParaRPr kumimoji="1" lang="en-US" altLang="zh-CN" sz="3200" dirty="0" smtClean="0">
              <a:solidFill>
                <a:srgbClr val="080808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kumimoji="1" lang="zh-CN" altLang="en-US" sz="3200" dirty="0" smtClean="0">
                <a:solidFill>
                  <a:srgbClr val="080808"/>
                </a:solidFill>
                <a:latin typeface="华文中宋" pitchFamily="2" charset="-122"/>
                <a:ea typeface="华文中宋" pitchFamily="2" charset="-122"/>
              </a:rPr>
              <a:t> 数字特征表示某些方面的信息。</a:t>
            </a:r>
            <a:endParaRPr kumimoji="1" lang="zh-CN" altLang="en-US" sz="3200" dirty="0">
              <a:solidFill>
                <a:srgbClr val="080808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8813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第四章  数字特征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4.1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随机变量的数学期望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en-US" altLang="zh-CN" sz="3600" dirty="0" smtClean="0"/>
              <a:t>.1.1 </a:t>
            </a:r>
            <a:r>
              <a:rPr lang="zh-CN" altLang="en-US" sz="3600" dirty="0" smtClean="0"/>
              <a:t>离散型随机变量的数学期望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Text Box 206"/>
          <p:cNvSpPr txBox="1">
            <a:spLocks noChangeArrowheads="1"/>
          </p:cNvSpPr>
          <p:nvPr/>
        </p:nvSpPr>
        <p:spPr bwMode="auto">
          <a:xfrm>
            <a:off x="509035" y="1617895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引例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407560" y="1627569"/>
            <a:ext cx="6227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设三个连队（各一百人）的射击成绩如下：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553485" y="2113195"/>
            <a:ext cx="7467600" cy="2743200"/>
            <a:chOff x="576" y="2112"/>
            <a:chExt cx="4704" cy="1728"/>
          </a:xfrm>
        </p:grpSpPr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920" y="2496"/>
              <a:ext cx="48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576" y="2544"/>
              <a:ext cx="4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488" y="2112"/>
              <a:ext cx="0" cy="1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652" y="225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连队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624" y="2160"/>
              <a:ext cx="86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1036" y="21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环数</a:t>
              </a: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796" y="264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一连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768" y="297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二连</a:t>
              </a: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768" y="340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三连</a:t>
              </a: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536" y="2160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</a:rPr>
                <a:t>⑩ ⑨ ⑧ ⑦</a:t>
              </a:r>
              <a:endPara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071135" y="2981558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65    25    8     2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071135" y="3560995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75    10    8     7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071135" y="420552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65    20   10    5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280935" y="2189395"/>
            <a:ext cx="0" cy="274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5484260" y="222749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平均环数</a:t>
            </a:r>
          </a:p>
        </p:txBody>
      </p:sp>
      <p:graphicFrame>
        <p:nvGraphicFramePr>
          <p:cNvPr id="3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409832"/>
              </p:ext>
            </p:extLst>
          </p:nvPr>
        </p:nvGraphicFramePr>
        <p:xfrm>
          <a:off x="4280935" y="3484795"/>
          <a:ext cx="4013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公式" r:id="rId3" imgW="2641320" imgH="393480" progId="Equation.3">
                  <p:embed/>
                </p:oleObj>
              </mc:Choice>
              <mc:Fallback>
                <p:oleObj name="公式" r:id="rId3" imgW="2641320" imgH="393480" progId="Equation.3">
                  <p:embed/>
                  <p:pic>
                    <p:nvPicPr>
                      <p:cNvPr id="6052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935" y="3484795"/>
                        <a:ext cx="40132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617485" y="2978383"/>
            <a:ext cx="299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[10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65+9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25+8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8+7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2]</a:t>
            </a:r>
          </a:p>
        </p:txBody>
      </p: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4276173" y="2837095"/>
            <a:ext cx="527050" cy="641350"/>
            <a:chOff x="3593" y="3716"/>
            <a:chExt cx="332" cy="404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593" y="3716"/>
              <a:ext cx="3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80808"/>
                  </a:solidFill>
                  <a:latin typeface="Times New Roman" panose="02020603050405020304" pitchFamily="18" charset="0"/>
                </a:rPr>
                <a:t>  1</a:t>
              </a:r>
            </a:p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80808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635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7473398" y="2981558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= 9.53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4220610" y="4240445"/>
            <a:ext cx="429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0.65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</a:rPr>
              <a:t>9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0.2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0.1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0.05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 = 9.45</a:t>
            </a:r>
          </a:p>
        </p:txBody>
      </p:sp>
      <p:grpSp>
        <p:nvGrpSpPr>
          <p:cNvPr id="41" name="Group 31"/>
          <p:cNvGrpSpPr>
            <a:grpSpLocks/>
          </p:cNvGrpSpPr>
          <p:nvPr/>
        </p:nvGrpSpPr>
        <p:grpSpPr bwMode="auto">
          <a:xfrm>
            <a:off x="4747660" y="4349983"/>
            <a:ext cx="3057525" cy="215900"/>
            <a:chOff x="3222" y="3702"/>
            <a:chExt cx="1926" cy="136"/>
          </a:xfrm>
        </p:grpSpPr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3222" y="3702"/>
              <a:ext cx="317" cy="13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3803" y="3702"/>
              <a:ext cx="227" cy="13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4302" y="3702"/>
              <a:ext cx="226" cy="13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4785" y="3702"/>
              <a:ext cx="363" cy="13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36"/>
          <p:cNvGrpSpPr>
            <a:grpSpLocks/>
          </p:cNvGrpSpPr>
          <p:nvPr/>
        </p:nvGrpSpPr>
        <p:grpSpPr bwMode="auto">
          <a:xfrm>
            <a:off x="4276173" y="4349983"/>
            <a:ext cx="3057525" cy="215900"/>
            <a:chOff x="3222" y="3702"/>
            <a:chExt cx="1926" cy="136"/>
          </a:xfrm>
        </p:grpSpPr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3222" y="3702"/>
              <a:ext cx="317" cy="13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3803" y="3702"/>
              <a:ext cx="227" cy="13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4302" y="3702"/>
              <a:ext cx="226" cy="13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4785" y="3702"/>
              <a:ext cx="363" cy="13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3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29" grpId="0" build="p" autoUpdateAnimBg="0"/>
      <p:bldP spid="30" grpId="0" build="p" autoUpdateAnimBg="0"/>
      <p:bldP spid="31" grpId="0" build="p" autoUpdateAnimBg="0"/>
      <p:bldP spid="33" grpId="0" build="p" autoUpdateAnimBg="0"/>
      <p:bldP spid="35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en-US" altLang="zh-CN" sz="3600" dirty="0" smtClean="0"/>
              <a:t>.1.1 </a:t>
            </a:r>
            <a:r>
              <a:rPr lang="zh-CN" altLang="en-US" sz="3600" dirty="0" smtClean="0"/>
              <a:t>离散型随机变量的数学期望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057342" y="3386850"/>
            <a:ext cx="6934200" cy="2438400"/>
            <a:chOff x="-3216" y="2496"/>
            <a:chExt cx="4368" cy="1536"/>
          </a:xfrm>
        </p:grpSpPr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-3216" y="2496"/>
              <a:ext cx="4368" cy="1536"/>
            </a:xfrm>
            <a:prstGeom prst="wedgeRectCallout">
              <a:avLst>
                <a:gd name="adj1" fmla="val -23968"/>
                <a:gd name="adj2" fmla="val -101106"/>
              </a:avLst>
            </a:prstGeom>
            <a:solidFill>
              <a:srgbClr val="00FF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-3147" y="2581"/>
              <a:ext cx="36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itchFamily="2" charset="-122"/>
                </a:rPr>
                <a:t>注：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华文中宋" pitchFamily="2" charset="-122"/>
                </a:rPr>
                <a:t>非绝对收敛级数的和与求和顺序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ea typeface="华文中宋" pitchFamily="2" charset="-122"/>
                </a:rPr>
                <a:t>有关</a:t>
              </a:r>
              <a:endParaRPr kumimoji="1" lang="zh-CN" altLang="en-US" sz="2400" dirty="0"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</p:grp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67430" y="1144565"/>
            <a:ext cx="1066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endParaRPr lang="en-US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09205" y="1142333"/>
            <a:ext cx="771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设离散型随机变量</a:t>
            </a:r>
            <a:r>
              <a:rPr kumimoji="1" lang="en-US" altLang="zh-CN" sz="2400" i="1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000" i="1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分布列为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P(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，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=1,2,…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590235" y="1982765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74348" y="1647802"/>
            <a:ext cx="130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若  </a:t>
            </a:r>
            <a:r>
              <a:rPr kumimoji="1" lang="en-US" altLang="zh-CN" sz="2800">
                <a:solidFill>
                  <a:srgbClr val="080808"/>
                </a:solidFill>
                <a:latin typeface="Symbol" panose="05050102010706020507" pitchFamily="18" charset="2"/>
                <a:ea typeface="华文中宋" pitchFamily="2" charset="-122"/>
              </a:rPr>
              <a:t>S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i 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i</a:t>
            </a:r>
            <a:endParaRPr kumimoji="1" lang="en-US" altLang="zh-CN" sz="240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22260" y="179226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723710" y="167796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itchFamily="2" charset="-122"/>
              </a:rPr>
              <a:t>绝对收敛，则称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909948" y="1698602"/>
            <a:ext cx="260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6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数学期望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，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490223" y="2274865"/>
            <a:ext cx="260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简称为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6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均值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50610" y="1962127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4027173" y="1650977"/>
            <a:ext cx="188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E(</a:t>
            </a:r>
            <a:r>
              <a:rPr kumimoji="1" lang="en-US" altLang="zh-CN" sz="2400" b="1" i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800">
                <a:solidFill>
                  <a:srgbClr val="080808"/>
                </a:solidFill>
                <a:latin typeface="Symbol" panose="05050102010706020507" pitchFamily="18" charset="2"/>
                <a:ea typeface="华文中宋" pitchFamily="2" charset="-122"/>
              </a:rPr>
              <a:t>S 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华文中宋" pitchFamily="2" charset="-122"/>
              </a:rPr>
              <a:t>i </a:t>
            </a:r>
            <a:r>
              <a:rPr kumimoji="1" lang="en-US" altLang="zh-CN" sz="2400" b="1" i="1">
                <a:solidFill>
                  <a:srgbClr val="0066FF"/>
                </a:solidFill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b="1" i="1" baseline="-25000">
                <a:solidFill>
                  <a:srgbClr val="0066FF"/>
                </a:solidFill>
                <a:latin typeface="Times New Roman" panose="02020603050405020304" pitchFamily="18" charset="0"/>
                <a:ea typeface="华文中宋" pitchFamily="2" charset="-122"/>
              </a:rPr>
              <a:t>i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055873" y="194149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" name="矩形 1"/>
          <p:cNvSpPr/>
          <p:nvPr/>
        </p:nvSpPr>
        <p:spPr>
          <a:xfrm>
            <a:off x="1301742" y="4201644"/>
            <a:ext cx="65341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400" dirty="0" smtClean="0">
                <a:latin typeface="Times New Roman" panose="02020603050405020304" pitchFamily="18" charset="0"/>
                <a:ea typeface="华文中宋" pitchFamily="2" charset="-122"/>
              </a:rPr>
              <a:t>从直观上来讲，该条件是合理的。因为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itchFamily="2" charset="-122"/>
              </a:rPr>
              <a:t>顺序</a:t>
            </a:r>
            <a:endParaRPr kumimoji="1" lang="en-US" altLang="zh-CN" sz="2400" dirty="0" smtClean="0">
              <a:latin typeface="Times New Roman" panose="02020603050405020304" pitchFamily="18" charset="0"/>
              <a:ea typeface="华文中宋" pitchFamily="2" charset="-122"/>
            </a:endParaRPr>
          </a:p>
          <a:p>
            <a:pPr algn="just"/>
            <a:r>
              <a:rPr kumimoji="1" lang="zh-CN" altLang="en-US" sz="2400" dirty="0" smtClean="0">
                <a:latin typeface="Times New Roman" panose="02020603050405020304" pitchFamily="18" charset="0"/>
                <a:ea typeface="华文中宋" pitchFamily="2" charset="-122"/>
              </a:rPr>
              <a:t>对随机变量并不是本质的，因而在数学期望的</a:t>
            </a:r>
            <a:endParaRPr kumimoji="1" lang="en-US" altLang="zh-CN" sz="2400" dirty="0" smtClean="0">
              <a:latin typeface="Times New Roman" panose="02020603050405020304" pitchFamily="18" charset="0"/>
              <a:ea typeface="华文中宋" pitchFamily="2" charset="-122"/>
            </a:endParaRPr>
          </a:p>
          <a:p>
            <a:pPr algn="just"/>
            <a:r>
              <a:rPr kumimoji="1" lang="zh-CN" altLang="en-US" sz="2400" dirty="0" smtClean="0">
                <a:latin typeface="Times New Roman" panose="02020603050405020304" pitchFamily="18" charset="0"/>
                <a:ea typeface="华文中宋" pitchFamily="2" charset="-122"/>
              </a:rPr>
              <a:t>定义中应允许任意改变次序而不影响值。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02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5" grpId="0" build="p" autoUpdateAnimBg="0"/>
      <p:bldP spid="27" grpId="0" build="p" autoUpdateAnimBg="0"/>
      <p:bldP spid="28" grpId="0" build="p" autoUpdateAnimBg="0"/>
      <p:bldP spid="29" grpId="0" build="p" autoUpdateAnimBg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en-US" altLang="zh-CN" sz="3600" dirty="0" smtClean="0"/>
              <a:t>.1.1 </a:t>
            </a:r>
            <a:r>
              <a:rPr lang="zh-CN" altLang="en-US" sz="3600" dirty="0" smtClean="0"/>
              <a:t>离散型随机变量的数学期望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945918" y="2830592"/>
            <a:ext cx="411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~ B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(1,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，求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963381" y="3516392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949093" y="4430792"/>
            <a:ext cx="382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~ 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，求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942743" y="5268992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20420"/>
              </p:ext>
            </p:extLst>
          </p:nvPr>
        </p:nvGraphicFramePr>
        <p:xfrm>
          <a:off x="1607906" y="5170567"/>
          <a:ext cx="24653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公式" r:id="rId3" imgW="1269720" imgH="444240" progId="Equation.3">
                  <p:embed/>
                </p:oleObj>
              </mc:Choice>
              <mc:Fallback>
                <p:oleObj name="公式" r:id="rId3" imgW="1269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906" y="5170567"/>
                        <a:ext cx="24653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45573"/>
              </p:ext>
            </p:extLst>
          </p:nvPr>
        </p:nvGraphicFramePr>
        <p:xfrm>
          <a:off x="4066943" y="5170567"/>
          <a:ext cx="2117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公式" r:id="rId5" imgW="1091880" imgH="444240" progId="Equation.3">
                  <p:embed/>
                </p:oleObj>
              </mc:Choice>
              <mc:Fallback>
                <p:oleObj name="公式" r:id="rId5" imgW="1091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943" y="5170567"/>
                        <a:ext cx="21177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674581" y="3533854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611206" y="3533854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1×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3401781" y="3527504"/>
            <a:ext cx="163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+ 0×(1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4978168" y="3533854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6116406" y="5357892"/>
            <a:ext cx="59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357180" y="969562"/>
            <a:ext cx="1066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endParaRPr lang="en-US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1198955" y="967330"/>
            <a:ext cx="771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设离散型随机变量</a:t>
            </a:r>
            <a:r>
              <a:rPr kumimoji="1" lang="en-US" altLang="zh-CN" sz="2400" i="1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000" i="1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分布列为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P(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，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=1,2,…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</a:t>
            </a:r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479985" y="1807762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364098" y="1472799"/>
            <a:ext cx="130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若  </a:t>
            </a:r>
            <a:r>
              <a:rPr kumimoji="1" lang="en-US" altLang="zh-CN" sz="2800">
                <a:solidFill>
                  <a:srgbClr val="080808"/>
                </a:solidFill>
                <a:latin typeface="Symbol" panose="05050102010706020507" pitchFamily="18" charset="2"/>
                <a:ea typeface="华文中宋" pitchFamily="2" charset="-122"/>
              </a:rPr>
              <a:t>S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i 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i</a:t>
            </a:r>
            <a:endParaRPr kumimoji="1" lang="en-US" altLang="zh-CN" sz="240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2712010" y="1617262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1613460" y="1502962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itchFamily="2" charset="-122"/>
              </a:rPr>
              <a:t>绝对收敛，则称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5799698" y="1523599"/>
            <a:ext cx="260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6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数学期望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，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379973" y="2099862"/>
            <a:ext cx="260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简称为</a:t>
            </a:r>
            <a:r>
              <a:rPr kumimoji="1" lang="en-US" altLang="zh-CN" sz="2400" i="1" dirty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600" i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均值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940360" y="1787124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3916923" y="1475974"/>
            <a:ext cx="188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E(</a:t>
            </a:r>
            <a:r>
              <a:rPr kumimoji="1" lang="en-US" altLang="zh-CN" sz="2400" b="1" i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800">
                <a:solidFill>
                  <a:srgbClr val="080808"/>
                </a:solidFill>
                <a:latin typeface="Symbol" panose="05050102010706020507" pitchFamily="18" charset="2"/>
                <a:ea typeface="华文中宋" pitchFamily="2" charset="-122"/>
              </a:rPr>
              <a:t>S 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华文中宋" pitchFamily="2" charset="-122"/>
              </a:rPr>
              <a:t>i </a:t>
            </a:r>
            <a:r>
              <a:rPr kumimoji="1" lang="en-US" altLang="zh-CN" sz="2400" b="1" i="1">
                <a:solidFill>
                  <a:srgbClr val="0066FF"/>
                </a:solidFill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b="1" i="1" baseline="-25000">
                <a:solidFill>
                  <a:srgbClr val="0066FF"/>
                </a:solidFill>
                <a:latin typeface="Times New Roman" panose="02020603050405020304" pitchFamily="18" charset="0"/>
                <a:ea typeface="华文中宋" pitchFamily="2" charset="-122"/>
              </a:rPr>
              <a:t>i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4945623" y="1766487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37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 autoUpdateAnimBg="0"/>
      <p:bldP spid="34" grpId="0" build="p" autoUpdateAnimBg="0"/>
      <p:bldP spid="35" grpId="0" build="p" autoUpdateAnimBg="0"/>
      <p:bldP spid="36" grpId="0" build="p" autoUpdateAnimBg="0"/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en-US" altLang="zh-CN" sz="3600" dirty="0" smtClean="0"/>
              <a:t>.1.1 </a:t>
            </a:r>
            <a:r>
              <a:rPr lang="zh-CN" altLang="en-US" sz="3600" dirty="0" smtClean="0"/>
              <a:t>离散型随机变量的数学期望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09646" y="1262625"/>
            <a:ext cx="50635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3000" b="1" dirty="0" smtClean="0">
                <a:solidFill>
                  <a:srgbClr val="9C3B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常见离散型随机变量的</a:t>
            </a:r>
            <a:r>
              <a:rPr kumimoji="1" lang="zh-CN" altLang="en-US" sz="3000" b="1" dirty="0">
                <a:solidFill>
                  <a:srgbClr val="9C3B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期望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61253" y="2139329"/>
            <a:ext cx="30492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EX=p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190619" y="3450604"/>
            <a:ext cx="2885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800" b="1" i="1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176059" y="2787029"/>
            <a:ext cx="32704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EX=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</a:rPr>
              <a:t>np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227359" y="4819029"/>
            <a:ext cx="38234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几何分布，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EX=</a:t>
            </a:r>
            <a:r>
              <a:rPr kumimoji="1"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</a:rPr>
              <a:t>/p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14853" y="4171329"/>
            <a:ext cx="46041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超几何分布，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EX=</a:t>
            </a:r>
            <a:r>
              <a:rPr kumimoji="1" lang="en-US" altLang="zh-CN" sz="2800" b="1" i="1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nM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</a:rPr>
              <a:t>/N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7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2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25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25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 autoUpdateAnimBg="0"/>
      <p:bldP spid="28" grpId="0" build="p" autoUpdateAnimBg="0"/>
      <p:bldP spid="29" grpId="0" build="p" autoUpdateAnimBg="0"/>
      <p:bldP spid="30" grpId="0" build="p" autoUpdateAnimBg="0"/>
      <p:bldP spid="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4.1.2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2499734" y="2621587"/>
            <a:ext cx="4267200" cy="2819400"/>
            <a:chOff x="2592" y="1824"/>
            <a:chExt cx="2688" cy="1776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 rot="-10800000">
              <a:off x="2592" y="1824"/>
              <a:ext cx="2688" cy="1776"/>
            </a:xfrm>
            <a:prstGeom prst="verticalScroll">
              <a:avLst>
                <a:gd name="adj" fmla="val 14130"/>
              </a:avLst>
            </a:prstGeom>
            <a:solidFill>
              <a:srgbClr val="CCFFFF"/>
            </a:solidFill>
            <a:ln w="9525">
              <a:solidFill>
                <a:srgbClr val="33CC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2976" y="3024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024" y="2248"/>
              <a:ext cx="1728" cy="776"/>
            </a:xfrm>
            <a:custGeom>
              <a:avLst/>
              <a:gdLst>
                <a:gd name="T0" fmla="*/ 0 w 1728"/>
                <a:gd name="T1" fmla="*/ 728 h 776"/>
                <a:gd name="T2" fmla="*/ 144 w 1728"/>
                <a:gd name="T3" fmla="*/ 632 h 776"/>
                <a:gd name="T4" fmla="*/ 240 w 1728"/>
                <a:gd name="T5" fmla="*/ 488 h 776"/>
                <a:gd name="T6" fmla="*/ 336 w 1728"/>
                <a:gd name="T7" fmla="*/ 248 h 776"/>
                <a:gd name="T8" fmla="*/ 480 w 1728"/>
                <a:gd name="T9" fmla="*/ 56 h 776"/>
                <a:gd name="T10" fmla="*/ 576 w 1728"/>
                <a:gd name="T11" fmla="*/ 8 h 776"/>
                <a:gd name="T12" fmla="*/ 672 w 1728"/>
                <a:gd name="T13" fmla="*/ 8 h 776"/>
                <a:gd name="T14" fmla="*/ 768 w 1728"/>
                <a:gd name="T15" fmla="*/ 56 h 776"/>
                <a:gd name="T16" fmla="*/ 912 w 1728"/>
                <a:gd name="T17" fmla="*/ 248 h 776"/>
                <a:gd name="T18" fmla="*/ 1008 w 1728"/>
                <a:gd name="T19" fmla="*/ 440 h 776"/>
                <a:gd name="T20" fmla="*/ 1104 w 1728"/>
                <a:gd name="T21" fmla="*/ 536 h 776"/>
                <a:gd name="T22" fmla="*/ 1200 w 1728"/>
                <a:gd name="T23" fmla="*/ 584 h 776"/>
                <a:gd name="T24" fmla="*/ 1296 w 1728"/>
                <a:gd name="T25" fmla="*/ 632 h 776"/>
                <a:gd name="T26" fmla="*/ 1392 w 1728"/>
                <a:gd name="T27" fmla="*/ 680 h 776"/>
                <a:gd name="T28" fmla="*/ 1536 w 1728"/>
                <a:gd name="T29" fmla="*/ 728 h 776"/>
                <a:gd name="T30" fmla="*/ 1728 w 1728"/>
                <a:gd name="T31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8" h="776">
                  <a:moveTo>
                    <a:pt x="0" y="728"/>
                  </a:moveTo>
                  <a:cubicBezTo>
                    <a:pt x="52" y="700"/>
                    <a:pt x="104" y="672"/>
                    <a:pt x="144" y="632"/>
                  </a:cubicBezTo>
                  <a:cubicBezTo>
                    <a:pt x="184" y="592"/>
                    <a:pt x="208" y="552"/>
                    <a:pt x="240" y="488"/>
                  </a:cubicBezTo>
                  <a:cubicBezTo>
                    <a:pt x="272" y="424"/>
                    <a:pt x="296" y="320"/>
                    <a:pt x="336" y="248"/>
                  </a:cubicBezTo>
                  <a:cubicBezTo>
                    <a:pt x="376" y="176"/>
                    <a:pt x="440" y="96"/>
                    <a:pt x="480" y="56"/>
                  </a:cubicBezTo>
                  <a:cubicBezTo>
                    <a:pt x="520" y="16"/>
                    <a:pt x="544" y="16"/>
                    <a:pt x="576" y="8"/>
                  </a:cubicBezTo>
                  <a:cubicBezTo>
                    <a:pt x="608" y="0"/>
                    <a:pt x="640" y="0"/>
                    <a:pt x="672" y="8"/>
                  </a:cubicBezTo>
                  <a:cubicBezTo>
                    <a:pt x="704" y="16"/>
                    <a:pt x="728" y="16"/>
                    <a:pt x="768" y="56"/>
                  </a:cubicBezTo>
                  <a:cubicBezTo>
                    <a:pt x="808" y="96"/>
                    <a:pt x="872" y="184"/>
                    <a:pt x="912" y="248"/>
                  </a:cubicBezTo>
                  <a:cubicBezTo>
                    <a:pt x="952" y="312"/>
                    <a:pt x="976" y="392"/>
                    <a:pt x="1008" y="440"/>
                  </a:cubicBezTo>
                  <a:cubicBezTo>
                    <a:pt x="1040" y="488"/>
                    <a:pt x="1072" y="512"/>
                    <a:pt x="1104" y="536"/>
                  </a:cubicBezTo>
                  <a:cubicBezTo>
                    <a:pt x="1136" y="560"/>
                    <a:pt x="1168" y="568"/>
                    <a:pt x="1200" y="584"/>
                  </a:cubicBezTo>
                  <a:cubicBezTo>
                    <a:pt x="1232" y="600"/>
                    <a:pt x="1264" y="616"/>
                    <a:pt x="1296" y="632"/>
                  </a:cubicBezTo>
                  <a:cubicBezTo>
                    <a:pt x="1328" y="648"/>
                    <a:pt x="1352" y="664"/>
                    <a:pt x="1392" y="680"/>
                  </a:cubicBezTo>
                  <a:cubicBezTo>
                    <a:pt x="1432" y="696"/>
                    <a:pt x="1480" y="712"/>
                    <a:pt x="1536" y="728"/>
                  </a:cubicBezTo>
                  <a:cubicBezTo>
                    <a:pt x="1592" y="744"/>
                    <a:pt x="1696" y="768"/>
                    <a:pt x="1728" y="77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636" y="1920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1200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48" y="2256"/>
              <a:ext cx="96" cy="76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571" y="304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dx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152514" y="1109932"/>
            <a:ext cx="9906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endParaRPr lang="en-US" altLang="zh-CN" sz="2400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033057" y="1052330"/>
            <a:ext cx="5655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设连续型随机变量</a:t>
            </a:r>
            <a:r>
              <a:rPr kumimoji="1" lang="en-US" altLang="zh-CN" sz="2400" i="1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400" i="1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的密度函数为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中宋" pitchFamily="2" charset="-12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itchFamily="2" charset="-122"/>
              </a:rPr>
              <a:t>,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若</a:t>
            </a:r>
            <a:endParaRPr kumimoji="1"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26855"/>
              </p:ext>
            </p:extLst>
          </p:nvPr>
        </p:nvGraphicFramePr>
        <p:xfrm>
          <a:off x="6650273" y="998821"/>
          <a:ext cx="15240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公式" r:id="rId3" imgW="799920" imgH="330120" progId="Equation.3">
                  <p:embed/>
                </p:oleObj>
              </mc:Choice>
              <mc:Fallback>
                <p:oleObj name="公式" r:id="rId3" imgW="799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273" y="998821"/>
                        <a:ext cx="15240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57289" y="1791779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则称 </a:t>
            </a:r>
            <a:r>
              <a:rPr kumimoji="1" lang="zh-CN" altLang="en-US" sz="24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12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)=</a:t>
            </a: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84259"/>
              </p:ext>
            </p:extLst>
          </p:nvPr>
        </p:nvGraphicFramePr>
        <p:xfrm>
          <a:off x="2033701" y="1690179"/>
          <a:ext cx="582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公式" r:id="rId5" imgW="304560" imgH="330120" progId="Equation.3">
                  <p:embed/>
                </p:oleObj>
              </mc:Choice>
              <mc:Fallback>
                <p:oleObj name="公式" r:id="rId5" imgW="304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701" y="1690179"/>
                        <a:ext cx="5826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45039" y="1791779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4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数学期望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均值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2544876" y="1733041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848089" y="1733041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)d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048860" y="1098834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收敛，</a:t>
            </a:r>
          </a:p>
        </p:txBody>
      </p:sp>
    </p:spTree>
    <p:extLst>
      <p:ext uri="{BB962C8B-B14F-4D97-AF65-F5344CB8AC3E}">
        <p14:creationId xmlns:p14="http://schemas.microsoft.com/office/powerpoint/2010/main" val="32991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20" grpId="0" build="p" autoUpdateAnimBg="0"/>
      <p:bldP spid="22" grpId="0" build="p" autoUpdateAnimBg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6847</TotalTime>
  <Pages>0</Pages>
  <Words>1110</Words>
  <Characters>0</Characters>
  <Application>Microsoft Office PowerPoint</Application>
  <PresentationFormat>全屏显示(4:3)</PresentationFormat>
  <Lines>0</Lines>
  <Paragraphs>191</Paragraphs>
  <Slides>22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Basis</vt:lpstr>
      <vt:lpstr>公式</vt:lpstr>
      <vt:lpstr>Equation</vt:lpstr>
      <vt:lpstr>概率论与数理统计  第四章 数字特征</vt:lpstr>
      <vt:lpstr>第四章     数字特征</vt:lpstr>
      <vt:lpstr>第四章     数字特征</vt:lpstr>
      <vt:lpstr>第四章  数字特征</vt:lpstr>
      <vt:lpstr>4.1.1 离散型随机变量的数学期望</vt:lpstr>
      <vt:lpstr>4.1.1 离散型随机变量的数学期望</vt:lpstr>
      <vt:lpstr>4.1.1 离散型随机变量的数学期望</vt:lpstr>
      <vt:lpstr>4.1.1 离散型随机变量的数学期望</vt:lpstr>
      <vt:lpstr>4.1.2 连续型随机变量的数学期望</vt:lpstr>
      <vt:lpstr>4.1.2 连续型随机变量的数学期望</vt:lpstr>
      <vt:lpstr>4.1.2 连续型随机变量的数学期望</vt:lpstr>
      <vt:lpstr>4.1.2 连续型随机变量的数学期望</vt:lpstr>
      <vt:lpstr>4.1.3 随机变量函数的数学期望</vt:lpstr>
      <vt:lpstr>4.1.3 随机变量函数的数学期望</vt:lpstr>
      <vt:lpstr>4.1.3 随机变量函数的数学期望</vt:lpstr>
      <vt:lpstr>PowerPoint 演示文稿</vt:lpstr>
      <vt:lpstr>PowerPoint 演示文稿</vt:lpstr>
      <vt:lpstr>PowerPoint 演示文稿</vt:lpstr>
      <vt:lpstr>4.1.3 数学期望的性质</vt:lpstr>
      <vt:lpstr>4.1.3 数学期望的性质</vt:lpstr>
      <vt:lpstr>4.1.3 数学期望的性质</vt:lpstr>
      <vt:lpstr>4.1.3 数学期望的性质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Administrator</cp:lastModifiedBy>
  <cp:revision>6126</cp:revision>
  <dcterms:created xsi:type="dcterms:W3CDTF">2003-07-06T11:35:33Z</dcterms:created>
  <dcterms:modified xsi:type="dcterms:W3CDTF">2018-12-04T07:40:37Z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