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  <p:sldMasterId id="2147484386" r:id="rId2"/>
  </p:sldMasterIdLst>
  <p:notesMasterIdLst>
    <p:notesMasterId r:id="rId33"/>
  </p:notesMasterIdLst>
  <p:sldIdLst>
    <p:sldId id="803" r:id="rId3"/>
    <p:sldId id="789" r:id="rId4"/>
    <p:sldId id="806" r:id="rId5"/>
    <p:sldId id="824" r:id="rId6"/>
    <p:sldId id="804" r:id="rId7"/>
    <p:sldId id="825" r:id="rId8"/>
    <p:sldId id="82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27" r:id="rId18"/>
    <p:sldId id="828" r:id="rId19"/>
    <p:sldId id="829" r:id="rId20"/>
    <p:sldId id="815" r:id="rId21"/>
    <p:sldId id="816" r:id="rId22"/>
    <p:sldId id="817" r:id="rId23"/>
    <p:sldId id="830" r:id="rId24"/>
    <p:sldId id="818" r:id="rId25"/>
    <p:sldId id="819" r:id="rId26"/>
    <p:sldId id="832" r:id="rId27"/>
    <p:sldId id="820" r:id="rId28"/>
    <p:sldId id="831" r:id="rId29"/>
    <p:sldId id="821" r:id="rId30"/>
    <p:sldId id="822" r:id="rId31"/>
    <p:sldId id="82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C3B99"/>
    <a:srgbClr val="3494BA"/>
    <a:srgbClr val="D75DCE"/>
    <a:srgbClr val="FF0000"/>
    <a:srgbClr val="3366FF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8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14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EDDFB1-3AB5-426E-B917-D871481A40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b0</a:t>
            </a:r>
            <a:r>
              <a:rPr lang="zh-CN" altLang="en-US" smtClean="0">
                <a:latin typeface="Arial" panose="020B0604020202020204" pitchFamily="34" charset="0"/>
              </a:rPr>
              <a:t>和相关系数符号相同，相关系数</a:t>
            </a:r>
            <a:r>
              <a:rPr lang="en-US" altLang="zh-CN" smtClean="0">
                <a:latin typeface="Arial" panose="020B0604020202020204" pitchFamily="34" charset="0"/>
              </a:rPr>
              <a:t>=1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b0&gt;0,</a:t>
            </a:r>
            <a:r>
              <a:rPr lang="zh-CN" altLang="en-US" smtClean="0">
                <a:latin typeface="Arial" panose="020B0604020202020204" pitchFamily="34" charset="0"/>
              </a:rPr>
              <a:t>正相关，</a:t>
            </a:r>
            <a:r>
              <a:rPr lang="en-US" altLang="zh-CN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负相关</a:t>
            </a:r>
            <a:r>
              <a:rPr lang="en-US" altLang="zh-CN" smtClean="0">
                <a:latin typeface="Arial" panose="020B0604020202020204" pitchFamily="34" charset="0"/>
              </a:rPr>
              <a:t>.</a:t>
            </a:r>
            <a:r>
              <a:rPr lang="zh-CN" altLang="en-US" smtClean="0">
                <a:latin typeface="Arial" panose="020B0604020202020204" pitchFamily="34" charset="0"/>
              </a:rPr>
              <a:t>；相关系数</a:t>
            </a:r>
            <a:r>
              <a:rPr lang="en-US" altLang="zh-CN" smtClean="0">
                <a:latin typeface="Arial" panose="020B0604020202020204" pitchFamily="34" charset="0"/>
              </a:rPr>
              <a:t>=0</a:t>
            </a:r>
            <a:r>
              <a:rPr lang="zh-CN" altLang="en-US" smtClean="0">
                <a:latin typeface="Arial" panose="020B0604020202020204" pitchFamily="34" charset="0"/>
              </a:rPr>
              <a:t>，推出</a:t>
            </a:r>
            <a:r>
              <a:rPr lang="en-US" altLang="zh-CN" smtClean="0">
                <a:latin typeface="Arial" panose="020B0604020202020204" pitchFamily="34" charset="0"/>
              </a:rPr>
              <a:t>b0=0.</a:t>
            </a:r>
            <a:r>
              <a:rPr lang="zh-CN" altLang="en-US" smtClean="0">
                <a:latin typeface="Arial" panose="020B0604020202020204" pitchFamily="34" charset="0"/>
              </a:rPr>
              <a:t>无线性性</a:t>
            </a:r>
          </a:p>
        </p:txBody>
      </p:sp>
    </p:spTree>
    <p:extLst>
      <p:ext uri="{BB962C8B-B14F-4D97-AF65-F5344CB8AC3E}">
        <p14:creationId xmlns:p14="http://schemas.microsoft.com/office/powerpoint/2010/main" val="85186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2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1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2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88784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8784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E98C7C-327C-4BEC-BDAB-29523642A685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806C04D-FDB7-43D7-AC5D-03021E65CB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1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2929-3F99-42CB-B859-936084D3B7A9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EBA68-F7CF-414E-82EE-33C634863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9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5D9D-704C-4177-855B-8C9425AA497C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3F9B2-DAE1-4E98-8E59-98F73F84E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51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0DAAB-7986-4A9F-89EA-BBFECC178753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74327-F999-48E8-A03F-D1DAA23355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48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D656-6E26-4AD2-B4B8-452342A0553D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057EF-6E69-4D11-A264-9021D57A1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30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6DAB-4679-4C99-B7E1-17B5F0E24D84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08BDF-F26E-4FED-89B1-E604157562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671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3A11-3692-4A8D-A005-0984BE736D53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75551-DFD7-46CB-A0BB-41E2A1F77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4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8A32B-8C9B-4A8C-8F0D-B7703CFB701F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81493-3C3F-4BD6-85E6-2F23048046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89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3DAB-A8B9-4CD9-BA2B-84BD68574EE4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95B36-A3BC-430D-83DB-9119097CF4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9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89F26-0B52-47EB-907D-21514C74C844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162B5-BFFC-4644-BB2C-C406688D1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11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D87DE-2F47-4950-ACB0-150BB3FAA450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20816-D860-482B-867C-A0AAFF370A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814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06B57-3E0B-43A6-8E50-1FD4AED5B86B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B919E-6A34-40BD-88BD-84367ADD39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7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2018/12/7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88665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6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7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8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69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0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1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2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3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4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5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6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7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8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79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3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6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88680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6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7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8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09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0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1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2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3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4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5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6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17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6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886819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0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1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2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3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4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5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6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7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8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29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0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1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6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88683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3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7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886847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8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49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0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1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2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3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4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5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6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7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8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59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7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88686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6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7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886875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6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7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8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79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0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1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2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3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4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5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6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86887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687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88688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688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88689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89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90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90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90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8690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3687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87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8690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883E468-8333-4E53-84A2-4643C806182A}" type="datetime1">
              <a:rPr lang="zh-CN" altLang="en-US"/>
              <a:pPr>
                <a:defRPr/>
              </a:pPr>
              <a:t>2018/12/7</a:t>
            </a:fld>
            <a:endParaRPr lang="en-US" altLang="zh-CN"/>
          </a:p>
        </p:txBody>
      </p:sp>
      <p:sp>
        <p:nvSpPr>
          <p:cNvPr id="288690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690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fld id="{375D8ABA-9DBB-4BB7-84BF-051056EF21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  <p:sldLayoutId id="21474843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audio" Target="../media/audio1.wav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96.png"/><Relationship Id="rId17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107.png"/><Relationship Id="rId10" Type="http://schemas.openxmlformats.org/officeDocument/2006/relationships/image" Target="../media/image95.png"/><Relationship Id="rId4" Type="http://schemas.openxmlformats.org/officeDocument/2006/relationships/image" Target="../media/image81.wmf"/><Relationship Id="rId9" Type="http://schemas.openxmlformats.org/officeDocument/2006/relationships/image" Target="../media/image101.png"/><Relationship Id="rId14" Type="http://schemas.openxmlformats.org/officeDocument/2006/relationships/image" Target="../media/image97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0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image" Target="../media/image111.png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118.wmf"/><Relationship Id="rId25" Type="http://schemas.openxmlformats.org/officeDocument/2006/relationships/image" Target="../media/image12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image" Target="../media/image12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1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image" Target="../media/image18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9.png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数字特征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方差的性质</a:t>
            </a:r>
            <a:endParaRPr lang="zh-CN" altLang="en-US" sz="360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395420" y="1051616"/>
            <a:ext cx="3960812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切比雪夫不等式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95420" y="1868148"/>
            <a:ext cx="8573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的期望和方差均存在，则对任意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e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&gt;0, </a:t>
            </a:r>
            <a:r>
              <a:rPr kumimoji="1" lang="zh-CN" altLang="en-US" sz="2800" b="1" dirty="0">
                <a:solidFill>
                  <a:schemeClr val="tx1"/>
                </a:solidFill>
                <a:latin typeface="Symbol" panose="05050102010706020507" pitchFamily="18" charset="2"/>
              </a:rPr>
              <a:t>有</a:t>
            </a:r>
          </a:p>
        </p:txBody>
      </p:sp>
      <p:grpSp>
        <p:nvGrpSpPr>
          <p:cNvPr id="69" name="Group 15"/>
          <p:cNvGrpSpPr>
            <a:grpSpLocks/>
          </p:cNvGrpSpPr>
          <p:nvPr/>
        </p:nvGrpSpPr>
        <p:grpSpPr bwMode="auto">
          <a:xfrm>
            <a:off x="1732770" y="2530135"/>
            <a:ext cx="4175125" cy="936625"/>
            <a:chOff x="1157" y="1751"/>
            <a:chExt cx="2630" cy="590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1157" y="1887"/>
              <a:ext cx="26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(|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X-EX|</a:t>
              </a:r>
              <a:r>
                <a:rPr kumimoji="1" lang="en-US" altLang="en-US" sz="2400" b="1">
                  <a:solidFill>
                    <a:srgbClr val="FF0000"/>
                  </a:solidFill>
                </a:rPr>
                <a:t>≥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Symbol" panose="05050102010706020507" pitchFamily="18" charset="2"/>
                </a:rPr>
                <a:t>e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en-US" altLang="en-US" sz="2400" b="1">
                  <a:solidFill>
                    <a:srgbClr val="FF0000"/>
                  </a:solidFill>
                </a:rPr>
                <a:t>≤</a:t>
              </a:r>
              <a:endPara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2744" y="206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566" y="2014"/>
              <a:ext cx="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Symbol" panose="05050102010706020507" pitchFamily="18" charset="2"/>
                </a:rPr>
                <a:t>e </a:t>
              </a:r>
              <a:r>
                <a:rPr lang="en-US" altLang="zh-CN" sz="2800" b="1" baseline="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2426" y="1751"/>
              <a:ext cx="8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DX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973515"/>
              </p:ext>
            </p:extLst>
          </p:nvPr>
        </p:nvGraphicFramePr>
        <p:xfrm>
          <a:off x="1310495" y="3446123"/>
          <a:ext cx="4813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公式" r:id="rId3" imgW="2425680" imgH="482400" progId="Equation.3">
                  <p:embed/>
                </p:oleObj>
              </mc:Choice>
              <mc:Fallback>
                <p:oleObj name="公式" r:id="rId3" imgW="2425680" imgH="482400" progId="Equation.3">
                  <p:embed/>
                  <p:pic>
                    <p:nvPicPr>
                      <p:cNvPr id="2684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95" y="3446123"/>
                        <a:ext cx="4813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3982" y="4690723"/>
            <a:ext cx="252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2. </a:t>
            </a:r>
            <a:r>
              <a:rPr lang="zh-CN" altLang="en-US" sz="2600" b="1">
                <a:latin typeface="Times New Roman" panose="02020603050405020304" pitchFamily="18" charset="0"/>
              </a:rPr>
              <a:t>任意实数</a:t>
            </a:r>
            <a:r>
              <a:rPr lang="en-US" altLang="zh-CN" sz="2600" b="1" i="1">
                <a:latin typeface="Times New Roman" panose="02020603050405020304" pitchFamily="18" charset="0"/>
              </a:rPr>
              <a:t>c,</a:t>
            </a:r>
            <a:endParaRPr lang="en-US" altLang="zh-CN" sz="2600" b="1">
              <a:solidFill>
                <a:srgbClr val="FF33CC"/>
              </a:solidFill>
            </a:endParaRPr>
          </a:p>
        </p:txBody>
      </p:sp>
      <p:graphicFrame>
        <p:nvGraphicFramePr>
          <p:cNvPr id="8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205263"/>
              </p:ext>
            </p:extLst>
          </p:nvPr>
        </p:nvGraphicFramePr>
        <p:xfrm>
          <a:off x="2667807" y="4719298"/>
          <a:ext cx="44640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26849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807" y="4719298"/>
                        <a:ext cx="44640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8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build="p" autoUpdateAnimBg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方差的性质</a:t>
            </a:r>
            <a:endParaRPr lang="zh-CN" altLang="en-US" sz="3600" dirty="0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52557" y="5484892"/>
            <a:ext cx="18954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</a:rPr>
              <a:t>,</a:t>
            </a:r>
            <a:r>
              <a:rPr lang="en-US" altLang="zh-CN" sz="2600" b="1" i="1">
                <a:latin typeface="Times New Roman" panose="02020603050405020304" pitchFamily="18" charset="0"/>
              </a:rPr>
              <a:t>Y</a:t>
            </a:r>
            <a:r>
              <a:rPr lang="zh-CN" altLang="en-US" sz="2600" b="1">
                <a:solidFill>
                  <a:srgbClr val="FF33CC"/>
                </a:solidFill>
              </a:rPr>
              <a:t>独立</a:t>
            </a:r>
            <a:r>
              <a:rPr lang="en-US" altLang="zh-CN" sz="2600" b="1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2680"/>
              </p:ext>
            </p:extLst>
          </p:nvPr>
        </p:nvGraphicFramePr>
        <p:xfrm>
          <a:off x="879607" y="1739980"/>
          <a:ext cx="5184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3" imgW="2387520" imgH="203040" progId="Equation.DSMT4">
                  <p:embed/>
                </p:oleObj>
              </mc:Choice>
              <mc:Fallback>
                <p:oleObj name="Equation" r:id="rId3" imgW="2387520" imgH="203040" progId="Equation.DSMT4">
                  <p:embed/>
                  <p:pic>
                    <p:nvPicPr>
                      <p:cNvPr id="2685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07" y="1739980"/>
                        <a:ext cx="5184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76370" y="1644730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19232" y="2422605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33520" y="3084592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159875"/>
              </p:ext>
            </p:extLst>
          </p:nvPr>
        </p:nvGraphicFramePr>
        <p:xfrm>
          <a:off x="951045" y="2446417"/>
          <a:ext cx="2622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2685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45" y="2446417"/>
                        <a:ext cx="2622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18051"/>
              </p:ext>
            </p:extLst>
          </p:nvPr>
        </p:nvGraphicFramePr>
        <p:xfrm>
          <a:off x="1608270" y="3784680"/>
          <a:ext cx="1576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26859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70" y="3784680"/>
                        <a:ext cx="15763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37236"/>
              </p:ext>
            </p:extLst>
          </p:nvPr>
        </p:nvGraphicFramePr>
        <p:xfrm>
          <a:off x="951045" y="3171905"/>
          <a:ext cx="74310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9" imgW="3276360" imgH="203040" progId="Equation.DSMT4">
                  <p:embed/>
                </p:oleObj>
              </mc:Choice>
              <mc:Fallback>
                <p:oleObj name="Equation" r:id="rId9" imgW="3276360" imgH="203040" progId="Equation.DSMT4">
                  <p:embed/>
                  <p:pic>
                    <p:nvPicPr>
                      <p:cNvPr id="2685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45" y="3171905"/>
                        <a:ext cx="74310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39898"/>
              </p:ext>
            </p:extLst>
          </p:nvPr>
        </p:nvGraphicFramePr>
        <p:xfrm>
          <a:off x="4768982" y="3819605"/>
          <a:ext cx="2058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11" imgW="888840" imgH="203040" progId="Equation.DSMT4">
                  <p:embed/>
                </p:oleObj>
              </mc:Choice>
              <mc:Fallback>
                <p:oleObj name="Equation" r:id="rId11" imgW="888840" imgH="203040" progId="Equation.DSMT4">
                  <p:embed/>
                  <p:pic>
                    <p:nvPicPr>
                      <p:cNvPr id="26859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82" y="3819605"/>
                        <a:ext cx="2058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49395" y="3724355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  <a:ea typeface="楷体_GB2312" pitchFamily="49" charset="-122"/>
              </a:rPr>
              <a:t>特别，</a:t>
            </a:r>
          </a:p>
        </p:txBody>
      </p:sp>
      <p:grpSp>
        <p:nvGrpSpPr>
          <p:cNvPr id="50" name="Group 19"/>
          <p:cNvGrpSpPr>
            <a:grpSpLocks/>
          </p:cNvGrpSpPr>
          <p:nvPr/>
        </p:nvGrpSpPr>
        <p:grpSpPr bwMode="auto">
          <a:xfrm>
            <a:off x="3268795" y="3660855"/>
            <a:ext cx="1447800" cy="609600"/>
            <a:chOff x="4464" y="1632"/>
            <a:chExt cx="912" cy="384"/>
          </a:xfrm>
        </p:grpSpPr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4464" y="1632"/>
              <a:ext cx="91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4480" y="1632"/>
              <a:ext cx="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000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独立</a:t>
              </a:r>
              <a:endPara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4512" y="18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4512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387482" y="5461080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(4)</a:t>
            </a:r>
          </a:p>
        </p:txBody>
      </p:sp>
      <p:graphicFrame>
        <p:nvGraphicFramePr>
          <p:cNvPr id="5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37908"/>
              </p:ext>
            </p:extLst>
          </p:nvPr>
        </p:nvGraphicFramePr>
        <p:xfrm>
          <a:off x="2186120" y="5562680"/>
          <a:ext cx="12620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13" imgW="634680" imgH="203040" progId="Equation.DSMT4">
                  <p:embed/>
                </p:oleObj>
              </mc:Choice>
              <mc:Fallback>
                <p:oleObj name="Equation" r:id="rId13" imgW="634680" imgH="203040" progId="Equation.DSMT4">
                  <p:embed/>
                  <p:pic>
                    <p:nvPicPr>
                      <p:cNvPr id="26859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120" y="5562680"/>
                        <a:ext cx="12620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98770"/>
              </p:ext>
            </p:extLst>
          </p:nvPr>
        </p:nvGraphicFramePr>
        <p:xfrm>
          <a:off x="3376745" y="5505530"/>
          <a:ext cx="5351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15" imgW="2565360" imgH="228600" progId="Equation.DSMT4">
                  <p:embed/>
                </p:oleObj>
              </mc:Choice>
              <mc:Fallback>
                <p:oleObj name="Equation" r:id="rId15" imgW="2565360" imgH="228600" progId="Equation.DSMT4">
                  <p:embed/>
                  <p:pic>
                    <p:nvPicPr>
                      <p:cNvPr id="2685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745" y="5505530"/>
                        <a:ext cx="5351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5632582" y="1644730"/>
            <a:ext cx="3059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chemeClr val="tx1"/>
                </a:solidFill>
              </a:rPr>
              <a:t>为常数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c=EX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-57018" y="4813380"/>
            <a:ext cx="52784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>
                <a:solidFill>
                  <a:srgbClr val="FF0000"/>
                </a:solidFill>
              </a:rPr>
              <a:t>思考：</a:t>
            </a:r>
            <a:r>
              <a:rPr lang="zh-CN" altLang="en-US" sz="2600" b="1">
                <a:solidFill>
                  <a:schemeClr val="tx1"/>
                </a:solidFill>
              </a:rPr>
              <a:t>任意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>
                <a:solidFill>
                  <a:schemeClr val="tx1"/>
                </a:solidFill>
              </a:rPr>
              <a:t>与常数</a:t>
            </a:r>
            <a:r>
              <a:rPr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600" b="1">
                <a:solidFill>
                  <a:schemeClr val="tx1"/>
                </a:solidFill>
              </a:rPr>
              <a:t>独立。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1101857" y="4284742"/>
            <a:ext cx="242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=DX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1946407" y="3805317"/>
            <a:ext cx="79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矩形 2"/>
          <p:cNvSpPr/>
          <p:nvPr/>
        </p:nvSpPr>
        <p:spPr>
          <a:xfrm>
            <a:off x="419232" y="1013560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3399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方差的基本性质</a:t>
            </a:r>
            <a:endParaRPr lang="zh-CN" altLang="en-US" sz="28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 build="p" autoUpdateAnimBg="0"/>
      <p:bldP spid="43" grpId="0" build="p" autoUpdateAnimBg="0"/>
      <p:bldP spid="44" grpId="0" build="p" autoUpdateAnimBg="0"/>
      <p:bldP spid="49" grpId="0" autoUpdateAnimBg="0"/>
      <p:bldP spid="55" grpId="0" build="p" autoUpdateAnimBg="0"/>
      <p:bldP spid="58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常用分布的方差</a:t>
            </a:r>
            <a:endParaRPr lang="zh-CN" altLang="en-US" sz="3600" dirty="0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725488" y="2376148"/>
            <a:ext cx="347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75836" y="1654957"/>
            <a:ext cx="4161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npq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731827" y="3080532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738188" y="4393860"/>
            <a:ext cx="389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03653" y="3742519"/>
            <a:ext cx="4810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X~U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b-a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/12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739776" y="5041560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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s 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381001" y="929935"/>
            <a:ext cx="46085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rgbClr val="003399"/>
                </a:solidFill>
              </a:rPr>
              <a:t>常见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b="1" dirty="0">
                <a:solidFill>
                  <a:srgbClr val="003399"/>
                </a:solidFill>
              </a:rPr>
              <a:t>的方差</a:t>
            </a:r>
          </a:p>
        </p:txBody>
      </p:sp>
    </p:spTree>
    <p:extLst>
      <p:ext uri="{BB962C8B-B14F-4D97-AF65-F5344CB8AC3E}">
        <p14:creationId xmlns:p14="http://schemas.microsoft.com/office/powerpoint/2010/main" val="40428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2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build="p" autoUpdateAnimBg="0"/>
      <p:bldP spid="78" grpId="0" build="p" autoUpdateAnimBg="0"/>
      <p:bldP spid="79" grpId="0" build="p" autoUpdateAnimBg="0"/>
      <p:bldP spid="80" grpId="0" build="p" autoUpdateAnimBg="0"/>
      <p:bldP spid="8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常用分布的方差</a:t>
            </a:r>
            <a:endParaRPr lang="zh-CN" altLang="en-US" sz="3600" dirty="0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079261" y="5007393"/>
            <a:ext cx="4491038" cy="519113"/>
            <a:chOff x="1066" y="3521"/>
            <a:chExt cx="2829" cy="327"/>
          </a:xfrm>
        </p:grpSpPr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066" y="3521"/>
              <a:ext cx="28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EX=_____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，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=______  </a:t>
              </a:r>
              <a:r>
                <a:rPr kumimoji="1" lang="en-US" altLang="zh-CN" sz="2800" b="1">
                  <a:solidFill>
                    <a:schemeClr val="tx1"/>
                  </a:solidFill>
                  <a:latin typeface="Symbol" panose="05050102010706020507" pitchFamily="18" charset="2"/>
                </a:rPr>
                <a:t>.</a:t>
              </a: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1383" y="3566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726" y="3566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3887549" y="4712118"/>
            <a:ext cx="1385887" cy="858838"/>
            <a:chOff x="3742" y="2626"/>
            <a:chExt cx="873" cy="541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787" y="2840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42" y="2626"/>
              <a:ext cx="8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33CC"/>
                  </a:solidFill>
                  <a:latin typeface="Symbol" panose="05050102010706020507" pitchFamily="18" charset="2"/>
                </a:rPr>
                <a:t>s </a:t>
              </a:r>
              <a:r>
                <a:rPr lang="en-US" altLang="zh-CN" sz="2800" b="1" baseline="30000">
                  <a:solidFill>
                    <a:srgbClr val="FF33C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059" y="2931"/>
              <a:ext cx="273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676161" y="4921668"/>
            <a:ext cx="842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solidFill>
                  <a:srgbClr val="FF33CC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1624" y="2430881"/>
            <a:ext cx="5341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EY=_____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=_____  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  </a:t>
            </a:r>
            <a:r>
              <a:rPr kumimoji="1" lang="en-US" altLang="zh-CN" sz="2800" b="1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44261" y="3438943"/>
            <a:ext cx="76184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=1,2,…,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独立同分布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.)</a:t>
            </a:r>
            <a:r>
              <a:rPr kumimoji="1" lang="en-US" altLang="zh-CN" sz="2800"/>
              <a:t> 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且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s 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0" y="876758"/>
            <a:ext cx="684053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rgbClr val="003399"/>
                </a:solidFill>
              </a:rPr>
              <a:t>常用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b="1" dirty="0">
                <a:solidFill>
                  <a:srgbClr val="003399"/>
                </a:solidFill>
              </a:rPr>
              <a:t>的期望和方差</a:t>
            </a:r>
          </a:p>
        </p:txBody>
      </p: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361711" y="1494256"/>
            <a:ext cx="7905750" cy="858837"/>
            <a:chOff x="633" y="848"/>
            <a:chExt cx="4980" cy="541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633" y="972"/>
              <a:ext cx="4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R.V.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 E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Symbol" panose="05050102010706020507" pitchFamily="18" charset="2"/>
                </a:rPr>
                <a:t>s </a:t>
              </a:r>
              <a:r>
                <a:rPr kumimoji="1" lang="en-US" altLang="zh-CN" sz="2800" b="1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 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标准化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4740" y="848"/>
              <a:ext cx="873" cy="541"/>
              <a:chOff x="4874" y="690"/>
              <a:chExt cx="873" cy="541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5012" y="904"/>
                <a:ext cx="6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4874" y="690"/>
                <a:ext cx="8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m</a:t>
                </a: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5148" y="995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303224" y="2445168"/>
            <a:ext cx="81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582874" y="2430881"/>
            <a:ext cx="81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93705"/>
              </p:ext>
            </p:extLst>
          </p:nvPr>
        </p:nvGraphicFramePr>
        <p:xfrm>
          <a:off x="2374661" y="3939006"/>
          <a:ext cx="25923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26777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661" y="3939006"/>
                        <a:ext cx="25923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0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build="p" autoUpdateAnimBg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随机变量的矩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5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95887" y="1119728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矩</a:t>
            </a:r>
            <a:r>
              <a:rPr kumimoji="1" lang="zh-CN" altLang="en-US" sz="2800" b="1" dirty="0">
                <a:solidFill>
                  <a:srgbClr val="00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的定义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051650" y="1086924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X ,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4000" b="1" baseline="-2000">
                <a:latin typeface="Times New Roman" panose="02020603050405020304" pitchFamily="18" charset="0"/>
              </a:rPr>
              <a:t>∞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  <a:r>
              <a:rPr kumimoji="1" lang="en-US" altLang="zh-CN" sz="3600" b="1" baseline="-200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则称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412012" y="1699166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428012" y="2203991"/>
            <a:ext cx="330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阶原点绝对矩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2342162" y="2203991"/>
            <a:ext cx="93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E|X|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3420074" y="169916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阶原点矩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2051649" y="2635791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4000" b="1" baseline="-2000" dirty="0">
                <a:latin typeface="Times New Roman" panose="02020603050405020304" pitchFamily="18" charset="0"/>
              </a:rPr>
              <a:t>∞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.</a:t>
            </a:r>
            <a:r>
              <a:rPr kumimoji="1" lang="en-US" altLang="zh-CN" sz="3600" b="1" baseline="-2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则称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243737" y="3267616"/>
            <a:ext cx="1608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3643912" y="3788316"/>
            <a:ext cx="330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阶中心绝对矩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2181824" y="3788316"/>
            <a:ext cx="152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E|X-EX|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3780437" y="3283491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阶中心矩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269438" y="5106179"/>
                <a:ext cx="2718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1F4B7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𝐸𝑋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是一阶原点矩</a:t>
                </a: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38" y="5106179"/>
                <a:ext cx="2718501" cy="461665"/>
              </a:xfrm>
              <a:prstGeom prst="rect">
                <a:avLst/>
              </a:prstGeom>
              <a:blipFill>
                <a:blip r:embed="rId2"/>
                <a:stretch>
                  <a:fillRect l="-2915" t="-14667" r="-3812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265254" y="5575375"/>
                <a:ext cx="2748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300"/>
                  </a:spcAft>
                  <a:buClr>
                    <a:srgbClr val="1F4B7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𝐷𝑋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是二阶中心矩</a:t>
                </a: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54" y="5575375"/>
                <a:ext cx="2748958" cy="461665"/>
              </a:xfrm>
              <a:prstGeom prst="rect">
                <a:avLst/>
              </a:prstGeom>
              <a:blipFill>
                <a:blip r:embed="rId3"/>
                <a:stretch>
                  <a:fillRect l="-3111" t="-14667" r="-33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259540" y="4636983"/>
            <a:ext cx="701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1F4B7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以上数字特征都是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随机变量函数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的数学期望</a:t>
            </a:r>
          </a:p>
        </p:txBody>
      </p:sp>
      <p:sp>
        <p:nvSpPr>
          <p:cNvPr id="2" name="矩形 1"/>
          <p:cNvSpPr/>
          <p:nvPr/>
        </p:nvSpPr>
        <p:spPr>
          <a:xfrm>
            <a:off x="473144" y="457542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注</a:t>
            </a:r>
          </a:p>
        </p:txBody>
      </p:sp>
    </p:spTree>
    <p:extLst>
      <p:ext uri="{BB962C8B-B14F-4D97-AF65-F5344CB8AC3E}">
        <p14:creationId xmlns:p14="http://schemas.microsoft.com/office/powerpoint/2010/main" val="23657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2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75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75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3" grpId="0" build="p" autoUpdateAnimBg="0"/>
      <p:bldP spid="44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86" grpId="0" build="p" autoUpdateAnimBg="0"/>
      <p:bldP spid="87" grpId="0" build="p" autoUpdateAnimBg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8229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13725" y="5741922"/>
            <a:ext cx="8269657" cy="480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6019" y="986960"/>
                <a:ext cx="633688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200" b="1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</a:t>
                </a:r>
                <a:r>
                  <a:rPr kumimoji="1" lang="zh-CN" altLang="en-US" sz="2200" b="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2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sz="22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(, </m:t>
                    </m:r>
                    <m:sSup>
                      <m:sSupPr>
                        <m:ctrlPr>
                          <a:rPr kumimoji="1" lang="en-US" altLang="zh-CN" sz="22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1" lang="en-US" altLang="zh-CN" sz="2200" b="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</m:e>
                      <m:sup>
                        <m:r>
                          <a:rPr kumimoji="1" lang="en-US" altLang="zh-CN" sz="22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kumimoji="1" lang="zh-CN" altLang="en-US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1F4B7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求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kumimoji="1" lang="en-US" altLang="zh-CN" sz="2200" b="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200" b="0" i="1" baseline="30000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2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sz="22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2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2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1,2,</m:t>
                    </m:r>
                    <m:r>
                      <a:rPr lang="en-US" altLang="zh-CN" sz="22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⋯</m:t>
                    </m:r>
                    <m:r>
                      <a:rPr lang="zh-CN" altLang="en-US" sz="22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9" y="986960"/>
                <a:ext cx="6336880" cy="430887"/>
              </a:xfrm>
              <a:prstGeom prst="rect">
                <a:avLst/>
              </a:prstGeom>
              <a:blipFill>
                <a:blip r:embed="rId2"/>
                <a:stretch>
                  <a:fillRect l="-1251" t="-9859" r="-4427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47985" y="161119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63483" y="1611196"/>
                <a:ext cx="19648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≥1,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3" y="1611196"/>
                <a:ext cx="1964897" cy="400110"/>
              </a:xfrm>
              <a:prstGeom prst="rect">
                <a:avLst/>
              </a:prstGeom>
              <a:blipFill>
                <a:blip r:embed="rId3"/>
                <a:stretch>
                  <a:fillRect l="-3416" t="-7576" r="-217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36017" y="1910419"/>
                <a:ext cx="5317610" cy="789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sz="20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</m:e>
                          </m:rad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00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 </m:t>
                          </m:r>
                          <m:f>
                            <m:fPr>
                              <m:ctrlP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2000" b="0" i="1" dirty="0" smtClean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0" i="1" dirty="0" smtClean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zh-CN" sz="2000" b="0" i="1" dirty="0" smtClean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2000" b="0" i="1" dirty="0" smtClean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7" y="1910419"/>
                <a:ext cx="5317610" cy="789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14066" y="2569231"/>
                <a:ext cx="3521862" cy="661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  <m:sup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 </m:t>
                        </m:r>
                        <m:f>
                          <m:fPr>
                            <m:ctrlP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b="0" i="1" dirty="0" smtClean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66" y="2569231"/>
                <a:ext cx="3521862" cy="661720"/>
              </a:xfrm>
              <a:prstGeom prst="rect">
                <a:avLst/>
              </a:prstGeom>
              <a:blipFill>
                <a:blip r:embed="rId5"/>
                <a:stretch>
                  <a:fillRect r="-865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63483" y="3165216"/>
                <a:ext cx="392870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为奇数时，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  <m:r>
                      <a:rPr kumimoji="1" lang="en-US" altLang="zh-CN" sz="20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3" y="3165216"/>
                <a:ext cx="3928704" cy="405624"/>
              </a:xfrm>
              <a:prstGeom prst="rect">
                <a:avLst/>
              </a:prstGeom>
              <a:blipFill>
                <a:blip r:embed="rId6"/>
                <a:stretch>
                  <a:fillRect l="-1708" t="-5970" r="-932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53182" y="3588821"/>
                <a:ext cx="49325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为偶数</a:t>
                </a:r>
                <a:r>
                  <a:rPr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zh-CN" altLang="en-US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20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2" y="3588821"/>
                <a:ext cx="4932504" cy="400110"/>
              </a:xfrm>
              <a:prstGeom prst="rect">
                <a:avLst/>
              </a:prstGeom>
              <a:blipFill>
                <a:blip r:embed="rId7"/>
                <a:stretch>
                  <a:fillRect l="-1360" t="-9231" r="-37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48836" y="4728176"/>
                <a:ext cx="5468420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0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所以</m:t>
                    </m:r>
                    <m:r>
                      <a:rPr kumimoji="1" lang="zh-CN" altLang="en-US" sz="20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kumimoji="1" lang="en-US" altLang="zh-CN" sz="20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sSup>
                      <m:sSup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0</m:t>
                            </m:r>
                            <m:r>
                              <a:rPr kumimoji="1" lang="zh-CN" altLang="en-US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，</m:t>
                            </m:r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</m:t>
                            </m:r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kumimoji="1" lang="zh-CN" altLang="en-US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为</m:t>
                            </m:r>
                            <m:r>
                              <a:rPr kumimoji="1" lang="zh-CN" altLang="en-US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奇数</m:t>
                            </m:r>
                          </m:e>
                          <m:e>
                            <m:sSup>
                              <m:sSupPr>
                                <m:ctrlP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kumimoji="1" lang="en-US" altLang="zh-CN" sz="2000" i="1" dirty="0">
                                    <a:solidFill>
                                      <a:srgbClr val="1F4B7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kumimoji="1" lang="en-US" altLang="zh-CN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‼</m:t>
                            </m:r>
                            <m:r>
                              <a:rPr kumimoji="1" lang="zh-CN" altLang="en-US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，</m:t>
                            </m:r>
                            <m:r>
                              <a:rPr kumimoji="1" lang="en-US" altLang="zh-CN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kumimoji="1" lang="zh-CN" altLang="en-US" sz="2000" b="0" i="1" dirty="0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为</m:t>
                            </m:r>
                            <m:r>
                              <a:rPr kumimoji="1" lang="zh-CN" altLang="en-US" sz="2000" i="1" dirty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偶数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/>
                  <a:t>。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6" y="4728176"/>
                <a:ext cx="5468420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410" y="3968561"/>
                <a:ext cx="8578695" cy="780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0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sSup>
                        <m:sSup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 </m:t>
                          </m:r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𝑢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sSup>
                        <m:sSup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000" i="1" dirty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zh-CN" sz="2000" i="1" dirty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i="1" dirty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i="1" dirty="0">
                                          <a:solidFill>
                                            <a:srgbClr val="1F4B7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000" i="1" dirty="0">
                                      <a:solidFill>
                                        <a:srgbClr val="1F4B7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Γ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)=</m:t>
                          </m:r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kumimoji="1" lang="en-US" altLang="zh-CN" sz="20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20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‼</m:t>
                      </m:r>
                    </m:oMath>
                  </m:oMathPara>
                </a14:m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0" y="3968561"/>
                <a:ext cx="8578695" cy="780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17119" y="5782219"/>
            <a:ext cx="8266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如果随机变量的密度是</a:t>
            </a:r>
            <a:r>
              <a:rPr kumimoji="1" lang="zh-CN" altLang="en-US" sz="2000" dirty="0">
                <a:solidFill>
                  <a:srgbClr val="E88D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关于期望对称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的，则它的一切</a:t>
            </a:r>
            <a:r>
              <a:rPr kumimoji="1" lang="zh-CN" altLang="en-US" sz="2000" dirty="0">
                <a:solidFill>
                  <a:srgbClr val="E88D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奇数阶中心矩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恒为</a:t>
            </a:r>
            <a:r>
              <a:rPr kumimoji="1" lang="en-US" altLang="zh-CN" sz="2000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073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5" y="327986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15679" y="5503618"/>
            <a:ext cx="3955482" cy="4951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: 圆角 115">
            <a:extLst>
              <a:ext uri="{FF2B5EF4-FFF2-40B4-BE49-F238E27FC236}">
                <a16:creationId xmlns:a16="http://schemas.microsoft.com/office/drawing/2014/main" id="{A66B3F6B-A4A2-41C5-8B32-BD546E3F912A}"/>
              </a:ext>
            </a:extLst>
          </p:cNvPr>
          <p:cNvSpPr/>
          <p:nvPr/>
        </p:nvSpPr>
        <p:spPr>
          <a:xfrm>
            <a:off x="395948" y="1076155"/>
            <a:ext cx="861422" cy="436261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AB7EF43-F52B-4124-BBA6-E8A53738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62" y="1091645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6AB7EF43-F52B-4124-BBA6-E8A53738A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0921" y="1932158"/>
                <a:ext cx="3728443" cy="896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756" rIns="12756">
                <a:spAutoFit/>
              </a:bodyPr>
              <a:lstStyle>
                <a:lvl1pPr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bSup>
                          <m: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kumimoji="1" lang="en-US" altLang="zh-CN" sz="2400" dirty="0">
                  <a:solidFill>
                    <a:srgbClr val="1F4B7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6AB7EF43-F52B-4124-BBA6-E8A53738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0921" y="1932158"/>
                <a:ext cx="3728443" cy="896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465566" y="1076155"/>
                <a:ext cx="6200672" cy="832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设随机变量</m:t>
                    </m:r>
                    <m:r>
                      <a:rPr kumimoji="1" lang="en-US" altLang="zh-CN" sz="24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有二阶和三阶中心矩，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𝐷𝑋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kumimoji="1" lang="en-US" altLang="zh-CN" sz="2400" b="0" i="1" dirty="0" smtClean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zh-CN" altLang="en-US" sz="2400" dirty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66" y="1076155"/>
                <a:ext cx="6200672" cy="832857"/>
              </a:xfrm>
              <a:prstGeom prst="rect">
                <a:avLst/>
              </a:prstGeom>
              <a:blipFill>
                <a:blip r:embed="rId3"/>
                <a:stretch>
                  <a:fillRect l="-884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240456" y="2767896"/>
                <a:ext cx="3160930" cy="46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随机变量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en-US" sz="2400" b="1" dirty="0" smtClean="0">
                    <a:solidFill>
                      <a:srgbClr val="E88D22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偏度</a:t>
                </a:r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6" y="2767896"/>
                <a:ext cx="3160930" cy="462563"/>
              </a:xfrm>
              <a:prstGeom prst="rect">
                <a:avLst/>
              </a:prstGeom>
              <a:blipFill>
                <a:blip r:embed="rId4"/>
                <a:stretch>
                  <a:fillRect l="-1927" t="-10526" r="-21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55050" y="35621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E88D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84959" y="3612196"/>
                <a:ext cx="4594784" cy="461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若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400" i="1" dirty="0" smtClean="0"/>
                  <a:t>, </a:t>
                </a:r>
                <a:r>
                  <a:rPr kumimoji="1" lang="zh-CN" altLang="en-US" sz="2400" dirty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可知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59" y="3612196"/>
                <a:ext cx="4594784" cy="461986"/>
              </a:xfrm>
              <a:prstGeom prst="rect">
                <a:avLst/>
              </a:prstGeom>
              <a:blipFill>
                <a:blip r:embed="rId5"/>
                <a:stretch>
                  <a:fillRect l="-1724" t="-12000" r="-106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52330" y="4074631"/>
                <a:ext cx="4456156" cy="1210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若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kumimoji="1" lang="zh-CN" altLang="en-US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kumimoji="1" lang="zh-CN" altLang="en-US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密度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关于期望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𝐸𝑋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对称，</a:t>
                </a:r>
                <a:endParaRPr kumimoji="1" lang="en-US" altLang="zh-CN" sz="2400" dirty="0" smtClean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kumimoji="1" lang="zh-CN" altLang="en-US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的偏度</m:t>
                    </m:r>
                    <m:r>
                      <a:rPr kumimoji="1" lang="en-US" altLang="zh-CN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0" y="4074631"/>
                <a:ext cx="4456156" cy="1210331"/>
              </a:xfrm>
              <a:prstGeom prst="rect">
                <a:avLst/>
              </a:prstGeom>
              <a:blipFill>
                <a:blip r:embed="rId6"/>
                <a:stretch>
                  <a:fillRect l="-1915" r="-1094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77466" y="5533727"/>
                <a:ext cx="3893695" cy="46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偏度</m:t>
                    </m:r>
                    <m:r>
                      <a:rPr kumimoji="1" lang="en-US" altLang="zh-CN" sz="2400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刻画分布的偏斜度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6" y="5533727"/>
                <a:ext cx="3893695" cy="464999"/>
              </a:xfrm>
              <a:prstGeom prst="rect">
                <a:avLst/>
              </a:prstGeom>
              <a:blipFill>
                <a:blip r:embed="rId7"/>
                <a:stretch>
                  <a:fillRect l="-1565" t="-9211" r="-140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070" y="3573020"/>
            <a:ext cx="3702130" cy="226343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755388" y="3573020"/>
            <a:ext cx="1152128" cy="33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644386" y="3569020"/>
                <a:ext cx="949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86" y="3569020"/>
                <a:ext cx="949747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8046555" y="4637975"/>
            <a:ext cx="680153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919130" y="4607487"/>
                <a:ext cx="949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30" y="4607487"/>
                <a:ext cx="949747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5382259" y="4637975"/>
            <a:ext cx="504056" cy="246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82259" y="4637975"/>
            <a:ext cx="504056" cy="246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382259" y="4637975"/>
            <a:ext cx="504056" cy="2465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68694" y="4786664"/>
                <a:ext cx="949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94" y="4786664"/>
                <a:ext cx="949747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5" y="327986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142667" y="4704016"/>
            <a:ext cx="680153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23006" y="4994611"/>
            <a:ext cx="4617462" cy="517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矩形: 圆角 115">
            <a:extLst>
              <a:ext uri="{FF2B5EF4-FFF2-40B4-BE49-F238E27FC236}">
                <a16:creationId xmlns:a16="http://schemas.microsoft.com/office/drawing/2014/main" id="{A66B3F6B-A4A2-41C5-8B32-BD546E3F912A}"/>
              </a:ext>
            </a:extLst>
          </p:cNvPr>
          <p:cNvSpPr/>
          <p:nvPr/>
        </p:nvSpPr>
        <p:spPr>
          <a:xfrm>
            <a:off x="316704" y="1038591"/>
            <a:ext cx="875795" cy="47715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6AB7EF43-F52B-4124-BBA6-E8A53738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18" y="1054081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6AB7EF43-F52B-4124-BBA6-E8A53738A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9706" y="1633460"/>
                <a:ext cx="2498281" cy="811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756" rIns="12756">
                <a:spAutoFit/>
              </a:bodyPr>
              <a:lstStyle>
                <a:lvl1pPr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dirty="0" smtClean="0">
                                  <a:solidFill>
                                    <a:srgbClr val="1F4B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dirty="0" smtClean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kumimoji="1" lang="en-US" altLang="zh-CN" sz="2400" b="0" i="0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1F4B7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6AB7EF43-F52B-4124-BBA6-E8A53738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9706" y="1633460"/>
                <a:ext cx="2498281" cy="811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192499" y="1028639"/>
                <a:ext cx="7435241" cy="465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对于任意随机变量</m:t>
                    </m:r>
                    <m:r>
                      <a:rPr kumimoji="1" lang="en-US" altLang="zh-CN" sz="24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𝐷𝑋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1F4B7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zh-CN" altLang="en-US" sz="2400" dirty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99" y="1028639"/>
                <a:ext cx="7435241" cy="465320"/>
              </a:xfrm>
              <a:prstGeom prst="rect">
                <a:avLst/>
              </a:prstGeom>
              <a:blipFill>
                <a:blip r:embed="rId3"/>
                <a:stretch>
                  <a:fillRect l="-820" t="-9211" r="-32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164663" y="2384207"/>
                <a:ext cx="3160930" cy="46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随机变量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en-US" sz="2400" dirty="0">
                    <a:solidFill>
                      <a:srgbClr val="E88D22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峰</a:t>
                </a:r>
                <a:r>
                  <a:rPr kumimoji="1" lang="zh-CN" altLang="en-US" sz="2400" dirty="0" smtClean="0">
                    <a:solidFill>
                      <a:srgbClr val="E88D22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63" y="2384207"/>
                <a:ext cx="3160930" cy="462563"/>
              </a:xfrm>
              <a:prstGeom prst="rect">
                <a:avLst/>
              </a:prstGeom>
              <a:blipFill>
                <a:blip r:embed="rId4"/>
                <a:stretch>
                  <a:fillRect l="-1927" t="-10526" r="-21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197326" y="32535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E88D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12824" y="3253245"/>
                <a:ext cx="4649350" cy="461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若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400" b="0" i="1" dirty="0" smtClean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400" i="1" dirty="0" smtClean="0"/>
                  <a:t>, </a:t>
                </a:r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可知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4" y="3253245"/>
                <a:ext cx="4649350" cy="461986"/>
              </a:xfrm>
              <a:prstGeom prst="rect">
                <a:avLst/>
              </a:prstGeom>
              <a:blipFill>
                <a:blip r:embed="rId5"/>
                <a:stretch>
                  <a:fillRect l="-1837" t="-12000" r="-105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412012" y="3715645"/>
            <a:ext cx="55130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峰度越大，密度曲线顶部越“尖”；</a:t>
            </a:r>
            <a:endParaRPr kumimoji="1" lang="en-US" altLang="zh-CN" sz="2400" dirty="0" smtClean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峰度越小，</a:t>
            </a:r>
            <a:r>
              <a:rPr kumimoji="1" lang="zh-CN" altLang="en-US" sz="2400" dirty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密度曲线顶部越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“平”。</a:t>
            </a:r>
            <a:endParaRPr kumimoji="1" lang="en-US" altLang="zh-CN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76655" y="5047312"/>
                <a:ext cx="4563813" cy="46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峰</m:t>
                    </m:r>
                    <m:r>
                      <a:rPr kumimoji="1" lang="zh-CN" altLang="en-US" sz="2400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度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刻画分布顶部的尖平度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55" y="5047312"/>
                <a:ext cx="4563813" cy="464999"/>
              </a:xfrm>
              <a:prstGeom prst="rect">
                <a:avLst/>
              </a:prstGeom>
              <a:blipFill>
                <a:blip r:embed="rId6"/>
                <a:stretch>
                  <a:fillRect l="-1202" t="-9211" r="-106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57" y="3068950"/>
            <a:ext cx="3592620" cy="203990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7354801" y="3412611"/>
            <a:ext cx="9200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575733" y="3950401"/>
            <a:ext cx="9200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169796" y="4480680"/>
            <a:ext cx="7691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543490" y="3938542"/>
                <a:ext cx="98458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490" y="3938542"/>
                <a:ext cx="984584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90316" y="3390474"/>
                <a:ext cx="98458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16" y="3390474"/>
                <a:ext cx="984584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003540" y="4486610"/>
                <a:ext cx="98458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120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12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40" y="4486610"/>
                <a:ext cx="984584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 animBg="1"/>
      <p:bldP spid="50" grpId="0" animBg="1"/>
      <p:bldP spid="51" grpId="0" animBg="1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协方差和相关系数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8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随机变量的方差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 </a:t>
            </a:r>
            <a:r>
              <a:rPr lang="zh-CN" altLang="en-US" sz="3600" dirty="0" smtClean="0"/>
              <a:t>协方差和相关系数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66349" y="2043972"/>
            <a:ext cx="727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独立，则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Y-EY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rgbClr val="D75DCE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1524" y="2763110"/>
            <a:ext cx="698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</a:rPr>
              <a:t>问题</a:t>
            </a:r>
            <a:r>
              <a:rPr kumimoji="1" lang="zh-CN" altLang="en-US" b="1">
                <a:solidFill>
                  <a:schemeClr val="tx1"/>
                </a:solidFill>
              </a:rPr>
              <a:t>：</a:t>
            </a:r>
            <a:r>
              <a:rPr kumimoji="1" lang="zh-CN" altLang="en-US"/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若上式成立，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>
                <a:solidFill>
                  <a:schemeClr val="tx1"/>
                </a:solidFill>
              </a:rPr>
              <a:t>是否独立？</a:t>
            </a:r>
          </a:p>
        </p:txBody>
      </p:sp>
      <p:graphicFrame>
        <p:nvGraphicFramePr>
          <p:cNvPr id="19" name="Object 2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990996"/>
              </p:ext>
            </p:extLst>
          </p:nvPr>
        </p:nvGraphicFramePr>
        <p:xfrm>
          <a:off x="1025111" y="1326422"/>
          <a:ext cx="1497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2438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111" y="1326422"/>
                        <a:ext cx="1497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07556"/>
              </p:ext>
            </p:extLst>
          </p:nvPr>
        </p:nvGraphicFramePr>
        <p:xfrm>
          <a:off x="2422111" y="1340710"/>
          <a:ext cx="5854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2666880" imgH="203040" progId="Equation.DSMT4">
                  <p:embed/>
                </p:oleObj>
              </mc:Choice>
              <mc:Fallback>
                <p:oleObj name="Equation" r:id="rId5" imgW="2666880" imgH="203040" progId="Equation.DSMT4">
                  <p:embed/>
                  <p:pic>
                    <p:nvPicPr>
                      <p:cNvPr id="2438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11" y="1340710"/>
                        <a:ext cx="58547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5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4.4.1 </a:t>
            </a:r>
            <a:r>
              <a:rPr lang="zh-CN" altLang="en-US" sz="3600" dirty="0" smtClean="0"/>
              <a:t>随机变量的协方差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605" y="933130"/>
            <a:ext cx="8066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二维随机变量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E|(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存在，则称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6711"/>
              </p:ext>
            </p:extLst>
          </p:nvPr>
        </p:nvGraphicFramePr>
        <p:xfrm>
          <a:off x="936934" y="3429158"/>
          <a:ext cx="2020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2694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34" y="3429158"/>
                        <a:ext cx="20208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93520"/>
              </p:ext>
            </p:extLst>
          </p:nvPr>
        </p:nvGraphicFramePr>
        <p:xfrm>
          <a:off x="2934009" y="3443445"/>
          <a:ext cx="54784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5" imgW="2616120" imgH="203040" progId="Equation.DSMT4">
                  <p:embed/>
                </p:oleObj>
              </mc:Choice>
              <mc:Fallback>
                <p:oleObj name="Equation" r:id="rId5" imgW="2616120" imgH="203040" progId="Equation.DSMT4">
                  <p:embed/>
                  <p:pic>
                    <p:nvPicPr>
                      <p:cNvPr id="26941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009" y="3443445"/>
                        <a:ext cx="54784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2981634" y="3360895"/>
            <a:ext cx="5487987" cy="500063"/>
            <a:chOff x="2221" y="2256"/>
            <a:chExt cx="3299" cy="315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256" y="2256"/>
              <a:ext cx="32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" name="Object 23"/>
            <p:cNvGraphicFramePr>
              <a:graphicFrameLocks noChangeAspect="1"/>
            </p:cNvGraphicFramePr>
            <p:nvPr/>
          </p:nvGraphicFramePr>
          <p:xfrm>
            <a:off x="2221" y="2304"/>
            <a:ext cx="194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0" name="Equation" r:id="rId7" imgW="1473120" imgH="203040" progId="Equation.DSMT4">
                    <p:embed/>
                  </p:oleObj>
                </mc:Choice>
                <mc:Fallback>
                  <p:oleObj name="Equation" r:id="rId7" imgW="1473120" imgH="203040" progId="Equation.DSMT4">
                    <p:embed/>
                    <p:pic>
                      <p:nvPicPr>
                        <p:cNvPr id="2150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304"/>
                          <a:ext cx="1943" cy="2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448234" y="171816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006784" y="2351580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协方差，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888096" y="2351580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记为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Cov(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-99704" y="3313270"/>
            <a:ext cx="99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注</a:t>
            </a:r>
          </a:p>
        </p:txBody>
      </p:sp>
      <p:graphicFrame>
        <p:nvGraphicFramePr>
          <p:cNvPr id="23" name="Object 2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37972738"/>
              </p:ext>
            </p:extLst>
          </p:nvPr>
        </p:nvGraphicFramePr>
        <p:xfrm>
          <a:off x="1008371" y="3889533"/>
          <a:ext cx="48974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公式" r:id="rId9" imgW="2590560" imgH="355320" progId="Equation.3">
                  <p:embed/>
                </p:oleObj>
              </mc:Choice>
              <mc:Fallback>
                <p:oleObj name="公式" r:id="rId9" imgW="2590560" imgH="355320" progId="Equation.3">
                  <p:embed/>
                  <p:pic>
                    <p:nvPicPr>
                      <p:cNvPr id="26941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371" y="3889533"/>
                        <a:ext cx="48974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721034" y="4653120"/>
            <a:ext cx="328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</a:rPr>
              <a:t>独立      不相关</a:t>
            </a: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2089459" y="4797583"/>
            <a:ext cx="431800" cy="71437"/>
          </a:xfrm>
          <a:prstGeom prst="rightArrow">
            <a:avLst>
              <a:gd name="adj1" fmla="val 50000"/>
              <a:gd name="adj2" fmla="val 151112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2089459" y="5013483"/>
            <a:ext cx="431800" cy="71437"/>
          </a:xfrm>
          <a:prstGeom prst="leftArrow">
            <a:avLst>
              <a:gd name="adj1" fmla="val 50000"/>
              <a:gd name="adj2" fmla="val 151112"/>
            </a:avLst>
          </a:prstGeom>
          <a:solidFill>
            <a:srgbClr val="66FF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2232334" y="4911883"/>
            <a:ext cx="215900" cy="288925"/>
            <a:chOff x="4649" y="3339"/>
            <a:chExt cx="136" cy="182"/>
          </a:xfrm>
        </p:grpSpPr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649" y="3385"/>
              <a:ext cx="136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4694" y="3339"/>
              <a:ext cx="46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189221" y="5243670"/>
            <a:ext cx="718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/>
              <a:t>反例：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~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(0,1),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.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600" b="1" dirty="0"/>
              <a:t>不相关</a:t>
            </a:r>
            <a:r>
              <a:rPr lang="en-US" altLang="zh-CN" sz="2600" b="1" dirty="0"/>
              <a:t>, </a:t>
            </a:r>
            <a:r>
              <a:rPr lang="zh-CN" altLang="en-US" sz="2600" b="1" dirty="0"/>
              <a:t>且不独立。</a:t>
            </a:r>
          </a:p>
        </p:txBody>
      </p:sp>
    </p:spTree>
    <p:extLst>
      <p:ext uri="{BB962C8B-B14F-4D97-AF65-F5344CB8AC3E}">
        <p14:creationId xmlns:p14="http://schemas.microsoft.com/office/powerpoint/2010/main" val="37365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5" grpId="0" build="p" autoUpdateAnimBg="0"/>
      <p:bldP spid="16" grpId="0" build="p" autoUpdateAnimBg="0"/>
      <p:bldP spid="21" grpId="0" build="p" autoUpdateAnimBg="0"/>
      <p:bldP spid="22" grpId="0"/>
      <p:bldP spid="24" grpId="0"/>
      <p:bldP spid="25" grpId="0" animBg="1"/>
      <p:bldP spid="26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4.4.1 </a:t>
            </a:r>
            <a:r>
              <a:rPr lang="zh-CN" altLang="en-US" sz="3600" dirty="0" smtClean="0"/>
              <a:t>随机变量的协方差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0" y="2052986"/>
            <a:ext cx="1856129" cy="1459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15" y="2052986"/>
            <a:ext cx="1828228" cy="14590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83" y="2052986"/>
            <a:ext cx="1919768" cy="1459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511563" y="3512011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63" y="3512011"/>
                <a:ext cx="334405" cy="400110"/>
              </a:xfrm>
              <a:prstGeom prst="rect">
                <a:avLst/>
              </a:prstGeom>
              <a:blipFill>
                <a:blip r:embed="rId5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60942" y="2648115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42" y="2648115"/>
                <a:ext cx="3961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788714" y="2637749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14" y="2637749"/>
                <a:ext cx="3961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136846" y="2625374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46" y="2625374"/>
                <a:ext cx="3961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331075" y="3512011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75" y="3512011"/>
                <a:ext cx="334405" cy="400110"/>
              </a:xfrm>
              <a:prstGeom prst="rect">
                <a:avLst/>
              </a:prstGeom>
              <a:blipFill>
                <a:blip r:embed="rId9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071483" y="3528110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483" y="3528110"/>
                <a:ext cx="334405" cy="400110"/>
              </a:xfrm>
              <a:prstGeom prst="rect">
                <a:avLst/>
              </a:prstGeom>
              <a:blipFill>
                <a:blip r:embed="rId10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54024" y="4006574"/>
                <a:ext cx="205511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同向</a:t>
                </a:r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变动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4" y="4006574"/>
                <a:ext cx="2055114" cy="1323439"/>
              </a:xfrm>
              <a:prstGeom prst="rect">
                <a:avLst/>
              </a:prstGeom>
              <a:blipFill>
                <a:blip r:embed="rId11"/>
                <a:stretch>
                  <a:fillRect l="-3264" t="-1843" r="-2671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396332" y="4029047"/>
                <a:ext cx="205511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</a:t>
                </a:r>
                <a:r>
                  <a:rPr kumimoji="1" lang="zh-CN" altLang="en-US" sz="2000" dirty="0" smtClean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</a:t>
                </a:r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变动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2" y="4029047"/>
                <a:ext cx="2055114" cy="1323439"/>
              </a:xfrm>
              <a:prstGeom prst="rect">
                <a:avLst/>
              </a:prstGeom>
              <a:blipFill>
                <a:blip r:embed="rId12"/>
                <a:stretch>
                  <a:fillRect l="-2967" t="-1843" r="-2967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102097" y="4041995"/>
                <a:ext cx="2101602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无明显变动趋势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097" y="4041995"/>
                <a:ext cx="2101602" cy="1323439"/>
              </a:xfrm>
              <a:prstGeom prst="rect">
                <a:avLst/>
              </a:prstGeom>
              <a:blipFill>
                <a:blip r:embed="rId13"/>
                <a:stretch>
                  <a:fillRect l="-2899" t="-1843" r="-290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2109" y="1064796"/>
                <a:ext cx="75610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协方差反映两个变量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的取值一同变化的趋势。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9" y="1064796"/>
                <a:ext cx="7561050" cy="461665"/>
              </a:xfrm>
              <a:prstGeom prst="rect">
                <a:avLst/>
              </a:prstGeom>
              <a:blipFill>
                <a:blip r:embed="rId14"/>
                <a:stretch>
                  <a:fillRect l="-1129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763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4.4.1 </a:t>
            </a:r>
            <a:r>
              <a:rPr lang="zh-CN" altLang="en-US" sz="3600" dirty="0" smtClean="0"/>
              <a:t>随机变量的协方差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5969" y="618832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78133" y="768888"/>
            <a:ext cx="8066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协方差的性质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设以下式子均存在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74503"/>
              </p:ext>
            </p:extLst>
          </p:nvPr>
        </p:nvGraphicFramePr>
        <p:xfrm>
          <a:off x="401497" y="4426093"/>
          <a:ext cx="80279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3" imgW="4101840" imgH="444240" progId="Equation.DSMT4">
                  <p:embed/>
                </p:oleObj>
              </mc:Choice>
              <mc:Fallback>
                <p:oleObj name="Equation" r:id="rId3" imgW="4101840" imgH="444240" progId="Equation.DSMT4">
                  <p:embed/>
                  <p:pic>
                    <p:nvPicPr>
                      <p:cNvPr id="270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7" y="4426093"/>
                        <a:ext cx="80279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74522" y="135586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(1)  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Y, X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5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46911054"/>
              </p:ext>
            </p:extLst>
          </p:nvPr>
        </p:nvGraphicFramePr>
        <p:xfrm>
          <a:off x="545959" y="5316680"/>
          <a:ext cx="6121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5" imgW="2565360" imgH="431640" progId="Equation.DSMT4">
                  <p:embed/>
                </p:oleObj>
              </mc:Choice>
              <mc:Fallback>
                <p:oleObj name="Equation" r:id="rId5" imgW="2565360" imgH="431640" progId="Equation.DSMT4">
                  <p:embed/>
                  <p:pic>
                    <p:nvPicPr>
                      <p:cNvPr id="2700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59" y="5316680"/>
                        <a:ext cx="61214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474522" y="3229118"/>
            <a:ext cx="4679950" cy="519112"/>
            <a:chOff x="884" y="2024"/>
            <a:chExt cx="2948" cy="327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884" y="2024"/>
              <a:ext cx="2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FF7C80"/>
                  </a:solidFill>
                  <a:latin typeface="Times New Roman" panose="02020603050405020304" pitchFamily="18" charset="0"/>
                </a:rPr>
                <a:t>(4)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独立      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Cov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2018" y="213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74522" y="200356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X+Y,Z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X, 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)+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Y,Z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474522" y="265285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(3)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aX,bY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abCov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474522" y="3876818"/>
            <a:ext cx="6551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7C80"/>
                </a:solidFill>
                <a:latin typeface="Times New Roman" panose="02020603050405020304" pitchFamily="18" charset="0"/>
              </a:rPr>
              <a:t>(5)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X+Y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3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4" grpId="0" build="p" autoUpdateAnimBg="0"/>
      <p:bldP spid="39" grpId="0" build="p" autoUpdateAnimBg="0"/>
      <p:bldP spid="40" grpId="0" build="p" autoUpdateAnimBg="0"/>
      <p:bldP spid="4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22143" y="854508"/>
            <a:ext cx="8066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3366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R.V.(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称下式 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91878"/>
              </p:ext>
            </p:extLst>
          </p:nvPr>
        </p:nvGraphicFramePr>
        <p:xfrm>
          <a:off x="2222368" y="1359333"/>
          <a:ext cx="26098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270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368" y="1359333"/>
                        <a:ext cx="26098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527418" y="85450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相关系数，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364031" y="1575233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简记</a:t>
            </a:r>
            <a:r>
              <a:rPr kumimoji="1" lang="en-US" altLang="zh-CN" sz="2800" b="1" i="1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-9657" y="2510270"/>
            <a:ext cx="4514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注  </a:t>
            </a:r>
            <a:r>
              <a:rPr lang="en-US" altLang="zh-CN" sz="2800" b="1" i="1">
                <a:latin typeface="Symbol" panose="05050102010706020507" pitchFamily="18" charset="2"/>
              </a:rPr>
              <a:t>r</a:t>
            </a:r>
            <a:r>
              <a:rPr lang="en-US" altLang="zh-CN" sz="2800" b="1">
                <a:latin typeface="Symbol" panose="05050102010706020507" pitchFamily="18" charset="2"/>
              </a:rPr>
              <a:t>=0</a:t>
            </a:r>
            <a:r>
              <a:rPr lang="zh-CN" altLang="en-US" sz="2800" b="1">
                <a:latin typeface="Symbol" panose="05050102010706020507" pitchFamily="18" charset="2"/>
              </a:rPr>
              <a:t>，称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zh-CN" altLang="en-US" sz="2800" b="1">
                <a:solidFill>
                  <a:srgbClr val="FF0000"/>
                </a:solidFill>
              </a:rPr>
              <a:t>不相关</a:t>
            </a:r>
            <a:r>
              <a:rPr lang="zh-CN" altLang="en-US" sz="2800" b="1"/>
              <a:t>。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96" y="3692056"/>
            <a:ext cx="218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  |</a:t>
            </a:r>
            <a:r>
              <a:rPr lang="en-US" altLang="zh-CN" sz="2800" b="1" i="1">
                <a:latin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|</a:t>
            </a:r>
            <a:r>
              <a:rPr lang="en-US" altLang="zh-CN" sz="2400" b="1">
                <a:latin typeface="Times New Roman" panose="02020603050405020304" pitchFamily="18" charset="0"/>
              </a:rPr>
              <a:t>≤</a:t>
            </a:r>
            <a:r>
              <a:rPr lang="en-US" altLang="zh-CN" sz="2800" b="1">
                <a:latin typeface="Times New Roman" panose="02020603050405020304" pitchFamily="18" charset="0"/>
              </a:rPr>
              <a:t>1;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32109" y="3188819"/>
            <a:ext cx="5834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性质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8" name="Group 28"/>
          <p:cNvGrpSpPr>
            <a:grpSpLocks/>
          </p:cNvGrpSpPr>
          <p:nvPr/>
        </p:nvGrpSpPr>
        <p:grpSpPr bwMode="auto">
          <a:xfrm>
            <a:off x="14596" y="4339756"/>
            <a:ext cx="7404100" cy="519113"/>
            <a:chOff x="204" y="3002"/>
            <a:chExt cx="4664" cy="327"/>
          </a:xfrm>
        </p:grpSpPr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04" y="3002"/>
              <a:ext cx="4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(2)  |</a:t>
              </a:r>
              <a:r>
                <a:rPr lang="en-US" altLang="zh-CN" sz="2800" b="1" i="1">
                  <a:latin typeface="Symbol" panose="05050102010706020507" pitchFamily="18" charset="2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|=1    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aX+b</a:t>
              </a:r>
              <a:r>
                <a:rPr lang="en-US" altLang="zh-CN" sz="2800" b="1">
                  <a:latin typeface="Times New Roman" panose="02020603050405020304" pitchFamily="18" charset="0"/>
                </a:rPr>
                <a:t>)=1, </a:t>
              </a:r>
              <a:r>
                <a:rPr lang="zh-CN" altLang="en-US" sz="2800" b="1"/>
                <a:t>其中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a,b</a:t>
              </a:r>
              <a:r>
                <a:rPr lang="zh-CN" altLang="en-US" sz="2800" b="1"/>
                <a:t>为常数。</a:t>
              </a:r>
            </a:p>
          </p:txBody>
        </p:sp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>
              <a:off x="1429" y="3141"/>
              <a:ext cx="272" cy="90"/>
            </a:xfrm>
            <a:prstGeom prst="leftRightArrow">
              <a:avLst>
                <a:gd name="adj1" fmla="val 50000"/>
                <a:gd name="adj2" fmla="val 60444"/>
              </a:avLst>
            </a:prstGeom>
            <a:solidFill>
              <a:schemeClr val="hlink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-142566" y="5085881"/>
            <a:ext cx="8388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>
                <a:solidFill>
                  <a:srgbClr val="FF0000"/>
                </a:solidFill>
                <a:latin typeface="Symbol" panose="05050102010706020507" pitchFamily="18" charset="2"/>
              </a:rPr>
              <a:t>注</a:t>
            </a:r>
            <a:r>
              <a:rPr lang="zh-CN" altLang="en-US" sz="2600" b="1" i="1">
                <a:latin typeface="Symbol" panose="05050102010706020507" pitchFamily="18" charset="2"/>
              </a:rPr>
              <a:t> </a:t>
            </a:r>
            <a:r>
              <a:rPr lang="en-US" altLang="zh-CN" sz="2600" b="1" i="1">
                <a:solidFill>
                  <a:schemeClr val="tx2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600" b="1">
                <a:solidFill>
                  <a:schemeClr val="tx2"/>
                </a:solidFill>
                <a:latin typeface="Symbol" panose="05050102010706020507" pitchFamily="18" charset="2"/>
              </a:rPr>
              <a:t>=0</a:t>
            </a:r>
            <a:r>
              <a:rPr lang="zh-CN" altLang="en-US" sz="2600" b="1">
                <a:solidFill>
                  <a:schemeClr val="tx2"/>
                </a:solidFill>
                <a:latin typeface="Symbol" panose="05050102010706020507" pitchFamily="18" charset="2"/>
              </a:rPr>
              <a:t>指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en-US" sz="2600" b="1">
                <a:solidFill>
                  <a:schemeClr val="tx2"/>
                </a:solidFill>
              </a:rPr>
              <a:t>不存在线性关系，但可能有非线性关系</a:t>
            </a:r>
            <a:r>
              <a:rPr lang="zh-CN" altLang="en-US" sz="2600" b="1"/>
              <a:t>。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6686418" y="157523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无量纲</a:t>
            </a:r>
          </a:p>
        </p:txBody>
      </p:sp>
      <p:sp>
        <p:nvSpPr>
          <p:cNvPr id="2" name="矩形 1"/>
          <p:cNvSpPr/>
          <p:nvPr/>
        </p:nvSpPr>
        <p:spPr>
          <a:xfrm>
            <a:off x="323410" y="5684122"/>
            <a:ext cx="3672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~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(0,1),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30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2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3" grpId="0" build="p" autoUpdateAnimBg="0"/>
      <p:bldP spid="34" grpId="0" build="p" autoUpdateAnimBg="0"/>
      <p:bldP spid="35" grpId="0"/>
      <p:bldP spid="36" grpId="0"/>
      <p:bldP spid="37" grpId="0" build="p" autoUpdateAnimBg="0"/>
      <p:bldP spid="41" grpId="0"/>
      <p:bldP spid="42" grpId="0" build="p" autoUpdateAnimBg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30" y="3140289"/>
            <a:ext cx="5616624" cy="3341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81229" y="1376538"/>
                <a:ext cx="3572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不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9" y="1376538"/>
                <a:ext cx="3572901" cy="461665"/>
              </a:xfrm>
              <a:prstGeom prst="rect">
                <a:avLst/>
              </a:prstGeom>
              <a:blipFill>
                <a:blip r:embed="rId3"/>
                <a:stretch>
                  <a:fillRect l="-2389" t="-10526" r="-153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1229" y="1776114"/>
                <a:ext cx="3574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正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9" y="1776114"/>
                <a:ext cx="3574505" cy="461665"/>
              </a:xfrm>
              <a:prstGeom prst="rect">
                <a:avLst/>
              </a:prstGeom>
              <a:blipFill>
                <a:blip r:embed="rId4"/>
                <a:stretch>
                  <a:fillRect l="-2389" t="-10526" r="-17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0811" y="2175690"/>
                <a:ext cx="3572901" cy="462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负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  <m:r>
                      <a:rPr lang="zh-CN" altLang="en-US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11" y="2175690"/>
                <a:ext cx="3572901" cy="462306"/>
              </a:xfrm>
              <a:prstGeom prst="rect">
                <a:avLst/>
              </a:prstGeom>
              <a:blipFill>
                <a:blip r:embed="rId5"/>
                <a:stretch>
                  <a:fillRect l="-238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21C94-5AE5-493B-80F5-292082B12286}"/>
              </a:ext>
            </a:extLst>
          </p:cNvPr>
          <p:cNvGrpSpPr/>
          <p:nvPr/>
        </p:nvGrpSpPr>
        <p:grpSpPr>
          <a:xfrm>
            <a:off x="481228" y="960851"/>
            <a:ext cx="706302" cy="584452"/>
            <a:chOff x="2473890" y="699816"/>
            <a:chExt cx="931470" cy="579254"/>
          </a:xfrm>
        </p:grpSpPr>
        <p:sp>
          <p:nvSpPr>
            <p:cNvPr id="21" name="ïŝḷiďé">
              <a:extLst>
                <a:ext uri="{FF2B5EF4-FFF2-40B4-BE49-F238E27FC236}">
                  <a16:creationId xmlns:a16="http://schemas.microsoft.com/office/drawing/2014/main" id="{109C62E5-7462-4178-9B38-3C289E907F14}"/>
                </a:ext>
              </a:extLst>
            </p:cNvPr>
            <p:cNvSpPr/>
            <p:nvPr/>
          </p:nvSpPr>
          <p:spPr>
            <a:xfrm>
              <a:off x="2473890" y="699816"/>
              <a:ext cx="838930" cy="454020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B11C52E1-4D46-4D62-80E3-1EF000BA4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531" y="735358"/>
              <a:ext cx="840829" cy="54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</a:t>
              </a:r>
              <a:endPara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: 圆角 115">
            <a:extLst>
              <a:ext uri="{FF2B5EF4-FFF2-40B4-BE49-F238E27FC236}">
                <a16:creationId xmlns:a16="http://schemas.microsoft.com/office/drawing/2014/main" id="{A66B3F6B-A4A2-41C5-8B32-BD546E3F912A}"/>
              </a:ext>
            </a:extLst>
          </p:cNvPr>
          <p:cNvSpPr/>
          <p:nvPr/>
        </p:nvSpPr>
        <p:spPr>
          <a:xfrm>
            <a:off x="4757729" y="995440"/>
            <a:ext cx="921468" cy="477155"/>
          </a:xfrm>
          <a:prstGeom prst="roundRect">
            <a:avLst>
              <a:gd name="adj" fmla="val 50000"/>
            </a:avLst>
          </a:pr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6AB7EF43-F52B-4124-BBA6-E8A53738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50" y="1010930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4742" y="154530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solidFill>
                  <a:srgbClr val="1F4B70"/>
                </a:solidFill>
                <a:ea typeface="微软雅黑" panose="020B0503020204020204" pitchFamily="34" charset="-122"/>
              </a:rPr>
              <a:t>生物学：描述亲缘关系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654742" y="1949262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1F4B70"/>
                </a:solidFill>
                <a:ea typeface="微软雅黑" panose="020B0503020204020204" pitchFamily="34" charset="-122"/>
              </a:rPr>
              <a:t>金融</a:t>
            </a:r>
            <a:r>
              <a:rPr kumimoji="1" lang="zh-CN" altLang="en-US" sz="2400" dirty="0" smtClean="0">
                <a:solidFill>
                  <a:srgbClr val="1F4B70"/>
                </a:solidFill>
                <a:ea typeface="微软雅黑" panose="020B0503020204020204" pitchFamily="34" charset="-122"/>
              </a:rPr>
              <a:t>学：管理投资组合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633061" y="3441007"/>
            <a:ext cx="7450138" cy="1447800"/>
            <a:chOff x="866" y="1584"/>
            <a:chExt cx="4693" cy="912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912" y="1584"/>
              <a:ext cx="4608" cy="912"/>
            </a:xfrm>
            <a:prstGeom prst="wedgeRectCallout">
              <a:avLst>
                <a:gd name="adj1" fmla="val 25000"/>
                <a:gd name="adj2" fmla="val -115569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zh-CN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866" y="1610"/>
            <a:ext cx="4693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7" name="Equation" r:id="rId4" imgW="3886200" imgH="711000" progId="Equation.DSMT4">
                    <p:embed/>
                  </p:oleObj>
                </mc:Choice>
                <mc:Fallback>
                  <p:oleObj name="Equation" r:id="rId4" imgW="3886200" imgH="711000" progId="Equation.DSMT4">
                    <p:embed/>
                    <p:pic>
                      <p:nvPicPr>
                        <p:cNvPr id="245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610"/>
                          <a:ext cx="4693" cy="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3686" y="2450407"/>
            <a:ext cx="7543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80674" y="840682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8756"/>
              </p:ext>
            </p:extLst>
          </p:nvPr>
        </p:nvGraphicFramePr>
        <p:xfrm>
          <a:off x="1556986" y="812107"/>
          <a:ext cx="5564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6" imgW="2311200" imgH="241200" progId="Equation.DSMT4">
                  <p:embed/>
                </p:oleObj>
              </mc:Choice>
              <mc:Fallback>
                <p:oleObj name="Equation" r:id="rId6" imgW="2311200" imgH="241200" progId="Equation.DSMT4">
                  <p:embed/>
                  <p:pic>
                    <p:nvPicPr>
                      <p:cNvPr id="2457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86" y="812107"/>
                        <a:ext cx="5564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85461" y="1820169"/>
            <a:ext cx="331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55449"/>
              </p:ext>
            </p:extLst>
          </p:nvPr>
        </p:nvGraphicFramePr>
        <p:xfrm>
          <a:off x="1202974" y="1763019"/>
          <a:ext cx="614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tion" r:id="rId8" imgW="3047760" imgH="330120" progId="Equation.DSMT4">
                  <p:embed/>
                </p:oleObj>
              </mc:Choice>
              <mc:Fallback>
                <p:oleObj name="Equation" r:id="rId8" imgW="3047760" imgH="330120" progId="Equation.DSMT4">
                  <p:embed/>
                  <p:pic>
                    <p:nvPicPr>
                      <p:cNvPr id="2704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974" y="1763019"/>
                        <a:ext cx="614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61751"/>
              </p:ext>
            </p:extLst>
          </p:nvPr>
        </p:nvGraphicFramePr>
        <p:xfrm>
          <a:off x="2163411" y="2820294"/>
          <a:ext cx="1905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Equation" r:id="rId10" imgW="952200" imgH="469800" progId="Equation.DSMT4">
                  <p:embed/>
                </p:oleObj>
              </mc:Choice>
              <mc:Fallback>
                <p:oleObj name="Equation" r:id="rId10" imgW="952200" imgH="469800" progId="Equation.DSMT4">
                  <p:embed/>
                  <p:pic>
                    <p:nvPicPr>
                      <p:cNvPr id="2704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411" y="2820294"/>
                        <a:ext cx="1905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76930"/>
              </p:ext>
            </p:extLst>
          </p:nvPr>
        </p:nvGraphicFramePr>
        <p:xfrm>
          <a:off x="3957286" y="2755207"/>
          <a:ext cx="386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Equation" r:id="rId12" imgW="1930320" imgH="571320" progId="Equation.DSMT4">
                  <p:embed/>
                </p:oleObj>
              </mc:Choice>
              <mc:Fallback>
                <p:oleObj name="Equation" r:id="rId12" imgW="1930320" imgH="571320" progId="Equation.DSMT4">
                  <p:embed/>
                  <p:pic>
                    <p:nvPicPr>
                      <p:cNvPr id="2704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286" y="2755207"/>
                        <a:ext cx="386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094653"/>
              </p:ext>
            </p:extLst>
          </p:nvPr>
        </p:nvGraphicFramePr>
        <p:xfrm>
          <a:off x="5151086" y="4315719"/>
          <a:ext cx="12461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Equation" r:id="rId14" imgW="609480" imgH="228600" progId="Equation.DSMT4">
                  <p:embed/>
                </p:oleObj>
              </mc:Choice>
              <mc:Fallback>
                <p:oleObj name="Equation" r:id="rId14" imgW="609480" imgH="228600" progId="Equation.DSMT4">
                  <p:embed/>
                  <p:pic>
                    <p:nvPicPr>
                      <p:cNvPr id="2704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086" y="4315719"/>
                        <a:ext cx="12461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11397"/>
              </p:ext>
            </p:extLst>
          </p:nvPr>
        </p:nvGraphicFramePr>
        <p:xfrm>
          <a:off x="1774474" y="5053907"/>
          <a:ext cx="2208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16" imgW="1295280" imgH="444240" progId="Equation.DSMT4">
                  <p:embed/>
                </p:oleObj>
              </mc:Choice>
              <mc:Fallback>
                <p:oleObj name="Equation" r:id="rId16" imgW="1295280" imgH="444240" progId="Equation.DSMT4">
                  <p:embed/>
                  <p:pic>
                    <p:nvPicPr>
                      <p:cNvPr id="2704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474" y="5053907"/>
                        <a:ext cx="22082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88936"/>
              </p:ext>
            </p:extLst>
          </p:nvPr>
        </p:nvGraphicFramePr>
        <p:xfrm>
          <a:off x="2574574" y="1482032"/>
          <a:ext cx="48926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Equation" r:id="rId18" imgW="2425680" imgH="634680" progId="Equation.DSMT4">
                  <p:embed/>
                </p:oleObj>
              </mc:Choice>
              <mc:Fallback>
                <p:oleObj name="Equation" r:id="rId18" imgW="2425680" imgH="634680" progId="Equation.DSMT4">
                  <p:embed/>
                  <p:pic>
                    <p:nvPicPr>
                      <p:cNvPr id="2704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74" y="1482032"/>
                        <a:ext cx="4892675" cy="1276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78490"/>
              </p:ext>
            </p:extLst>
          </p:nvPr>
        </p:nvGraphicFramePr>
        <p:xfrm>
          <a:off x="7716486" y="3142557"/>
          <a:ext cx="438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公式" r:id="rId20" imgW="190440" imgH="177480" progId="Equation.3">
                  <p:embed/>
                </p:oleObj>
              </mc:Choice>
              <mc:Fallback>
                <p:oleObj name="公式" r:id="rId20" imgW="190440" imgH="177480" progId="Equation.3">
                  <p:embed/>
                  <p:pic>
                    <p:nvPicPr>
                      <p:cNvPr id="2704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486" y="3142557"/>
                        <a:ext cx="438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31994"/>
              </p:ext>
            </p:extLst>
          </p:nvPr>
        </p:nvGraphicFramePr>
        <p:xfrm>
          <a:off x="3601686" y="4355407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6" name="公式" r:id="rId22" imgW="291960" imgH="203040" progId="Equation.3">
                  <p:embed/>
                </p:oleObj>
              </mc:Choice>
              <mc:Fallback>
                <p:oleObj name="公式" r:id="rId22" imgW="291960" imgH="203040" progId="Equation.3">
                  <p:embed/>
                  <p:pic>
                    <p:nvPicPr>
                      <p:cNvPr id="2704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686" y="4355407"/>
                        <a:ext cx="5270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06861"/>
              </p:ext>
            </p:extLst>
          </p:nvPr>
        </p:nvGraphicFramePr>
        <p:xfrm>
          <a:off x="6268686" y="4126807"/>
          <a:ext cx="1793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公式" r:id="rId24" imgW="952200" imgH="469800" progId="Equation.3">
                  <p:embed/>
                </p:oleObj>
              </mc:Choice>
              <mc:Fallback>
                <p:oleObj name="公式" r:id="rId24" imgW="952200" imgH="469800" progId="Equation.3">
                  <p:embed/>
                  <p:pic>
                    <p:nvPicPr>
                      <p:cNvPr id="2704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86" y="4126807"/>
                        <a:ext cx="1793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44413"/>
              </p:ext>
            </p:extLst>
          </p:nvPr>
        </p:nvGraphicFramePr>
        <p:xfrm>
          <a:off x="2222149" y="4050607"/>
          <a:ext cx="2914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Equation" r:id="rId26" imgW="1485720" imgH="469800" progId="Equation.DSMT4">
                  <p:embed/>
                </p:oleObj>
              </mc:Choice>
              <mc:Fallback>
                <p:oleObj name="Equation" r:id="rId26" imgW="1485720" imgH="469800" progId="Equation.DSMT4">
                  <p:embed/>
                  <p:pic>
                    <p:nvPicPr>
                      <p:cNvPr id="2704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149" y="4050607"/>
                        <a:ext cx="2914650" cy="923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6268686" y="4060132"/>
            <a:ext cx="1828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70136" y="2953644"/>
            <a:ext cx="260350" cy="411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5189186" y="2885382"/>
            <a:ext cx="306388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3366FF"/>
                </a:solidFill>
                <a:latin typeface="Times New Roman" panose="02020603050405020304" pitchFamily="18" charset="0"/>
              </a:rPr>
              <a:t>u</a:t>
            </a:r>
            <a:endParaRPr kumimoji="1" lang="en-US" altLang="zh-CN" sz="2400" b="1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79175"/>
              </p:ext>
            </p:extLst>
          </p:nvPr>
        </p:nvGraphicFramePr>
        <p:xfrm>
          <a:off x="6806849" y="2820294"/>
          <a:ext cx="2952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9" name="公式" r:id="rId28" imgW="203040" imgH="164880" progId="Equation.3">
                  <p:embed/>
                </p:oleObj>
              </mc:Choice>
              <mc:Fallback>
                <p:oleObj name="公式" r:id="rId28" imgW="203040" imgH="164880" progId="Equation.3">
                  <p:embed/>
                  <p:pic>
                    <p:nvPicPr>
                      <p:cNvPr id="27044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849" y="2820294"/>
                        <a:ext cx="295275" cy="239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7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build="p" autoUpdateAnimBg="0"/>
      <p:bldP spid="45" grpId="0" animBg="1"/>
      <p:bldP spid="49" grpId="0" animBg="1" autoUpdateAnimBg="0"/>
      <p:bldP spid="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80674" y="840682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8756"/>
              </p:ext>
            </p:extLst>
          </p:nvPr>
        </p:nvGraphicFramePr>
        <p:xfrm>
          <a:off x="1556986" y="812107"/>
          <a:ext cx="5564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2311200" imgH="241200" progId="Equation.DSMT4">
                  <p:embed/>
                </p:oleObj>
              </mc:Choice>
              <mc:Fallback>
                <p:oleObj name="Equation" r:id="rId3" imgW="2311200" imgH="24120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86" y="812107"/>
                        <a:ext cx="5564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580674" y="5177858"/>
            <a:ext cx="788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对二维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正态分布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不相关</a:t>
            </a:r>
          </a:p>
        </p:txBody>
      </p:sp>
      <p:graphicFrame>
        <p:nvGraphicFramePr>
          <p:cNvPr id="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45715"/>
              </p:ext>
            </p:extLst>
          </p:nvPr>
        </p:nvGraphicFramePr>
        <p:xfrm>
          <a:off x="5580140" y="5237551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5" imgW="190440" imgH="152280" progId="Equation.3">
                  <p:embed/>
                </p:oleObj>
              </mc:Choice>
              <mc:Fallback>
                <p:oleObj name="公式" r:id="rId5" imgW="190440" imgH="152280" progId="Equation.3">
                  <p:embed/>
                  <p:pic>
                    <p:nvPicPr>
                      <p:cNvPr id="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40" y="5237551"/>
                        <a:ext cx="533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071821"/>
              </p:ext>
            </p:extLst>
          </p:nvPr>
        </p:nvGraphicFramePr>
        <p:xfrm>
          <a:off x="5199140" y="5237551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公式" r:id="rId7" imgW="190440" imgH="152280" progId="Equation.3">
                  <p:embed/>
                </p:oleObj>
              </mc:Choice>
              <mc:Fallback>
                <p:oleObj name="公式" r:id="rId7" imgW="190440" imgH="152280" progId="Equation.3">
                  <p:embed/>
                  <p:pic>
                    <p:nvPicPr>
                      <p:cNvPr id="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140" y="5237551"/>
                        <a:ext cx="533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921736" y="1588786"/>
                <a:ext cx="2772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𝐶𝑜𝑣</m:t>
                      </m:r>
                      <m:d>
                        <m:dPr>
                          <m:ctrlPr>
                            <a:rPr kumimoji="1" lang="en-US" altLang="zh-CN" sz="24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sSub>
                        <m:sSubPr>
                          <m:ctrlPr>
                            <a:rPr kumimoji="1" lang="en-US" altLang="zh-CN" sz="24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CN" sz="2400" b="0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36" y="1588786"/>
                <a:ext cx="2772875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007873" y="1563138"/>
            <a:ext cx="2686737" cy="466348"/>
          </a:xfrm>
          <a:prstGeom prst="rect">
            <a:avLst/>
          </a:prstGeom>
          <a:noFill/>
          <a:ln>
            <a:solidFill>
              <a:srgbClr val="E88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 descr="屏幕剪辑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3" y="2351975"/>
            <a:ext cx="2404923" cy="1368152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V="1">
            <a:off x="1042181" y="3120789"/>
            <a:ext cx="1512168" cy="7200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42770" y="4029569"/>
                <a:ext cx="1638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𝐶𝑜𝑣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0" y="4029569"/>
                <a:ext cx="16382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 descr="屏幕剪辑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48" y="2334548"/>
            <a:ext cx="2592287" cy="1372993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4354549" y="2760749"/>
            <a:ext cx="372747" cy="9467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754906" y="4027434"/>
                <a:ext cx="1638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𝐶𝑜𝑣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kumimoji="1" lang="en-US" altLang="zh-CN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06" y="4027434"/>
                <a:ext cx="16382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 descr="屏幕剪辑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28" y="2347462"/>
            <a:ext cx="2546986" cy="1397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379292" y="4005074"/>
                <a:ext cx="1638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𝐶𝑜𝑣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kumimoji="1" lang="en-US" altLang="zh-CN" i="1" dirty="0">
                              <a:solidFill>
                                <a:srgbClr val="1F4B7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92" y="4005074"/>
                <a:ext cx="16382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261955" y="4396766"/>
                <a:ext cx="799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kumimoji="1" lang="en-US" altLang="zh-CN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55" y="4396766"/>
                <a:ext cx="7998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327379" y="4396766"/>
                <a:ext cx="799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kumimoji="1" lang="en-US" altLang="zh-CN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79" y="4396766"/>
                <a:ext cx="7998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39598" y="4396766"/>
                <a:ext cx="799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kumimoji="1" lang="en-US" altLang="zh-CN" b="0" i="1" dirty="0" smtClean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98" y="4396766"/>
                <a:ext cx="799834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31" grpId="0"/>
      <p:bldP spid="32" grpId="0" animBg="1"/>
      <p:bldP spid="35" grpId="0"/>
      <p:bldP spid="38" grpId="0"/>
      <p:bldP spid="40" grpId="0"/>
      <p:bldP spid="41" grpId="0"/>
      <p:bldP spid="42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98481" y="1233007"/>
            <a:ext cx="8027987" cy="2159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04843" y="729769"/>
            <a:ext cx="400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398446"/>
              </p:ext>
            </p:extLst>
          </p:nvPr>
        </p:nvGraphicFramePr>
        <p:xfrm>
          <a:off x="3168668" y="1020282"/>
          <a:ext cx="43926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256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68" y="1020282"/>
                        <a:ext cx="43926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64136" y="2587144"/>
            <a:ext cx="331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rgbClr val="3366FF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10529"/>
              </p:ext>
            </p:extLst>
          </p:nvPr>
        </p:nvGraphicFramePr>
        <p:xfrm>
          <a:off x="1105461" y="2701444"/>
          <a:ext cx="350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29163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461" y="2701444"/>
                        <a:ext cx="350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34484"/>
              </p:ext>
            </p:extLst>
          </p:nvPr>
        </p:nvGraphicFramePr>
        <p:xfrm>
          <a:off x="780023" y="3147531"/>
          <a:ext cx="342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7" imgW="1714320" imgH="330120" progId="Equation.DSMT4">
                  <p:embed/>
                </p:oleObj>
              </mc:Choice>
              <mc:Fallback>
                <p:oleObj name="Equation" r:id="rId7" imgW="1714320" imgH="330120" progId="Equation.DSMT4">
                  <p:embed/>
                  <p:pic>
                    <p:nvPicPr>
                      <p:cNvPr id="29163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23" y="3147531"/>
                        <a:ext cx="342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617983"/>
              </p:ext>
            </p:extLst>
          </p:nvPr>
        </p:nvGraphicFramePr>
        <p:xfrm>
          <a:off x="3951848" y="3938106"/>
          <a:ext cx="571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9" imgW="279360" imgH="177480" progId="Equation.DSMT4">
                  <p:embed/>
                </p:oleObj>
              </mc:Choice>
              <mc:Fallback>
                <p:oleObj name="Equation" r:id="rId9" imgW="279360" imgH="177480" progId="Equation.DSMT4">
                  <p:embed/>
                  <p:pic>
                    <p:nvPicPr>
                      <p:cNvPr id="29163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48" y="3938106"/>
                        <a:ext cx="571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1251"/>
              </p:ext>
            </p:extLst>
          </p:nvPr>
        </p:nvGraphicFramePr>
        <p:xfrm>
          <a:off x="1283261" y="3746019"/>
          <a:ext cx="26400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11" imgW="1346040" imgH="406080" progId="Equation.DSMT4">
                  <p:embed/>
                </p:oleObj>
              </mc:Choice>
              <mc:Fallback>
                <p:oleObj name="Equation" r:id="rId11" imgW="1346040" imgH="406080" progId="Equation.DSMT4">
                  <p:embed/>
                  <p:pic>
                    <p:nvPicPr>
                      <p:cNvPr id="29163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261" y="3746019"/>
                        <a:ext cx="2640012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77582" y="5881861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/>
              <a:t>∴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)=0(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=0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 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不相关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936643" y="1880707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是否相关？</a:t>
            </a:r>
          </a:p>
        </p:txBody>
      </p:sp>
      <p:graphicFrame>
        <p:nvGraphicFramePr>
          <p:cNvPr id="4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75274"/>
              </p:ext>
            </p:extLst>
          </p:nvPr>
        </p:nvGraphicFramePr>
        <p:xfrm>
          <a:off x="822886" y="5081106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13" imgW="1879560" imgH="330120" progId="Equation.DSMT4">
                  <p:embed/>
                </p:oleObj>
              </mc:Choice>
              <mc:Fallback>
                <p:oleObj name="Equation" r:id="rId13" imgW="1879560" imgH="330120" progId="Equation.DSMT4">
                  <p:embed/>
                  <p:pic>
                    <p:nvPicPr>
                      <p:cNvPr id="29163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86" y="5081106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41521"/>
              </p:ext>
            </p:extLst>
          </p:nvPr>
        </p:nvGraphicFramePr>
        <p:xfrm>
          <a:off x="4524936" y="5014431"/>
          <a:ext cx="27892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15" imgW="1422360" imgH="406080" progId="Equation.DSMT4">
                  <p:embed/>
                </p:oleObj>
              </mc:Choice>
              <mc:Fallback>
                <p:oleObj name="Equation" r:id="rId15" imgW="1422360" imgH="406080" progId="Equation.DSMT4">
                  <p:embed/>
                  <p:pic>
                    <p:nvPicPr>
                      <p:cNvPr id="29163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936" y="5014431"/>
                        <a:ext cx="2789237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8514"/>
              </p:ext>
            </p:extLst>
          </p:nvPr>
        </p:nvGraphicFramePr>
        <p:xfrm>
          <a:off x="7279248" y="5235094"/>
          <a:ext cx="571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17" imgW="279360" imgH="177480" progId="Equation.DSMT4">
                  <p:embed/>
                </p:oleObj>
              </mc:Choice>
              <mc:Fallback>
                <p:oleObj name="Equation" r:id="rId17" imgW="279360" imgH="177480" progId="Equation.DSMT4">
                  <p:embed/>
                  <p:pic>
                    <p:nvPicPr>
                      <p:cNvPr id="29163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248" y="5235094"/>
                        <a:ext cx="571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35573" y="4531831"/>
            <a:ext cx="4679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2"/>
                </a:solidFill>
                <a:latin typeface="Times New Roman" panose="02020603050405020304" pitchFamily="18" charset="0"/>
              </a:rPr>
              <a:t>同理，</a:t>
            </a:r>
            <a:r>
              <a:rPr kumimoji="1"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</a:rPr>
              <a:t>EY </a:t>
            </a:r>
            <a:r>
              <a:rPr kumimoji="1"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" name="Group 32"/>
          <p:cNvGrpSpPr>
            <a:grpSpLocks/>
          </p:cNvGrpSpPr>
          <p:nvPr/>
        </p:nvGrpSpPr>
        <p:grpSpPr bwMode="auto">
          <a:xfrm>
            <a:off x="5171048" y="2428394"/>
            <a:ext cx="2565400" cy="1871662"/>
            <a:chOff x="1882" y="2024"/>
            <a:chExt cx="1616" cy="1179"/>
          </a:xfrm>
        </p:grpSpPr>
        <p:grpSp>
          <p:nvGrpSpPr>
            <p:cNvPr id="56" name="Group 33"/>
            <p:cNvGrpSpPr>
              <a:grpSpLocks/>
            </p:cNvGrpSpPr>
            <p:nvPr/>
          </p:nvGrpSpPr>
          <p:grpSpPr bwMode="auto">
            <a:xfrm>
              <a:off x="1882" y="2024"/>
              <a:ext cx="1616" cy="1179"/>
              <a:chOff x="1882" y="2024"/>
              <a:chExt cx="1616" cy="1179"/>
            </a:xfrm>
          </p:grpSpPr>
          <p:sp>
            <p:nvSpPr>
              <p:cNvPr id="58" name="Oval 34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635" cy="635"/>
              </a:xfrm>
              <a:prstGeom prst="ellipse">
                <a:avLst/>
              </a:prstGeom>
              <a:solidFill>
                <a:srgbClr val="F6FCA2"/>
              </a:solidFill>
              <a:ln w="28575" algn="ctr">
                <a:solidFill>
                  <a:srgbClr val="339933"/>
                </a:solidFill>
                <a:round/>
                <a:headE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2154" y="2704"/>
                <a:ext cx="1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flipV="1">
                <a:off x="2699" y="2115"/>
                <a:ext cx="0" cy="10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3016" y="265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2472" y="2024"/>
                <a:ext cx="4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244" y="2659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2670" y="2659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882" y="2659"/>
                <a:ext cx="5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-1</a:t>
                </a:r>
              </a:p>
            </p:txBody>
          </p:sp>
        </p:grpSp>
        <p:sp>
          <p:nvSpPr>
            <p:cNvPr id="57" name="Text Box 42"/>
            <p:cNvSpPr txBox="1">
              <a:spLocks noChangeArrowheads="1"/>
            </p:cNvSpPr>
            <p:nvPr/>
          </p:nvSpPr>
          <p:spPr bwMode="auto">
            <a:xfrm>
              <a:off x="2562" y="2251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33993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30000">
                  <a:solidFill>
                    <a:srgbClr val="33993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000" b="1" i="1">
                  <a:solidFill>
                    <a:srgbClr val="33993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baseline="30000">
                  <a:solidFill>
                    <a:srgbClr val="33993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40" grpId="0" build="p" autoUpdateAnimBg="0"/>
      <p:bldP spid="5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E2DC8-8ED6-4A15-8FDF-FBC1DE2B262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0541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42975" y="1268413"/>
          <a:ext cx="6388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Equation" r:id="rId3" imgW="3136680" imgH="253800" progId="Equation.DSMT4">
                  <p:embed/>
                </p:oleObj>
              </mc:Choice>
              <mc:Fallback>
                <p:oleObj name="Equation" r:id="rId3" imgW="3136680" imgH="253800" progId="Equation.DSMT4">
                  <p:embed/>
                  <p:pic>
                    <p:nvPicPr>
                      <p:cNvPr id="2705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268413"/>
                        <a:ext cx="63881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1909763"/>
          <a:ext cx="72009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5" imgW="3479760" imgH="761760" progId="Equation.DSMT4">
                  <p:embed/>
                </p:oleObj>
              </mc:Choice>
              <mc:Fallback>
                <p:oleObj name="Equation" r:id="rId5" imgW="3479760" imgH="761760" progId="Equation.DSMT4">
                  <p:embed/>
                  <p:pic>
                    <p:nvPicPr>
                      <p:cNvPr id="2705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09763"/>
                        <a:ext cx="72009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2" name="Object 4"/>
          <p:cNvGraphicFramePr>
            <a:graphicFrameLocks noChangeAspect="1"/>
          </p:cNvGraphicFramePr>
          <p:nvPr/>
        </p:nvGraphicFramePr>
        <p:xfrm>
          <a:off x="395288" y="3716338"/>
          <a:ext cx="58324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7" imgW="2844720" imgH="279360" progId="Equation.DSMT4">
                  <p:embed/>
                </p:oleObj>
              </mc:Choice>
              <mc:Fallback>
                <p:oleObj name="Equation" r:id="rId7" imgW="2844720" imgH="279360" progId="Equation.DSMT4">
                  <p:embed/>
                  <p:pic>
                    <p:nvPicPr>
                      <p:cNvPr id="2705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58324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3" name="Object 5"/>
          <p:cNvGraphicFramePr>
            <a:graphicFrameLocks noChangeAspect="1"/>
          </p:cNvGraphicFramePr>
          <p:nvPr/>
        </p:nvGraphicFramePr>
        <p:xfrm>
          <a:off x="323850" y="4325938"/>
          <a:ext cx="84963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9" imgW="4584600" imgH="1015920" progId="Equation.DSMT4">
                  <p:embed/>
                </p:oleObj>
              </mc:Choice>
              <mc:Fallback>
                <p:oleObj name="Equation" r:id="rId9" imgW="4584600" imgH="1015920" progId="Equation.DSMT4">
                  <p:embed/>
                  <p:pic>
                    <p:nvPicPr>
                      <p:cNvPr id="2705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25938"/>
                        <a:ext cx="84963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228600" y="98425"/>
            <a:ext cx="542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Blip>
                <a:blip r:embed="rId11"/>
              </a:buBlip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相关系数的性质的证明：</a:t>
            </a:r>
          </a:p>
        </p:txBody>
      </p:sp>
      <p:graphicFrame>
        <p:nvGraphicFramePr>
          <p:cNvPr id="270541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942975" y="628650"/>
          <a:ext cx="1639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12" imgW="723600" imgH="253800" progId="Equation.DSMT4">
                  <p:embed/>
                </p:oleObj>
              </mc:Choice>
              <mc:Fallback>
                <p:oleObj name="Equation" r:id="rId12" imgW="723600" imgH="253800" progId="Equation.DSMT4">
                  <p:embed/>
                  <p:pic>
                    <p:nvPicPr>
                      <p:cNvPr id="270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28650"/>
                        <a:ext cx="16398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5417" name="Line 9"/>
          <p:cNvSpPr>
            <a:spLocks noChangeShapeType="1"/>
          </p:cNvSpPr>
          <p:nvPr/>
        </p:nvSpPr>
        <p:spPr bwMode="auto">
          <a:xfrm>
            <a:off x="3563938" y="4249738"/>
            <a:ext cx="2735262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5418" name="Line 10"/>
          <p:cNvSpPr>
            <a:spLocks noChangeShapeType="1"/>
          </p:cNvSpPr>
          <p:nvPr/>
        </p:nvSpPr>
        <p:spPr bwMode="auto">
          <a:xfrm>
            <a:off x="2916238" y="2924175"/>
            <a:ext cx="35274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9285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70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0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70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7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37832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4.2 </a:t>
            </a:r>
            <a:r>
              <a:rPr lang="zh-CN" altLang="en-US" sz="3600" dirty="0" smtClean="0"/>
              <a:t>随机变量的方差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50" y="1198136"/>
            <a:ext cx="1008140" cy="101188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4" y="3499623"/>
            <a:ext cx="1641728" cy="146837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41" y="2880571"/>
            <a:ext cx="4114617" cy="3178722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5436119" y="3527801"/>
            <a:ext cx="1296180" cy="648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436119" y="4607951"/>
            <a:ext cx="792110" cy="504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8754D-06DC-4104-9E08-545C436A5CC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3613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3670300"/>
          <a:ext cx="2447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6"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2736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70300"/>
                        <a:ext cx="2447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2" name="Object 4"/>
          <p:cNvGraphicFramePr>
            <a:graphicFrameLocks noChangeAspect="1"/>
          </p:cNvGraphicFramePr>
          <p:nvPr/>
        </p:nvGraphicFramePr>
        <p:xfrm>
          <a:off x="682625" y="549275"/>
          <a:ext cx="4968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Equation" r:id="rId6" imgW="2234880" imgH="279360" progId="Equation.DSMT4">
                  <p:embed/>
                </p:oleObj>
              </mc:Choice>
              <mc:Fallback>
                <p:oleObj name="Equation" r:id="rId6" imgW="2234880" imgH="279360" progId="Equation.DSMT4">
                  <p:embed/>
                  <p:pic>
                    <p:nvPicPr>
                      <p:cNvPr id="273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49275"/>
                        <a:ext cx="4968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3" name="Object 5"/>
          <p:cNvGraphicFramePr>
            <a:graphicFrameLocks noChangeAspect="1"/>
          </p:cNvGraphicFramePr>
          <p:nvPr/>
        </p:nvGraphicFramePr>
        <p:xfrm>
          <a:off x="754063" y="1196975"/>
          <a:ext cx="5257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Equation" r:id="rId8" imgW="2603160" imgH="304560" progId="Equation.DSMT4">
                  <p:embed/>
                </p:oleObj>
              </mc:Choice>
              <mc:Fallback>
                <p:oleObj name="Equation" r:id="rId8" imgW="2603160" imgH="304560" progId="Equation.DSMT4">
                  <p:embed/>
                  <p:pic>
                    <p:nvPicPr>
                      <p:cNvPr id="273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96975"/>
                        <a:ext cx="5257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4" name="Object 6"/>
          <p:cNvGraphicFramePr>
            <a:graphicFrameLocks noChangeAspect="1"/>
          </p:cNvGraphicFramePr>
          <p:nvPr/>
        </p:nvGraphicFramePr>
        <p:xfrm>
          <a:off x="755650" y="1989138"/>
          <a:ext cx="1728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273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1728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5" name="Object 7"/>
          <p:cNvGraphicFramePr>
            <a:graphicFrameLocks noChangeAspect="1"/>
          </p:cNvGraphicFramePr>
          <p:nvPr/>
        </p:nvGraphicFramePr>
        <p:xfrm>
          <a:off x="2498725" y="1944688"/>
          <a:ext cx="4319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12" imgW="2070000" imgH="241200" progId="Equation.DSMT4">
                  <p:embed/>
                </p:oleObj>
              </mc:Choice>
              <mc:Fallback>
                <p:oleObj name="Equation" r:id="rId12" imgW="2070000" imgH="241200" progId="Equation.DSMT4">
                  <p:embed/>
                  <p:pic>
                    <p:nvPicPr>
                      <p:cNvPr id="273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944688"/>
                        <a:ext cx="4319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6" name="Object 8"/>
          <p:cNvGraphicFramePr>
            <a:graphicFrameLocks noChangeAspect="1"/>
          </p:cNvGraphicFramePr>
          <p:nvPr/>
        </p:nvGraphicFramePr>
        <p:xfrm>
          <a:off x="827088" y="2565400"/>
          <a:ext cx="28797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14" imgW="1460160" imgH="419040" progId="Equation.DSMT4">
                  <p:embed/>
                </p:oleObj>
              </mc:Choice>
              <mc:Fallback>
                <p:oleObj name="Equation" r:id="rId14" imgW="1460160" imgH="419040" progId="Equation.DSMT4">
                  <p:embed/>
                  <p:pic>
                    <p:nvPicPr>
                      <p:cNvPr id="273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28797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7" name="Object 9"/>
          <p:cNvGraphicFramePr>
            <a:graphicFrameLocks noChangeAspect="1"/>
          </p:cNvGraphicFramePr>
          <p:nvPr/>
        </p:nvGraphicFramePr>
        <p:xfrm>
          <a:off x="3706813" y="2708275"/>
          <a:ext cx="2305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Equation" r:id="rId16" imgW="1002960" imgH="241200" progId="Equation.DSMT4">
                  <p:embed/>
                </p:oleObj>
              </mc:Choice>
              <mc:Fallback>
                <p:oleObj name="Equation" r:id="rId16" imgW="1002960" imgH="241200" progId="Equation.DSMT4">
                  <p:embed/>
                  <p:pic>
                    <p:nvPicPr>
                      <p:cNvPr id="2736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708275"/>
                        <a:ext cx="2305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8" name="Object 10"/>
          <p:cNvGraphicFramePr>
            <a:graphicFrameLocks noChangeAspect="1"/>
          </p:cNvGraphicFramePr>
          <p:nvPr/>
        </p:nvGraphicFramePr>
        <p:xfrm>
          <a:off x="2987675" y="3659188"/>
          <a:ext cx="1727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Equation" r:id="rId18" imgW="863280" imgH="241200" progId="Equation.DSMT4">
                  <p:embed/>
                </p:oleObj>
              </mc:Choice>
              <mc:Fallback>
                <p:oleObj name="Equation" r:id="rId18" imgW="863280" imgH="241200" progId="Equation.DSMT4">
                  <p:embed/>
                  <p:pic>
                    <p:nvPicPr>
                      <p:cNvPr id="2736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59188"/>
                        <a:ext cx="17272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9" name="Object 11"/>
          <p:cNvGraphicFramePr>
            <a:graphicFrameLocks noChangeAspect="1"/>
          </p:cNvGraphicFramePr>
          <p:nvPr/>
        </p:nvGraphicFramePr>
        <p:xfrm>
          <a:off x="4759325" y="3659188"/>
          <a:ext cx="14557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Equation" r:id="rId20" imgW="711000" imgH="253800" progId="Equation.DSMT4">
                  <p:embed/>
                </p:oleObj>
              </mc:Choice>
              <mc:Fallback>
                <p:oleObj name="Equation" r:id="rId20" imgW="711000" imgH="253800" progId="Equation.DSMT4">
                  <p:embed/>
                  <p:pic>
                    <p:nvPicPr>
                      <p:cNvPr id="2736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3659188"/>
                        <a:ext cx="14557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0" name="Object 12"/>
          <p:cNvGraphicFramePr>
            <a:graphicFrameLocks noChangeAspect="1"/>
          </p:cNvGraphicFramePr>
          <p:nvPr/>
        </p:nvGraphicFramePr>
        <p:xfrm>
          <a:off x="539750" y="4221163"/>
          <a:ext cx="50403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5" name="Equation" r:id="rId22" imgW="2463480" imgH="330120" progId="Equation.DSMT4">
                  <p:embed/>
                </p:oleObj>
              </mc:Choice>
              <mc:Fallback>
                <p:oleObj name="Equation" r:id="rId22" imgW="2463480" imgH="330120" progId="Equation.DSMT4">
                  <p:embed/>
                  <p:pic>
                    <p:nvPicPr>
                      <p:cNvPr id="2736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50403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1" name="Object 13"/>
          <p:cNvGraphicFramePr>
            <a:graphicFrameLocks noChangeAspect="1"/>
          </p:cNvGraphicFramePr>
          <p:nvPr/>
        </p:nvGraphicFramePr>
        <p:xfrm>
          <a:off x="2051050" y="4854575"/>
          <a:ext cx="6192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6" name="Equation" r:id="rId24" imgW="2971800" imgH="253800" progId="Equation.DSMT4">
                  <p:embed/>
                </p:oleObj>
              </mc:Choice>
              <mc:Fallback>
                <p:oleObj name="Equation" r:id="rId24" imgW="2971800" imgH="253800" progId="Equation.DSMT4">
                  <p:embed/>
                  <p:pic>
                    <p:nvPicPr>
                      <p:cNvPr id="2736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54575"/>
                        <a:ext cx="6192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2" name="Object 14"/>
          <p:cNvGraphicFramePr>
            <a:graphicFrameLocks noChangeAspect="1"/>
          </p:cNvGraphicFramePr>
          <p:nvPr/>
        </p:nvGraphicFramePr>
        <p:xfrm>
          <a:off x="2051050" y="5373688"/>
          <a:ext cx="3673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7" name="Equation" r:id="rId26" imgW="1765080" imgH="253800" progId="Equation.DSMT4">
                  <p:embed/>
                </p:oleObj>
              </mc:Choice>
              <mc:Fallback>
                <p:oleObj name="Equation" r:id="rId26" imgW="1765080" imgH="253800" progId="Equation.DSMT4">
                  <p:embed/>
                  <p:pic>
                    <p:nvPicPr>
                      <p:cNvPr id="2736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3673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6144" name="Line 16"/>
          <p:cNvSpPr>
            <a:spLocks noChangeShapeType="1"/>
          </p:cNvSpPr>
          <p:nvPr/>
        </p:nvSpPr>
        <p:spPr bwMode="auto">
          <a:xfrm>
            <a:off x="1258888" y="1123950"/>
            <a:ext cx="1223962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6146" name="Line 18"/>
          <p:cNvSpPr>
            <a:spLocks noChangeShapeType="1"/>
          </p:cNvSpPr>
          <p:nvPr/>
        </p:nvSpPr>
        <p:spPr bwMode="auto">
          <a:xfrm>
            <a:off x="3708400" y="3284538"/>
            <a:ext cx="22320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62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6623050" y="2636838"/>
          <a:ext cx="248602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8" name="Equation" r:id="rId28" imgW="1231560" imgH="634680" progId="Equation.DSMT4">
                  <p:embed/>
                </p:oleObj>
              </mc:Choice>
              <mc:Fallback>
                <p:oleObj name="Equation" r:id="rId28" imgW="1231560" imgH="634680" progId="Equation.DSMT4">
                  <p:embed/>
                  <p:pic>
                    <p:nvPicPr>
                      <p:cNvPr id="2766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2636838"/>
                        <a:ext cx="2486025" cy="12811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 cap="flat" cmpd="sng" algn="ctr">
                        <a:solidFill>
                          <a:srgbClr val="FF33CC"/>
                        </a:solidFill>
                        <a:prstDash val="dash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8495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3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3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73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73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73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73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73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31154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4.2 </a:t>
            </a:r>
            <a:r>
              <a:rPr lang="zh-CN" altLang="en-US" sz="3600" dirty="0" smtClean="0"/>
              <a:t>随机变量的方差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323410" y="990237"/>
            <a:ext cx="8209139" cy="24306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某人有一笔资金，可投入两个项目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。根据以往的经验，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两项目收益率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的分布律如下：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请问选择哪个项目投资更加理性？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40240"/>
              </p:ext>
            </p:extLst>
          </p:nvPr>
        </p:nvGraphicFramePr>
        <p:xfrm>
          <a:off x="903815" y="1840924"/>
          <a:ext cx="2664370" cy="93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12">
                  <a:extLst>
                    <a:ext uri="{9D8B030D-6E8A-4147-A177-3AD203B41FA5}">
                      <a16:colId xmlns:a16="http://schemas.microsoft.com/office/drawing/2014/main" val="299061653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203155675"/>
                    </a:ext>
                  </a:extLst>
                </a:gridCol>
                <a:gridCol w="834768">
                  <a:extLst>
                    <a:ext uri="{9D8B030D-6E8A-4147-A177-3AD203B41FA5}">
                      <a16:colId xmlns:a16="http://schemas.microsoft.com/office/drawing/2014/main" val="41009115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1673272493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-5%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49873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277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84150"/>
              </p:ext>
            </p:extLst>
          </p:nvPr>
        </p:nvGraphicFramePr>
        <p:xfrm>
          <a:off x="4028331" y="1840924"/>
          <a:ext cx="4063339" cy="93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98">
                  <a:extLst>
                    <a:ext uri="{9D8B030D-6E8A-4147-A177-3AD203B41FA5}">
                      <a16:colId xmlns:a16="http://schemas.microsoft.com/office/drawing/2014/main" val="299061653"/>
                    </a:ext>
                  </a:extLst>
                </a:gridCol>
                <a:gridCol w="727358">
                  <a:extLst>
                    <a:ext uri="{9D8B030D-6E8A-4147-A177-3AD203B41FA5}">
                      <a16:colId xmlns:a16="http://schemas.microsoft.com/office/drawing/2014/main" val="2203155675"/>
                    </a:ext>
                  </a:extLst>
                </a:gridCol>
                <a:gridCol w="733092">
                  <a:extLst>
                    <a:ext uri="{9D8B030D-6E8A-4147-A177-3AD203B41FA5}">
                      <a16:colId xmlns:a16="http://schemas.microsoft.com/office/drawing/2014/main" val="2306010102"/>
                    </a:ext>
                  </a:extLst>
                </a:gridCol>
                <a:gridCol w="770907">
                  <a:extLst>
                    <a:ext uri="{9D8B030D-6E8A-4147-A177-3AD203B41FA5}">
                      <a16:colId xmlns:a16="http://schemas.microsoft.com/office/drawing/2014/main" val="41009115"/>
                    </a:ext>
                  </a:extLst>
                </a:gridCol>
                <a:gridCol w="656542">
                  <a:extLst>
                    <a:ext uri="{9D8B030D-6E8A-4147-A177-3AD203B41FA5}">
                      <a16:colId xmlns:a16="http://schemas.microsoft.com/office/drawing/2014/main" val="2627491410"/>
                    </a:ext>
                  </a:extLst>
                </a:gridCol>
                <a:gridCol w="656542">
                  <a:extLst>
                    <a:ext uri="{9D8B030D-6E8A-4147-A177-3AD203B41FA5}">
                      <a16:colId xmlns:a16="http://schemas.microsoft.com/office/drawing/2014/main" val="4166619904"/>
                    </a:ext>
                  </a:extLst>
                </a:gridCol>
              </a:tblGrid>
              <a:tr h="4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-10%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49873"/>
                  </a:ext>
                </a:extLst>
              </a:tr>
              <a:tr h="46806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2776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445608" y="33806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分析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07130" y="337046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从两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项目的平均收益比较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78085" y="3918216"/>
                <a:ext cx="62092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=−5%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×0.1+4.7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0.8+10%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0.1=4.3%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85" y="3918216"/>
                <a:ext cx="6209233" cy="307777"/>
              </a:xfrm>
              <a:prstGeom prst="rect">
                <a:avLst/>
              </a:prstGeom>
              <a:blipFill>
                <a:blip r:embed="rId2"/>
                <a:stretch>
                  <a:fillRect l="-98" r="-98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077188" y="4302677"/>
                <a:ext cx="728631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5%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5.5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×0.1=4.3</m:t>
                    </m:r>
                  </m:oMath>
                </a14:m>
                <a:r>
                  <a:rPr lang="en-US" altLang="zh-CN" sz="2000" dirty="0" smtClean="0"/>
                  <a:t>%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88" y="4302677"/>
                <a:ext cx="7286315" cy="707886"/>
              </a:xfrm>
              <a:prstGeom prst="rect">
                <a:avLst/>
              </a:prstGeom>
              <a:blipFill>
                <a:blip r:embed="rId3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74652" y="50248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问题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07130" y="5014678"/>
            <a:ext cx="402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投资项目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b="1" dirty="0" smtClean="0"/>
              <a:t>是同等的吗？</a:t>
            </a:r>
            <a:endParaRPr lang="zh-CN" altLang="en-US" sz="2400" b="1" dirty="0"/>
          </a:p>
        </p:txBody>
      </p:sp>
      <p:sp>
        <p:nvSpPr>
          <p:cNvPr id="49" name="矩形 48"/>
          <p:cNvSpPr/>
          <p:nvPr/>
        </p:nvSpPr>
        <p:spPr>
          <a:xfrm>
            <a:off x="6060000" y="501056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否</a:t>
            </a:r>
          </a:p>
        </p:txBody>
      </p:sp>
      <p:sp>
        <p:nvSpPr>
          <p:cNvPr id="50" name="矩形 49"/>
          <p:cNvSpPr/>
          <p:nvPr/>
        </p:nvSpPr>
        <p:spPr>
          <a:xfrm>
            <a:off x="468495" y="568925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问题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18227" y="568925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怎样用数字特征描述波动性？</a:t>
            </a:r>
          </a:p>
        </p:txBody>
      </p:sp>
    </p:spTree>
    <p:extLst>
      <p:ext uri="{BB962C8B-B14F-4D97-AF65-F5344CB8AC3E}">
        <p14:creationId xmlns:p14="http://schemas.microsoft.com/office/powerpoint/2010/main" val="38188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5" grpId="0"/>
      <p:bldP spid="46" grpId="0"/>
      <p:bldP spid="47" grpId="0"/>
      <p:bldP spid="48" grpId="0"/>
      <p:bldP spid="50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</a:t>
            </a:r>
            <a:r>
              <a:rPr lang="zh-CN" altLang="en-US" sz="3600" dirty="0"/>
              <a:t>定义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5004737" y="2913579"/>
            <a:ext cx="237633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正负偏差会抵消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6548" y="1091676"/>
                <a:ext cx="8209139" cy="4952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为随机变量，其数学期望为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48" y="1091676"/>
                <a:ext cx="8209139" cy="495214"/>
              </a:xfrm>
              <a:blipFill>
                <a:blip r:embed="rId2"/>
                <a:stretch>
                  <a:fillRect l="-29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40283" y="1911985"/>
                <a:ext cx="2988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3" y="1911985"/>
                <a:ext cx="2988447" cy="461665"/>
              </a:xfrm>
              <a:prstGeom prst="rect">
                <a:avLst/>
              </a:prstGeom>
              <a:blipFill>
                <a:blip r:embed="rId3"/>
                <a:stretch>
                  <a:fillRect l="-3055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740283" y="3656992"/>
                <a:ext cx="3262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3" y="3656992"/>
                <a:ext cx="3262560" cy="461665"/>
              </a:xfrm>
              <a:prstGeom prst="rect">
                <a:avLst/>
              </a:prstGeom>
              <a:blipFill>
                <a:blip r:embed="rId4"/>
                <a:stretch>
                  <a:fillRect l="-2799" t="-11842" r="-560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图: 可选过程 59"/>
          <p:cNvSpPr/>
          <p:nvPr/>
        </p:nvSpPr>
        <p:spPr>
          <a:xfrm>
            <a:off x="5004737" y="3696823"/>
            <a:ext cx="237633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数学处理不方便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流程图: 可选过程 60"/>
          <p:cNvSpPr/>
          <p:nvPr/>
        </p:nvSpPr>
        <p:spPr>
          <a:xfrm>
            <a:off x="4984984" y="1731859"/>
            <a:ext cx="2520350" cy="854774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6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随机变量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非数字特征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1740" y="437580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考虑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1908039" y="5078143"/>
                <a:ext cx="2231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[(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39" y="5078143"/>
                <a:ext cx="2231829" cy="461665"/>
              </a:xfrm>
              <a:prstGeom prst="rect">
                <a:avLst/>
              </a:prstGeom>
              <a:blipFill>
                <a:blip r:embed="rId5"/>
                <a:stretch>
                  <a:fillRect l="-820" t="-10526" r="-327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箭头 63"/>
          <p:cNvSpPr/>
          <p:nvPr/>
        </p:nvSpPr>
        <p:spPr>
          <a:xfrm>
            <a:off x="4307934" y="5236965"/>
            <a:ext cx="648090" cy="144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可选过程 64"/>
          <p:cNvSpPr/>
          <p:nvPr/>
        </p:nvSpPr>
        <p:spPr>
          <a:xfrm>
            <a:off x="5138566" y="5037844"/>
            <a:ext cx="90437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方差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41740" y="2941408"/>
                <a:ext cx="33981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40" y="2941408"/>
                <a:ext cx="3398128" cy="461665"/>
              </a:xfrm>
              <a:prstGeom prst="rect">
                <a:avLst/>
              </a:prstGeom>
              <a:blipFill>
                <a:blip r:embed="rId6"/>
                <a:stretch>
                  <a:fillRect l="-2873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862893" y="2949754"/>
                <a:ext cx="730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93" y="2949754"/>
                <a:ext cx="730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2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p"/>
      <p:bldP spid="58" grpId="0"/>
      <p:bldP spid="59" grpId="0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方差的定义</a:t>
            </a:r>
            <a:endParaRPr lang="zh-CN" altLang="en-US" sz="3600" dirty="0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403560" y="2519721"/>
            <a:ext cx="720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即    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DX=E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>
          <a:xfrm>
            <a:off x="395420" y="1124680"/>
            <a:ext cx="947227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ea typeface="宋体" panose="02010600030101010101" pitchFamily="2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1342647" y="1130353"/>
                <a:ext cx="7619348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为一随机变量，若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𝐸𝑋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存在，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称它为随机变量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方差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记为</a:t>
                </a:r>
                <a:r>
                  <a:rPr kumimoji="1" lang="en-US" altLang="zh-CN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DX</a:t>
                </a:r>
                <a:r>
                  <a:rPr kumimoji="1"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</a:t>
                </a:r>
                <a:endParaRPr lang="zh-CN" altLang="en-US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2647" y="1130353"/>
                <a:ext cx="7619348" cy="1200329"/>
              </a:xfrm>
              <a:prstGeom prst="rect">
                <a:avLst/>
              </a:prstGeom>
              <a:blipFill>
                <a:blip r:embed="rId3"/>
                <a:stretch>
                  <a:fillRect l="-1200" b="-5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1325257" y="3309574"/>
            <a:ext cx="662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方差的算术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平方根       称为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标准差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6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31472"/>
              </p:ext>
            </p:extLst>
          </p:nvPr>
        </p:nvGraphicFramePr>
        <p:xfrm>
          <a:off x="3779890" y="3332443"/>
          <a:ext cx="792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4" imgW="482400" imgH="253800" progId="Equation.3">
                  <p:embed/>
                </p:oleObj>
              </mc:Choice>
              <mc:Fallback>
                <p:oleObj name="公式" r:id="rId4" imgW="482400" imgH="253800" progId="Equation.3">
                  <p:embed/>
                  <p:pic>
                    <p:nvPicPr>
                      <p:cNvPr id="1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90" y="3332443"/>
                        <a:ext cx="7921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12"/>
          <p:cNvSpPr txBox="1">
            <a:spLocks noChangeArrowheads="1"/>
          </p:cNvSpPr>
          <p:nvPr/>
        </p:nvSpPr>
        <p:spPr>
          <a:xfrm>
            <a:off x="456333" y="4077090"/>
            <a:ext cx="947227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ea typeface="宋体" panose="02010600030101010101" pitchFamily="2" charset="-122"/>
              </a:rPr>
              <a:t>注</a:t>
            </a:r>
          </a:p>
        </p:txBody>
      </p:sp>
      <p:sp>
        <p:nvSpPr>
          <p:cNvPr id="62" name="矩形 61"/>
          <p:cNvSpPr/>
          <p:nvPr/>
        </p:nvSpPr>
        <p:spPr>
          <a:xfrm>
            <a:off x="1353776" y="4077090"/>
            <a:ext cx="6647974" cy="1134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方差反映随机变量取值的集中（或分散）程度，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一个随机变量的方差越大，其取值越分散。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6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58" grpId="0" build="p" autoUpdateAnimBg="0"/>
      <p:bldP spid="59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67430" y="1052670"/>
                <a:ext cx="8254054" cy="580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0" y="1052670"/>
                <a:ext cx="8254054" cy="580223"/>
              </a:xfrm>
              <a:prstGeom prst="rect">
                <a:avLst/>
              </a:prstGeom>
              <a:blipFill>
                <a:blip r:embed="rId3"/>
                <a:stretch>
                  <a:fillRect l="-1034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67430" y="1649369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对于离散型随机变量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619590" y="2441479"/>
                <a:ext cx="3937943" cy="469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𝐸𝑋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90" y="2441479"/>
                <a:ext cx="3937943" cy="469424"/>
              </a:xfrm>
              <a:prstGeom prst="rect">
                <a:avLst/>
              </a:prstGeom>
              <a:blipFill>
                <a:blip r:embed="rId4"/>
                <a:stretch>
                  <a:fillRect l="-464" t="-127273" b="-19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467430" y="2958864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对于连续型随机变量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547580" y="3708013"/>
                <a:ext cx="4133504" cy="560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𝐸𝑋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0" y="3708013"/>
                <a:ext cx="4133504" cy="560346"/>
              </a:xfrm>
              <a:prstGeom prst="rect">
                <a:avLst/>
              </a:prstGeom>
              <a:blipFill>
                <a:blip r:embed="rId5"/>
                <a:stretch>
                  <a:fillRect r="-118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Object 1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4327729"/>
              </p:ext>
            </p:extLst>
          </p:nvPr>
        </p:nvGraphicFramePr>
        <p:xfrm>
          <a:off x="2843761" y="4888198"/>
          <a:ext cx="3888539" cy="4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6" imgW="1815840" imgH="228600" progId="Equation.DSMT4">
                  <p:embed/>
                </p:oleObj>
              </mc:Choice>
              <mc:Fallback>
                <p:oleObj name="Equation" r:id="rId6" imgW="1815840" imgH="22860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1" y="4888198"/>
                        <a:ext cx="3888539" cy="4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807163"/>
              </p:ext>
            </p:extLst>
          </p:nvPr>
        </p:nvGraphicFramePr>
        <p:xfrm>
          <a:off x="1835698" y="4932648"/>
          <a:ext cx="864042" cy="43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2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8" y="4932648"/>
                        <a:ext cx="864042" cy="43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32051"/>
              </p:ext>
            </p:extLst>
          </p:nvPr>
        </p:nvGraphicFramePr>
        <p:xfrm>
          <a:off x="2843760" y="4888198"/>
          <a:ext cx="2376330" cy="46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10" imgW="1180800" imgH="228600" progId="Equation.DSMT4">
                  <p:embed/>
                </p:oleObj>
              </mc:Choice>
              <mc:Fallback>
                <p:oleObj name="Equation" r:id="rId10" imgW="1180800" imgH="228600" progId="Equation.DSMT4">
                  <p:embed/>
                  <p:pic>
                    <p:nvPicPr>
                      <p:cNvPr id="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0" y="4888198"/>
                        <a:ext cx="2376330" cy="46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93589"/>
              </p:ext>
            </p:extLst>
          </p:nvPr>
        </p:nvGraphicFramePr>
        <p:xfrm>
          <a:off x="2839420" y="5540769"/>
          <a:ext cx="3820870" cy="48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12" imgW="1790640" imgH="228600" progId="Equation.DSMT4">
                  <p:embed/>
                </p:oleObj>
              </mc:Choice>
              <mc:Fallback>
                <p:oleObj name="Equation" r:id="rId12" imgW="1790640" imgH="228600" progId="Equation.DSMT4">
                  <p:embed/>
                  <p:pic>
                    <p:nvPicPr>
                      <p:cNvPr id="2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420" y="5540769"/>
                        <a:ext cx="3820870" cy="486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矩形 64"/>
          <p:cNvSpPr/>
          <p:nvPr/>
        </p:nvSpPr>
        <p:spPr>
          <a:xfrm>
            <a:off x="471376" y="4172016"/>
            <a:ext cx="2377574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重要计算公式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7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8" grpId="0"/>
      <p:bldP spid="59" grpId="0"/>
      <p:bldP spid="60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85202" y="210214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85202" y="795871"/>
            <a:ext cx="4039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X~B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0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61402" y="14054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61402" y="2777071"/>
            <a:ext cx="3698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X~P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08161"/>
              </p:ext>
            </p:extLst>
          </p:nvPr>
        </p:nvGraphicFramePr>
        <p:xfrm>
          <a:off x="1247202" y="3359684"/>
          <a:ext cx="26082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公式" r:id="rId3" imgW="1333440" imgH="444240" progId="Equation.3">
                  <p:embed/>
                </p:oleObj>
              </mc:Choice>
              <mc:Fallback>
                <p:oleObj name="公式" r:id="rId3" imgW="1333440" imgH="4442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202" y="3359684"/>
                        <a:ext cx="26082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61402" y="35390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14193"/>
              </p:ext>
            </p:extLst>
          </p:nvPr>
        </p:nvGraphicFramePr>
        <p:xfrm>
          <a:off x="3855465" y="3386671"/>
          <a:ext cx="3030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公式" r:id="rId5" imgW="1549080" imgH="444240" progId="Equation.3">
                  <p:embed/>
                </p:oleObj>
              </mc:Choice>
              <mc:Fallback>
                <p:oleObj name="公式" r:id="rId5" imgW="1549080" imgH="444240" progId="Equation.3">
                  <p:embed/>
                  <p:pic>
                    <p:nvPicPr>
                      <p:cNvPr id="631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465" y="3386671"/>
                        <a:ext cx="30305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94996"/>
              </p:ext>
            </p:extLst>
          </p:nvPr>
        </p:nvGraphicFramePr>
        <p:xfrm>
          <a:off x="4447602" y="3615271"/>
          <a:ext cx="1166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公式" r:id="rId7" imgW="596880" imgH="203040" progId="Equation.3">
                  <p:embed/>
                </p:oleObj>
              </mc:Choice>
              <mc:Fallback>
                <p:oleObj name="公式" r:id="rId7" imgW="596880" imgH="203040" progId="Equation.3">
                  <p:embed/>
                  <p:pic>
                    <p:nvPicPr>
                      <p:cNvPr id="631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602" y="3615271"/>
                        <a:ext cx="1166813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37199"/>
              </p:ext>
            </p:extLst>
          </p:nvPr>
        </p:nvGraphicFramePr>
        <p:xfrm>
          <a:off x="2161602" y="4440771"/>
          <a:ext cx="4267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公式" r:id="rId9" imgW="2311200" imgH="469800" progId="Equation.3">
                  <p:embed/>
                </p:oleObj>
              </mc:Choice>
              <mc:Fallback>
                <p:oleObj name="公式" r:id="rId9" imgW="2311200" imgH="469800" progId="Equation.3">
                  <p:embed/>
                  <p:pic>
                    <p:nvPicPr>
                      <p:cNvPr id="6318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602" y="4440771"/>
                        <a:ext cx="4267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153540" y="1397534"/>
            <a:ext cx="327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0 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)+1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4317427" y="1403884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212277" y="2030946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2166365" y="541549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1367852" y="5966359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2166365" y="596635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3317302" y="5966359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>
                <a:latin typeface="Symbol" panose="05050102010706020507" pitchFamily="18" charset="2"/>
              </a:rPr>
              <a:t>2</a:t>
            </a:r>
            <a:endParaRPr kumimoji="1" lang="en-US" altLang="zh-CN" sz="2400" i="1">
              <a:latin typeface="Symbol" panose="05050102010706020507" pitchFamily="18" charset="2"/>
            </a:endParaRPr>
          </a:p>
        </p:txBody>
      </p: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4038027" y="5966359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548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2" grpId="0" build="p" autoUpdateAnimBg="0"/>
      <p:bldP spid="58" grpId="0" build="p" autoUpdateAnimBg="0"/>
      <p:bldP spid="60" grpId="0" build="p" autoUpdateAnimBg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85202" y="210214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11450" y="831515"/>
            <a:ext cx="3483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X~E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16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50769"/>
              </p:ext>
            </p:extLst>
          </p:nvPr>
        </p:nvGraphicFramePr>
        <p:xfrm>
          <a:off x="2540262" y="1395078"/>
          <a:ext cx="5381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公式" r:id="rId3" imgW="266400" imgH="330120" progId="Equation.3">
                  <p:embed/>
                </p:oleObj>
              </mc:Choice>
              <mc:Fallback>
                <p:oleObj name="公式" r:id="rId3" imgW="266400" imgH="330120" progId="Equation.3">
                  <p:embed/>
                  <p:pic>
                    <p:nvPicPr>
                      <p:cNvPr id="632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62" y="1395078"/>
                        <a:ext cx="5381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11450" y="144111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78875"/>
              </p:ext>
            </p:extLst>
          </p:nvPr>
        </p:nvGraphicFramePr>
        <p:xfrm>
          <a:off x="4170625" y="1376028"/>
          <a:ext cx="3228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公式" r:id="rId5" imgW="1625400" imgH="380880" progId="Equation.3">
                  <p:embed/>
                </p:oleObj>
              </mc:Choice>
              <mc:Fallback>
                <p:oleObj name="公式" r:id="rId5" imgW="1625400" imgH="380880" progId="Equation.3">
                  <p:embed/>
                  <p:pic>
                    <p:nvPicPr>
                      <p:cNvPr id="632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625" y="1376028"/>
                        <a:ext cx="3228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35454"/>
              </p:ext>
            </p:extLst>
          </p:nvPr>
        </p:nvGraphicFramePr>
        <p:xfrm>
          <a:off x="2287850" y="2050715"/>
          <a:ext cx="2286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公式" r:id="rId7" imgW="1206360" imgH="393480" progId="Equation.3">
                  <p:embed/>
                </p:oleObj>
              </mc:Choice>
              <mc:Fallback>
                <p:oleObj name="公式" r:id="rId7" imgW="1206360" imgH="393480" progId="Equation.3">
                  <p:embed/>
                  <p:pic>
                    <p:nvPicPr>
                      <p:cNvPr id="632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850" y="2050715"/>
                        <a:ext cx="2286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11450" y="3830303"/>
            <a:ext cx="4491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Symbol" panose="05050102010706020507" pitchFamily="18" charset="2"/>
              </a:rPr>
              <a:t>(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en-US" altLang="zh-CN" sz="2400" dirty="0">
                <a:latin typeface="Symbol" panose="05050102010706020507" pitchFamily="18" charset="2"/>
              </a:rPr>
              <a:t>,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 </a:t>
            </a:r>
            <a:r>
              <a:rPr kumimoji="1" lang="en-US" altLang="zh-CN" sz="2400" dirty="0">
                <a:latin typeface="Symbol" panose="05050102010706020507" pitchFamily="18" charset="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73362" y="459230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301"/>
              </p:ext>
            </p:extLst>
          </p:nvPr>
        </p:nvGraphicFramePr>
        <p:xfrm>
          <a:off x="1141675" y="4420853"/>
          <a:ext cx="3268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公式" r:id="rId9" imgW="1879560" imgH="495000" progId="Equation.3">
                  <p:embed/>
                </p:oleObj>
              </mc:Choice>
              <mc:Fallback>
                <p:oleObj name="公式" r:id="rId9" imgW="1879560" imgH="495000" progId="Equation.3">
                  <p:embed/>
                  <p:pic>
                    <p:nvPicPr>
                      <p:cNvPr id="632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675" y="4420853"/>
                        <a:ext cx="32686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28968"/>
              </p:ext>
            </p:extLst>
          </p:nvPr>
        </p:nvGraphicFramePr>
        <p:xfrm>
          <a:off x="2559312" y="4454190"/>
          <a:ext cx="8715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公式" r:id="rId11" imgW="520560" imgH="228600" progId="Equation.3">
                  <p:embed/>
                </p:oleObj>
              </mc:Choice>
              <mc:Fallback>
                <p:oleObj name="公式" r:id="rId11" imgW="520560" imgH="228600" progId="Equation.3">
                  <p:embed/>
                  <p:pic>
                    <p:nvPicPr>
                      <p:cNvPr id="632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12" y="4454190"/>
                        <a:ext cx="871538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60573"/>
              </p:ext>
            </p:extLst>
          </p:nvPr>
        </p:nvGraphicFramePr>
        <p:xfrm>
          <a:off x="5405700" y="4341478"/>
          <a:ext cx="20050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13" imgW="1104840" imgH="469800" progId="Equation.3">
                  <p:embed/>
                </p:oleObj>
              </mc:Choice>
              <mc:Fallback>
                <p:oleObj name="公式" r:id="rId13" imgW="1104840" imgH="469800" progId="Equation.3">
                  <p:embed/>
                  <p:pic>
                    <p:nvPicPr>
                      <p:cNvPr id="6328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700" y="4341478"/>
                        <a:ext cx="20050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40369"/>
              </p:ext>
            </p:extLst>
          </p:nvPr>
        </p:nvGraphicFramePr>
        <p:xfrm>
          <a:off x="1833825" y="5432090"/>
          <a:ext cx="38036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公式" r:id="rId15" imgW="2323800" imgH="533160" progId="Equation.3">
                  <p:embed/>
                </p:oleObj>
              </mc:Choice>
              <mc:Fallback>
                <p:oleObj name="公式" r:id="rId15" imgW="2323800" imgH="533160" progId="Equation.3">
                  <p:embed/>
                  <p:pic>
                    <p:nvPicPr>
                      <p:cNvPr id="6328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825" y="5432090"/>
                        <a:ext cx="380365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467112" y="150620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2756162" y="1487153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Symbol" panose="05050102010706020507" pitchFamily="18" charset="2"/>
              </a:rPr>
              <a:t>-l 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759462" y="151890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457587" y="2947653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2503750" y="2752390"/>
            <a:ext cx="452437" cy="822325"/>
            <a:chOff x="2200" y="1642"/>
            <a:chExt cx="285" cy="518"/>
          </a:xfrm>
        </p:grpSpPr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2200" y="1642"/>
              <a:ext cx="2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sz="2400" baseline="38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2245" y="1897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2903800" y="292701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Symbol" panose="05050102010706020507" pitchFamily="18" charset="2"/>
              </a:rPr>
              <a:t>-</a:t>
            </a:r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180025" y="2752390"/>
            <a:ext cx="860425" cy="822325"/>
            <a:chOff x="2626" y="1642"/>
            <a:chExt cx="542" cy="518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739" y="1642"/>
              <a:ext cx="269" cy="518"/>
              <a:chOff x="2208" y="1642"/>
              <a:chExt cx="269" cy="518"/>
            </a:xfrm>
          </p:grpSpPr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208" y="1642"/>
                <a:ext cx="26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 </a:t>
                </a:r>
                <a:endParaRPr kumimoji="1" lang="en-US" altLang="zh-CN" sz="2400" baseline="38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2626" y="1706"/>
              <a:ext cx="5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(   )</a:t>
              </a:r>
              <a:r>
                <a:rPr kumimoji="1" lang="en-US" altLang="zh-CN" sz="2400" baseline="6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4034100" y="2738103"/>
            <a:ext cx="773112" cy="822325"/>
            <a:chOff x="3222" y="1642"/>
            <a:chExt cx="487" cy="518"/>
          </a:xfrm>
        </p:grpSpPr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3424" y="1642"/>
              <a:ext cx="285" cy="518"/>
              <a:chOff x="2200" y="1642"/>
              <a:chExt cx="285" cy="518"/>
            </a:xfrm>
          </p:grpSpPr>
          <p:sp>
            <p:nvSpPr>
              <p:cNvPr id="50" name="Text Box 28"/>
              <p:cNvSpPr txBox="1">
                <a:spLocks noChangeArrowheads="1"/>
              </p:cNvSpPr>
              <p:nvPr/>
            </p:nvSpPr>
            <p:spPr bwMode="auto">
              <a:xfrm>
                <a:off x="2200" y="1642"/>
                <a:ext cx="28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aseline="38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3222" y="176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519875" y="2004678"/>
            <a:ext cx="773112" cy="822325"/>
            <a:chOff x="3222" y="1642"/>
            <a:chExt cx="487" cy="518"/>
          </a:xfrm>
        </p:grpSpPr>
        <p:grpSp>
          <p:nvGrpSpPr>
            <p:cNvPr id="53" name="Group 32"/>
            <p:cNvGrpSpPr>
              <a:grpSpLocks/>
            </p:cNvGrpSpPr>
            <p:nvPr/>
          </p:nvGrpSpPr>
          <p:grpSpPr bwMode="auto">
            <a:xfrm>
              <a:off x="3424" y="1642"/>
              <a:ext cx="285" cy="518"/>
              <a:chOff x="2200" y="1642"/>
              <a:chExt cx="285" cy="518"/>
            </a:xfrm>
          </p:grpSpPr>
          <p:sp>
            <p:nvSpPr>
              <p:cNvPr id="55" name="Text Box 33"/>
              <p:cNvSpPr txBox="1">
                <a:spLocks noChangeArrowheads="1"/>
              </p:cNvSpPr>
              <p:nvPr/>
            </p:nvSpPr>
            <p:spPr bwMode="auto">
              <a:xfrm>
                <a:off x="2200" y="1642"/>
                <a:ext cx="28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aseline="38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3222" y="176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5669225" y="562576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07454"/>
              </p:ext>
            </p:extLst>
          </p:nvPr>
        </p:nvGraphicFramePr>
        <p:xfrm>
          <a:off x="3621350" y="448435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公式" r:id="rId17" imgW="393480" imgH="393480" progId="Equation.3">
                  <p:embed/>
                </p:oleObj>
              </mc:Choice>
              <mc:Fallback>
                <p:oleObj name="公式" r:id="rId17" imgW="393480" imgH="393480" progId="Equation.3">
                  <p:embed/>
                  <p:pic>
                    <p:nvPicPr>
                      <p:cNvPr id="6328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350" y="448435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4519875" y="4528803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i="1">
                <a:latin typeface="Times New Roman" panose="02020603050405020304" pitchFamily="18" charset="0"/>
              </a:rPr>
              <a:t>t </a:t>
            </a:r>
            <a:r>
              <a:rPr kumimoji="1" lang="en-GB" altLang="zh-CN" sz="1400">
                <a:latin typeface="Times New Roman" panose="02020603050405020304" pitchFamily="18" charset="0"/>
              </a:rPr>
              <a:t>=</a:t>
            </a:r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74" name="Group 39"/>
          <p:cNvGrpSpPr>
            <a:grpSpLocks/>
          </p:cNvGrpSpPr>
          <p:nvPr/>
        </p:nvGrpSpPr>
        <p:grpSpPr bwMode="auto">
          <a:xfrm>
            <a:off x="4519875" y="4846303"/>
            <a:ext cx="719137" cy="60325"/>
            <a:chOff x="3470" y="3022"/>
            <a:chExt cx="453" cy="38"/>
          </a:xfrm>
        </p:grpSpPr>
        <p:sp>
          <p:nvSpPr>
            <p:cNvPr id="75" name="Line 40"/>
            <p:cNvSpPr>
              <a:spLocks noChangeShapeType="1"/>
            </p:cNvSpPr>
            <p:nvPr/>
          </p:nvSpPr>
          <p:spPr bwMode="auto">
            <a:xfrm>
              <a:off x="3470" y="3022"/>
              <a:ext cx="4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>
              <a:off x="3470" y="3060"/>
              <a:ext cx="4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0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13178 0.001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 build="p" autoUpdateAnimBg="0"/>
      <p:bldP spid="26" grpId="0"/>
      <p:bldP spid="27" grpId="0" build="p" autoUpdateAnimBg="0"/>
      <p:bldP spid="34" grpId="0"/>
      <p:bldP spid="35" grpId="0"/>
      <p:bldP spid="36" grpId="0"/>
      <p:bldP spid="37" grpId="0"/>
      <p:bldP spid="41" grpId="0"/>
      <p:bldP spid="57" grpId="0"/>
      <p:bldP spid="73" grpId="0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Pages>0</Pages>
  <Words>1314</Words>
  <Characters>0</Characters>
  <Application>Microsoft Office PowerPoint</Application>
  <PresentationFormat>全屏显示(4:3)</PresentationFormat>
  <Lines>0</Lines>
  <Paragraphs>321</Paragraphs>
  <Slides>30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黑体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Basis</vt:lpstr>
      <vt:lpstr>吉祥如意</vt:lpstr>
      <vt:lpstr>公式</vt:lpstr>
      <vt:lpstr>Equation</vt:lpstr>
      <vt:lpstr>概率论与数理统计  第四章 数字特征</vt:lpstr>
      <vt:lpstr>第四章  数字特征</vt:lpstr>
      <vt:lpstr>4.2 随机变量的方差</vt:lpstr>
      <vt:lpstr>4.2 随机变量的方差</vt:lpstr>
      <vt:lpstr>方差的定义</vt:lpstr>
      <vt:lpstr>方差的定义</vt:lpstr>
      <vt:lpstr>方差的概念和计算</vt:lpstr>
      <vt:lpstr>方差的概念和计算</vt:lpstr>
      <vt:lpstr>方差的概念和计算</vt:lpstr>
      <vt:lpstr>方差的性质</vt:lpstr>
      <vt:lpstr>方差的性质</vt:lpstr>
      <vt:lpstr>常用分布的方差</vt:lpstr>
      <vt:lpstr>常用分布的方差</vt:lpstr>
      <vt:lpstr>第四章  数字特征</vt:lpstr>
      <vt:lpstr>4.3 随机变量的矩</vt:lpstr>
      <vt:lpstr>4.3 随机变量的矩</vt:lpstr>
      <vt:lpstr>4.3 随机变量的矩</vt:lpstr>
      <vt:lpstr>4.3 随机变量的矩</vt:lpstr>
      <vt:lpstr>第四章  数字特征</vt:lpstr>
      <vt:lpstr>4.4 协方差和相关系数</vt:lpstr>
      <vt:lpstr>4.4.1 随机变量的协方差</vt:lpstr>
      <vt:lpstr>4.4.1 随机变量的协方差</vt:lpstr>
      <vt:lpstr>4.4.1 随机变量的协方差</vt:lpstr>
      <vt:lpstr>4.4.2 相关系数</vt:lpstr>
      <vt:lpstr>4.4.2 相关系数</vt:lpstr>
      <vt:lpstr>4.4.2 相关系数</vt:lpstr>
      <vt:lpstr>4.4.2 相关系数</vt:lpstr>
      <vt:lpstr>4.4.2 相关系数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6137</cp:revision>
  <dcterms:created xsi:type="dcterms:W3CDTF">2003-07-06T11:35:33Z</dcterms:created>
  <dcterms:modified xsi:type="dcterms:W3CDTF">2018-12-07T11:21:14Z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