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17"/>
  </p:notesMasterIdLst>
  <p:sldIdLst>
    <p:sldId id="803" r:id="rId2"/>
    <p:sldId id="824" r:id="rId3"/>
    <p:sldId id="825" r:id="rId4"/>
    <p:sldId id="826" r:id="rId5"/>
    <p:sldId id="829" r:id="rId6"/>
    <p:sldId id="827" r:id="rId7"/>
    <p:sldId id="828" r:id="rId8"/>
    <p:sldId id="830" r:id="rId9"/>
    <p:sldId id="831" r:id="rId10"/>
    <p:sldId id="832" r:id="rId11"/>
    <p:sldId id="833" r:id="rId12"/>
    <p:sldId id="835" r:id="rId13"/>
    <p:sldId id="836" r:id="rId14"/>
    <p:sldId id="834" r:id="rId15"/>
    <p:sldId id="84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B99"/>
    <a:srgbClr val="3366FF"/>
    <a:srgbClr val="003399"/>
    <a:srgbClr val="3494BA"/>
    <a:srgbClr val="D75DCE"/>
    <a:srgbClr val="FF0000"/>
    <a:srgbClr val="000099"/>
    <a:srgbClr val="E3F2AC"/>
    <a:srgbClr val="DCFCA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8" autoAdjust="0"/>
    <p:restoredTop sz="90394" autoAdjust="0"/>
  </p:normalViewPr>
  <p:slideViewPr>
    <p:cSldViewPr>
      <p:cViewPr varScale="1">
        <p:scale>
          <a:sx n="115" d="100"/>
          <a:sy n="115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5.wmf"/><Relationship Id="rId7" Type="http://schemas.openxmlformats.org/officeDocument/2006/relationships/image" Target="../media/image78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66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png"/><Relationship Id="rId5" Type="http://schemas.openxmlformats.org/officeDocument/2006/relationships/image" Target="../media/image8.wmf"/><Relationship Id="rId10" Type="http://schemas.openxmlformats.org/officeDocument/2006/relationships/image" Target="../media/image13.png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png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emf"/><Relationship Id="rId7" Type="http://schemas.openxmlformats.org/officeDocument/2006/relationships/image" Target="../media/image40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1.e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2018/6/11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61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6.wmf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57.wmf"/><Relationship Id="rId10" Type="http://schemas.openxmlformats.org/officeDocument/2006/relationships/image" Target="../media/image55.wmf"/><Relationship Id="rId19" Type="http://schemas.openxmlformats.org/officeDocument/2006/relationships/image" Target="../media/image59.e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5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2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9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7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2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7" Type="http://schemas.openxmlformats.org/officeDocument/2006/relationships/image" Target="../media/image8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hyperlink" Target="file:///D:\mcad.ex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0.bin"/><Relationship Id="rId26" Type="http://schemas.openxmlformats.org/officeDocument/2006/relationships/image" Target="../media/image13.png"/><Relationship Id="rId3" Type="http://schemas.openxmlformats.org/officeDocument/2006/relationships/audio" Target="../media/audio1.wav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3.bin"/><Relationship Id="rId5" Type="http://schemas.openxmlformats.org/officeDocument/2006/relationships/oleObject" Target="../embeddings/oleObject4.bin"/><Relationship Id="rId15" Type="http://schemas.openxmlformats.org/officeDocument/2006/relationships/hyperlink" Target="file:///D:\mcad.exe" TargetMode="External"/><Relationship Id="rId23" Type="http://schemas.openxmlformats.org/officeDocument/2006/relationships/image" Target="../media/image12.wmf"/><Relationship Id="rId28" Type="http://schemas.openxmlformats.org/officeDocument/2006/relationships/image" Target="../media/image14.png"/><Relationship Id="rId10" Type="http://schemas.openxmlformats.org/officeDocument/2006/relationships/image" Target="../media/image6.wmf"/><Relationship Id="rId19" Type="http://schemas.openxmlformats.org/officeDocument/2006/relationships/image" Target="../media/image10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wmf"/><Relationship Id="rId5" Type="http://schemas.openxmlformats.org/officeDocument/2006/relationships/hyperlink" Target="file:///D:\mcad.exe" TargetMode="External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7.wmf"/><Relationship Id="rId4" Type="http://schemas.openxmlformats.org/officeDocument/2006/relationships/image" Target="../media/image20.wmf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3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0.wmf"/><Relationship Id="rId4" Type="http://schemas.openxmlformats.org/officeDocument/2006/relationships/hyperlink" Target="file:///D:\mcad.exe" TargetMode="External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image" Target="../media/image43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9.wmf"/><Relationship Id="rId22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7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460" y="1124680"/>
            <a:ext cx="7777080" cy="2592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六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数理统计的基本概念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717428" y="3172756"/>
            <a:ext cx="1511300" cy="7191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628278" y="3172756"/>
            <a:ext cx="1511300" cy="7191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899490" y="869294"/>
            <a:ext cx="508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36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10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16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 ~  N(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m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:</a:t>
            </a:r>
          </a:p>
        </p:txBody>
      </p:sp>
      <p:graphicFrame>
        <p:nvGraphicFramePr>
          <p:cNvPr id="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838118"/>
              </p:ext>
            </p:extLst>
          </p:nvPr>
        </p:nvGraphicFramePr>
        <p:xfrm>
          <a:off x="6192215" y="869294"/>
          <a:ext cx="927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公式" r:id="rId3" imgW="469800" imgH="228600" progId="Equation.3">
                  <p:embed/>
                </p:oleObj>
              </mc:Choice>
              <mc:Fallback>
                <p:oleObj name="公式" r:id="rId3" imgW="469800" imgH="228600" progId="Equation.3">
                  <p:embed/>
                  <p:pic>
                    <p:nvPicPr>
                      <p:cNvPr id="67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215" y="869294"/>
                        <a:ext cx="9271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83532"/>
              </p:ext>
            </p:extLst>
          </p:nvPr>
        </p:nvGraphicFramePr>
        <p:xfrm>
          <a:off x="6204915" y="1555094"/>
          <a:ext cx="9001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公式" r:id="rId5" imgW="444240" imgH="228600" progId="Equation.3">
                  <p:embed/>
                </p:oleObj>
              </mc:Choice>
              <mc:Fallback>
                <p:oleObj name="公式" r:id="rId5" imgW="444240" imgH="228600" progId="Equation.3">
                  <p:embed/>
                  <p:pic>
                    <p:nvPicPr>
                      <p:cNvPr id="679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915" y="1555094"/>
                        <a:ext cx="9001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867036"/>
              </p:ext>
            </p:extLst>
          </p:nvPr>
        </p:nvGraphicFramePr>
        <p:xfrm>
          <a:off x="2086940" y="2236131"/>
          <a:ext cx="14700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公式" r:id="rId7" imgW="761760" imgH="457200" progId="Equation.3">
                  <p:embed/>
                </p:oleObj>
              </mc:Choice>
              <mc:Fallback>
                <p:oleObj name="公式" r:id="rId7" imgW="761760" imgH="457200" progId="Equation.3">
                  <p:embed/>
                  <p:pic>
                    <p:nvPicPr>
                      <p:cNvPr id="67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940" y="2236131"/>
                        <a:ext cx="14700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150190" y="187576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则</a:t>
            </a: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856628" y="4214156"/>
            <a:ext cx="954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1763090" y="4225269"/>
            <a:ext cx="12541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由定理知</a:t>
            </a:r>
          </a:p>
        </p:txBody>
      </p:sp>
      <p:graphicFrame>
        <p:nvGraphicFramePr>
          <p:cNvPr id="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647262"/>
              </p:ext>
            </p:extLst>
          </p:nvPr>
        </p:nvGraphicFramePr>
        <p:xfrm>
          <a:off x="3021978" y="4083981"/>
          <a:ext cx="35655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5" name="公式" r:id="rId9" imgW="1993680" imgH="457200" progId="Equation.3">
                  <p:embed/>
                </p:oleObj>
              </mc:Choice>
              <mc:Fallback>
                <p:oleObj name="公式" r:id="rId9" imgW="1993680" imgH="457200" progId="Equation.3">
                  <p:embed/>
                  <p:pic>
                    <p:nvPicPr>
                      <p:cNvPr id="679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978" y="4083981"/>
                        <a:ext cx="35655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6587503" y="4226856"/>
            <a:ext cx="247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且两者相互独立，</a:t>
            </a: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 flipV="1">
            <a:off x="3171203" y="5634969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54188"/>
              </p:ext>
            </p:extLst>
          </p:nvPr>
        </p:nvGraphicFramePr>
        <p:xfrm>
          <a:off x="3387103" y="4828519"/>
          <a:ext cx="11430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6" name="公式" r:id="rId11" imgW="647640" imgH="457200" progId="Equation.3">
                  <p:embed/>
                </p:oleObj>
              </mc:Choice>
              <mc:Fallback>
                <p:oleObj name="公式" r:id="rId11" imgW="647640" imgH="457200" progId="Equation.3">
                  <p:embed/>
                  <p:pic>
                    <p:nvPicPr>
                      <p:cNvPr id="6799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103" y="4828519"/>
                        <a:ext cx="11430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Object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90" y="5711169"/>
            <a:ext cx="1166813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61946"/>
              </p:ext>
            </p:extLst>
          </p:nvPr>
        </p:nvGraphicFramePr>
        <p:xfrm>
          <a:off x="4301503" y="4909481"/>
          <a:ext cx="8509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7" name="公式" r:id="rId14" imgW="482400" imgH="368280" progId="Equation.3">
                  <p:embed/>
                </p:oleObj>
              </mc:Choice>
              <mc:Fallback>
                <p:oleObj name="公式" r:id="rId14" imgW="482400" imgH="368280" progId="Equation.3">
                  <p:embed/>
                  <p:pic>
                    <p:nvPicPr>
                      <p:cNvPr id="6799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503" y="4909481"/>
                        <a:ext cx="8509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276219"/>
              </p:ext>
            </p:extLst>
          </p:nvPr>
        </p:nvGraphicFramePr>
        <p:xfrm>
          <a:off x="4303090" y="5747681"/>
          <a:ext cx="8731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8" name="公式" r:id="rId16" imgW="495000" imgH="368280" progId="Equation.3">
                  <p:embed/>
                </p:oleObj>
              </mc:Choice>
              <mc:Fallback>
                <p:oleObj name="公式" r:id="rId16" imgW="495000" imgH="368280" progId="Equation.3">
                  <p:embed/>
                  <p:pic>
                    <p:nvPicPr>
                      <p:cNvPr id="6799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090" y="5747681"/>
                        <a:ext cx="8731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4128465" y="793094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latin typeface="Times New Roman" panose="02020603050405020304" pitchFamily="18" charset="0"/>
              </a:rPr>
              <a:t>iid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2394915" y="1555094"/>
            <a:ext cx="354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36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i="1" baseline="-10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16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 ~  N(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m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:</a:t>
            </a: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4052265" y="1478894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latin typeface="Times New Roman" panose="02020603050405020304" pitchFamily="18" charset="0"/>
              </a:rPr>
              <a:t>iid</a:t>
            </a: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3556965" y="2442506"/>
            <a:ext cx="211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~ 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1, 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5555628" y="5385731"/>
            <a:ext cx="211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~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</a:rPr>
              <a:t>1,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2291728" y="5371444"/>
            <a:ext cx="690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F </a:t>
            </a:r>
            <a:r>
              <a:rPr kumimoji="1" lang="en-US" altLang="zh-CN" sz="28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1620215" y="2380594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1656728" y="3218794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(2)</a:t>
            </a:r>
          </a:p>
        </p:txBody>
      </p:sp>
      <p:graphicFrame>
        <p:nvGraphicFramePr>
          <p:cNvPr id="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74496"/>
              </p:ext>
            </p:extLst>
          </p:nvPr>
        </p:nvGraphicFramePr>
        <p:xfrm>
          <a:off x="2290140" y="3115606"/>
          <a:ext cx="393858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9" name="公式" r:id="rId18" imgW="2234880" imgH="457200" progId="Equation.3">
                  <p:embed/>
                </p:oleObj>
              </mc:Choice>
              <mc:Fallback>
                <p:oleObj name="公式" r:id="rId18" imgW="2234880" imgH="457200" progId="Equation.3">
                  <p:embed/>
                  <p:pic>
                    <p:nvPicPr>
                      <p:cNvPr id="6799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140" y="3115606"/>
                        <a:ext cx="3938588" cy="80486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6228728" y="3250544"/>
            <a:ext cx="1474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~ 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0" name="Rectangle 28"/>
          <p:cNvSpPr>
            <a:spLocks noChangeArrowheads="1"/>
          </p:cNvSpPr>
          <p:nvPr/>
        </p:nvSpPr>
        <p:spPr bwMode="auto">
          <a:xfrm>
            <a:off x="178765" y="468405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22805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utoUpdateAnimBg="0"/>
      <p:bldP spid="40" grpId="0" build="p" autoUpdateAnimBg="0"/>
      <p:bldP spid="41" grpId="0" build="p" autoUpdateAnimBg="0"/>
      <p:bldP spid="42" grpId="0" build="p" autoUpdateAnimBg="0"/>
      <p:bldP spid="44" grpId="0" build="p" autoUpdateAnimBg="0"/>
      <p:bldP spid="50" grpId="0" autoUpdateAnimBg="0"/>
      <p:bldP spid="51" grpId="0" build="p" autoUpdateAnimBg="0"/>
      <p:bldP spid="52" grpId="0" autoUpdateAnimBg="0"/>
      <p:bldP spid="53" grpId="0"/>
      <p:bldP spid="54" grpId="0"/>
      <p:bldP spid="55" grpId="0"/>
      <p:bldP spid="56" grpId="0"/>
      <p:bldP spid="57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9" name="Rectangle 2"/>
          <p:cNvSpPr>
            <a:spLocks noChangeArrowheads="1"/>
          </p:cNvSpPr>
          <p:nvPr/>
        </p:nvSpPr>
        <p:spPr bwMode="auto">
          <a:xfrm>
            <a:off x="3417135" y="4427407"/>
            <a:ext cx="2895600" cy="8382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5245935" y="2827207"/>
            <a:ext cx="2057400" cy="9906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1146587" y="685843"/>
            <a:ext cx="53879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条件同推论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，且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 dirty="0">
                <a:latin typeface="Symbol" panose="05050102010706020507" pitchFamily="18" charset="2"/>
              </a:rPr>
              <a:t>1</a:t>
            </a:r>
            <a:r>
              <a:rPr kumimoji="1" lang="en-US" altLang="zh-CN" sz="2400" baseline="30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dirty="0">
                <a:latin typeface="Symbol" panose="05050102010706020507" pitchFamily="18" charset="2"/>
              </a:rPr>
              <a:t>=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baseline="30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dirty="0">
                <a:latin typeface="Symbol" panose="05050102010706020507" pitchFamily="18" charset="2"/>
              </a:rPr>
              <a:t>=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s </a:t>
            </a:r>
            <a:r>
              <a:rPr kumimoji="1" lang="en-US" altLang="zh-CN" sz="2400" baseline="30000" dirty="0">
                <a:latin typeface="Symbol" panose="05050102010706020507" pitchFamily="18" charset="2"/>
              </a:rPr>
              <a:t>2</a:t>
            </a:r>
            <a:r>
              <a:rPr kumimoji="1" lang="zh-CN" altLang="en-US" sz="2400" dirty="0">
                <a:latin typeface="Symbol" panose="05050102010706020507" pitchFamily="18" charset="2"/>
                <a:ea typeface="华文中宋" panose="02010600040101010101" pitchFamily="2" charset="-122"/>
              </a:rPr>
              <a:t>，则</a:t>
            </a:r>
            <a:endParaRPr kumimoji="1"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86686"/>
              </p:ext>
            </p:extLst>
          </p:nvPr>
        </p:nvGraphicFramePr>
        <p:xfrm>
          <a:off x="683460" y="1195257"/>
          <a:ext cx="4140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0" name="公式" r:id="rId5" imgW="2349360" imgH="495000" progId="Equation.3">
                  <p:embed/>
                </p:oleObj>
              </mc:Choice>
              <mc:Fallback>
                <p:oleObj name="公式" r:id="rId5" imgW="2349360" imgH="495000" progId="Equation.3">
                  <p:embed/>
                  <p:pic>
                    <p:nvPicPr>
                      <p:cNvPr id="68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60" y="1195257"/>
                        <a:ext cx="41402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 6"/>
          <p:cNvGrpSpPr>
            <a:grpSpLocks/>
          </p:cNvGrpSpPr>
          <p:nvPr/>
        </p:nvGrpSpPr>
        <p:grpSpPr bwMode="auto">
          <a:xfrm>
            <a:off x="4788735" y="1150807"/>
            <a:ext cx="3657600" cy="811213"/>
            <a:chOff x="3216" y="720"/>
            <a:chExt cx="2304" cy="511"/>
          </a:xfrm>
        </p:grpSpPr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216" y="79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其中</a:t>
              </a:r>
            </a:p>
          </p:txBody>
        </p:sp>
        <p:graphicFrame>
          <p:nvGraphicFramePr>
            <p:cNvPr id="85" name="Object 8"/>
            <p:cNvGraphicFramePr>
              <a:graphicFrameLocks noChangeAspect="1"/>
            </p:cNvGraphicFramePr>
            <p:nvPr/>
          </p:nvGraphicFramePr>
          <p:xfrm>
            <a:off x="3648" y="720"/>
            <a:ext cx="1872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1" name="Equation" r:id="rId7" imgW="1676160" imgH="457200" progId="Equation.3">
                    <p:embed/>
                  </p:oleObj>
                </mc:Choice>
                <mc:Fallback>
                  <p:oleObj name="Equation" r:id="rId7" imgW="1676160" imgH="457200" progId="Equation.3">
                    <p:embed/>
                    <p:pic>
                      <p:nvPicPr>
                        <p:cNvPr id="68096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720"/>
                          <a:ext cx="1872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1207335" y="2217607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</a:p>
        </p:txBody>
      </p:sp>
      <p:grpSp>
        <p:nvGrpSpPr>
          <p:cNvPr id="87" name="Group 10"/>
          <p:cNvGrpSpPr>
            <a:grpSpLocks/>
          </p:cNvGrpSpPr>
          <p:nvPr/>
        </p:nvGrpSpPr>
        <p:grpSpPr bwMode="auto">
          <a:xfrm>
            <a:off x="2167773" y="2068382"/>
            <a:ext cx="6551613" cy="781050"/>
            <a:chOff x="1584" y="1308"/>
            <a:chExt cx="4127" cy="492"/>
          </a:xfrm>
        </p:grpSpPr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1584" y="1392"/>
              <a:ext cx="41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因为                与                相互独立，所以</a:t>
              </a:r>
            </a:p>
          </p:txBody>
        </p:sp>
        <p:graphicFrame>
          <p:nvGraphicFramePr>
            <p:cNvPr id="89" name="Object 12"/>
            <p:cNvGraphicFramePr>
              <a:graphicFrameLocks noChangeAspect="1"/>
            </p:cNvGraphicFramePr>
            <p:nvPr/>
          </p:nvGraphicFramePr>
          <p:xfrm>
            <a:off x="2002" y="1308"/>
            <a:ext cx="1036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2" name="公式" r:id="rId9" imgW="965160" imgH="457200" progId="Equation.3">
                    <p:embed/>
                  </p:oleObj>
                </mc:Choice>
                <mc:Fallback>
                  <p:oleObj name="公式" r:id="rId9" imgW="965160" imgH="457200" progId="Equation.3">
                    <p:embed/>
                    <p:pic>
                      <p:nvPicPr>
                        <p:cNvPr id="6809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1308"/>
                          <a:ext cx="1036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13"/>
            <p:cNvGraphicFramePr>
              <a:graphicFrameLocks noChangeAspect="1"/>
            </p:cNvGraphicFramePr>
            <p:nvPr/>
          </p:nvGraphicFramePr>
          <p:xfrm>
            <a:off x="3155" y="1322"/>
            <a:ext cx="994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3" name="公式" r:id="rId11" imgW="952200" imgH="457200" progId="Equation.3">
                    <p:embed/>
                  </p:oleObj>
                </mc:Choice>
                <mc:Fallback>
                  <p:oleObj name="公式" r:id="rId11" imgW="952200" imgH="457200" progId="Equation.3">
                    <p:embed/>
                    <p:pic>
                      <p:nvPicPr>
                        <p:cNvPr id="68097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" y="1322"/>
                          <a:ext cx="994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350938"/>
              </p:ext>
            </p:extLst>
          </p:nvPr>
        </p:nvGraphicFramePr>
        <p:xfrm>
          <a:off x="750135" y="2901820"/>
          <a:ext cx="32766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4" name="公式" r:id="rId13" imgW="1955520" imgH="457200" progId="Equation.3">
                  <p:embed/>
                </p:oleObj>
              </mc:Choice>
              <mc:Fallback>
                <p:oleObj name="公式" r:id="rId13" imgW="1955520" imgH="457200" progId="Equation.3">
                  <p:embed/>
                  <p:pic>
                    <p:nvPicPr>
                      <p:cNvPr id="6809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35" y="2901820"/>
                        <a:ext cx="32766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015418"/>
              </p:ext>
            </p:extLst>
          </p:nvPr>
        </p:nvGraphicFramePr>
        <p:xfrm>
          <a:off x="4255335" y="3151057"/>
          <a:ext cx="457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5" name="公式" r:id="rId15" imgW="190440" imgH="152280" progId="Equation.3">
                  <p:embed/>
                </p:oleObj>
              </mc:Choice>
              <mc:Fallback>
                <p:oleObj name="公式" r:id="rId15" imgW="190440" imgH="152280" progId="Equation.3">
                  <p:embed/>
                  <p:pic>
                    <p:nvPicPr>
                      <p:cNvPr id="6809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335" y="3151057"/>
                        <a:ext cx="457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710814"/>
              </p:ext>
            </p:extLst>
          </p:nvPr>
        </p:nvGraphicFramePr>
        <p:xfrm>
          <a:off x="4788735" y="2903407"/>
          <a:ext cx="34321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6" name="公式" r:id="rId17" imgW="1930320" imgH="495000" progId="Equation.3">
                  <p:embed/>
                </p:oleObj>
              </mc:Choice>
              <mc:Fallback>
                <p:oleObj name="公式" r:id="rId17" imgW="1930320" imgH="495000" progId="Equation.3">
                  <p:embed/>
                  <p:pic>
                    <p:nvPicPr>
                      <p:cNvPr id="6809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735" y="2903407"/>
                        <a:ext cx="34321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Rectangle 17"/>
          <p:cNvSpPr>
            <a:spLocks noChangeArrowheads="1"/>
          </p:cNvSpPr>
          <p:nvPr/>
        </p:nvSpPr>
        <p:spPr bwMode="auto">
          <a:xfrm>
            <a:off x="521535" y="4657595"/>
            <a:ext cx="260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</a:t>
            </a:r>
            <a:r>
              <a:rPr kumimoji="1" lang="en-US" altLang="zh-CN" sz="2400" baseline="3000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分布可加性，</a:t>
            </a:r>
          </a:p>
        </p:txBody>
      </p:sp>
      <p:grpSp>
        <p:nvGrpSpPr>
          <p:cNvPr id="95" name="Group 18"/>
          <p:cNvGrpSpPr>
            <a:grpSpLocks/>
          </p:cNvGrpSpPr>
          <p:nvPr/>
        </p:nvGrpSpPr>
        <p:grpSpPr bwMode="auto">
          <a:xfrm>
            <a:off x="597735" y="3784470"/>
            <a:ext cx="8001000" cy="719137"/>
            <a:chOff x="576" y="2379"/>
            <a:chExt cx="5040" cy="453"/>
          </a:xfrm>
        </p:grpSpPr>
        <p:sp>
          <p:nvSpPr>
            <p:cNvPr id="96" name="Text Box 19"/>
            <p:cNvSpPr txBox="1">
              <a:spLocks noChangeArrowheads="1"/>
            </p:cNvSpPr>
            <p:nvPr/>
          </p:nvSpPr>
          <p:spPr bwMode="auto">
            <a:xfrm>
              <a:off x="576" y="2467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又由                         与                            相互独立，</a:t>
              </a:r>
            </a:p>
          </p:txBody>
        </p:sp>
        <p:graphicFrame>
          <p:nvGraphicFramePr>
            <p:cNvPr id="97" name="Object 20"/>
            <p:cNvGraphicFramePr>
              <a:graphicFrameLocks noChangeAspect="1"/>
            </p:cNvGraphicFramePr>
            <p:nvPr/>
          </p:nvGraphicFramePr>
          <p:xfrm>
            <a:off x="1008" y="2379"/>
            <a:ext cx="1536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7" name="公式" r:id="rId19" imgW="1396800" imgH="393480" progId="Equation.3">
                    <p:embed/>
                  </p:oleObj>
                </mc:Choice>
                <mc:Fallback>
                  <p:oleObj name="公式" r:id="rId19" imgW="1396800" imgH="393480" progId="Equation.3">
                    <p:embed/>
                    <p:pic>
                      <p:nvPicPr>
                        <p:cNvPr id="68098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379"/>
                          <a:ext cx="1536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21"/>
            <p:cNvGraphicFramePr>
              <a:graphicFrameLocks noChangeAspect="1"/>
            </p:cNvGraphicFramePr>
            <p:nvPr/>
          </p:nvGraphicFramePr>
          <p:xfrm>
            <a:off x="2832" y="2394"/>
            <a:ext cx="1584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8" name="公式" r:id="rId21" imgW="1422360" imgH="393480" progId="Equation.3">
                    <p:embed/>
                  </p:oleObj>
                </mc:Choice>
                <mc:Fallback>
                  <p:oleObj name="公式" r:id="rId21" imgW="1422360" imgH="393480" progId="Equation.3">
                    <p:embed/>
                    <p:pic>
                      <p:nvPicPr>
                        <p:cNvPr id="68098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394"/>
                          <a:ext cx="1584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14535"/>
              </p:ext>
            </p:extLst>
          </p:nvPr>
        </p:nvGraphicFramePr>
        <p:xfrm>
          <a:off x="3010735" y="4513132"/>
          <a:ext cx="50546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9" name="公式" r:id="rId23" imgW="2933640" imgH="393480" progId="Equation.3">
                  <p:embed/>
                </p:oleObj>
              </mc:Choice>
              <mc:Fallback>
                <p:oleObj name="公式" r:id="rId23" imgW="2933640" imgH="393480" progId="Equation.3">
                  <p:embed/>
                  <p:pic>
                    <p:nvPicPr>
                      <p:cNvPr id="6809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735" y="4513132"/>
                        <a:ext cx="50546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 Box 23"/>
          <p:cNvSpPr txBox="1">
            <a:spLocks noChangeArrowheads="1"/>
          </p:cNvSpPr>
          <p:nvPr/>
        </p:nvSpPr>
        <p:spPr bwMode="auto">
          <a:xfrm>
            <a:off x="673935" y="541800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10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053526"/>
              </p:ext>
            </p:extLst>
          </p:nvPr>
        </p:nvGraphicFramePr>
        <p:xfrm>
          <a:off x="1807410" y="5327520"/>
          <a:ext cx="36671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0" name="公式" r:id="rId25" imgW="1981080" imgH="457200" progId="Equation.3">
                  <p:embed/>
                </p:oleObj>
              </mc:Choice>
              <mc:Fallback>
                <p:oleObj name="公式" r:id="rId25" imgW="1981080" imgH="457200" progId="Equation.3">
                  <p:embed/>
                  <p:pic>
                    <p:nvPicPr>
                      <p:cNvPr id="68098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410" y="5327520"/>
                        <a:ext cx="36671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25"/>
          <p:cNvGrpSpPr>
            <a:grpSpLocks/>
          </p:cNvGrpSpPr>
          <p:nvPr/>
        </p:nvGrpSpPr>
        <p:grpSpPr bwMode="auto">
          <a:xfrm>
            <a:off x="3293310" y="3098670"/>
            <a:ext cx="233363" cy="381000"/>
            <a:chOff x="672" y="1584"/>
            <a:chExt cx="147" cy="240"/>
          </a:xfrm>
        </p:grpSpPr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672" y="1584"/>
              <a:ext cx="14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" name="Object 27"/>
            <p:cNvGraphicFramePr>
              <a:graphicFrameLocks noChangeAspect="1"/>
            </p:cNvGraphicFramePr>
            <p:nvPr/>
          </p:nvGraphicFramePr>
          <p:xfrm>
            <a:off x="672" y="1632"/>
            <a:ext cx="14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21" name="公式" r:id="rId27" imgW="139680" imgH="139680" progId="Equation.3">
                    <p:embed/>
                  </p:oleObj>
                </mc:Choice>
                <mc:Fallback>
                  <p:oleObj name="公式" r:id="rId27" imgW="139680" imgH="139680" progId="Equation.3">
                    <p:embed/>
                    <p:pic>
                      <p:nvPicPr>
                        <p:cNvPr id="68098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632"/>
                          <a:ext cx="147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" name="Text Box 28"/>
          <p:cNvSpPr txBox="1">
            <a:spLocks noChangeArrowheads="1"/>
          </p:cNvSpPr>
          <p:nvPr/>
        </p:nvSpPr>
        <p:spPr bwMode="auto">
          <a:xfrm>
            <a:off x="1205748" y="5452932"/>
            <a:ext cx="60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T </a:t>
            </a:r>
            <a:r>
              <a:rPr kumimoji="1" lang="en-US" altLang="zh-CN" sz="2400">
                <a:latin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657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autoUpdateAnimBg="0"/>
      <p:bldP spid="94" grpId="0" build="p" autoUpdateAnimBg="0"/>
      <p:bldP spid="100" grpId="0" build="p" autoUpdateAnimBg="0"/>
      <p:bldP spid="1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03205" y="784590"/>
            <a:ext cx="86645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12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12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分别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是取自正态总体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N(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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的容量为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的两个样本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11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12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…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21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22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…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的样本均值。试确定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使两个样本均值之差的绝对值超过</a:t>
            </a:r>
            <a:r>
              <a:rPr kumimoji="1"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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的概率大于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0.01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833443" y="245622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1366843" y="2337165"/>
            <a:ext cx="4864100" cy="741363"/>
            <a:chOff x="1518" y="1681"/>
            <a:chExt cx="3064" cy="467"/>
          </a:xfrm>
        </p:grpSpPr>
        <p:graphicFrame>
          <p:nvGraphicFramePr>
            <p:cNvPr id="34" name="Object 5"/>
            <p:cNvGraphicFramePr>
              <a:graphicFrameLocks noChangeAspect="1"/>
            </p:cNvGraphicFramePr>
            <p:nvPr/>
          </p:nvGraphicFramePr>
          <p:xfrm>
            <a:off x="1752" y="1681"/>
            <a:ext cx="1656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6" name="公式" r:id="rId3" imgW="1485720" imgH="419040" progId="Equation.3">
                    <p:embed/>
                  </p:oleObj>
                </mc:Choice>
                <mc:Fallback>
                  <p:oleObj name="公式" r:id="rId3" imgW="1485720" imgH="419040" progId="Equation.3">
                    <p:embed/>
                    <p:pic>
                      <p:nvPicPr>
                        <p:cNvPr id="6819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1681"/>
                          <a:ext cx="1656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518" y="1776"/>
              <a:ext cx="21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由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3408" y="1776"/>
              <a:ext cx="117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，相互独立知</a:t>
              </a:r>
            </a:p>
          </p:txBody>
        </p:sp>
      </p:grpSp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356042"/>
              </p:ext>
            </p:extLst>
          </p:nvPr>
        </p:nvGraphicFramePr>
        <p:xfrm>
          <a:off x="2586043" y="3022965"/>
          <a:ext cx="31242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7" name="公式" r:id="rId5" imgW="1549080" imgH="419040" progId="Equation.3">
                  <p:embed/>
                </p:oleObj>
              </mc:Choice>
              <mc:Fallback>
                <p:oleObj name="公式" r:id="rId5" imgW="1549080" imgH="419040" progId="Equation.3">
                  <p:embed/>
                  <p:pic>
                    <p:nvPicPr>
                      <p:cNvPr id="68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43" y="3022965"/>
                        <a:ext cx="31242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74167"/>
              </p:ext>
            </p:extLst>
          </p:nvPr>
        </p:nvGraphicFramePr>
        <p:xfrm>
          <a:off x="420693" y="4242165"/>
          <a:ext cx="2012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8" name="公式" r:id="rId7" imgW="1041120" imgH="279360" progId="Equation.3">
                  <p:embed/>
                </p:oleObj>
              </mc:Choice>
              <mc:Fallback>
                <p:oleObj name="公式" r:id="rId7" imgW="1041120" imgH="279360" progId="Equation.3">
                  <p:embed/>
                  <p:pic>
                    <p:nvPicPr>
                      <p:cNvPr id="68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93" y="4242165"/>
                        <a:ext cx="20129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477209"/>
              </p:ext>
            </p:extLst>
          </p:nvPr>
        </p:nvGraphicFramePr>
        <p:xfrm>
          <a:off x="2387605" y="4013565"/>
          <a:ext cx="306546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9" name="公式" r:id="rId9" imgW="1650960" imgH="622080" progId="Equation.3">
                  <p:embed/>
                </p:oleObj>
              </mc:Choice>
              <mc:Fallback>
                <p:oleObj name="公式" r:id="rId9" imgW="1650960" imgH="622080" progId="Equation.3">
                  <p:embed/>
                  <p:pic>
                    <p:nvPicPr>
                      <p:cNvPr id="6819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5" y="4013565"/>
                        <a:ext cx="3065463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46977"/>
              </p:ext>
            </p:extLst>
          </p:nvPr>
        </p:nvGraphicFramePr>
        <p:xfrm>
          <a:off x="5470530" y="4089765"/>
          <a:ext cx="18002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0" name="公式" r:id="rId11" imgW="977760" imgH="444240" progId="Equation.3">
                  <p:embed/>
                </p:oleObj>
              </mc:Choice>
              <mc:Fallback>
                <p:oleObj name="公式" r:id="rId11" imgW="977760" imgH="444240" progId="Equation.3">
                  <p:embed/>
                  <p:pic>
                    <p:nvPicPr>
                      <p:cNvPr id="6819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30" y="4089765"/>
                        <a:ext cx="18002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82501"/>
              </p:ext>
            </p:extLst>
          </p:nvPr>
        </p:nvGraphicFramePr>
        <p:xfrm>
          <a:off x="1747843" y="5729653"/>
          <a:ext cx="350837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1" name="公式" r:id="rId13" imgW="190440" imgH="152280" progId="Equation.3">
                  <p:embed/>
                </p:oleObj>
              </mc:Choice>
              <mc:Fallback>
                <p:oleObj name="公式" r:id="rId13" imgW="190440" imgH="152280" progId="Equation.3">
                  <p:embed/>
                  <p:pic>
                    <p:nvPicPr>
                      <p:cNvPr id="681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43" y="5729653"/>
                        <a:ext cx="350837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106538"/>
              </p:ext>
            </p:extLst>
          </p:nvPr>
        </p:nvGraphicFramePr>
        <p:xfrm>
          <a:off x="2081218" y="5407390"/>
          <a:ext cx="18002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2" name="公式" r:id="rId15" imgW="977760" imgH="444240" progId="Equation.3">
                  <p:embed/>
                </p:oleObj>
              </mc:Choice>
              <mc:Fallback>
                <p:oleObj name="公式" r:id="rId15" imgW="977760" imgH="444240" progId="Equation.3">
                  <p:embed/>
                  <p:pic>
                    <p:nvPicPr>
                      <p:cNvPr id="6819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8" y="5407390"/>
                        <a:ext cx="18002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63045"/>
              </p:ext>
            </p:extLst>
          </p:nvPr>
        </p:nvGraphicFramePr>
        <p:xfrm>
          <a:off x="3835405" y="5716953"/>
          <a:ext cx="350838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3" name="公式" r:id="rId17" imgW="190440" imgH="152280" progId="Equation.3">
                  <p:embed/>
                </p:oleObj>
              </mc:Choice>
              <mc:Fallback>
                <p:oleObj name="公式" r:id="rId17" imgW="190440" imgH="152280" progId="Equation.3">
                  <p:embed/>
                  <p:pic>
                    <p:nvPicPr>
                      <p:cNvPr id="6819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5" y="5716953"/>
                        <a:ext cx="350838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53413"/>
              </p:ext>
            </p:extLst>
          </p:nvPr>
        </p:nvGraphicFramePr>
        <p:xfrm>
          <a:off x="5557843" y="5689965"/>
          <a:ext cx="3508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4" name="公式" r:id="rId18" imgW="190440" imgH="152280" progId="Equation.3">
                  <p:embed/>
                </p:oleObj>
              </mc:Choice>
              <mc:Fallback>
                <p:oleObj name="公式" r:id="rId18" imgW="190440" imgH="152280" progId="Equation.3">
                  <p:embed/>
                  <p:pic>
                    <p:nvPicPr>
                      <p:cNvPr id="6819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43" y="5689965"/>
                        <a:ext cx="350837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05950"/>
              </p:ext>
            </p:extLst>
          </p:nvPr>
        </p:nvGraphicFramePr>
        <p:xfrm>
          <a:off x="4154493" y="5407390"/>
          <a:ext cx="1403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5" name="公式" r:id="rId19" imgW="761760" imgH="444240" progId="Equation.3">
                  <p:embed/>
                </p:oleObj>
              </mc:Choice>
              <mc:Fallback>
                <p:oleObj name="公式" r:id="rId19" imgW="761760" imgH="444240" progId="Equation.3">
                  <p:embed/>
                  <p:pic>
                    <p:nvPicPr>
                      <p:cNvPr id="6820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93" y="5407390"/>
                        <a:ext cx="14033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009905" y="3973878"/>
            <a:ext cx="1011238" cy="1085850"/>
          </a:xfrm>
          <a:prstGeom prst="rect">
            <a:avLst/>
          </a:prstGeom>
          <a:solidFill>
            <a:schemeClr val="bg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0" rIns="36000" bIns="36000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|N(0,1)|</a:t>
            </a: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7197730" y="4315190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&gt; 0.01</a:t>
            </a: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045205" y="5610590"/>
            <a:ext cx="134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n </a:t>
            </a:r>
            <a:r>
              <a:rPr kumimoji="1" lang="en-US" altLang="zh-CN" sz="2400">
                <a:latin typeface="Times New Roman" panose="02020603050405020304" pitchFamily="18" charset="0"/>
              </a:rPr>
              <a:t>&lt; 13.27</a:t>
            </a: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2076455" y="87825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2794005" y="87825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  <p:bldP spid="32" grpId="0" build="p" autoUpdateAnimBg="0"/>
      <p:bldP spid="46" grpId="0" animBg="1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2525" y="6161916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209653" y="692620"/>
            <a:ext cx="86645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分别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从方差为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35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的两个独立的正态总体中抽取容量为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的两个样本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估计第一个样本方差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不小于第二个样本方差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两倍的概率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911328" y="220392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1565378" y="2235670"/>
            <a:ext cx="9493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由题意</a:t>
            </a: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1001815" y="2708745"/>
            <a:ext cx="350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36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 ~  N(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m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 20) </a:t>
            </a:r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4889603" y="2683345"/>
            <a:ext cx="349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36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华文中宋" panose="02010600040101010101" pitchFamily="2" charset="-122"/>
              </a:rPr>
              <a:t>10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 ~  N(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m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 35) :</a:t>
            </a: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2657578" y="263572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latin typeface="Times New Roman" panose="02020603050405020304" pitchFamily="18" charset="0"/>
              </a:rPr>
              <a:t>iid</a:t>
            </a:r>
          </a:p>
        </p:txBody>
      </p:sp>
      <p:sp>
        <p:nvSpPr>
          <p:cNvPr id="74" name="Text Box 8"/>
          <p:cNvSpPr txBox="1">
            <a:spLocks noChangeArrowheads="1"/>
          </p:cNvSpPr>
          <p:nvPr/>
        </p:nvSpPr>
        <p:spPr bwMode="auto">
          <a:xfrm>
            <a:off x="6578703" y="2564282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latin typeface="Times New Roman" panose="02020603050405020304" pitchFamily="18" charset="0"/>
              </a:rPr>
              <a:t>iid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498578" y="3438995"/>
            <a:ext cx="14065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由推论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知</a:t>
            </a:r>
          </a:p>
        </p:txBody>
      </p:sp>
      <p:graphicFrame>
        <p:nvGraphicFramePr>
          <p:cNvPr id="7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628071"/>
              </p:ext>
            </p:extLst>
          </p:nvPr>
        </p:nvGraphicFramePr>
        <p:xfrm>
          <a:off x="2154340" y="3211982"/>
          <a:ext cx="19685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公式" r:id="rId3" imgW="1041400" imgH="457200" progId="Equation.3">
                  <p:embed/>
                </p:oleObj>
              </mc:Choice>
              <mc:Fallback>
                <p:oleObj name="公式" r:id="rId3" imgW="1041400" imgH="457200" progId="Equation.3">
                  <p:embed/>
                  <p:pic>
                    <p:nvPicPr>
                      <p:cNvPr id="6830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340" y="3211982"/>
                        <a:ext cx="19685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11"/>
          <p:cNvSpPr txBox="1">
            <a:spLocks noChangeArrowheads="1"/>
          </p:cNvSpPr>
          <p:nvPr/>
        </p:nvSpPr>
        <p:spPr bwMode="auto">
          <a:xfrm>
            <a:off x="4203803" y="3438995"/>
            <a:ext cx="9493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，所以</a:t>
            </a:r>
          </a:p>
        </p:txBody>
      </p:sp>
      <p:graphicFrame>
        <p:nvGraphicFramePr>
          <p:cNvPr id="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346981"/>
              </p:ext>
            </p:extLst>
          </p:nvPr>
        </p:nvGraphicFramePr>
        <p:xfrm>
          <a:off x="3417990" y="3943820"/>
          <a:ext cx="2581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公式" r:id="rId5" imgW="1358640" imgH="457200" progId="Equation.3">
                  <p:embed/>
                </p:oleObj>
              </mc:Choice>
              <mc:Fallback>
                <p:oleObj name="公式" r:id="rId5" imgW="1358640" imgH="457200" progId="Equation.3">
                  <p:embed/>
                  <p:pic>
                    <p:nvPicPr>
                      <p:cNvPr id="6830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990" y="3943820"/>
                        <a:ext cx="25812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 Box 13"/>
          <p:cNvSpPr txBox="1">
            <a:spLocks noChangeArrowheads="1"/>
          </p:cNvSpPr>
          <p:nvPr/>
        </p:nvSpPr>
        <p:spPr bwMode="auto">
          <a:xfrm>
            <a:off x="1724128" y="4062882"/>
            <a:ext cx="17256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aseline="38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aseline="38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0" name="Text Box 14"/>
          <p:cNvSpPr txBox="1">
            <a:spLocks noChangeArrowheads="1"/>
          </p:cNvSpPr>
          <p:nvPr/>
        </p:nvSpPr>
        <p:spPr bwMode="auto">
          <a:xfrm>
            <a:off x="6026253" y="4062882"/>
            <a:ext cx="1600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=P(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3.5)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425553" y="4842345"/>
            <a:ext cx="65405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查表有，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0.05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(7,9) = 3.29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0.025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(7,9) = 4.20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，所以</a:t>
            </a:r>
          </a:p>
        </p:txBody>
      </p:sp>
      <p:pic>
        <p:nvPicPr>
          <p:cNvPr id="82" name="Picture 16" descr="F分布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30" y="4950294"/>
            <a:ext cx="1908175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17"/>
          <p:cNvGrpSpPr>
            <a:grpSpLocks/>
          </p:cNvGrpSpPr>
          <p:nvPr/>
        </p:nvGrpSpPr>
        <p:grpSpPr bwMode="auto">
          <a:xfrm>
            <a:off x="6767980" y="6007569"/>
            <a:ext cx="539750" cy="446088"/>
            <a:chOff x="4445" y="3769"/>
            <a:chExt cx="340" cy="281"/>
          </a:xfrm>
        </p:grpSpPr>
        <p:sp>
          <p:nvSpPr>
            <p:cNvPr id="84" name="Line 18"/>
            <p:cNvSpPr>
              <a:spLocks noChangeShapeType="1"/>
            </p:cNvSpPr>
            <p:nvPr/>
          </p:nvSpPr>
          <p:spPr bwMode="auto">
            <a:xfrm>
              <a:off x="4716" y="376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19"/>
            <p:cNvSpPr txBox="1">
              <a:spLocks noChangeArrowheads="1"/>
            </p:cNvSpPr>
            <p:nvPr/>
          </p:nvSpPr>
          <p:spPr bwMode="auto">
            <a:xfrm>
              <a:off x="4445" y="3838"/>
              <a:ext cx="3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t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3.29</a:t>
              </a:r>
            </a:p>
          </p:txBody>
        </p:sp>
      </p:grpSp>
      <p:grpSp>
        <p:nvGrpSpPr>
          <p:cNvPr id="86" name="Group 20"/>
          <p:cNvGrpSpPr>
            <a:grpSpLocks/>
          </p:cNvGrpSpPr>
          <p:nvPr/>
        </p:nvGrpSpPr>
        <p:grpSpPr bwMode="auto">
          <a:xfrm>
            <a:off x="7379167" y="6045669"/>
            <a:ext cx="438150" cy="407988"/>
            <a:chOff x="4830" y="3793"/>
            <a:chExt cx="276" cy="257"/>
          </a:xfrm>
        </p:grpSpPr>
        <p:sp>
          <p:nvSpPr>
            <p:cNvPr id="87" name="Line 21"/>
            <p:cNvSpPr>
              <a:spLocks noChangeShapeType="1"/>
            </p:cNvSpPr>
            <p:nvPr/>
          </p:nvSpPr>
          <p:spPr bwMode="auto">
            <a:xfrm>
              <a:off x="4876" y="379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4830" y="3838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t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4.2</a:t>
              </a:r>
            </a:p>
          </p:txBody>
        </p:sp>
      </p:grpSp>
      <p:sp>
        <p:nvSpPr>
          <p:cNvPr id="89" name="Text Box 23"/>
          <p:cNvSpPr txBox="1">
            <a:spLocks noChangeArrowheads="1"/>
          </p:cNvSpPr>
          <p:nvPr/>
        </p:nvSpPr>
        <p:spPr bwMode="auto">
          <a:xfrm>
            <a:off x="1938440" y="5418607"/>
            <a:ext cx="35925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0.025 &lt; P(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aseline="38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aseline="38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&lt; 0.05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0" name="Rectangle 24"/>
          <p:cNvSpPr>
            <a:spLocks noChangeArrowheads="1"/>
          </p:cNvSpPr>
          <p:nvPr/>
        </p:nvSpPr>
        <p:spPr bwMode="auto">
          <a:xfrm>
            <a:off x="7091830" y="6318719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3.5</a:t>
            </a:r>
          </a:p>
        </p:txBody>
      </p:sp>
      <p:sp>
        <p:nvSpPr>
          <p:cNvPr id="91" name="Rectangle 25"/>
          <p:cNvSpPr>
            <a:spLocks noChangeArrowheads="1"/>
          </p:cNvSpPr>
          <p:nvPr/>
        </p:nvSpPr>
        <p:spPr bwMode="auto">
          <a:xfrm>
            <a:off x="7508978" y="4148607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0.0423</a:t>
            </a:r>
          </a:p>
        </p:txBody>
      </p:sp>
    </p:spTree>
    <p:extLst>
      <p:ext uri="{BB962C8B-B14F-4D97-AF65-F5344CB8AC3E}">
        <p14:creationId xmlns:p14="http://schemas.microsoft.com/office/powerpoint/2010/main" val="9806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75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25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 autoUpdateAnimBg="0"/>
      <p:bldP spid="69" grpId="0" build="p" autoUpdateAnimBg="0"/>
      <p:bldP spid="70" grpId="0"/>
      <p:bldP spid="71" grpId="0" build="p" autoUpdateAnimBg="0"/>
      <p:bldP spid="72" grpId="0" build="p" autoUpdateAnimBg="0"/>
      <p:bldP spid="73" grpId="0" autoUpdateAnimBg="0"/>
      <p:bldP spid="74" grpId="0" autoUpdateAnimBg="0"/>
      <p:bldP spid="75" grpId="0"/>
      <p:bldP spid="77" grpId="0"/>
      <p:bldP spid="79" grpId="0" build="p" autoUpdateAnimBg="0"/>
      <p:bldP spid="80" grpId="0" build="p" autoUpdateAnimBg="0"/>
      <p:bldP spid="81" grpId="0"/>
      <p:bldP spid="89" grpId="0" build="p" autoUpdateAnimBg="0"/>
      <p:bldP spid="90" grpId="0"/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6.2.5  </a:t>
            </a:r>
            <a:r>
              <a:rPr lang="zh-CN" altLang="en-US" sz="3200" dirty="0" smtClean="0"/>
              <a:t>顺序统计量的分布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95420" y="836640"/>
            <a:ext cx="83169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…,X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独立同分布于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，记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分别为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的分布函数和概率密度。</a:t>
            </a:r>
          </a:p>
        </p:txBody>
      </p:sp>
      <p:graphicFrame>
        <p:nvGraphicFramePr>
          <p:cNvPr id="32" name="Object 1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0019151"/>
              </p:ext>
            </p:extLst>
          </p:nvPr>
        </p:nvGraphicFramePr>
        <p:xfrm>
          <a:off x="755782" y="1844702"/>
          <a:ext cx="25923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4" name="Equation" r:id="rId3" imgW="1295280" imgH="279360" progId="Equation.DSMT4">
                  <p:embed/>
                </p:oleObj>
              </mc:Choice>
              <mc:Fallback>
                <p:oleObj name="Equation" r:id="rId3" imgW="1295280" imgH="279360" progId="Equation.DSMT4">
                  <p:embed/>
                  <p:pic>
                    <p:nvPicPr>
                      <p:cNvPr id="25548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82" y="1844702"/>
                        <a:ext cx="25923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247702"/>
              </p:ext>
            </p:extLst>
          </p:nvPr>
        </p:nvGraphicFramePr>
        <p:xfrm>
          <a:off x="3348170" y="1844702"/>
          <a:ext cx="43211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5" name="Equation" r:id="rId5" imgW="2070000" imgH="228600" progId="Equation.DSMT4">
                  <p:embed/>
                </p:oleObj>
              </mc:Choice>
              <mc:Fallback>
                <p:oleObj name="Equation" r:id="rId5" imgW="2070000" imgH="228600" progId="Equation.DSMT4">
                  <p:embed/>
                  <p:pic>
                    <p:nvPicPr>
                      <p:cNvPr id="25549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170" y="1844702"/>
                        <a:ext cx="43211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101881"/>
              </p:ext>
            </p:extLst>
          </p:nvPr>
        </p:nvGraphicFramePr>
        <p:xfrm>
          <a:off x="755782" y="2420965"/>
          <a:ext cx="7885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6" name="Equation" r:id="rId7" imgW="4101840" imgH="228600" progId="Equation.DSMT4">
                  <p:embed/>
                </p:oleObj>
              </mc:Choice>
              <mc:Fallback>
                <p:oleObj name="Equation" r:id="rId7" imgW="4101840" imgH="228600" progId="Equation.DSMT4">
                  <p:embed/>
                  <p:pic>
                    <p:nvPicPr>
                      <p:cNvPr id="25549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82" y="2420965"/>
                        <a:ext cx="78851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220650"/>
              </p:ext>
            </p:extLst>
          </p:nvPr>
        </p:nvGraphicFramePr>
        <p:xfrm>
          <a:off x="900245" y="4292627"/>
          <a:ext cx="70373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name="Equation" r:id="rId9" imgW="4419360" imgH="431640" progId="Equation.DSMT4">
                  <p:embed/>
                </p:oleObj>
              </mc:Choice>
              <mc:Fallback>
                <p:oleObj name="Equation" r:id="rId9" imgW="4419360" imgH="431640" progId="Equation.DSMT4">
                  <p:embed/>
                  <p:pic>
                    <p:nvPicPr>
                      <p:cNvPr id="25548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245" y="4292627"/>
                        <a:ext cx="70373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057959"/>
              </p:ext>
            </p:extLst>
          </p:nvPr>
        </p:nvGraphicFramePr>
        <p:xfrm>
          <a:off x="971682" y="5013352"/>
          <a:ext cx="4967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Equation" r:id="rId11" imgW="2793960" imgH="431640" progId="Equation.DSMT4">
                  <p:embed/>
                </p:oleObj>
              </mc:Choice>
              <mc:Fallback>
                <p:oleObj name="Equation" r:id="rId11" imgW="2793960" imgH="431640" progId="Equation.DSMT4">
                  <p:embed/>
                  <p:pic>
                    <p:nvPicPr>
                      <p:cNvPr id="25548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82" y="5013352"/>
                        <a:ext cx="49672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913215"/>
              </p:ext>
            </p:extLst>
          </p:nvPr>
        </p:nvGraphicFramePr>
        <p:xfrm>
          <a:off x="827220" y="3789390"/>
          <a:ext cx="2303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Equation" r:id="rId13" imgW="1218960" imgH="266400" progId="Equation.DSMT4">
                  <p:embed/>
                </p:oleObj>
              </mc:Choice>
              <mc:Fallback>
                <p:oleObj name="Equation" r:id="rId13" imgW="1218960" imgH="266400" progId="Equation.DSMT4">
                  <p:embed/>
                  <p:pic>
                    <p:nvPicPr>
                      <p:cNvPr id="25549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20" y="3789390"/>
                        <a:ext cx="23034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624899"/>
              </p:ext>
            </p:extLst>
          </p:nvPr>
        </p:nvGraphicFramePr>
        <p:xfrm>
          <a:off x="820870" y="2852765"/>
          <a:ext cx="31813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0" name="Equation" r:id="rId15" imgW="1841400" imgH="431640" progId="Equation.DSMT4">
                  <p:embed/>
                </p:oleObj>
              </mc:Choice>
              <mc:Fallback>
                <p:oleObj name="Equation" r:id="rId15" imgW="1841400" imgH="431640" progId="Equation.DSMT4">
                  <p:embed/>
                  <p:pic>
                    <p:nvPicPr>
                      <p:cNvPr id="25549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70" y="2852765"/>
                        <a:ext cx="31813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755782" y="2420965"/>
            <a:ext cx="1079500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827220" y="3644927"/>
            <a:ext cx="3241675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755782" y="4292627"/>
            <a:ext cx="10795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 flipV="1">
            <a:off x="1043120" y="5876952"/>
            <a:ext cx="5113337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8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251400" y="1051918"/>
            <a:ext cx="8515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33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练习十二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长为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l 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的线段上任取两点，求两点间距离的期望及方差。</a:t>
            </a:r>
            <a:endParaRPr kumimoji="1"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970538" y="1966318"/>
            <a:ext cx="533400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37252"/>
              </p:ext>
            </p:extLst>
          </p:nvPr>
        </p:nvGraphicFramePr>
        <p:xfrm>
          <a:off x="2061150" y="2499718"/>
          <a:ext cx="49196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6" name="公式" r:id="rId3" imgW="2590560" imgH="482400" progId="Equation.3">
                  <p:embed/>
                </p:oleObj>
              </mc:Choice>
              <mc:Fallback>
                <p:oleObj name="公式" r:id="rId3" imgW="2590560" imgH="482400" progId="Equation.3">
                  <p:embed/>
                  <p:pic>
                    <p:nvPicPr>
                      <p:cNvPr id="70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150" y="2499718"/>
                        <a:ext cx="491966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98799"/>
              </p:ext>
            </p:extLst>
          </p:nvPr>
        </p:nvGraphicFramePr>
        <p:xfrm>
          <a:off x="1403925" y="3329981"/>
          <a:ext cx="373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公式" r:id="rId5" imgW="1803240" imgH="330120" progId="Equation.3">
                  <p:embed/>
                </p:oleObj>
              </mc:Choice>
              <mc:Fallback>
                <p:oleObj name="公式" r:id="rId5" imgW="1803240" imgH="330120" progId="Equation.3">
                  <p:embed/>
                  <p:pic>
                    <p:nvPicPr>
                      <p:cNvPr id="703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925" y="3329981"/>
                        <a:ext cx="3733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32538" y="1966318"/>
            <a:ext cx="590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设此两点为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，则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的联合密度函数为</a:t>
            </a:r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866709"/>
              </p:ext>
            </p:extLst>
          </p:nvPr>
        </p:nvGraphicFramePr>
        <p:xfrm>
          <a:off x="2748538" y="3947518"/>
          <a:ext cx="4022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" name="公式" r:id="rId7" imgW="1942920" imgH="330120" progId="Equation.3">
                  <p:embed/>
                </p:oleObj>
              </mc:Choice>
              <mc:Fallback>
                <p:oleObj name="公式" r:id="rId7" imgW="1942920" imgH="330120" progId="Equation.3">
                  <p:embed/>
                  <p:pic>
                    <p:nvPicPr>
                      <p:cNvPr id="703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38" y="3947518"/>
                        <a:ext cx="4022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718366"/>
              </p:ext>
            </p:extLst>
          </p:nvPr>
        </p:nvGraphicFramePr>
        <p:xfrm>
          <a:off x="6861750" y="3915768"/>
          <a:ext cx="4619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9" name="公式" r:id="rId9" imgW="253800" imgH="393480" progId="Equation.3">
                  <p:embed/>
                </p:oleObj>
              </mc:Choice>
              <mc:Fallback>
                <p:oleObj name="公式" r:id="rId9" imgW="253800" imgH="393480" progId="Equation.3">
                  <p:embed/>
                  <p:pic>
                    <p:nvPicPr>
                      <p:cNvPr id="703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750" y="3915768"/>
                        <a:ext cx="4619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735412"/>
              </p:ext>
            </p:extLst>
          </p:nvPr>
        </p:nvGraphicFramePr>
        <p:xfrm>
          <a:off x="1335663" y="4709518"/>
          <a:ext cx="41544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0" name="公式" r:id="rId11" imgW="2006280" imgH="330120" progId="Equation.3">
                  <p:embed/>
                </p:oleObj>
              </mc:Choice>
              <mc:Fallback>
                <p:oleObj name="公式" r:id="rId11" imgW="2006280" imgH="330120" progId="Equation.3">
                  <p:embed/>
                  <p:pic>
                    <p:nvPicPr>
                      <p:cNvPr id="703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663" y="4709518"/>
                        <a:ext cx="41544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561"/>
              </p:ext>
            </p:extLst>
          </p:nvPr>
        </p:nvGraphicFramePr>
        <p:xfrm>
          <a:off x="5596513" y="4730156"/>
          <a:ext cx="5540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公式" r:id="rId13" imgW="304560" imgH="419040" progId="Equation.3">
                  <p:embed/>
                </p:oleObj>
              </mc:Choice>
              <mc:Fallback>
                <p:oleObj name="公式" r:id="rId13" imgW="304560" imgH="419040" progId="Equation.3">
                  <p:embed/>
                  <p:pic>
                    <p:nvPicPr>
                      <p:cNvPr id="7034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513" y="4730156"/>
                        <a:ext cx="55403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06564"/>
              </p:ext>
            </p:extLst>
          </p:nvPr>
        </p:nvGraphicFramePr>
        <p:xfrm>
          <a:off x="1375350" y="5315943"/>
          <a:ext cx="3352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" name="公式" r:id="rId15" imgW="1676160" imgH="419040" progId="Equation.3">
                  <p:embed/>
                </p:oleObj>
              </mc:Choice>
              <mc:Fallback>
                <p:oleObj name="公式" r:id="rId15" imgW="1676160" imgH="419040" progId="Equation.3">
                  <p:embed/>
                  <p:pic>
                    <p:nvPicPr>
                      <p:cNvPr id="7034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350" y="5315943"/>
                        <a:ext cx="33528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2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utoUpdateAnimBg="0"/>
      <p:bldP spid="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0" y="1173575"/>
            <a:ext cx="8857230" cy="2687485"/>
          </a:xfrm>
        </p:spPr>
        <p:txBody>
          <a:bodyPr/>
          <a:lstStyle/>
          <a:p>
            <a:r>
              <a:rPr lang="zh-CN" altLang="en-US" sz="5400" b="1" dirty="0" smtClean="0"/>
              <a:t>第六章  数理统计的基本概念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6.2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抽样分布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3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6.2.1 </a:t>
            </a:r>
            <a:r>
              <a:rPr kumimoji="1" lang="en-US" altLang="zh-CN" sz="3200" b="1" i="1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en-US" altLang="zh-CN" sz="3200" b="1" baseline="30000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200" dirty="0"/>
              <a:t>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266411" y="1206733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…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独立同分布于</a:t>
            </a:r>
            <a:r>
              <a:rPr kumimoji="1" lang="en-US" altLang="zh-CN" sz="2400">
                <a:latin typeface="Times New Roman" panose="02020603050405020304" pitchFamily="18" charset="0"/>
              </a:rPr>
              <a:t>N(0, 1)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，则称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428211" y="2502133"/>
            <a:ext cx="573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服从自由度为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en-US" altLang="zh-CN" sz="24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10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分布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，记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1000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aseline="30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~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1000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aseline="30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54783"/>
              </p:ext>
            </p:extLst>
          </p:nvPr>
        </p:nvGraphicFramePr>
        <p:xfrm>
          <a:off x="1290223" y="3111733"/>
          <a:ext cx="318135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2" name="公式" r:id="rId3" imgW="1600200" imgH="863280" progId="Equation.3">
                  <p:embed/>
                </p:oleObj>
              </mc:Choice>
              <mc:Fallback>
                <p:oleObj name="公式" r:id="rId3" imgW="1600200" imgH="863280" progId="Equation.3">
                  <p:embed/>
                  <p:pic>
                    <p:nvPicPr>
                      <p:cNvPr id="67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23" y="3111733"/>
                        <a:ext cx="3181350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47180"/>
              </p:ext>
            </p:extLst>
          </p:nvPr>
        </p:nvGraphicFramePr>
        <p:xfrm>
          <a:off x="1699798" y="4894496"/>
          <a:ext cx="25241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3" name="公式" r:id="rId5" imgW="1269720" imgH="330120" progId="Equation.3">
                  <p:embed/>
                </p:oleObj>
              </mc:Choice>
              <mc:Fallback>
                <p:oleObj name="公式" r:id="rId5" imgW="1269720" imgH="330120" progId="Equation.3">
                  <p:embed/>
                  <p:pic>
                    <p:nvPicPr>
                      <p:cNvPr id="67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798" y="4894496"/>
                        <a:ext cx="25241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8">
            <a:hlinkClick r:id="rId7" action="ppaction://program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765375"/>
              </p:ext>
            </p:extLst>
          </p:nvPr>
        </p:nvGraphicFramePr>
        <p:xfrm>
          <a:off x="5366923" y="3281596"/>
          <a:ext cx="3505200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4" name="BMP 图象" r:id="rId8" imgW="2161905" imgH="1352381" progId="Paint.Picture">
                  <p:embed/>
                </p:oleObj>
              </mc:Choice>
              <mc:Fallback>
                <p:oleObj name="BMP 图象" r:id="rId8" imgW="2161905" imgH="1352381" progId="Paint.Picture">
                  <p:embed/>
                  <p:pic>
                    <p:nvPicPr>
                      <p:cNvPr id="673800" name="Object 8">
                        <a:hlinkClick r:id="rId7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923" y="3281596"/>
                        <a:ext cx="3505200" cy="219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790411" y="1833796"/>
            <a:ext cx="303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Symbol" panose="05050102010706020507" pitchFamily="18" charset="2"/>
              </a:rPr>
              <a:t>c</a:t>
            </a:r>
            <a:r>
              <a:rPr kumimoji="1" lang="en-US" altLang="zh-CN" sz="2400" b="1" i="1" baseline="30000">
                <a:solidFill>
                  <a:srgbClr val="0000FF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400" b="1" baseline="30000">
                <a:solidFill>
                  <a:srgbClr val="0000FF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baseline="38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baseline="38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+…+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baseline="38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66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utoUpdateAnimBg="0"/>
      <p:bldP spid="53" grpId="0" build="p" autoUpdateAnimBg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5" y="198933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6.2.1 </a:t>
            </a:r>
            <a:r>
              <a:rPr kumimoji="1" lang="en-US" altLang="zh-CN" sz="3200" b="1" i="1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en-US" altLang="zh-CN" sz="3200" b="1" baseline="30000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200" dirty="0"/>
              <a:t>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048475" y="5227275"/>
            <a:ext cx="6858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18150" y="761637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数字特征：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958023"/>
              </p:ext>
            </p:extLst>
          </p:nvPr>
        </p:nvGraphicFramePr>
        <p:xfrm>
          <a:off x="946750" y="1371237"/>
          <a:ext cx="25209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4" name="公式" r:id="rId5" imgW="1295280" imgH="431640" progId="Equation.3">
                  <p:embed/>
                </p:oleObj>
              </mc:Choice>
              <mc:Fallback>
                <p:oleObj name="公式" r:id="rId5" imgW="1295280" imgH="431640" progId="Equation.3">
                  <p:embed/>
                  <p:pic>
                    <p:nvPicPr>
                      <p:cNvPr id="67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750" y="1371237"/>
                        <a:ext cx="25209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426827"/>
              </p:ext>
            </p:extLst>
          </p:nvPr>
        </p:nvGraphicFramePr>
        <p:xfrm>
          <a:off x="3447063" y="1371237"/>
          <a:ext cx="165576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5" name="公式" r:id="rId7" imgW="850680" imgH="431640" progId="Equation.3">
                  <p:embed/>
                </p:oleObj>
              </mc:Choice>
              <mc:Fallback>
                <p:oleObj name="公式" r:id="rId7" imgW="850680" imgH="431640" progId="Equation.3">
                  <p:embed/>
                  <p:pic>
                    <p:nvPicPr>
                      <p:cNvPr id="67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063" y="1371237"/>
                        <a:ext cx="165576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68914"/>
              </p:ext>
            </p:extLst>
          </p:nvPr>
        </p:nvGraphicFramePr>
        <p:xfrm>
          <a:off x="946750" y="2296750"/>
          <a:ext cx="2438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6" name="公式" r:id="rId9" imgW="1206360" imgH="431640" progId="Equation.3">
                  <p:embed/>
                </p:oleObj>
              </mc:Choice>
              <mc:Fallback>
                <p:oleObj name="公式" r:id="rId9" imgW="1206360" imgH="431640" progId="Equation.3">
                  <p:embed/>
                  <p:pic>
                    <p:nvPicPr>
                      <p:cNvPr id="67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750" y="2296750"/>
                        <a:ext cx="2438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919745"/>
              </p:ext>
            </p:extLst>
          </p:nvPr>
        </p:nvGraphicFramePr>
        <p:xfrm>
          <a:off x="3385150" y="2285637"/>
          <a:ext cx="2997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7" name="公式" r:id="rId11" imgW="1460160" imgH="431640" progId="Equation.3">
                  <p:embed/>
                </p:oleObj>
              </mc:Choice>
              <mc:Fallback>
                <p:oleObj name="公式" r:id="rId11" imgW="1460160" imgH="431640" progId="Equation.3">
                  <p:embed/>
                  <p:pic>
                    <p:nvPicPr>
                      <p:cNvPr id="67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150" y="2285637"/>
                        <a:ext cx="29972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18150" y="3276237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可加性：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934050" y="3904887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~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~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独立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18150" y="4571637"/>
            <a:ext cx="200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上侧分位点：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830858"/>
              </p:ext>
            </p:extLst>
          </p:nvPr>
        </p:nvGraphicFramePr>
        <p:xfrm>
          <a:off x="1008663" y="5241562"/>
          <a:ext cx="24098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8" name="公式" r:id="rId13" imgW="1193760" imgH="241200" progId="Equation.3">
                  <p:embed/>
                </p:oleObj>
              </mc:Choice>
              <mc:Fallback>
                <p:oleObj name="公式" r:id="rId13" imgW="1193760" imgH="241200" progId="Equation.3">
                  <p:embed/>
                  <p:pic>
                    <p:nvPicPr>
                      <p:cNvPr id="67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663" y="5241562"/>
                        <a:ext cx="24098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>
            <a:hlinkClick r:id="rId15" action="ppaction://program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753929"/>
              </p:ext>
            </p:extLst>
          </p:nvPr>
        </p:nvGraphicFramePr>
        <p:xfrm>
          <a:off x="4223350" y="5257437"/>
          <a:ext cx="1143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9" name="公式" r:id="rId16" imgW="571320" imgH="241200" progId="Equation.3">
                  <p:embed/>
                </p:oleObj>
              </mc:Choice>
              <mc:Fallback>
                <p:oleObj name="公式" r:id="rId16" imgW="571320" imgH="241200" progId="Equation.3">
                  <p:embed/>
                  <p:pic>
                    <p:nvPicPr>
                      <p:cNvPr id="674828" name="Object 12">
                        <a:hlinkClick r:id="rId15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350" y="5257437"/>
                        <a:ext cx="1143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830336"/>
              </p:ext>
            </p:extLst>
          </p:nvPr>
        </p:nvGraphicFramePr>
        <p:xfrm>
          <a:off x="5420325" y="5333637"/>
          <a:ext cx="1165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0" name="公式" r:id="rId18" imgW="583920" imgH="177480" progId="Equation.3">
                  <p:embed/>
                </p:oleObj>
              </mc:Choice>
              <mc:Fallback>
                <p:oleObj name="公式" r:id="rId18" imgW="583920" imgH="177480" progId="Equation.3">
                  <p:embed/>
                  <p:pic>
                    <p:nvPicPr>
                      <p:cNvPr id="6748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325" y="5333637"/>
                        <a:ext cx="11652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271771"/>
              </p:ext>
            </p:extLst>
          </p:nvPr>
        </p:nvGraphicFramePr>
        <p:xfrm>
          <a:off x="6329963" y="2285637"/>
          <a:ext cx="208438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1" name="公式" r:id="rId20" imgW="1015920" imgH="431640" progId="Equation.3">
                  <p:embed/>
                </p:oleObj>
              </mc:Choice>
              <mc:Fallback>
                <p:oleObj name="公式" r:id="rId20" imgW="1015920" imgH="431640" progId="Equation.3">
                  <p:embed/>
                  <p:pic>
                    <p:nvPicPr>
                      <p:cNvPr id="6748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963" y="2285637"/>
                        <a:ext cx="2084387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618793"/>
              </p:ext>
            </p:extLst>
          </p:nvPr>
        </p:nvGraphicFramePr>
        <p:xfrm>
          <a:off x="3385150" y="5709875"/>
          <a:ext cx="29210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2" name="公式" r:id="rId22" imgW="1574640" imgH="393480" progId="Equation.3">
                  <p:embed/>
                </p:oleObj>
              </mc:Choice>
              <mc:Fallback>
                <p:oleObj name="公式" r:id="rId22" imgW="1574640" imgH="393480" progId="Equation.3">
                  <p:embed/>
                  <p:pic>
                    <p:nvPicPr>
                      <p:cNvPr id="6748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150" y="5709875"/>
                        <a:ext cx="29210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403950" y="5867037"/>
            <a:ext cx="188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&gt;45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时，有</a:t>
            </a: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1750025" y="914037"/>
            <a:ext cx="4800600" cy="2971800"/>
          </a:xfrm>
          <a:prstGeom prst="wedgeRoundRectCallout">
            <a:avLst>
              <a:gd name="adj1" fmla="val 12764"/>
              <a:gd name="adj2" fmla="val 116241"/>
              <a:gd name="adj3" fmla="val 16667"/>
            </a:avLst>
          </a:prstGeom>
          <a:solidFill>
            <a:srgbClr val="FF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50906"/>
              </p:ext>
            </p:extLst>
          </p:nvPr>
        </p:nvGraphicFramePr>
        <p:xfrm>
          <a:off x="3447063" y="1371237"/>
          <a:ext cx="165576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3" name="公式" r:id="rId24" imgW="850680" imgH="431640" progId="Equation.3">
                  <p:embed/>
                </p:oleObj>
              </mc:Choice>
              <mc:Fallback>
                <p:oleObj name="公式" r:id="rId24" imgW="850680" imgH="431640" progId="Equation.3">
                  <p:embed/>
                  <p:pic>
                    <p:nvPicPr>
                      <p:cNvPr id="6748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063" y="1371237"/>
                        <a:ext cx="165576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196297"/>
              </p:ext>
            </p:extLst>
          </p:nvPr>
        </p:nvGraphicFramePr>
        <p:xfrm>
          <a:off x="2051650" y="990237"/>
          <a:ext cx="39243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4" name="BMP 图象" r:id="rId25" imgW="3924848" imgH="2161905" progId="Paint.Picture">
                  <p:embed/>
                </p:oleObj>
              </mc:Choice>
              <mc:Fallback>
                <p:oleObj name="BMP 图象" r:id="rId25" imgW="3924848" imgH="2161905" progId="Paint.Picture">
                  <p:embed/>
                  <p:pic>
                    <p:nvPicPr>
                      <p:cNvPr id="6748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50" y="990237"/>
                        <a:ext cx="392430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4593238" y="2347550"/>
            <a:ext cx="625475" cy="1323975"/>
            <a:chOff x="3785" y="2478"/>
            <a:chExt cx="394" cy="834"/>
          </a:xfrm>
        </p:grpSpPr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3915" y="247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3785" y="2985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</a:rPr>
                <a:t>α</a:t>
              </a:r>
            </a:p>
          </p:txBody>
        </p:sp>
      </p:grpSp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5061550" y="2147525"/>
            <a:ext cx="768350" cy="685800"/>
            <a:chOff x="4320" y="2208"/>
            <a:chExt cx="484" cy="432"/>
          </a:xfrm>
        </p:grpSpPr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4463" y="220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FF33CC"/>
                  </a:solidFill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4320" y="2448"/>
              <a:ext cx="240" cy="19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974085"/>
              </p:ext>
            </p:extLst>
          </p:nvPr>
        </p:nvGraphicFramePr>
        <p:xfrm>
          <a:off x="2059588" y="1004525"/>
          <a:ext cx="27622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5" name="BMP 图象" r:id="rId27" imgW="2762636" imgH="2057143" progId="Paint.Picture">
                  <p:embed/>
                </p:oleObj>
              </mc:Choice>
              <mc:Fallback>
                <p:oleObj name="BMP 图象" r:id="rId27" imgW="2762636" imgH="2057143" progId="Paint.Picture">
                  <p:embed/>
                  <p:pic>
                    <p:nvPicPr>
                      <p:cNvPr id="67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588" y="1004525"/>
                        <a:ext cx="27622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3323238" y="2223725"/>
            <a:ext cx="113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Φ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3164488" y="3200037"/>
            <a:ext cx="1516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Symbol" panose="05050102010706020507" pitchFamily="18" charset="2"/>
              </a:rPr>
              <a:t>F</a:t>
            </a:r>
            <a:r>
              <a:rPr kumimoji="1" lang="en-US" altLang="zh-CN" sz="2400" baseline="42000">
                <a:latin typeface="Symbol" panose="05050102010706020507" pitchFamily="18" charset="2"/>
              </a:rPr>
              <a:t>-</a:t>
            </a:r>
            <a:r>
              <a:rPr kumimoji="1" lang="en-US" altLang="zh-CN" sz="2400" baseline="42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(1</a:t>
            </a:r>
            <a:r>
              <a:rPr kumimoji="1" lang="en-US" altLang="zh-CN" sz="2400"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latin typeface="Symbol" panose="05050102010706020507" pitchFamily="18" charset="2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)=</a:t>
            </a:r>
            <a:endParaRPr kumimoji="1" lang="en-US" altLang="zh-CN" sz="2400" baseline="42000">
              <a:latin typeface="Times New Roman" panose="02020603050405020304" pitchFamily="18" charset="0"/>
            </a:endParaRPr>
          </a:p>
        </p:txBody>
      </p:sp>
      <p:sp>
        <p:nvSpPr>
          <p:cNvPr id="37" name="AutoShape 30"/>
          <p:cNvSpPr>
            <a:spLocks noChangeArrowheads="1"/>
          </p:cNvSpPr>
          <p:nvPr/>
        </p:nvSpPr>
        <p:spPr bwMode="auto">
          <a:xfrm>
            <a:off x="4966300" y="4074750"/>
            <a:ext cx="431800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5528275" y="3930287"/>
            <a:ext cx="264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+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~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2297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6" grpId="0" build="p" autoUpdateAnimBg="0"/>
      <p:bldP spid="17" grpId="0"/>
      <p:bldP spid="18" grpId="0" build="p" autoUpdateAnimBg="0"/>
      <p:bldP spid="24" grpId="0" build="p" autoUpdateAnimBg="0"/>
      <p:bldP spid="25" grpId="0" animBg="1" autoUpdateAnimBg="0"/>
      <p:bldP spid="35" grpId="0" autoUpdateAnimBg="0"/>
      <p:bldP spid="36" grpId="0" autoUpdateAnimBg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9933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6.2.1 </a:t>
            </a:r>
            <a:r>
              <a:rPr kumimoji="1" lang="en-US" altLang="zh-CN" sz="3200" b="1" i="1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en-US" altLang="zh-CN" sz="3200" b="1" baseline="30000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200" dirty="0"/>
              <a:t>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63720" y="1027202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填空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28259"/>
              </p:ext>
            </p:extLst>
          </p:nvPr>
        </p:nvGraphicFramePr>
        <p:xfrm>
          <a:off x="1355882" y="4368890"/>
          <a:ext cx="50403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Equation" r:id="rId3" imgW="2463480" imgH="444240" progId="Equation.DSMT4">
                  <p:embed/>
                </p:oleObj>
              </mc:Choice>
              <mc:Fallback>
                <p:oleObj name="Equation" r:id="rId3" imgW="2463480" imgH="444240" progId="Equation.DSMT4">
                  <p:embed/>
                  <p:pic>
                    <p:nvPicPr>
                      <p:cNvPr id="2480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882" y="4368890"/>
                        <a:ext cx="50403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81741"/>
              </p:ext>
            </p:extLst>
          </p:nvPr>
        </p:nvGraphicFramePr>
        <p:xfrm>
          <a:off x="2195670" y="825590"/>
          <a:ext cx="30718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0" name="公式" r:id="rId5" imgW="1612800" imgH="482400" progId="Equation.3">
                  <p:embed/>
                </p:oleObj>
              </mc:Choice>
              <mc:Fallback>
                <p:oleObj name="公式" r:id="rId5" imgW="1612800" imgH="482400" progId="Equation.3">
                  <p:embed/>
                  <p:pic>
                    <p:nvPicPr>
                      <p:cNvPr id="921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670" y="825590"/>
                        <a:ext cx="30718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315107" y="1603465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63720" y="1978115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676118"/>
              </p:ext>
            </p:extLst>
          </p:nvPr>
        </p:nvGraphicFramePr>
        <p:xfrm>
          <a:off x="1106645" y="2033677"/>
          <a:ext cx="66929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1" name="公式" r:id="rId7" imgW="3708360" imgH="736560" progId="Equation.3">
                  <p:embed/>
                </p:oleObj>
              </mc:Choice>
              <mc:Fallback>
                <p:oleObj name="公式" r:id="rId7" imgW="3708360" imgH="736560" progId="Equation.3">
                  <p:embed/>
                  <p:pic>
                    <p:nvPicPr>
                      <p:cNvPr id="92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645" y="2033677"/>
                        <a:ext cx="66929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516359"/>
              </p:ext>
            </p:extLst>
          </p:nvPr>
        </p:nvGraphicFramePr>
        <p:xfrm>
          <a:off x="1374932" y="3548152"/>
          <a:ext cx="28432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2" name="Equation" r:id="rId9" imgW="1358640" imgH="431640" progId="Equation.DSMT4">
                  <p:embed/>
                </p:oleObj>
              </mc:Choice>
              <mc:Fallback>
                <p:oleObj name="Equation" r:id="rId9" imgW="1358640" imgH="431640" progId="Equation.DSMT4">
                  <p:embed/>
                  <p:pic>
                    <p:nvPicPr>
                      <p:cNvPr id="24801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932" y="3548152"/>
                        <a:ext cx="28432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925837"/>
              </p:ext>
            </p:extLst>
          </p:nvPr>
        </p:nvGraphicFramePr>
        <p:xfrm>
          <a:off x="1355882" y="5421402"/>
          <a:ext cx="23431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3" name="公式" r:id="rId11" imgW="1371600" imgH="266400" progId="Equation.3">
                  <p:embed/>
                </p:oleObj>
              </mc:Choice>
              <mc:Fallback>
                <p:oleObj name="公式" r:id="rId11" imgW="1371600" imgH="266400" progId="Equation.3">
                  <p:embed/>
                  <p:pic>
                    <p:nvPicPr>
                      <p:cNvPr id="24801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882" y="5421402"/>
                        <a:ext cx="23431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373845" y="5305515"/>
            <a:ext cx="135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/>
              <a:t>查表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227545" y="5376952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=0.10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4956332" y="927190"/>
            <a:ext cx="1468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kumimoji="1" lang="en-US" altLang="zh-CN" b="1" baseline="30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8338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5" y="198933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6.2.2  t</a:t>
            </a:r>
            <a:r>
              <a:rPr lang="zh-CN" altLang="en-US" sz="3200" dirty="0" smtClean="0"/>
              <a:t>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043510" y="787997"/>
            <a:ext cx="458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~N(0,1)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400" i="1">
                <a:latin typeface="Symbol" panose="05050102010706020507" pitchFamily="18" charset="2"/>
                <a:sym typeface="Symbol" panose="05050102010706020507" pitchFamily="18" charset="2"/>
              </a:rPr>
              <a:t></a:t>
            </a:r>
            <a:r>
              <a:rPr kumimoji="1" lang="en-US" altLang="zh-CN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)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独立，则称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433910" y="1473797"/>
            <a:ext cx="508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服从自由度为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 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分布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，记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70206"/>
              </p:ext>
            </p:extLst>
          </p:nvPr>
        </p:nvGraphicFramePr>
        <p:xfrm>
          <a:off x="1597548" y="2126260"/>
          <a:ext cx="32258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6" name="公式" r:id="rId3" imgW="1739880" imgH="469800" progId="Equation.3">
                  <p:embed/>
                </p:oleObj>
              </mc:Choice>
              <mc:Fallback>
                <p:oleObj name="公式" r:id="rId3" imgW="1739880" imgH="469800" progId="Equation.3">
                  <p:embed/>
                  <p:pic>
                    <p:nvPicPr>
                      <p:cNvPr id="67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548" y="2126260"/>
                        <a:ext cx="32258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">
            <a:hlinkClick r:id="rId5" action="ppaction://program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15583"/>
              </p:ext>
            </p:extLst>
          </p:nvPr>
        </p:nvGraphicFramePr>
        <p:xfrm>
          <a:off x="5075760" y="1921472"/>
          <a:ext cx="36480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7" name="BMP 图象" r:id="rId6" imgW="3648584" imgH="1457143" progId="Paint.Picture">
                  <p:embed/>
                </p:oleObj>
              </mc:Choice>
              <mc:Fallback>
                <p:oleObj name="BMP 图象" r:id="rId6" imgW="3648584" imgH="1457143" progId="Paint.Picture">
                  <p:embed/>
                  <p:pic>
                    <p:nvPicPr>
                      <p:cNvPr id="675846" name="Object 6">
                        <a:hlinkClick r:id="rId5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60" y="1921472"/>
                        <a:ext cx="364807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721248" y="3150197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数字特征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550048" y="315019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 smtClean="0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)=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721248" y="3835997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渐近正态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779797"/>
              </p:ext>
            </p:extLst>
          </p:nvPr>
        </p:nvGraphicFramePr>
        <p:xfrm>
          <a:off x="2637360" y="3594697"/>
          <a:ext cx="31781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8" name="公式" r:id="rId8" imgW="1714320" imgH="469800" progId="Equation.3">
                  <p:embed/>
                </p:oleObj>
              </mc:Choice>
              <mc:Fallback>
                <p:oleObj name="公式" r:id="rId8" imgW="1714320" imgH="469800" progId="Equation.3">
                  <p:embed/>
                  <p:pic>
                    <p:nvPicPr>
                      <p:cNvPr id="675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360" y="3594697"/>
                        <a:ext cx="31781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721248" y="4850647"/>
            <a:ext cx="200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上侧分位点：</a:t>
            </a:r>
            <a:endParaRPr kumimoji="1"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400869"/>
              </p:ext>
            </p:extLst>
          </p:nvPr>
        </p:nvGraphicFramePr>
        <p:xfrm>
          <a:off x="2937398" y="4926847"/>
          <a:ext cx="21272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9" name="公式" r:id="rId10" imgW="1054080" imgH="228600" progId="Equation.3">
                  <p:embed/>
                </p:oleObj>
              </mc:Choice>
              <mc:Fallback>
                <p:oleObj name="公式" r:id="rId10" imgW="1054080" imgH="228600" progId="Equation.3">
                  <p:embed/>
                  <p:pic>
                    <p:nvPicPr>
                      <p:cNvPr id="6758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398" y="4926847"/>
                        <a:ext cx="21272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3">
            <a:hlinkClick r:id="rId5" action="ppaction://program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498188"/>
              </p:ext>
            </p:extLst>
          </p:nvPr>
        </p:nvGraphicFramePr>
        <p:xfrm>
          <a:off x="6233048" y="5003047"/>
          <a:ext cx="8683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0" name="公式" r:id="rId12" imgW="431640" imgH="228600" progId="Equation.3">
                  <p:embed/>
                </p:oleObj>
              </mc:Choice>
              <mc:Fallback>
                <p:oleObj name="公式" r:id="rId12" imgW="431640" imgH="228600" progId="Equation.3">
                  <p:embed/>
                  <p:pic>
                    <p:nvPicPr>
                      <p:cNvPr id="675853" name="Object 13">
                        <a:hlinkClick r:id="rId5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048" y="5003047"/>
                        <a:ext cx="8683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4">
            <a:hlinkClick r:id="rId5" action="ppaction://program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182647"/>
              </p:ext>
            </p:extLst>
          </p:nvPr>
        </p:nvGraphicFramePr>
        <p:xfrm>
          <a:off x="7112523" y="5003047"/>
          <a:ext cx="1152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1" name="公式" r:id="rId14" imgW="571320" imgH="177480" progId="Equation.3">
                  <p:embed/>
                </p:oleObj>
              </mc:Choice>
              <mc:Fallback>
                <p:oleObj name="公式" r:id="rId14" imgW="571320" imgH="177480" progId="Equation.3">
                  <p:embed/>
                  <p:pic>
                    <p:nvPicPr>
                      <p:cNvPr id="675854" name="Object 14">
                        <a:hlinkClick r:id="rId5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523" y="5003047"/>
                        <a:ext cx="11525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710345"/>
              </p:ext>
            </p:extLst>
          </p:nvPr>
        </p:nvGraphicFramePr>
        <p:xfrm>
          <a:off x="5075760" y="1930997"/>
          <a:ext cx="36385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2" name="BMP 图象" r:id="rId16" imgW="3638095" imgH="1467055" progId="Paint.Picture">
                  <p:embed/>
                </p:oleObj>
              </mc:Choice>
              <mc:Fallback>
                <p:oleObj name="BMP 图象" r:id="rId16" imgW="3638095" imgH="1467055" progId="Paint.Picture">
                  <p:embed/>
                  <p:pic>
                    <p:nvPicPr>
                      <p:cNvPr id="6758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60" y="1930997"/>
                        <a:ext cx="36385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17"/>
          <p:cNvGrpSpPr>
            <a:grpSpLocks/>
          </p:cNvGrpSpPr>
          <p:nvPr/>
        </p:nvGrpSpPr>
        <p:grpSpPr bwMode="auto">
          <a:xfrm>
            <a:off x="7498285" y="2845397"/>
            <a:ext cx="714375" cy="838200"/>
            <a:chOff x="4790" y="2112"/>
            <a:chExt cx="450" cy="528"/>
          </a:xfrm>
        </p:grpSpPr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4790" y="2390"/>
              <a:ext cx="4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000" i="1" baseline="-25000">
                  <a:latin typeface="Times New Roman" panose="02020603050405020304" pitchFamily="18" charset="0"/>
                </a:rPr>
                <a:t>α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>
              <a:off x="4944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7971360" y="2311997"/>
            <a:ext cx="381000" cy="762000"/>
            <a:chOff x="5088" y="1776"/>
            <a:chExt cx="240" cy="480"/>
          </a:xfrm>
        </p:grpSpPr>
        <p:graphicFrame>
          <p:nvGraphicFramePr>
            <p:cNvPr id="56" name="Object 21"/>
            <p:cNvGraphicFramePr>
              <a:graphicFrameLocks noChangeAspect="1"/>
            </p:cNvGraphicFramePr>
            <p:nvPr/>
          </p:nvGraphicFramePr>
          <p:xfrm>
            <a:off x="5144" y="177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13" name="公式" r:id="rId18" imgW="139680" imgH="139680" progId="Equation.3">
                    <p:embed/>
                  </p:oleObj>
                </mc:Choice>
                <mc:Fallback>
                  <p:oleObj name="公式" r:id="rId18" imgW="139680" imgH="139680" progId="Equation.3">
                    <p:embed/>
                    <p:pic>
                      <p:nvPicPr>
                        <p:cNvPr id="67586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4" y="177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22"/>
            <p:cNvSpPr>
              <a:spLocks noChangeShapeType="1"/>
            </p:cNvSpPr>
            <p:nvPr/>
          </p:nvSpPr>
          <p:spPr bwMode="auto">
            <a:xfrm flipH="1">
              <a:off x="5088" y="196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5791723" y="781647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59" name="Line 25"/>
          <p:cNvSpPr>
            <a:spLocks noChangeShapeType="1"/>
          </p:cNvSpPr>
          <p:nvPr/>
        </p:nvSpPr>
        <p:spPr bwMode="auto">
          <a:xfrm>
            <a:off x="6458473" y="1027710"/>
            <a:ext cx="936625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" name="Group 26"/>
          <p:cNvGrpSpPr>
            <a:grpSpLocks/>
          </p:cNvGrpSpPr>
          <p:nvPr/>
        </p:nvGrpSpPr>
        <p:grpSpPr bwMode="auto">
          <a:xfrm>
            <a:off x="6441011" y="1051522"/>
            <a:ext cx="981075" cy="519113"/>
            <a:chOff x="4456" y="1118"/>
            <a:chExt cx="618" cy="327"/>
          </a:xfrm>
        </p:grpSpPr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4456" y="1118"/>
              <a:ext cx="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√</a:t>
              </a:r>
              <a:r>
                <a:rPr kumimoji="1"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Y/n</a:t>
              </a:r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4649" y="1155"/>
              <a:ext cx="318" cy="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6720410" y="61813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1634060" y="5460247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当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&gt;45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时，有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0" name="Text Box 64"/>
          <p:cNvSpPr txBox="1">
            <a:spLocks noChangeArrowheads="1"/>
          </p:cNvSpPr>
          <p:nvPr/>
        </p:nvSpPr>
        <p:spPr bwMode="auto">
          <a:xfrm>
            <a:off x="2137299" y="4346082"/>
            <a:ext cx="4964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比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(0,1)</a:t>
            </a:r>
            <a:r>
              <a:rPr lang="zh-CN" altLang="en-US" sz="2400" b="1" dirty="0">
                <a:solidFill>
                  <a:schemeClr val="tx1"/>
                </a:solidFill>
              </a:rPr>
              <a:t>有较大尾事件概率。</a:t>
            </a:r>
          </a:p>
        </p:txBody>
      </p:sp>
    </p:spTree>
    <p:extLst>
      <p:ext uri="{BB962C8B-B14F-4D97-AF65-F5344CB8AC3E}">
        <p14:creationId xmlns:p14="http://schemas.microsoft.com/office/powerpoint/2010/main" val="11190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75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autoUpdateAnimBg="0"/>
      <p:bldP spid="40" grpId="0" build="p" autoUpdateAnimBg="0"/>
      <p:bldP spid="43" grpId="0" build="p" autoUpdateAnimBg="0"/>
      <p:bldP spid="44" grpId="0" build="p" autoUpdateAnimBg="0"/>
      <p:bldP spid="45" grpId="0" build="p" autoUpdateAnimBg="0"/>
      <p:bldP spid="47" grpId="0" build="p" autoUpdateAnimBg="0"/>
      <p:bldP spid="58" grpId="0"/>
      <p:bldP spid="63" grpId="0"/>
      <p:bldP spid="89" grpId="0" build="p" autoUpdateAnimBg="0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5" y="198933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6.2.3  </a:t>
            </a:r>
            <a:r>
              <a:rPr lang="en-US" altLang="zh-CN" sz="3200" dirty="0"/>
              <a:t>F</a:t>
            </a:r>
            <a:r>
              <a:rPr lang="zh-CN" altLang="en-US" sz="3200" dirty="0" smtClean="0"/>
              <a:t>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30" name="Object 3">
            <a:hlinkClick r:id="rId4" action="ppaction://program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930202"/>
              </p:ext>
            </p:extLst>
          </p:nvPr>
        </p:nvGraphicFramePr>
        <p:xfrm>
          <a:off x="4910055" y="2730914"/>
          <a:ext cx="33718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8" name="BMP 图象" r:id="rId5" imgW="3600000" imgH="1628571" progId="Paint.Picture">
                  <p:embed/>
                </p:oleObj>
              </mc:Choice>
              <mc:Fallback>
                <p:oleObj name="BMP 图象" r:id="rId5" imgW="3600000" imgH="1628571" progId="Paint.Picture">
                  <p:embed/>
                  <p:pic>
                    <p:nvPicPr>
                      <p:cNvPr id="676867" name="Object 3">
                        <a:hlinkClick r:id="rId4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055" y="2730914"/>
                        <a:ext cx="33718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73018" y="886239"/>
            <a:ext cx="53213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~ </a:t>
            </a:r>
            <a:r>
              <a:rPr kumimoji="1" lang="en-US" altLang="zh-CN" sz="3200" i="1" baseline="10000" dirty="0">
                <a:latin typeface="Symbol" panose="05050102010706020507" pitchFamily="18" charset="2"/>
              </a:rPr>
              <a:t>c </a:t>
            </a:r>
            <a:r>
              <a:rPr kumimoji="1" lang="en-US" altLang="zh-CN" sz="2400" baseline="30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dirty="0">
                <a:latin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~ </a:t>
            </a:r>
            <a:r>
              <a:rPr kumimoji="1" lang="en-US" altLang="zh-CN" sz="3200" i="1" baseline="10000" dirty="0">
                <a:latin typeface="Symbol" panose="05050102010706020507" pitchFamily="18" charset="2"/>
              </a:rPr>
              <a:t>c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相互独立，则称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5705" y="2121314"/>
            <a:ext cx="701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服从自由度为</a:t>
            </a: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en-US" altLang="zh-CN" sz="24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分布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，记</a:t>
            </a:r>
            <a:r>
              <a:rPr kumimoji="1" lang="en-US" altLang="zh-CN" sz="2400" i="1">
                <a:latin typeface="Times New Roman" panose="02020603050405020304" pitchFamily="18" charset="0"/>
              </a:rPr>
              <a:t>F~F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41245"/>
              </p:ext>
            </p:extLst>
          </p:nvPr>
        </p:nvGraphicFramePr>
        <p:xfrm>
          <a:off x="465055" y="2629314"/>
          <a:ext cx="44719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9" name="公式" r:id="rId7" imgW="2514600" imgH="914400" progId="Equation.3">
                  <p:embed/>
                </p:oleObj>
              </mc:Choice>
              <mc:Fallback>
                <p:oleObj name="公式" r:id="rId7" imgW="2514600" imgH="914400" progId="Equation.3">
                  <p:embed/>
                  <p:pic>
                    <p:nvPicPr>
                      <p:cNvPr id="67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55" y="2629314"/>
                        <a:ext cx="4471988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673018" y="4407314"/>
            <a:ext cx="200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上侧分位点：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3479718" y="4480339"/>
            <a:ext cx="1219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48677"/>
              </p:ext>
            </p:extLst>
          </p:nvPr>
        </p:nvGraphicFramePr>
        <p:xfrm>
          <a:off x="5538705" y="1359314"/>
          <a:ext cx="17684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0" name="公式" r:id="rId9" imgW="876240" imgH="393480" progId="Equation.3">
                  <p:embed/>
                </p:oleObj>
              </mc:Choice>
              <mc:Fallback>
                <p:oleObj name="公式" r:id="rId9" imgW="876240" imgH="393480" progId="Equation.3">
                  <p:embed/>
                  <p:pic>
                    <p:nvPicPr>
                      <p:cNvPr id="676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05" y="1359314"/>
                        <a:ext cx="17684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68662" y="1546590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3435412" y="1792653"/>
            <a:ext cx="936625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3579875" y="1748587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Y/n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610037" y="133069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X/n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2539918" y="4435889"/>
            <a:ext cx="324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F &gt; F</a:t>
            </a:r>
            <a:r>
              <a:rPr kumimoji="1" lang="en-US" altLang="zh-CN" sz="2400" i="1" baseline="-25000">
                <a:latin typeface="Symbol" panose="05050102010706020507" pitchFamily="18" charset="2"/>
              </a:rPr>
              <a:t>a 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) ) = </a:t>
            </a:r>
            <a:r>
              <a:rPr kumimoji="1" lang="en-US" altLang="zh-CN" sz="2400" i="1">
                <a:latin typeface="Symbol" panose="05050102010706020507" pitchFamily="18" charset="2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64657"/>
              </p:ext>
            </p:extLst>
          </p:nvPr>
        </p:nvGraphicFramePr>
        <p:xfrm>
          <a:off x="789380" y="5176581"/>
          <a:ext cx="29733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1" name="公式" r:id="rId11" imgW="1473120" imgH="431640" progId="Equation.3">
                  <p:embed/>
                </p:oleObj>
              </mc:Choice>
              <mc:Fallback>
                <p:oleObj name="公式" r:id="rId11" imgW="1473120" imgH="431640" progId="Equation.3">
                  <p:embed/>
                  <p:pic>
                    <p:nvPicPr>
                      <p:cNvPr id="676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80" y="5176581"/>
                        <a:ext cx="297338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0299"/>
              </p:ext>
            </p:extLst>
          </p:nvPr>
        </p:nvGraphicFramePr>
        <p:xfrm>
          <a:off x="3872305" y="5155943"/>
          <a:ext cx="32035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2" name="公式" r:id="rId13" imgW="1587240" imgH="431640" progId="Equation.3">
                  <p:embed/>
                </p:oleObj>
              </mc:Choice>
              <mc:Fallback>
                <p:oleObj name="公式" r:id="rId13" imgW="1587240" imgH="431640" progId="Equation.3">
                  <p:embed/>
                  <p:pic>
                    <p:nvPicPr>
                      <p:cNvPr id="676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305" y="5155943"/>
                        <a:ext cx="32035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Group 12"/>
          <p:cNvGrpSpPr>
            <a:grpSpLocks/>
          </p:cNvGrpSpPr>
          <p:nvPr/>
        </p:nvGrpSpPr>
        <p:grpSpPr bwMode="auto">
          <a:xfrm>
            <a:off x="827480" y="5152768"/>
            <a:ext cx="2906713" cy="838200"/>
            <a:chOff x="5280" y="3406"/>
            <a:chExt cx="1831" cy="528"/>
          </a:xfrm>
        </p:grpSpPr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5280" y="3406"/>
              <a:ext cx="1831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" name="Object 14"/>
            <p:cNvGraphicFramePr>
              <a:graphicFrameLocks noChangeAspect="1"/>
            </p:cNvGraphicFramePr>
            <p:nvPr/>
          </p:nvGraphicFramePr>
          <p:xfrm>
            <a:off x="5568" y="3456"/>
            <a:ext cx="153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3" name="公式" r:id="rId15" imgW="1333440" imgH="393480" progId="Equation.3">
                    <p:embed/>
                  </p:oleObj>
                </mc:Choice>
                <mc:Fallback>
                  <p:oleObj name="公式" r:id="rId15" imgW="1333440" imgH="393480" progId="Equation.3">
                    <p:embed/>
                    <p:pic>
                      <p:nvPicPr>
                        <p:cNvPr id="67687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8" y="3456"/>
                          <a:ext cx="1530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474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build="p" autoUpdateAnimBg="0"/>
      <p:bldP spid="34" grpId="0" build="p" autoUpdateAnimBg="0"/>
      <p:bldP spid="37" grpId="0"/>
      <p:bldP spid="64" grpId="0"/>
      <p:bldP spid="65" grpId="0"/>
      <p:bldP spid="6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23410" y="998340"/>
            <a:ext cx="828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…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是取自总体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 i="1">
                <a:latin typeface="Symbol" panose="05050102010706020507" pitchFamily="18" charset="2"/>
              </a:rPr>
              <a:t>s 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的一个样本，则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977460" y="4857553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176559"/>
              </p:ext>
            </p:extLst>
          </p:nvPr>
        </p:nvGraphicFramePr>
        <p:xfrm>
          <a:off x="1712913" y="1717675"/>
          <a:ext cx="34861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2" name="公式" r:id="rId3" imgW="1968480" imgH="444240" progId="Equation.3">
                  <p:embed/>
                </p:oleObj>
              </mc:Choice>
              <mc:Fallback>
                <p:oleObj name="公式" r:id="rId3" imgW="1968480" imgH="444240" progId="Equation.3">
                  <p:embed/>
                  <p:pic>
                    <p:nvPicPr>
                      <p:cNvPr id="67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1717675"/>
                        <a:ext cx="34861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882502"/>
              </p:ext>
            </p:extLst>
          </p:nvPr>
        </p:nvGraphicFramePr>
        <p:xfrm>
          <a:off x="1690247" y="2515990"/>
          <a:ext cx="42799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3" name="公式" r:id="rId5" imgW="2489040" imgH="431640" progId="Equation.3">
                  <p:embed/>
                </p:oleObj>
              </mc:Choice>
              <mc:Fallback>
                <p:oleObj name="公式" r:id="rId5" imgW="2489040" imgH="431640" progId="Equation.3">
                  <p:embed/>
                  <p:pic>
                    <p:nvPicPr>
                      <p:cNvPr id="67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247" y="2515990"/>
                        <a:ext cx="42799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541231"/>
              </p:ext>
            </p:extLst>
          </p:nvPr>
        </p:nvGraphicFramePr>
        <p:xfrm>
          <a:off x="2226822" y="3379590"/>
          <a:ext cx="304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4" name="公式" r:id="rId7" imgW="177480" imgH="190440" progId="Equation.3">
                  <p:embed/>
                </p:oleObj>
              </mc:Choice>
              <mc:Fallback>
                <p:oleObj name="公式" r:id="rId7" imgW="177480" imgH="190440" progId="Equation.3">
                  <p:embed/>
                  <p:pic>
                    <p:nvPicPr>
                      <p:cNvPr id="67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822" y="3379590"/>
                        <a:ext cx="304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377605"/>
              </p:ext>
            </p:extLst>
          </p:nvPr>
        </p:nvGraphicFramePr>
        <p:xfrm>
          <a:off x="2120460" y="4138415"/>
          <a:ext cx="5048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5" name="公式" r:id="rId9" imgW="291960" imgH="190440" progId="Equation.3">
                  <p:embed/>
                </p:oleObj>
              </mc:Choice>
              <mc:Fallback>
                <p:oleObj name="公式" r:id="rId9" imgW="291960" imgH="190440" progId="Equation.3">
                  <p:embed/>
                  <p:pic>
                    <p:nvPicPr>
                      <p:cNvPr id="67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460" y="4138415"/>
                        <a:ext cx="50482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44653"/>
              </p:ext>
            </p:extLst>
          </p:nvPr>
        </p:nvGraphicFramePr>
        <p:xfrm>
          <a:off x="6336860" y="3962203"/>
          <a:ext cx="14620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6" name="公式" r:id="rId11" imgW="825480" imgH="419040" progId="Equation.3">
                  <p:embed/>
                </p:oleObj>
              </mc:Choice>
              <mc:Fallback>
                <p:oleObj name="公式" r:id="rId11" imgW="825480" imgH="419040" progId="Equation.3">
                  <p:embed/>
                  <p:pic>
                    <p:nvPicPr>
                      <p:cNvPr id="67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860" y="3962203"/>
                        <a:ext cx="146208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724625"/>
              </p:ext>
            </p:extLst>
          </p:nvPr>
        </p:nvGraphicFramePr>
        <p:xfrm>
          <a:off x="2120460" y="4743253"/>
          <a:ext cx="19097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7" name="公式" r:id="rId13" imgW="1206360" imgH="419040" progId="Equation.3">
                  <p:embed/>
                </p:oleObj>
              </mc:Choice>
              <mc:Fallback>
                <p:oleObj name="公式" r:id="rId13" imgW="1206360" imgH="419040" progId="Equation.3">
                  <p:embed/>
                  <p:pic>
                    <p:nvPicPr>
                      <p:cNvPr id="67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460" y="4743253"/>
                        <a:ext cx="19097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84185" y="4801990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，且</a:t>
            </a:r>
          </a:p>
        </p:txBody>
      </p:sp>
      <p:graphicFrame>
        <p:nvGraphicFramePr>
          <p:cNvPr id="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601640"/>
              </p:ext>
            </p:extLst>
          </p:nvPr>
        </p:nvGraphicFramePr>
        <p:xfrm>
          <a:off x="4758885" y="4748015"/>
          <a:ext cx="28829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8" name="公式" r:id="rId15" imgW="1815840" imgH="431640" progId="Equation.3">
                  <p:embed/>
                </p:oleObj>
              </mc:Choice>
              <mc:Fallback>
                <p:oleObj name="公式" r:id="rId15" imgW="1815840" imgH="431640" progId="Equation.3">
                  <p:embed/>
                  <p:pic>
                    <p:nvPicPr>
                      <p:cNvPr id="67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885" y="4748015"/>
                        <a:ext cx="28829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67520"/>
              </p:ext>
            </p:extLst>
          </p:nvPr>
        </p:nvGraphicFramePr>
        <p:xfrm>
          <a:off x="2666560" y="3941565"/>
          <a:ext cx="37036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公式" r:id="rId17" imgW="2057400" imgH="431640" progId="Equation.3">
                  <p:embed/>
                </p:oleObj>
              </mc:Choice>
              <mc:Fallback>
                <p:oleObj name="公式" r:id="rId17" imgW="2057400" imgH="431640" progId="Equation.3">
                  <p:embed/>
                  <p:pic>
                    <p:nvPicPr>
                      <p:cNvPr id="6779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560" y="3941565"/>
                        <a:ext cx="370363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899672" y="4113015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证明</a:t>
            </a:r>
            <a:r>
              <a:rPr kumimoji="1" lang="en-US" altLang="zh-CN" sz="2400">
                <a:latin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66137"/>
              </p:ext>
            </p:extLst>
          </p:nvPr>
        </p:nvGraphicFramePr>
        <p:xfrm>
          <a:off x="2985647" y="3993953"/>
          <a:ext cx="2635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0" name="公式" r:id="rId19" imgW="152280" imgH="393480" progId="Equation.3">
                  <p:embed/>
                </p:oleObj>
              </mc:Choice>
              <mc:Fallback>
                <p:oleObj name="公式" r:id="rId19" imgW="152280" imgH="393480" progId="Equation.3">
                  <p:embed/>
                  <p:pic>
                    <p:nvPicPr>
                      <p:cNvPr id="6779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647" y="3993953"/>
                        <a:ext cx="263525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911144"/>
              </p:ext>
            </p:extLst>
          </p:nvPr>
        </p:nvGraphicFramePr>
        <p:xfrm>
          <a:off x="4425510" y="3993953"/>
          <a:ext cx="2635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1" name="公式" r:id="rId21" imgW="152280" imgH="393480" progId="Equation.3">
                  <p:embed/>
                </p:oleObj>
              </mc:Choice>
              <mc:Fallback>
                <p:oleObj name="公式" r:id="rId21" imgW="152280" imgH="393480" progId="Equation.3">
                  <p:embed/>
                  <p:pic>
                    <p:nvPicPr>
                      <p:cNvPr id="6779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510" y="3993953"/>
                        <a:ext cx="263525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86080"/>
              </p:ext>
            </p:extLst>
          </p:nvPr>
        </p:nvGraphicFramePr>
        <p:xfrm>
          <a:off x="5409760" y="3993953"/>
          <a:ext cx="5270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2" name="公式" r:id="rId22" imgW="304560" imgH="393480" progId="Equation.3">
                  <p:embed/>
                </p:oleObj>
              </mc:Choice>
              <mc:Fallback>
                <p:oleObj name="公式" r:id="rId22" imgW="304560" imgH="393480" progId="Equation.3">
                  <p:embed/>
                  <p:pic>
                    <p:nvPicPr>
                      <p:cNvPr id="6779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760" y="3993953"/>
                        <a:ext cx="527050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1650560" y="3346253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2445897" y="3320853"/>
            <a:ext cx="226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S</a:t>
            </a:r>
            <a:r>
              <a:rPr kumimoji="1" lang="en-US" altLang="zh-CN" sz="2400" baseline="38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相互独立。</a:t>
            </a:r>
          </a:p>
        </p:txBody>
      </p:sp>
    </p:spTree>
    <p:extLst>
      <p:ext uri="{BB962C8B-B14F-4D97-AF65-F5344CB8AC3E}">
        <p14:creationId xmlns:p14="http://schemas.microsoft.com/office/powerpoint/2010/main" val="18801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autoUpdateAnimBg="0"/>
      <p:bldP spid="40" grpId="0" build="p" autoUpdateAnimBg="0"/>
      <p:bldP spid="47" grpId="0" build="p" autoUpdateAnimBg="0"/>
      <p:bldP spid="51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904460" y="878485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10633"/>
              </p:ext>
            </p:extLst>
          </p:nvPr>
        </p:nvGraphicFramePr>
        <p:xfrm>
          <a:off x="2123660" y="756247"/>
          <a:ext cx="281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8" name="公式" r:id="rId3" imgW="1473120" imgH="406080" progId="Equation.3">
                  <p:embed/>
                </p:oleObj>
              </mc:Choice>
              <mc:Fallback>
                <p:oleObj name="公式" r:id="rId3" imgW="1473120" imgH="406080" progId="Equation.3">
                  <p:embed/>
                  <p:pic>
                    <p:nvPicPr>
                      <p:cNvPr id="67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660" y="756247"/>
                        <a:ext cx="2819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980660" y="1942110"/>
            <a:ext cx="95408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971260" y="1942110"/>
            <a:ext cx="12541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由定理知</a:t>
            </a: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802786"/>
              </p:ext>
            </p:extLst>
          </p:nvPr>
        </p:nvGraphicFramePr>
        <p:xfrm>
          <a:off x="5536785" y="1753197"/>
          <a:ext cx="26447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9" name="公式" r:id="rId5" imgW="1371600" imgH="444240" progId="Equation.3">
                  <p:embed/>
                </p:oleObj>
              </mc:Choice>
              <mc:Fallback>
                <p:oleObj name="公式" r:id="rId5" imgW="1371600" imgH="444240" progId="Equation.3">
                  <p:embed/>
                  <p:pic>
                    <p:nvPicPr>
                      <p:cNvPr id="67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785" y="1753197"/>
                        <a:ext cx="264477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81862"/>
              </p:ext>
            </p:extLst>
          </p:nvPr>
        </p:nvGraphicFramePr>
        <p:xfrm>
          <a:off x="391698" y="2729510"/>
          <a:ext cx="31289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0" name="公式" r:id="rId7" imgW="1612800" imgH="419040" progId="Equation.3">
                  <p:embed/>
                </p:oleObj>
              </mc:Choice>
              <mc:Fallback>
                <p:oleObj name="公式" r:id="rId7" imgW="1612800" imgH="419040" progId="Equation.3">
                  <p:embed/>
                  <p:pic>
                    <p:nvPicPr>
                      <p:cNvPr id="67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98" y="2729510"/>
                        <a:ext cx="31289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571460" y="2894610"/>
            <a:ext cx="23161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(3)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两者独立，故</a:t>
            </a:r>
          </a:p>
        </p:txBody>
      </p:sp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03550"/>
              </p:ext>
            </p:extLst>
          </p:nvPr>
        </p:nvGraphicFramePr>
        <p:xfrm>
          <a:off x="2047460" y="4693247"/>
          <a:ext cx="2057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1" name="公式" r:id="rId9" imgW="647640" imgH="482400" progId="Equation.3">
                  <p:embed/>
                </p:oleObj>
              </mc:Choice>
              <mc:Fallback>
                <p:oleObj name="公式" r:id="rId9" imgW="647640" imgH="482400" progId="Equation.3">
                  <p:embed/>
                  <p:pic>
                    <p:nvPicPr>
                      <p:cNvPr id="67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460" y="4693247"/>
                        <a:ext cx="20574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2199860" y="461704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99249"/>
              </p:ext>
            </p:extLst>
          </p:nvPr>
        </p:nvGraphicFramePr>
        <p:xfrm>
          <a:off x="2428460" y="3786785"/>
          <a:ext cx="160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2" name="公式" r:id="rId11" imgW="927000" imgH="457200" progId="Equation.3">
                  <p:embed/>
                </p:oleObj>
              </mc:Choice>
              <mc:Fallback>
                <p:oleObj name="公式" r:id="rId11" imgW="927000" imgH="457200" progId="Equation.3">
                  <p:embed/>
                  <p:pic>
                    <p:nvPicPr>
                      <p:cNvPr id="6789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460" y="3786785"/>
                        <a:ext cx="1600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069810"/>
              </p:ext>
            </p:extLst>
          </p:nvPr>
        </p:nvGraphicFramePr>
        <p:xfrm>
          <a:off x="2504660" y="4769447"/>
          <a:ext cx="10541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3" name="公式" r:id="rId13" imgW="596880" imgH="419040" progId="Equation.3">
                  <p:embed/>
                </p:oleObj>
              </mc:Choice>
              <mc:Fallback>
                <p:oleObj name="公式" r:id="rId13" imgW="596880" imgH="419040" progId="Equation.3">
                  <p:embed/>
                  <p:pic>
                    <p:nvPicPr>
                      <p:cNvPr id="6789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660" y="4769447"/>
                        <a:ext cx="10541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557350"/>
              </p:ext>
            </p:extLst>
          </p:nvPr>
        </p:nvGraphicFramePr>
        <p:xfrm>
          <a:off x="3388898" y="4845647"/>
          <a:ext cx="7159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4" name="公式" r:id="rId15" imgW="406080" imgH="330120" progId="Equation.3">
                  <p:embed/>
                </p:oleObj>
              </mc:Choice>
              <mc:Fallback>
                <p:oleObj name="公式" r:id="rId15" imgW="406080" imgH="330120" progId="Equation.3">
                  <p:embed/>
                  <p:pic>
                    <p:nvPicPr>
                      <p:cNvPr id="6789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898" y="4845647"/>
                        <a:ext cx="7159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318472"/>
              </p:ext>
            </p:extLst>
          </p:nvPr>
        </p:nvGraphicFramePr>
        <p:xfrm>
          <a:off x="3236498" y="1742085"/>
          <a:ext cx="23002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5" name="公式" r:id="rId17" imgW="1155600" imgH="419040" progId="Equation.3">
                  <p:embed/>
                </p:oleObj>
              </mc:Choice>
              <mc:Fallback>
                <p:oleObj name="公式" r:id="rId17" imgW="1155600" imgH="419040" progId="Equation.3">
                  <p:embed/>
                  <p:pic>
                    <p:nvPicPr>
                      <p:cNvPr id="6789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498" y="1742085"/>
                        <a:ext cx="23002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4654135" y="4334472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~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</a:rPr>
              <a:t>n </a:t>
            </a:r>
            <a:r>
              <a:rPr kumimoji="1" lang="en-US" altLang="zh-CN" sz="2800">
                <a:latin typeface="Symbol" panose="05050102010706020507" pitchFamily="18" charset="2"/>
              </a:rPr>
              <a:t>- </a:t>
            </a:r>
            <a:r>
              <a:rPr kumimoji="1" lang="en-US" altLang="zh-CN" sz="280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1264823" y="4334472"/>
            <a:ext cx="671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T </a:t>
            </a:r>
            <a:r>
              <a:rPr kumimoji="1" lang="en-US" altLang="zh-CN" sz="2800">
                <a:latin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40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4" grpId="0" build="p" autoUpdateAnimBg="0"/>
      <p:bldP spid="27" grpId="0" build="p" autoUpdateAnimBg="0"/>
      <p:bldP spid="34" grpId="0"/>
      <p:bldP spid="35" grpId="0"/>
    </p:bldLst>
  </p:timing>
</p:sld>
</file>

<file path=ppt/theme/theme1.xml><?xml version="1.0" encoding="utf-8"?>
<a:theme xmlns:a="http://schemas.openxmlformats.org/drawingml/2006/main" name="Basis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7782</TotalTime>
  <Pages>0</Pages>
  <Words>752</Words>
  <Characters>0</Characters>
  <Application>Microsoft Office PowerPoint</Application>
  <PresentationFormat>全屏显示(4:3)</PresentationFormat>
  <Lines>0</Lines>
  <Paragraphs>132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黑体</vt:lpstr>
      <vt:lpstr>华文新魏</vt:lpstr>
      <vt:lpstr>华文中宋</vt:lpstr>
      <vt:lpstr>楷体</vt:lpstr>
      <vt:lpstr>楷体_GB2312</vt:lpstr>
      <vt:lpstr>宋体</vt:lpstr>
      <vt:lpstr>Arial</vt:lpstr>
      <vt:lpstr>Calibri</vt:lpstr>
      <vt:lpstr>Corbel</vt:lpstr>
      <vt:lpstr>Symbol</vt:lpstr>
      <vt:lpstr>Times New Roman</vt:lpstr>
      <vt:lpstr>Wingdings</vt:lpstr>
      <vt:lpstr>Basis</vt:lpstr>
      <vt:lpstr>公式</vt:lpstr>
      <vt:lpstr>BMP 图象</vt:lpstr>
      <vt:lpstr>Equation</vt:lpstr>
      <vt:lpstr>概率论与数理统计  第六章 数理统计的基本概念</vt:lpstr>
      <vt:lpstr>第六章  数理统计的基本概念</vt:lpstr>
      <vt:lpstr>6.2.1 c2分布</vt:lpstr>
      <vt:lpstr>6.2.1 c2分布</vt:lpstr>
      <vt:lpstr>6.2.1 c2分布</vt:lpstr>
      <vt:lpstr>6.2.2  t分布</vt:lpstr>
      <vt:lpstr>6.2.3  F分布</vt:lpstr>
      <vt:lpstr>6.2.4  正态总体的样本均值与样本方差的分布</vt:lpstr>
      <vt:lpstr>6.2.4  正态总体的样本均值与样本方差的分布</vt:lpstr>
      <vt:lpstr>6.2.4  正态总体的样本均值与样本方差的分布</vt:lpstr>
      <vt:lpstr>6.2.4  正态总体的样本均值与样本方差的分布</vt:lpstr>
      <vt:lpstr>6.2.4  正态总体的样本均值与样本方差的分布</vt:lpstr>
      <vt:lpstr>6.2.4  正态总体的样本均值与样本方差的分布</vt:lpstr>
      <vt:lpstr>6.2.5  顺序统计量的分布</vt:lpstr>
      <vt:lpstr>练习册习题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6161</cp:revision>
  <dcterms:created xsi:type="dcterms:W3CDTF">2003-07-06T11:35:33Z</dcterms:created>
  <dcterms:modified xsi:type="dcterms:W3CDTF">2018-06-11T15:10:10Z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