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28"/>
  </p:notesMasterIdLst>
  <p:sldIdLst>
    <p:sldId id="788" r:id="rId2"/>
    <p:sldId id="324" r:id="rId3"/>
    <p:sldId id="789" r:id="rId4"/>
    <p:sldId id="790" r:id="rId5"/>
    <p:sldId id="792" r:id="rId6"/>
    <p:sldId id="791" r:id="rId7"/>
    <p:sldId id="793" r:id="rId8"/>
    <p:sldId id="794" r:id="rId9"/>
    <p:sldId id="812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810" r:id="rId26"/>
    <p:sldId id="811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3494BA"/>
    <a:srgbClr val="E3F2AC"/>
    <a:srgbClr val="DCFCA2"/>
    <a:srgbClr val="FFFF99"/>
    <a:srgbClr val="FF99FF"/>
    <a:srgbClr val="00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6" autoAdjust="0"/>
    <p:restoredTop sz="90394" autoAdjust="0"/>
  </p:normalViewPr>
  <p:slideViewPr>
    <p:cSldViewPr>
      <p:cViewPr varScale="1">
        <p:scale>
          <a:sx n="90" d="100"/>
          <a:sy n="90" d="100"/>
        </p:scale>
        <p:origin x="114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e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26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5.wmf"/><Relationship Id="rId7" Type="http://schemas.openxmlformats.org/officeDocument/2006/relationships/image" Target="../media/image9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3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4DA817-CFED-4EDB-8DF1-0B77DE0B3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97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85B7-CAFA-436E-ACAC-4E3C55206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99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70FE-A60E-42D5-ABFB-BD53154BA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6348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B62F-AED3-48F1-94E4-AAD620B8E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768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8943-16D7-4B24-B08F-8FA6D669E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0152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4505-F307-48BE-BAFA-0164F898A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043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4ACE-17DB-46FC-8202-FAF2DF0B5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39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A22D-08F5-4861-9EAB-A6D0A1349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3220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CA69-E625-4CCF-BDA4-E12B4046B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229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9B2-0A1B-4B10-ABF1-15E5FA35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328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AAEF-5A6B-4AF2-A8DB-EC945E6BD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409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B2572DF-BA4C-468D-A031-794E46648D4B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Relationship Id="rId22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108.wmf"/><Relationship Id="rId10" Type="http://schemas.openxmlformats.org/officeDocument/2006/relationships/image" Target="../media/image106.wmf"/><Relationship Id="rId19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195" y="112468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第七章 参数估计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51400" y="1268700"/>
            <a:ext cx="8520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kumimoji="1" lang="en-US" altLang="zh-CN" sz="2400" b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引例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袋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中放有黑球和白球共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个，今有放回地抽球三次，得到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次白球，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次黑球，试问如何估计袋中白球个数？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615062" y="2710150"/>
            <a:ext cx="39925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按矩估计：总体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  <a:ea typeface="华文中宋" pitchFamily="2" charset="-122"/>
              </a:rPr>
              <a:t>~ B(1,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m</a:t>
            </a:r>
            <a:r>
              <a:rPr kumimoji="1" lang="en-US" altLang="zh-CN" sz="2400">
                <a:latin typeface="Times New Roman" panose="02020603050405020304" pitchFamily="18" charset="0"/>
                <a:ea typeface="华文中宋" pitchFamily="2" charset="-122"/>
              </a:rPr>
              <a:t>/4),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5462" y="2640300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704462" y="2640300"/>
            <a:ext cx="223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为未知参数，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5862" y="3249900"/>
            <a:ext cx="333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为样本观察值，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34095"/>
              </p:ext>
            </p:extLst>
          </p:nvPr>
        </p:nvGraphicFramePr>
        <p:xfrm>
          <a:off x="2318325" y="4305588"/>
          <a:ext cx="10937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公式" r:id="rId3" imgW="520560" imgH="203040" progId="Equation.3">
                  <p:embed/>
                </p:oleObj>
              </mc:Choice>
              <mc:Fallback>
                <p:oleObj name="公式" r:id="rId3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325" y="4305588"/>
                        <a:ext cx="10937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64591"/>
              </p:ext>
            </p:extLst>
          </p:nvPr>
        </p:nvGraphicFramePr>
        <p:xfrm>
          <a:off x="3385125" y="4091275"/>
          <a:ext cx="27463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公式" r:id="rId5" imgW="1307880" imgH="393480" progId="Equation.3">
                  <p:embed/>
                </p:oleObj>
              </mc:Choice>
              <mc:Fallback>
                <p:oleObj name="公式" r:id="rId5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25" y="4091275"/>
                        <a:ext cx="27463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597850" y="3251488"/>
            <a:ext cx="213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</a:rPr>
              <a:t>= E(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Times New Roman" panose="02020603050405020304" pitchFamily="18" charset="0"/>
              </a:rPr>
              <a:t>/4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901312" y="3257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5850512" y="3440400"/>
            <a:ext cx="431800" cy="1444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353750" y="3253075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Times New Roman" panose="02020603050405020304" pitchFamily="18" charset="0"/>
              </a:rPr>
              <a:t> = 4</a:t>
            </a: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561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9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73140" y="2302451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403352" y="2302451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设袋中的白球数为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m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，记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  <a:ea typeface="华文中宋" pitchFamily="2" charset="-122"/>
              </a:rPr>
              <a:t>=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m</a:t>
            </a:r>
            <a:r>
              <a:rPr kumimoji="1" lang="en-US" altLang="zh-CN" sz="2400">
                <a:latin typeface="Times New Roman" panose="02020603050405020304" pitchFamily="18" charset="0"/>
                <a:ea typeface="华文中宋" pitchFamily="2" charset="-122"/>
              </a:rPr>
              <a:t>/4</a:t>
            </a: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为抽到的白球数。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2573340" y="299301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230940" y="2993013"/>
            <a:ext cx="914400" cy="2819400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182940" y="3056513"/>
            <a:ext cx="47164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0            1            2            3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801940" y="32978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m      p</a:t>
            </a: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573340" y="375501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944940" y="2993013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801940" y="37550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0      0            1            0           0            0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01940" y="4137601"/>
            <a:ext cx="531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    1/4       27/64     27/64     9/64      1/64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801940" y="45932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2    2/4        8/64      24/64    24/64     8/64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2801940" y="4969451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   3/4        1/64       9/64     27/64    27/64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801940" y="5431413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4      1            0            0           0            1</a:t>
            </a:r>
          </a:p>
        </p:txBody>
      </p: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4173540" y="5126613"/>
            <a:ext cx="3048000" cy="838200"/>
            <a:chOff x="3024" y="4224"/>
            <a:chExt cx="1920" cy="528"/>
          </a:xfrm>
        </p:grpSpPr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3024" y="4224"/>
              <a:ext cx="1920" cy="528"/>
            </a:xfrm>
            <a:prstGeom prst="wedgeRoundRectCallout">
              <a:avLst>
                <a:gd name="adj1" fmla="val -6718"/>
                <a:gd name="adj2" fmla="val -118560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" name="Object 17"/>
            <p:cNvGraphicFramePr>
              <a:graphicFrameLocks noChangeAspect="1"/>
            </p:cNvGraphicFramePr>
            <p:nvPr/>
          </p:nvGraphicFramePr>
          <p:xfrm>
            <a:off x="3024" y="4255"/>
            <a:ext cx="187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76" name="公式" r:id="rId5" imgW="1523880" imgH="241200" progId="Equation.3">
                    <p:embed/>
                  </p:oleObj>
                </mc:Choice>
                <mc:Fallback>
                  <p:oleObj name="公式" r:id="rId5" imgW="1523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4255"/>
                          <a:ext cx="187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18"/>
          <p:cNvSpPr>
            <a:spLocks noChangeShapeType="1"/>
          </p:cNvSpPr>
          <p:nvPr/>
        </p:nvSpPr>
        <p:spPr bwMode="auto">
          <a:xfrm flipH="1">
            <a:off x="2725740" y="5431413"/>
            <a:ext cx="4343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63540" y="3445451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m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63540" y="4131251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2)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最大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9740" y="4817051"/>
            <a:ext cx="1828800" cy="457200"/>
            <a:chOff x="672" y="3264"/>
            <a:chExt cx="1152" cy="288"/>
          </a:xfrm>
        </p:grpSpPr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672" y="326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故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            。</a:t>
              </a:r>
            </a:p>
          </p:txBody>
        </p:sp>
        <p:graphicFrame>
          <p:nvGraphicFramePr>
            <p:cNvPr id="44" name="Object 23"/>
            <p:cNvGraphicFramePr>
              <a:graphicFrameLocks noChangeAspect="1"/>
            </p:cNvGraphicFramePr>
            <p:nvPr/>
          </p:nvGraphicFramePr>
          <p:xfrm>
            <a:off x="960" y="3297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77" name="公式" r:id="rId7" imgW="380880" imgH="177480" progId="Equation.3">
                    <p:embed/>
                  </p:oleObj>
                </mc:Choice>
                <mc:Fallback>
                  <p:oleObj name="公式" r:id="rId7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297"/>
                          <a:ext cx="5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252415" y="2869188"/>
            <a:ext cx="193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则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~ B(3,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252415" y="945937"/>
            <a:ext cx="8335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引</a:t>
            </a: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例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袋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中放有黑球和白球共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个，今有放回地抽球三次，得到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次白球，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次黑球，试问如何估计袋中白球个数？</a:t>
            </a:r>
          </a:p>
        </p:txBody>
      </p:sp>
    </p:spTree>
    <p:extLst>
      <p:ext uri="{BB962C8B-B14F-4D97-AF65-F5344CB8AC3E}">
        <p14:creationId xmlns:p14="http://schemas.microsoft.com/office/powerpoint/2010/main" val="4378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animBg="1"/>
      <p:bldP spid="26" grpId="0" animBg="1"/>
      <p:bldP spid="27" grpId="0" build="p" autoUpdateAnimBg="0"/>
      <p:bldP spid="28" grpId="0" build="p" autoUpdateAnimBg="0"/>
      <p:bldP spid="29" grpId="0" animBg="1"/>
      <p:bldP spid="30" grpId="0" animBg="1"/>
      <p:bldP spid="31" grpId="0" build="p" autoUpdateAnimBg="0"/>
      <p:bldP spid="32" grpId="0" build="p" autoUpdateAnimBg="0"/>
      <p:bldP spid="33" grpId="0" build="p" autoUpdateAnimBg="0"/>
      <p:bldP spid="34" grpId="0" build="p" autoUpdateAnimBg="0"/>
      <p:bldP spid="35" grpId="0" build="p" autoUpdateAnimBg="0"/>
      <p:bldP spid="39" grpId="0" animBg="1"/>
      <p:bldP spid="40" grpId="0" build="p" autoUpdateAnimBg="0"/>
      <p:bldP spid="41" grpId="0" build="p" autoUpdateAnimBg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63799" y="869738"/>
            <a:ext cx="510540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5425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28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原理</a:t>
            </a:r>
            <a:endParaRPr kumimoji="1" lang="zh-CN" altLang="en-US" sz="2800" b="1" dirty="0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945550" y="1268703"/>
            <a:ext cx="7239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63575" y="2464220"/>
            <a:ext cx="761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极大似然估计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 Maximum Likelihood Estimation, MLE )  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67663"/>
              </p:ext>
            </p:extLst>
          </p:nvPr>
        </p:nvGraphicFramePr>
        <p:xfrm>
          <a:off x="6442075" y="3256382"/>
          <a:ext cx="7302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3256382"/>
                        <a:ext cx="7302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63575" y="3180182"/>
            <a:ext cx="601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的分布形式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已知</a:t>
            </a:r>
            <a:r>
              <a:rPr lang="zh-CN" altLang="en-US" sz="2400" b="1" dirty="0">
                <a:latin typeface="宋体" panose="02010600030101010101" pitchFamily="2" charset="-122"/>
              </a:rPr>
              <a:t>，未知的仅仅是参</a:t>
            </a:r>
            <a:r>
              <a:rPr lang="zh-CN" altLang="en-US" sz="2400" b="1" dirty="0">
                <a:latin typeface="+mn-ea"/>
                <a:ea typeface="+mn-ea"/>
              </a:rPr>
              <a:t>数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28218"/>
              </p:ext>
            </p:extLst>
          </p:nvPr>
        </p:nvGraphicFramePr>
        <p:xfrm>
          <a:off x="3406775" y="3865982"/>
          <a:ext cx="1435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865982"/>
                        <a:ext cx="1435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663575" y="4577182"/>
            <a:ext cx="7416800" cy="830263"/>
            <a:chOff x="528" y="2704"/>
            <a:chExt cx="4494" cy="523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528" y="2704"/>
              <a:ext cx="449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参数  </a:t>
              </a:r>
              <a:r>
                <a:rPr lang="zh-CN" altLang="en-US" sz="2400" b="1" dirty="0" smtClean="0">
                  <a:latin typeface="+mn-ea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选择</a:t>
              </a:r>
              <a:r>
                <a:rPr lang="zh-CN" altLang="en-US" sz="2400" b="1" dirty="0">
                  <a:latin typeface="+mn-ea"/>
                  <a:ea typeface="+mn-ea"/>
                </a:rPr>
                <a:t>应有利于样本观测值的发生，即让这组数据发生的概率达到最大。</a:t>
              </a:r>
              <a:endParaRPr lang="zh-CN" altLang="el-GR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937" y="2741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12" name="Equation" r:id="rId7" imgW="139579" imgH="177646" progId="Equation.DSMT4">
                    <p:embed/>
                  </p:oleObj>
                </mc:Choice>
                <mc:Fallback>
                  <p:oleObj name="Equation" r:id="rId7" imgW="139579" imgH="177646" progId="Equation.DSMT4">
                    <p:embed/>
                    <p:pic>
                      <p:nvPicPr>
                        <p:cNvPr id="1229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741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659813" y="1640505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极大似然原则：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809288" y="1630980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已发生的事件，其概率应该最大。</a:t>
            </a:r>
          </a:p>
        </p:txBody>
      </p:sp>
    </p:spTree>
    <p:extLst>
      <p:ext uri="{BB962C8B-B14F-4D97-AF65-F5344CB8AC3E}">
        <p14:creationId xmlns:p14="http://schemas.microsoft.com/office/powerpoint/2010/main" val="9156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/>
      <p:bldP spid="15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8941" y="869829"/>
            <a:ext cx="155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</a:rPr>
              <a:t>似然函数：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77284"/>
              </p:ext>
            </p:extLst>
          </p:nvPr>
        </p:nvGraphicFramePr>
        <p:xfrm>
          <a:off x="598941" y="2486635"/>
          <a:ext cx="78263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0" name="公式" r:id="rId3" imgW="4381200" imgH="863280" progId="Equation.3">
                  <p:embed/>
                </p:oleObj>
              </mc:Choice>
              <mc:Fallback>
                <p:oleObj name="公式" r:id="rId3" imgW="4381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1" y="2486635"/>
                        <a:ext cx="7826375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729055" y="4221110"/>
            <a:ext cx="4754563" cy="503238"/>
            <a:chOff x="636" y="2207"/>
            <a:chExt cx="2995" cy="317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36" y="2207"/>
              <a:ext cx="1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>
                  <a:latin typeface="华文中宋" pitchFamily="2" charset="-122"/>
                  <a:ea typeface="华文中宋" pitchFamily="2" charset="-122"/>
                  <a:sym typeface="Symbol" panose="05050102010706020507" pitchFamily="18" charset="2"/>
                </a:rPr>
                <a:t> </a:t>
              </a:r>
              <a:r>
                <a:rPr kumimoji="1" lang="zh-CN" altLang="en-US" sz="2400" dirty="0">
                  <a:latin typeface="华文中宋" pitchFamily="2" charset="-122"/>
                  <a:ea typeface="华文中宋" pitchFamily="2" charset="-122"/>
                </a:rPr>
                <a:t>的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极大似然估计值</a:t>
              </a:r>
            </a:p>
          </p:txBody>
        </p:sp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2369" y="2207"/>
            <a:ext cx="126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1" name="公式" r:id="rId5" imgW="1002960" imgH="253800" progId="Equation.3">
                    <p:embed/>
                  </p:oleObj>
                </mc:Choice>
                <mc:Fallback>
                  <p:oleObj name="公式" r:id="rId5" imgW="10029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2207"/>
                          <a:ext cx="126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95125"/>
              </p:ext>
            </p:extLst>
          </p:nvPr>
        </p:nvGraphicFramePr>
        <p:xfrm>
          <a:off x="2005405" y="4830710"/>
          <a:ext cx="55626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2" name="公式" r:id="rId7" imgW="2577960" imgH="304560" progId="Equation.3">
                  <p:embed/>
                </p:oleObj>
              </mc:Choice>
              <mc:Fallback>
                <p:oleObj name="公式" r:id="rId7" imgW="2577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405" y="4830710"/>
                        <a:ext cx="55626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821130" y="5516510"/>
            <a:ext cx="4994275" cy="528638"/>
            <a:chOff x="694" y="3286"/>
            <a:chExt cx="3146" cy="333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694" y="3312"/>
              <a:ext cx="1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>
                  <a:latin typeface="华文中宋" pitchFamily="2" charset="-122"/>
                  <a:ea typeface="华文中宋" pitchFamily="2" charset="-122"/>
                  <a:sym typeface="Symbol" panose="05050102010706020507" pitchFamily="18" charset="2"/>
                </a:rPr>
                <a:t> </a:t>
              </a:r>
              <a:r>
                <a:rPr kumimoji="1" lang="zh-CN" altLang="en-US" sz="2400" dirty="0">
                  <a:latin typeface="华文中宋" pitchFamily="2" charset="-122"/>
                  <a:ea typeface="华文中宋" pitchFamily="2" charset="-122"/>
                </a:rPr>
                <a:t>的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极大似然估计量</a:t>
              </a:r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2400" y="3286"/>
            <a:ext cx="144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3" name="公式" r:id="rId9" imgW="1091880" imgH="253800" progId="Equation.3">
                    <p:embed/>
                  </p:oleObj>
                </mc:Choice>
                <mc:Fallback>
                  <p:oleObj name="公式" r:id="rId9" imgW="1091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286"/>
                          <a:ext cx="144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579948" y="1353113"/>
            <a:ext cx="442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 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为待估未知参数，</a:t>
            </a:r>
            <a:endParaRPr lang="en-SG" sz="2400" dirty="0"/>
          </a:p>
        </p:txBody>
      </p:sp>
      <p:sp>
        <p:nvSpPr>
          <p:cNvPr id="3" name="Rectangle 2"/>
          <p:cNvSpPr/>
          <p:nvPr/>
        </p:nvSpPr>
        <p:spPr>
          <a:xfrm>
            <a:off x="1835620" y="1852909"/>
            <a:ext cx="6756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为样本                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   的一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组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观测值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。</a:t>
            </a:r>
            <a:endParaRPr lang="en-SG" sz="2400" dirty="0"/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61941"/>
              </p:ext>
            </p:extLst>
          </p:nvPr>
        </p:nvGraphicFramePr>
        <p:xfrm>
          <a:off x="557605" y="1863410"/>
          <a:ext cx="1447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name="公式" r:id="rId11" imgW="863280" imgH="253800" progId="Equation.3">
                  <p:embed/>
                </p:oleObj>
              </mc:Choice>
              <mc:Fallback>
                <p:oleObj name="公式" r:id="rId11" imgW="863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05" y="1863410"/>
                        <a:ext cx="1447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2770535"/>
              </p:ext>
            </p:extLst>
          </p:nvPr>
        </p:nvGraphicFramePr>
        <p:xfrm>
          <a:off x="3021445" y="1881077"/>
          <a:ext cx="16557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5" name="公式" r:id="rId13" imgW="952200" imgH="253800" progId="Equation.3">
                  <p:embed/>
                </p:oleObj>
              </mc:Choice>
              <mc:Fallback>
                <p:oleObj name="公式" r:id="rId13" imgW="952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445" y="1881077"/>
                        <a:ext cx="16557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6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58082" y="3933982"/>
            <a:ext cx="5545137" cy="533400"/>
            <a:chOff x="748" y="2659"/>
            <a:chExt cx="2787" cy="336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3288" y="2659"/>
            <a:ext cx="2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8" name="公式" r:id="rId3" imgW="215640" imgH="291960" progId="Equation.3">
                    <p:embed/>
                  </p:oleObj>
                </mc:Choice>
                <mc:Fallback>
                  <p:oleObj name="公式" r:id="rId3" imgW="2156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59"/>
                          <a:ext cx="2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748" y="2659"/>
              <a:ext cx="26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(3) </a:t>
              </a:r>
              <a:r>
                <a:rPr lang="zh-CN" altLang="en-US" sz="2800" b="1">
                  <a:solidFill>
                    <a:srgbClr val="000000"/>
                  </a:solidFill>
                </a:rPr>
                <a:t>解方程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00"/>
                  </a:solidFill>
                </a:rPr>
                <a:t>组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800" b="1">
                  <a:solidFill>
                    <a:srgbClr val="000000"/>
                  </a:solidFill>
                </a:rPr>
                <a:t>得极大似然估计</a:t>
              </a:r>
              <a:endParaRPr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29519" y="1052670"/>
            <a:ext cx="502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一般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步骤</a:t>
            </a:r>
            <a:endParaRPr kumimoji="1"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529519" y="2133757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写出似然函数</a:t>
            </a:r>
          </a:p>
        </p:txBody>
      </p:sp>
      <p:graphicFrame>
        <p:nvGraphicFramePr>
          <p:cNvPr id="29" name="Object 2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4542986"/>
              </p:ext>
            </p:extLst>
          </p:nvPr>
        </p:nvGraphicFramePr>
        <p:xfrm>
          <a:off x="3914069" y="2162332"/>
          <a:ext cx="6873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9" name="公式" r:id="rId5" imgW="419040" imgH="241200" progId="Equation.3">
                  <p:embed/>
                </p:oleObj>
              </mc:Choice>
              <mc:Fallback>
                <p:oleObj name="公式" r:id="rId5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069" y="2162332"/>
                        <a:ext cx="6873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529519" y="2997357"/>
            <a:ext cx="3436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建立似然方程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0040"/>
              </p:ext>
            </p:extLst>
          </p:nvPr>
        </p:nvGraphicFramePr>
        <p:xfrm>
          <a:off x="3914069" y="2781457"/>
          <a:ext cx="3887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公式" r:id="rId7" imgW="2044440" imgH="533160" progId="Equation.3">
                  <p:embed/>
                </p:oleObj>
              </mc:Choice>
              <mc:Fallback>
                <p:oleObj name="公式" r:id="rId7" imgW="2044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069" y="2781457"/>
                        <a:ext cx="38877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4779257" y="1227295"/>
            <a:ext cx="2514600" cy="617537"/>
            <a:chOff x="2976" y="1051"/>
            <a:chExt cx="1584" cy="389"/>
          </a:xfrm>
        </p:grpSpPr>
        <p:sp>
          <p:nvSpPr>
            <p:cNvPr id="33" name="AutoShape 25"/>
            <p:cNvSpPr>
              <a:spLocks noChangeArrowheads="1"/>
            </p:cNvSpPr>
            <p:nvPr/>
          </p:nvSpPr>
          <p:spPr bwMode="auto">
            <a:xfrm>
              <a:off x="2976" y="1051"/>
              <a:ext cx="1584" cy="384"/>
            </a:xfrm>
            <a:prstGeom prst="wedgeRoundRectCallout">
              <a:avLst>
                <a:gd name="adj1" fmla="val -56819"/>
                <a:gd name="adj2" fmla="val 82551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34" name="Object 26"/>
            <p:cNvGraphicFramePr>
              <a:graphicFrameLocks noChangeAspect="1"/>
            </p:cNvGraphicFramePr>
            <p:nvPr/>
          </p:nvGraphicFramePr>
          <p:xfrm>
            <a:off x="3168" y="1099"/>
            <a:ext cx="131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1" name="公式" r:id="rId9" imgW="1320480" imgH="342720" progId="Equation.3">
                    <p:embed/>
                  </p:oleObj>
                </mc:Choice>
                <mc:Fallback>
                  <p:oleObj name="公式" r:id="rId9" imgW="13204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99"/>
                          <a:ext cx="1314" cy="34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67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21147" y="1539008"/>
            <a:ext cx="6762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解：设</a:t>
            </a:r>
            <a:r>
              <a:rPr kumimoji="1"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,…,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为样本的一组观测值，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867744"/>
              </p:ext>
            </p:extLst>
          </p:nvPr>
        </p:nvGraphicFramePr>
        <p:xfrm>
          <a:off x="2429322" y="2020020"/>
          <a:ext cx="2287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8" name="公式" r:id="rId3" imgW="1333440" imgH="545760" progId="Equation.3">
                  <p:embed/>
                </p:oleObj>
              </mc:Choice>
              <mc:Fallback>
                <p:oleObj name="公式" r:id="rId3" imgW="13334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322" y="2020020"/>
                        <a:ext cx="2287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95764"/>
              </p:ext>
            </p:extLst>
          </p:nvPr>
        </p:nvGraphicFramePr>
        <p:xfrm>
          <a:off x="4545459" y="1943820"/>
          <a:ext cx="1873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公式" r:id="rId5" imgW="1180800" imgH="647640" progId="Equation.3">
                  <p:embed/>
                </p:oleObj>
              </mc:Choice>
              <mc:Fallback>
                <p:oleObj name="公式" r:id="rId5" imgW="11808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459" y="1943820"/>
                        <a:ext cx="1873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71972" y="4001220"/>
            <a:ext cx="16144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CC66FF"/>
                </a:solidFill>
                <a:latin typeface="Times New Roman" panose="02020603050405020304" pitchFamily="18" charset="0"/>
                <a:ea typeface="楷体_GB2312" pitchFamily="49" charset="-122"/>
              </a:rPr>
              <a:t>似然方程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332244"/>
              </p:ext>
            </p:extLst>
          </p:nvPr>
        </p:nvGraphicFramePr>
        <p:xfrm>
          <a:off x="2340422" y="2943945"/>
          <a:ext cx="4419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0" name="Equation" r:id="rId7" imgW="2209680" imgH="431640" progId="Equation.DSMT4">
                  <p:embed/>
                </p:oleObj>
              </mc:Choice>
              <mc:Fallback>
                <p:oleObj name="Equation" r:id="rId7" imgW="2209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22" y="2943945"/>
                        <a:ext cx="4419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09152"/>
              </p:ext>
            </p:extLst>
          </p:nvPr>
        </p:nvGraphicFramePr>
        <p:xfrm>
          <a:off x="2445197" y="3869458"/>
          <a:ext cx="30845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1" name="Equation" r:id="rId9" imgW="1600200" imgH="431640" progId="Equation.DSMT4">
                  <p:embed/>
                </p:oleObj>
              </mc:Choice>
              <mc:Fallback>
                <p:oleObj name="Equation" r:id="rId9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197" y="3869458"/>
                        <a:ext cx="30845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84659" y="4942608"/>
            <a:ext cx="33575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的极大似然估计为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45454"/>
              </p:ext>
            </p:extLst>
          </p:nvPr>
        </p:nvGraphicFramePr>
        <p:xfrm>
          <a:off x="4091434" y="4698133"/>
          <a:ext cx="2257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Equation" r:id="rId11" imgW="1002960" imgH="431640" progId="Equation.DSMT4">
                  <p:embed/>
                </p:oleObj>
              </mc:Choice>
              <mc:Fallback>
                <p:oleObj name="Equation" r:id="rId11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434" y="4698133"/>
                        <a:ext cx="2257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84659" y="5657414"/>
            <a:ext cx="77216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比如，样本观测值为：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13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18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79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42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77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88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123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。则</a:t>
            </a:r>
          </a:p>
        </p:txBody>
      </p:sp>
      <p:graphicFrame>
        <p:nvGraphicFramePr>
          <p:cNvPr id="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70576"/>
              </p:ext>
            </p:extLst>
          </p:nvPr>
        </p:nvGraphicFramePr>
        <p:xfrm>
          <a:off x="3637409" y="5985595"/>
          <a:ext cx="171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Equation" r:id="rId13" imgW="761760" imgH="215640" progId="Equation.3">
                  <p:embed/>
                </p:oleObj>
              </mc:Choice>
              <mc:Fallback>
                <p:oleObj name="Equation" r:id="rId13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409" y="5985595"/>
                        <a:ext cx="171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94159" y="823045"/>
            <a:ext cx="743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例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zh-CN" altLang="en-US" sz="2800" b="1">
                <a:solidFill>
                  <a:schemeClr val="tx1"/>
                </a:solidFill>
                <a:latin typeface="Symbol" panose="05050102010706020507" pitchFamily="18" charset="2"/>
              </a:rPr>
              <a:t>的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极大似然估计。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30697" y="2172420"/>
            <a:ext cx="170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CC66FF"/>
                </a:solidFill>
                <a:ea typeface="楷体_GB2312" pitchFamily="49" charset="-122"/>
              </a:rPr>
              <a:t>似然函数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843409" y="4734645"/>
            <a:ext cx="1614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CC66FF"/>
                </a:solidFill>
                <a:latin typeface="Times New Roman" panose="02020603050405020304" pitchFamily="18" charset="0"/>
                <a:ea typeface="楷体_GB2312" pitchFamily="49" charset="-122"/>
              </a:rPr>
              <a:t>解方程</a:t>
            </a:r>
          </a:p>
        </p:txBody>
      </p:sp>
    </p:spTree>
    <p:extLst>
      <p:ext uri="{BB962C8B-B14F-4D97-AF65-F5344CB8AC3E}">
        <p14:creationId xmlns:p14="http://schemas.microsoft.com/office/powerpoint/2010/main" val="17852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0" grpId="0" autoUpdateAnimBg="0"/>
      <p:bldP spid="25" grpId="0" autoUpdateAnimBg="0"/>
      <p:bldP spid="36" grpId="0" autoUpdateAnimBg="0"/>
      <p:bldP spid="38" grpId="0" autoUpdateAnimBg="0"/>
      <p:bldP spid="39" grpId="0"/>
      <p:bldP spid="40" grpId="0" autoUpdateAnimBg="0"/>
      <p:bldP spid="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83152" y="728927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设总体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en-US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en-US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en-US" sz="2800" b="1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en-US" sz="2800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的极大似然估计。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53784"/>
              </p:ext>
            </p:extLst>
          </p:nvPr>
        </p:nvGraphicFramePr>
        <p:xfrm>
          <a:off x="1208652" y="1495689"/>
          <a:ext cx="3798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2" name="公式" r:id="rId3" imgW="1828800" imgH="482400" progId="Equation.3">
                  <p:embed/>
                </p:oleObj>
              </mc:Choice>
              <mc:Fallback>
                <p:oleObj name="公式" r:id="rId3" imgW="1828800" imgH="482400" progId="Equation.3">
                  <p:embed/>
                  <p:pic>
                    <p:nvPicPr>
                      <p:cNvPr id="261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652" y="1495689"/>
                        <a:ext cx="37988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59365" y="1705239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19837"/>
              </p:ext>
            </p:extLst>
          </p:nvPr>
        </p:nvGraphicFramePr>
        <p:xfrm>
          <a:off x="4920227" y="1490927"/>
          <a:ext cx="30591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3" name="公式" r:id="rId5" imgW="1473120" imgH="393480" progId="Equation.3">
                  <p:embed/>
                </p:oleObj>
              </mc:Choice>
              <mc:Fallback>
                <p:oleObj name="公式" r:id="rId5" imgW="1473120" imgH="393480" progId="Equation.3">
                  <p:embed/>
                  <p:pic>
                    <p:nvPicPr>
                      <p:cNvPr id="261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227" y="1490927"/>
                        <a:ext cx="305911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46502"/>
              </p:ext>
            </p:extLst>
          </p:nvPr>
        </p:nvGraphicFramePr>
        <p:xfrm>
          <a:off x="1726177" y="2619639"/>
          <a:ext cx="4648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4" name="公式" r:id="rId7" imgW="2349360" imgH="431640" progId="Equation.3">
                  <p:embed/>
                </p:oleObj>
              </mc:Choice>
              <mc:Fallback>
                <p:oleObj name="公式" r:id="rId7" imgW="2349360" imgH="431640" progId="Equation.3">
                  <p:embed/>
                  <p:pic>
                    <p:nvPicPr>
                      <p:cNvPr id="261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177" y="2619639"/>
                        <a:ext cx="4648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87340"/>
              </p:ext>
            </p:extLst>
          </p:nvPr>
        </p:nvGraphicFramePr>
        <p:xfrm>
          <a:off x="1573777" y="3959489"/>
          <a:ext cx="3587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5" name="公式" r:id="rId9" imgW="190440" imgH="634680" progId="Equation.3">
                  <p:embed/>
                </p:oleObj>
              </mc:Choice>
              <mc:Fallback>
                <p:oleObj name="公式" r:id="rId9" imgW="190440" imgH="634680" progId="Equation.3">
                  <p:embed/>
                  <p:pic>
                    <p:nvPicPr>
                      <p:cNvPr id="2619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777" y="3959489"/>
                        <a:ext cx="35877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42130"/>
              </p:ext>
            </p:extLst>
          </p:nvPr>
        </p:nvGraphicFramePr>
        <p:xfrm>
          <a:off x="1954777" y="3713427"/>
          <a:ext cx="27638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6" name="公式" r:id="rId11" imgW="1511280" imgH="431640" progId="Equation.3">
                  <p:embed/>
                </p:oleObj>
              </mc:Choice>
              <mc:Fallback>
                <p:oleObj name="公式" r:id="rId11" imgW="1511280" imgH="431640" progId="Equation.3">
                  <p:embed/>
                  <p:pic>
                    <p:nvPicPr>
                      <p:cNvPr id="2619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777" y="3713427"/>
                        <a:ext cx="276383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016959"/>
              </p:ext>
            </p:extLst>
          </p:nvPr>
        </p:nvGraphicFramePr>
        <p:xfrm>
          <a:off x="1878577" y="4637352"/>
          <a:ext cx="4953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公式" r:id="rId13" imgW="2577960" imgH="431640" progId="Equation.3">
                  <p:embed/>
                </p:oleObj>
              </mc:Choice>
              <mc:Fallback>
                <p:oleObj name="公式" r:id="rId13" imgW="2577960" imgH="431640" progId="Equation.3">
                  <p:embed/>
                  <p:pic>
                    <p:nvPicPr>
                      <p:cNvPr id="2619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577" y="4637352"/>
                        <a:ext cx="49530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843435"/>
              </p:ext>
            </p:extLst>
          </p:nvPr>
        </p:nvGraphicFramePr>
        <p:xfrm>
          <a:off x="4748777" y="3762639"/>
          <a:ext cx="2159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公式" r:id="rId15" imgW="1180800" imgH="393480" progId="Equation.3">
                  <p:embed/>
                </p:oleObj>
              </mc:Choice>
              <mc:Fallback>
                <p:oleObj name="公式" r:id="rId15" imgW="1180800" imgH="393480" progId="Equation.3">
                  <p:embed/>
                  <p:pic>
                    <p:nvPicPr>
                      <p:cNvPr id="2619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777" y="3762639"/>
                        <a:ext cx="21590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17345"/>
              </p:ext>
            </p:extLst>
          </p:nvPr>
        </p:nvGraphicFramePr>
        <p:xfrm>
          <a:off x="1649977" y="5731139"/>
          <a:ext cx="106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公式" r:id="rId17" imgW="457200" imgH="203040" progId="Equation.3">
                  <p:embed/>
                </p:oleObj>
              </mc:Choice>
              <mc:Fallback>
                <p:oleObj name="公式" r:id="rId17" imgW="457200" imgH="203040" progId="Equation.3">
                  <p:embed/>
                  <p:pic>
                    <p:nvPicPr>
                      <p:cNvPr id="26194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977" y="5731139"/>
                        <a:ext cx="106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77892"/>
              </p:ext>
            </p:extLst>
          </p:nvPr>
        </p:nvGraphicFramePr>
        <p:xfrm>
          <a:off x="3307327" y="5515239"/>
          <a:ext cx="30940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26194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327" y="5515239"/>
                        <a:ext cx="30940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434136"/>
              </p:ext>
            </p:extLst>
          </p:nvPr>
        </p:nvGraphicFramePr>
        <p:xfrm>
          <a:off x="894327" y="5802577"/>
          <a:ext cx="444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公式" r:id="rId21" imgW="190440" imgH="152280" progId="Equation.3">
                  <p:embed/>
                </p:oleObj>
              </mc:Choice>
              <mc:Fallback>
                <p:oleObj name="公式" r:id="rId21" imgW="190440" imgH="152280" progId="Equation.3">
                  <p:embed/>
                  <p:pic>
                    <p:nvPicPr>
                      <p:cNvPr id="26194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27" y="5802577"/>
                        <a:ext cx="4445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6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73913" y="787664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例 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设总体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U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，试求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的极大似然估计。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195"/>
              </p:ext>
            </p:extLst>
          </p:nvPr>
        </p:nvGraphicFramePr>
        <p:xfrm>
          <a:off x="1278788" y="2070364"/>
          <a:ext cx="27241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4" name="Equation" r:id="rId3" imgW="1600200" imgH="431640" progId="Equation.DSMT4">
                  <p:embed/>
                </p:oleObj>
              </mc:Choice>
              <mc:Fallback>
                <p:oleObj name="Equation" r:id="rId3" imgW="1600200" imgH="431640" progId="Equation.DSMT4">
                  <p:embed/>
                  <p:pic>
                    <p:nvPicPr>
                      <p:cNvPr id="262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88" y="2070364"/>
                        <a:ext cx="27241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30501"/>
              </p:ext>
            </p:extLst>
          </p:nvPr>
        </p:nvGraphicFramePr>
        <p:xfrm>
          <a:off x="4012463" y="2065602"/>
          <a:ext cx="9890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5" name="公式" r:id="rId5" imgW="533160" imgH="419040" progId="Equation.3">
                  <p:embed/>
                </p:oleObj>
              </mc:Choice>
              <mc:Fallback>
                <p:oleObj name="公式" r:id="rId5" imgW="533160" imgH="419040" progId="Equation.3">
                  <p:embed/>
                  <p:pic>
                    <p:nvPicPr>
                      <p:cNvPr id="262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463" y="2065602"/>
                        <a:ext cx="9890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55369"/>
              </p:ext>
            </p:extLst>
          </p:nvPr>
        </p:nvGraphicFramePr>
        <p:xfrm>
          <a:off x="3933088" y="1470289"/>
          <a:ext cx="37623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7" imgW="2120760" imgH="1130040" progId="Equation.DSMT4">
                  <p:embed/>
                </p:oleObj>
              </mc:Choice>
              <mc:Fallback>
                <p:oleObj name="Equation" r:id="rId7" imgW="2120760" imgH="1130040" progId="Equation.DSMT4">
                  <p:embed/>
                  <p:pic>
                    <p:nvPicPr>
                      <p:cNvPr id="262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88" y="1470289"/>
                        <a:ext cx="3762375" cy="200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53275" y="1778264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81681"/>
              </p:ext>
            </p:extLst>
          </p:nvPr>
        </p:nvGraphicFramePr>
        <p:xfrm>
          <a:off x="1075588" y="3513402"/>
          <a:ext cx="38496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公式" r:id="rId9" imgW="2070000" imgH="419040" progId="Equation.3">
                  <p:embed/>
                </p:oleObj>
              </mc:Choice>
              <mc:Fallback>
                <p:oleObj name="公式" r:id="rId9" imgW="2070000" imgH="419040" progId="Equation.3">
                  <p:embed/>
                  <p:pic>
                    <p:nvPicPr>
                      <p:cNvPr id="262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588" y="3513402"/>
                        <a:ext cx="38496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63553"/>
              </p:ext>
            </p:extLst>
          </p:nvPr>
        </p:nvGraphicFramePr>
        <p:xfrm>
          <a:off x="4939563" y="3530864"/>
          <a:ext cx="15097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公式" r:id="rId11" imgW="812520" imgH="419040" progId="Equation.3">
                  <p:embed/>
                </p:oleObj>
              </mc:Choice>
              <mc:Fallback>
                <p:oleObj name="公式" r:id="rId11" imgW="812520" imgH="419040" progId="Equation.3">
                  <p:embed/>
                  <p:pic>
                    <p:nvPicPr>
                      <p:cNvPr id="2620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563" y="3530864"/>
                        <a:ext cx="15097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9254"/>
              </p:ext>
            </p:extLst>
          </p:nvPr>
        </p:nvGraphicFramePr>
        <p:xfrm>
          <a:off x="1115275" y="4275402"/>
          <a:ext cx="38496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公式" r:id="rId13" imgW="2070000" imgH="419040" progId="Equation.3">
                  <p:embed/>
                </p:oleObj>
              </mc:Choice>
              <mc:Fallback>
                <p:oleObj name="公式" r:id="rId13" imgW="2070000" imgH="419040" progId="Equation.3">
                  <p:embed/>
                  <p:pic>
                    <p:nvPicPr>
                      <p:cNvPr id="262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75" y="4275402"/>
                        <a:ext cx="38496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23967"/>
              </p:ext>
            </p:extLst>
          </p:nvPr>
        </p:nvGraphicFramePr>
        <p:xfrm>
          <a:off x="5001475" y="4275402"/>
          <a:ext cx="15097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0" name="公式" r:id="rId15" imgW="812520" imgH="419040" progId="Equation.3">
                  <p:embed/>
                </p:oleObj>
              </mc:Choice>
              <mc:Fallback>
                <p:oleObj name="公式" r:id="rId15" imgW="812520" imgH="419040" progId="Equation.3">
                  <p:embed/>
                  <p:pic>
                    <p:nvPicPr>
                      <p:cNvPr id="2620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475" y="4275402"/>
                        <a:ext cx="15097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601675" y="39880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无解？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962875" y="3454664"/>
            <a:ext cx="66294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53267"/>
              </p:ext>
            </p:extLst>
          </p:nvPr>
        </p:nvGraphicFramePr>
        <p:xfrm>
          <a:off x="723163" y="3835664"/>
          <a:ext cx="37576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1" name="Equation" r:id="rId17" imgW="1726920" imgH="228600" progId="Equation.DSMT4">
                  <p:embed/>
                </p:oleObj>
              </mc:Choice>
              <mc:Fallback>
                <p:oleObj name="Equation" r:id="rId17" imgW="1726920" imgH="228600" progId="Equation.DSMT4">
                  <p:embed/>
                  <p:pic>
                    <p:nvPicPr>
                      <p:cNvPr id="26204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63" y="3835664"/>
                        <a:ext cx="37576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63245"/>
              </p:ext>
            </p:extLst>
          </p:nvPr>
        </p:nvGraphicFramePr>
        <p:xfrm>
          <a:off x="2120163" y="4405577"/>
          <a:ext cx="45021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2" name="Equation" r:id="rId19" imgW="2070000" imgH="228600" progId="Equation.DSMT4">
                  <p:embed/>
                </p:oleObj>
              </mc:Choice>
              <mc:Fallback>
                <p:oleObj name="Equation" r:id="rId19" imgW="2070000" imgH="228600" progId="Equation.DSMT4">
                  <p:embed/>
                  <p:pic>
                    <p:nvPicPr>
                      <p:cNvPr id="26204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163" y="4405577"/>
                        <a:ext cx="45021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33030"/>
              </p:ext>
            </p:extLst>
          </p:nvPr>
        </p:nvGraphicFramePr>
        <p:xfrm>
          <a:off x="839050" y="5113602"/>
          <a:ext cx="41798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3" name="Equation" r:id="rId21" imgW="1904760" imgH="279360" progId="Equation.DSMT4">
                  <p:embed/>
                </p:oleObj>
              </mc:Choice>
              <mc:Fallback>
                <p:oleObj name="Equation" r:id="rId21" imgW="1904760" imgH="279360" progId="Equation.DSMT4">
                  <p:embed/>
                  <p:pic>
                    <p:nvPicPr>
                      <p:cNvPr id="26204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50" y="5113602"/>
                        <a:ext cx="417988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68997"/>
              </p:ext>
            </p:extLst>
          </p:nvPr>
        </p:nvGraphicFramePr>
        <p:xfrm>
          <a:off x="5144350" y="5175514"/>
          <a:ext cx="2073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4" name="Equation" r:id="rId23" imgW="952200" imgH="203040" progId="Equation.DSMT4">
                  <p:embed/>
                </p:oleObj>
              </mc:Choice>
              <mc:Fallback>
                <p:oleObj name="Equation" r:id="rId23" imgW="952200" imgH="203040" progId="Equation.DSMT4">
                  <p:embed/>
                  <p:pic>
                    <p:nvPicPr>
                      <p:cNvPr id="2620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350" y="5175514"/>
                        <a:ext cx="2073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93453"/>
              </p:ext>
            </p:extLst>
          </p:nvPr>
        </p:nvGraphicFramePr>
        <p:xfrm>
          <a:off x="3718775" y="5770827"/>
          <a:ext cx="23129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5" name="Equation" r:id="rId25" imgW="1054080" imgH="253800" progId="Equation.DSMT4">
                  <p:embed/>
                </p:oleObj>
              </mc:Choice>
              <mc:Fallback>
                <p:oleObj name="Equation" r:id="rId25" imgW="1054080" imgH="253800" progId="Equation.DSMT4">
                  <p:embed/>
                  <p:pic>
                    <p:nvPicPr>
                      <p:cNvPr id="26204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775" y="5770827"/>
                        <a:ext cx="23129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05675" y="5816864"/>
            <a:ext cx="317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的极大似然估计为</a:t>
            </a:r>
          </a:p>
        </p:txBody>
      </p:sp>
    </p:spTree>
    <p:extLst>
      <p:ext uri="{BB962C8B-B14F-4D97-AF65-F5344CB8AC3E}">
        <p14:creationId xmlns:p14="http://schemas.microsoft.com/office/powerpoint/2010/main" val="35604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36" grpId="0" autoUpdateAnimBg="0"/>
      <p:bldP spid="37" grpId="0" animBg="1"/>
      <p:bldP spid="4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589114" y="1323229"/>
            <a:ext cx="8305800" cy="1331913"/>
            <a:chOff x="432" y="937"/>
            <a:chExt cx="5232" cy="839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32" y="937"/>
              <a:ext cx="5232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若   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为</a:t>
              </a:r>
              <a:r>
                <a:rPr kumimoji="1" lang="zh-CN" altLang="en-US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的极大似然估计，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u=u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有唯一反函数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，则              为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的极大似然估计。</a:t>
              </a:r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3022402"/>
                </p:ext>
              </p:extLst>
            </p:nvPr>
          </p:nvGraphicFramePr>
          <p:xfrm>
            <a:off x="993" y="964"/>
            <a:ext cx="19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0" name="公式" r:id="rId3" imgW="164880" imgH="253800" progId="Equation.3">
                    <p:embed/>
                  </p:oleObj>
                </mc:Choice>
                <mc:Fallback>
                  <p:oleObj name="公式" r:id="rId3" imgW="164880" imgH="253800" progId="Equation.3">
                    <p:embed/>
                    <p:pic>
                      <p:nvPicPr>
                        <p:cNvPr id="112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964"/>
                          <a:ext cx="19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1815" y="1426"/>
            <a:ext cx="79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1" name="公式" r:id="rId5" imgW="698400" imgH="291960" progId="Equation.3">
                    <p:embed/>
                  </p:oleObj>
                </mc:Choice>
                <mc:Fallback>
                  <p:oleObj name="公式" r:id="rId5" imgW="698400" imgH="291960" progId="Equation.3">
                    <p:embed/>
                    <p:pic>
                      <p:nvPicPr>
                        <p:cNvPr id="112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426"/>
                          <a:ext cx="79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3489" y="3050429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设总体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, 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的极大似然估计。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05001" y="3764804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189189" y="3771154"/>
            <a:ext cx="6310312" cy="539750"/>
            <a:chOff x="884" y="2523"/>
            <a:chExt cx="3975" cy="340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884" y="2536"/>
              <a:ext cx="3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</a:t>
              </a:r>
              <a:r>
                <a:rPr kumimoji="1"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有反函数。由上例，</a:t>
              </a:r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930" y="2532"/>
            <a:ext cx="138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2" name="公式" r:id="rId7" imgW="1244520" imgH="291960" progId="Equation.3">
                    <p:embed/>
                  </p:oleObj>
                </mc:Choice>
                <mc:Fallback>
                  <p:oleObj name="公式" r:id="rId7" imgW="1244520" imgH="291960" progId="Equation.3">
                    <p:embed/>
                    <p:pic>
                      <p:nvPicPr>
                        <p:cNvPr id="1126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532"/>
                          <a:ext cx="138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4105" y="2523"/>
            <a:ext cx="75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3" name="Equation" r:id="rId9" imgW="533160" imgH="215640" progId="Equation.DSMT4">
                    <p:embed/>
                  </p:oleObj>
                </mc:Choice>
                <mc:Fallback>
                  <p:oleObj name="Equation" r:id="rId9" imgW="533160" imgH="215640" progId="Equation.DSMT4">
                    <p:embed/>
                    <p:pic>
                      <p:nvPicPr>
                        <p:cNvPr id="1126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23"/>
                          <a:ext cx="75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31321"/>
              </p:ext>
            </p:extLst>
          </p:nvPr>
        </p:nvGraphicFramePr>
        <p:xfrm>
          <a:off x="2125814" y="4490292"/>
          <a:ext cx="33639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Equation" r:id="rId11" imgW="1625400" imgH="482400" progId="Equation.DSMT4">
                  <p:embed/>
                </p:oleObj>
              </mc:Choice>
              <mc:Fallback>
                <p:oleObj name="Equation" r:id="rId11" imgW="1625400" imgH="482400" progId="Equation.DSMT4">
                  <p:embed/>
                  <p:pic>
                    <p:nvPicPr>
                      <p:cNvPr id="26214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814" y="4490292"/>
                        <a:ext cx="33639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174901" y="469190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428666" y="772992"/>
            <a:ext cx="2025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性质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8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9" grpId="0" build="p" autoUpdateAnimBg="0"/>
      <p:bldP spid="4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 smtClean="0"/>
              <a:t>第七章  参数估计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7.3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估计量的评选原则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2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474788" y="620713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第七章  参数估计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</a:rPr>
              <a:t>.1 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参数估计概念</a:t>
            </a:r>
            <a:endParaRPr lang="en-US" altLang="zh-CN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</a:rPr>
              <a:t>7.2 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矩估计法和极大似然估计法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</a:rPr>
              <a:t>.3 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估计量的评选标准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</a:rPr>
              <a:t>.4 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区间估计</a:t>
            </a:r>
            <a:r>
              <a:rPr lang="zh-CN" altLang="en-US" dirty="0" smtClean="0"/>
              <a:t>		</a:t>
            </a:r>
          </a:p>
        </p:txBody>
      </p:sp>
      <p:sp>
        <p:nvSpPr>
          <p:cNvPr id="2253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fld id="{611274B3-3DE6-4B53-8DCF-78476E809965}" type="slidenum">
              <a:rPr lang="ko-KR" altLang="en-US" sz="140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None/>
              </a:pPr>
              <a:t>2</a:t>
            </a:fld>
            <a:endParaRPr lang="ko-KR" altLang="en-US" sz="1400" dirty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52" name="ShockwaveFlash2" r:id="rId2" imgW="1828800" imgH="1828800"/>
        </mc:Choice>
        <mc:Fallback>
          <p:control name="ShockwaveFlash2" r:id="rId2" imgW="1828800" imgH="1828800">
            <p:pic>
              <p:nvPicPr>
                <p:cNvPr id="2253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12000" y="4808538"/>
                  <a:ext cx="1338263" cy="123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7.3.1 </a:t>
            </a:r>
            <a:r>
              <a:rPr lang="zh-CN" altLang="en-US" sz="3200" dirty="0" smtClean="0"/>
              <a:t>无偏性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2688785" y="1302792"/>
            <a:ext cx="2736850" cy="6477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FF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40" name="Object 3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1768206"/>
              </p:ext>
            </p:extLst>
          </p:nvPr>
        </p:nvGraphicFramePr>
        <p:xfrm>
          <a:off x="1896622" y="764630"/>
          <a:ext cx="58340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6" name="Equation" r:id="rId3" imgW="2755800" imgH="253800" progId="Equation.DSMT4">
                  <p:embed/>
                </p:oleObj>
              </mc:Choice>
              <mc:Fallback>
                <p:oleObj name="Equation" r:id="rId3" imgW="2755800" imgH="253800" progId="Equation.DSMT4">
                  <p:embed/>
                  <p:pic>
                    <p:nvPicPr>
                      <p:cNvPr id="24340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622" y="764630"/>
                        <a:ext cx="58340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26653"/>
              </p:ext>
            </p:extLst>
          </p:nvPr>
        </p:nvGraphicFramePr>
        <p:xfrm>
          <a:off x="3336485" y="1374230"/>
          <a:ext cx="13684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7" name="Equation" r:id="rId5" imgW="609480" imgH="241200" progId="Equation.DSMT4">
                  <p:embed/>
                </p:oleObj>
              </mc:Choice>
              <mc:Fallback>
                <p:oleObj name="Equation" r:id="rId5" imgW="609480" imgH="241200" progId="Equation.DSMT4">
                  <p:embed/>
                  <p:pic>
                    <p:nvPicPr>
                      <p:cNvPr id="24340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485" y="1374230"/>
                        <a:ext cx="13684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92461"/>
              </p:ext>
            </p:extLst>
          </p:nvPr>
        </p:nvGraphicFramePr>
        <p:xfrm>
          <a:off x="4056416" y="3112543"/>
          <a:ext cx="3240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8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243410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416" y="3112543"/>
                        <a:ext cx="3240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497406"/>
              </p:ext>
            </p:extLst>
          </p:nvPr>
        </p:nvGraphicFramePr>
        <p:xfrm>
          <a:off x="1608491" y="2475955"/>
          <a:ext cx="21605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9" name="Equation" r:id="rId9" imgW="927000" imgH="253800" progId="Equation.DSMT4">
                  <p:embed/>
                </p:oleObj>
              </mc:Choice>
              <mc:Fallback>
                <p:oleObj name="Equation" r:id="rId9" imgW="927000" imgH="253800" progId="Equation.DSMT4">
                  <p:embed/>
                  <p:pic>
                    <p:nvPicPr>
                      <p:cNvPr id="24340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491" y="2475955"/>
                        <a:ext cx="21605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95452"/>
              </p:ext>
            </p:extLst>
          </p:nvPr>
        </p:nvGraphicFramePr>
        <p:xfrm>
          <a:off x="1824391" y="3112543"/>
          <a:ext cx="12969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Equation" r:id="rId11" imgW="571320" imgH="228600" progId="Equation.DSMT4">
                  <p:embed/>
                </p:oleObj>
              </mc:Choice>
              <mc:Fallback>
                <p:oleObj name="Equation" r:id="rId11" imgW="571320" imgH="228600" progId="Equation.DSMT4">
                  <p:embed/>
                  <p:pic>
                    <p:nvPicPr>
                      <p:cNvPr id="24340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91" y="3112543"/>
                        <a:ext cx="12969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16664"/>
              </p:ext>
            </p:extLst>
          </p:nvPr>
        </p:nvGraphicFramePr>
        <p:xfrm>
          <a:off x="4127853" y="2464843"/>
          <a:ext cx="2952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1" name="Equation" r:id="rId13" imgW="1371600" imgH="228600" progId="Equation.DSMT4">
                  <p:embed/>
                </p:oleObj>
              </mc:Choice>
              <mc:Fallback>
                <p:oleObj name="Equation" r:id="rId13" imgW="1371600" imgH="228600" progId="Equation.DSMT4">
                  <p:embed/>
                  <p:pic>
                    <p:nvPicPr>
                      <p:cNvPr id="24340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853" y="2464843"/>
                        <a:ext cx="29527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204847" y="726526"/>
            <a:ext cx="172705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66FF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3366FF"/>
                </a:solidFill>
              </a:rPr>
              <a:t>定义</a:t>
            </a:r>
            <a:endParaRPr lang="zh-CN" altLang="en-US" sz="2800" b="1" dirty="0">
              <a:solidFill>
                <a:srgbClr val="3366FF"/>
              </a:solidFill>
            </a:endParaRPr>
          </a:p>
        </p:txBody>
      </p:sp>
      <p:grpSp>
        <p:nvGrpSpPr>
          <p:cNvPr id="48" name="Group 62"/>
          <p:cNvGrpSpPr>
            <a:grpSpLocks/>
          </p:cNvGrpSpPr>
          <p:nvPr/>
        </p:nvGrpSpPr>
        <p:grpSpPr bwMode="auto">
          <a:xfrm>
            <a:off x="672660" y="1950492"/>
            <a:ext cx="4425950" cy="525463"/>
            <a:chOff x="249" y="2024"/>
            <a:chExt cx="2788" cy="331"/>
          </a:xfrm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249" y="2024"/>
              <a:ext cx="278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则称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Symbol" panose="05050102010706020507" pitchFamily="18" charset="2"/>
                </a:rPr>
                <a:t>q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是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Symbol" panose="05050102010706020507" pitchFamily="18" charset="2"/>
                </a:rPr>
                <a:t>q 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无偏估计量</a:t>
              </a:r>
              <a:r>
                <a:rPr lang="en-US" altLang="zh-CN" sz="2800" b="1" dirty="0">
                  <a:solidFill>
                    <a:srgbClr val="3366FF"/>
                  </a:solidFill>
                </a:rPr>
                <a:t>.</a:t>
              </a: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1093" y="2087"/>
              <a:ext cx="73" cy="45"/>
            </a:xfrm>
            <a:custGeom>
              <a:avLst/>
              <a:gdLst>
                <a:gd name="T0" fmla="*/ 0 w 90"/>
                <a:gd name="T1" fmla="*/ 46 h 46"/>
                <a:gd name="T2" fmla="*/ 45 w 90"/>
                <a:gd name="T3" fmla="*/ 0 h 46"/>
                <a:gd name="T4" fmla="*/ 90 w 90"/>
                <a:gd name="T5" fmla="*/ 46 h 46"/>
                <a:gd name="T6" fmla="*/ 0 60000 65536"/>
                <a:gd name="T7" fmla="*/ 0 60000 65536"/>
                <a:gd name="T8" fmla="*/ 0 60000 65536"/>
                <a:gd name="T9" fmla="*/ 0 w 90"/>
                <a:gd name="T10" fmla="*/ 0 h 46"/>
                <a:gd name="T11" fmla="*/ 90 w 90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6">
                  <a:moveTo>
                    <a:pt x="0" y="46"/>
                  </a:moveTo>
                  <a:cubicBezTo>
                    <a:pt x="15" y="23"/>
                    <a:pt x="30" y="0"/>
                    <a:pt x="45" y="0"/>
                  </a:cubicBezTo>
                  <a:cubicBezTo>
                    <a:pt x="60" y="0"/>
                    <a:pt x="83" y="38"/>
                    <a:pt x="90" y="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287157"/>
              </p:ext>
            </p:extLst>
          </p:nvPr>
        </p:nvGraphicFramePr>
        <p:xfrm>
          <a:off x="1824391" y="3639593"/>
          <a:ext cx="1800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2" name="Equation" r:id="rId15" imgW="812520" imgH="279360" progId="Equation.DSMT4">
                  <p:embed/>
                </p:oleObj>
              </mc:Choice>
              <mc:Fallback>
                <p:oleObj name="Equation" r:id="rId15" imgW="812520" imgH="279360" progId="Equation.DSMT4">
                  <p:embed/>
                  <p:pic>
                    <p:nvPicPr>
                      <p:cNvPr id="24341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91" y="3639593"/>
                        <a:ext cx="18002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27989"/>
              </p:ext>
            </p:extLst>
          </p:nvPr>
        </p:nvGraphicFramePr>
        <p:xfrm>
          <a:off x="4073878" y="3685630"/>
          <a:ext cx="3856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3" name="Equation" r:id="rId17" imgW="1777680" imgH="228600" progId="Equation.DSMT4">
                  <p:embed/>
                </p:oleObj>
              </mc:Choice>
              <mc:Fallback>
                <p:oleObj name="Equation" r:id="rId17" imgW="1777680" imgH="228600" progId="Equation.DSMT4">
                  <p:embed/>
                  <p:pic>
                    <p:nvPicPr>
                      <p:cNvPr id="24341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878" y="3685630"/>
                        <a:ext cx="38560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694183" y="4206330"/>
            <a:ext cx="7483475" cy="457200"/>
            <a:chOff x="960" y="1680"/>
            <a:chExt cx="4714" cy="288"/>
          </a:xfrm>
        </p:grpSpPr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960" y="1680"/>
              <a:ext cx="4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例</a:t>
              </a: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kumimoji="1"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证明样本均值  为总体期望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μ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=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E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X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)</a:t>
              </a: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的无偏估计。 </a:t>
              </a:r>
            </a:p>
          </p:txBody>
        </p:sp>
        <p:graphicFrame>
          <p:nvGraphicFramePr>
            <p:cNvPr id="55" name="Object 10"/>
            <p:cNvGraphicFramePr>
              <a:graphicFrameLocks noChangeAspect="1"/>
            </p:cNvGraphicFramePr>
            <p:nvPr/>
          </p:nvGraphicFramePr>
          <p:xfrm>
            <a:off x="2544" y="168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14" name="公式" r:id="rId19" imgW="177480" imgH="190440" progId="Equation.3">
                    <p:embed/>
                  </p:oleObj>
                </mc:Choice>
                <mc:Fallback>
                  <p:oleObj name="公式" r:id="rId19" imgW="177480" imgH="190440" progId="Equation.3">
                    <p:embed/>
                    <p:pic>
                      <p:nvPicPr>
                        <p:cNvPr id="6963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247628" y="481593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8724"/>
              </p:ext>
            </p:extLst>
          </p:nvPr>
        </p:nvGraphicFramePr>
        <p:xfrm>
          <a:off x="2050903" y="4739730"/>
          <a:ext cx="23209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5" name="公式" r:id="rId21" imgW="1231560" imgH="431640" progId="Equation.3">
                  <p:embed/>
                </p:oleObj>
              </mc:Choice>
              <mc:Fallback>
                <p:oleObj name="公式" r:id="rId21" imgW="1231560" imgH="431640" progId="Equation.3">
                  <p:embed/>
                  <p:pic>
                    <p:nvPicPr>
                      <p:cNvPr id="696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903" y="4739730"/>
                        <a:ext cx="23209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288903" y="5698603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一般 </a:t>
            </a:r>
          </a:p>
        </p:txBody>
      </p:sp>
      <p:graphicFrame>
        <p:nvGraphicFramePr>
          <p:cNvPr id="5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2221"/>
              </p:ext>
            </p:extLst>
          </p:nvPr>
        </p:nvGraphicFramePr>
        <p:xfrm>
          <a:off x="2050903" y="5574778"/>
          <a:ext cx="4114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6" name="公式" r:id="rId23" imgW="2184120" imgH="431640" progId="Equation.3">
                  <p:embed/>
                </p:oleObj>
              </mc:Choice>
              <mc:Fallback>
                <p:oleObj name="公式" r:id="rId23" imgW="2184120" imgH="431640" progId="Equation.3">
                  <p:embed/>
                  <p:pic>
                    <p:nvPicPr>
                      <p:cNvPr id="6963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903" y="5574778"/>
                        <a:ext cx="4114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359128" y="4909593"/>
            <a:ext cx="158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309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56" grpId="0" build="p" autoUpdateAnimBg="0"/>
      <p:bldP spid="58" grpId="0" build="p" autoUpdateAnimBg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7.3.1 </a:t>
            </a:r>
            <a:r>
              <a:rPr lang="zh-CN" altLang="en-US" sz="3200" dirty="0" smtClean="0"/>
              <a:t>无偏性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349306" y="621007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样本方差                            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总体方差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的无偏估计。</a:t>
            </a: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67871"/>
              </p:ext>
            </p:extLst>
          </p:nvPr>
        </p:nvGraphicFramePr>
        <p:xfrm>
          <a:off x="3630535" y="619994"/>
          <a:ext cx="27320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公式" r:id="rId3" imgW="1447560" imgH="431640" progId="Equation.3">
                  <p:embed/>
                </p:oleObj>
              </mc:Choice>
              <mc:Fallback>
                <p:oleObj name="公式" r:id="rId3" imgW="1447560" imgH="431640" progId="Equation.3">
                  <p:embed/>
                  <p:pic>
                    <p:nvPicPr>
                      <p:cNvPr id="69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535" y="619994"/>
                        <a:ext cx="27320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50561"/>
              </p:ext>
            </p:extLst>
          </p:nvPr>
        </p:nvGraphicFramePr>
        <p:xfrm>
          <a:off x="1949506" y="2133895"/>
          <a:ext cx="38862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公式" r:id="rId5" imgW="1955520" imgH="431640" progId="Equation.3">
                  <p:embed/>
                </p:oleObj>
              </mc:Choice>
              <mc:Fallback>
                <p:oleObj name="公式" r:id="rId5" imgW="1955520" imgH="431640" progId="Equation.3">
                  <p:embed/>
                  <p:pic>
                    <p:nvPicPr>
                      <p:cNvPr id="69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506" y="2133895"/>
                        <a:ext cx="38862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111306" y="2227557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99284"/>
              </p:ext>
            </p:extLst>
          </p:nvPr>
        </p:nvGraphicFramePr>
        <p:xfrm>
          <a:off x="2792468" y="3141957"/>
          <a:ext cx="31146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公式" r:id="rId7" imgW="1663560" imgH="393480" progId="Equation.3">
                  <p:embed/>
                </p:oleObj>
              </mc:Choice>
              <mc:Fallback>
                <p:oleObj name="公式" r:id="rId7" imgW="1663560" imgH="393480" progId="Equation.3">
                  <p:embed/>
                  <p:pic>
                    <p:nvPicPr>
                      <p:cNvPr id="69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68" y="3141957"/>
                        <a:ext cx="31146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54217"/>
              </p:ext>
            </p:extLst>
          </p:nvPr>
        </p:nvGraphicFramePr>
        <p:xfrm>
          <a:off x="2787706" y="3991270"/>
          <a:ext cx="41910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公式" r:id="rId9" imgW="2197080" imgH="393480" progId="Equation.3">
                  <p:embed/>
                </p:oleObj>
              </mc:Choice>
              <mc:Fallback>
                <p:oleObj name="公式" r:id="rId9" imgW="2197080" imgH="393480" progId="Equation.3">
                  <p:embed/>
                  <p:pic>
                    <p:nvPicPr>
                      <p:cNvPr id="69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706" y="3991270"/>
                        <a:ext cx="41910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92263"/>
              </p:ext>
            </p:extLst>
          </p:nvPr>
        </p:nvGraphicFramePr>
        <p:xfrm>
          <a:off x="2863906" y="4832645"/>
          <a:ext cx="3860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公式" r:id="rId11" imgW="1930320" imgH="393480" progId="Equation.3">
                  <p:embed/>
                </p:oleObj>
              </mc:Choice>
              <mc:Fallback>
                <p:oleObj name="公式" r:id="rId11" imgW="1930320" imgH="393480" progId="Equation.3">
                  <p:embed/>
                  <p:pic>
                    <p:nvPicPr>
                      <p:cNvPr id="697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906" y="4832645"/>
                        <a:ext cx="38608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425506" y="439925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55656" y="3913482"/>
            <a:ext cx="23971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</a:rPr>
              <a:t>) =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 i="1" baseline="30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) – 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EX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en-US" altLang="zh-CN" sz="2000" baseline="38000">
                <a:latin typeface="Times New Roman" panose="02020603050405020304" pitchFamily="18" charset="0"/>
              </a:rPr>
              <a:t>2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 i="1" baseline="30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) =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</a:rPr>
              <a:t>) + 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EX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en-US" altLang="zh-CN" sz="2000" baseline="38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2835331" y="5799432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38000">
                <a:latin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3710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7.3.1 </a:t>
            </a:r>
            <a:r>
              <a:rPr lang="zh-CN" altLang="en-US" sz="3200" dirty="0" smtClean="0"/>
              <a:t>无偏性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77930" y="775034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77930" y="2680034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77930" y="4585034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35130" y="5194634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事实上对任何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>
                <a:solidFill>
                  <a:srgbClr val="000000"/>
                </a:solidFill>
                <a:latin typeface="MT Extra" panose="05050102010205020202" pitchFamily="18" charset="2"/>
              </a:rPr>
              <a:t>L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</a:rPr>
              <a:t>+ </a:t>
            </a:r>
            <a:r>
              <a:rPr kumimoji="1" lang="en-US" altLang="zh-CN" sz="2400">
                <a:solidFill>
                  <a:srgbClr val="000000"/>
                </a:solidFill>
                <a:latin typeface="MT Extra" panose="05050102010205020202" pitchFamily="18" charset="2"/>
              </a:rPr>
              <a:t>L </a:t>
            </a:r>
            <a:r>
              <a:rPr kumimoji="1" lang="en-US" altLang="zh-CN" sz="2400"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=1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时，</a:t>
            </a: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87530" y="622634"/>
            <a:ext cx="6681789" cy="817563"/>
            <a:chOff x="1056" y="336"/>
            <a:chExt cx="4209" cy="515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56" y="432"/>
              <a:ext cx="42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例</a:t>
              </a:r>
              <a:r>
                <a:rPr kumimoji="1"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kumimoji="1" lang="zh-CN" altLang="en-US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说明                         </a:t>
              </a: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不是</a:t>
              </a:r>
              <a:r>
                <a:rPr kumimoji="1" lang="zh-CN" altLang="en-US" sz="2400" i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 </a:t>
              </a:r>
              <a:r>
                <a:rPr kumimoji="1" lang="en-US" altLang="zh-CN" sz="2400" baseline="30000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2 </a:t>
              </a: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的无偏估计。</a:t>
              </a:r>
            </a:p>
          </p:txBody>
        </p:sp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1810" y="336"/>
            <a:ext cx="1550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38" name="公式" r:id="rId3" imgW="1295280" imgH="431640" progId="Equation.3">
                    <p:embed/>
                  </p:oleObj>
                </mc:Choice>
                <mc:Fallback>
                  <p:oleObj name="公式" r:id="rId3" imgW="1295280" imgH="431640" progId="Equation.3">
                    <p:embed/>
                    <p:pic>
                      <p:nvPicPr>
                        <p:cNvPr id="6983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336"/>
                          <a:ext cx="1550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73114"/>
              </p:ext>
            </p:extLst>
          </p:nvPr>
        </p:nvGraphicFramePr>
        <p:xfrm>
          <a:off x="633492" y="1521159"/>
          <a:ext cx="47767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公式" r:id="rId5" imgW="2412720" imgH="393480" progId="Equation.3">
                  <p:embed/>
                </p:oleObj>
              </mc:Choice>
              <mc:Fallback>
                <p:oleObj name="公式" r:id="rId5" imgW="2412720" imgH="393480" progId="Equation.3">
                  <p:embed/>
                  <p:pic>
                    <p:nvPicPr>
                      <p:cNvPr id="69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92" y="1521159"/>
                        <a:ext cx="47767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68062"/>
              </p:ext>
            </p:extLst>
          </p:nvPr>
        </p:nvGraphicFramePr>
        <p:xfrm>
          <a:off x="4768930" y="1673559"/>
          <a:ext cx="1484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0" name="公式" r:id="rId7" imgW="749160" imgH="253800" progId="Equation.3">
                  <p:embed/>
                </p:oleObj>
              </mc:Choice>
              <mc:Fallback>
                <p:oleObj name="公式" r:id="rId7" imgW="749160" imgH="253800" progId="Equation.3">
                  <p:embed/>
                  <p:pic>
                    <p:nvPicPr>
                      <p:cNvPr id="6983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30" y="1673559"/>
                        <a:ext cx="1484312" cy="50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683330" y="2146634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~ </a:t>
            </a:r>
            <a:r>
              <a:rPr kumimoji="1"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渐近无偏估计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82730" y="3310272"/>
            <a:ext cx="294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例如：若</a:t>
            </a:r>
            <a:r>
              <a:rPr kumimoji="1" lang="en-US" altLang="zh-CN" sz="2400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)&gt;0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，则</a:t>
            </a:r>
          </a:p>
        </p:txBody>
      </p: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1263730" y="2680034"/>
            <a:ext cx="7159625" cy="457200"/>
            <a:chOff x="1104" y="1872"/>
            <a:chExt cx="4510" cy="288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04" y="1872"/>
              <a:ext cx="4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为</a:t>
              </a:r>
              <a:r>
                <a:rPr kumimoji="1" lang="zh-CN" altLang="en-US" sz="2400" i="1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</a:t>
              </a: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的无偏估计，但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    )</a:t>
              </a: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不一定是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的无偏估计。</a:t>
              </a:r>
            </a:p>
          </p:txBody>
        </p:sp>
        <p:graphicFrame>
          <p:nvGraphicFramePr>
            <p:cNvPr id="37" name="Object 15"/>
            <p:cNvGraphicFramePr>
              <a:graphicFrameLocks noChangeAspect="1"/>
            </p:cNvGraphicFramePr>
            <p:nvPr/>
          </p:nvGraphicFramePr>
          <p:xfrm>
            <a:off x="1104" y="1872"/>
            <a:ext cx="1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1" name="公式" r:id="rId9" imgW="126720" imgH="215640" progId="Equation.3">
                    <p:embed/>
                  </p:oleObj>
                </mc:Choice>
                <mc:Fallback>
                  <p:oleObj name="公式" r:id="rId9" imgW="126720" imgH="215640" progId="Equation.3">
                    <p:embed/>
                    <p:pic>
                      <p:nvPicPr>
                        <p:cNvPr id="69838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872"/>
                          <a:ext cx="1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6"/>
            <p:cNvGraphicFramePr>
              <a:graphicFrameLocks noChangeAspect="1"/>
            </p:cNvGraphicFramePr>
            <p:nvPr/>
          </p:nvGraphicFramePr>
          <p:xfrm>
            <a:off x="3101" y="1872"/>
            <a:ext cx="1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2"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69838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1872"/>
                          <a:ext cx="1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0824"/>
              </p:ext>
            </p:extLst>
          </p:nvPr>
        </p:nvGraphicFramePr>
        <p:xfrm>
          <a:off x="1263730" y="3935747"/>
          <a:ext cx="40671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3" name="公式" r:id="rId12" imgW="2209680" imgH="228600" progId="Equation.3">
                  <p:embed/>
                </p:oleObj>
              </mc:Choice>
              <mc:Fallback>
                <p:oleObj name="公式" r:id="rId12" imgW="2209680" imgH="228600" progId="Equation.3">
                  <p:embed/>
                  <p:pic>
                    <p:nvPicPr>
                      <p:cNvPr id="6983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730" y="3935747"/>
                        <a:ext cx="40671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44267"/>
              </p:ext>
            </p:extLst>
          </p:nvPr>
        </p:nvGraphicFramePr>
        <p:xfrm>
          <a:off x="5330905" y="3950034"/>
          <a:ext cx="18002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4" name="公式" r:id="rId14" imgW="977760" imgH="228600" progId="Equation.3">
                  <p:embed/>
                </p:oleObj>
              </mc:Choice>
              <mc:Fallback>
                <p:oleObj name="公式" r:id="rId14" imgW="977760" imgH="228600" progId="Equation.3">
                  <p:embed/>
                  <p:pic>
                    <p:nvPicPr>
                      <p:cNvPr id="6983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905" y="3950034"/>
                        <a:ext cx="18002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1224042" y="4573922"/>
            <a:ext cx="7251700" cy="457200"/>
            <a:chOff x="1079" y="2825"/>
            <a:chExt cx="4568" cy="288"/>
          </a:xfrm>
        </p:grpSpPr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1079" y="2825"/>
              <a:ext cx="4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无偏估计不唯一，如</a:t>
              </a:r>
              <a:r>
                <a:rPr kumimoji="1" lang="en-US" altLang="zh-CN" sz="2400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X</a:t>
              </a:r>
              <a:r>
                <a:rPr kumimoji="1" lang="en-US" altLang="zh-CN" sz="2400" baseline="-2500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和    均为</a:t>
              </a:r>
              <a:r>
                <a:rPr kumimoji="1" lang="en-US" altLang="zh-CN" sz="2400" i="1">
                  <a:latin typeface="Symbol" panose="05050102010706020507" pitchFamily="18" charset="2"/>
                  <a:ea typeface="华文中宋" panose="02010600040101010101" pitchFamily="2" charset="-122"/>
                </a:rPr>
                <a:t>m</a:t>
              </a:r>
              <a:r>
                <a:rPr kumimoji="1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=</a:t>
              </a:r>
              <a:r>
                <a:rPr kumimoji="1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</a:rPr>
                <a:t>E</a:t>
              </a:r>
              <a:r>
                <a:rPr kumimoji="1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i="1">
                  <a:latin typeface="Times New Roman" panose="02020603050405020304" pitchFamily="18" charset="0"/>
                  <a:ea typeface="华文中宋" panose="02010600040101010101" pitchFamily="2" charset="-122"/>
                </a:rPr>
                <a:t>X</a:t>
              </a:r>
              <a:r>
                <a:rPr kumimoji="1" lang="en-US" altLang="zh-CN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)</a:t>
              </a: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的无偏估计。</a:t>
              </a:r>
            </a:p>
          </p:txBody>
        </p:sp>
        <p:graphicFrame>
          <p:nvGraphicFramePr>
            <p:cNvPr id="44" name="Object 22"/>
            <p:cNvGraphicFramePr>
              <a:graphicFrameLocks noChangeAspect="1"/>
            </p:cNvGraphicFramePr>
            <p:nvPr/>
          </p:nvGraphicFramePr>
          <p:xfrm>
            <a:off x="3256" y="284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5" name="公式" r:id="rId16" imgW="177480" imgH="190440" progId="Equation.3">
                    <p:embed/>
                  </p:oleObj>
                </mc:Choice>
                <mc:Fallback>
                  <p:oleObj name="公式" r:id="rId16" imgW="177480" imgH="190440" progId="Equation.3">
                    <p:embed/>
                    <p:pic>
                      <p:nvPicPr>
                        <p:cNvPr id="6983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84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0354"/>
              </p:ext>
            </p:extLst>
          </p:nvPr>
        </p:nvGraphicFramePr>
        <p:xfrm>
          <a:off x="2798842" y="5731209"/>
          <a:ext cx="17764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6" name="公式" r:id="rId18" imgW="965160" imgH="431640" progId="Equation.3">
                  <p:embed/>
                </p:oleObj>
              </mc:Choice>
              <mc:Fallback>
                <p:oleObj name="公式" r:id="rId18" imgW="965160" imgH="431640" progId="Equation.3">
                  <p:embed/>
                  <p:pic>
                    <p:nvPicPr>
                      <p:cNvPr id="6983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842" y="5731209"/>
                        <a:ext cx="17764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9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23" grpId="0" build="p" autoUpdateAnimBg="0"/>
      <p:bldP spid="2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/>
              <a:t>有效</a:t>
            </a:r>
            <a:r>
              <a:rPr lang="zh-CN" altLang="en-US" sz="3200" dirty="0" smtClean="0"/>
              <a:t>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811926" y="1328901"/>
            <a:ext cx="2736850" cy="6477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FF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2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9039319"/>
              </p:ext>
            </p:extLst>
          </p:nvPr>
        </p:nvGraphicFramePr>
        <p:xfrm>
          <a:off x="1876888" y="765339"/>
          <a:ext cx="56165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1" name="Equation" r:id="rId3" imgW="2539800" imgH="253800" progId="Equation.DSMT4">
                  <p:embed/>
                </p:oleObj>
              </mc:Choice>
              <mc:Fallback>
                <p:oleObj name="Equation" r:id="rId3" imgW="2539800" imgH="253800" progId="Equation.DSMT4">
                  <p:embed/>
                  <p:pic>
                    <p:nvPicPr>
                      <p:cNvPr id="258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888" y="765339"/>
                        <a:ext cx="56165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99582"/>
              </p:ext>
            </p:extLst>
          </p:nvPr>
        </p:nvGraphicFramePr>
        <p:xfrm>
          <a:off x="3243726" y="1373351"/>
          <a:ext cx="20177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2" name="Equation" r:id="rId5" imgW="927000" imgH="253800" progId="Equation.DSMT4">
                  <p:embed/>
                </p:oleObj>
              </mc:Choice>
              <mc:Fallback>
                <p:oleObj name="Equation" r:id="rId5" imgW="927000" imgH="253800" progId="Equation.DSMT4">
                  <p:embed/>
                  <p:pic>
                    <p:nvPicPr>
                      <p:cNvPr id="258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726" y="1373351"/>
                        <a:ext cx="20177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4613" y="752639"/>
            <a:ext cx="18621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66FF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3366FF"/>
                </a:solidFill>
              </a:rPr>
              <a:t>定义</a:t>
            </a:r>
            <a:endParaRPr lang="zh-CN" altLang="en-US" sz="2800" b="1" dirty="0">
              <a:solidFill>
                <a:srgbClr val="3366FF"/>
              </a:solidFill>
            </a:endParaRPr>
          </a:p>
        </p:txBody>
      </p: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357438" y="1971839"/>
            <a:ext cx="2946400" cy="519112"/>
            <a:chOff x="385" y="1661"/>
            <a:chExt cx="1856" cy="327"/>
          </a:xfrm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85" y="1661"/>
              <a:ext cx="1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</a:rPr>
                <a:t>则称        </a:t>
              </a:r>
              <a:r>
                <a:rPr lang="zh-CN" altLang="en-US" sz="2800" b="1">
                  <a:solidFill>
                    <a:srgbClr val="FF0000"/>
                  </a:solidFill>
                </a:rPr>
                <a:t>有效</a:t>
              </a:r>
              <a:r>
                <a:rPr lang="en-US" altLang="zh-CN" sz="2800" b="1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32" name="Object 17"/>
            <p:cNvGraphicFramePr>
              <a:graphicFrameLocks noChangeAspect="1"/>
            </p:cNvGraphicFramePr>
            <p:nvPr/>
          </p:nvGraphicFramePr>
          <p:xfrm>
            <a:off x="1173" y="1670"/>
            <a:ext cx="5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3" name="公式" r:id="rId7" imgW="520560" imgH="291960" progId="Equation.3">
                    <p:embed/>
                  </p:oleObj>
                </mc:Choice>
                <mc:Fallback>
                  <p:oleObj name="公式" r:id="rId7" imgW="520560" imgH="291960" progId="Equation.3">
                    <p:embed/>
                    <p:pic>
                      <p:nvPicPr>
                        <p:cNvPr id="1536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1670"/>
                          <a:ext cx="5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729780"/>
              </p:ext>
            </p:extLst>
          </p:nvPr>
        </p:nvGraphicFramePr>
        <p:xfrm>
          <a:off x="1187530" y="3953553"/>
          <a:ext cx="61214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4" name="Equation" r:id="rId9" imgW="2806560" imgH="507960" progId="Equation.DSMT4">
                  <p:embed/>
                </p:oleObj>
              </mc:Choice>
              <mc:Fallback>
                <p:oleObj name="Equation" r:id="rId9" imgW="2806560" imgH="507960" progId="Equation.DSMT4">
                  <p:embed/>
                  <p:pic>
                    <p:nvPicPr>
                      <p:cNvPr id="2580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30" y="3953553"/>
                        <a:ext cx="61214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21009"/>
              </p:ext>
            </p:extLst>
          </p:nvPr>
        </p:nvGraphicFramePr>
        <p:xfrm>
          <a:off x="3060780" y="5114016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5" name="Equation" r:id="rId11" imgW="888840" imgH="253800" progId="Equation.DSMT4">
                  <p:embed/>
                </p:oleObj>
              </mc:Choice>
              <mc:Fallback>
                <p:oleObj name="Equation" r:id="rId11" imgW="888840" imgH="253800" progId="Equation.DSMT4">
                  <p:embed/>
                  <p:pic>
                    <p:nvPicPr>
                      <p:cNvPr id="25805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80" y="5114016"/>
                        <a:ext cx="18002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27138"/>
              </p:ext>
            </p:extLst>
          </p:nvPr>
        </p:nvGraphicFramePr>
        <p:xfrm>
          <a:off x="1116092" y="5628366"/>
          <a:ext cx="46085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6" name="Equation" r:id="rId13" imgW="2171520" imgH="253800" progId="Equation.DSMT4">
                  <p:embed/>
                </p:oleObj>
              </mc:Choice>
              <mc:Fallback>
                <p:oleObj name="Equation" r:id="rId13" imgW="2171520" imgH="253800" progId="Equation.DSMT4">
                  <p:embed/>
                  <p:pic>
                    <p:nvPicPr>
                      <p:cNvPr id="25805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92" y="5628366"/>
                        <a:ext cx="46085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11"/>
          <p:cNvGrpSpPr>
            <a:grpSpLocks/>
          </p:cNvGrpSpPr>
          <p:nvPr/>
        </p:nvGrpSpPr>
        <p:grpSpPr bwMode="auto">
          <a:xfrm>
            <a:off x="936260" y="2639777"/>
            <a:ext cx="2819400" cy="457200"/>
            <a:chOff x="720" y="1248"/>
            <a:chExt cx="1776" cy="288"/>
          </a:xfrm>
        </p:grpSpPr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720" y="1248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比如</a:t>
              </a:r>
            </a:p>
          </p:txBody>
        </p:sp>
        <p:graphicFrame>
          <p:nvGraphicFramePr>
            <p:cNvPr id="47" name="Object 13"/>
            <p:cNvGraphicFramePr>
              <a:graphicFrameLocks noChangeAspect="1"/>
            </p:cNvGraphicFramePr>
            <p:nvPr/>
          </p:nvGraphicFramePr>
          <p:xfrm>
            <a:off x="1152" y="1275"/>
            <a:ext cx="13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7" name="公式" r:id="rId15" imgW="1180800" imgH="228600" progId="Equation.3">
                    <p:embed/>
                  </p:oleObj>
                </mc:Choice>
                <mc:Fallback>
                  <p:oleObj name="公式" r:id="rId15" imgW="1180800" imgH="228600" progId="Equation.3">
                    <p:embed/>
                    <p:pic>
                      <p:nvPicPr>
                        <p:cNvPr id="69940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275"/>
                          <a:ext cx="13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14"/>
          <p:cNvGrpSpPr>
            <a:grpSpLocks/>
          </p:cNvGrpSpPr>
          <p:nvPr/>
        </p:nvGrpSpPr>
        <p:grpSpPr bwMode="auto">
          <a:xfrm>
            <a:off x="3796935" y="2487377"/>
            <a:ext cx="3921125" cy="747713"/>
            <a:chOff x="2522" y="1292"/>
            <a:chExt cx="2470" cy="471"/>
          </a:xfrm>
        </p:grpSpPr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2522" y="1388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，但</a:t>
              </a:r>
            </a:p>
          </p:txBody>
        </p:sp>
        <p:grpSp>
          <p:nvGrpSpPr>
            <p:cNvPr id="50" name="Group 16"/>
            <p:cNvGrpSpPr>
              <a:grpSpLocks/>
            </p:cNvGrpSpPr>
            <p:nvPr/>
          </p:nvGrpSpPr>
          <p:grpSpPr bwMode="auto">
            <a:xfrm>
              <a:off x="2915" y="1292"/>
              <a:ext cx="2077" cy="471"/>
              <a:chOff x="2915" y="1152"/>
              <a:chExt cx="2077" cy="471"/>
            </a:xfrm>
          </p:grpSpPr>
          <p:graphicFrame>
            <p:nvGraphicFramePr>
              <p:cNvPr id="51" name="Object 17"/>
              <p:cNvGraphicFramePr>
                <a:graphicFrameLocks noChangeAspect="1"/>
              </p:cNvGraphicFramePr>
              <p:nvPr/>
            </p:nvGraphicFramePr>
            <p:xfrm>
              <a:off x="2915" y="1245"/>
              <a:ext cx="106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88" name="公式" r:id="rId17" imgW="838080" imgH="228600" progId="Equation.3">
                      <p:embed/>
                    </p:oleObj>
                  </mc:Choice>
                  <mc:Fallback>
                    <p:oleObj name="公式" r:id="rId17" imgW="838080" imgH="228600" progId="Equation.3">
                      <p:embed/>
                      <p:pic>
                        <p:nvPicPr>
                          <p:cNvPr id="699409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5" y="1245"/>
                            <a:ext cx="1069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18"/>
              <p:cNvGraphicFramePr>
                <a:graphicFrameLocks noChangeAspect="1"/>
              </p:cNvGraphicFramePr>
              <p:nvPr/>
            </p:nvGraphicFramePr>
            <p:xfrm>
              <a:off x="3984" y="1152"/>
              <a:ext cx="1008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89" name="公式" r:id="rId19" imgW="838080" imgH="393480" progId="Equation.3">
                      <p:embed/>
                    </p:oleObj>
                  </mc:Choice>
                  <mc:Fallback>
                    <p:oleObj name="公式" r:id="rId19" imgW="838080" imgH="393480" progId="Equation.3">
                      <p:embed/>
                      <p:pic>
                        <p:nvPicPr>
                          <p:cNvPr id="69941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152"/>
                            <a:ext cx="1008" cy="4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012460" y="3325577"/>
            <a:ext cx="3644900" cy="457200"/>
            <a:chOff x="768" y="1632"/>
            <a:chExt cx="2296" cy="288"/>
          </a:xfrm>
        </p:grpSpPr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768" y="1632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故         比           有效。</a:t>
              </a:r>
            </a:p>
          </p:txBody>
        </p:sp>
        <p:graphicFrame>
          <p:nvGraphicFramePr>
            <p:cNvPr id="55" name="Object 21"/>
            <p:cNvGraphicFramePr>
              <a:graphicFrameLocks noChangeAspect="1"/>
            </p:cNvGraphicFramePr>
            <p:nvPr/>
          </p:nvGraphicFramePr>
          <p:xfrm>
            <a:off x="1073" y="1648"/>
            <a:ext cx="51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0" name="公式" r:id="rId21" imgW="431640" imgH="228600" progId="Equation.3">
                    <p:embed/>
                  </p:oleObj>
                </mc:Choice>
                <mc:Fallback>
                  <p:oleObj name="公式" r:id="rId21" imgW="431640" imgH="228600" progId="Equation.3">
                    <p:embed/>
                    <p:pic>
                      <p:nvPicPr>
                        <p:cNvPr id="6994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648"/>
                          <a:ext cx="51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2"/>
            <p:cNvGraphicFramePr>
              <a:graphicFrameLocks noChangeAspect="1"/>
            </p:cNvGraphicFramePr>
            <p:nvPr/>
          </p:nvGraphicFramePr>
          <p:xfrm>
            <a:off x="1824" y="1661"/>
            <a:ext cx="57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1" name="公式" r:id="rId23" imgW="495000" imgH="215640" progId="Equation.3">
                    <p:embed/>
                  </p:oleObj>
                </mc:Choice>
                <mc:Fallback>
                  <p:oleObj name="公式" r:id="rId23" imgW="495000" imgH="215640" progId="Equation.3">
                    <p:embed/>
                    <p:pic>
                      <p:nvPicPr>
                        <p:cNvPr id="69941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61"/>
                          <a:ext cx="57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/>
              <a:t>有效</a:t>
            </a:r>
            <a:r>
              <a:rPr lang="zh-CN" altLang="en-US" sz="3200" dirty="0" smtClean="0"/>
              <a:t>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27480" y="613181"/>
            <a:ext cx="5718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总体期望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的线性无偏估计类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81752"/>
              </p:ext>
            </p:extLst>
          </p:nvPr>
        </p:nvGraphicFramePr>
        <p:xfrm>
          <a:off x="478230" y="1173569"/>
          <a:ext cx="33543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4" name="公式" r:id="rId3" imgW="1854000" imgH="507960" progId="Equation.3">
                  <p:embed/>
                </p:oleObj>
              </mc:Choice>
              <mc:Fallback>
                <p:oleObj name="公式" r:id="rId3" imgW="1854000" imgH="507960" progId="Equation.3">
                  <p:embed/>
                  <p:pic>
                    <p:nvPicPr>
                      <p:cNvPr id="70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30" y="1173569"/>
                        <a:ext cx="33543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832618" y="1375181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中求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最小方差无偏估计。</a:t>
            </a:r>
          </a:p>
        </p:txBody>
      </p:sp>
      <p:graphicFrame>
        <p:nvGraphicFramePr>
          <p:cNvPr id="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72933"/>
              </p:ext>
            </p:extLst>
          </p:nvPr>
        </p:nvGraphicFramePr>
        <p:xfrm>
          <a:off x="1622818" y="2213381"/>
          <a:ext cx="21812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5" name="公式" r:id="rId5" imgW="1180800" imgH="431640" progId="Equation.3">
                  <p:embed/>
                </p:oleObj>
              </mc:Choice>
              <mc:Fallback>
                <p:oleObj name="公式" r:id="rId5" imgW="1180800" imgH="431640" progId="Equation.3">
                  <p:embed/>
                  <p:pic>
                    <p:nvPicPr>
                      <p:cNvPr id="70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818" y="2213381"/>
                        <a:ext cx="21812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937018" y="236578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23059"/>
              </p:ext>
            </p:extLst>
          </p:nvPr>
        </p:nvGraphicFramePr>
        <p:xfrm>
          <a:off x="3840555" y="2213381"/>
          <a:ext cx="26495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公式" r:id="rId7" imgW="1434960" imgH="431640" progId="Equation.3">
                  <p:embed/>
                </p:oleObj>
              </mc:Choice>
              <mc:Fallback>
                <p:oleObj name="公式" r:id="rId7" imgW="1434960" imgH="431640" progId="Equation.3">
                  <p:embed/>
                  <p:pic>
                    <p:nvPicPr>
                      <p:cNvPr id="70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555" y="2213381"/>
                        <a:ext cx="26495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79818" y="3280181"/>
            <a:ext cx="347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Cauchy-Schwarz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不等式</a:t>
            </a:r>
          </a:p>
        </p:txBody>
      </p:sp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44900"/>
              </p:ext>
            </p:extLst>
          </p:nvPr>
        </p:nvGraphicFramePr>
        <p:xfrm>
          <a:off x="860818" y="4042181"/>
          <a:ext cx="21510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公式" r:id="rId9" imgW="1193760" imgH="431640" progId="Equation.3">
                  <p:embed/>
                </p:oleObj>
              </mc:Choice>
              <mc:Fallback>
                <p:oleObj name="公式" r:id="rId9" imgW="1193760" imgH="431640" progId="Equation.3">
                  <p:embed/>
                  <p:pic>
                    <p:nvPicPr>
                      <p:cNvPr id="70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18" y="4042181"/>
                        <a:ext cx="215106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18249"/>
              </p:ext>
            </p:extLst>
          </p:nvPr>
        </p:nvGraphicFramePr>
        <p:xfrm>
          <a:off x="3146818" y="4943881"/>
          <a:ext cx="22875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8" name="公式" r:id="rId11" imgW="1269720" imgH="431640" progId="Equation.3">
                  <p:embed/>
                </p:oleObj>
              </mc:Choice>
              <mc:Fallback>
                <p:oleObj name="公式" r:id="rId11" imgW="1269720" imgH="431640" progId="Equation.3">
                  <p:embed/>
                  <p:pic>
                    <p:nvPicPr>
                      <p:cNvPr id="700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818" y="4943881"/>
                        <a:ext cx="22875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63370"/>
              </p:ext>
            </p:extLst>
          </p:nvPr>
        </p:nvGraphicFramePr>
        <p:xfrm>
          <a:off x="3070618" y="4042181"/>
          <a:ext cx="265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9" name="公式" r:id="rId13" imgW="1473120" imgH="431640" progId="Equation.3">
                  <p:embed/>
                </p:oleObj>
              </mc:Choice>
              <mc:Fallback>
                <p:oleObj name="公式" r:id="rId13" imgW="1473120" imgH="431640" progId="Equation.3">
                  <p:embed/>
                  <p:pic>
                    <p:nvPicPr>
                      <p:cNvPr id="70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618" y="4042181"/>
                        <a:ext cx="2654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444893" y="5794781"/>
            <a:ext cx="2268537" cy="715963"/>
            <a:chOff x="650" y="3600"/>
            <a:chExt cx="1429" cy="451"/>
          </a:xfrm>
        </p:grpSpPr>
        <p:graphicFrame>
          <p:nvGraphicFramePr>
            <p:cNvPr id="59" name="Object 13"/>
            <p:cNvGraphicFramePr>
              <a:graphicFrameLocks noChangeAspect="1"/>
            </p:cNvGraphicFramePr>
            <p:nvPr/>
          </p:nvGraphicFramePr>
          <p:xfrm>
            <a:off x="850" y="3600"/>
            <a:ext cx="122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00" name="公式" r:id="rId15" imgW="1066680" imgH="393480" progId="Equation.3">
                    <p:embed/>
                  </p:oleObj>
                </mc:Choice>
                <mc:Fallback>
                  <p:oleObj name="公式" r:id="rId15" imgW="1066680" imgH="393480" progId="Equation.3">
                    <p:embed/>
                    <p:pic>
                      <p:nvPicPr>
                        <p:cNvPr id="7004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3600"/>
                          <a:ext cx="122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650" y="3667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而</a:t>
              </a:r>
            </a:p>
          </p:txBody>
        </p:sp>
      </p:grpSp>
      <p:graphicFrame>
        <p:nvGraphicFramePr>
          <p:cNvPr id="6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55343"/>
              </p:ext>
            </p:extLst>
          </p:nvPr>
        </p:nvGraphicFramePr>
        <p:xfrm>
          <a:off x="5485205" y="4956581"/>
          <a:ext cx="11668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公式" r:id="rId17" imgW="647640" imgH="393480" progId="Equation.3">
                  <p:embed/>
                </p:oleObj>
              </mc:Choice>
              <mc:Fallback>
                <p:oleObj name="公式" r:id="rId17" imgW="647640" imgH="393480" progId="Equation.3">
                  <p:embed/>
                  <p:pic>
                    <p:nvPicPr>
                      <p:cNvPr id="7004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205" y="4956581"/>
                        <a:ext cx="11668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16"/>
          <p:cNvGrpSpPr>
            <a:grpSpLocks/>
          </p:cNvGrpSpPr>
          <p:nvPr/>
        </p:nvGrpSpPr>
        <p:grpSpPr bwMode="auto">
          <a:xfrm>
            <a:off x="2765818" y="5845581"/>
            <a:ext cx="5722937" cy="533400"/>
            <a:chOff x="2208" y="3648"/>
            <a:chExt cx="3605" cy="336"/>
          </a:xfrm>
        </p:grpSpPr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2208" y="3648"/>
              <a:ext cx="3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故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是</a:t>
              </a:r>
              <a:r>
                <a:rPr kumimoji="1" lang="zh-CN" altLang="en-US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kumimoji="1"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的最小方差线性无偏估计。</a:t>
              </a:r>
            </a:p>
          </p:txBody>
        </p:sp>
        <p:graphicFrame>
          <p:nvGraphicFramePr>
            <p:cNvPr id="64" name="Object 18"/>
            <p:cNvGraphicFramePr>
              <a:graphicFrameLocks noChangeAspect="1"/>
            </p:cNvGraphicFramePr>
            <p:nvPr/>
          </p:nvGraphicFramePr>
          <p:xfrm>
            <a:off x="2448" y="3673"/>
            <a:ext cx="62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02" name="公式" r:id="rId19" imgW="482400" imgH="241200" progId="Equation.3">
                    <p:embed/>
                  </p:oleObj>
                </mc:Choice>
                <mc:Fallback>
                  <p:oleObj name="公式" r:id="rId19" imgW="482400" imgH="241200" progId="Equation.3">
                    <p:embed/>
                    <p:pic>
                      <p:nvPicPr>
                        <p:cNvPr id="70043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673"/>
                          <a:ext cx="62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198500"/>
              </p:ext>
            </p:extLst>
          </p:nvPr>
        </p:nvGraphicFramePr>
        <p:xfrm>
          <a:off x="4081855" y="3262719"/>
          <a:ext cx="31035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3" name="公式" r:id="rId21" imgW="1485720" imgH="228600" progId="Equation.3">
                  <p:embed/>
                </p:oleObj>
              </mc:Choice>
              <mc:Fallback>
                <p:oleObj name="公式" r:id="rId21" imgW="1485720" imgH="228600" progId="Equation.3">
                  <p:embed/>
                  <p:pic>
                    <p:nvPicPr>
                      <p:cNvPr id="7004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855" y="3262719"/>
                        <a:ext cx="31035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36751"/>
              </p:ext>
            </p:extLst>
          </p:nvPr>
        </p:nvGraphicFramePr>
        <p:xfrm>
          <a:off x="4061218" y="3107144"/>
          <a:ext cx="3422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4" name="公式" r:id="rId23" imgW="1638000" imgH="431640" progId="Equation.3">
                  <p:embed/>
                </p:oleObj>
              </mc:Choice>
              <mc:Fallback>
                <p:oleObj name="公式" r:id="rId23" imgW="1638000" imgH="431640" progId="Equation.3">
                  <p:embed/>
                  <p:pic>
                    <p:nvPicPr>
                      <p:cNvPr id="7004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218" y="3107144"/>
                        <a:ext cx="3422650" cy="900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7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/>
              <a:t>一致</a:t>
            </a:r>
            <a:r>
              <a:rPr lang="zh-CN" altLang="en-US" sz="3200" dirty="0" smtClean="0"/>
              <a:t>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764052" y="1756975"/>
            <a:ext cx="6121400" cy="7191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E3F2AC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2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5150844"/>
              </p:ext>
            </p:extLst>
          </p:nvPr>
        </p:nvGraphicFramePr>
        <p:xfrm>
          <a:off x="1619590" y="1109275"/>
          <a:ext cx="6553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Equation" r:id="rId3" imgW="2755800" imgH="241200" progId="Equation.DSMT4">
                  <p:embed/>
                </p:oleObj>
              </mc:Choice>
              <mc:Fallback>
                <p:oleObj name="Equation" r:id="rId3" imgW="2755800" imgH="241200" progId="Equation.DSMT4">
                  <p:embed/>
                  <p:pic>
                    <p:nvPicPr>
                      <p:cNvPr id="258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590" y="1109275"/>
                        <a:ext cx="65532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58897"/>
              </p:ext>
            </p:extLst>
          </p:nvPr>
        </p:nvGraphicFramePr>
        <p:xfrm>
          <a:off x="2108540" y="1814125"/>
          <a:ext cx="33845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Equation" r:id="rId5" imgW="1346040" imgH="304560" progId="Equation.DSMT4">
                  <p:embed/>
                </p:oleObj>
              </mc:Choice>
              <mc:Fallback>
                <p:oleObj name="Equation" r:id="rId5" imgW="1346040" imgH="304560" progId="Equation.DSMT4">
                  <p:embed/>
                  <p:pic>
                    <p:nvPicPr>
                      <p:cNvPr id="258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540" y="1814125"/>
                        <a:ext cx="33845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40" y="1110816"/>
            <a:ext cx="19081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 smtClean="0">
                <a:solidFill>
                  <a:srgbClr val="3366FF"/>
                </a:solidFill>
              </a:rPr>
              <a:t>1.</a:t>
            </a:r>
            <a:r>
              <a:rPr lang="zh-CN" altLang="en-US" sz="2800" b="1" dirty="0" smtClean="0">
                <a:solidFill>
                  <a:srgbClr val="3366FF"/>
                </a:solidFill>
              </a:rPr>
              <a:t>定义</a:t>
            </a:r>
            <a:endParaRPr lang="zh-CN" altLang="en-US" sz="2800" b="1" dirty="0">
              <a:solidFill>
                <a:srgbClr val="3366FF"/>
              </a:solidFill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682965" y="2607875"/>
            <a:ext cx="4422774" cy="539750"/>
            <a:chOff x="385" y="1743"/>
            <a:chExt cx="2786" cy="34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385" y="1752"/>
              <a:ext cx="278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 dirty="0">
                  <a:solidFill>
                    <a:schemeClr val="tx2"/>
                  </a:solidFill>
                </a:rPr>
                <a:t>则称        </a:t>
              </a:r>
              <a:r>
                <a:rPr lang="zh-CN" altLang="en-US" sz="2800" b="1" dirty="0" smtClean="0">
                  <a:solidFill>
                    <a:schemeClr val="tx2"/>
                  </a:solidFill>
                </a:rPr>
                <a:t>的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估计量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.</a:t>
              </a:r>
            </a:p>
          </p:txBody>
        </p:sp>
        <p:graphicFrame>
          <p:nvGraphicFramePr>
            <p:cNvPr id="29" name="Object 8"/>
            <p:cNvGraphicFramePr>
              <a:graphicFrameLocks noChangeAspect="1"/>
            </p:cNvGraphicFramePr>
            <p:nvPr/>
          </p:nvGraphicFramePr>
          <p:xfrm>
            <a:off x="1157" y="1743"/>
            <a:ext cx="54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0" name="Equation" r:id="rId7" imgW="380880" imgH="228600" progId="Equation.DSMT4">
                    <p:embed/>
                  </p:oleObj>
                </mc:Choice>
                <mc:Fallback>
                  <p:oleObj name="Equation" r:id="rId7" imgW="380880" imgH="228600" progId="Equation.DSMT4">
                    <p:embed/>
                    <p:pic>
                      <p:nvPicPr>
                        <p:cNvPr id="1741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743"/>
                          <a:ext cx="54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755990" y="3701662"/>
            <a:ext cx="2533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由大数定律</a:t>
            </a:r>
          </a:p>
        </p:txBody>
      </p:sp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886551"/>
              </p:ext>
            </p:extLst>
          </p:nvPr>
        </p:nvGraphicFramePr>
        <p:xfrm>
          <a:off x="3427752" y="3676262"/>
          <a:ext cx="28717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1" name="Equation" r:id="rId9" imgW="1384200" imgH="304560" progId="Equation.DSMT4">
                  <p:embed/>
                </p:oleObj>
              </mc:Choice>
              <mc:Fallback>
                <p:oleObj name="Equation" r:id="rId9" imgW="1384200" imgH="304560" progId="Equation.DSMT4">
                  <p:embed/>
                  <p:pic>
                    <p:nvPicPr>
                      <p:cNvPr id="2583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752" y="3676262"/>
                        <a:ext cx="28717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1116352" y="4349362"/>
            <a:ext cx="6840538" cy="519113"/>
            <a:chOff x="658" y="2840"/>
            <a:chExt cx="4309" cy="327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58" y="2840"/>
              <a:ext cx="43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知样本均值     是总体均值</a:t>
              </a:r>
              <a:r>
                <a:rPr kumimoji="1" lang="zh-CN" altLang="en-US" sz="28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的一致估计。</a:t>
              </a:r>
            </a:p>
          </p:txBody>
        </p:sp>
        <p:graphicFrame>
          <p:nvGraphicFramePr>
            <p:cNvPr id="34" name="Object 17"/>
            <p:cNvGraphicFramePr>
              <a:graphicFrameLocks noChangeAspect="1"/>
            </p:cNvGraphicFramePr>
            <p:nvPr/>
          </p:nvGraphicFramePr>
          <p:xfrm>
            <a:off x="1823" y="2851"/>
            <a:ext cx="2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2" name="Equation" r:id="rId11" imgW="177480" imgH="190440" progId="Equation.DSMT4">
                    <p:embed/>
                  </p:oleObj>
                </mc:Choice>
                <mc:Fallback>
                  <p:oleObj name="Equation" r:id="rId11" imgW="177480" imgH="190440" progId="Equation.DSMT4">
                    <p:embed/>
                    <p:pic>
                      <p:nvPicPr>
                        <p:cNvPr id="1741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2851"/>
                          <a:ext cx="25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89120"/>
              </p:ext>
            </p:extLst>
          </p:nvPr>
        </p:nvGraphicFramePr>
        <p:xfrm>
          <a:off x="5867740" y="1725225"/>
          <a:ext cx="14398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3" name="公式" r:id="rId13" imgW="761760" imgH="342720" progId="Equation.3">
                  <p:embed/>
                </p:oleObj>
              </mc:Choice>
              <mc:Fallback>
                <p:oleObj name="公式" r:id="rId13" imgW="761760" imgH="342720" progId="Equation.3">
                  <p:embed/>
                  <p:pic>
                    <p:nvPicPr>
                      <p:cNvPr id="258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740" y="1725225"/>
                        <a:ext cx="14398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3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4922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/>
              <a:t>一致</a:t>
            </a:r>
            <a:r>
              <a:rPr lang="zh-CN" altLang="en-US" sz="3200" dirty="0" smtClean="0"/>
              <a:t>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7492" y="625460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21935" y="1015723"/>
            <a:ext cx="7742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证明正态总体的样本方差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en-US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的一致估计。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9423" y="209681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证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91001"/>
              </p:ext>
            </p:extLst>
          </p:nvPr>
        </p:nvGraphicFramePr>
        <p:xfrm>
          <a:off x="1264898" y="1952348"/>
          <a:ext cx="29924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Equation" r:id="rId3" imgW="1434960" imgH="406080" progId="Equation.DSMT4">
                  <p:embed/>
                </p:oleObj>
              </mc:Choice>
              <mc:Fallback>
                <p:oleObj name="Equation" r:id="rId3" imgW="1434960" imgH="406080" progId="Equation.DSMT4">
                  <p:embed/>
                  <p:pic>
                    <p:nvPicPr>
                      <p:cNvPr id="258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898" y="1952348"/>
                        <a:ext cx="29924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24518"/>
              </p:ext>
            </p:extLst>
          </p:nvPr>
        </p:nvGraphicFramePr>
        <p:xfrm>
          <a:off x="4382748" y="2096810"/>
          <a:ext cx="1666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3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258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748" y="2096810"/>
                        <a:ext cx="16668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30813"/>
              </p:ext>
            </p:extLst>
          </p:nvPr>
        </p:nvGraphicFramePr>
        <p:xfrm>
          <a:off x="566398" y="2888973"/>
          <a:ext cx="64801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Equation" r:id="rId7" imgW="3187440" imgH="444240" progId="Equation.DSMT4">
                  <p:embed/>
                </p:oleObj>
              </mc:Choice>
              <mc:Fallback>
                <p:oleObj name="Equation" r:id="rId7" imgW="3187440" imgH="444240" progId="Equation.DSMT4">
                  <p:embed/>
                  <p:pic>
                    <p:nvPicPr>
                      <p:cNvPr id="2584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8" y="2888973"/>
                        <a:ext cx="64801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96717"/>
              </p:ext>
            </p:extLst>
          </p:nvPr>
        </p:nvGraphicFramePr>
        <p:xfrm>
          <a:off x="7048160" y="2888973"/>
          <a:ext cx="1295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Equation" r:id="rId9" imgW="634680" imgH="444240" progId="Equation.DSMT4">
                  <p:embed/>
                </p:oleObj>
              </mc:Choice>
              <mc:Fallback>
                <p:oleObj name="Equation" r:id="rId9" imgW="634680" imgH="444240" progId="Equation.DSMT4">
                  <p:embed/>
                  <p:pic>
                    <p:nvPicPr>
                      <p:cNvPr id="2584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160" y="2888973"/>
                        <a:ext cx="1295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573534"/>
              </p:ext>
            </p:extLst>
          </p:nvPr>
        </p:nvGraphicFramePr>
        <p:xfrm>
          <a:off x="1214098" y="4697135"/>
          <a:ext cx="39608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6" name="Equation" r:id="rId11" imgW="1777680" imgH="291960" progId="Equation.DSMT4">
                  <p:embed/>
                </p:oleObj>
              </mc:Choice>
              <mc:Fallback>
                <p:oleObj name="Equation" r:id="rId11" imgW="1777680" imgH="291960" progId="Equation.DSMT4">
                  <p:embed/>
                  <p:pic>
                    <p:nvPicPr>
                      <p:cNvPr id="2584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098" y="4697135"/>
                        <a:ext cx="39608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5247935" y="4768573"/>
            <a:ext cx="1152525" cy="568325"/>
            <a:chOff x="4080" y="3658"/>
            <a:chExt cx="613" cy="312"/>
          </a:xfrm>
        </p:grpSpPr>
        <p:graphicFrame>
          <p:nvGraphicFramePr>
            <p:cNvPr id="39" name="Object 25"/>
            <p:cNvGraphicFramePr>
              <a:graphicFrameLocks noChangeAspect="1"/>
            </p:cNvGraphicFramePr>
            <p:nvPr/>
          </p:nvGraphicFramePr>
          <p:xfrm>
            <a:off x="4150" y="3658"/>
            <a:ext cx="5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27" name="Equation" r:id="rId13" imgW="482400" imgH="279360" progId="Equation.DSMT4">
                    <p:embed/>
                  </p:oleObj>
                </mc:Choice>
                <mc:Fallback>
                  <p:oleObj name="Equation" r:id="rId13" imgW="482400" imgH="279360" progId="Equation.DSMT4">
                    <p:embed/>
                    <p:pic>
                      <p:nvPicPr>
                        <p:cNvPr id="184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658"/>
                          <a:ext cx="5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4080" y="37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639423" y="3968473"/>
            <a:ext cx="289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由切比雪夫不等式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4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 smtClean="0"/>
              <a:t>第七章  参数估计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7</a:t>
            </a: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参数估计概念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407275" cy="720100"/>
          </a:xfrm>
        </p:spPr>
        <p:txBody>
          <a:bodyPr/>
          <a:lstStyle/>
          <a:p>
            <a:r>
              <a:rPr lang="en-US" altLang="zh-CN" sz="3600" dirty="0" smtClean="0"/>
              <a:t>7.1 </a:t>
            </a:r>
            <a:r>
              <a:rPr lang="zh-CN" altLang="en-US" sz="3600" dirty="0" smtClean="0"/>
              <a:t>参数估计概念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2915770" y="717959"/>
            <a:ext cx="568967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——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根据样本给出参数的估计值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792308" y="1242796"/>
            <a:ext cx="3657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x,θ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中的未知参数</a:t>
            </a:r>
          </a:p>
        </p:txBody>
      </p: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2849708" y="1838109"/>
            <a:ext cx="2841625" cy="457200"/>
            <a:chOff x="1082" y="1584"/>
            <a:chExt cx="1598" cy="288"/>
          </a:xfrm>
        </p:grpSpPr>
        <p:pic>
          <p:nvPicPr>
            <p:cNvPr id="60" name="图片 5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" y="1596"/>
              <a:ext cx="113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1082" y="1584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</a:t>
              </a:r>
            </a:p>
          </p:txBody>
        </p:sp>
      </p:grpSp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411308" y="3057317"/>
            <a:ext cx="2895600" cy="461963"/>
            <a:chOff x="1968" y="2160"/>
            <a:chExt cx="1824" cy="291"/>
          </a:xfrm>
        </p:grpSpPr>
        <p:pic>
          <p:nvPicPr>
            <p:cNvPr id="58" name="图片 5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16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968" y="2160"/>
              <a:ext cx="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估计量</a:t>
              </a:r>
            </a:p>
          </p:txBody>
        </p:sp>
      </p:grpSp>
      <p:grpSp>
        <p:nvGrpSpPr>
          <p:cNvPr id="42" name="Group 11"/>
          <p:cNvGrpSpPr>
            <a:grpSpLocks/>
          </p:cNvGrpSpPr>
          <p:nvPr/>
        </p:nvGrpSpPr>
        <p:grpSpPr bwMode="auto">
          <a:xfrm>
            <a:off x="487508" y="4428909"/>
            <a:ext cx="2819400" cy="504825"/>
            <a:chOff x="2736" y="3090"/>
            <a:chExt cx="1776" cy="318"/>
          </a:xfrm>
        </p:grpSpPr>
        <p:pic>
          <p:nvPicPr>
            <p:cNvPr id="56" name="图片 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090"/>
              <a:ext cx="120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2736" y="3099"/>
              <a:ext cx="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</a:t>
              </a:r>
            </a:p>
          </p:txBody>
        </p:sp>
      </p:grp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1935308" y="5495709"/>
            <a:ext cx="420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en-US" altLang="zh-CN" sz="2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08" y="1268196"/>
            <a:ext cx="78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4205433" y="1776196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44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flipH="1">
            <a:off x="2468708" y="2295309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2316308" y="359070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3992708" y="3071596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估计区间</a:t>
            </a:r>
          </a:p>
        </p:txBody>
      </p:sp>
      <p:pic>
        <p:nvPicPr>
          <p:cNvPr id="49" name="图片 4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08" y="3147796"/>
            <a:ext cx="35052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2316308" y="49623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6278708" y="359070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4907108" y="23715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3" name="图片 5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08" y="4595596"/>
            <a:ext cx="13843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2833833" y="5509996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5516708" y="5509996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区间估计</a:t>
            </a:r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6" grpId="0" animBg="1"/>
      <p:bldP spid="47" grpId="0" animBg="1"/>
      <p:bldP spid="48" grpId="0"/>
      <p:bldP spid="50" grpId="0" animBg="1"/>
      <p:bldP spid="51" grpId="0" animBg="1"/>
      <p:bldP spid="52" grpId="0" animBg="1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 smtClean="0"/>
              <a:t>第七章  参数估计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7.2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矩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估计法和极大似然估计法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3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7.2.1 </a:t>
            </a:r>
            <a:r>
              <a:rPr lang="zh-CN" altLang="en-US" sz="3200" dirty="0" smtClean="0"/>
              <a:t>矩估计法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6" name="Rectangle 249"/>
          <p:cNvSpPr>
            <a:spLocks noChangeArrowheads="1"/>
          </p:cNvSpPr>
          <p:nvPr/>
        </p:nvSpPr>
        <p:spPr bwMode="auto">
          <a:xfrm>
            <a:off x="2301178" y="4277012"/>
            <a:ext cx="4465637" cy="503238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FF99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7" name="Text Box 221"/>
          <p:cNvSpPr txBox="1">
            <a:spLocks noChangeArrowheads="1"/>
          </p:cNvSpPr>
          <p:nvPr/>
        </p:nvSpPr>
        <p:spPr bwMode="auto">
          <a:xfrm>
            <a:off x="573978" y="1268700"/>
            <a:ext cx="7913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原理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：大数定理，样本矩在一定程度上逼近总体矩。</a:t>
            </a:r>
          </a:p>
        </p:txBody>
      </p:sp>
      <p:graphicFrame>
        <p:nvGraphicFramePr>
          <p:cNvPr id="58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14883"/>
              </p:ext>
            </p:extLst>
          </p:nvPr>
        </p:nvGraphicFramePr>
        <p:xfrm>
          <a:off x="2661540" y="1036925"/>
          <a:ext cx="40179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1" name="Equation" r:id="rId3" imgW="2158920" imgH="457200" progId="Equation.DSMT4">
                  <p:embed/>
                </p:oleObj>
              </mc:Choice>
              <mc:Fallback>
                <p:oleObj name="Equation" r:id="rId3" imgW="2158920" imgH="457200" progId="Equation.DSMT4">
                  <p:embed/>
                  <p:pic>
                    <p:nvPicPr>
                      <p:cNvPr id="589025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540" y="1036925"/>
                        <a:ext cx="40179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68490"/>
              </p:ext>
            </p:extLst>
          </p:nvPr>
        </p:nvGraphicFramePr>
        <p:xfrm>
          <a:off x="4255390" y="1179800"/>
          <a:ext cx="19526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589026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390" y="1179800"/>
                        <a:ext cx="19526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619350"/>
              </p:ext>
            </p:extLst>
          </p:nvPr>
        </p:nvGraphicFramePr>
        <p:xfrm>
          <a:off x="5342828" y="1179800"/>
          <a:ext cx="1952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3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589027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828" y="1179800"/>
                        <a:ext cx="19526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228"/>
          <p:cNvSpPr txBox="1">
            <a:spLocks noChangeArrowheads="1"/>
          </p:cNvSpPr>
          <p:nvPr/>
        </p:nvSpPr>
        <p:spPr bwMode="auto">
          <a:xfrm>
            <a:off x="429515" y="4132550"/>
            <a:ext cx="946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方法</a:t>
            </a:r>
            <a:endParaRPr kumimoji="1"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229"/>
          <p:cNvSpPr txBox="1">
            <a:spLocks noChangeArrowheads="1"/>
          </p:cNvSpPr>
          <p:nvPr/>
        </p:nvSpPr>
        <p:spPr bwMode="auto">
          <a:xfrm>
            <a:off x="332678" y="1829087"/>
            <a:ext cx="8294687" cy="1123950"/>
          </a:xfrm>
          <a:prstGeom prst="rect">
            <a:avLst/>
          </a:prstGeom>
          <a:solidFill>
            <a:srgbClr val="E3F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chemeClr val="tx1"/>
                </a:solidFill>
                <a:latin typeface="Arial Black" panose="020B0A04020102020204" pitchFamily="34" charset="0"/>
              </a:rPr>
              <a:t>总体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>
                <a:solidFill>
                  <a:schemeClr val="tx1"/>
                </a:solidFill>
              </a:rPr>
              <a:t>的分布函数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2600" b="1">
                <a:solidFill>
                  <a:schemeClr val="tx1"/>
                </a:solidFill>
              </a:rPr>
              <a:t>其中</a:t>
            </a:r>
            <a:r>
              <a:rPr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为待估参数</a:t>
            </a:r>
            <a:r>
              <a:rPr lang="en-US" altLang="zh-CN" sz="2600" b="1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的样本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阶矩存在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600" b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600" b="1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</a:p>
        </p:txBody>
      </p:sp>
      <p:sp>
        <p:nvSpPr>
          <p:cNvPr id="63" name="Text Box 230"/>
          <p:cNvSpPr txBox="1">
            <a:spLocks noChangeArrowheads="1"/>
          </p:cNvSpPr>
          <p:nvPr/>
        </p:nvSpPr>
        <p:spPr bwMode="auto">
          <a:xfrm>
            <a:off x="500953" y="2956212"/>
            <a:ext cx="30527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/>
              <a:t>总体的</a:t>
            </a:r>
            <a:r>
              <a:rPr lang="en-US" altLang="zh-CN" sz="2600" b="1" i="1">
                <a:latin typeface="Times New Roman" panose="02020603050405020304" pitchFamily="18" charset="0"/>
              </a:rPr>
              <a:t>j</a:t>
            </a:r>
            <a:r>
              <a:rPr lang="zh-CN" altLang="en-US" sz="2600" b="1"/>
              <a:t>阶原点矩</a:t>
            </a:r>
          </a:p>
        </p:txBody>
      </p:sp>
      <p:sp>
        <p:nvSpPr>
          <p:cNvPr id="64" name="Text Box 231"/>
          <p:cNvSpPr txBox="1">
            <a:spLocks noChangeArrowheads="1"/>
          </p:cNvSpPr>
          <p:nvPr/>
        </p:nvSpPr>
        <p:spPr bwMode="auto">
          <a:xfrm>
            <a:off x="3390203" y="2948275"/>
            <a:ext cx="13589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i="1">
                <a:latin typeface="Times New Roman" panose="02020603050405020304" pitchFamily="18" charset="0"/>
              </a:rPr>
              <a:t>E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30000">
                <a:latin typeface="Times New Roman" panose="02020603050405020304" pitchFamily="18" charset="0"/>
              </a:rPr>
              <a:t>j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5" name="Text Box 232"/>
          <p:cNvSpPr txBox="1">
            <a:spLocks noChangeArrowheads="1"/>
          </p:cNvSpPr>
          <p:nvPr/>
        </p:nvSpPr>
        <p:spPr bwMode="auto">
          <a:xfrm>
            <a:off x="4168078" y="2964150"/>
            <a:ext cx="2325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=</a:t>
            </a:r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latin typeface="Symbol" panose="05050102010706020507" pitchFamily="18" charset="2"/>
              </a:rPr>
              <a:t>q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latin typeface="Times New Roman" panose="02020603050405020304" pitchFamily="18" charset="0"/>
              </a:rPr>
              <a:t>,…,</a:t>
            </a:r>
            <a:r>
              <a:rPr lang="en-US" altLang="zh-CN" sz="2600" b="1" i="1">
                <a:latin typeface="Symbol" panose="05050102010706020507" pitchFamily="18" charset="2"/>
              </a:rPr>
              <a:t>q</a:t>
            </a:r>
            <a:r>
              <a:rPr lang="en-US" altLang="zh-CN" sz="26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6" name="Text Box 233"/>
          <p:cNvSpPr txBox="1">
            <a:spLocks noChangeArrowheads="1"/>
          </p:cNvSpPr>
          <p:nvPr/>
        </p:nvSpPr>
        <p:spPr bwMode="auto">
          <a:xfrm>
            <a:off x="1293115" y="4291300"/>
            <a:ext cx="969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/>
              <a:t>令</a:t>
            </a:r>
          </a:p>
        </p:txBody>
      </p:sp>
      <p:sp>
        <p:nvSpPr>
          <p:cNvPr id="67" name="Text Box 234"/>
          <p:cNvSpPr txBox="1">
            <a:spLocks noChangeArrowheads="1"/>
          </p:cNvSpPr>
          <p:nvPr/>
        </p:nvSpPr>
        <p:spPr bwMode="auto">
          <a:xfrm>
            <a:off x="4290315" y="3484850"/>
            <a:ext cx="1108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=</a:t>
            </a:r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25000"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68" name="Object 23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1636200"/>
              </p:ext>
            </p:extLst>
          </p:nvPr>
        </p:nvGraphicFramePr>
        <p:xfrm>
          <a:off x="3885503" y="3356262"/>
          <a:ext cx="936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4" name="公式" r:id="rId9" imgW="634680" imgH="482400" progId="Equation.3">
                  <p:embed/>
                </p:oleObj>
              </mc:Choice>
              <mc:Fallback>
                <p:oleObj name="公式" r:id="rId9" imgW="634680" imgH="482400" progId="Equation.3">
                  <p:embed/>
                  <p:pic>
                    <p:nvPicPr>
                      <p:cNvPr id="589035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503" y="3356262"/>
                        <a:ext cx="9366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237"/>
          <p:cNvSpPr txBox="1">
            <a:spLocks noChangeArrowheads="1"/>
          </p:cNvSpPr>
          <p:nvPr/>
        </p:nvSpPr>
        <p:spPr bwMode="auto">
          <a:xfrm>
            <a:off x="500953" y="3484850"/>
            <a:ext cx="30527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/>
              <a:t>样本的</a:t>
            </a:r>
            <a:r>
              <a:rPr lang="en-US" altLang="zh-CN" sz="2600" b="1" i="1">
                <a:latin typeface="Times New Roman" panose="02020603050405020304" pitchFamily="18" charset="0"/>
              </a:rPr>
              <a:t>j</a:t>
            </a:r>
            <a:r>
              <a:rPr lang="zh-CN" altLang="en-US" sz="2600" b="1"/>
              <a:t>阶原点矩</a:t>
            </a:r>
          </a:p>
        </p:txBody>
      </p:sp>
      <p:sp>
        <p:nvSpPr>
          <p:cNvPr id="70" name="Text Box 241"/>
          <p:cNvSpPr txBox="1">
            <a:spLocks noChangeArrowheads="1"/>
          </p:cNvSpPr>
          <p:nvPr/>
        </p:nvSpPr>
        <p:spPr bwMode="auto">
          <a:xfrm>
            <a:off x="1897953" y="4262725"/>
            <a:ext cx="2136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latin typeface="Symbol" panose="05050102010706020507" pitchFamily="18" charset="2"/>
              </a:rPr>
              <a:t>q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latin typeface="Times New Roman" panose="02020603050405020304" pitchFamily="18" charset="0"/>
              </a:rPr>
              <a:t>,…,</a:t>
            </a:r>
            <a:r>
              <a:rPr lang="en-US" altLang="zh-CN" sz="2600" b="1" i="1">
                <a:latin typeface="Symbol" panose="05050102010706020507" pitchFamily="18" charset="2"/>
              </a:rPr>
              <a:t>q</a:t>
            </a:r>
            <a:r>
              <a:rPr lang="en-US" altLang="zh-CN" sz="26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1" name="Text Box 242"/>
          <p:cNvSpPr txBox="1">
            <a:spLocks noChangeArrowheads="1"/>
          </p:cNvSpPr>
          <p:nvPr/>
        </p:nvSpPr>
        <p:spPr bwMode="auto">
          <a:xfrm>
            <a:off x="3453703" y="4277012"/>
            <a:ext cx="1108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=</a:t>
            </a:r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250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72" name="Text Box 243"/>
          <p:cNvSpPr txBox="1">
            <a:spLocks noChangeArrowheads="1"/>
          </p:cNvSpPr>
          <p:nvPr/>
        </p:nvSpPr>
        <p:spPr bwMode="auto">
          <a:xfrm>
            <a:off x="4736403" y="4262725"/>
            <a:ext cx="17446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i="1">
                <a:latin typeface="Times New Roman" panose="02020603050405020304" pitchFamily="18" charset="0"/>
              </a:rPr>
              <a:t>j</a:t>
            </a:r>
            <a:r>
              <a:rPr lang="en-US" altLang="zh-CN" sz="2600" b="1">
                <a:latin typeface="Times New Roman" panose="02020603050405020304" pitchFamily="18" charset="0"/>
              </a:rPr>
              <a:t>=1,…,</a:t>
            </a:r>
            <a:r>
              <a:rPr lang="en-US" altLang="zh-CN" sz="2600" b="1" i="1">
                <a:latin typeface="Times New Roman" panose="02020603050405020304" pitchFamily="18" charset="0"/>
              </a:rPr>
              <a:t>k</a:t>
            </a:r>
            <a:endParaRPr lang="en-US" altLang="zh-CN" sz="2600" b="1">
              <a:latin typeface="Times New Roman" panose="02020603050405020304" pitchFamily="18" charset="0"/>
            </a:endParaRPr>
          </a:p>
        </p:txBody>
      </p:sp>
      <p:grpSp>
        <p:nvGrpSpPr>
          <p:cNvPr id="73" name="Group 250"/>
          <p:cNvGrpSpPr>
            <a:grpSpLocks/>
          </p:cNvGrpSpPr>
          <p:nvPr/>
        </p:nvGrpSpPr>
        <p:grpSpPr bwMode="auto">
          <a:xfrm>
            <a:off x="-2285" y="4846925"/>
            <a:ext cx="8337550" cy="492125"/>
            <a:chOff x="204" y="3381"/>
            <a:chExt cx="5252" cy="310"/>
          </a:xfrm>
        </p:grpSpPr>
        <p:sp>
          <p:nvSpPr>
            <p:cNvPr id="74" name="Text Box 244"/>
            <p:cNvSpPr txBox="1">
              <a:spLocks noChangeArrowheads="1"/>
            </p:cNvSpPr>
            <p:nvPr/>
          </p:nvSpPr>
          <p:spPr bwMode="auto">
            <a:xfrm>
              <a:off x="204" y="3383"/>
              <a:ext cx="21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600" b="1"/>
                <a:t>求解方程组</a:t>
              </a:r>
              <a:r>
                <a:rPr lang="en-US" altLang="zh-CN" sz="2600" b="1"/>
                <a:t>,</a:t>
              </a:r>
              <a:r>
                <a:rPr lang="zh-CN" altLang="en-US" sz="2600" b="1"/>
                <a:t>得到解</a:t>
              </a:r>
            </a:p>
          </p:txBody>
        </p:sp>
        <p:graphicFrame>
          <p:nvGraphicFramePr>
            <p:cNvPr id="75" name="Object 246"/>
            <p:cNvGraphicFramePr>
              <a:graphicFrameLocks noChangeAspect="1"/>
            </p:cNvGraphicFramePr>
            <p:nvPr/>
          </p:nvGraphicFramePr>
          <p:xfrm>
            <a:off x="2280" y="3381"/>
            <a:ext cx="31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5" name="公式" r:id="rId11" imgW="3060360" imgH="291960" progId="Equation.3">
                    <p:embed/>
                  </p:oleObj>
                </mc:Choice>
                <mc:Fallback>
                  <p:oleObj name="公式" r:id="rId11" imgW="3060360" imgH="291960" progId="Equation.3">
                    <p:embed/>
                    <p:pic>
                      <p:nvPicPr>
                        <p:cNvPr id="2054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3381"/>
                          <a:ext cx="317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46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build="p" autoUpdateAnimBg="0"/>
      <p:bldP spid="61" grpId="0" build="p" autoUpdateAnimBg="0"/>
      <p:bldP spid="62" grpId="0" animBg="1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7.2.1 </a:t>
            </a:r>
            <a:r>
              <a:rPr lang="zh-CN" altLang="en-US" sz="3200" dirty="0" smtClean="0"/>
              <a:t>矩估计法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11450" y="722954"/>
            <a:ext cx="7443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试求总体期望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和方差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的矩估计。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82887" y="1586554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16791"/>
              </p:ext>
            </p:extLst>
          </p:nvPr>
        </p:nvGraphicFramePr>
        <p:xfrm>
          <a:off x="1311537" y="1421454"/>
          <a:ext cx="26304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3" imgW="1333440" imgH="698400" progId="Equation.DSMT4">
                  <p:embed/>
                </p:oleObj>
              </mc:Choice>
              <mc:Fallback>
                <p:oleObj name="Equation" r:id="rId3" imgW="1333440" imgH="698400" progId="Equation.DSMT4">
                  <p:embed/>
                  <p:pic>
                    <p:nvPicPr>
                      <p:cNvPr id="257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37" y="1421454"/>
                        <a:ext cx="263048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41027"/>
              </p:ext>
            </p:extLst>
          </p:nvPr>
        </p:nvGraphicFramePr>
        <p:xfrm>
          <a:off x="4313500" y="1353192"/>
          <a:ext cx="28194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5" imgW="1434960" imgH="698400" progId="Equation.DSMT4">
                  <p:embed/>
                </p:oleObj>
              </mc:Choice>
              <mc:Fallback>
                <p:oleObj name="Equation" r:id="rId5" imgW="1434960" imgH="698400" progId="Equation.DSMT4">
                  <p:embed/>
                  <p:pic>
                    <p:nvPicPr>
                      <p:cNvPr id="257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500" y="1353192"/>
                        <a:ext cx="281940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64892"/>
              </p:ext>
            </p:extLst>
          </p:nvPr>
        </p:nvGraphicFramePr>
        <p:xfrm>
          <a:off x="4067437" y="2839092"/>
          <a:ext cx="25923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7" imgW="1434960" imgH="431640" progId="Equation.DSMT4">
                  <p:embed/>
                </p:oleObj>
              </mc:Choice>
              <mc:Fallback>
                <p:oleObj name="Equation" r:id="rId7" imgW="1434960" imgH="431640" progId="Equation.DSMT4">
                  <p:embed/>
                  <p:pic>
                    <p:nvPicPr>
                      <p:cNvPr id="257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437" y="2839092"/>
                        <a:ext cx="25923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4312" y="4394842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95587" y="5352104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681300" y="5953767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1165487" y="4361504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此结论对期望和方差存在的总体都适用，即</a:t>
            </a:r>
          </a:p>
        </p:txBody>
      </p:sp>
      <p:graphicFrame>
        <p:nvGraphicFramePr>
          <p:cNvPr id="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21326"/>
              </p:ext>
            </p:extLst>
          </p:nvPr>
        </p:nvGraphicFramePr>
        <p:xfrm>
          <a:off x="2152912" y="4826642"/>
          <a:ext cx="1528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9" name="Equation" r:id="rId9" imgW="774360" imgH="241200" progId="Equation.DSMT4">
                  <p:embed/>
                </p:oleObj>
              </mc:Choice>
              <mc:Fallback>
                <p:oleObj name="Equation" r:id="rId9" imgW="774360" imgH="241200" progId="Equation.DSMT4">
                  <p:embed/>
                  <p:pic>
                    <p:nvPicPr>
                      <p:cNvPr id="2573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912" y="4826642"/>
                        <a:ext cx="15287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36607"/>
              </p:ext>
            </p:extLst>
          </p:nvPr>
        </p:nvGraphicFramePr>
        <p:xfrm>
          <a:off x="3880112" y="4855217"/>
          <a:ext cx="14112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0" name="Equation" r:id="rId11" imgW="774360" imgH="241200" progId="Equation.DSMT4">
                  <p:embed/>
                </p:oleObj>
              </mc:Choice>
              <mc:Fallback>
                <p:oleObj name="Equation" r:id="rId11" imgW="774360" imgH="241200" progId="Equation.DSMT4">
                  <p:embed/>
                  <p:pic>
                    <p:nvPicPr>
                      <p:cNvPr id="2573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112" y="4855217"/>
                        <a:ext cx="14112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190887" y="5331467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估计不唯一，如对总体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3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2413"/>
              </p:ext>
            </p:extLst>
          </p:nvPr>
        </p:nvGraphicFramePr>
        <p:xfrm>
          <a:off x="5210437" y="5356867"/>
          <a:ext cx="1012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" name="Equation" r:id="rId13" imgW="507960" imgH="241200" progId="Equation.DSMT4">
                  <p:embed/>
                </p:oleObj>
              </mc:Choice>
              <mc:Fallback>
                <p:oleObj name="Equation" r:id="rId13" imgW="507960" imgH="241200" progId="Equation.DSMT4">
                  <p:embed/>
                  <p:pic>
                    <p:nvPicPr>
                      <p:cNvPr id="2573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437" y="5356867"/>
                        <a:ext cx="1012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32606"/>
              </p:ext>
            </p:extLst>
          </p:nvPr>
        </p:nvGraphicFramePr>
        <p:xfrm>
          <a:off x="6251837" y="5356867"/>
          <a:ext cx="1044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2" name="Equation" r:id="rId15" imgW="507960" imgH="215640" progId="Equation.DSMT4">
                  <p:embed/>
                </p:oleObj>
              </mc:Choice>
              <mc:Fallback>
                <p:oleObj name="Equation" r:id="rId15" imgW="507960" imgH="215640" progId="Equation.DSMT4">
                  <p:embed/>
                  <p:pic>
                    <p:nvPicPr>
                      <p:cNvPr id="2573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837" y="5356867"/>
                        <a:ext cx="1044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1273437" y="5909317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可用</a:t>
            </a:r>
          </a:p>
        </p:txBody>
      </p:sp>
      <p:graphicFrame>
        <p:nvGraphicFramePr>
          <p:cNvPr id="4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682616"/>
              </p:ext>
            </p:extLst>
          </p:nvPr>
        </p:nvGraphicFramePr>
        <p:xfrm>
          <a:off x="2068775" y="5834704"/>
          <a:ext cx="22193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3" name="Equation" r:id="rId17" imgW="1320480" imgH="431640" progId="Equation.DSMT4">
                  <p:embed/>
                </p:oleObj>
              </mc:Choice>
              <mc:Fallback>
                <p:oleObj name="Equation" r:id="rId17" imgW="1320480" imgH="431640" progId="Equation.DSMT4">
                  <p:embed/>
                  <p:pic>
                    <p:nvPicPr>
                      <p:cNvPr id="25733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775" y="5834704"/>
                        <a:ext cx="22193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4229362" y="5907729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估计</a:t>
            </a:r>
          </a:p>
        </p:txBody>
      </p:sp>
      <p:graphicFrame>
        <p:nvGraphicFramePr>
          <p:cNvPr id="4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01067"/>
              </p:ext>
            </p:extLst>
          </p:nvPr>
        </p:nvGraphicFramePr>
        <p:xfrm>
          <a:off x="4916750" y="5936304"/>
          <a:ext cx="2298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" name="Equation" r:id="rId19" imgW="1218960" imgH="241200" progId="Equation.DSMT4">
                  <p:embed/>
                </p:oleObj>
              </mc:Choice>
              <mc:Fallback>
                <p:oleObj name="Equation" r:id="rId19" imgW="1218960" imgH="241200" progId="Equation.DSMT4">
                  <p:embed/>
                  <p:pic>
                    <p:nvPicPr>
                      <p:cNvPr id="25733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750" y="5936304"/>
                        <a:ext cx="22987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558137"/>
              </p:ext>
            </p:extLst>
          </p:nvPr>
        </p:nvGraphicFramePr>
        <p:xfrm>
          <a:off x="1054362" y="2799404"/>
          <a:ext cx="30749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5" name="Equation" r:id="rId21" imgW="1587240" imgH="698400" progId="Equation.DSMT4">
                  <p:embed/>
                </p:oleObj>
              </mc:Choice>
              <mc:Fallback>
                <p:oleObj name="Equation" r:id="rId21" imgW="1587240" imgH="698400" progId="Equation.DSMT4">
                  <p:embed/>
                  <p:pic>
                    <p:nvPicPr>
                      <p:cNvPr id="25733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362" y="2799404"/>
                        <a:ext cx="3074988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47879"/>
              </p:ext>
            </p:extLst>
          </p:nvPr>
        </p:nvGraphicFramePr>
        <p:xfrm>
          <a:off x="4459550" y="3602679"/>
          <a:ext cx="1368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6" name="Equation" r:id="rId23" imgW="711000" imgH="253800" progId="Equation.DSMT4">
                  <p:embed/>
                </p:oleObj>
              </mc:Choice>
              <mc:Fallback>
                <p:oleObj name="Equation" r:id="rId23" imgW="711000" imgH="253800" progId="Equation.DSMT4">
                  <p:embed/>
                  <p:pic>
                    <p:nvPicPr>
                      <p:cNvPr id="25733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550" y="3602679"/>
                        <a:ext cx="13684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65052"/>
              </p:ext>
            </p:extLst>
          </p:nvPr>
        </p:nvGraphicFramePr>
        <p:xfrm>
          <a:off x="6186750" y="3602679"/>
          <a:ext cx="10493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7" name="Equation" r:id="rId25" imgW="545760" imgH="253800" progId="Equation.DSMT4">
                  <p:embed/>
                </p:oleObj>
              </mc:Choice>
              <mc:Fallback>
                <p:oleObj name="Equation" r:id="rId25" imgW="545760" imgH="253800" progId="Equation.DSMT4">
                  <p:embed/>
                  <p:pic>
                    <p:nvPicPr>
                      <p:cNvPr id="25733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750" y="3602679"/>
                        <a:ext cx="10493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0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25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25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25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30" grpId="0" build="p" autoUpdateAnimBg="0"/>
      <p:bldP spid="31" grpId="0" build="p" autoUpdateAnimBg="0"/>
      <p:bldP spid="32" grpId="0" build="p" autoUpdateAnimBg="0"/>
      <p:bldP spid="33" grpId="0" build="p" autoUpdateAnimBg="0"/>
      <p:bldP spid="36" grpId="0" build="p" autoUpdateAnimBg="0"/>
      <p:bldP spid="39" grpId="0" build="p" autoUpdateAnimBg="0"/>
      <p:bldP spid="4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7.2.1 </a:t>
            </a:r>
            <a:r>
              <a:rPr lang="zh-CN" altLang="en-US" sz="3200" dirty="0" smtClean="0"/>
              <a:t>矩估计法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27756" y="6283624"/>
            <a:ext cx="1279525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533057" y="773160"/>
            <a:ext cx="8153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设总体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U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试由样本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未知参数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的矩估计量。</a:t>
            </a: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1653"/>
              </p:ext>
            </p:extLst>
          </p:nvPr>
        </p:nvGraphicFramePr>
        <p:xfrm>
          <a:off x="1001711" y="1844780"/>
          <a:ext cx="3426270" cy="153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8" name="公式" r:id="rId3" imgW="1752480" imgH="787320" progId="Equation.3">
                  <p:embed/>
                </p:oleObj>
              </mc:Choice>
              <mc:Fallback>
                <p:oleObj name="公式" r:id="rId3" imgW="1752480" imgH="787320" progId="Equation.3">
                  <p:embed/>
                  <p:pic>
                    <p:nvPicPr>
                      <p:cNvPr id="68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1" y="1844780"/>
                        <a:ext cx="3426270" cy="1538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44511" y="2046394"/>
            <a:ext cx="615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60486"/>
              </p:ext>
            </p:extLst>
          </p:nvPr>
        </p:nvGraphicFramePr>
        <p:xfrm>
          <a:off x="4500859" y="2395499"/>
          <a:ext cx="499450" cy="39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9" name="公式" r:id="rId5" imgW="190440" imgH="152280" progId="Equation.3">
                  <p:embed/>
                </p:oleObj>
              </mc:Choice>
              <mc:Fallback>
                <p:oleObj name="公式" r:id="rId5" imgW="190440" imgH="152280" progId="Equation.3">
                  <p:embed/>
                  <p:pic>
                    <p:nvPicPr>
                      <p:cNvPr id="68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859" y="2395499"/>
                        <a:ext cx="499450" cy="395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64316"/>
              </p:ext>
            </p:extLst>
          </p:nvPr>
        </p:nvGraphicFramePr>
        <p:xfrm>
          <a:off x="5076825" y="2027532"/>
          <a:ext cx="2179422" cy="11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公式" r:id="rId7" imgW="977760" imgH="507960" progId="Equation.3">
                  <p:embed/>
                </p:oleObj>
              </mc:Choice>
              <mc:Fallback>
                <p:oleObj name="公式" r:id="rId7" imgW="977760" imgH="507960" progId="Equation.3">
                  <p:embed/>
                  <p:pic>
                    <p:nvPicPr>
                      <p:cNvPr id="68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27532"/>
                        <a:ext cx="2179422" cy="1131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3531"/>
              </p:ext>
            </p:extLst>
          </p:nvPr>
        </p:nvGraphicFramePr>
        <p:xfrm>
          <a:off x="968518" y="3349928"/>
          <a:ext cx="2699684" cy="111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1" name="公式" r:id="rId9" imgW="1231560" imgH="507960" progId="Equation.3">
                  <p:embed/>
                </p:oleObj>
              </mc:Choice>
              <mc:Fallback>
                <p:oleObj name="公式" r:id="rId9" imgW="1231560" imgH="507960" progId="Equation.3">
                  <p:embed/>
                  <p:pic>
                    <p:nvPicPr>
                      <p:cNvPr id="68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18" y="3349928"/>
                        <a:ext cx="2699684" cy="1114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37279"/>
              </p:ext>
            </p:extLst>
          </p:nvPr>
        </p:nvGraphicFramePr>
        <p:xfrm>
          <a:off x="3668202" y="3353959"/>
          <a:ext cx="1664837" cy="53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公式" r:id="rId11" imgW="787320" imgH="253800" progId="Equation.3">
                  <p:embed/>
                </p:oleObj>
              </mc:Choice>
              <mc:Fallback>
                <p:oleObj name="公式" r:id="rId11" imgW="787320" imgH="253800" progId="Equation.3">
                  <p:embed/>
                  <p:pic>
                    <p:nvPicPr>
                      <p:cNvPr id="68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202" y="3353959"/>
                        <a:ext cx="1664837" cy="533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52357"/>
              </p:ext>
            </p:extLst>
          </p:nvPr>
        </p:nvGraphicFramePr>
        <p:xfrm>
          <a:off x="3685390" y="3812866"/>
          <a:ext cx="1725376" cy="55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公式" r:id="rId13" imgW="787320" imgH="253800" progId="Equation.3">
                  <p:embed/>
                </p:oleObj>
              </mc:Choice>
              <mc:Fallback>
                <p:oleObj name="公式" r:id="rId13" imgW="787320" imgH="253800" progId="Equation.3">
                  <p:embed/>
                  <p:pic>
                    <p:nvPicPr>
                      <p:cNvPr id="68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390" y="3812866"/>
                        <a:ext cx="1725376" cy="552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56909" y="4520816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缺点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75909" y="5054216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的估计值为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799909" y="4423978"/>
            <a:ext cx="6400800" cy="595313"/>
            <a:chOff x="1536" y="2771"/>
            <a:chExt cx="4032" cy="375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536" y="2832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如                      为来自</a:t>
              </a:r>
              <a:r>
                <a:rPr lang="en-US" altLang="zh-CN" sz="2400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~</a:t>
              </a:r>
              <a:r>
                <a:rPr lang="en-US" altLang="zh-CN" sz="2400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[</a:t>
              </a:r>
              <a:r>
                <a:rPr lang="en-US" altLang="zh-CN" sz="2400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]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的样本观察值，</a:t>
              </a:r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1890" y="2771"/>
            <a:ext cx="92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4" name="公式" r:id="rId15" imgW="965200" imgH="393700" progId="Equation.3">
                    <p:embed/>
                  </p:oleObj>
                </mc:Choice>
                <mc:Fallback>
                  <p:oleObj name="公式" r:id="rId15" imgW="965200" imgH="393700" progId="Equation.3">
                    <p:embed/>
                    <p:pic>
                      <p:nvPicPr>
                        <p:cNvPr id="923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771"/>
                          <a:ext cx="925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82303"/>
              </p:ext>
            </p:extLst>
          </p:nvPr>
        </p:nvGraphicFramePr>
        <p:xfrm>
          <a:off x="2790509" y="5101841"/>
          <a:ext cx="1371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5" name="Equation" r:id="rId17" imgW="698197" imgH="215806" progId="Equation.DSMT4">
                  <p:embed/>
                </p:oleObj>
              </mc:Choice>
              <mc:Fallback>
                <p:oleObj name="Equation" r:id="rId17" imgW="698197" imgH="215806" progId="Equation.DSMT4">
                  <p:embed/>
                  <p:pic>
                    <p:nvPicPr>
                      <p:cNvPr id="26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509" y="5101841"/>
                        <a:ext cx="1371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668988"/>
              </p:ext>
            </p:extLst>
          </p:nvPr>
        </p:nvGraphicFramePr>
        <p:xfrm>
          <a:off x="4238309" y="5066916"/>
          <a:ext cx="137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6" name="Equation" r:id="rId19" imgW="685800" imgH="241300" progId="Equation.DSMT4">
                  <p:embed/>
                </p:oleObj>
              </mc:Choice>
              <mc:Fallback>
                <p:oleObj name="Equation" r:id="rId19" imgW="685800" imgH="241300" progId="Equation.DSMT4">
                  <p:embed/>
                  <p:pic>
                    <p:nvPicPr>
                      <p:cNvPr id="26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309" y="5066916"/>
                        <a:ext cx="1371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722622" y="5066916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注意到：</a:t>
            </a: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463947"/>
              </p:ext>
            </p:extLst>
          </p:nvPr>
        </p:nvGraphicFramePr>
        <p:xfrm>
          <a:off x="7005322" y="5047866"/>
          <a:ext cx="15763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7" name="Equation" r:id="rId21" imgW="774364" imgH="253890" progId="Equation.DSMT4">
                  <p:embed/>
                </p:oleObj>
              </mc:Choice>
              <mc:Fallback>
                <p:oleObj name="Equation" r:id="rId21" imgW="774364" imgH="253890" progId="Equation.DSMT4">
                  <p:embed/>
                  <p:pic>
                    <p:nvPicPr>
                      <p:cNvPr id="2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322" y="5047866"/>
                        <a:ext cx="15763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04509" y="5663816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一般</a:t>
            </a: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84622"/>
              </p:ext>
            </p:extLst>
          </p:nvPr>
        </p:nvGraphicFramePr>
        <p:xfrm>
          <a:off x="1330009" y="5732078"/>
          <a:ext cx="2413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8" name="Equation" r:id="rId23" imgW="1219200" imgH="228600" progId="Equation.DSMT4">
                  <p:embed/>
                </p:oleObj>
              </mc:Choice>
              <mc:Fallback>
                <p:oleObj name="Equation" r:id="rId23" imgW="1219200" imgH="228600" progId="Equation.DSMT4">
                  <p:embed/>
                  <p:pic>
                    <p:nvPicPr>
                      <p:cNvPr id="26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09" y="5732078"/>
                        <a:ext cx="2413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552414"/>
              </p:ext>
            </p:extLst>
          </p:nvPr>
        </p:nvGraphicFramePr>
        <p:xfrm>
          <a:off x="3757297" y="5720966"/>
          <a:ext cx="2282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9" name="Equation" r:id="rId25" imgW="1205977" imgH="253890" progId="Equation.DSMT4">
                  <p:embed/>
                </p:oleObj>
              </mc:Choice>
              <mc:Fallback>
                <p:oleObj name="Equation" r:id="rId25" imgW="1205977" imgH="253890" progId="Equation.DSMT4">
                  <p:embed/>
                  <p:pic>
                    <p:nvPicPr>
                      <p:cNvPr id="266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297" y="5720966"/>
                        <a:ext cx="22828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8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2" grpId="0" autoUpdateAnimBg="0"/>
      <p:bldP spid="13" grpId="0" build="p" autoUpdateAnimBg="0"/>
      <p:bldP spid="19" grpId="0" build="p" autoUpdateAnimBg="0"/>
      <p:bldP spid="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799" y="136236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7.2.2</a:t>
            </a:r>
            <a:r>
              <a:rPr lang="zh-CN" altLang="en-US" sz="3200" dirty="0" smtClean="0"/>
              <a:t>极大似然估计法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925005" y="4229200"/>
            <a:ext cx="2592388" cy="1295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67430" y="900212"/>
            <a:ext cx="807720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引例</a:t>
            </a:r>
            <a:r>
              <a:rPr lang="zh-CN" altLang="en-US" sz="2400" b="1" dirty="0">
                <a:latin typeface="宋体" panose="02010600030101010101" pitchFamily="2" charset="-122"/>
              </a:rPr>
              <a:t> 设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(1,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), 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zh-CN" altLang="zh-CN" sz="2400" b="1" dirty="0">
                <a:latin typeface="+mn-ea"/>
                <a:ea typeface="+mn-ea"/>
              </a:rPr>
              <a:t>未知.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zh-CN" sz="2400" b="1" dirty="0">
                <a:latin typeface="+mn-ea"/>
                <a:ea typeface="+mn-ea"/>
              </a:rPr>
              <a:t>设想我们事先知道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p</a:t>
            </a:r>
            <a:r>
              <a:rPr lang="zh-CN" altLang="zh-CN" sz="2400" b="1" dirty="0">
                <a:latin typeface="+mn-ea"/>
                <a:ea typeface="+mn-ea"/>
              </a:rPr>
              <a:t>只有两种可能: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67430" y="2802037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问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b="1" dirty="0">
                <a:latin typeface="+mn-ea"/>
                <a:ea typeface="+mn-ea"/>
              </a:rPr>
              <a:t>应如何估计参数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905830" y="1582837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=0.8  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或  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=0.1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69018" y="2192437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抽样结果</a:t>
            </a:r>
            <a:r>
              <a:rPr lang="en-US" altLang="zh-CN" sz="2400" b="1" dirty="0">
                <a:latin typeface="+mn-ea"/>
                <a:ea typeface="+mn-ea"/>
              </a:rPr>
              <a:t>: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1, 1, 0, 1.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845505" y="4222850"/>
            <a:ext cx="42640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观测值出现的概率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0.8          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0.1024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0.1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0.0009</a:t>
            </a: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53387"/>
              </p:ext>
            </p:extLst>
          </p:nvPr>
        </p:nvGraphicFramePr>
        <p:xfrm>
          <a:off x="1431043" y="3581500"/>
          <a:ext cx="407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3" imgW="4076700" imgH="381000" progId="Equation.DSMT4">
                  <p:embed/>
                </p:oleObj>
              </mc:Choice>
              <mc:Fallback>
                <p:oleObj name="Equation" r:id="rId3" imgW="4076700" imgH="381000" progId="Equation.DSMT4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043" y="3581500"/>
                        <a:ext cx="407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03016"/>
              </p:ext>
            </p:extLst>
          </p:nvPr>
        </p:nvGraphicFramePr>
        <p:xfrm>
          <a:off x="5509330" y="350847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Equation" r:id="rId5" imgW="1497950" imgH="406224" progId="Equation.DSMT4">
                  <p:embed/>
                </p:oleObj>
              </mc:Choice>
              <mc:Fallback>
                <p:oleObj name="Equation" r:id="rId5" imgW="1497950" imgH="406224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9330" y="350847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077030" y="5697637"/>
            <a:ext cx="439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故参数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3366FF"/>
                </a:solidFill>
                <a:latin typeface="+mn-ea"/>
                <a:ea typeface="+mn-ea"/>
              </a:rPr>
              <a:t>极大似然估计值</a:t>
            </a:r>
            <a:r>
              <a:rPr lang="zh-CN" altLang="en-US" sz="2400" b="1" dirty="0">
                <a:latin typeface="+mn-ea"/>
                <a:ea typeface="+mn-ea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0.8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70605" y="348148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364575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28" grpId="0" build="allAtOnce"/>
      <p:bldP spid="31" grpId="0"/>
      <p:bldP spid="32" grpId="0"/>
    </p:bldLst>
  </p:timing>
</p:sld>
</file>

<file path=ppt/theme/theme1.xml><?xml version="1.0" encoding="utf-8"?>
<a:theme xmlns:a="http://schemas.openxmlformats.org/drawingml/2006/main" name="Basis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2784</TotalTime>
  <Pages>0</Pages>
  <Words>1198</Words>
  <Characters>0</Characters>
  <Application>Microsoft Office PowerPoint</Application>
  <PresentationFormat>全屏显示(4:3)</PresentationFormat>
  <Lines>0</Lines>
  <Paragraphs>204</Paragraphs>
  <Slides>26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MT Extra</vt:lpstr>
      <vt:lpstr>黑体</vt:lpstr>
      <vt:lpstr>华文新魏</vt:lpstr>
      <vt:lpstr>华文中宋</vt:lpstr>
      <vt:lpstr>楷体</vt:lpstr>
      <vt:lpstr>楷体_GB2312</vt:lpstr>
      <vt:lpstr>宋体</vt:lpstr>
      <vt:lpstr>微软雅黑</vt:lpstr>
      <vt:lpstr>-윤고딕120</vt:lpstr>
      <vt:lpstr>Arial</vt:lpstr>
      <vt:lpstr>Arial Black</vt:lpstr>
      <vt:lpstr>Corbel</vt:lpstr>
      <vt:lpstr>Symbol</vt:lpstr>
      <vt:lpstr>Times New Roman</vt:lpstr>
      <vt:lpstr>Basis</vt:lpstr>
      <vt:lpstr>Equation</vt:lpstr>
      <vt:lpstr>公式</vt:lpstr>
      <vt:lpstr>Microsoft Equation 3.0</vt:lpstr>
      <vt:lpstr>MathType 6.0 Equation</vt:lpstr>
      <vt:lpstr>概率论与数理统计  第七章 参数估计</vt:lpstr>
      <vt:lpstr>第七章  参数估计</vt:lpstr>
      <vt:lpstr>第七章  参数估计</vt:lpstr>
      <vt:lpstr>7.1 参数估计概念</vt:lpstr>
      <vt:lpstr>第七章  参数估计</vt:lpstr>
      <vt:lpstr>7.2.1 矩估计法</vt:lpstr>
      <vt:lpstr>7.2.1 矩估计法</vt:lpstr>
      <vt:lpstr>7.2.1 矩估计法</vt:lpstr>
      <vt:lpstr>7.2.2极大似然估计法</vt:lpstr>
      <vt:lpstr>7.2.2极大似然估计法</vt:lpstr>
      <vt:lpstr>7.2.2极大似然估计法</vt:lpstr>
      <vt:lpstr>7.2.2极大似然估计法</vt:lpstr>
      <vt:lpstr>7.2.2极大似然估计法</vt:lpstr>
      <vt:lpstr>7.2.2极大似然估计法</vt:lpstr>
      <vt:lpstr>7.2.2极大似然估计法</vt:lpstr>
      <vt:lpstr>7.2.2极大似然估计法</vt:lpstr>
      <vt:lpstr>7.2.2极大似然估计法</vt:lpstr>
      <vt:lpstr>7.2.2极大似然估计法</vt:lpstr>
      <vt:lpstr>第七章  参数估计</vt:lpstr>
      <vt:lpstr>7.3.1 无偏性</vt:lpstr>
      <vt:lpstr>7.3.1 无偏性</vt:lpstr>
      <vt:lpstr>7.3.1 无偏性</vt:lpstr>
      <vt:lpstr>7.3.2 有效性</vt:lpstr>
      <vt:lpstr>7.3.2 有效性</vt:lpstr>
      <vt:lpstr>7.3.2 一致性</vt:lpstr>
      <vt:lpstr>7.3.2 一致性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6085</cp:revision>
  <dcterms:created xsi:type="dcterms:W3CDTF">2003-07-06T11:35:33Z</dcterms:created>
  <dcterms:modified xsi:type="dcterms:W3CDTF">2018-06-13T15:17:26Z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