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6"/>
  </p:notesMasterIdLst>
  <p:sldIdLst>
    <p:sldId id="788" r:id="rId2"/>
    <p:sldId id="789" r:id="rId3"/>
    <p:sldId id="790" r:id="rId4"/>
    <p:sldId id="792" r:id="rId5"/>
    <p:sldId id="793" r:id="rId6"/>
    <p:sldId id="795" r:id="rId7"/>
    <p:sldId id="796" r:id="rId8"/>
    <p:sldId id="794" r:id="rId9"/>
    <p:sldId id="797" r:id="rId10"/>
    <p:sldId id="798" r:id="rId11"/>
    <p:sldId id="799" r:id="rId12"/>
    <p:sldId id="800" r:id="rId13"/>
    <p:sldId id="801" r:id="rId14"/>
    <p:sldId id="802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3494BA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0394" autoAdjust="0"/>
  </p:normalViewPr>
  <p:slideViewPr>
    <p:cSldViewPr>
      <p:cViewPr varScale="1">
        <p:scale>
          <a:sx n="83" d="100"/>
          <a:sy n="83" d="100"/>
        </p:scale>
        <p:origin x="90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7.png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3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4DA817-CFED-4EDB-8DF1-0B77DE0B3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972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85B7-CAFA-436E-ACAC-4E3C55206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99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70FE-A60E-42D5-ABFB-BD53154B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6348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B62F-AED3-48F1-94E4-AAD620B8E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768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8943-16D7-4B24-B08F-8FA6D669E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0152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4505-F307-48BE-BAFA-0164F898A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043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4ACE-17DB-46FC-8202-FAF2DF0B5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39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A22D-08F5-4861-9EAB-A6D0A1349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3220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8CA69-E625-4CCF-BDA4-E12B4046B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29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9B2-0A1B-4B10-ABF1-15E5FA35E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328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AAEF-5A6B-4AF2-A8DB-EC945E6BD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09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B2572DF-BA4C-468D-A031-794E46648D4B}" type="datetime1">
              <a:rPr lang="zh-CN" altLang="en-US"/>
              <a:pPr>
                <a:defRPr/>
              </a:pPr>
              <a:t>2018/1/8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36.wmf"/><Relationship Id="rId10" Type="http://schemas.openxmlformats.org/officeDocument/2006/relationships/image" Target="../media/image34.wmf"/><Relationship Id="rId19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audio" Target="../media/audio1.wav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4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png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3" Type="http://schemas.openxmlformats.org/officeDocument/2006/relationships/audio" Target="../media/audio1.wav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195" y="112468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第七章 参数估计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7.4.3 </a:t>
            </a:r>
            <a:r>
              <a:rPr lang="zh-CN" altLang="en-US" sz="3200" dirty="0" smtClean="0"/>
              <a:t>单个正态总体方差的区间估计</a:t>
            </a:r>
            <a:endParaRPr lang="zh-CN" altLang="en-US" sz="3200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28625" y="842658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零件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长度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~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=16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95%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置信区间。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39838" y="205709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52625" y="2061858"/>
            <a:ext cx="608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计算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               ），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=0.000293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Symbol" panose="05050102010706020507" pitchFamily="18" charset="2"/>
              </a:rPr>
              <a:t>a </a:t>
            </a:r>
            <a:r>
              <a:rPr kumimoji="1" lang="en-US" altLang="zh-CN" sz="2400" b="1">
                <a:latin typeface="Symbol" panose="05050102010706020507" pitchFamily="18" charset="2"/>
              </a:rPr>
              <a:t>= 0.05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41379"/>
              </p:ext>
            </p:extLst>
          </p:nvPr>
        </p:nvGraphicFramePr>
        <p:xfrm>
          <a:off x="2943225" y="2095196"/>
          <a:ext cx="12255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0" name="公式" r:id="rId3" imgW="622080" imgH="177480" progId="Equation.3">
                  <p:embed/>
                </p:oleObj>
              </mc:Choice>
              <mc:Fallback>
                <p:oleObj name="公式" r:id="rId3" imgW="622080" imgH="177480" progId="Equation.3">
                  <p:embed/>
                  <p:pic>
                    <p:nvPicPr>
                      <p:cNvPr id="70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095196"/>
                        <a:ext cx="12255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1013" y="267145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查表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86150"/>
              </p:ext>
            </p:extLst>
          </p:nvPr>
        </p:nvGraphicFramePr>
        <p:xfrm>
          <a:off x="1162050" y="2627008"/>
          <a:ext cx="2678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公式" r:id="rId5" imgW="1244520" imgH="241200" progId="Equation.3">
                  <p:embed/>
                </p:oleObj>
              </mc:Choice>
              <mc:Fallback>
                <p:oleObj name="公式" r:id="rId5" imgW="1244520" imgH="241200" progId="Equation.3">
                  <p:embed/>
                  <p:pic>
                    <p:nvPicPr>
                      <p:cNvPr id="70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627008"/>
                        <a:ext cx="26781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64829"/>
              </p:ext>
            </p:extLst>
          </p:nvPr>
        </p:nvGraphicFramePr>
        <p:xfrm>
          <a:off x="4125913" y="2595258"/>
          <a:ext cx="2374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公式" r:id="rId7" imgW="1091880" imgH="241200" progId="Equation.3">
                  <p:embed/>
                </p:oleObj>
              </mc:Choice>
              <mc:Fallback>
                <p:oleObj name="公式" r:id="rId7" imgW="1091880" imgH="241200" progId="Equation.3">
                  <p:embed/>
                  <p:pic>
                    <p:nvPicPr>
                      <p:cNvPr id="709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2595258"/>
                        <a:ext cx="23749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001795"/>
              </p:ext>
            </p:extLst>
          </p:nvPr>
        </p:nvGraphicFramePr>
        <p:xfrm>
          <a:off x="1387475" y="3433458"/>
          <a:ext cx="52784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公式" r:id="rId9" imgW="2908080" imgH="520560" progId="Equation.3">
                  <p:embed/>
                </p:oleObj>
              </mc:Choice>
              <mc:Fallback>
                <p:oleObj name="公式" r:id="rId9" imgW="2908080" imgH="520560" progId="Equation.3">
                  <p:embed/>
                  <p:pic>
                    <p:nvPicPr>
                      <p:cNvPr id="70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433458"/>
                        <a:ext cx="52784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044884"/>
              </p:ext>
            </p:extLst>
          </p:nvPr>
        </p:nvGraphicFramePr>
        <p:xfrm>
          <a:off x="1571625" y="3357258"/>
          <a:ext cx="17287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公式" r:id="rId11" imgW="952200" imgH="482400" progId="Equation.3">
                  <p:embed/>
                </p:oleObj>
              </mc:Choice>
              <mc:Fallback>
                <p:oleObj name="公式" r:id="rId11" imgW="952200" imgH="482400" progId="Equation.3">
                  <p:embed/>
                  <p:pic>
                    <p:nvPicPr>
                      <p:cNvPr id="709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357258"/>
                        <a:ext cx="17287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08103"/>
              </p:ext>
            </p:extLst>
          </p:nvPr>
        </p:nvGraphicFramePr>
        <p:xfrm>
          <a:off x="4110038" y="3357258"/>
          <a:ext cx="17287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5" name="公式" r:id="rId13" imgW="952200" imgH="482400" progId="Equation.3">
                  <p:embed/>
                </p:oleObj>
              </mc:Choice>
              <mc:Fallback>
                <p:oleObj name="公式" r:id="rId13" imgW="952200" imgH="482400" progId="Equation.3">
                  <p:embed/>
                  <p:pic>
                    <p:nvPicPr>
                      <p:cNvPr id="7096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3357258"/>
                        <a:ext cx="17287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51912"/>
              </p:ext>
            </p:extLst>
          </p:nvPr>
        </p:nvGraphicFramePr>
        <p:xfrm>
          <a:off x="3324225" y="3509658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6" name="公式" r:id="rId14" imgW="228600" imgH="253800" progId="Equation.3">
                  <p:embed/>
                </p:oleObj>
              </mc:Choice>
              <mc:Fallback>
                <p:oleObj name="公式" r:id="rId14" imgW="228600" imgH="253800" progId="Equation.3">
                  <p:embed/>
                  <p:pic>
                    <p:nvPicPr>
                      <p:cNvPr id="709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509658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44403"/>
              </p:ext>
            </p:extLst>
          </p:nvPr>
        </p:nvGraphicFramePr>
        <p:xfrm>
          <a:off x="1574800" y="4590746"/>
          <a:ext cx="43799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7" name="公式" r:id="rId16" imgW="2412720" imgH="444240" progId="Equation.3">
                  <p:embed/>
                </p:oleObj>
              </mc:Choice>
              <mc:Fallback>
                <p:oleObj name="公式" r:id="rId16" imgW="2412720" imgH="444240" progId="Equation.3">
                  <p:embed/>
                  <p:pic>
                    <p:nvPicPr>
                      <p:cNvPr id="7096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590746"/>
                        <a:ext cx="43799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43661"/>
              </p:ext>
            </p:extLst>
          </p:nvPr>
        </p:nvGraphicFramePr>
        <p:xfrm>
          <a:off x="1633538" y="5813121"/>
          <a:ext cx="3543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8" name="公式" r:id="rId18" imgW="1600200" imgH="203040" progId="Equation.3">
                  <p:embed/>
                </p:oleObj>
              </mc:Choice>
              <mc:Fallback>
                <p:oleObj name="公式" r:id="rId18" imgW="1600200" imgH="203040" progId="Equation.3">
                  <p:embed/>
                  <p:pic>
                    <p:nvPicPr>
                      <p:cNvPr id="7096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813121"/>
                        <a:ext cx="35433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9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7.4.6 </a:t>
            </a:r>
            <a:r>
              <a:rPr lang="zh-CN" altLang="en-US" sz="3200" dirty="0" smtClean="0"/>
              <a:t>单侧置信区间</a:t>
            </a:r>
            <a:endParaRPr lang="zh-CN" altLang="en-US" sz="3200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15520" y="1124439"/>
            <a:ext cx="7632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设总体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的分布函数为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q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zh-CN" altLang="en-US" sz="2600" b="1">
                <a:solidFill>
                  <a:schemeClr val="tx1"/>
                </a:solidFill>
                <a:latin typeface="Symbol" panose="05050102010706020507" pitchFamily="18" charset="2"/>
              </a:rPr>
              <a:t>为未知参数，</a:t>
            </a:r>
            <a:endParaRPr kumimoji="1" lang="zh-CN" altLang="en-US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04333" y="1699114"/>
            <a:ext cx="7126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的样本。给定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(0&lt;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&lt;1),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若统计量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00852"/>
              </p:ext>
            </p:extLst>
          </p:nvPr>
        </p:nvGraphicFramePr>
        <p:xfrm>
          <a:off x="1799733" y="2997689"/>
          <a:ext cx="23764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Equation" r:id="rId3" imgW="1054080" imgH="215640" progId="Equation.DSMT4">
                  <p:embed/>
                </p:oleObj>
              </mc:Choice>
              <mc:Fallback>
                <p:oleObj name="Equation" r:id="rId3" imgW="1054080" imgH="215640" progId="Equation.DSMT4">
                  <p:embed/>
                  <p:pic>
                    <p:nvPicPr>
                      <p:cNvPr id="260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33" y="2997689"/>
                        <a:ext cx="23764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31308" y="4466127"/>
            <a:ext cx="7632700" cy="533400"/>
            <a:chOff x="521" y="2904"/>
            <a:chExt cx="4808" cy="336"/>
          </a:xfrm>
        </p:grpSpPr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521" y="2931"/>
              <a:ext cx="48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称           为 </a:t>
              </a:r>
              <a:r>
                <a:rPr kumimoji="1" lang="zh-CN" altLang="en-US" sz="26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置信度</a:t>
              </a:r>
              <a:r>
                <a:rPr kumimoji="1" lang="en-US" altLang="zh-CN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水平</a:t>
              </a:r>
              <a:r>
                <a:rPr kumimoji="1" lang="en-US" altLang="zh-CN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为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zh-CN" altLang="en-US" sz="26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置信下</a:t>
              </a:r>
              <a:r>
                <a:rPr kumimoji="1" lang="en-US" altLang="zh-CN" sz="26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上</a:t>
              </a:r>
              <a:r>
                <a:rPr kumimoji="1" lang="en-US" altLang="zh-CN" sz="26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限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。</a:t>
              </a:r>
              <a:endPara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" name="Object 9"/>
            <p:cNvGraphicFramePr>
              <a:graphicFrameLocks noChangeAspect="1"/>
            </p:cNvGraphicFramePr>
            <p:nvPr/>
          </p:nvGraphicFramePr>
          <p:xfrm>
            <a:off x="825" y="2904"/>
            <a:ext cx="5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71" name="Equation" r:id="rId5" imgW="330120" imgH="241200" progId="Equation.DSMT4">
                    <p:embed/>
                  </p:oleObj>
                </mc:Choice>
                <mc:Fallback>
                  <p:oleObj name="Equation" r:id="rId5" imgW="330120" imgH="241200" progId="Equation.DSMT4">
                    <p:embed/>
                    <p:pic>
                      <p:nvPicPr>
                        <p:cNvPr id="266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904"/>
                          <a:ext cx="5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1183279"/>
              </p:ext>
            </p:extLst>
          </p:nvPr>
        </p:nvGraphicFramePr>
        <p:xfrm>
          <a:off x="504333" y="2276964"/>
          <a:ext cx="65246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Equation" r:id="rId7" imgW="3111480" imgH="253800" progId="Equation.DSMT4">
                  <p:embed/>
                </p:oleObj>
              </mc:Choice>
              <mc:Fallback>
                <p:oleObj name="Equation" r:id="rId7" imgW="3111480" imgH="253800" progId="Equation.DSMT4">
                  <p:embed/>
                  <p:pic>
                    <p:nvPicPr>
                      <p:cNvPr id="2606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33" y="2276964"/>
                        <a:ext cx="65246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4538170" y="3818427"/>
            <a:ext cx="2203450" cy="792162"/>
            <a:chOff x="3742" y="2341"/>
            <a:chExt cx="1224" cy="454"/>
          </a:xfrm>
        </p:grpSpPr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4014" y="2341"/>
              <a:ext cx="952" cy="454"/>
            </a:xfrm>
            <a:prstGeom prst="wedgeEllipseCallout">
              <a:avLst>
                <a:gd name="adj1" fmla="val -174370"/>
                <a:gd name="adj2" fmla="val -4407"/>
              </a:avLst>
            </a:prstGeom>
            <a:noFill/>
            <a:ln w="19050" algn="ctr">
              <a:solidFill>
                <a:srgbClr val="339933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742" y="2462"/>
              <a:ext cx="12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00FF"/>
                  </a:solidFill>
                </a:rPr>
                <a:t>单侧置信上限</a:t>
              </a:r>
            </a:p>
          </p:txBody>
        </p:sp>
      </p:grpSp>
      <p:graphicFrame>
        <p:nvGraphicFramePr>
          <p:cNvPr id="3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612540"/>
              </p:ext>
            </p:extLst>
          </p:nvPr>
        </p:nvGraphicFramePr>
        <p:xfrm>
          <a:off x="1871170" y="3716827"/>
          <a:ext cx="23764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2606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70" y="3716827"/>
                        <a:ext cx="23764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504333" y="3356464"/>
            <a:ext cx="9699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/>
              <a:t>或</a:t>
            </a:r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4104783" y="3126277"/>
            <a:ext cx="2203450" cy="792162"/>
            <a:chOff x="3742" y="2341"/>
            <a:chExt cx="1224" cy="454"/>
          </a:xfrm>
        </p:grpSpPr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4014" y="2341"/>
              <a:ext cx="952" cy="454"/>
            </a:xfrm>
            <a:prstGeom prst="wedgeEllipseCallout">
              <a:avLst>
                <a:gd name="adj1" fmla="val -174370"/>
                <a:gd name="adj2" fmla="val -4407"/>
              </a:avLst>
            </a:prstGeom>
            <a:noFill/>
            <a:ln w="19050" algn="ctr">
              <a:solidFill>
                <a:srgbClr val="339933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742" y="2462"/>
              <a:ext cx="12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>
                  <a:solidFill>
                    <a:srgbClr val="FF00FF"/>
                  </a:solidFill>
                </a:rPr>
                <a:t>单侧置信下限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2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75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 autoUpdateAnimBg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7.4.6 </a:t>
            </a:r>
            <a:r>
              <a:rPr lang="zh-CN" altLang="en-US" sz="3200" dirty="0" smtClean="0"/>
              <a:t>单侧置信区间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0527" y="893443"/>
            <a:ext cx="7874569" cy="224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例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chemeClr val="tx1"/>
                </a:solidFill>
              </a:rPr>
              <a:t>从一批灯泡中随机地抽取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只做寿命试验，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测得寿命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</a:rPr>
              <a:t>单位：小时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1050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1100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1120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1250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1280.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设灯寿命服从正态分布，求灯泡寿命平均值的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置信水平为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0.95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的单侧置信下限。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81935"/>
              </p:ext>
            </p:extLst>
          </p:nvPr>
        </p:nvGraphicFramePr>
        <p:xfrm>
          <a:off x="1680389" y="5030468"/>
          <a:ext cx="23764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262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389" y="5030468"/>
                        <a:ext cx="2376488" cy="9509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34104"/>
              </p:ext>
            </p:extLst>
          </p:nvPr>
        </p:nvGraphicFramePr>
        <p:xfrm>
          <a:off x="1248589" y="3733480"/>
          <a:ext cx="57610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Equation" r:id="rId5" imgW="2565360" imgH="431640" progId="Equation.DSMT4">
                  <p:embed/>
                </p:oleObj>
              </mc:Choice>
              <mc:Fallback>
                <p:oleObj name="Equation" r:id="rId5" imgW="2565360" imgH="431640" progId="Equation.DSMT4">
                  <p:embed/>
                  <p:pic>
                    <p:nvPicPr>
                      <p:cNvPr id="2628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89" y="3733480"/>
                        <a:ext cx="5761038" cy="9683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5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43249"/>
              </p:ext>
            </p:extLst>
          </p:nvPr>
        </p:nvGraphicFramePr>
        <p:xfrm>
          <a:off x="827480" y="1085635"/>
          <a:ext cx="695483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Equation" r:id="rId3" imgW="3568680" imgH="749160" progId="Equation.DSMT4">
                  <p:embed/>
                </p:oleObj>
              </mc:Choice>
              <mc:Fallback>
                <p:oleObj name="Equation" r:id="rId3" imgW="3568680" imgH="749160" progId="Equation.DSMT4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80" y="1085635"/>
                        <a:ext cx="6954837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28"/>
              </p:ext>
            </p:extLst>
          </p:nvPr>
        </p:nvGraphicFramePr>
        <p:xfrm>
          <a:off x="2556267" y="1633323"/>
          <a:ext cx="974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263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267" y="1633323"/>
                        <a:ext cx="9747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30412"/>
              </p:ext>
            </p:extLst>
          </p:nvPr>
        </p:nvGraphicFramePr>
        <p:xfrm>
          <a:off x="3708792" y="2107985"/>
          <a:ext cx="12239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26368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792" y="2107985"/>
                        <a:ext cx="12239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79780" y="266996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解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29558"/>
              </p:ext>
            </p:extLst>
          </p:nvPr>
        </p:nvGraphicFramePr>
        <p:xfrm>
          <a:off x="1116405" y="3604998"/>
          <a:ext cx="41100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Equation" r:id="rId9" imgW="2044440" imgH="241200" progId="Equation.DSMT4">
                  <p:embed/>
                </p:oleObj>
              </mc:Choice>
              <mc:Fallback>
                <p:oleObj name="Equation" r:id="rId9" imgW="2044440" imgH="241200" progId="Equation.DSMT4">
                  <p:embed/>
                  <p:pic>
                    <p:nvPicPr>
                      <p:cNvPr id="26368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05" y="3604998"/>
                        <a:ext cx="41100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09095"/>
              </p:ext>
            </p:extLst>
          </p:nvPr>
        </p:nvGraphicFramePr>
        <p:xfrm>
          <a:off x="6258317" y="1617448"/>
          <a:ext cx="974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26368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317" y="1617448"/>
                        <a:ext cx="9747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93171"/>
              </p:ext>
            </p:extLst>
          </p:nvPr>
        </p:nvGraphicFramePr>
        <p:xfrm>
          <a:off x="1476767" y="2741398"/>
          <a:ext cx="43846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1" name="Equation" r:id="rId13" imgW="2184120" imgH="203040" progId="Equation.DSMT4">
                  <p:embed/>
                </p:oleObj>
              </mc:Choice>
              <mc:Fallback>
                <p:oleObj name="Equation" r:id="rId13" imgW="2184120" imgH="203040" progId="Equation.DSMT4">
                  <p:embed/>
                  <p:pic>
                    <p:nvPicPr>
                      <p:cNvPr id="26368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767" y="2741398"/>
                        <a:ext cx="43846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955953"/>
              </p:ext>
            </p:extLst>
          </p:nvPr>
        </p:nvGraphicFramePr>
        <p:xfrm>
          <a:off x="2411805" y="3101760"/>
          <a:ext cx="37226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Equation" r:id="rId15" imgW="1854000" imgH="228600" progId="Equation.DSMT4">
                  <p:embed/>
                </p:oleObj>
              </mc:Choice>
              <mc:Fallback>
                <p:oleObj name="Equation" r:id="rId15" imgW="1854000" imgH="228600" progId="Equation.DSMT4">
                  <p:embed/>
                  <p:pic>
                    <p:nvPicPr>
                      <p:cNvPr id="26368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805" y="3101760"/>
                        <a:ext cx="37226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34595"/>
              </p:ext>
            </p:extLst>
          </p:nvPr>
        </p:nvGraphicFramePr>
        <p:xfrm>
          <a:off x="971942" y="4181260"/>
          <a:ext cx="4441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Equation" r:id="rId17" imgW="2209680" imgH="228600" progId="Equation.DSMT4">
                  <p:embed/>
                </p:oleObj>
              </mc:Choice>
              <mc:Fallback>
                <p:oleObj name="Equation" r:id="rId17" imgW="2209680" imgH="228600" progId="Equation.DSMT4">
                  <p:embed/>
                  <p:pic>
                    <p:nvPicPr>
                      <p:cNvPr id="26368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2" y="4181260"/>
                        <a:ext cx="44418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63929"/>
              </p:ext>
            </p:extLst>
          </p:nvPr>
        </p:nvGraphicFramePr>
        <p:xfrm>
          <a:off x="971942" y="4613060"/>
          <a:ext cx="27559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Equation" r:id="rId19" imgW="1371600" imgH="431640" progId="Equation.DSMT4">
                  <p:embed/>
                </p:oleObj>
              </mc:Choice>
              <mc:Fallback>
                <p:oleObj name="Equation" r:id="rId19" imgW="1371600" imgH="431640" progId="Equation.DSMT4">
                  <p:embed/>
                  <p:pic>
                    <p:nvPicPr>
                      <p:cNvPr id="26368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2" y="4613060"/>
                        <a:ext cx="27559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95536"/>
              </p:ext>
            </p:extLst>
          </p:nvPr>
        </p:nvGraphicFramePr>
        <p:xfrm>
          <a:off x="3707205" y="4787685"/>
          <a:ext cx="2552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Equation" r:id="rId21" imgW="1269720" imgH="228600" progId="Equation.DSMT4">
                  <p:embed/>
                </p:oleObj>
              </mc:Choice>
              <mc:Fallback>
                <p:oleObj name="Equation" r:id="rId21" imgW="1269720" imgH="228600" progId="Equation.DSMT4">
                  <p:embed/>
                  <p:pic>
                    <p:nvPicPr>
                      <p:cNvPr id="26368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205" y="4787685"/>
                        <a:ext cx="25527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12076"/>
              </p:ext>
            </p:extLst>
          </p:nvPr>
        </p:nvGraphicFramePr>
        <p:xfrm>
          <a:off x="971942" y="5243298"/>
          <a:ext cx="34559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23" imgW="1866600" imgH="469800" progId="Equation.DSMT4">
                  <p:embed/>
                </p:oleObj>
              </mc:Choice>
              <mc:Fallback>
                <p:oleObj name="Equation" r:id="rId23" imgW="1866600" imgH="469800" progId="Equation.DSMT4">
                  <p:embed/>
                  <p:pic>
                    <p:nvPicPr>
                      <p:cNvPr id="26368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2" y="5243298"/>
                        <a:ext cx="34559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0343"/>
              </p:ext>
            </p:extLst>
          </p:nvPr>
        </p:nvGraphicFramePr>
        <p:xfrm>
          <a:off x="4356492" y="5211548"/>
          <a:ext cx="25923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25" imgW="1333440" imgH="469800" progId="Equation.DSMT4">
                  <p:embed/>
                </p:oleObj>
              </mc:Choice>
              <mc:Fallback>
                <p:oleObj name="Equation" r:id="rId25" imgW="1333440" imgH="469800" progId="Equation.DSMT4">
                  <p:embed/>
                  <p:pic>
                    <p:nvPicPr>
                      <p:cNvPr id="26368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92" y="5211548"/>
                        <a:ext cx="25923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6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grpSp>
        <p:nvGrpSpPr>
          <p:cNvPr id="20" name="Group 44"/>
          <p:cNvGrpSpPr>
            <a:grpSpLocks/>
          </p:cNvGrpSpPr>
          <p:nvPr/>
        </p:nvGrpSpPr>
        <p:grpSpPr bwMode="auto">
          <a:xfrm>
            <a:off x="1188285" y="3720671"/>
            <a:ext cx="5903912" cy="892175"/>
            <a:chOff x="884" y="3367"/>
            <a:chExt cx="3719" cy="562"/>
          </a:xfrm>
        </p:grpSpPr>
        <p:graphicFrame>
          <p:nvGraphicFramePr>
            <p:cNvPr id="21" name="Object 40"/>
            <p:cNvGraphicFramePr>
              <a:graphicFrameLocks noChangeAspect="1"/>
            </p:cNvGraphicFramePr>
            <p:nvPr/>
          </p:nvGraphicFramePr>
          <p:xfrm>
            <a:off x="1474" y="3367"/>
            <a:ext cx="312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49" name="Equation" r:id="rId3" imgW="2793960" imgH="431640" progId="Equation.DSMT4">
                    <p:embed/>
                  </p:oleObj>
                </mc:Choice>
                <mc:Fallback>
                  <p:oleObj name="Equation" r:id="rId3" imgW="2793960" imgH="431640" progId="Equation.DSMT4">
                    <p:embed/>
                    <p:pic>
                      <p:nvPicPr>
                        <p:cNvPr id="3482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67"/>
                          <a:ext cx="312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1"/>
            <p:cNvGraphicFramePr>
              <a:graphicFrameLocks noChangeAspect="1"/>
            </p:cNvGraphicFramePr>
            <p:nvPr/>
          </p:nvGraphicFramePr>
          <p:xfrm>
            <a:off x="884" y="3475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50" name="Equation" r:id="rId5" imgW="469800" imgH="266400" progId="Equation.DSMT4">
                    <p:embed/>
                  </p:oleObj>
                </mc:Choice>
                <mc:Fallback>
                  <p:oleObj name="Equation" r:id="rId5" imgW="469800" imgH="266400" progId="Equation.DSMT4">
                    <p:embed/>
                    <p:pic>
                      <p:nvPicPr>
                        <p:cNvPr id="3482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475"/>
                          <a:ext cx="55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884" y="3929"/>
              <a:ext cx="3719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16439"/>
              </p:ext>
            </p:extLst>
          </p:nvPr>
        </p:nvGraphicFramePr>
        <p:xfrm>
          <a:off x="683460" y="985408"/>
          <a:ext cx="7531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1" name="Equation" r:id="rId7" imgW="3416040" imgH="469800" progId="Equation.DSMT4">
                  <p:embed/>
                </p:oleObj>
              </mc:Choice>
              <mc:Fallback>
                <p:oleObj name="Equation" r:id="rId7" imgW="3416040" imgH="469800" progId="Equation.DSMT4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985408"/>
                        <a:ext cx="7531100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24139"/>
              </p:ext>
            </p:extLst>
          </p:nvPr>
        </p:nvGraphicFramePr>
        <p:xfrm>
          <a:off x="1835985" y="2147458"/>
          <a:ext cx="34401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9" imgW="1663560" imgH="406080" progId="Equation.DSMT4">
                  <p:embed/>
                </p:oleObj>
              </mc:Choice>
              <mc:Fallback>
                <p:oleObj name="Equation" r:id="rId9" imgW="1663560" imgH="406080" progId="Equation.DSMT4">
                  <p:embed/>
                  <p:pic>
                    <p:nvPicPr>
                      <p:cNvPr id="263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985" y="2147458"/>
                        <a:ext cx="34401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43722" y="2280808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解</a:t>
            </a:r>
            <a:endParaRPr lang="zh-CN" altLang="en-US" sz="2800">
              <a:latin typeface="Lucida Sans Unicode" panose="020B0602030504020204" pitchFamily="34" charset="0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55652"/>
              </p:ext>
            </p:extLst>
          </p:nvPr>
        </p:nvGraphicFramePr>
        <p:xfrm>
          <a:off x="3204410" y="3649233"/>
          <a:ext cx="2338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263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410" y="3649233"/>
                        <a:ext cx="23383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28976"/>
              </p:ext>
            </p:extLst>
          </p:nvPr>
        </p:nvGraphicFramePr>
        <p:xfrm>
          <a:off x="1043822" y="3072971"/>
          <a:ext cx="709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4" name="Equation" r:id="rId13" imgW="342720" imgH="177480" progId="Equation.DSMT4">
                  <p:embed/>
                </p:oleObj>
              </mc:Choice>
              <mc:Fallback>
                <p:oleObj name="Equation" r:id="rId13" imgW="342720" imgH="177480" progId="Equation.DSMT4">
                  <p:embed/>
                  <p:pic>
                    <p:nvPicPr>
                      <p:cNvPr id="263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22" y="3072971"/>
                        <a:ext cx="7096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65603"/>
              </p:ext>
            </p:extLst>
          </p:nvPr>
        </p:nvGraphicFramePr>
        <p:xfrm>
          <a:off x="1259722" y="4368371"/>
          <a:ext cx="209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5"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2637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722" y="4368371"/>
                        <a:ext cx="209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09686"/>
              </p:ext>
            </p:extLst>
          </p:nvPr>
        </p:nvGraphicFramePr>
        <p:xfrm>
          <a:off x="2353510" y="3072971"/>
          <a:ext cx="4271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6" name="Equation" r:id="rId17" imgW="2019240" imgH="228600" progId="Equation.DSMT4">
                  <p:embed/>
                </p:oleObj>
              </mc:Choice>
              <mc:Fallback>
                <p:oleObj name="Equation" r:id="rId17" imgW="2019240" imgH="228600" progId="Equation.DSMT4">
                  <p:embed/>
                  <p:pic>
                    <p:nvPicPr>
                      <p:cNvPr id="2637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510" y="3072971"/>
                        <a:ext cx="4271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33475"/>
              </p:ext>
            </p:extLst>
          </p:nvPr>
        </p:nvGraphicFramePr>
        <p:xfrm>
          <a:off x="1145422" y="4944633"/>
          <a:ext cx="1555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Equation" r:id="rId19" imgW="787320" imgH="406080" progId="Equation.DSMT4">
                  <p:embed/>
                </p:oleObj>
              </mc:Choice>
              <mc:Fallback>
                <p:oleObj name="Equation" r:id="rId19" imgW="787320" imgH="406080" progId="Equation.DSMT4">
                  <p:embed/>
                  <p:pic>
                    <p:nvPicPr>
                      <p:cNvPr id="26378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22" y="4944633"/>
                        <a:ext cx="1555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78542"/>
              </p:ext>
            </p:extLst>
          </p:nvPr>
        </p:nvGraphicFramePr>
        <p:xfrm>
          <a:off x="5528510" y="3438096"/>
          <a:ext cx="128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Equation" r:id="rId21" imgW="609480" imgH="304560" progId="Equation.DSMT4">
                  <p:embed/>
                </p:oleObj>
              </mc:Choice>
              <mc:Fallback>
                <p:oleObj name="Equation" r:id="rId21" imgW="609480" imgH="304560" progId="Equation.DSMT4">
                  <p:embed/>
                  <p:pic>
                    <p:nvPicPr>
                      <p:cNvPr id="26378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510" y="3438096"/>
                        <a:ext cx="1289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24054"/>
              </p:ext>
            </p:extLst>
          </p:nvPr>
        </p:nvGraphicFramePr>
        <p:xfrm>
          <a:off x="2844047" y="4944633"/>
          <a:ext cx="2333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9" name="Equation" r:id="rId23" imgW="1180800" imgH="406080" progId="Equation.DSMT4">
                  <p:embed/>
                </p:oleObj>
              </mc:Choice>
              <mc:Fallback>
                <p:oleObj name="Equation" r:id="rId23" imgW="1180800" imgH="406080" progId="Equation.DSMT4">
                  <p:embed/>
                  <p:pic>
                    <p:nvPicPr>
                      <p:cNvPr id="26378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47" y="4944633"/>
                        <a:ext cx="23336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1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687485"/>
          </a:xfrm>
        </p:spPr>
        <p:txBody>
          <a:bodyPr/>
          <a:lstStyle/>
          <a:p>
            <a:r>
              <a:rPr lang="zh-CN" altLang="en-US" sz="5400" b="1" dirty="0" smtClean="0"/>
              <a:t>第七章  参数估计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7.4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区间估计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7.4.1 </a:t>
            </a:r>
            <a:r>
              <a:rPr lang="zh-CN" altLang="en-US" sz="3200" dirty="0" smtClean="0"/>
              <a:t>区间估计的概念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104201" y="1172813"/>
            <a:ext cx="7632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设总体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的分布函数为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q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kumimoji="1" lang="zh-CN" altLang="en-US" sz="2600" b="1" dirty="0">
                <a:solidFill>
                  <a:schemeClr val="tx1"/>
                </a:solidFill>
                <a:latin typeface="Symbol" panose="05050102010706020507" pitchFamily="18" charset="2"/>
              </a:rPr>
              <a:t>为未知参数，</a:t>
            </a:r>
            <a:endParaRPr kumimoji="1" lang="zh-CN" altLang="en-US" sz="2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93014" y="1747488"/>
            <a:ext cx="7272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的样本。给定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(0&lt;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&lt;1),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若统计量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63406"/>
              </p:ext>
            </p:extLst>
          </p:nvPr>
        </p:nvGraphicFramePr>
        <p:xfrm>
          <a:off x="2220214" y="2973038"/>
          <a:ext cx="29606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3" imgW="1295280" imgH="241200" progId="Equation.DSMT4">
                  <p:embed/>
                </p:oleObj>
              </mc:Choice>
              <mc:Fallback>
                <p:oleObj name="Equation" r:id="rId3" imgW="1295280" imgH="241200" progId="Equation.DSMT4">
                  <p:embed/>
                  <p:pic>
                    <p:nvPicPr>
                      <p:cNvPr id="25538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214" y="2973038"/>
                        <a:ext cx="29606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419989" y="3649313"/>
            <a:ext cx="7632700" cy="533400"/>
            <a:chOff x="521" y="2904"/>
            <a:chExt cx="4808" cy="336"/>
          </a:xfrm>
        </p:grpSpPr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21" y="2931"/>
              <a:ext cx="48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称           为 </a:t>
              </a:r>
              <a:r>
                <a:rPr kumimoji="1" lang="zh-CN" altLang="en-US" sz="26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置信度</a:t>
              </a:r>
              <a:r>
                <a:rPr kumimoji="1" lang="en-US" altLang="zh-CN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水平</a:t>
              </a:r>
              <a:r>
                <a:rPr kumimoji="1" lang="en-US" altLang="zh-CN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为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zh-CN" altLang="en-US" sz="26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置信区间</a:t>
              </a:r>
              <a:r>
                <a:rPr kumimoji="1"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。</a:t>
              </a:r>
              <a:endPara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26"/>
            <p:cNvGraphicFramePr>
              <a:graphicFrameLocks noChangeAspect="1"/>
            </p:cNvGraphicFramePr>
            <p:nvPr/>
          </p:nvGraphicFramePr>
          <p:xfrm>
            <a:off x="784" y="2904"/>
            <a:ext cx="6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8" name="Equation" r:id="rId5" imgW="380880" imgH="241200" progId="Equation.DSMT4">
                    <p:embed/>
                  </p:oleObj>
                </mc:Choice>
                <mc:Fallback>
                  <p:oleObj name="Equation" r:id="rId5" imgW="380880" imgH="241200" progId="Equation.DSMT4">
                    <p:embed/>
                    <p:pic>
                      <p:nvPicPr>
                        <p:cNvPr id="1946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2904"/>
                          <a:ext cx="6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547945"/>
              </p:ext>
            </p:extLst>
          </p:nvPr>
        </p:nvGraphicFramePr>
        <p:xfrm>
          <a:off x="535876" y="2368201"/>
          <a:ext cx="6096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公式" r:id="rId7" imgW="3454200" imgH="279360" progId="Equation.3">
                  <p:embed/>
                </p:oleObj>
              </mc:Choice>
              <mc:Fallback>
                <p:oleObj name="公式" r:id="rId7" imgW="3454200" imgH="279360" progId="Equation.3">
                  <p:embed/>
                  <p:pic>
                    <p:nvPicPr>
                      <p:cNvPr id="25538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76" y="2368201"/>
                        <a:ext cx="6096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5533326" y="2755551"/>
            <a:ext cx="2016125" cy="720725"/>
            <a:chOff x="3742" y="2341"/>
            <a:chExt cx="1224" cy="454"/>
          </a:xfrm>
        </p:grpSpPr>
        <p:sp>
          <p:nvSpPr>
            <p:cNvPr id="47" name="AutoShape 37"/>
            <p:cNvSpPr>
              <a:spLocks noChangeArrowheads="1"/>
            </p:cNvSpPr>
            <p:nvPr/>
          </p:nvSpPr>
          <p:spPr bwMode="auto">
            <a:xfrm>
              <a:off x="4014" y="2341"/>
              <a:ext cx="952" cy="454"/>
            </a:xfrm>
            <a:prstGeom prst="wedgeEllipseCallout">
              <a:avLst>
                <a:gd name="adj1" fmla="val -174370"/>
                <a:gd name="adj2" fmla="val -4407"/>
              </a:avLst>
            </a:prstGeom>
            <a:noFill/>
            <a:ln w="19050" algn="ctr">
              <a:solidFill>
                <a:srgbClr val="339933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3742" y="2432"/>
              <a:ext cx="11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>
                  <a:solidFill>
                    <a:srgbClr val="FF00FF"/>
                  </a:solidFill>
                </a:rPr>
                <a:t>置信上限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93014" y="4656464"/>
            <a:ext cx="767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置信区间是随机区间，随样本观测值不同，         产生不同的具体数值区间。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3009"/>
              </p:ext>
            </p:extLst>
          </p:nvPr>
        </p:nvGraphicFramePr>
        <p:xfrm>
          <a:off x="6631876" y="4654877"/>
          <a:ext cx="866028" cy="46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tion" r:id="rId9" imgW="380880" imgH="241200" progId="Equation.DSMT4">
                  <p:embed/>
                </p:oleObj>
              </mc:Choice>
              <mc:Fallback>
                <p:oleObj name="Equation" r:id="rId9" imgW="380880" imgH="241200" progId="Equation.DSMT4">
                  <p:embed/>
                  <p:pic>
                    <p:nvPicPr>
                      <p:cNvPr id="4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876" y="4654877"/>
                        <a:ext cx="866028" cy="46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75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build="p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410" y="877278"/>
            <a:ext cx="8353160" cy="432060"/>
          </a:xfrm>
        </p:spPr>
        <p:txBody>
          <a:bodyPr/>
          <a:lstStyle/>
          <a:p>
            <a:r>
              <a:rPr lang="zh-CN" altLang="en-US" sz="2400" dirty="0" smtClean="0"/>
              <a:t>置信水平为</a:t>
            </a:r>
            <a:r>
              <a:rPr lang="en-US" altLang="zh-CN" sz="2400" dirty="0" smtClean="0"/>
              <a:t>95%</a:t>
            </a:r>
            <a:r>
              <a:rPr lang="zh-CN" altLang="en-US" sz="2400" dirty="0" smtClean="0"/>
              <a:t>的置信区间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7.4.1 </a:t>
            </a:r>
            <a:r>
              <a:rPr lang="zh-CN" altLang="en-US" sz="3200" dirty="0" smtClean="0"/>
              <a:t>区间估计的概念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50" y="3714218"/>
            <a:ext cx="5143110" cy="2842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0620" y="1286571"/>
            <a:ext cx="8425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" indent="0"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表示真实值有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95%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的概率落到当前置信区间之内，这个说法是</a:t>
            </a:r>
            <a:r>
              <a:rPr lang="zh-CN" altLang="en-US" sz="2400" dirty="0">
                <a:solidFill>
                  <a:srgbClr val="FF0000"/>
                </a:solidFill>
              </a:rPr>
              <a:t>错误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323410" y="2268830"/>
            <a:ext cx="925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真实值要么在区间内，要么不在区间之内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正确含义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多次抽样得到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的多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个区间里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真实值的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区间占</a:t>
            </a:r>
            <a:r>
              <a:rPr lang="en-US" altLang="zh-CN" sz="2400" dirty="0">
                <a:solidFill>
                  <a:srgbClr val="0000FF"/>
                </a:solidFill>
                <a:latin typeface="LMSans10-Regular"/>
              </a:rPr>
              <a:t>95%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01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7.4.2 </a:t>
            </a:r>
            <a:r>
              <a:rPr lang="zh-CN" altLang="en-US" sz="3200" dirty="0" smtClean="0"/>
              <a:t>单个正态总体均值的区间估计</a:t>
            </a:r>
            <a:endParaRPr lang="zh-CN" altLang="en-US" sz="32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470" y="1045858"/>
            <a:ext cx="172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已知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28097"/>
              </p:ext>
            </p:extLst>
          </p:nvPr>
        </p:nvGraphicFramePr>
        <p:xfrm>
          <a:off x="933270" y="1607833"/>
          <a:ext cx="18557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公式" r:id="rId4" imgW="965160" imgH="419040" progId="Equation.3">
                  <p:embed/>
                </p:oleObj>
              </mc:Choice>
              <mc:Fallback>
                <p:oleObj name="公式" r:id="rId4" imgW="965160" imgH="419040" progId="Equation.3">
                  <p:embed/>
                  <p:pic>
                    <p:nvPicPr>
                      <p:cNvPr id="70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70" y="1607833"/>
                        <a:ext cx="18557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92391"/>
              </p:ext>
            </p:extLst>
          </p:nvPr>
        </p:nvGraphicFramePr>
        <p:xfrm>
          <a:off x="679270" y="2633358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7" name="公式" r:id="rId6" imgW="1511280" imgH="482400" progId="Equation.3">
                  <p:embed/>
                </p:oleObj>
              </mc:Choice>
              <mc:Fallback>
                <p:oleObj name="公式" r:id="rId6" imgW="1511280" imgH="482400" progId="Equation.3">
                  <p:embed/>
                  <p:pic>
                    <p:nvPicPr>
                      <p:cNvPr id="70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70" y="2633358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01617"/>
              </p:ext>
            </p:extLst>
          </p:nvPr>
        </p:nvGraphicFramePr>
        <p:xfrm>
          <a:off x="4193995" y="1198258"/>
          <a:ext cx="35718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BMP 图象" r:id="rId8" imgW="3266667" imgH="2104762" progId="Paint.Picture">
                  <p:embed/>
                </p:oleObj>
              </mc:Choice>
              <mc:Fallback>
                <p:oleObj name="BMP 图象" r:id="rId8" imgW="3266667" imgH="2104762" progId="Paint.Picture">
                  <p:embed/>
                  <p:pic>
                    <p:nvPicPr>
                      <p:cNvPr id="70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995" y="1198258"/>
                        <a:ext cx="35718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54422"/>
              </p:ext>
            </p:extLst>
          </p:nvPr>
        </p:nvGraphicFramePr>
        <p:xfrm>
          <a:off x="907870" y="3714446"/>
          <a:ext cx="4648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9" name="公式" r:id="rId10" imgW="2577960" imgH="419040" progId="Equation.3">
                  <p:embed/>
                </p:oleObj>
              </mc:Choice>
              <mc:Fallback>
                <p:oleObj name="公式" r:id="rId10" imgW="2577960" imgH="419040" progId="Equation.3">
                  <p:embed/>
                  <p:pic>
                    <p:nvPicPr>
                      <p:cNvPr id="70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70" y="3714446"/>
                        <a:ext cx="4648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98270" y="4703458"/>
            <a:ext cx="520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即参数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的置信度为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置信区间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97888"/>
              </p:ext>
            </p:extLst>
          </p:nvPr>
        </p:nvGraphicFramePr>
        <p:xfrm>
          <a:off x="984070" y="5271783"/>
          <a:ext cx="3352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公式" r:id="rId12" imgW="1790640" imgH="419040" progId="Equation.3">
                  <p:embed/>
                </p:oleObj>
              </mc:Choice>
              <mc:Fallback>
                <p:oleObj name="公式" r:id="rId12" imgW="1790640" imgH="419040" progId="Equation.3">
                  <p:embed/>
                  <p:pic>
                    <p:nvPicPr>
                      <p:cNvPr id="70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70" y="5271783"/>
                        <a:ext cx="3352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92124"/>
              </p:ext>
            </p:extLst>
          </p:nvPr>
        </p:nvGraphicFramePr>
        <p:xfrm>
          <a:off x="5098870" y="5236858"/>
          <a:ext cx="1735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1" name="公式" r:id="rId14" imgW="927000" imgH="419040" progId="Equation.3">
                  <p:embed/>
                </p:oleObj>
              </mc:Choice>
              <mc:Fallback>
                <p:oleObj name="公式" r:id="rId14" imgW="927000" imgH="419040" progId="Equation.3">
                  <p:embed/>
                  <p:pic>
                    <p:nvPicPr>
                      <p:cNvPr id="70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870" y="5236858"/>
                        <a:ext cx="1735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413070" y="538925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83839"/>
              </p:ext>
            </p:extLst>
          </p:nvPr>
        </p:nvGraphicFramePr>
        <p:xfrm>
          <a:off x="907870" y="1579258"/>
          <a:ext cx="1905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公式" r:id="rId16" imgW="990360" imgH="469800" progId="Equation.3">
                  <p:embed/>
                </p:oleObj>
              </mc:Choice>
              <mc:Fallback>
                <p:oleObj name="公式" r:id="rId16" imgW="990360" imgH="469800" progId="Equation.3">
                  <p:embed/>
                  <p:pic>
                    <p:nvPicPr>
                      <p:cNvPr id="705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70" y="1579258"/>
                        <a:ext cx="1905000" cy="90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3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4" grpId="0" build="p" autoUpdateAnimBg="0"/>
      <p:bldP spid="1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702" y="6119541"/>
            <a:ext cx="1279525" cy="365125"/>
          </a:xfrm>
        </p:spPr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7.4.2 </a:t>
            </a:r>
            <a:r>
              <a:rPr lang="zh-CN" altLang="en-US" sz="3200" dirty="0" smtClean="0"/>
              <a:t>单个正态总体均值的区间估计</a:t>
            </a:r>
            <a:endParaRPr lang="zh-CN" altLang="en-US" sz="3200" dirty="0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94978" y="1269455"/>
            <a:ext cx="8101012" cy="2159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9242"/>
              </p:ext>
            </p:extLst>
          </p:nvPr>
        </p:nvGraphicFramePr>
        <p:xfrm>
          <a:off x="5152764" y="2102892"/>
          <a:ext cx="35718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BMP 图象" r:id="rId3" imgW="3266667" imgH="2104762" progId="Paint.Picture">
                  <p:embed/>
                </p:oleObj>
              </mc:Choice>
              <mc:Fallback>
                <p:oleObj name="BMP 图象" r:id="rId3" imgW="3266667" imgH="2104762" progId="Paint.Picture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64" y="2102892"/>
                        <a:ext cx="35718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66416" y="906861"/>
            <a:ext cx="64023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2"/>
                </a:solidFill>
                <a:sym typeface="Symbol" panose="05050102010706020507" pitchFamily="18" charset="2"/>
              </a:rPr>
              <a:t> </a:t>
            </a:r>
            <a:r>
              <a:rPr kumimoji="1" lang="en-US" altLang="zh-CN" sz="2600" b="1" baseline="3000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kumimoji="1" lang="zh-CN" altLang="en-US" sz="2600" b="1">
                <a:solidFill>
                  <a:schemeClr val="tx2"/>
                </a:solidFill>
              </a:rPr>
              <a:t>已知时，</a:t>
            </a:r>
            <a:r>
              <a:rPr kumimoji="1"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的置信度为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>
                <a:solidFill>
                  <a:schemeClr val="tx2"/>
                </a:solidFill>
                <a:latin typeface="Times New Roman" panose="02020603050405020304" pitchFamily="18" charset="0"/>
              </a:rPr>
              <a:t>置信区间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27908"/>
              </p:ext>
            </p:extLst>
          </p:nvPr>
        </p:nvGraphicFramePr>
        <p:xfrm>
          <a:off x="1018866" y="1360886"/>
          <a:ext cx="3816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1" name="Equation" r:id="rId5" imgW="1854000" imgH="431640" progId="Equation.DSMT4">
                  <p:embed/>
                </p:oleObj>
              </mc:Choice>
              <mc:Fallback>
                <p:oleObj name="Equation" r:id="rId5" imgW="1854000" imgH="43164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866" y="1360886"/>
                        <a:ext cx="38163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94978" y="833836"/>
            <a:ext cx="6624920" cy="1388791"/>
          </a:xfrm>
          <a:prstGeom prst="rect">
            <a:avLst/>
          </a:prstGeom>
          <a:noFill/>
          <a:ln w="28575" algn="ctr">
            <a:solidFill>
              <a:srgbClr val="339933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09005" y="2675708"/>
            <a:ext cx="2903657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600" b="1" dirty="0">
                <a:solidFill>
                  <a:schemeClr val="tx1"/>
                </a:solidFill>
              </a:rPr>
              <a:t>置信区间</a:t>
            </a:r>
            <a:r>
              <a:rPr lang="zh-CN" altLang="en-US" sz="2600" b="1" dirty="0">
                <a:solidFill>
                  <a:srgbClr val="FF0000"/>
                </a:solidFill>
              </a:rPr>
              <a:t>长度</a:t>
            </a:r>
          </a:p>
        </p:txBody>
      </p:sp>
      <p:graphicFrame>
        <p:nvGraphicFramePr>
          <p:cNvPr id="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97459"/>
              </p:ext>
            </p:extLst>
          </p:nvPr>
        </p:nvGraphicFramePr>
        <p:xfrm>
          <a:off x="3217292" y="2502671"/>
          <a:ext cx="13684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2" name="公式" r:id="rId7" imgW="863280" imgH="507960" progId="Equation.3">
                  <p:embed/>
                </p:oleObj>
              </mc:Choice>
              <mc:Fallback>
                <p:oleObj name="公式" r:id="rId7" imgW="863280" imgH="507960" progId="Equation.3">
                  <p:embed/>
                  <p:pic>
                    <p:nvPicPr>
                      <p:cNvPr id="259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292" y="2502671"/>
                        <a:ext cx="13684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81589"/>
              </p:ext>
            </p:extLst>
          </p:nvPr>
        </p:nvGraphicFramePr>
        <p:xfrm>
          <a:off x="480442" y="3251971"/>
          <a:ext cx="2609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3" name="Equation" r:id="rId9" imgW="1218960" imgH="215640" progId="Equation.DSMT4">
                  <p:embed/>
                </p:oleObj>
              </mc:Choice>
              <mc:Fallback>
                <p:oleObj name="Equation" r:id="rId9" imgW="1218960" imgH="215640" progId="Equation.DSMT4">
                  <p:embed/>
                  <p:pic>
                    <p:nvPicPr>
                      <p:cNvPr id="259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42" y="3251971"/>
                        <a:ext cx="2609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53138"/>
              </p:ext>
            </p:extLst>
          </p:nvPr>
        </p:nvGraphicFramePr>
        <p:xfrm>
          <a:off x="3144267" y="3251971"/>
          <a:ext cx="869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259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267" y="3251971"/>
                        <a:ext cx="869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1195"/>
              </p:ext>
            </p:extLst>
          </p:nvPr>
        </p:nvGraphicFramePr>
        <p:xfrm>
          <a:off x="475680" y="3740921"/>
          <a:ext cx="2636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name="Equation" r:id="rId13" imgW="1231560" imgH="215640" progId="Equation.DSMT4">
                  <p:embed/>
                </p:oleObj>
              </mc:Choice>
              <mc:Fallback>
                <p:oleObj name="Equation" r:id="rId13" imgW="1231560" imgH="215640" progId="Equation.DSMT4">
                  <p:embed/>
                  <p:pic>
                    <p:nvPicPr>
                      <p:cNvPr id="2599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80" y="3740921"/>
                        <a:ext cx="2636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2632"/>
              </p:ext>
            </p:extLst>
          </p:nvPr>
        </p:nvGraphicFramePr>
        <p:xfrm>
          <a:off x="3139505" y="3740921"/>
          <a:ext cx="869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15" imgW="406080" imgH="203040" progId="Equation.DSMT4">
                  <p:embed/>
                </p:oleObj>
              </mc:Choice>
              <mc:Fallback>
                <p:oleObj name="Equation" r:id="rId15" imgW="406080" imgH="203040" progId="Equation.DSMT4">
                  <p:embed/>
                  <p:pic>
                    <p:nvPicPr>
                      <p:cNvPr id="2599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505" y="3740921"/>
                        <a:ext cx="869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48642" y="4331471"/>
            <a:ext cx="6923988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相同置信水平下，</a:t>
            </a:r>
            <a:r>
              <a:rPr lang="zh-CN" altLang="en-US" sz="2600" b="1" dirty="0">
                <a:solidFill>
                  <a:schemeClr val="tx1"/>
                </a:solidFill>
              </a:rPr>
              <a:t>置信区间选取不唯一。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27867" y="4873972"/>
            <a:ext cx="819036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同一置信水平下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，长度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越小，表示估计精度越高</a:t>
            </a:r>
            <a:r>
              <a:rPr lang="zh-CN" altLang="en-US" sz="2600" b="1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120080" y="5412558"/>
            <a:ext cx="7450138" cy="1008063"/>
            <a:chOff x="521" y="3294"/>
            <a:chExt cx="4693" cy="635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521" y="3310"/>
              <a:ext cx="469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R.V.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的密度函数是单峰对称的，则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固定时，上</a:t>
              </a:r>
            </a:p>
            <a:p>
              <a:pPr lvl="1" eaLnBrk="1" hangingPunct="1"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述公式的置信区间是所有置信区间中长度最短的。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793" y="3294"/>
              <a:ext cx="4400" cy="635"/>
            </a:xfrm>
            <a:prstGeom prst="rect">
              <a:avLst/>
            </a:prstGeom>
            <a:noFill/>
            <a:ln w="19050" algn="ctr">
              <a:solidFill>
                <a:srgbClr val="FF00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8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702" y="6119541"/>
            <a:ext cx="1279525" cy="365125"/>
          </a:xfrm>
        </p:spPr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7.4.2 </a:t>
            </a:r>
            <a:r>
              <a:rPr lang="zh-CN" altLang="en-US" sz="3200" dirty="0" smtClean="0"/>
              <a:t>单个正态总体均值的区间估计</a:t>
            </a:r>
            <a:endParaRPr lang="zh-CN" altLang="en-US" sz="3200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50770" y="105267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sz="24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未知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62352"/>
              </p:ext>
            </p:extLst>
          </p:nvPr>
        </p:nvGraphicFramePr>
        <p:xfrm>
          <a:off x="1231770" y="1606708"/>
          <a:ext cx="22098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公式" r:id="rId4" imgW="1206360" imgH="406080" progId="Equation.3">
                  <p:embed/>
                </p:oleObj>
              </mc:Choice>
              <mc:Fallback>
                <p:oleObj name="公式" r:id="rId4" imgW="1206360" imgH="406080" progId="Equation.3">
                  <p:embed/>
                  <p:pic>
                    <p:nvPicPr>
                      <p:cNvPr id="70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70" y="1606708"/>
                        <a:ext cx="22098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73225"/>
              </p:ext>
            </p:extLst>
          </p:nvPr>
        </p:nvGraphicFramePr>
        <p:xfrm>
          <a:off x="834895" y="2317908"/>
          <a:ext cx="2606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公式" r:id="rId6" imgW="1473120" imgH="406080" progId="Equation.3">
                  <p:embed/>
                </p:oleObj>
              </mc:Choice>
              <mc:Fallback>
                <p:oleObj name="公式" r:id="rId6" imgW="1473120" imgH="406080" progId="Equation.3">
                  <p:embed/>
                  <p:pic>
                    <p:nvPicPr>
                      <p:cNvPr id="70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95" y="2317908"/>
                        <a:ext cx="2606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07631"/>
              </p:ext>
            </p:extLst>
          </p:nvPr>
        </p:nvGraphicFramePr>
        <p:xfrm>
          <a:off x="850770" y="3186270"/>
          <a:ext cx="297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公式" r:id="rId8" imgW="1625400" imgH="253800" progId="Equation.3">
                  <p:embed/>
                </p:oleObj>
              </mc:Choice>
              <mc:Fallback>
                <p:oleObj name="公式" r:id="rId8" imgW="1625400" imgH="253800" progId="Equation.3">
                  <p:embed/>
                  <p:pic>
                    <p:nvPicPr>
                      <p:cNvPr id="70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70" y="3186270"/>
                        <a:ext cx="297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29744"/>
              </p:ext>
            </p:extLst>
          </p:nvPr>
        </p:nvGraphicFramePr>
        <p:xfrm>
          <a:off x="4355970" y="1052670"/>
          <a:ext cx="3667125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5" name="BMP 图象" r:id="rId10" imgW="3285714" imgH="2123810" progId="Paint.Picture">
                  <p:embed/>
                </p:oleObj>
              </mc:Choice>
              <mc:Fallback>
                <p:oleObj name="BMP 图象" r:id="rId10" imgW="3285714" imgH="2123810" progId="Paint.Picture">
                  <p:embed/>
                  <p:pic>
                    <p:nvPicPr>
                      <p:cNvPr id="70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0" y="1052670"/>
                        <a:ext cx="3667125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77327"/>
              </p:ext>
            </p:extLst>
          </p:nvPr>
        </p:nvGraphicFramePr>
        <p:xfrm>
          <a:off x="571370" y="3643470"/>
          <a:ext cx="61229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公式" r:id="rId12" imgW="3187440" imgH="419040" progId="Equation.3">
                  <p:embed/>
                </p:oleObj>
              </mc:Choice>
              <mc:Fallback>
                <p:oleObj name="公式" r:id="rId12" imgW="3187440" imgH="419040" progId="Equation.3">
                  <p:embed/>
                  <p:pic>
                    <p:nvPicPr>
                      <p:cNvPr id="70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70" y="3643470"/>
                        <a:ext cx="61229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1138760" y="4578738"/>
            <a:ext cx="6389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2"/>
                </a:solidFill>
                <a:sym typeface="Symbol" panose="05050102010706020507" pitchFamily="18" charset="2"/>
              </a:rPr>
              <a:t> </a:t>
            </a:r>
            <a:r>
              <a:rPr kumimoji="1" lang="en-US" altLang="zh-CN" sz="26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600" b="1">
                <a:solidFill>
                  <a:schemeClr val="tx2"/>
                </a:solidFill>
              </a:rPr>
              <a:t>未知时，</a:t>
            </a:r>
            <a:r>
              <a:rPr kumimoji="1"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的置信度为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>
                <a:solidFill>
                  <a:schemeClr val="tx2"/>
                </a:solidFill>
                <a:latin typeface="Times New Roman" panose="02020603050405020304" pitchFamily="18" charset="0"/>
              </a:rPr>
              <a:t>置信区间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3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0835"/>
              </p:ext>
            </p:extLst>
          </p:nvPr>
        </p:nvGraphicFramePr>
        <p:xfrm>
          <a:off x="1294335" y="5067688"/>
          <a:ext cx="5437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7" name="Equation" r:id="rId14" imgW="2641320" imgH="457200" progId="Equation.DSMT4">
                  <p:embed/>
                </p:oleObj>
              </mc:Choice>
              <mc:Fallback>
                <p:oleObj name="Equation" r:id="rId14" imgW="2641320" imgH="457200" progId="Equation.DSMT4">
                  <p:embed/>
                  <p:pic>
                    <p:nvPicPr>
                      <p:cNvPr id="255697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35" y="5067688"/>
                        <a:ext cx="54371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1043510" y="4491426"/>
            <a:ext cx="6769100" cy="1511300"/>
          </a:xfrm>
          <a:prstGeom prst="rect">
            <a:avLst/>
          </a:prstGeom>
          <a:noFill/>
          <a:ln w="28575" algn="ctr">
            <a:solidFill>
              <a:srgbClr val="3366FF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75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75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7.4.2 </a:t>
            </a:r>
            <a:r>
              <a:rPr lang="zh-CN" altLang="en-US" sz="3200" dirty="0" smtClean="0"/>
              <a:t>单个正态总体均值的区间估计</a:t>
            </a:r>
            <a:endParaRPr lang="zh-CN" altLang="en-US" sz="3200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125547" y="834737"/>
            <a:ext cx="4090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滚珠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直径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0.0006)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27608" y="1345664"/>
            <a:ext cx="634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n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6  :              1.46   1.51   1.49   1.48   1.52   1.51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75208" y="1879064"/>
            <a:ext cx="474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的置信度为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95%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的置信区间。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584808" y="252993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37716"/>
              </p:ext>
            </p:extLst>
          </p:nvPr>
        </p:nvGraphicFramePr>
        <p:xfrm>
          <a:off x="1356208" y="3550702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公式" r:id="rId3" imgW="190440" imgH="152280" progId="Equation.3">
                  <p:embed/>
                </p:oleObj>
              </mc:Choice>
              <mc:Fallback>
                <p:oleObj name="公式" r:id="rId3" imgW="190440" imgH="152280" progId="Equation.3">
                  <p:embed/>
                  <p:pic>
                    <p:nvPicPr>
                      <p:cNvPr id="70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08" y="3550702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10084"/>
              </p:ext>
            </p:extLst>
          </p:nvPr>
        </p:nvGraphicFramePr>
        <p:xfrm>
          <a:off x="1889608" y="3233202"/>
          <a:ext cx="3041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公式" r:id="rId5" imgW="1549080" imgH="444240" progId="Equation.3">
                  <p:embed/>
                </p:oleObj>
              </mc:Choice>
              <mc:Fallback>
                <p:oleObj name="公式" r:id="rId5" imgW="1549080" imgH="444240" progId="Equation.3">
                  <p:embed/>
                  <p:pic>
                    <p:nvPicPr>
                      <p:cNvPr id="70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608" y="3233202"/>
                        <a:ext cx="30416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227745" y="2525177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2319820" y="2699802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2535720" y="2555339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1. 495,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746983" y="2541052"/>
            <a:ext cx="130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 = 0.05,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331308" y="2550577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0.05/2</a:t>
            </a:r>
            <a:r>
              <a:rPr kumimoji="1" lang="en-US" altLang="zh-CN" sz="2400">
                <a:latin typeface="Times New Roman" panose="02020603050405020304" pitchFamily="18" charset="0"/>
              </a:rPr>
              <a:t> 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0.025</a:t>
            </a:r>
            <a:r>
              <a:rPr kumimoji="1" lang="en-US" altLang="zh-CN" sz="2400">
                <a:latin typeface="Times New Roman" panose="02020603050405020304" pitchFamily="18" charset="0"/>
              </a:rPr>
              <a:t> = 1.96,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912208" y="3452277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(1.4754,  1.5146)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530535" y="5274902"/>
            <a:ext cx="1554163" cy="82232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&gt;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=0.0392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323410" y="4284302"/>
            <a:ext cx="77612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（续例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）若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未知，则计算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=0.02258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，查表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0.025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(5) = 2.5706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算得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495610" y="5252677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 l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0.0474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846959" y="5270441"/>
            <a:ext cx="3029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(1.495 ± 0.0237)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741298" y="5281252"/>
            <a:ext cx="261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(1.4716 ,  1.5187)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841310" y="5635265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(1.4754 ,  1.5146)</a:t>
            </a:r>
          </a:p>
        </p:txBody>
      </p:sp>
    </p:spTree>
    <p:extLst>
      <p:ext uri="{BB962C8B-B14F-4D97-AF65-F5344CB8AC3E}">
        <p14:creationId xmlns:p14="http://schemas.microsoft.com/office/powerpoint/2010/main" val="7132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3" grpId="0"/>
      <p:bldP spid="35" grpId="0"/>
      <p:bldP spid="36" grpId="0"/>
      <p:bldP spid="37" grpId="0"/>
      <p:bldP spid="38" grpId="0"/>
      <p:bldP spid="39" grpId="0" animBg="1"/>
      <p:bldP spid="40" grpId="0" build="p" autoUpdateAnimBg="0"/>
      <p:bldP spid="41" grpId="0" build="p" autoUpdateAnimBg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FB62F-AED3-48F1-94E4-AAD620B8E1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0187" y="157178"/>
            <a:ext cx="7407275" cy="720100"/>
          </a:xfrm>
        </p:spPr>
        <p:txBody>
          <a:bodyPr/>
          <a:lstStyle/>
          <a:p>
            <a:r>
              <a:rPr lang="en-US" altLang="zh-CN" sz="3200" dirty="0" smtClean="0"/>
              <a:t>7.4.3 </a:t>
            </a:r>
            <a:r>
              <a:rPr lang="zh-CN" altLang="en-US" sz="3200" dirty="0" smtClean="0"/>
              <a:t>单个正态总体方差的区间估计</a:t>
            </a:r>
            <a:endParaRPr lang="zh-CN" altLang="en-US" sz="3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721570" y="2919723"/>
            <a:ext cx="1382712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553045" y="2919723"/>
            <a:ext cx="1219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541784"/>
              </p:ext>
            </p:extLst>
          </p:nvPr>
        </p:nvGraphicFramePr>
        <p:xfrm>
          <a:off x="1835620" y="1048060"/>
          <a:ext cx="2592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258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20" y="1048060"/>
                        <a:ext cx="25923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96739"/>
              </p:ext>
            </p:extLst>
          </p:nvPr>
        </p:nvGraphicFramePr>
        <p:xfrm>
          <a:off x="683095" y="2056123"/>
          <a:ext cx="4679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9" name="Equation" r:id="rId6" imgW="2882880" imgH="457200" progId="Equation.DSMT4">
                  <p:embed/>
                </p:oleObj>
              </mc:Choice>
              <mc:Fallback>
                <p:oleObj name="Equation" r:id="rId6" imgW="2882880" imgH="457200" progId="Equation.DSMT4">
                  <p:embed/>
                  <p:pic>
                    <p:nvPicPr>
                      <p:cNvPr id="258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95" y="2056123"/>
                        <a:ext cx="4679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97428"/>
              </p:ext>
            </p:extLst>
          </p:nvPr>
        </p:nvGraphicFramePr>
        <p:xfrm>
          <a:off x="5580532" y="903598"/>
          <a:ext cx="3203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name="BMP 图象" r:id="rId8" imgW="4180952" imgH="2495238" progId="Paint.Picture">
                  <p:embed/>
                </p:oleObj>
              </mc:Choice>
              <mc:Fallback>
                <p:oleObj name="BMP 图象" r:id="rId8" imgW="4180952" imgH="2495238" progId="Paint.Picture">
                  <p:embed/>
                  <p:pic>
                    <p:nvPicPr>
                      <p:cNvPr id="258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532" y="903598"/>
                        <a:ext cx="32035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67195" y="1048060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rgbClr val="3366FF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未知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51370" y="4016685"/>
            <a:ext cx="633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>
                <a:solidFill>
                  <a:schemeClr val="tx2"/>
                </a:solidFill>
                <a:latin typeface="Symbol" panose="05050102010706020507" pitchFamily="18" charset="2"/>
              </a:rPr>
              <a:t>m</a:t>
            </a:r>
            <a:r>
              <a:rPr kumimoji="1" lang="zh-CN" altLang="en-US" sz="2600" b="1">
                <a:solidFill>
                  <a:schemeClr val="tx2"/>
                </a:solidFill>
                <a:latin typeface="Symbol" panose="05050102010706020507" pitchFamily="18" charset="2"/>
              </a:rPr>
              <a:t>未</a:t>
            </a:r>
            <a:r>
              <a:rPr kumimoji="1" lang="zh-CN" altLang="en-US" sz="2600" b="1">
                <a:solidFill>
                  <a:schemeClr val="tx2"/>
                </a:solidFill>
              </a:rPr>
              <a:t>知时，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的置信度为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>
                <a:solidFill>
                  <a:schemeClr val="tx2"/>
                </a:solidFill>
                <a:latin typeface="Times New Roman" panose="02020603050405020304" pitchFamily="18" charset="0"/>
              </a:rPr>
              <a:t>置信区间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39174"/>
              </p:ext>
            </p:extLst>
          </p:nvPr>
        </p:nvGraphicFramePr>
        <p:xfrm>
          <a:off x="1403820" y="4432610"/>
          <a:ext cx="38147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Equation" r:id="rId10" imgW="1854000" imgH="482400" progId="Equation.DSMT4">
                  <p:embed/>
                </p:oleObj>
              </mc:Choice>
              <mc:Fallback>
                <p:oleObj name="Equation" r:id="rId10" imgW="1854000" imgH="482400" progId="Equation.DSMT4">
                  <p:embed/>
                  <p:pic>
                    <p:nvPicPr>
                      <p:cNvPr id="258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820" y="4432610"/>
                        <a:ext cx="38147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56120" y="3929373"/>
            <a:ext cx="6769100" cy="1511300"/>
          </a:xfrm>
          <a:prstGeom prst="rect">
            <a:avLst/>
          </a:prstGeom>
          <a:noFill/>
          <a:ln w="28575" algn="ctr">
            <a:solidFill>
              <a:srgbClr val="339933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783343" y="5701368"/>
            <a:ext cx="6607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m</a:t>
            </a:r>
            <a:r>
              <a:rPr kumimoji="1" lang="zh-CN" altLang="en-US" sz="2600" b="1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未</a:t>
            </a:r>
            <a:r>
              <a:rPr kumimoji="1" lang="zh-CN" altLang="en-US" sz="2600" b="1" dirty="0" smtClean="0">
                <a:solidFill>
                  <a:schemeClr val="accent2"/>
                </a:solidFill>
              </a:rPr>
              <a:t>知</a:t>
            </a:r>
            <a:r>
              <a:rPr kumimoji="1" lang="zh-CN" altLang="en-US" sz="2600" b="1" dirty="0">
                <a:solidFill>
                  <a:schemeClr val="accent2"/>
                </a:solidFill>
              </a:rPr>
              <a:t>时，</a:t>
            </a:r>
            <a:r>
              <a:rPr kumimoji="1"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的置信度为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的置信区间呢？</a:t>
            </a:r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28218"/>
              </p:ext>
            </p:extLst>
          </p:nvPr>
        </p:nvGraphicFramePr>
        <p:xfrm>
          <a:off x="756120" y="2992748"/>
          <a:ext cx="54229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Equation" r:id="rId12" imgW="2831760" imgH="520560" progId="Equation.DSMT4">
                  <p:embed/>
                </p:oleObj>
              </mc:Choice>
              <mc:Fallback>
                <p:oleObj name="Equation" r:id="rId12" imgW="2831760" imgH="520560" progId="Equation.DSMT4">
                  <p:embed/>
                  <p:pic>
                    <p:nvPicPr>
                      <p:cNvPr id="258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0" y="2992748"/>
                        <a:ext cx="54229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5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75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75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build="p" autoUpdateAnimBg="0"/>
      <p:bldP spid="32" grpId="0" build="p" autoUpdateAnimBg="0"/>
      <p:bldP spid="46" grpId="0" animBg="1"/>
      <p:bldP spid="47" grpId="0" build="p" autoUpdateAnimBg="0"/>
    </p:bldLst>
  </p:timing>
</p:sld>
</file>

<file path=ppt/theme/theme1.xml><?xml version="1.0" encoding="utf-8"?>
<a:theme xmlns:a="http://schemas.openxmlformats.org/drawingml/2006/main" name="Basis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2976</TotalTime>
  <Pages>0</Pages>
  <Words>608</Words>
  <Characters>0</Characters>
  <Application>Microsoft Office PowerPoint</Application>
  <PresentationFormat>全屏显示(4:3)</PresentationFormat>
  <Lines>0</Lines>
  <Paragraphs>87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LMSans10-Regular</vt:lpstr>
      <vt:lpstr>黑体</vt:lpstr>
      <vt:lpstr>华文中宋</vt:lpstr>
      <vt:lpstr>楷体</vt:lpstr>
      <vt:lpstr>楷体_GB2312</vt:lpstr>
      <vt:lpstr>宋体</vt:lpstr>
      <vt:lpstr>Arial</vt:lpstr>
      <vt:lpstr>Corbel</vt:lpstr>
      <vt:lpstr>Lucida Sans Unicode</vt:lpstr>
      <vt:lpstr>Symbol</vt:lpstr>
      <vt:lpstr>Times New Roman</vt:lpstr>
      <vt:lpstr>Basis</vt:lpstr>
      <vt:lpstr>Equation</vt:lpstr>
      <vt:lpstr>公式</vt:lpstr>
      <vt:lpstr>BMP 图象</vt:lpstr>
      <vt:lpstr>概率论与数理统计  第七章 参数估计</vt:lpstr>
      <vt:lpstr>第七章  参数估计</vt:lpstr>
      <vt:lpstr>7.4.1 区间估计的概念</vt:lpstr>
      <vt:lpstr>7.4.1 区间估计的概念</vt:lpstr>
      <vt:lpstr>7.4.2 单个正态总体均值的区间估计</vt:lpstr>
      <vt:lpstr>7.4.2 单个正态总体均值的区间估计</vt:lpstr>
      <vt:lpstr>7.4.2 单个正态总体均值的区间估计</vt:lpstr>
      <vt:lpstr>7.4.2 单个正态总体均值的区间估计</vt:lpstr>
      <vt:lpstr>7.4.3 单个正态总体方差的区间估计</vt:lpstr>
      <vt:lpstr>7.4.3 单个正态总体方差的区间估计</vt:lpstr>
      <vt:lpstr>7.4.6 单侧置信区间</vt:lpstr>
      <vt:lpstr>7.4.6 单侧置信区间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6089</cp:revision>
  <dcterms:created xsi:type="dcterms:W3CDTF">2003-07-06T11:35:33Z</dcterms:created>
  <dcterms:modified xsi:type="dcterms:W3CDTF">2018-01-08T05:33:14Z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