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17"/>
  </p:notesMasterIdLst>
  <p:sldIdLst>
    <p:sldId id="803" r:id="rId2"/>
    <p:sldId id="815" r:id="rId3"/>
    <p:sldId id="816" r:id="rId4"/>
    <p:sldId id="817" r:id="rId5"/>
    <p:sldId id="818" r:id="rId6"/>
    <p:sldId id="819" r:id="rId7"/>
    <p:sldId id="825" r:id="rId8"/>
    <p:sldId id="820" r:id="rId9"/>
    <p:sldId id="821" r:id="rId10"/>
    <p:sldId id="822" r:id="rId11"/>
    <p:sldId id="823" r:id="rId12"/>
    <p:sldId id="824" r:id="rId13"/>
    <p:sldId id="826" r:id="rId14"/>
    <p:sldId id="827" r:id="rId15"/>
    <p:sldId id="82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C3B99"/>
    <a:srgbClr val="3366FF"/>
    <a:srgbClr val="003399"/>
    <a:srgbClr val="3494BA"/>
    <a:srgbClr val="D75DCE"/>
    <a:srgbClr val="FF0000"/>
    <a:srgbClr val="000099"/>
    <a:srgbClr val="E3F2AC"/>
    <a:srgbClr val="DC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6" autoAdjust="0"/>
    <p:restoredTop sz="90394" autoAdjust="0"/>
  </p:normalViewPr>
  <p:slideViewPr>
    <p:cSldViewPr>
      <p:cViewPr varScale="1">
        <p:scale>
          <a:sx n="115" d="100"/>
          <a:sy n="115" d="100"/>
        </p:scale>
        <p:origin x="9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2019/1/3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50.bin"/><Relationship Id="rId3" Type="http://schemas.openxmlformats.org/officeDocument/2006/relationships/audio" Target="../media/audio1.wav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image" Target="../media/image73.png"/><Relationship Id="rId4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audio" Target="../media/audio1.wav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3" Type="http://schemas.openxmlformats.org/officeDocument/2006/relationships/slide" Target="slide6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1.bin"/><Relationship Id="rId3" Type="http://schemas.openxmlformats.org/officeDocument/2006/relationships/audio" Target="../media/audio3.wav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audio" Target="../media/audio2.wav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3.wmf"/><Relationship Id="rId4" Type="http://schemas.openxmlformats.org/officeDocument/2006/relationships/audio" Target="../media/audio4.wav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</a:t>
            </a:r>
            <a:r>
              <a:rPr lang="zh-CN" altLang="en-US" dirty="0" smtClean="0"/>
              <a:t>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课程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420" y="188550"/>
            <a:ext cx="74882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设随机变量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服从参数为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的泊松分布，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服从参数为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anose="02010600040101010101" pitchFamily="2" charset="-122"/>
              </a:rPr>
              <a:t>l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的指数分布，且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不相关，则（    ）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1500" y="1285543"/>
            <a:ext cx="59023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相互独立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.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E(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Symbol" panose="05050102010706020507" pitchFamily="18" charset="2"/>
              </a:rPr>
              <a:t>-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0.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E(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) =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Symbol" panose="05050102010706020507" pitchFamily="18" charset="2"/>
              </a:rPr>
              <a:t>.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dirty="0" err="1">
                <a:latin typeface="Symbol" panose="05050102010706020507" pitchFamily="18" charset="2"/>
              </a:rPr>
              <a:t>l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+1.</a:t>
            </a:r>
          </a:p>
        </p:txBody>
      </p:sp>
      <p:sp>
        <p:nvSpPr>
          <p:cNvPr id="3" name="矩形 2"/>
          <p:cNvSpPr/>
          <p:nvPr/>
        </p:nvSpPr>
        <p:spPr>
          <a:xfrm>
            <a:off x="6372250" y="822260"/>
            <a:ext cx="362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" y="2480928"/>
            <a:ext cx="8185916" cy="1522025"/>
          </a:xfrm>
          <a:prstGeom prst="rect">
            <a:avLst/>
          </a:prstGeom>
        </p:spPr>
      </p:pic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251400" y="4010461"/>
            <a:ext cx="8477250" cy="2166938"/>
            <a:chOff x="218" y="2528"/>
            <a:chExt cx="5340" cy="1365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8" y="2528"/>
              <a:ext cx="5340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01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" y="2528"/>
              <a:ext cx="5346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圆角矩形 13"/>
          <p:cNvSpPr/>
          <p:nvPr/>
        </p:nvSpPr>
        <p:spPr>
          <a:xfrm>
            <a:off x="251400" y="5517290"/>
            <a:ext cx="720100" cy="88910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112750" y="5877340"/>
            <a:ext cx="720100" cy="346489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339690" y="2574790"/>
            <a:ext cx="504070" cy="2159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59993" y="2451939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4.4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7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6397" y="248896"/>
            <a:ext cx="7561050" cy="585657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  <a:ea typeface="楷体_GB2312" pitchFamily="49" charset="-122"/>
              </a:rPr>
              <a:t>四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楷体_GB2312" pitchFamily="49" charset="-122"/>
              </a:rPr>
              <a:t>、数理统计</a:t>
            </a:r>
            <a:endParaRPr kumimoji="1" lang="zh-CN" altLang="en-US" sz="3200" b="1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2400" y="6355919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2969460" y="2106272"/>
            <a:ext cx="966787" cy="500062"/>
            <a:chOff x="2256" y="1471"/>
            <a:chExt cx="609" cy="315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2302" y="1516"/>
              <a:ext cx="563" cy="27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2256" y="1471"/>
              <a:ext cx="559" cy="2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2317" y="1502"/>
              <a:ext cx="437" cy="201"/>
              <a:chOff x="2116" y="2102"/>
              <a:chExt cx="437" cy="201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2116" y="2102"/>
                <a:ext cx="437" cy="2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" name="Group 7"/>
              <p:cNvGrpSpPr>
                <a:grpSpLocks/>
              </p:cNvGrpSpPr>
              <p:nvPr/>
            </p:nvGrpSpPr>
            <p:grpSpPr bwMode="auto">
              <a:xfrm>
                <a:off x="2146" y="2107"/>
                <a:ext cx="378" cy="182"/>
                <a:chOff x="2146" y="2107"/>
                <a:chExt cx="378" cy="182"/>
              </a:xfrm>
            </p:grpSpPr>
            <p:sp>
              <p:nvSpPr>
                <p:cNvPr id="34" name="Rectangle 8"/>
                <p:cNvSpPr>
                  <a:spLocks noChangeArrowheads="1"/>
                </p:cNvSpPr>
                <p:nvPr/>
              </p:nvSpPr>
              <p:spPr bwMode="auto">
                <a:xfrm>
                  <a:off x="2473" y="2107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9"/>
                <p:cNvSpPr>
                  <a:spLocks noChangeArrowheads="1"/>
                </p:cNvSpPr>
                <p:nvPr/>
              </p:nvSpPr>
              <p:spPr bwMode="auto">
                <a:xfrm>
                  <a:off x="2410" y="2107"/>
                  <a:ext cx="7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10"/>
                <p:cNvSpPr>
                  <a:spLocks noChangeArrowheads="1"/>
                </p:cNvSpPr>
                <p:nvPr/>
              </p:nvSpPr>
              <p:spPr bwMode="auto">
                <a:xfrm>
                  <a:off x="2387" y="2107"/>
                  <a:ext cx="38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,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11"/>
                <p:cNvSpPr>
                  <a:spLocks noChangeArrowheads="1"/>
                </p:cNvSpPr>
                <p:nvPr/>
              </p:nvSpPr>
              <p:spPr bwMode="auto">
                <a:xfrm>
                  <a:off x="2314" y="2107"/>
                  <a:ext cx="7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12"/>
                <p:cNvSpPr>
                  <a:spLocks noChangeArrowheads="1"/>
                </p:cNvSpPr>
                <p:nvPr/>
              </p:nvSpPr>
              <p:spPr bwMode="auto">
                <a:xfrm>
                  <a:off x="2263" y="2107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13"/>
                <p:cNvSpPr>
                  <a:spLocks noChangeArrowheads="1"/>
                </p:cNvSpPr>
                <p:nvPr/>
              </p:nvSpPr>
              <p:spPr bwMode="auto">
                <a:xfrm>
                  <a:off x="2146" y="2107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8" name="Group 14"/>
          <p:cNvGrpSpPr>
            <a:grpSpLocks/>
          </p:cNvGrpSpPr>
          <p:nvPr/>
        </p:nvGrpSpPr>
        <p:grpSpPr bwMode="auto">
          <a:xfrm>
            <a:off x="4502985" y="1907834"/>
            <a:ext cx="904875" cy="539750"/>
            <a:chOff x="3222" y="1346"/>
            <a:chExt cx="570" cy="340"/>
          </a:xfrm>
        </p:grpSpPr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3267" y="1391"/>
              <a:ext cx="525" cy="29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222" y="1346"/>
              <a:ext cx="520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" name="Group 17"/>
            <p:cNvGrpSpPr>
              <a:grpSpLocks/>
            </p:cNvGrpSpPr>
            <p:nvPr/>
          </p:nvGrpSpPr>
          <p:grpSpPr bwMode="auto">
            <a:xfrm>
              <a:off x="3283" y="1378"/>
              <a:ext cx="398" cy="225"/>
              <a:chOff x="3082" y="1978"/>
              <a:chExt cx="398" cy="225"/>
            </a:xfrm>
          </p:grpSpPr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3082" y="1978"/>
                <a:ext cx="398" cy="2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" name="Group 19"/>
              <p:cNvGrpSpPr>
                <a:grpSpLocks/>
              </p:cNvGrpSpPr>
              <p:nvPr/>
            </p:nvGrpSpPr>
            <p:grpSpPr bwMode="auto">
              <a:xfrm>
                <a:off x="3107" y="1990"/>
                <a:ext cx="343" cy="199"/>
                <a:chOff x="3107" y="1990"/>
                <a:chExt cx="343" cy="199"/>
              </a:xfrm>
            </p:grpSpPr>
            <p:sp>
              <p:nvSpPr>
                <p:cNvPr id="6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99" y="2007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21"/>
                <p:cNvSpPr>
                  <a:spLocks noChangeArrowheads="1"/>
                </p:cNvSpPr>
                <p:nvPr/>
              </p:nvSpPr>
              <p:spPr bwMode="auto">
                <a:xfrm>
                  <a:off x="3268" y="2007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22"/>
                <p:cNvSpPr>
                  <a:spLocks noChangeArrowheads="1"/>
                </p:cNvSpPr>
                <p:nvPr/>
              </p:nvSpPr>
              <p:spPr bwMode="auto">
                <a:xfrm>
                  <a:off x="3209" y="1995"/>
                  <a:ext cx="44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2" y="2007"/>
                  <a:ext cx="7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24"/>
                <p:cNvSpPr>
                  <a:spLocks noChangeArrowheads="1"/>
                </p:cNvSpPr>
                <p:nvPr/>
              </p:nvSpPr>
              <p:spPr bwMode="auto">
                <a:xfrm>
                  <a:off x="3107" y="199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c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9" name="Group 25"/>
          <p:cNvGrpSpPr>
            <a:grpSpLocks/>
          </p:cNvGrpSpPr>
          <p:nvPr/>
        </p:nvGrpSpPr>
        <p:grpSpPr bwMode="auto">
          <a:xfrm>
            <a:off x="4502985" y="2699997"/>
            <a:ext cx="708025" cy="500062"/>
            <a:chOff x="3222" y="1845"/>
            <a:chExt cx="446" cy="315"/>
          </a:xfrm>
        </p:grpSpPr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3267" y="1890"/>
              <a:ext cx="401" cy="27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3222" y="1845"/>
              <a:ext cx="397" cy="2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" name="Group 28"/>
            <p:cNvGrpSpPr>
              <a:grpSpLocks/>
            </p:cNvGrpSpPr>
            <p:nvPr/>
          </p:nvGrpSpPr>
          <p:grpSpPr bwMode="auto">
            <a:xfrm>
              <a:off x="3283" y="1877"/>
              <a:ext cx="274" cy="200"/>
              <a:chOff x="3082" y="2477"/>
              <a:chExt cx="274" cy="200"/>
            </a:xfrm>
          </p:grpSpPr>
          <p:sp>
            <p:nvSpPr>
              <p:cNvPr id="73" name="Rectangle 29"/>
              <p:cNvSpPr>
                <a:spLocks noChangeArrowheads="1"/>
              </p:cNvSpPr>
              <p:nvPr/>
            </p:nvSpPr>
            <p:spPr bwMode="auto">
              <a:xfrm>
                <a:off x="3082" y="2477"/>
                <a:ext cx="274" cy="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" name="Group 30"/>
              <p:cNvGrpSpPr>
                <a:grpSpLocks/>
              </p:cNvGrpSpPr>
              <p:nvPr/>
            </p:nvGrpSpPr>
            <p:grpSpPr bwMode="auto">
              <a:xfrm>
                <a:off x="3103" y="2483"/>
                <a:ext cx="234" cy="182"/>
                <a:chOff x="3103" y="2483"/>
                <a:chExt cx="234" cy="182"/>
              </a:xfrm>
            </p:grpSpPr>
            <p:sp>
              <p:nvSpPr>
                <p:cNvPr id="75" name="Rectangle 31"/>
                <p:cNvSpPr>
                  <a:spLocks noChangeArrowheads="1"/>
                </p:cNvSpPr>
                <p:nvPr/>
              </p:nvSpPr>
              <p:spPr bwMode="auto">
                <a:xfrm>
                  <a:off x="3286" y="2483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32"/>
                <p:cNvSpPr>
                  <a:spLocks noChangeArrowheads="1"/>
                </p:cNvSpPr>
                <p:nvPr/>
              </p:nvSpPr>
              <p:spPr bwMode="auto">
                <a:xfrm>
                  <a:off x="3154" y="2483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483"/>
                  <a:ext cx="7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34"/>
                <p:cNvSpPr>
                  <a:spLocks noChangeArrowheads="1"/>
                </p:cNvSpPr>
                <p:nvPr/>
              </p:nvSpPr>
              <p:spPr bwMode="auto">
                <a:xfrm>
                  <a:off x="3103" y="2483"/>
                  <a:ext cx="4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" name="Group 35"/>
          <p:cNvGrpSpPr>
            <a:grpSpLocks/>
          </p:cNvGrpSpPr>
          <p:nvPr/>
        </p:nvGrpSpPr>
        <p:grpSpPr bwMode="auto">
          <a:xfrm>
            <a:off x="5969835" y="1907834"/>
            <a:ext cx="1165225" cy="519113"/>
            <a:chOff x="4146" y="1346"/>
            <a:chExt cx="734" cy="327"/>
          </a:xfrm>
        </p:grpSpPr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4191" y="1391"/>
              <a:ext cx="689" cy="28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>
              <a:off x="4146" y="1346"/>
              <a:ext cx="684" cy="2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" name="Group 38"/>
            <p:cNvGrpSpPr>
              <a:grpSpLocks/>
            </p:cNvGrpSpPr>
            <p:nvPr/>
          </p:nvGrpSpPr>
          <p:grpSpPr bwMode="auto">
            <a:xfrm>
              <a:off x="4207" y="1378"/>
              <a:ext cx="562" cy="214"/>
              <a:chOff x="4006" y="1978"/>
              <a:chExt cx="562" cy="214"/>
            </a:xfrm>
          </p:grpSpPr>
          <p:sp>
            <p:nvSpPr>
              <p:cNvPr id="83" name="Rectangle 39"/>
              <p:cNvSpPr>
                <a:spLocks noChangeArrowheads="1"/>
              </p:cNvSpPr>
              <p:nvPr/>
            </p:nvSpPr>
            <p:spPr bwMode="auto">
              <a:xfrm>
                <a:off x="4006" y="1978"/>
                <a:ext cx="562" cy="21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4" name="Group 40"/>
              <p:cNvGrpSpPr>
                <a:grpSpLocks/>
              </p:cNvGrpSpPr>
              <p:nvPr/>
            </p:nvGrpSpPr>
            <p:grpSpPr bwMode="auto">
              <a:xfrm>
                <a:off x="4035" y="1994"/>
                <a:ext cx="511" cy="198"/>
                <a:chOff x="4035" y="1994"/>
                <a:chExt cx="511" cy="198"/>
              </a:xfrm>
            </p:grpSpPr>
            <p:sp>
              <p:nvSpPr>
                <p:cNvPr id="85" name="Rectangle 41"/>
                <p:cNvSpPr>
                  <a:spLocks noChangeArrowheads="1"/>
                </p:cNvSpPr>
                <p:nvPr/>
              </p:nvSpPr>
              <p:spPr bwMode="auto">
                <a:xfrm>
                  <a:off x="4495" y="1994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42"/>
                <p:cNvSpPr>
                  <a:spLocks noChangeArrowheads="1"/>
                </p:cNvSpPr>
                <p:nvPr/>
              </p:nvSpPr>
              <p:spPr bwMode="auto">
                <a:xfrm>
                  <a:off x="4310" y="1994"/>
                  <a:ext cx="38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,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43"/>
                <p:cNvSpPr>
                  <a:spLocks noChangeArrowheads="1"/>
                </p:cNvSpPr>
                <p:nvPr/>
              </p:nvSpPr>
              <p:spPr bwMode="auto">
                <a:xfrm>
                  <a:off x="4143" y="1994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44"/>
                <p:cNvSpPr>
                  <a:spLocks noChangeArrowheads="1"/>
                </p:cNvSpPr>
                <p:nvPr/>
              </p:nvSpPr>
              <p:spPr bwMode="auto">
                <a:xfrm>
                  <a:off x="4436" y="2086"/>
                  <a:ext cx="44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" name="Rectangle 45"/>
                <p:cNvSpPr>
                  <a:spLocks noChangeArrowheads="1"/>
                </p:cNvSpPr>
                <p:nvPr/>
              </p:nvSpPr>
              <p:spPr bwMode="auto">
                <a:xfrm>
                  <a:off x="4260" y="2086"/>
                  <a:ext cx="44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46"/>
                <p:cNvSpPr>
                  <a:spLocks noChangeArrowheads="1"/>
                </p:cNvSpPr>
                <p:nvPr/>
              </p:nvSpPr>
              <p:spPr bwMode="auto">
                <a:xfrm>
                  <a:off x="4363" y="1994"/>
                  <a:ext cx="7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 47"/>
                <p:cNvSpPr>
                  <a:spLocks noChangeArrowheads="1"/>
                </p:cNvSpPr>
                <p:nvPr/>
              </p:nvSpPr>
              <p:spPr bwMode="auto">
                <a:xfrm>
                  <a:off x="4197" y="1994"/>
                  <a:ext cx="7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48"/>
                <p:cNvSpPr>
                  <a:spLocks noChangeArrowheads="1"/>
                </p:cNvSpPr>
                <p:nvPr/>
              </p:nvSpPr>
              <p:spPr bwMode="auto">
                <a:xfrm>
                  <a:off x="4035" y="199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F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93" name="Group 49"/>
          <p:cNvGrpSpPr>
            <a:grpSpLocks/>
          </p:cNvGrpSpPr>
          <p:nvPr/>
        </p:nvGrpSpPr>
        <p:grpSpPr bwMode="auto">
          <a:xfrm>
            <a:off x="3902910" y="2255497"/>
            <a:ext cx="600075" cy="98425"/>
            <a:chOff x="2643" y="2165"/>
            <a:chExt cx="378" cy="62"/>
          </a:xfrm>
        </p:grpSpPr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2643" y="2196"/>
              <a:ext cx="3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/>
            </p:cNvSpPr>
            <p:nvPr/>
          </p:nvSpPr>
          <p:spPr bwMode="auto">
            <a:xfrm>
              <a:off x="2959" y="2165"/>
              <a:ext cx="62" cy="62"/>
            </a:xfrm>
            <a:custGeom>
              <a:avLst/>
              <a:gdLst>
                <a:gd name="T0" fmla="*/ 0 w 125"/>
                <a:gd name="T1" fmla="*/ 124 h 124"/>
                <a:gd name="T2" fmla="*/ 125 w 125"/>
                <a:gd name="T3" fmla="*/ 61 h 124"/>
                <a:gd name="T4" fmla="*/ 0 w 125"/>
                <a:gd name="T5" fmla="*/ 0 h 124"/>
                <a:gd name="T6" fmla="*/ 0 w 125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4">
                  <a:moveTo>
                    <a:pt x="0" y="124"/>
                  </a:moveTo>
                  <a:lnTo>
                    <a:pt x="125" y="61"/>
                  </a:lnTo>
                  <a:lnTo>
                    <a:pt x="0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Group 52"/>
          <p:cNvGrpSpPr>
            <a:grpSpLocks/>
          </p:cNvGrpSpPr>
          <p:nvPr/>
        </p:nvGrpSpPr>
        <p:grpSpPr bwMode="auto">
          <a:xfrm>
            <a:off x="3702885" y="2601572"/>
            <a:ext cx="803275" cy="455612"/>
            <a:chOff x="2718" y="1783"/>
            <a:chExt cx="506" cy="287"/>
          </a:xfrm>
        </p:grpSpPr>
        <p:sp>
          <p:nvSpPr>
            <p:cNvPr id="97" name="Line 53"/>
            <p:cNvSpPr>
              <a:spLocks noChangeShapeType="1"/>
            </p:cNvSpPr>
            <p:nvPr/>
          </p:nvSpPr>
          <p:spPr bwMode="auto">
            <a:xfrm>
              <a:off x="2718" y="1783"/>
              <a:ext cx="1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" name="Group 54"/>
            <p:cNvGrpSpPr>
              <a:grpSpLocks/>
            </p:cNvGrpSpPr>
            <p:nvPr/>
          </p:nvGrpSpPr>
          <p:grpSpPr bwMode="auto">
            <a:xfrm>
              <a:off x="2720" y="2008"/>
              <a:ext cx="504" cy="62"/>
              <a:chOff x="2517" y="2602"/>
              <a:chExt cx="504" cy="62"/>
            </a:xfrm>
          </p:grpSpPr>
          <p:sp>
            <p:nvSpPr>
              <p:cNvPr id="99" name="Line 55"/>
              <p:cNvSpPr>
                <a:spLocks noChangeShapeType="1"/>
              </p:cNvSpPr>
              <p:nvPr/>
            </p:nvSpPr>
            <p:spPr bwMode="auto">
              <a:xfrm>
                <a:off x="2517" y="2632"/>
                <a:ext cx="44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56"/>
              <p:cNvSpPr>
                <a:spLocks/>
              </p:cNvSpPr>
              <p:nvPr/>
            </p:nvSpPr>
            <p:spPr bwMode="auto">
              <a:xfrm>
                <a:off x="2959" y="2602"/>
                <a:ext cx="62" cy="62"/>
              </a:xfrm>
              <a:custGeom>
                <a:avLst/>
                <a:gdLst>
                  <a:gd name="T0" fmla="*/ 0 w 125"/>
                  <a:gd name="T1" fmla="*/ 125 h 125"/>
                  <a:gd name="T2" fmla="*/ 125 w 125"/>
                  <a:gd name="T3" fmla="*/ 61 h 125"/>
                  <a:gd name="T4" fmla="*/ 0 w 125"/>
                  <a:gd name="T5" fmla="*/ 0 h 125"/>
                  <a:gd name="T6" fmla="*/ 0 w 125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25">
                    <a:moveTo>
                      <a:pt x="0" y="125"/>
                    </a:moveTo>
                    <a:lnTo>
                      <a:pt x="125" y="61"/>
                    </a:lnTo>
                    <a:lnTo>
                      <a:pt x="0" y="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Group 57"/>
          <p:cNvGrpSpPr>
            <a:grpSpLocks/>
          </p:cNvGrpSpPr>
          <p:nvPr/>
        </p:nvGrpSpPr>
        <p:grpSpPr bwMode="auto">
          <a:xfrm>
            <a:off x="5368172" y="2057059"/>
            <a:ext cx="601663" cy="98425"/>
            <a:chOff x="3566" y="2040"/>
            <a:chExt cx="379" cy="62"/>
          </a:xfrm>
        </p:grpSpPr>
        <p:sp>
          <p:nvSpPr>
            <p:cNvPr id="102" name="Line 58"/>
            <p:cNvSpPr>
              <a:spLocks noChangeShapeType="1"/>
            </p:cNvSpPr>
            <p:nvPr/>
          </p:nvSpPr>
          <p:spPr bwMode="auto">
            <a:xfrm>
              <a:off x="3566" y="2071"/>
              <a:ext cx="3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59"/>
            <p:cNvSpPr>
              <a:spLocks/>
            </p:cNvSpPr>
            <p:nvPr/>
          </p:nvSpPr>
          <p:spPr bwMode="auto">
            <a:xfrm>
              <a:off x="3882" y="2040"/>
              <a:ext cx="63" cy="62"/>
            </a:xfrm>
            <a:custGeom>
              <a:avLst/>
              <a:gdLst>
                <a:gd name="T0" fmla="*/ 0 w 125"/>
                <a:gd name="T1" fmla="*/ 125 h 125"/>
                <a:gd name="T2" fmla="*/ 125 w 125"/>
                <a:gd name="T3" fmla="*/ 61 h 125"/>
                <a:gd name="T4" fmla="*/ 0 w 125"/>
                <a:gd name="T5" fmla="*/ 0 h 125"/>
                <a:gd name="T6" fmla="*/ 0 w 125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5">
                  <a:moveTo>
                    <a:pt x="0" y="125"/>
                  </a:moveTo>
                  <a:lnTo>
                    <a:pt x="125" y="61"/>
                  </a:lnTo>
                  <a:lnTo>
                    <a:pt x="0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" name="Group 60"/>
          <p:cNvGrpSpPr>
            <a:grpSpLocks/>
          </p:cNvGrpSpPr>
          <p:nvPr/>
        </p:nvGrpSpPr>
        <p:grpSpPr bwMode="auto">
          <a:xfrm>
            <a:off x="4852235" y="2403134"/>
            <a:ext cx="98425" cy="296863"/>
            <a:chOff x="3241" y="2258"/>
            <a:chExt cx="62" cy="187"/>
          </a:xfrm>
        </p:grpSpPr>
        <p:sp>
          <p:nvSpPr>
            <p:cNvPr id="105" name="Line 61"/>
            <p:cNvSpPr>
              <a:spLocks noChangeShapeType="1"/>
            </p:cNvSpPr>
            <p:nvPr/>
          </p:nvSpPr>
          <p:spPr bwMode="auto">
            <a:xfrm>
              <a:off x="3273" y="2258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/>
            </p:cNvSpPr>
            <p:nvPr/>
          </p:nvSpPr>
          <p:spPr bwMode="auto">
            <a:xfrm>
              <a:off x="3241" y="2383"/>
              <a:ext cx="62" cy="62"/>
            </a:xfrm>
            <a:custGeom>
              <a:avLst/>
              <a:gdLst>
                <a:gd name="T0" fmla="*/ 0 w 125"/>
                <a:gd name="T1" fmla="*/ 0 h 125"/>
                <a:gd name="T2" fmla="*/ 63 w 125"/>
                <a:gd name="T3" fmla="*/ 125 h 125"/>
                <a:gd name="T4" fmla="*/ 125 w 125"/>
                <a:gd name="T5" fmla="*/ 0 h 125"/>
                <a:gd name="T6" fmla="*/ 0 w 125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5">
                  <a:moveTo>
                    <a:pt x="0" y="0"/>
                  </a:moveTo>
                  <a:lnTo>
                    <a:pt x="63" y="125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683460" y="1066459"/>
            <a:ext cx="4606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50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kumimoji="1"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三个概念：总体、样本、统计量</a:t>
            </a:r>
          </a:p>
        </p:txBody>
      </p:sp>
      <p:grpSp>
        <p:nvGrpSpPr>
          <p:cNvPr id="108" name="Group 65"/>
          <p:cNvGrpSpPr>
            <a:grpSpLocks/>
          </p:cNvGrpSpPr>
          <p:nvPr/>
        </p:nvGrpSpPr>
        <p:grpSpPr bwMode="auto">
          <a:xfrm>
            <a:off x="5533272" y="1050584"/>
            <a:ext cx="1103313" cy="457200"/>
            <a:chOff x="3871" y="806"/>
            <a:chExt cx="695" cy="288"/>
          </a:xfrm>
        </p:grpSpPr>
        <p:sp>
          <p:nvSpPr>
            <p:cNvPr id="109" name="Line 66"/>
            <p:cNvSpPr>
              <a:spLocks noChangeShapeType="1"/>
            </p:cNvSpPr>
            <p:nvPr/>
          </p:nvSpPr>
          <p:spPr bwMode="auto">
            <a:xfrm>
              <a:off x="4001" y="841"/>
              <a:ext cx="14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67"/>
            <p:cNvSpPr>
              <a:spLocks noChangeArrowheads="1"/>
            </p:cNvSpPr>
            <p:nvPr/>
          </p:nvSpPr>
          <p:spPr bwMode="auto">
            <a:xfrm>
              <a:off x="4491" y="82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1" name="Rectangle 68"/>
            <p:cNvSpPr>
              <a:spLocks noChangeArrowheads="1"/>
            </p:cNvSpPr>
            <p:nvPr/>
          </p:nvSpPr>
          <p:spPr bwMode="auto">
            <a:xfrm>
              <a:off x="4154" y="82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" name="Rectangle 69"/>
            <p:cNvSpPr>
              <a:spLocks noChangeArrowheads="1"/>
            </p:cNvSpPr>
            <p:nvPr/>
          </p:nvSpPr>
          <p:spPr bwMode="auto">
            <a:xfrm>
              <a:off x="3871" y="82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3" name="Rectangle 70"/>
            <p:cNvSpPr>
              <a:spLocks noChangeArrowheads="1"/>
            </p:cNvSpPr>
            <p:nvPr/>
          </p:nvSpPr>
          <p:spPr bwMode="auto">
            <a:xfrm>
              <a:off x="4395" y="80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4" name="Rectangle 71"/>
            <p:cNvSpPr>
              <a:spLocks noChangeArrowheads="1"/>
            </p:cNvSpPr>
            <p:nvPr/>
          </p:nvSpPr>
          <p:spPr bwMode="auto">
            <a:xfrm>
              <a:off x="4247" y="82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5" name="Rectangle 72"/>
            <p:cNvSpPr>
              <a:spLocks noChangeArrowheads="1"/>
            </p:cNvSpPr>
            <p:nvPr/>
          </p:nvSpPr>
          <p:spPr bwMode="auto">
            <a:xfrm>
              <a:off x="3974" y="825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6" name="Rectangle 73"/>
          <p:cNvSpPr>
            <a:spLocks noChangeArrowheads="1"/>
          </p:cNvSpPr>
          <p:nvPr/>
        </p:nvSpPr>
        <p:spPr bwMode="auto">
          <a:xfrm>
            <a:off x="683460" y="1752259"/>
            <a:ext cx="19129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50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sz="25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三个分布：</a:t>
            </a:r>
          </a:p>
        </p:txBody>
      </p:sp>
      <p:sp>
        <p:nvSpPr>
          <p:cNvPr id="117" name="Rectangle 74"/>
          <p:cNvSpPr>
            <a:spLocks noChangeArrowheads="1"/>
          </p:cNvSpPr>
          <p:nvPr/>
        </p:nvSpPr>
        <p:spPr bwMode="auto">
          <a:xfrm>
            <a:off x="683460" y="2841284"/>
            <a:ext cx="19129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50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sz="25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三个结论：</a:t>
            </a:r>
          </a:p>
        </p:txBody>
      </p:sp>
      <p:grpSp>
        <p:nvGrpSpPr>
          <p:cNvPr id="118" name="Group 75"/>
          <p:cNvGrpSpPr>
            <a:grpSpLocks/>
          </p:cNvGrpSpPr>
          <p:nvPr/>
        </p:nvGrpSpPr>
        <p:grpSpPr bwMode="auto">
          <a:xfrm>
            <a:off x="1621672" y="3401672"/>
            <a:ext cx="3160713" cy="560387"/>
            <a:chOff x="1339" y="2525"/>
            <a:chExt cx="1991" cy="353"/>
          </a:xfrm>
        </p:grpSpPr>
        <p:sp>
          <p:nvSpPr>
            <p:cNvPr id="119" name="Rectangle 76"/>
            <p:cNvSpPr>
              <a:spLocks noChangeArrowheads="1"/>
            </p:cNvSpPr>
            <p:nvPr/>
          </p:nvSpPr>
          <p:spPr bwMode="auto">
            <a:xfrm>
              <a:off x="3266" y="2627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" name="Rectangle 77"/>
            <p:cNvSpPr>
              <a:spLocks noChangeArrowheads="1"/>
            </p:cNvSpPr>
            <p:nvPr/>
          </p:nvSpPr>
          <p:spPr bwMode="auto">
            <a:xfrm>
              <a:off x="2970" y="262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78"/>
            <p:cNvSpPr>
              <a:spLocks noChangeArrowheads="1"/>
            </p:cNvSpPr>
            <p:nvPr/>
          </p:nvSpPr>
          <p:spPr bwMode="auto">
            <a:xfrm>
              <a:off x="2770" y="2627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79"/>
            <p:cNvSpPr>
              <a:spLocks noChangeArrowheads="1"/>
            </p:cNvSpPr>
            <p:nvPr/>
          </p:nvSpPr>
          <p:spPr bwMode="auto">
            <a:xfrm>
              <a:off x="2458" y="2627"/>
              <a:ext cx="1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3" name="Rectangle 80"/>
            <p:cNvSpPr>
              <a:spLocks noChangeArrowheads="1"/>
            </p:cNvSpPr>
            <p:nvPr/>
          </p:nvSpPr>
          <p:spPr bwMode="auto">
            <a:xfrm>
              <a:off x="2107" y="262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81"/>
            <p:cNvSpPr>
              <a:spLocks noChangeArrowheads="1"/>
            </p:cNvSpPr>
            <p:nvPr/>
          </p:nvSpPr>
          <p:spPr bwMode="auto">
            <a:xfrm>
              <a:off x="1849" y="262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82"/>
            <p:cNvSpPr>
              <a:spLocks noChangeArrowheads="1"/>
            </p:cNvSpPr>
            <p:nvPr/>
          </p:nvSpPr>
          <p:spPr bwMode="auto">
            <a:xfrm>
              <a:off x="1539" y="262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6" name="Rectangle 83"/>
            <p:cNvSpPr>
              <a:spLocks noChangeArrowheads="1"/>
            </p:cNvSpPr>
            <p:nvPr/>
          </p:nvSpPr>
          <p:spPr bwMode="auto">
            <a:xfrm>
              <a:off x="3187" y="26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7" name="Rectangle 84"/>
            <p:cNvSpPr>
              <a:spLocks noChangeArrowheads="1"/>
            </p:cNvSpPr>
            <p:nvPr/>
          </p:nvSpPr>
          <p:spPr bwMode="auto">
            <a:xfrm>
              <a:off x="1773" y="274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85"/>
            <p:cNvSpPr>
              <a:spLocks noChangeArrowheads="1"/>
            </p:cNvSpPr>
            <p:nvPr/>
          </p:nvSpPr>
          <p:spPr bwMode="auto">
            <a:xfrm>
              <a:off x="1471" y="274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9" name="Rectangle 86"/>
            <p:cNvSpPr>
              <a:spLocks noChangeArrowheads="1"/>
            </p:cNvSpPr>
            <p:nvPr/>
          </p:nvSpPr>
          <p:spPr bwMode="auto">
            <a:xfrm>
              <a:off x="3029" y="2605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0" name="Rectangle 87"/>
            <p:cNvSpPr>
              <a:spLocks noChangeArrowheads="1"/>
            </p:cNvSpPr>
            <p:nvPr/>
          </p:nvSpPr>
          <p:spPr bwMode="auto">
            <a:xfrm>
              <a:off x="2844" y="2605"/>
              <a:ext cx="1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Symbol" panose="05050102010706020507" pitchFamily="18" charset="2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1" name="Rectangle 88"/>
            <p:cNvSpPr>
              <a:spLocks noChangeArrowheads="1"/>
            </p:cNvSpPr>
            <p:nvPr/>
          </p:nvSpPr>
          <p:spPr bwMode="auto">
            <a:xfrm>
              <a:off x="2617" y="2627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2" name="Rectangle 89"/>
            <p:cNvSpPr>
              <a:spLocks noChangeArrowheads="1"/>
            </p:cNvSpPr>
            <p:nvPr/>
          </p:nvSpPr>
          <p:spPr bwMode="auto">
            <a:xfrm>
              <a:off x="2196" y="2627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" name="Rectangle 90"/>
            <p:cNvSpPr>
              <a:spLocks noChangeArrowheads="1"/>
            </p:cNvSpPr>
            <p:nvPr/>
          </p:nvSpPr>
          <p:spPr bwMode="auto">
            <a:xfrm>
              <a:off x="1628" y="2627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4" name="Rectangle 91"/>
            <p:cNvSpPr>
              <a:spLocks noChangeArrowheads="1"/>
            </p:cNvSpPr>
            <p:nvPr/>
          </p:nvSpPr>
          <p:spPr bwMode="auto">
            <a:xfrm>
              <a:off x="1339" y="2627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5" name="Rectangle 92"/>
            <p:cNvSpPr>
              <a:spLocks noChangeArrowheads="1"/>
            </p:cNvSpPr>
            <p:nvPr/>
          </p:nvSpPr>
          <p:spPr bwMode="auto">
            <a:xfrm>
              <a:off x="2445" y="2525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" name="Rectangle 93"/>
            <p:cNvSpPr>
              <a:spLocks noChangeArrowheads="1"/>
            </p:cNvSpPr>
            <p:nvPr/>
          </p:nvSpPr>
          <p:spPr bwMode="auto">
            <a:xfrm>
              <a:off x="2341" y="27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94"/>
            <p:cNvSpPr>
              <a:spLocks noChangeArrowheads="1"/>
            </p:cNvSpPr>
            <p:nvPr/>
          </p:nvSpPr>
          <p:spPr bwMode="auto">
            <a:xfrm>
              <a:off x="1905" y="264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8" name="Rectangle 95"/>
          <p:cNvSpPr>
            <a:spLocks noChangeArrowheads="1"/>
          </p:cNvSpPr>
          <p:nvPr/>
        </p:nvSpPr>
        <p:spPr bwMode="auto">
          <a:xfrm>
            <a:off x="4861760" y="3542959"/>
            <a:ext cx="300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Þ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39" name="Group 96"/>
          <p:cNvGrpSpPr>
            <a:grpSpLocks/>
          </p:cNvGrpSpPr>
          <p:nvPr/>
        </p:nvGrpSpPr>
        <p:grpSpPr bwMode="auto">
          <a:xfrm>
            <a:off x="1407360" y="3962059"/>
            <a:ext cx="2500312" cy="819150"/>
            <a:chOff x="624" y="2912"/>
            <a:chExt cx="1575" cy="516"/>
          </a:xfrm>
        </p:grpSpPr>
        <p:sp>
          <p:nvSpPr>
            <p:cNvPr id="140" name="Rectangle 97"/>
            <p:cNvSpPr>
              <a:spLocks noChangeArrowheads="1"/>
            </p:cNvSpPr>
            <p:nvPr/>
          </p:nvSpPr>
          <p:spPr bwMode="auto">
            <a:xfrm>
              <a:off x="624" y="3121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1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①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41" name="Group 98"/>
            <p:cNvGrpSpPr>
              <a:grpSpLocks/>
            </p:cNvGrpSpPr>
            <p:nvPr/>
          </p:nvGrpSpPr>
          <p:grpSpPr bwMode="auto">
            <a:xfrm>
              <a:off x="853" y="2912"/>
              <a:ext cx="1108" cy="516"/>
              <a:chOff x="1222" y="2912"/>
              <a:chExt cx="1108" cy="516"/>
            </a:xfrm>
          </p:grpSpPr>
          <p:sp>
            <p:nvSpPr>
              <p:cNvPr id="143" name="Line 99"/>
              <p:cNvSpPr>
                <a:spLocks noChangeShapeType="1"/>
              </p:cNvSpPr>
              <p:nvPr/>
            </p:nvSpPr>
            <p:spPr bwMode="auto">
              <a:xfrm>
                <a:off x="1244" y="3065"/>
                <a:ext cx="12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100"/>
              <p:cNvSpPr>
                <a:spLocks noChangeShapeType="1"/>
              </p:cNvSpPr>
              <p:nvPr/>
            </p:nvSpPr>
            <p:spPr bwMode="auto">
              <a:xfrm>
                <a:off x="2015" y="3173"/>
                <a:ext cx="24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Rectangle 101"/>
              <p:cNvSpPr>
                <a:spLocks noChangeArrowheads="1"/>
              </p:cNvSpPr>
              <p:nvPr/>
            </p:nvSpPr>
            <p:spPr bwMode="auto">
              <a:xfrm>
                <a:off x="2266" y="305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Rectangle 102"/>
              <p:cNvSpPr>
                <a:spLocks noChangeArrowheads="1"/>
              </p:cNvSpPr>
              <p:nvPr/>
            </p:nvSpPr>
            <p:spPr bwMode="auto">
              <a:xfrm>
                <a:off x="1938" y="305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Rectangle 103"/>
              <p:cNvSpPr>
                <a:spLocks noChangeArrowheads="1"/>
              </p:cNvSpPr>
              <p:nvPr/>
            </p:nvSpPr>
            <p:spPr bwMode="auto">
              <a:xfrm>
                <a:off x="1738" y="305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Rectangle 104"/>
              <p:cNvSpPr>
                <a:spLocks noChangeArrowheads="1"/>
              </p:cNvSpPr>
              <p:nvPr/>
            </p:nvSpPr>
            <p:spPr bwMode="auto">
              <a:xfrm>
                <a:off x="1419" y="3051"/>
                <a:ext cx="10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~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Rectangle 105"/>
              <p:cNvSpPr>
                <a:spLocks noChangeArrowheads="1"/>
              </p:cNvSpPr>
              <p:nvPr/>
            </p:nvSpPr>
            <p:spPr bwMode="auto">
              <a:xfrm>
                <a:off x="2171" y="2918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Rectangle 106"/>
              <p:cNvSpPr>
                <a:spLocks noChangeArrowheads="1"/>
              </p:cNvSpPr>
              <p:nvPr/>
            </p:nvSpPr>
            <p:spPr bwMode="auto">
              <a:xfrm>
                <a:off x="2089" y="319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" name="Rectangle 107"/>
              <p:cNvSpPr>
                <a:spLocks noChangeArrowheads="1"/>
              </p:cNvSpPr>
              <p:nvPr/>
            </p:nvSpPr>
            <p:spPr bwMode="auto">
              <a:xfrm>
                <a:off x="1585" y="3051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" name="Rectangle 108"/>
              <p:cNvSpPr>
                <a:spLocks noChangeArrowheads="1"/>
              </p:cNvSpPr>
              <p:nvPr/>
            </p:nvSpPr>
            <p:spPr bwMode="auto">
              <a:xfrm>
                <a:off x="1222" y="3051"/>
                <a:ext cx="1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" name="Rectangle 109"/>
              <p:cNvSpPr>
                <a:spLocks noChangeArrowheads="1"/>
              </p:cNvSpPr>
              <p:nvPr/>
            </p:nvSpPr>
            <p:spPr bwMode="auto">
              <a:xfrm>
                <a:off x="2013" y="2912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s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" name="Rectangle 110"/>
              <p:cNvSpPr>
                <a:spLocks noChangeArrowheads="1"/>
              </p:cNvSpPr>
              <p:nvPr/>
            </p:nvSpPr>
            <p:spPr bwMode="auto">
              <a:xfrm>
                <a:off x="1812" y="3030"/>
                <a:ext cx="1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m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2" name="Rectangle 111"/>
            <p:cNvSpPr>
              <a:spLocks noChangeArrowheads="1"/>
            </p:cNvSpPr>
            <p:nvPr/>
          </p:nvSpPr>
          <p:spPr bwMode="auto">
            <a:xfrm>
              <a:off x="2007" y="310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；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" name="Group 112"/>
          <p:cNvGrpSpPr>
            <a:grpSpLocks/>
          </p:cNvGrpSpPr>
          <p:nvPr/>
        </p:nvGrpSpPr>
        <p:grpSpPr bwMode="auto">
          <a:xfrm>
            <a:off x="1993147" y="4685959"/>
            <a:ext cx="3209925" cy="800100"/>
            <a:chOff x="2217" y="2910"/>
            <a:chExt cx="2022" cy="504"/>
          </a:xfrm>
        </p:grpSpPr>
        <p:sp>
          <p:nvSpPr>
            <p:cNvPr id="156" name="Rectangle 113"/>
            <p:cNvSpPr>
              <a:spLocks noChangeArrowheads="1"/>
            </p:cNvSpPr>
            <p:nvPr/>
          </p:nvSpPr>
          <p:spPr bwMode="auto">
            <a:xfrm>
              <a:off x="2217" y="3121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1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②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57" name="Group 114"/>
            <p:cNvGrpSpPr>
              <a:grpSpLocks/>
            </p:cNvGrpSpPr>
            <p:nvPr/>
          </p:nvGrpSpPr>
          <p:grpSpPr bwMode="auto">
            <a:xfrm>
              <a:off x="2436" y="2910"/>
              <a:ext cx="1563" cy="504"/>
              <a:chOff x="2805" y="2910"/>
              <a:chExt cx="1563" cy="504"/>
            </a:xfrm>
          </p:grpSpPr>
          <p:sp>
            <p:nvSpPr>
              <p:cNvPr id="159" name="Line 115"/>
              <p:cNvSpPr>
                <a:spLocks noChangeShapeType="1"/>
              </p:cNvSpPr>
              <p:nvPr/>
            </p:nvSpPr>
            <p:spPr bwMode="auto">
              <a:xfrm>
                <a:off x="2805" y="3173"/>
                <a:ext cx="37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Rectangle 116"/>
              <p:cNvSpPr>
                <a:spLocks noChangeArrowheads="1"/>
              </p:cNvSpPr>
              <p:nvPr/>
            </p:nvSpPr>
            <p:spPr bwMode="auto">
              <a:xfrm>
                <a:off x="4304" y="305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" name="Rectangle 117"/>
              <p:cNvSpPr>
                <a:spLocks noChangeArrowheads="1"/>
              </p:cNvSpPr>
              <p:nvPr/>
            </p:nvSpPr>
            <p:spPr bwMode="auto">
              <a:xfrm>
                <a:off x="4221" y="305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" name="Rectangle 118"/>
              <p:cNvSpPr>
                <a:spLocks noChangeArrowheads="1"/>
              </p:cNvSpPr>
              <p:nvPr/>
            </p:nvSpPr>
            <p:spPr bwMode="auto">
              <a:xfrm>
                <a:off x="3877" y="305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" name="Rectangle 119"/>
              <p:cNvSpPr>
                <a:spLocks noChangeArrowheads="1"/>
              </p:cNvSpPr>
              <p:nvPr/>
            </p:nvSpPr>
            <p:spPr bwMode="auto">
              <a:xfrm>
                <a:off x="3483" y="3051"/>
                <a:ext cx="10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~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" name="Rectangle 120"/>
              <p:cNvSpPr>
                <a:spLocks noChangeArrowheads="1"/>
              </p:cNvSpPr>
              <p:nvPr/>
            </p:nvSpPr>
            <p:spPr bwMode="auto">
              <a:xfrm>
                <a:off x="3091" y="293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Rectangle 121"/>
              <p:cNvSpPr>
                <a:spLocks noChangeArrowheads="1"/>
              </p:cNvSpPr>
              <p:nvPr/>
            </p:nvSpPr>
            <p:spPr bwMode="auto">
              <a:xfrm>
                <a:off x="3789" y="303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6" name="Rectangle 122"/>
              <p:cNvSpPr>
                <a:spLocks noChangeArrowheads="1"/>
              </p:cNvSpPr>
              <p:nvPr/>
            </p:nvSpPr>
            <p:spPr bwMode="auto">
              <a:xfrm>
                <a:off x="3354" y="303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7" name="Rectangle 123"/>
              <p:cNvSpPr>
                <a:spLocks noChangeArrowheads="1"/>
              </p:cNvSpPr>
              <p:nvPr/>
            </p:nvSpPr>
            <p:spPr bwMode="auto">
              <a:xfrm>
                <a:off x="3028" y="319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8" name="Rectangle 124"/>
              <p:cNvSpPr>
                <a:spLocks noChangeArrowheads="1"/>
              </p:cNvSpPr>
              <p:nvPr/>
            </p:nvSpPr>
            <p:spPr bwMode="auto">
              <a:xfrm>
                <a:off x="4090" y="303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9" name="Rectangle 125"/>
              <p:cNvSpPr>
                <a:spLocks noChangeArrowheads="1"/>
              </p:cNvSpPr>
              <p:nvPr/>
            </p:nvSpPr>
            <p:spPr bwMode="auto">
              <a:xfrm>
                <a:off x="2961" y="291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" name="Rectangle 126"/>
              <p:cNvSpPr>
                <a:spLocks noChangeArrowheads="1"/>
              </p:cNvSpPr>
              <p:nvPr/>
            </p:nvSpPr>
            <p:spPr bwMode="auto">
              <a:xfrm>
                <a:off x="3948" y="305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1" name="Rectangle 127"/>
              <p:cNvSpPr>
                <a:spLocks noChangeArrowheads="1"/>
              </p:cNvSpPr>
              <p:nvPr/>
            </p:nvSpPr>
            <p:spPr bwMode="auto">
              <a:xfrm>
                <a:off x="3221" y="305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" name="Rectangle 128"/>
              <p:cNvSpPr>
                <a:spLocks noChangeArrowheads="1"/>
              </p:cNvSpPr>
              <p:nvPr/>
            </p:nvSpPr>
            <p:spPr bwMode="auto">
              <a:xfrm>
                <a:off x="2818" y="293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3" name="Rectangle 129"/>
              <p:cNvSpPr>
                <a:spLocks noChangeArrowheads="1"/>
              </p:cNvSpPr>
              <p:nvPr/>
            </p:nvSpPr>
            <p:spPr bwMode="auto">
              <a:xfrm>
                <a:off x="3644" y="303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c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" name="Rectangle 130"/>
              <p:cNvSpPr>
                <a:spLocks noChangeArrowheads="1"/>
              </p:cNvSpPr>
              <p:nvPr/>
            </p:nvSpPr>
            <p:spPr bwMode="auto">
              <a:xfrm>
                <a:off x="2861" y="3184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s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8" name="Rectangle 131"/>
            <p:cNvSpPr>
              <a:spLocks noChangeArrowheads="1"/>
            </p:cNvSpPr>
            <p:nvPr/>
          </p:nvSpPr>
          <p:spPr bwMode="auto">
            <a:xfrm>
              <a:off x="4047" y="310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；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5" name="Group 132"/>
          <p:cNvGrpSpPr>
            <a:grpSpLocks/>
          </p:cNvGrpSpPr>
          <p:nvPr/>
        </p:nvGrpSpPr>
        <p:grpSpPr bwMode="auto">
          <a:xfrm>
            <a:off x="2993272" y="5638459"/>
            <a:ext cx="2671763" cy="425450"/>
            <a:chOff x="3741" y="3466"/>
            <a:chExt cx="1683" cy="268"/>
          </a:xfrm>
        </p:grpSpPr>
        <p:sp>
          <p:nvSpPr>
            <p:cNvPr id="176" name="Rectangle 133"/>
            <p:cNvSpPr>
              <a:spLocks noChangeArrowheads="1"/>
            </p:cNvSpPr>
            <p:nvPr/>
          </p:nvSpPr>
          <p:spPr bwMode="auto">
            <a:xfrm>
              <a:off x="3741" y="3523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1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77" name="Group 134"/>
            <p:cNvGrpSpPr>
              <a:grpSpLocks/>
            </p:cNvGrpSpPr>
            <p:nvPr/>
          </p:nvGrpSpPr>
          <p:grpSpPr bwMode="auto">
            <a:xfrm>
              <a:off x="3973" y="3493"/>
              <a:ext cx="142" cy="230"/>
              <a:chOff x="4859" y="3091"/>
              <a:chExt cx="142" cy="230"/>
            </a:xfrm>
          </p:grpSpPr>
          <p:sp>
            <p:nvSpPr>
              <p:cNvPr id="183" name="Line 135"/>
              <p:cNvSpPr>
                <a:spLocks noChangeShapeType="1"/>
              </p:cNvSpPr>
              <p:nvPr/>
            </p:nvSpPr>
            <p:spPr bwMode="auto">
              <a:xfrm>
                <a:off x="4882" y="3104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36"/>
              <p:cNvSpPr>
                <a:spLocks noChangeArrowheads="1"/>
              </p:cNvSpPr>
              <p:nvPr/>
            </p:nvSpPr>
            <p:spPr bwMode="auto">
              <a:xfrm>
                <a:off x="4859" y="3091"/>
                <a:ext cx="1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8" name="Rectangle 137"/>
            <p:cNvSpPr>
              <a:spLocks noChangeArrowheads="1"/>
            </p:cNvSpPr>
            <p:nvPr/>
          </p:nvSpPr>
          <p:spPr bwMode="auto">
            <a:xfrm>
              <a:off x="4176" y="350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79" name="Group 138"/>
            <p:cNvGrpSpPr>
              <a:grpSpLocks/>
            </p:cNvGrpSpPr>
            <p:nvPr/>
          </p:nvGrpSpPr>
          <p:grpSpPr bwMode="auto">
            <a:xfrm>
              <a:off x="4413" y="3473"/>
              <a:ext cx="180" cy="246"/>
              <a:chOff x="5299" y="3071"/>
              <a:chExt cx="180" cy="246"/>
            </a:xfrm>
          </p:grpSpPr>
          <p:sp>
            <p:nvSpPr>
              <p:cNvPr id="181" name="Rectangle 139"/>
              <p:cNvSpPr>
                <a:spLocks noChangeArrowheads="1"/>
              </p:cNvSpPr>
              <p:nvPr/>
            </p:nvSpPr>
            <p:spPr bwMode="auto">
              <a:xfrm>
                <a:off x="5423" y="307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2" name="Rectangle 140"/>
              <p:cNvSpPr>
                <a:spLocks noChangeArrowheads="1"/>
              </p:cNvSpPr>
              <p:nvPr/>
            </p:nvSpPr>
            <p:spPr bwMode="auto">
              <a:xfrm>
                <a:off x="5299" y="308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0" name="Rectangle 141"/>
            <p:cNvSpPr>
              <a:spLocks noChangeArrowheads="1"/>
            </p:cNvSpPr>
            <p:nvPr/>
          </p:nvSpPr>
          <p:spPr bwMode="auto">
            <a:xfrm>
              <a:off x="4656" y="3466"/>
              <a:ext cx="7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相互独立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9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utoUpdateAnimBg="0"/>
      <p:bldP spid="116" grpId="0" autoUpdateAnimBg="0"/>
      <p:bldP spid="117" grpId="0" autoUpdateAnimBg="0"/>
      <p:bldP spid="1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6397" y="248896"/>
            <a:ext cx="7561050" cy="585657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  <a:ea typeface="楷体_GB2312" pitchFamily="49" charset="-122"/>
              </a:rPr>
              <a:t>四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楷体_GB2312" pitchFamily="49" charset="-122"/>
              </a:rPr>
              <a:t>、数理统计</a:t>
            </a:r>
            <a:endParaRPr kumimoji="1" lang="zh-CN" altLang="en-US" sz="3200" b="1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2400" y="6355919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85" name="Rectangle 2"/>
          <p:cNvSpPr>
            <a:spLocks noChangeArrowheads="1"/>
          </p:cNvSpPr>
          <p:nvPr/>
        </p:nvSpPr>
        <p:spPr bwMode="auto">
          <a:xfrm>
            <a:off x="611450" y="971208"/>
            <a:ext cx="4871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en-US" altLang="zh-CN" sz="2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</a:t>
            </a:r>
            <a:r>
              <a:rPr kumimoji="1"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种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r>
              <a:rPr kumimoji="1" lang="zh-CN" altLang="en-US" sz="21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矩估计；极大似然估计</a:t>
            </a:r>
          </a:p>
        </p:txBody>
      </p:sp>
      <p:sp>
        <p:nvSpPr>
          <p:cNvPr id="186" name="Rectangle 3"/>
          <p:cNvSpPr>
            <a:spLocks noChangeArrowheads="1"/>
          </p:cNvSpPr>
          <p:nvPr/>
        </p:nvSpPr>
        <p:spPr bwMode="auto">
          <a:xfrm>
            <a:off x="611450" y="1370702"/>
            <a:ext cx="5222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en-US" altLang="zh-CN" sz="21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三个</a:t>
            </a:r>
            <a:r>
              <a:rPr kumimoji="1"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标准：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无偏性；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有效性；一致性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611450" y="1760745"/>
            <a:ext cx="3360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kumimoji="1" lang="en-US" altLang="zh-CN" sz="21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置信区间</a:t>
            </a:r>
            <a:r>
              <a:rPr kumimoji="1" lang="zh-CN" altLang="en-US" sz="21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（三个公式）：</a:t>
            </a:r>
            <a:endParaRPr kumimoji="1" lang="zh-CN" altLang="en-US" sz="21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8" name="Text Box 7"/>
          <p:cNvSpPr txBox="1">
            <a:spLocks noChangeArrowheads="1"/>
          </p:cNvSpPr>
          <p:nvPr/>
        </p:nvSpPr>
        <p:spPr bwMode="auto">
          <a:xfrm>
            <a:off x="3857887" y="1821070"/>
            <a:ext cx="411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（注意 </a:t>
            </a:r>
            <a:r>
              <a:rPr kumimoji="1" lang="en-US" altLang="zh-CN" sz="2000" i="1">
                <a:latin typeface="Symbol" panose="05050102010706020507" pitchFamily="18" charset="2"/>
              </a:rPr>
              <a:t>a </a:t>
            </a:r>
            <a:r>
              <a:rPr kumimoji="1" lang="zh-CN" altLang="en-US" sz="2000">
                <a:latin typeface="Symbol" panose="05050102010706020507" pitchFamily="18" charset="2"/>
              </a:rPr>
              <a:t>和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n </a:t>
            </a:r>
            <a:r>
              <a:rPr kumimoji="1" lang="zh-CN" altLang="en-US" sz="2000">
                <a:latin typeface="Times New Roman" panose="02020603050405020304" pitchFamily="18" charset="0"/>
              </a:rPr>
              <a:t>与区间长度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L </a:t>
            </a:r>
            <a:r>
              <a:rPr kumimoji="1" lang="zh-CN" altLang="en-US" sz="2000">
                <a:latin typeface="Times New Roman" panose="02020603050405020304" pitchFamily="18" charset="0"/>
              </a:rPr>
              <a:t>的关系）</a:t>
            </a:r>
          </a:p>
        </p:txBody>
      </p:sp>
      <p:graphicFrame>
        <p:nvGraphicFramePr>
          <p:cNvPr id="18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53785"/>
              </p:ext>
            </p:extLst>
          </p:nvPr>
        </p:nvGraphicFramePr>
        <p:xfrm>
          <a:off x="1030550" y="2278270"/>
          <a:ext cx="25987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Equation" r:id="rId4" imgW="1371600" imgH="419040" progId="Equation.3">
                  <p:embed/>
                </p:oleObj>
              </mc:Choice>
              <mc:Fallback>
                <p:oleObj name="Equation" r:id="rId4" imgW="1371600" imgH="419040" progId="Equation.3">
                  <p:embed/>
                  <p:pic>
                    <p:nvPicPr>
                      <p:cNvPr id="459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50" y="2278270"/>
                        <a:ext cx="25987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50181"/>
              </p:ext>
            </p:extLst>
          </p:nvPr>
        </p:nvGraphicFramePr>
        <p:xfrm>
          <a:off x="2105287" y="2278270"/>
          <a:ext cx="16351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459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287" y="2278270"/>
                        <a:ext cx="1635125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225785"/>
              </p:ext>
            </p:extLst>
          </p:nvPr>
        </p:nvGraphicFramePr>
        <p:xfrm>
          <a:off x="4391287" y="2175083"/>
          <a:ext cx="38020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Equation" r:id="rId8" imgW="2006280" imgH="457200" progId="Equation.3">
                  <p:embed/>
                </p:oleObj>
              </mc:Choice>
              <mc:Fallback>
                <p:oleObj name="Equation" r:id="rId8" imgW="2006280" imgH="457200" progId="Equation.3">
                  <p:embed/>
                  <p:pic>
                    <p:nvPicPr>
                      <p:cNvPr id="459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287" y="2175083"/>
                        <a:ext cx="38020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379005" y="4251532"/>
            <a:ext cx="906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3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证明</a:t>
            </a:r>
            <a:r>
              <a:rPr kumimoji="1" lang="zh-CN" altLang="en-US" sz="2500" b="1">
                <a:solidFill>
                  <a:srgbClr val="000000"/>
                </a:solidFill>
                <a:latin typeface="楷体_GB2312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48793" y="3192670"/>
            <a:ext cx="5652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练习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18.3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~E(1/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q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，试证明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065927"/>
              </p:ext>
            </p:extLst>
          </p:nvPr>
        </p:nvGraphicFramePr>
        <p:xfrm>
          <a:off x="6638393" y="3121232"/>
          <a:ext cx="10429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10" imgW="520560" imgH="241200" progId="Equation.3">
                  <p:embed/>
                </p:oleObj>
              </mc:Choice>
              <mc:Fallback>
                <p:oleObj name="Equation" r:id="rId10" imgW="520560" imgH="241200" progId="Equation.3">
                  <p:embed/>
                  <p:pic>
                    <p:nvPicPr>
                      <p:cNvPr id="4597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393" y="3121232"/>
                        <a:ext cx="10429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118" y="3624470"/>
            <a:ext cx="2673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Symbol" panose="05050102010706020507" pitchFamily="18" charset="2"/>
              </a:rPr>
              <a:t>是</a:t>
            </a:r>
            <a:r>
              <a:rPr kumimoji="1" lang="en-US" altLang="zh-CN" sz="2400" b="1" i="1">
                <a:latin typeface="Symbol" panose="05050102010706020507" pitchFamily="18" charset="2"/>
              </a:rPr>
              <a:t>q </a:t>
            </a:r>
            <a:r>
              <a:rPr kumimoji="1" lang="zh-CN" altLang="en-US" sz="2400" b="1">
                <a:latin typeface="Symbol" panose="05050102010706020507" pitchFamily="18" charset="2"/>
              </a:rPr>
              <a:t>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无偏估计量。</a:t>
            </a: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45042"/>
              </p:ext>
            </p:extLst>
          </p:nvPr>
        </p:nvGraphicFramePr>
        <p:xfrm>
          <a:off x="2280705" y="4188032"/>
          <a:ext cx="36623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Equation" r:id="rId12" imgW="1828800" imgH="279360" progId="Equation.3">
                  <p:embed/>
                </p:oleObj>
              </mc:Choice>
              <mc:Fallback>
                <p:oleObj name="Equation" r:id="rId12" imgW="1828800" imgH="279360" progId="Equation.3">
                  <p:embed/>
                  <p:pic>
                    <p:nvPicPr>
                      <p:cNvPr id="459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705" y="4188032"/>
                        <a:ext cx="36623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296242"/>
              </p:ext>
            </p:extLst>
          </p:nvPr>
        </p:nvGraphicFramePr>
        <p:xfrm>
          <a:off x="5938305" y="3794332"/>
          <a:ext cx="22383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公式" r:id="rId14" imgW="1117440" imgH="634680" progId="Equation.3">
                  <p:embed/>
                </p:oleObj>
              </mc:Choice>
              <mc:Fallback>
                <p:oleObj name="公式" r:id="rId14" imgW="1117440" imgH="634680" progId="Equation.3">
                  <p:embed/>
                  <p:pic>
                    <p:nvPicPr>
                      <p:cNvPr id="4597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305" y="3794332"/>
                        <a:ext cx="22383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38374"/>
              </p:ext>
            </p:extLst>
          </p:nvPr>
        </p:nvGraphicFramePr>
        <p:xfrm>
          <a:off x="2293405" y="5026232"/>
          <a:ext cx="2416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16" imgW="1206360" imgH="241200" progId="Equation.3">
                  <p:embed/>
                </p:oleObj>
              </mc:Choice>
              <mc:Fallback>
                <p:oleObj name="Equation" r:id="rId16" imgW="1206360" imgH="241200" progId="Equation.3">
                  <p:embed/>
                  <p:pic>
                    <p:nvPicPr>
                      <p:cNvPr id="4597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405" y="5026232"/>
                        <a:ext cx="24161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62489"/>
              </p:ext>
            </p:extLst>
          </p:nvPr>
        </p:nvGraphicFramePr>
        <p:xfrm>
          <a:off x="1442505" y="5673932"/>
          <a:ext cx="2136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18" imgW="1066680" imgH="241200" progId="Equation.3">
                  <p:embed/>
                </p:oleObj>
              </mc:Choice>
              <mc:Fallback>
                <p:oleObj name="Equation" r:id="rId18" imgW="1066680" imgH="241200" progId="Equation.3">
                  <p:embed/>
                  <p:pic>
                    <p:nvPicPr>
                      <p:cNvPr id="4597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505" y="5673932"/>
                        <a:ext cx="2136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219737"/>
              </p:ext>
            </p:extLst>
          </p:nvPr>
        </p:nvGraphicFramePr>
        <p:xfrm>
          <a:off x="3574518" y="5699332"/>
          <a:ext cx="611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Equation" r:id="rId20" imgW="304560" imgH="203040" progId="Equation.3">
                  <p:embed/>
                </p:oleObj>
              </mc:Choice>
              <mc:Fallback>
                <p:oleObj name="Equation" r:id="rId20" imgW="304560" imgH="203040" progId="Equation.3">
                  <p:embed/>
                  <p:pic>
                    <p:nvPicPr>
                      <p:cNvPr id="4597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518" y="5699332"/>
                        <a:ext cx="6111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98803"/>
              </p:ext>
            </p:extLst>
          </p:nvPr>
        </p:nvGraphicFramePr>
        <p:xfrm>
          <a:off x="5276318" y="5699332"/>
          <a:ext cx="814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3" name="Equation" r:id="rId22" imgW="406080" imgH="228600" progId="Equation.3">
                  <p:embed/>
                </p:oleObj>
              </mc:Choice>
              <mc:Fallback>
                <p:oleObj name="Equation" r:id="rId22" imgW="406080" imgH="228600" progId="Equation.3">
                  <p:embed/>
                  <p:pic>
                    <p:nvPicPr>
                      <p:cNvPr id="4597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318" y="5699332"/>
                        <a:ext cx="814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24683"/>
              </p:ext>
            </p:extLst>
          </p:nvPr>
        </p:nvGraphicFramePr>
        <p:xfrm>
          <a:off x="4603218" y="5483432"/>
          <a:ext cx="687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4" name="Equation" r:id="rId24" imgW="342720" imgH="419040" progId="Equation.3">
                  <p:embed/>
                </p:oleObj>
              </mc:Choice>
              <mc:Fallback>
                <p:oleObj name="Equation" r:id="rId24" imgW="342720" imgH="419040" progId="Equation.3">
                  <p:embed/>
                  <p:pic>
                    <p:nvPicPr>
                      <p:cNvPr id="459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18" y="5483432"/>
                        <a:ext cx="6873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312705" y="5675520"/>
            <a:ext cx="23177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892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utoUpdateAnimBg="0"/>
      <p:bldP spid="186" grpId="0" autoUpdateAnimBg="0"/>
      <p:bldP spid="187" grpId="0" autoUpdateAnimBg="0"/>
      <p:bldP spid="188" grpId="0" autoUpdateAnimBg="0"/>
      <p:bldP spid="11" grpId="0" autoUpdateAnimBg="0"/>
      <p:bldP spid="12" grpId="0" autoUpdateAnimBg="0"/>
      <p:bldP spid="14" grpId="0" autoUpdateAnimBg="0"/>
      <p:bldP spid="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2400" y="6355919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60560"/>
            <a:ext cx="8327947" cy="193488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51400" y="260560"/>
            <a:ext cx="43206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147287" y="260560"/>
            <a:ext cx="43206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86" y="2420860"/>
            <a:ext cx="8372967" cy="35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2400" y="6355919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51400" y="260560"/>
            <a:ext cx="43206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147287" y="260560"/>
            <a:ext cx="43206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401352"/>
            <a:ext cx="7706099" cy="155990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50371" y="260560"/>
            <a:ext cx="289069" cy="5040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102051"/>
            <a:ext cx="8171942" cy="39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2400" y="6355919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51400" y="260560"/>
            <a:ext cx="43206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147287" y="260560"/>
            <a:ext cx="43206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0371" y="260560"/>
            <a:ext cx="289069" cy="5040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3" y="378477"/>
            <a:ext cx="7139206" cy="21410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4" y="2820292"/>
            <a:ext cx="7919669" cy="32348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7884460" y="5589300"/>
            <a:ext cx="792110" cy="648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2741" y="5885924"/>
            <a:ext cx="453397" cy="3514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29" y="2637433"/>
            <a:ext cx="7666758" cy="2206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08972" y="5087974"/>
                <a:ext cx="1630718" cy="553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∂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nor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func>
                      </m:num>
                      <m:den>
                        <m:r>
                          <m:rPr>
                            <m:nor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∂ </m:t>
                        </m:r>
                        <m:r>
                          <m:rPr>
                            <m:nor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zh-CN" altLang="en-US" sz="2000" i="0" dirty="0"/>
                          <m:t> 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2" y="5087974"/>
                <a:ext cx="1630718" cy="553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650" y="4961942"/>
            <a:ext cx="3556986" cy="6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一、事件的概率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7517" y="1248062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</a:rPr>
              <a:t>1.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概率的定义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76092" y="1933862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  <a:ea typeface="楷体_GB2312" pitchFamily="49" charset="-122"/>
              </a:rPr>
              <a:t>2.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计算公式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476317" y="1954500"/>
            <a:ext cx="2581275" cy="474662"/>
            <a:chOff x="2304" y="1933"/>
            <a:chExt cx="1626" cy="299"/>
          </a:xfrm>
        </p:grpSpPr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2519" y="1933"/>
            <a:ext cx="1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6" name="公式" r:id="rId3" imgW="1079280" imgH="228600" progId="Equation.3">
                    <p:embed/>
                  </p:oleObj>
                </mc:Choice>
                <mc:Fallback>
                  <p:oleObj name="公式" r:id="rId3" imgW="1079280" imgH="228600" progId="Equation.3">
                    <p:embed/>
                    <p:pic>
                      <p:nvPicPr>
                        <p:cNvPr id="4495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1933"/>
                          <a:ext cx="141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04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①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18917" y="2606962"/>
            <a:ext cx="4646613" cy="469900"/>
            <a:chOff x="960" y="2104"/>
            <a:chExt cx="2927" cy="296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960" y="2104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②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1121" y="2136"/>
            <a:ext cx="276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7" name="公式" r:id="rId5" imgW="2108160" imgH="203040" progId="Equation.3">
                    <p:embed/>
                  </p:oleObj>
                </mc:Choice>
                <mc:Fallback>
                  <p:oleObj name="公式" r:id="rId5" imgW="2108160" imgH="203040" progId="Equation.3">
                    <p:embed/>
                    <p:pic>
                      <p:nvPicPr>
                        <p:cNvPr id="4495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136"/>
                          <a:ext cx="276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91683"/>
              </p:ext>
            </p:extLst>
          </p:nvPr>
        </p:nvGraphicFramePr>
        <p:xfrm>
          <a:off x="5067117" y="2654587"/>
          <a:ext cx="31099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Equation" r:id="rId7" imgW="1485720" imgH="203040" progId="Equation.3">
                  <p:embed/>
                </p:oleObj>
              </mc:Choice>
              <mc:Fallback>
                <p:oleObj name="Equation" r:id="rId7" imgW="1485720" imgH="203040" progId="Equation.3">
                  <p:embed/>
                  <p:pic>
                    <p:nvPicPr>
                      <p:cNvPr id="449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117" y="2654587"/>
                        <a:ext cx="31099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418917" y="3114962"/>
            <a:ext cx="3681413" cy="876300"/>
            <a:chOff x="672" y="2376"/>
            <a:chExt cx="2319" cy="552"/>
          </a:xfrm>
        </p:grpSpPr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72" y="250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③</a:t>
              </a:r>
            </a:p>
          </p:txBody>
        </p:sp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874" y="2376"/>
            <a:ext cx="2117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9" name="公式" r:id="rId9" imgW="1650960" imgH="431640" progId="Equation.3">
                    <p:embed/>
                  </p:oleObj>
                </mc:Choice>
                <mc:Fallback>
                  <p:oleObj name="公式" r:id="rId9" imgW="1650960" imgH="431640" progId="Equation.3">
                    <p:embed/>
                    <p:pic>
                      <p:nvPicPr>
                        <p:cNvPr id="4495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376"/>
                          <a:ext cx="2117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63553"/>
              </p:ext>
            </p:extLst>
          </p:nvPr>
        </p:nvGraphicFramePr>
        <p:xfrm>
          <a:off x="4241617" y="3172112"/>
          <a:ext cx="3251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0" name="Equation" r:id="rId11" imgW="1663560" imgH="419040" progId="Equation.3">
                  <p:embed/>
                </p:oleObj>
              </mc:Choice>
              <mc:Fallback>
                <p:oleObj name="Equation" r:id="rId11" imgW="1663560" imgH="419040" progId="Equation.3">
                  <p:embed/>
                  <p:pic>
                    <p:nvPicPr>
                      <p:cNvPr id="4495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617" y="3172112"/>
                        <a:ext cx="3251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23717" y="4067462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  <a:ea typeface="楷体_GB2312" pitchFamily="49" charset="-122"/>
              </a:rPr>
              <a:t>3.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两个概念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781117" y="1268700"/>
            <a:ext cx="536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①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非负性；②规范性；③可列可加性。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23717" y="4600862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独立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4686117" y="4600862"/>
            <a:ext cx="334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→ P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B|A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2171517" y="4600862"/>
            <a:ext cx="260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63392" y="5134262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互不相容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4728980" y="5134262"/>
            <a:ext cx="323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→  P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∪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933517" y="5127912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→ 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AB=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06" y="3606126"/>
            <a:ext cx="1909511" cy="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build="p" autoUpdateAnimBg="0"/>
      <p:bldP spid="23" grpId="0" build="p" autoUpdateAnimBg="0"/>
      <p:bldP spid="24" grpId="0" build="p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6153541" y="3113524"/>
            <a:ext cx="1260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6783778" y="1856224"/>
            <a:ext cx="630238" cy="1257300"/>
            <a:chOff x="4787" y="1512"/>
            <a:chExt cx="397" cy="792"/>
          </a:xfrm>
        </p:grpSpPr>
        <p:sp>
          <p:nvSpPr>
            <p:cNvPr id="33" name="Line 4"/>
            <p:cNvSpPr>
              <a:spLocks noChangeShapeType="1"/>
            </p:cNvSpPr>
            <p:nvPr/>
          </p:nvSpPr>
          <p:spPr bwMode="auto">
            <a:xfrm flipV="1">
              <a:off x="5184" y="1512"/>
              <a:ext cx="0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H="1">
              <a:off x="4787" y="1512"/>
              <a:ext cx="3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6991741" y="2122924"/>
            <a:ext cx="1133475" cy="7842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54000" tIns="82800" rIns="54000" bIns="82800" anchor="ctr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 P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000">
                <a:latin typeface="Times New Roman" panose="02020603050405020304" pitchFamily="18" charset="0"/>
              </a:rPr>
              <a:t>|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B 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endParaRPr kumimoji="1" lang="en-US" altLang="zh-CN" sz="1400"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后验概率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4400941" y="370324"/>
            <a:ext cx="2266950" cy="3124200"/>
            <a:chOff x="2976" y="576"/>
            <a:chExt cx="1428" cy="1968"/>
          </a:xfrm>
        </p:grpSpPr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3151" y="1584"/>
              <a:ext cx="556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3548" y="1584"/>
              <a:ext cx="239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866" y="1584"/>
              <a:ext cx="397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3072" y="576"/>
              <a:ext cx="715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H="1">
              <a:off x="3469" y="576"/>
              <a:ext cx="318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3787" y="576"/>
              <a:ext cx="476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2976" y="1296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1      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2    ........   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n</a:t>
              </a:r>
              <a:endParaRPr kumimoji="1" lang="en-US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3648" y="22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5010541" y="825937"/>
            <a:ext cx="2306637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72000" tIns="72000" rIns="54000" bIns="72000" anchor="ctr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P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)—— </a:t>
            </a:r>
            <a:r>
              <a:rPr kumimoji="1" lang="zh-CN" altLang="en-US" sz="2000">
                <a:latin typeface="宋体" panose="02010600030101010101" pitchFamily="2" charset="-122"/>
              </a:rPr>
              <a:t>先验概率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5391541" y="2199124"/>
            <a:ext cx="877887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54000" tIns="72000" rIns="54000" bIns="72000" anchor="ctr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P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000">
                <a:latin typeface="Times New Roman" panose="02020603050405020304" pitchFamily="18" charset="0"/>
              </a:rPr>
              <a:t>|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352817" y="479861"/>
            <a:ext cx="35814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设甲、乙、丙三人的命中率分别为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0.3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0.2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。现三人独立地向目标各射击一次，结果有两次命中目标，试求丙没有命中目标的概率。</a:t>
            </a: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532862" y="3494524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记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分别为甲、乙、丙命中目标，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D</a:t>
            </a:r>
            <a:r>
              <a:rPr kumimoji="1" lang="en-US" altLang="zh-CN" sz="2400" i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为目标被命中两次，则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1180562" y="3494524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440181"/>
              </p:ext>
            </p:extLst>
          </p:nvPr>
        </p:nvGraphicFramePr>
        <p:xfrm>
          <a:off x="304262" y="4381937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公式" r:id="rId3" imgW="1981080" imgH="228600" progId="Equation.3">
                  <p:embed/>
                </p:oleObj>
              </mc:Choice>
              <mc:Fallback>
                <p:oleObj name="公式" r:id="rId3" imgW="1981080" imgH="228600" progId="Equation.3">
                  <p:embed/>
                  <p:pic>
                    <p:nvPicPr>
                      <p:cNvPr id="4505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62" y="4381937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41861"/>
              </p:ext>
            </p:extLst>
          </p:nvPr>
        </p:nvGraphicFramePr>
        <p:xfrm>
          <a:off x="4190462" y="4362887"/>
          <a:ext cx="3962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公式" r:id="rId5" imgW="2031840" imgH="228600" progId="Equation.3">
                  <p:embed/>
                </p:oleObj>
              </mc:Choice>
              <mc:Fallback>
                <p:oleObj name="公式" r:id="rId5" imgW="2031840" imgH="228600" progId="Equation.3">
                  <p:embed/>
                  <p:pic>
                    <p:nvPicPr>
                      <p:cNvPr id="4505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462" y="4362887"/>
                        <a:ext cx="3962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8856"/>
              </p:ext>
            </p:extLst>
          </p:nvPr>
        </p:nvGraphicFramePr>
        <p:xfrm>
          <a:off x="990062" y="4974074"/>
          <a:ext cx="586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公式" r:id="rId7" imgW="2806560" imgH="177480" progId="Equation.3">
                  <p:embed/>
                </p:oleObj>
              </mc:Choice>
              <mc:Fallback>
                <p:oleObj name="公式" r:id="rId7" imgW="2806560" imgH="177480" progId="Equation.3">
                  <p:embed/>
                  <p:pic>
                    <p:nvPicPr>
                      <p:cNvPr id="45058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062" y="4974074"/>
                        <a:ext cx="586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6955887" y="4942324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=0.092</a:t>
            </a:r>
          </a:p>
        </p:txBody>
      </p:sp>
      <p:graphicFrame>
        <p:nvGraphicFramePr>
          <p:cNvPr id="5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76993"/>
              </p:ext>
            </p:extLst>
          </p:nvPr>
        </p:nvGraphicFramePr>
        <p:xfrm>
          <a:off x="2800224" y="5494671"/>
          <a:ext cx="3000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公式" r:id="rId9" imgW="1485720" imgH="393480" progId="Equation.3">
                  <p:embed/>
                </p:oleObj>
              </mc:Choice>
              <mc:Fallback>
                <p:oleObj name="公式" r:id="rId9" imgW="1485720" imgH="393480" progId="Equation.3">
                  <p:embed/>
                  <p:pic>
                    <p:nvPicPr>
                      <p:cNvPr id="4505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224" y="5494671"/>
                        <a:ext cx="3000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5" y="5421152"/>
            <a:ext cx="2233999" cy="9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45" grpId="0" animBg="1" autoUpdateAnimBg="0"/>
      <p:bldP spid="46" grpId="0" animBg="1" autoUpdateAnimBg="0"/>
      <p:bldP spid="47" grpId="0" build="p" autoUpdateAnimBg="0"/>
      <p:bldP spid="48" grpId="0" build="p" autoUpdateAnimBg="0"/>
      <p:bldP spid="49" grpId="0" build="p" autoUpdateAnimBg="0"/>
      <p:bldP spid="5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39440" y="404580"/>
            <a:ext cx="188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填空：</a:t>
            </a: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1354329" y="874740"/>
            <a:ext cx="6696075" cy="519112"/>
            <a:chOff x="1111" y="799"/>
            <a:chExt cx="4218" cy="327"/>
          </a:xfrm>
        </p:grpSpPr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1111" y="811"/>
              <a:ext cx="4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(1) </a:t>
              </a: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设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)=0.7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>
                  <a:latin typeface="Symbol" panose="05050102010706020507" pitchFamily="18" charset="2"/>
                </a:rPr>
                <a:t>-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)=0.3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则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             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=______</a:t>
              </a:r>
            </a:p>
          </p:txBody>
        </p:sp>
        <p:graphicFrame>
          <p:nvGraphicFramePr>
            <p:cNvPr id="56" name="Object 5"/>
            <p:cNvGraphicFramePr>
              <a:graphicFrameLocks noChangeAspect="1"/>
            </p:cNvGraphicFramePr>
            <p:nvPr/>
          </p:nvGraphicFramePr>
          <p:xfrm>
            <a:off x="3923" y="799"/>
            <a:ext cx="63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6" name="公式" r:id="rId4" imgW="457200" imgH="241200" progId="Equation.3">
                    <p:embed/>
                  </p:oleObj>
                </mc:Choice>
                <mc:Fallback>
                  <p:oleObj name="公式" r:id="rId4" imgW="457200" imgH="241200" progId="Equation.3">
                    <p:embed/>
                    <p:pic>
                      <p:nvPicPr>
                        <p:cNvPr id="4515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799"/>
                          <a:ext cx="63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902028"/>
              </p:ext>
            </p:extLst>
          </p:nvPr>
        </p:nvGraphicFramePr>
        <p:xfrm>
          <a:off x="563754" y="1511327"/>
          <a:ext cx="79422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公式" r:id="rId6" imgW="3657600" imgH="203040" progId="Equation.3">
                  <p:embed/>
                </p:oleObj>
              </mc:Choice>
              <mc:Fallback>
                <p:oleObj name="公式" r:id="rId6" imgW="3657600" imgH="203040" progId="Equation.3">
                  <p:embed/>
                  <p:pic>
                    <p:nvPicPr>
                      <p:cNvPr id="451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54" y="1511327"/>
                        <a:ext cx="79422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65435"/>
              </p:ext>
            </p:extLst>
          </p:nvPr>
        </p:nvGraphicFramePr>
        <p:xfrm>
          <a:off x="1008254" y="4722840"/>
          <a:ext cx="419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公式" r:id="rId8" imgW="2006280" imgH="203040" progId="Equation.3">
                  <p:embed/>
                </p:oleObj>
              </mc:Choice>
              <mc:Fallback>
                <p:oleObj name="公式" r:id="rId8" imgW="2006280" imgH="203040" progId="Equation.3">
                  <p:embed/>
                  <p:pic>
                    <p:nvPicPr>
                      <p:cNvPr id="451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254" y="4722840"/>
                        <a:ext cx="419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505016" y="1968527"/>
            <a:ext cx="6465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(2)</a:t>
            </a:r>
            <a:r>
              <a:rPr kumimoji="1" lang="en-US" altLang="zh-CN" sz="2400" b="1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独立，且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互不相容，则</a:t>
            </a:r>
            <a:r>
              <a:rPr kumimoji="1" lang="en-US" altLang="zh-CN" sz="2400">
                <a:latin typeface="Times New Roman" panose="02020603050405020304" pitchFamily="18" charset="0"/>
              </a:rPr>
              <a:t>min</a:t>
            </a:r>
            <a:r>
              <a:rPr kumimoji="1" lang="en-US" altLang="zh-CN" sz="2400">
                <a:latin typeface="宋体" panose="02010600030101010101" pitchFamily="2" charset="-122"/>
              </a:rPr>
              <a:t>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</a:rPr>
              <a:t>}=____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752736"/>
              </p:ext>
            </p:extLst>
          </p:nvPr>
        </p:nvGraphicFramePr>
        <p:xfrm>
          <a:off x="4391216" y="2627340"/>
          <a:ext cx="3657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9" name="公式" r:id="rId10" imgW="1803240" imgH="203040" progId="Equation.3">
                  <p:embed/>
                </p:oleObj>
              </mc:Choice>
              <mc:Fallback>
                <p:oleObj name="公式" r:id="rId10" imgW="1803240" imgH="203040" progId="Equation.3">
                  <p:embed/>
                  <p:pic>
                    <p:nvPicPr>
                      <p:cNvPr id="451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216" y="2627340"/>
                        <a:ext cx="36576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3213291" y="2501927"/>
            <a:ext cx="18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275704" y="901727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0.6</a:t>
            </a:r>
            <a:endParaRPr kumimoji="1"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433579" y="3319490"/>
            <a:ext cx="8229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(3)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已知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)=0.3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)=0.5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则当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相互独立时，有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∪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)=_____</a:t>
            </a: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不相容时，有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i="1"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)=____</a:t>
            </a: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A|B</a:t>
            </a:r>
            <a:r>
              <a:rPr kumimoji="1" lang="en-US" altLang="zh-CN" sz="2400">
                <a:latin typeface="Times New Roman" panose="02020603050405020304" pitchFamily="18" charset="0"/>
              </a:rPr>
              <a:t>)=0.4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时，有</a:t>
            </a:r>
          </a:p>
        </p:txBody>
      </p:sp>
      <p:graphicFrame>
        <p:nvGraphicFramePr>
          <p:cNvPr id="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283160"/>
              </p:ext>
            </p:extLst>
          </p:nvPr>
        </p:nvGraphicFramePr>
        <p:xfrm>
          <a:off x="2881504" y="4327552"/>
          <a:ext cx="22177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0" name="公式" r:id="rId12" imgW="1091880" imgH="228600" progId="Equation.3">
                  <p:embed/>
                </p:oleObj>
              </mc:Choice>
              <mc:Fallback>
                <p:oleObj name="公式" r:id="rId12" imgW="1091880" imgH="228600" progId="Equation.3">
                  <p:embed/>
                  <p:pic>
                    <p:nvPicPr>
                      <p:cNvPr id="451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504" y="4327552"/>
                        <a:ext cx="22177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189354" y="3865590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0.65</a:t>
            </a:r>
            <a:endParaRPr kumimoji="1"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7166166" y="3865590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0.5</a:t>
            </a:r>
            <a:endParaRPr kumimoji="1"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48781"/>
              </p:ext>
            </p:extLst>
          </p:nvPr>
        </p:nvGraphicFramePr>
        <p:xfrm>
          <a:off x="744729" y="5164165"/>
          <a:ext cx="52784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Equation" r:id="rId14" imgW="2527200" imgH="203040" progId="Equation.3">
                  <p:embed/>
                </p:oleObj>
              </mc:Choice>
              <mc:Fallback>
                <p:oleObj name="Equation" r:id="rId14" imgW="2527200" imgH="203040" progId="Equation.3">
                  <p:embed/>
                  <p:pic>
                    <p:nvPicPr>
                      <p:cNvPr id="451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29" y="5164165"/>
                        <a:ext cx="52784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4337241" y="4303740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0.4</a:t>
            </a:r>
            <a:endParaRPr kumimoji="1"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68892"/>
              </p:ext>
            </p:extLst>
          </p:nvPr>
        </p:nvGraphicFramePr>
        <p:xfrm>
          <a:off x="679641" y="5543577"/>
          <a:ext cx="5410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公式" r:id="rId16" imgW="2590560" imgH="241200" progId="Equation.3">
                  <p:embed/>
                </p:oleObj>
              </mc:Choice>
              <mc:Fallback>
                <p:oleObj name="公式" r:id="rId16" imgW="2590560" imgH="241200" progId="Equation.3">
                  <p:embed/>
                  <p:pic>
                    <p:nvPicPr>
                      <p:cNvPr id="451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41" y="5543577"/>
                        <a:ext cx="5410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08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utoUpdateAnimBg="0"/>
      <p:bldP spid="61" grpId="0" autoUpdateAnimBg="0"/>
      <p:bldP spid="62" grpId="0" autoUpdateAnimBg="0"/>
      <p:bldP spid="63" grpId="0" build="p" autoUpdateAnimBg="0"/>
      <p:bldP spid="65" grpId="0" autoUpdateAnimBg="0"/>
      <p:bldP spid="66" grpId="0" autoUpdateAnimBg="0"/>
      <p:bldP spid="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6207" y="293774"/>
            <a:ext cx="7561050" cy="585657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  <a:ea typeface="楷体_GB2312" pitchFamily="49" charset="-122"/>
              </a:rPr>
              <a:t>二、随机变量及其分布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2" name="Text Box 3">
            <a:hlinkClick r:id="rId3" action="ppaction://hlinksldjump" highlightClick="1">
              <a:snd r:embed="rId4" name="CAMERA.WAV"/>
            </a:hlinkClick>
          </p:cNvPr>
          <p:cNvSpPr txBox="1">
            <a:spLocks noChangeArrowheads="1"/>
          </p:cNvSpPr>
          <p:nvPr/>
        </p:nvSpPr>
        <p:spPr bwMode="auto">
          <a:xfrm>
            <a:off x="441453" y="937391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  <a:ea typeface="楷体_GB2312" pitchFamily="49" charset="-122"/>
              </a:rPr>
              <a:t>1.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设置随机变量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41453" y="1470791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常用分布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575053" y="1470791"/>
            <a:ext cx="516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zh-CN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17653" y="2308991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联合分布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  <a:sym typeface="Monotype Sorts" pitchFamily="2" charset="2"/>
              </a:rPr>
              <a:t>与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边缘分布</a:t>
            </a: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65566"/>
              </p:ext>
            </p:extLst>
          </p:nvPr>
        </p:nvGraphicFramePr>
        <p:xfrm>
          <a:off x="3718053" y="2004191"/>
          <a:ext cx="45720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公式" r:id="rId5" imgW="2577960" imgH="685800" progId="Equation.3">
                  <p:embed/>
                </p:oleObj>
              </mc:Choice>
              <mc:Fallback>
                <p:oleObj name="公式" r:id="rId5" imgW="2577960" imgH="685800" progId="Equation.3">
                  <p:embed/>
                  <p:pic>
                    <p:nvPicPr>
                      <p:cNvPr id="452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053" y="2004191"/>
                        <a:ext cx="45720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17653" y="3070991"/>
            <a:ext cx="311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随机变量函数的分布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746253" y="3832991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①</a:t>
            </a: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公式法：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906345"/>
              </p:ext>
            </p:extLst>
          </p:nvPr>
        </p:nvGraphicFramePr>
        <p:xfrm>
          <a:off x="2194053" y="3852041"/>
          <a:ext cx="685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公式" r:id="rId7" imgW="406080" imgH="215640" progId="Equation.3">
                  <p:embed/>
                </p:oleObj>
              </mc:Choice>
              <mc:Fallback>
                <p:oleObj name="公式" r:id="rId7" imgW="406080" imgH="215640" progId="Equation.3">
                  <p:embed/>
                  <p:pic>
                    <p:nvPicPr>
                      <p:cNvPr id="452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053" y="3852041"/>
                        <a:ext cx="685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98548"/>
              </p:ext>
            </p:extLst>
          </p:nvPr>
        </p:nvGraphicFramePr>
        <p:xfrm>
          <a:off x="2898903" y="3604391"/>
          <a:ext cx="819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公式" r:id="rId9" imgW="342720" imgH="380880" progId="Equation.3">
                  <p:embed/>
                </p:oleObj>
              </mc:Choice>
              <mc:Fallback>
                <p:oleObj name="公式" r:id="rId9" imgW="342720" imgH="380880" progId="Equation.3">
                  <p:embed/>
                  <p:pic>
                    <p:nvPicPr>
                      <p:cNvPr id="452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903" y="3604391"/>
                        <a:ext cx="8191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86722"/>
              </p:ext>
            </p:extLst>
          </p:nvPr>
        </p:nvGraphicFramePr>
        <p:xfrm>
          <a:off x="3578353" y="3604391"/>
          <a:ext cx="43307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公式" r:id="rId11" imgW="2425680" imgH="482400" progId="Equation.3">
                  <p:embed/>
                </p:oleObj>
              </mc:Choice>
              <mc:Fallback>
                <p:oleObj name="公式" r:id="rId11" imgW="2425680" imgH="482400" progId="Equation.3">
                  <p:embed/>
                  <p:pic>
                    <p:nvPicPr>
                      <p:cNvPr id="4526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353" y="3604391"/>
                        <a:ext cx="43307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14349"/>
              </p:ext>
            </p:extLst>
          </p:nvPr>
        </p:nvGraphicFramePr>
        <p:xfrm>
          <a:off x="1825753" y="4493391"/>
          <a:ext cx="63881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公式" r:id="rId13" imgW="4241520" imgH="787320" progId="Equation.3">
                  <p:embed/>
                </p:oleObj>
              </mc:Choice>
              <mc:Fallback>
                <p:oleObj name="公式" r:id="rId13" imgW="4241520" imgH="787320" progId="Equation.3">
                  <p:embed/>
                  <p:pic>
                    <p:nvPicPr>
                      <p:cNvPr id="4526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753" y="4493391"/>
                        <a:ext cx="63881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746253" y="5722116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②</a:t>
            </a: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分布函数法：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9677"/>
              </p:ext>
            </p:extLst>
          </p:nvPr>
        </p:nvGraphicFramePr>
        <p:xfrm>
          <a:off x="2651253" y="5834829"/>
          <a:ext cx="2133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公式" r:id="rId15" imgW="1320480" imgH="215640" progId="Equation.3">
                  <p:embed/>
                </p:oleObj>
              </mc:Choice>
              <mc:Fallback>
                <p:oleObj name="公式" r:id="rId15" imgW="1320480" imgH="215640" progId="Equation.3">
                  <p:embed/>
                  <p:pic>
                    <p:nvPicPr>
                      <p:cNvPr id="4526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253" y="5834829"/>
                        <a:ext cx="2133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99488"/>
              </p:ext>
            </p:extLst>
          </p:nvPr>
        </p:nvGraphicFramePr>
        <p:xfrm>
          <a:off x="4822953" y="5923729"/>
          <a:ext cx="3429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公式" r:id="rId17" imgW="190440" imgH="152280" progId="Equation.3">
                  <p:embed/>
                </p:oleObj>
              </mc:Choice>
              <mc:Fallback>
                <p:oleObj name="公式" r:id="rId17" imgW="190440" imgH="152280" progId="Equation.3">
                  <p:embed/>
                  <p:pic>
                    <p:nvPicPr>
                      <p:cNvPr id="4526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953" y="5923729"/>
                        <a:ext cx="3429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27633"/>
              </p:ext>
            </p:extLst>
          </p:nvPr>
        </p:nvGraphicFramePr>
        <p:xfrm>
          <a:off x="5191253" y="5828479"/>
          <a:ext cx="149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公式" r:id="rId19" imgW="888840" imgH="215640" progId="Equation.3">
                  <p:embed/>
                </p:oleObj>
              </mc:Choice>
              <mc:Fallback>
                <p:oleObj name="公式" r:id="rId19" imgW="888840" imgH="215640" progId="Equation.3">
                  <p:embed/>
                  <p:pic>
                    <p:nvPicPr>
                      <p:cNvPr id="4526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253" y="5828479"/>
                        <a:ext cx="1498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6689853" y="5798316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（注意分段）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9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7" grpId="0" build="p" autoUpdateAnimBg="0"/>
      <p:bldP spid="28" grpId="0" autoUpdateAnimBg="0"/>
      <p:bldP spid="35" grpId="0" autoUpdateAnimBg="0"/>
      <p:bldP spid="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95420" y="548600"/>
            <a:ext cx="79930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设每袋水泥的重量</a:t>
            </a:r>
            <a:r>
              <a:rPr kumimoji="1" lang="en-US" altLang="en-US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~</a:t>
            </a:r>
            <a:r>
              <a:rPr kumimoji="1" lang="en-US" altLang="en-US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(50,2.5</a:t>
            </a:r>
            <a:r>
              <a:rPr kumimoji="1" lang="en-US" altLang="en-US" sz="2400" baseline="30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（单位：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kg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），卡车的载重量为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吨，为了以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0.95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的概率保证不超载，一车最多能装多少袋水泥？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425707" y="18376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054357" y="1878925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设一车装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袋水泥，则总重量为</a:t>
            </a:r>
          </a:p>
        </p:txBody>
      </p:sp>
      <p:graphicFrame>
        <p:nvGraphicFramePr>
          <p:cNvPr id="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14743"/>
              </p:ext>
            </p:extLst>
          </p:nvPr>
        </p:nvGraphicFramePr>
        <p:xfrm>
          <a:off x="3398970" y="2523450"/>
          <a:ext cx="29654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8" name="公式" r:id="rId6" imgW="1650960" imgH="228600" progId="Equation.3">
                  <p:embed/>
                </p:oleObj>
              </mc:Choice>
              <mc:Fallback>
                <p:oleObj name="公式" r:id="rId6" imgW="1650960" imgH="228600" progId="Equation.3">
                  <p:embed/>
                  <p:pic>
                    <p:nvPicPr>
                      <p:cNvPr id="453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970" y="2523450"/>
                        <a:ext cx="29654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73855"/>
              </p:ext>
            </p:extLst>
          </p:nvPr>
        </p:nvGraphicFramePr>
        <p:xfrm>
          <a:off x="2378207" y="3266400"/>
          <a:ext cx="41116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Equation" r:id="rId8" imgW="2286000" imgH="393480" progId="Equation.3">
                  <p:embed/>
                </p:oleObj>
              </mc:Choice>
              <mc:Fallback>
                <p:oleObj name="Equation" r:id="rId8" imgW="2286000" imgH="393480" progId="Equation.3">
                  <p:embed/>
                  <p:pic>
                    <p:nvPicPr>
                      <p:cNvPr id="453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207" y="3266400"/>
                        <a:ext cx="41116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2606"/>
              </p:ext>
            </p:extLst>
          </p:nvPr>
        </p:nvGraphicFramePr>
        <p:xfrm>
          <a:off x="1765432" y="4255413"/>
          <a:ext cx="2195513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公式" r:id="rId10" imgW="1218960" imgH="393480" progId="Equation.3">
                  <p:embed/>
                </p:oleObj>
              </mc:Choice>
              <mc:Fallback>
                <p:oleObj name="公式" r:id="rId10" imgW="1218960" imgH="393480" progId="Equation.3">
                  <p:embed/>
                  <p:pic>
                    <p:nvPicPr>
                      <p:cNvPr id="453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432" y="4255413"/>
                        <a:ext cx="2195513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52218"/>
              </p:ext>
            </p:extLst>
          </p:nvPr>
        </p:nvGraphicFramePr>
        <p:xfrm>
          <a:off x="4051432" y="4517350"/>
          <a:ext cx="36353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公式" r:id="rId12" imgW="203040" imgH="139680" progId="Equation.3">
                  <p:embed/>
                </p:oleObj>
              </mc:Choice>
              <mc:Fallback>
                <p:oleObj name="公式" r:id="rId12" imgW="203040" imgH="139680" progId="Equation.3">
                  <p:embed/>
                  <p:pic>
                    <p:nvPicPr>
                      <p:cNvPr id="453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432" y="4517350"/>
                        <a:ext cx="36353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02907"/>
              </p:ext>
            </p:extLst>
          </p:nvPr>
        </p:nvGraphicFramePr>
        <p:xfrm>
          <a:off x="4661032" y="4428450"/>
          <a:ext cx="30448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2" name="公式" r:id="rId14" imgW="1676160" imgH="177480" progId="Equation.3">
                  <p:embed/>
                </p:oleObj>
              </mc:Choice>
              <mc:Fallback>
                <p:oleObj name="公式" r:id="rId14" imgW="1676160" imgH="177480" progId="Equation.3">
                  <p:embed/>
                  <p:pic>
                    <p:nvPicPr>
                      <p:cNvPr id="453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032" y="4428450"/>
                        <a:ext cx="30448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1003432" y="526665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故一车最多能装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36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袋水泥。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2603632" y="923250"/>
            <a:ext cx="37338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3365632" y="2904450"/>
            <a:ext cx="838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" name="Group 13"/>
          <p:cNvGrpSpPr>
            <a:grpSpLocks/>
          </p:cNvGrpSpPr>
          <p:nvPr/>
        </p:nvGrpSpPr>
        <p:grpSpPr bwMode="auto">
          <a:xfrm>
            <a:off x="3289432" y="2599650"/>
            <a:ext cx="990600" cy="304800"/>
            <a:chOff x="864" y="1728"/>
            <a:chExt cx="624" cy="192"/>
          </a:xfrm>
        </p:grpSpPr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912" y="1728"/>
              <a:ext cx="576" cy="19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28"/>
              <a:ext cx="624" cy="19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72683"/>
              </p:ext>
            </p:extLst>
          </p:nvPr>
        </p:nvGraphicFramePr>
        <p:xfrm>
          <a:off x="3116395" y="2358350"/>
          <a:ext cx="11636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3" name="公式" r:id="rId16" imgW="647640" imgH="431640" progId="Equation.3">
                  <p:embed/>
                </p:oleObj>
              </mc:Choice>
              <mc:Fallback>
                <p:oleObj name="公式" r:id="rId16" imgW="647640" imgH="431640" progId="Equation.3">
                  <p:embed/>
                  <p:pic>
                    <p:nvPicPr>
                      <p:cNvPr id="453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395" y="2358350"/>
                        <a:ext cx="1163637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6108832" y="2548850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1537"/>
              </p:ext>
            </p:extLst>
          </p:nvPr>
        </p:nvGraphicFramePr>
        <p:xfrm>
          <a:off x="5118232" y="3641050"/>
          <a:ext cx="431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4" name="Equation" r:id="rId18" imgW="241200" imgH="228600" progId="Equation.3">
                  <p:embed/>
                </p:oleObj>
              </mc:Choice>
              <mc:Fallback>
                <p:oleObj name="Equation" r:id="rId18" imgW="241200" imgH="228600" progId="Equation.3">
                  <p:embed/>
                  <p:pic>
                    <p:nvPicPr>
                      <p:cNvPr id="453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232" y="3641050"/>
                        <a:ext cx="431800" cy="411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23180"/>
              </p:ext>
            </p:extLst>
          </p:nvPr>
        </p:nvGraphicFramePr>
        <p:xfrm>
          <a:off x="2527432" y="4631650"/>
          <a:ext cx="431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公式" r:id="rId20" imgW="241200" imgH="228600" progId="Equation.3">
                  <p:embed/>
                </p:oleObj>
              </mc:Choice>
              <mc:Fallback>
                <p:oleObj name="公式" r:id="rId20" imgW="241200" imgH="228600" progId="Equation.3">
                  <p:embed/>
                  <p:pic>
                    <p:nvPicPr>
                      <p:cNvPr id="4536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432" y="4631650"/>
                        <a:ext cx="431800" cy="411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5118232" y="4352250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39.483</a:t>
            </a: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3391032" y="5317450"/>
            <a:ext cx="152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361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9" grpId="0" autoUpdateAnimBg="0"/>
      <p:bldP spid="30" grpId="0" autoUpdateAnimBg="0"/>
      <p:bldP spid="60" grpId="0" build="p" autoUpdateAnimBg="0"/>
      <p:bldP spid="70" grpId="0" animBg="1" autoUpdateAnimBg="0"/>
      <p:bldP spid="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88550"/>
            <a:ext cx="8641200" cy="2174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" y="2564880"/>
            <a:ext cx="8677275" cy="1466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4149100"/>
            <a:ext cx="8172450" cy="1171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00" y="5356493"/>
            <a:ext cx="56197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67430" y="404580"/>
            <a:ext cx="79216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某校园自动取款机每天接纳的顾客人数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服从参数为</a:t>
            </a:r>
            <a:r>
              <a:rPr kumimoji="1" lang="en-US" altLang="zh-CN" sz="2400" i="1" dirty="0" smtClean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kumimoji="1" lang="en-US" altLang="zh-CN" sz="2400" dirty="0" smtClean="0">
                <a:latin typeface="Symbol" panose="05050102010706020507" pitchFamily="18" charset="2"/>
                <a:ea typeface="华文中宋" panose="02010600040101010101" pitchFamily="2" charset="-122"/>
              </a:rPr>
              <a:t>=6</a:t>
            </a:r>
            <a:r>
              <a:rPr kumimoji="1" lang="en-US" altLang="zh-CN" sz="2400" i="1" dirty="0" smtClean="0">
                <a:latin typeface="Symbol" panose="05050102010706020507" pitchFamily="18" charset="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的泊松分布，每位顾客的取款金额（单位：百元）在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0,1,…,5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中等可能分布（取款金额为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表示顾客仅作查询操作）。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(Ⅰ)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求真正取款顾客人数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的概率分布；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(Ⅱ)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该自动取款机全天取款金额仅为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百元的概率；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2708900"/>
            <a:ext cx="4400550" cy="119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05" y="3218142"/>
            <a:ext cx="3448050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20" y="3987854"/>
            <a:ext cx="5524500" cy="92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4838179"/>
            <a:ext cx="8201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04668"/>
            <a:ext cx="7561050" cy="585657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  <a:ea typeface="楷体_GB2312" pitchFamily="49" charset="-122"/>
              </a:rPr>
              <a:t>三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楷体_GB2312" pitchFamily="49" charset="-122"/>
              </a:rPr>
              <a:t>、数字特征</a:t>
            </a:r>
            <a:endParaRPr kumimoji="1" lang="zh-CN" altLang="en-US" sz="3200" b="1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2400" y="6355919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89351" y="76463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  <a:ea typeface="楷体_GB2312" pitchFamily="49" charset="-122"/>
              </a:rPr>
              <a:t>1.</a:t>
            </a:r>
            <a:r>
              <a:rPr kumimoji="1" lang="zh-CN" altLang="en-US" sz="2400" b="1">
                <a:latin typeface="宋体" panose="02010600030101010101" pitchFamily="2" charset="-122"/>
                <a:ea typeface="幼圆" panose="02010509060101010101" pitchFamily="49" charset="-122"/>
              </a:rPr>
              <a:t>计算</a:t>
            </a:r>
            <a:endParaRPr kumimoji="1" lang="zh-CN" altLang="en-US" sz="24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84589" y="237911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性质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93807"/>
              </p:ext>
            </p:extLst>
          </p:nvPr>
        </p:nvGraphicFramePr>
        <p:xfrm>
          <a:off x="565551" y="1280568"/>
          <a:ext cx="322103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公式" r:id="rId3" imgW="1815840" imgH="660240" progId="Equation.3">
                  <p:embed/>
                </p:oleObj>
              </mc:Choice>
              <mc:Fallback>
                <p:oleObj name="公式" r:id="rId3" imgW="1815840" imgH="660240" progId="Equation.3">
                  <p:embed/>
                  <p:pic>
                    <p:nvPicPr>
                      <p:cNvPr id="456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51" y="1280568"/>
                        <a:ext cx="3221038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910390"/>
              </p:ext>
            </p:extLst>
          </p:nvPr>
        </p:nvGraphicFramePr>
        <p:xfrm>
          <a:off x="4353326" y="1145630"/>
          <a:ext cx="36036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公式" r:id="rId5" imgW="2031840" imgH="736560" progId="Equation.3">
                  <p:embed/>
                </p:oleObj>
              </mc:Choice>
              <mc:Fallback>
                <p:oleObj name="公式" r:id="rId5" imgW="2031840" imgH="736560" progId="Equation.3">
                  <p:embed/>
                  <p:pic>
                    <p:nvPicPr>
                      <p:cNvPr id="456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326" y="1145630"/>
                        <a:ext cx="36036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13151" y="295538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⑴</a:t>
            </a: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aX+b</a:t>
            </a:r>
            <a:r>
              <a:rPr kumimoji="1" lang="en-US" altLang="zh-CN" sz="2400">
                <a:latin typeface="Times New Roman" panose="02020603050405020304" pitchFamily="18" charset="0"/>
              </a:rPr>
              <a:t>)=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aE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)+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aX+b</a:t>
            </a:r>
            <a:r>
              <a:rPr kumimoji="1" lang="en-US" altLang="zh-CN" sz="2400">
                <a:latin typeface="Times New Roman" panose="02020603050405020304" pitchFamily="18" charset="0"/>
              </a:rPr>
              <a:t>)=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413151" y="3458618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⑵</a:t>
            </a: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latin typeface="Times New Roman" panose="02020603050405020304" pitchFamily="18" charset="0"/>
              </a:rPr>
              <a:t>(∑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)=∑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653239" y="3458618"/>
            <a:ext cx="455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±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)=D(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)+D(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)±2COV(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10039"/>
              </p:ext>
            </p:extLst>
          </p:nvPr>
        </p:nvGraphicFramePr>
        <p:xfrm>
          <a:off x="3770714" y="3907880"/>
          <a:ext cx="30162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公式" r:id="rId7" imgW="1676160" imgH="711000" progId="Equation.3">
                  <p:embed/>
                </p:oleObj>
              </mc:Choice>
              <mc:Fallback>
                <p:oleObj name="公式" r:id="rId7" imgW="1676160" imgH="711000" progId="Equation.3">
                  <p:embed/>
                  <p:pic>
                    <p:nvPicPr>
                      <p:cNvPr id="4567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714" y="3907880"/>
                        <a:ext cx="30162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13151" y="4185693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(3)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zh-CN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zh-CN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相互独立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7102876" y="415076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不相关</a:t>
            </a: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2775351" y="4414293"/>
            <a:ext cx="762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2699151" y="4566693"/>
            <a:ext cx="762000" cy="304800"/>
            <a:chOff x="2064" y="3264"/>
            <a:chExt cx="480" cy="192"/>
          </a:xfrm>
        </p:grpSpPr>
        <p:sp>
          <p:nvSpPr>
            <p:cNvPr id="48" name="Line 15"/>
            <p:cNvSpPr>
              <a:spLocks noChangeShapeType="1"/>
            </p:cNvSpPr>
            <p:nvPr/>
          </p:nvSpPr>
          <p:spPr bwMode="auto">
            <a:xfrm flipH="1">
              <a:off x="2064" y="3360"/>
              <a:ext cx="48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2256" y="3264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521101" y="4947693"/>
            <a:ext cx="233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kumimoji="1"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中心极限定理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2167"/>
              </p:ext>
            </p:extLst>
          </p:nvPr>
        </p:nvGraphicFramePr>
        <p:xfrm>
          <a:off x="794151" y="5354093"/>
          <a:ext cx="101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Equation" r:id="rId9" imgW="507960" imgH="291960" progId="Equation.3">
                  <p:embed/>
                </p:oleObj>
              </mc:Choice>
              <mc:Fallback>
                <p:oleObj name="Equation" r:id="rId9" imgW="507960" imgH="291960" progId="Equation.3">
                  <p:embed/>
                  <p:pic>
                    <p:nvPicPr>
                      <p:cNvPr id="4567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51" y="5354093"/>
                        <a:ext cx="1016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63231"/>
              </p:ext>
            </p:extLst>
          </p:nvPr>
        </p:nvGraphicFramePr>
        <p:xfrm>
          <a:off x="1759351" y="5481093"/>
          <a:ext cx="66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Equation" r:id="rId11" imgW="330120" imgH="164880" progId="Equation.3">
                  <p:embed/>
                </p:oleObj>
              </mc:Choice>
              <mc:Fallback>
                <p:oleObj name="Equation" r:id="rId11" imgW="330120" imgH="164880" progId="Equation.3">
                  <p:embed/>
                  <p:pic>
                    <p:nvPicPr>
                      <p:cNvPr id="4567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351" y="5481093"/>
                        <a:ext cx="660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17344"/>
              </p:ext>
            </p:extLst>
          </p:nvPr>
        </p:nvGraphicFramePr>
        <p:xfrm>
          <a:off x="794151" y="5823993"/>
          <a:ext cx="1701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公式" r:id="rId13" imgW="850680" imgH="291960" progId="Equation.3">
                  <p:embed/>
                </p:oleObj>
              </mc:Choice>
              <mc:Fallback>
                <p:oleObj name="公式" r:id="rId13" imgW="850680" imgH="291960" progId="Equation.3">
                  <p:embed/>
                  <p:pic>
                    <p:nvPicPr>
                      <p:cNvPr id="4567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51" y="5823993"/>
                        <a:ext cx="1701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18036"/>
              </p:ext>
            </p:extLst>
          </p:nvPr>
        </p:nvGraphicFramePr>
        <p:xfrm>
          <a:off x="2381651" y="5595393"/>
          <a:ext cx="1346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2" name="Equation" r:id="rId15" imgW="672840" imgH="279360" progId="Equation.3">
                  <p:embed/>
                </p:oleObj>
              </mc:Choice>
              <mc:Fallback>
                <p:oleObj name="Equation" r:id="rId15" imgW="672840" imgH="279360" progId="Equation.3">
                  <p:embed/>
                  <p:pic>
                    <p:nvPicPr>
                      <p:cNvPr id="4567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51" y="5595393"/>
                        <a:ext cx="1346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4277"/>
              </p:ext>
            </p:extLst>
          </p:nvPr>
        </p:nvGraphicFramePr>
        <p:xfrm>
          <a:off x="3677051" y="5633493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name="Equation" r:id="rId17" imgW="761760" imgH="203040" progId="Equation.3">
                  <p:embed/>
                </p:oleObj>
              </mc:Choice>
              <mc:Fallback>
                <p:oleObj name="Equation" r:id="rId17" imgW="761760" imgH="203040" progId="Equation.3">
                  <p:embed/>
                  <p:pic>
                    <p:nvPicPr>
                      <p:cNvPr id="4567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051" y="5633493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77408"/>
              </p:ext>
            </p:extLst>
          </p:nvPr>
        </p:nvGraphicFramePr>
        <p:xfrm>
          <a:off x="5213751" y="5404893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Equation" r:id="rId19" imgW="965160" imgH="203040" progId="Equation.3">
                  <p:embed/>
                </p:oleObj>
              </mc:Choice>
              <mc:Fallback>
                <p:oleObj name="Equation" r:id="rId19" imgW="965160" imgH="203040" progId="Equation.3">
                  <p:embed/>
                  <p:pic>
                    <p:nvPicPr>
                      <p:cNvPr id="4567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751" y="5404893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57053"/>
              </p:ext>
            </p:extLst>
          </p:nvPr>
        </p:nvGraphicFramePr>
        <p:xfrm>
          <a:off x="5086751" y="5735093"/>
          <a:ext cx="32178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Equation" r:id="rId21" imgW="2006280" imgH="444240" progId="Equation.3">
                  <p:embed/>
                </p:oleObj>
              </mc:Choice>
              <mc:Fallback>
                <p:oleObj name="Equation" r:id="rId21" imgW="2006280" imgH="444240" progId="Equation.3">
                  <p:embed/>
                  <p:pic>
                    <p:nvPicPr>
                      <p:cNvPr id="4567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751" y="5735093"/>
                        <a:ext cx="321786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66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21" grpId="0" build="p" autoUpdateAnimBg="0"/>
      <p:bldP spid="40" grpId="0" autoUpdateAnimBg="0"/>
      <p:bldP spid="41" grpId="0" autoUpdateAnimBg="0"/>
      <p:bldP spid="42" grpId="0" autoUpdateAnimBg="0"/>
      <p:bldP spid="44" grpId="0" autoUpdateAnimBg="0"/>
      <p:bldP spid="45" grpId="0" autoUpdateAnimBg="0"/>
      <p:bldP spid="50" grpId="0" build="p" autoUpdateAnimBg="0"/>
    </p:bldLst>
  </p:timing>
</p:sld>
</file>

<file path=ppt/theme/theme1.xml><?xml version="1.0" encoding="utf-8"?>
<a:theme xmlns:a="http://schemas.openxmlformats.org/drawingml/2006/main" name="Basis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7840</TotalTime>
  <Pages>0</Pages>
  <Words>783</Words>
  <Characters>0</Characters>
  <Application>Microsoft Office PowerPoint</Application>
  <PresentationFormat>全屏显示(4:3)</PresentationFormat>
  <Lines>0</Lines>
  <Paragraphs>180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黑体</vt:lpstr>
      <vt:lpstr>华文中宋</vt:lpstr>
      <vt:lpstr>楷体</vt:lpstr>
      <vt:lpstr>楷体_GB2312</vt:lpstr>
      <vt:lpstr>宋体</vt:lpstr>
      <vt:lpstr>幼圆</vt:lpstr>
      <vt:lpstr>Arial</vt:lpstr>
      <vt:lpstr>Calibri</vt:lpstr>
      <vt:lpstr>Cambria Math</vt:lpstr>
      <vt:lpstr>Corbel</vt:lpstr>
      <vt:lpstr>Monotype Sorts</vt:lpstr>
      <vt:lpstr>MT Extra</vt:lpstr>
      <vt:lpstr>Symbol</vt:lpstr>
      <vt:lpstr>Times New Roman</vt:lpstr>
      <vt:lpstr>Basis</vt:lpstr>
      <vt:lpstr>公式</vt:lpstr>
      <vt:lpstr>Equation</vt:lpstr>
      <vt:lpstr>Microsoft 公式 3.0</vt:lpstr>
      <vt:lpstr>概率论与数理统计  课程复习</vt:lpstr>
      <vt:lpstr>一、事件的概率</vt:lpstr>
      <vt:lpstr>PowerPoint 演示文稿</vt:lpstr>
      <vt:lpstr>PowerPoint 演示文稿</vt:lpstr>
      <vt:lpstr>二、随机变量及其分布</vt:lpstr>
      <vt:lpstr>PowerPoint 演示文稿</vt:lpstr>
      <vt:lpstr>PowerPoint 演示文稿</vt:lpstr>
      <vt:lpstr>PowerPoint 演示文稿</vt:lpstr>
      <vt:lpstr>三、数字特征</vt:lpstr>
      <vt:lpstr>PowerPoint 演示文稿</vt:lpstr>
      <vt:lpstr>四、数理统计</vt:lpstr>
      <vt:lpstr>四、数理统计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6166</cp:revision>
  <dcterms:created xsi:type="dcterms:W3CDTF">2003-07-06T11:35:33Z</dcterms:created>
  <dcterms:modified xsi:type="dcterms:W3CDTF">2019-01-03T13:12:50Z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