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notesMasterIdLst>
    <p:notesMasterId r:id="rId25"/>
  </p:notesMasterIdLst>
  <p:handoutMasterIdLst>
    <p:handoutMasterId r:id="rId26"/>
  </p:handoutMasterIdLst>
  <p:sldIdLst>
    <p:sldId id="788" r:id="rId2"/>
    <p:sldId id="789" r:id="rId3"/>
    <p:sldId id="790" r:id="rId4"/>
    <p:sldId id="762" r:id="rId5"/>
    <p:sldId id="732" r:id="rId6"/>
    <p:sldId id="791" r:id="rId7"/>
    <p:sldId id="734" r:id="rId8"/>
    <p:sldId id="792" r:id="rId9"/>
    <p:sldId id="793" r:id="rId10"/>
    <p:sldId id="794" r:id="rId11"/>
    <p:sldId id="735" r:id="rId12"/>
    <p:sldId id="731" r:id="rId13"/>
    <p:sldId id="704" r:id="rId14"/>
    <p:sldId id="737" r:id="rId15"/>
    <p:sldId id="740" r:id="rId16"/>
    <p:sldId id="742" r:id="rId17"/>
    <p:sldId id="744" r:id="rId18"/>
    <p:sldId id="795" r:id="rId19"/>
    <p:sldId id="746" r:id="rId20"/>
    <p:sldId id="770" r:id="rId21"/>
    <p:sldId id="772" r:id="rId22"/>
    <p:sldId id="778" r:id="rId23"/>
    <p:sldId id="780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66FF"/>
    <a:srgbClr val="3494BA"/>
    <a:srgbClr val="FF0000"/>
    <a:srgbClr val="E3F2AC"/>
    <a:srgbClr val="DCFCA2"/>
    <a:srgbClr val="FFFF99"/>
    <a:srgbClr val="FF99FF"/>
    <a:srgbClr val="00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6" autoAdjust="0"/>
    <p:restoredTop sz="91486" autoAdjust="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8E2654-A34B-4896-A674-5ADA51D70DE3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CD95FA-20C0-4C8E-BE19-AF5398141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04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13623ED-EB10-467B-80AA-BBCFC6CED5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909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3C5B09BA-F5AA-4B17-A3D1-E6536B74AB5D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0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253542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5" name="文本占位符 253542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封闭性</a:t>
            </a:r>
          </a:p>
        </p:txBody>
      </p:sp>
    </p:spTree>
    <p:extLst>
      <p:ext uri="{BB962C8B-B14F-4D97-AF65-F5344CB8AC3E}">
        <p14:creationId xmlns:p14="http://schemas.microsoft.com/office/powerpoint/2010/main" val="319203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253337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3" name="文本占位符 253337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记 </a:t>
            </a:r>
            <a:r>
              <a:rPr lang="en-US" altLang="zh-CN" b="1" i="1" dirty="0" smtClean="0"/>
              <a:t>B1</a:t>
            </a:r>
            <a:r>
              <a:rPr lang="en-US" altLang="zh-CN" b="1" dirty="0" smtClean="0"/>
              <a:t>={</a:t>
            </a:r>
            <a:r>
              <a:rPr lang="zh-CN" altLang="en-US" b="1" dirty="0" smtClean="0"/>
              <a:t>第一次次品，第二次正</a:t>
            </a:r>
            <a:r>
              <a:rPr lang="en-US" altLang="zh-CN" b="1" dirty="0" smtClean="0"/>
              <a:t>} </a:t>
            </a:r>
            <a:r>
              <a:rPr lang="en-US" altLang="zh-CN" b="1" i="1" dirty="0" smtClean="0"/>
              <a:t>B2</a:t>
            </a:r>
            <a:r>
              <a:rPr lang="en-US" altLang="zh-CN" b="1" dirty="0" smtClean="0"/>
              <a:t>={</a:t>
            </a:r>
            <a:r>
              <a:rPr lang="zh-CN" altLang="en-US" b="1" dirty="0" smtClean="0"/>
              <a:t>第一次正品，第二次次</a:t>
            </a:r>
            <a:r>
              <a:rPr lang="en-US" altLang="zh-CN" b="1" dirty="0" smtClean="0"/>
              <a:t>},5=P(</a:t>
            </a:r>
            <a:r>
              <a:rPr lang="en-US" altLang="zh-CN" b="1" i="1" dirty="0" smtClean="0"/>
              <a:t>B1</a:t>
            </a:r>
            <a:r>
              <a:rPr lang="en-US" altLang="zh-CN" b="1" dirty="0" smtClean="0"/>
              <a:t>)+P(</a:t>
            </a:r>
            <a:r>
              <a:rPr lang="en-US" altLang="zh-CN" b="1" i="1" dirty="0" smtClean="0"/>
              <a:t>B2)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涉及到有放回和讲次序时，用组合数小心，即无放回且不考虑次序时可考虑用组合数</a:t>
            </a:r>
          </a:p>
        </p:txBody>
      </p:sp>
    </p:spTree>
    <p:extLst>
      <p:ext uri="{BB962C8B-B14F-4D97-AF65-F5344CB8AC3E}">
        <p14:creationId xmlns:p14="http://schemas.microsoft.com/office/powerpoint/2010/main" val="373867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/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3CD11DC-C7C6-46D6-8D68-BF134259686A}" type="datetime1">
              <a:rPr lang="zh-CN" altLang="en-US" smtClean="0"/>
              <a:t>2018/4/16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244EDDB-9ED5-46D4-90D2-1AB99849C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0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FD6AD-1D86-46BD-AA71-B18B68ED8D09}" type="datetime1">
              <a:rPr lang="zh-CN" altLang="en-US" smtClean="0"/>
              <a:t>2018/4/16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F2472-33C7-4343-92BF-99173DB802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64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04DC-E2F7-490E-880D-241CFC62C04B}" type="datetime1">
              <a:rPr lang="zh-CN" altLang="en-US" smtClean="0"/>
              <a:t>2018/4/16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05B6-8574-431B-AE22-2117D041B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675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03263" y="152400"/>
            <a:ext cx="7772400" cy="59436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2016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0D953-8710-4717-A008-2479121684BB}" type="datetime1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22016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灯片编号占位符 220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773B0-3A5F-4AE3-9896-047FFE9F46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79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2016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184F4-3FA4-4688-B7EA-F0BD92196EDB}" type="datetime1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22016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灯片编号占位符 220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AD033-5EF7-457B-9549-44E49095AA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0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82944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2B15D-D52C-42BF-B17C-688AA76F5D2B}" type="datetime1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82944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灯片编号占位符 8294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C3D29-C3A2-4A3C-B572-36FC832CE6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3EDCF-21C0-4020-921F-9FAB6B7A9858}" type="datetime1">
              <a:rPr lang="zh-CN" altLang="en-US" smtClean="0"/>
              <a:t>2018/4/16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AA9CB-7D46-4449-9895-279579DB60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94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9AC0-7AA2-43D6-893B-98D17DC0AAFD}" type="datetime1">
              <a:rPr lang="zh-CN" altLang="en-US" smtClean="0"/>
              <a:t>2018/4/16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7BE94-1DB6-471A-920A-F4F712DAD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60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26ADD-05F4-47A1-8CC9-32A88FE26784}" type="datetime1">
              <a:rPr lang="zh-CN" altLang="en-US" smtClean="0"/>
              <a:t>2018/4/16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36024-D556-40D7-8404-91B960E0F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39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A9D6E-FEEE-4728-9E36-053D72AD3ABF}" type="datetime1">
              <a:rPr lang="zh-CN" altLang="en-US" smtClean="0"/>
              <a:t>2018/4/16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0F7B7-E489-43CE-BECE-DFFA9A386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07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8037D-D278-4E10-A5FC-A5C52CC2E237}" type="datetime1">
              <a:rPr lang="zh-CN" altLang="en-US" smtClean="0"/>
              <a:t>2018/4/16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08706-A5BC-4E5A-8FA1-4889028435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13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AFD6B-7F6C-45DA-A44E-E40948776112}" type="datetime1">
              <a:rPr lang="zh-CN" altLang="en-US" smtClean="0"/>
              <a:t>2018/4/16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D2CD3-7D95-4E93-9095-02DC3D0AE8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8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B118C-0962-4097-8A1C-A57CD1FE0F71}" type="datetime1">
              <a:rPr lang="zh-CN" altLang="en-US" smtClean="0"/>
              <a:t>2018/4/16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DCF34-890C-43DE-91B9-F9988EBCD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6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ACF9F-E173-4497-AD6D-A3F008B3A73F}" type="datetime1">
              <a:rPr lang="zh-CN" altLang="en-US" smtClean="0"/>
              <a:t>2018/4/16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BA5EE-F4BA-4310-B729-59A01792C2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3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0C627B9-C885-4926-B296-766D118ECCF6}" type="datetime1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3C5E37C-569C-4C2E-927A-CF502ED21F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1.png"/><Relationship Id="rId10" Type="http://schemas.openxmlformats.org/officeDocument/2006/relationships/image" Target="../media/image3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1.png"/><Relationship Id="rId4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wmf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2.wav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123950"/>
            <a:ext cx="6781800" cy="259238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概率论与数理统计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第一章 随机事件与概率</a:t>
            </a:r>
          </a:p>
        </p:txBody>
      </p:sp>
      <p:sp>
        <p:nvSpPr>
          <p:cNvPr id="18436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E7C8BAF-E344-4844-9752-5F0E1F9FC009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smtClean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36024-D556-40D7-8404-91B960E0F02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13598" y="103540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概率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+mn-ea"/>
              </a:rPr>
              <a:t>的性质</a:t>
            </a:r>
            <a:endParaRPr kumimoji="1" lang="en-US" altLang="zh-CN" sz="2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文本框 2449413"/>
          <p:cNvSpPr txBox="1">
            <a:spLocks noChangeArrowheads="1"/>
          </p:cNvSpPr>
          <p:nvPr/>
        </p:nvSpPr>
        <p:spPr bwMode="auto">
          <a:xfrm>
            <a:off x="467430" y="409575"/>
            <a:ext cx="6495345" cy="5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34925" lvl="0" indent="0" defTabSz="685800">
              <a:buClr>
                <a:srgbClr val="3494BA"/>
              </a:buClr>
              <a:buNone/>
              <a:defRPr/>
            </a:pPr>
            <a:r>
              <a:rPr lang="zh-CN" altLang="en-US" sz="3600" dirty="0">
                <a:solidFill>
                  <a:srgbClr val="3494BA"/>
                </a:solidFill>
                <a:latin typeface="Corbel" panose="020B0503020204020204"/>
              </a:rPr>
              <a:t>公理化定义</a:t>
            </a:r>
          </a:p>
        </p:txBody>
      </p:sp>
      <p:sp>
        <p:nvSpPr>
          <p:cNvPr id="12" name="矩形 11"/>
          <p:cNvSpPr/>
          <p:nvPr/>
        </p:nvSpPr>
        <p:spPr>
          <a:xfrm>
            <a:off x="3491850" y="1661100"/>
            <a:ext cx="4578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B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P(B) </a:t>
            </a:r>
            <a:r>
              <a:rPr kumimoji="1" lang="en-US" altLang="en-US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P(A)</a:t>
            </a:r>
            <a:endParaRPr kumimoji="1" lang="zh-CN" altLang="en-US" sz="2400" i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460" y="1654515"/>
            <a:ext cx="314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kern="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概率的单调性：</a:t>
            </a:r>
            <a:endParaRPr lang="zh-CN" altLang="en-US" sz="2400" dirty="0"/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678078" y="2936079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证</a:t>
            </a:r>
          </a:p>
        </p:txBody>
      </p:sp>
      <p:graphicFrame>
        <p:nvGraphicFramePr>
          <p:cNvPr id="1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94698"/>
              </p:ext>
            </p:extLst>
          </p:nvPr>
        </p:nvGraphicFramePr>
        <p:xfrm>
          <a:off x="1135278" y="2999579"/>
          <a:ext cx="243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公式" r:id="rId3" imgW="1422360" imgH="228600" progId="Equation.3">
                  <p:embed/>
                </p:oleObj>
              </mc:Choice>
              <mc:Fallback>
                <p:oleObj name="公式" r:id="rId3" imgW="1422360" imgH="228600" progId="Equation.3">
                  <p:embed/>
                  <p:pic>
                    <p:nvPicPr>
                      <p:cNvPr id="48030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278" y="2999579"/>
                        <a:ext cx="243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927724"/>
              </p:ext>
            </p:extLst>
          </p:nvPr>
        </p:nvGraphicFramePr>
        <p:xfrm>
          <a:off x="3573678" y="2851942"/>
          <a:ext cx="2286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公式" r:id="rId5" imgW="1282680" imgH="304560" progId="Equation.3">
                  <p:embed/>
                </p:oleObj>
              </mc:Choice>
              <mc:Fallback>
                <p:oleObj name="公式" r:id="rId5" imgW="1282680" imgH="304560" progId="Equation.3">
                  <p:embed/>
                  <p:pic>
                    <p:nvPicPr>
                      <p:cNvPr id="4803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678" y="2851942"/>
                        <a:ext cx="22860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803093"/>
              </p:ext>
            </p:extLst>
          </p:nvPr>
        </p:nvGraphicFramePr>
        <p:xfrm>
          <a:off x="5821578" y="2829717"/>
          <a:ext cx="26289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公式" r:id="rId7" imgW="1485720" imgH="304560" progId="Equation.3">
                  <p:embed/>
                </p:oleObj>
              </mc:Choice>
              <mc:Fallback>
                <p:oleObj name="公式" r:id="rId7" imgW="1485720" imgH="304560" progId="Equation.3">
                  <p:embed/>
                  <p:pic>
                    <p:nvPicPr>
                      <p:cNvPr id="4803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578" y="2829717"/>
                        <a:ext cx="26289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736923" y="3850479"/>
            <a:ext cx="35891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∪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dirty="0">
                <a:solidFill>
                  <a:srgbClr val="0000CC"/>
                </a:solidFill>
                <a:latin typeface="宋体" panose="02010600030101010101" pitchFamily="2" charset="-122"/>
              </a:rPr>
              <a:t>∪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=P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)+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)+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9" name="Text Box 49"/>
          <p:cNvSpPr txBox="1">
            <a:spLocks noChangeArrowheads="1"/>
          </p:cNvSpPr>
          <p:nvPr/>
        </p:nvSpPr>
        <p:spPr bwMode="auto">
          <a:xfrm>
            <a:off x="4321168" y="3850479"/>
            <a:ext cx="30008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BC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AC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7378578" y="3850479"/>
            <a:ext cx="1054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ABC</a:t>
            </a:r>
            <a:r>
              <a:rPr kumimoji="1" lang="en-US" altLang="zh-CN" sz="22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1831"/>
              </p:ext>
            </p:extLst>
          </p:nvPr>
        </p:nvGraphicFramePr>
        <p:xfrm>
          <a:off x="490570" y="4662485"/>
          <a:ext cx="9906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公式" r:id="rId9" imgW="558720" imgH="431640" progId="Equation.3">
                  <p:embed/>
                </p:oleObj>
              </mc:Choice>
              <mc:Fallback>
                <p:oleObj name="公式" r:id="rId9" imgW="558720" imgH="431640" progId="Equation.3">
                  <p:embed/>
                  <p:pic>
                    <p:nvPicPr>
                      <p:cNvPr id="48030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70" y="4662485"/>
                        <a:ext cx="9906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712215"/>
              </p:ext>
            </p:extLst>
          </p:nvPr>
        </p:nvGraphicFramePr>
        <p:xfrm>
          <a:off x="1439863" y="4637088"/>
          <a:ext cx="4876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公式" r:id="rId11" imgW="2743200" imgH="457200" progId="Equation.3">
                  <p:embed/>
                </p:oleObj>
              </mc:Choice>
              <mc:Fallback>
                <p:oleObj name="公式" r:id="rId11" imgW="2743200" imgH="457200" progId="Equation.3">
                  <p:embed/>
                  <p:pic>
                    <p:nvPicPr>
                      <p:cNvPr id="480308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637088"/>
                        <a:ext cx="4876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254870"/>
              </p:ext>
            </p:extLst>
          </p:nvPr>
        </p:nvGraphicFramePr>
        <p:xfrm>
          <a:off x="6316878" y="4841079"/>
          <a:ext cx="22748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5" name="公式" r:id="rId13" imgW="1384200" imgH="228600" progId="Equation.3">
                  <p:embed/>
                </p:oleObj>
              </mc:Choice>
              <mc:Fallback>
                <p:oleObj name="公式" r:id="rId13" imgW="1384200" imgH="228600" progId="Equation.3">
                  <p:embed/>
                  <p:pic>
                    <p:nvPicPr>
                      <p:cNvPr id="48030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878" y="4841079"/>
                        <a:ext cx="22748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601878" y="3393279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推广：</a:t>
            </a:r>
          </a:p>
        </p:txBody>
      </p:sp>
      <p:sp>
        <p:nvSpPr>
          <p:cNvPr id="25" name="Text Box 55"/>
          <p:cNvSpPr txBox="1">
            <a:spLocks noChangeArrowheads="1"/>
          </p:cNvSpPr>
          <p:nvPr/>
        </p:nvSpPr>
        <p:spPr bwMode="auto">
          <a:xfrm>
            <a:off x="678078" y="4231479"/>
            <a:ext cx="777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对于任意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 smtClean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个事件，下式成立：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6" name="Text Box 62"/>
          <p:cNvSpPr txBox="1">
            <a:spLocks noChangeArrowheads="1"/>
          </p:cNvSpPr>
          <p:nvPr/>
        </p:nvSpPr>
        <p:spPr bwMode="auto">
          <a:xfrm>
            <a:off x="6488328" y="4802979"/>
            <a:ext cx="7254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GB" altLang="zh-CN" sz="2000">
                <a:solidFill>
                  <a:srgbClr val="080808"/>
                </a:solidFill>
                <a:latin typeface="Symbol" panose="05050102010706020507" pitchFamily="18" charset="2"/>
              </a:rPr>
              <a:t>-</a:t>
            </a:r>
            <a:r>
              <a:rPr kumimoji="1" lang="en-GB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1)</a:t>
            </a:r>
            <a:r>
              <a:rPr kumimoji="1" lang="en-GB" altLang="zh-CN" sz="2000" i="1" baseline="38000">
                <a:solidFill>
                  <a:srgbClr val="080808"/>
                </a:solidFill>
                <a:latin typeface="Times New Roman" panose="02020603050405020304" pitchFamily="18" charset="0"/>
              </a:rPr>
              <a:t>n</a:t>
            </a:r>
            <a:r>
              <a:rPr kumimoji="1" lang="en-GB" altLang="zh-CN" sz="2000" baseline="38000">
                <a:solidFill>
                  <a:srgbClr val="080808"/>
                </a:solidFill>
                <a:latin typeface="Symbol" panose="05050102010706020507" pitchFamily="18" charset="2"/>
              </a:rPr>
              <a:t>-</a:t>
            </a:r>
            <a:r>
              <a:rPr kumimoji="1" lang="en-GB" altLang="zh-CN" sz="2000" baseline="3800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baseline="3800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2150" y="2179932"/>
            <a:ext cx="7344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kumimoji="1" lang="zh-CN" altLang="en-US" sz="24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加法</a:t>
            </a:r>
            <a:r>
              <a:rPr kumimoji="1"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公式</a:t>
            </a:r>
            <a:r>
              <a:rPr kumimoji="1" lang="en-US" altLang="zh-CN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∪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+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－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AB</a:t>
            </a:r>
            <a:r>
              <a:rPr kumimoji="1"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785768" y="211932"/>
            <a:ext cx="2108200" cy="1393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bIns="118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 =1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18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dirty="0" err="1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b="1" i="1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000" dirty="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7985003" y="1396468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304087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8029453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7267435" y="1397021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0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8" grpId="0" build="p" autoUpdateAnimBg="0"/>
      <p:bldP spid="19" grpId="0" build="p" autoUpdateAnimBg="0"/>
      <p:bldP spid="20" grpId="0" build="p" autoUpdateAnimBg="0"/>
      <p:bldP spid="24" grpId="0" build="p" autoUpdateAnimBg="0"/>
      <p:bldP spid="25" grpId="0" build="p" autoUpdateAnimBg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434" name="文本框 2450433"/>
          <p:cNvSpPr txBox="1">
            <a:spLocks noChangeArrowheads="1"/>
          </p:cNvSpPr>
          <p:nvPr/>
        </p:nvSpPr>
        <p:spPr bwMode="auto">
          <a:xfrm>
            <a:off x="533401" y="2855118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450435" name="对象 24504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544393"/>
              </p:ext>
            </p:extLst>
          </p:nvPr>
        </p:nvGraphicFramePr>
        <p:xfrm>
          <a:off x="1139826" y="3554413"/>
          <a:ext cx="43513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公式" r:id="rId3" imgW="2553808" imgH="279521" progId="Equation.3">
                  <p:embed/>
                </p:oleObj>
              </mc:Choice>
              <mc:Fallback>
                <p:oleObj name="公式" r:id="rId3" imgW="2553808" imgH="279521" progId="Equation.3">
                  <p:embed/>
                  <p:pic>
                    <p:nvPicPr>
                      <p:cNvPr id="0" name="对象 245043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6" y="3554413"/>
                        <a:ext cx="43513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37" name="对象 24504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625198"/>
              </p:ext>
            </p:extLst>
          </p:nvPr>
        </p:nvGraphicFramePr>
        <p:xfrm>
          <a:off x="1104901" y="4891088"/>
          <a:ext cx="35401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公式" r:id="rId5" imgW="2070999" imgH="279521" progId="Equation.3">
                  <p:embed/>
                </p:oleObj>
              </mc:Choice>
              <mc:Fallback>
                <p:oleObj name="公式" r:id="rId5" imgW="2070999" imgH="279521" progId="Equation.3">
                  <p:embed/>
                  <p:pic>
                    <p:nvPicPr>
                      <p:cNvPr id="0" name="对象 245043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1" y="4891088"/>
                        <a:ext cx="35401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38" name="对象 2450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631250"/>
              </p:ext>
            </p:extLst>
          </p:nvPr>
        </p:nvGraphicFramePr>
        <p:xfrm>
          <a:off x="4672013" y="4948238"/>
          <a:ext cx="25685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公式" r:id="rId7" imgW="1459866" imgH="203112" progId="Equation.3">
                  <p:embed/>
                </p:oleObj>
              </mc:Choice>
              <mc:Fallback>
                <p:oleObj name="公式" r:id="rId7" imgW="1459866" imgH="203112" progId="Equation.3">
                  <p:embed/>
                  <p:pic>
                    <p:nvPicPr>
                      <p:cNvPr id="0" name="对象 245043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4948238"/>
                        <a:ext cx="25685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4504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034157"/>
              </p:ext>
            </p:extLst>
          </p:nvPr>
        </p:nvGraphicFramePr>
        <p:xfrm>
          <a:off x="638175" y="283369"/>
          <a:ext cx="78613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公式" r:id="rId9" imgW="7353300" imgH="2336800" progId="Equation.3">
                  <p:embed/>
                </p:oleObj>
              </mc:Choice>
              <mc:Fallback>
                <p:oleObj name="公式" r:id="rId9" imgW="7353300" imgH="2336800" progId="Equation.3">
                  <p:embed/>
                  <p:pic>
                    <p:nvPicPr>
                      <p:cNvPr id="0" name="对象 245043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83369"/>
                        <a:ext cx="78613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450446"/>
          <p:cNvGrpSpPr>
            <a:grpSpLocks/>
          </p:cNvGrpSpPr>
          <p:nvPr/>
        </p:nvGrpSpPr>
        <p:grpSpPr bwMode="auto">
          <a:xfrm>
            <a:off x="5868988" y="3509963"/>
            <a:ext cx="2743200" cy="1101725"/>
            <a:chOff x="3552" y="2256"/>
            <a:chExt cx="1728" cy="694"/>
          </a:xfrm>
        </p:grpSpPr>
        <p:sp>
          <p:nvSpPr>
            <p:cNvPr id="26639" name="矩形 2450447"/>
            <p:cNvSpPr>
              <a:spLocks noChangeArrowheads="1"/>
            </p:cNvSpPr>
            <p:nvPr/>
          </p:nvSpPr>
          <p:spPr bwMode="auto">
            <a:xfrm>
              <a:off x="3552" y="2256"/>
              <a:ext cx="1728" cy="694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99FF33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6640" name="对象 2450448"/>
            <p:cNvGraphicFramePr>
              <a:graphicFrameLocks/>
            </p:cNvGraphicFramePr>
            <p:nvPr/>
          </p:nvGraphicFramePr>
          <p:xfrm>
            <a:off x="4983" y="2592"/>
            <a:ext cx="24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9" name="公式" r:id="rId11" imgW="165172" imgH="165172" progId="Equation.3">
                    <p:embed/>
                  </p:oleObj>
                </mc:Choice>
                <mc:Fallback>
                  <p:oleObj name="公式" r:id="rId11" imgW="165172" imgH="165172" progId="Equation.3">
                    <p:embed/>
                    <p:pic>
                      <p:nvPicPr>
                        <p:cNvPr id="0" name="对象 24504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3" y="2592"/>
                          <a:ext cx="245" cy="286"/>
                        </a:xfrm>
                        <a:prstGeom prst="rect">
                          <a:avLst/>
                        </a:prstGeom>
                        <a:solidFill>
                          <a:srgbClr val="00CC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41" name="组合 2450449"/>
            <p:cNvGrpSpPr>
              <a:grpSpLocks/>
            </p:cNvGrpSpPr>
            <p:nvPr/>
          </p:nvGrpSpPr>
          <p:grpSpPr bwMode="auto">
            <a:xfrm>
              <a:off x="3744" y="2423"/>
              <a:ext cx="480" cy="446"/>
              <a:chOff x="2928" y="2544"/>
              <a:chExt cx="480" cy="384"/>
            </a:xfrm>
          </p:grpSpPr>
          <p:sp>
            <p:nvSpPr>
              <p:cNvPr id="26645" name="椭圆 2450450"/>
              <p:cNvSpPr>
                <a:spLocks noChangeArrowheads="1"/>
              </p:cNvSpPr>
              <p:nvPr/>
            </p:nvSpPr>
            <p:spPr bwMode="auto">
              <a:xfrm>
                <a:off x="2928" y="2544"/>
                <a:ext cx="480" cy="384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20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6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000066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6646" name="对象 2450451"/>
              <p:cNvGraphicFramePr>
                <a:graphicFrameLocks/>
              </p:cNvGraphicFramePr>
              <p:nvPr/>
            </p:nvGraphicFramePr>
            <p:xfrm>
              <a:off x="3024" y="2592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0" name="公式" r:id="rId13" imgW="317500" imgH="317500" progId="Equation.3">
                      <p:embed/>
                    </p:oleObj>
                  </mc:Choice>
                  <mc:Fallback>
                    <p:oleObj name="公式" r:id="rId13" imgW="317500" imgH="317500" progId="Equation.3">
                      <p:embed/>
                      <p:pic>
                        <p:nvPicPr>
                          <p:cNvPr id="0" name="对象 24504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592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chemeClr val="hlink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42" name="组合 2450452"/>
            <p:cNvGrpSpPr>
              <a:grpSpLocks/>
            </p:cNvGrpSpPr>
            <p:nvPr/>
          </p:nvGrpSpPr>
          <p:grpSpPr bwMode="auto">
            <a:xfrm>
              <a:off x="4368" y="2423"/>
              <a:ext cx="576" cy="446"/>
              <a:chOff x="4560" y="2230"/>
              <a:chExt cx="576" cy="384"/>
            </a:xfrm>
          </p:grpSpPr>
          <p:sp>
            <p:nvSpPr>
              <p:cNvPr id="26643" name="椭圆 2450453"/>
              <p:cNvSpPr>
                <a:spLocks noChangeArrowheads="1"/>
              </p:cNvSpPr>
              <p:nvPr/>
            </p:nvSpPr>
            <p:spPr bwMode="auto">
              <a:xfrm>
                <a:off x="4560" y="2230"/>
                <a:ext cx="576" cy="38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20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6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Corbel" panose="020B0503020204020204" pitchFamily="34" charset="0"/>
                  <a:buChar char="•"/>
                  <a:defRPr sz="1400">
                    <a:solidFill>
                      <a:schemeClr val="accent1"/>
                    </a:solidFill>
                    <a:latin typeface="Corbel" panose="020B05030202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000066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26644" name="对象 2450454"/>
              <p:cNvGraphicFramePr>
                <a:graphicFrameLocks/>
              </p:cNvGraphicFramePr>
              <p:nvPr/>
            </p:nvGraphicFramePr>
            <p:xfrm>
              <a:off x="4752" y="2326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1" name="公式" r:id="rId15" imgW="317500" imgH="317500" progId="Equation.3">
                      <p:embed/>
                    </p:oleObj>
                  </mc:Choice>
                  <mc:Fallback>
                    <p:oleObj name="公式" r:id="rId15" imgW="317500" imgH="317500" progId="Equation.3">
                      <p:embed/>
                      <p:pic>
                        <p:nvPicPr>
                          <p:cNvPr id="0" name="对象 24504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326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632" name="文本框 2450456"/>
          <p:cNvSpPr txBox="1">
            <a:spLocks noChangeArrowheads="1"/>
          </p:cNvSpPr>
          <p:nvPr/>
        </p:nvSpPr>
        <p:spPr bwMode="auto">
          <a:xfrm>
            <a:off x="-118660" y="404580"/>
            <a:ext cx="140493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例</a:t>
            </a:r>
          </a:p>
        </p:txBody>
      </p:sp>
      <p:graphicFrame>
        <p:nvGraphicFramePr>
          <p:cNvPr id="2450458" name="对象 24504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33437"/>
              </p:ext>
            </p:extLst>
          </p:nvPr>
        </p:nvGraphicFramePr>
        <p:xfrm>
          <a:off x="1076326" y="5641975"/>
          <a:ext cx="39957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公式" r:id="rId17" imgW="2274287" imgH="279521" progId="Equation.3">
                  <p:embed/>
                </p:oleObj>
              </mc:Choice>
              <mc:Fallback>
                <p:oleObj name="公式" r:id="rId17" imgW="2274287" imgH="279521" progId="Equation.3">
                  <p:embed/>
                  <p:pic>
                    <p:nvPicPr>
                      <p:cNvPr id="0" name="对象 245045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6" y="5641975"/>
                        <a:ext cx="39957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59" name="对象 24504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679267"/>
              </p:ext>
            </p:extLst>
          </p:nvPr>
        </p:nvGraphicFramePr>
        <p:xfrm>
          <a:off x="5010151" y="5683250"/>
          <a:ext cx="26939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公式" r:id="rId19" imgW="1472561" imgH="203112" progId="Equation.3">
                  <p:embed/>
                </p:oleObj>
              </mc:Choice>
              <mc:Fallback>
                <p:oleObj name="公式" r:id="rId19" imgW="1472561" imgH="203112" progId="Equation.3">
                  <p:embed/>
                  <p:pic>
                    <p:nvPicPr>
                      <p:cNvPr id="0" name="对象 245045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1" y="5683250"/>
                        <a:ext cx="26939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60" name="对象 24504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074173"/>
              </p:ext>
            </p:extLst>
          </p:nvPr>
        </p:nvGraphicFramePr>
        <p:xfrm>
          <a:off x="1111251" y="2949575"/>
          <a:ext cx="24431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公式" r:id="rId21" imgW="1524662" imgH="279521" progId="Equation.3">
                  <p:embed/>
                </p:oleObj>
              </mc:Choice>
              <mc:Fallback>
                <p:oleObj name="公式" r:id="rId21" imgW="1524662" imgH="279521" progId="Equation.3">
                  <p:embed/>
                  <p:pic>
                    <p:nvPicPr>
                      <p:cNvPr id="0" name="对象 245045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1" y="2949575"/>
                        <a:ext cx="24431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61" name="对象 24504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513920"/>
              </p:ext>
            </p:extLst>
          </p:nvPr>
        </p:nvGraphicFramePr>
        <p:xfrm>
          <a:off x="3565526" y="2986088"/>
          <a:ext cx="22272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公式" r:id="rId23" imgW="1333500" imgH="241300" progId="Equation.3">
                  <p:embed/>
                </p:oleObj>
              </mc:Choice>
              <mc:Fallback>
                <p:oleObj name="公式" r:id="rId23" imgW="1333500" imgH="241300" progId="Equation.3">
                  <p:embed/>
                  <p:pic>
                    <p:nvPicPr>
                      <p:cNvPr id="0" name="对象 245046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6" y="2986088"/>
                        <a:ext cx="22272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0462" name="对象 24504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682057"/>
              </p:ext>
            </p:extLst>
          </p:nvPr>
        </p:nvGraphicFramePr>
        <p:xfrm>
          <a:off x="847726" y="4187825"/>
          <a:ext cx="46704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公式" r:id="rId25" imgW="2730500" imgH="279400" progId="Equation.3">
                  <p:embed/>
                </p:oleObj>
              </mc:Choice>
              <mc:Fallback>
                <p:oleObj name="公式" r:id="rId25" imgW="2730500" imgH="279400" progId="Equation.3">
                  <p:embed/>
                  <p:pic>
                    <p:nvPicPr>
                      <p:cNvPr id="0" name="对象 2450461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6" y="4187825"/>
                        <a:ext cx="46704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0463" name="文本框 2450462"/>
          <p:cNvSpPr txBox="1">
            <a:spLocks noChangeArrowheads="1"/>
          </p:cNvSpPr>
          <p:nvPr/>
        </p:nvSpPr>
        <p:spPr bwMode="auto">
          <a:xfrm>
            <a:off x="-392669" y="3500437"/>
            <a:ext cx="1452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故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45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5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0434" grpId="0"/>
      <p:bldP spid="24504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304" name="文本框 2444303"/>
          <p:cNvSpPr txBox="1">
            <a:spLocks noChangeArrowheads="1"/>
          </p:cNvSpPr>
          <p:nvPr/>
        </p:nvSpPr>
        <p:spPr bwMode="auto">
          <a:xfrm>
            <a:off x="-207963" y="1201125"/>
            <a:ext cx="541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概率的统计定义（频率）</a:t>
            </a:r>
          </a:p>
        </p:txBody>
      </p:sp>
      <p:grpSp>
        <p:nvGrpSpPr>
          <p:cNvPr id="2" name="组合 2444326"/>
          <p:cNvGrpSpPr>
            <a:grpSpLocks/>
          </p:cNvGrpSpPr>
          <p:nvPr/>
        </p:nvGrpSpPr>
        <p:grpSpPr bwMode="auto">
          <a:xfrm>
            <a:off x="1226345" y="2180432"/>
            <a:ext cx="6096000" cy="1368425"/>
            <a:chOff x="866" y="1586"/>
            <a:chExt cx="3840" cy="862"/>
          </a:xfrm>
        </p:grpSpPr>
        <p:graphicFrame>
          <p:nvGraphicFramePr>
            <p:cNvPr id="27655" name="内容占位符 2444321"/>
            <p:cNvGraphicFramePr>
              <a:graphicFrameLocks/>
            </p:cNvGraphicFramePr>
            <p:nvPr/>
          </p:nvGraphicFramePr>
          <p:xfrm>
            <a:off x="866" y="1586"/>
            <a:ext cx="3840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7" name="公式" r:id="rId3" imgW="3390900" imgH="787400" progId="Equation.3">
                    <p:embed/>
                  </p:oleObj>
                </mc:Choice>
                <mc:Fallback>
                  <p:oleObj name="公式" r:id="rId3" imgW="3390900" imgH="787400" progId="Equation.3">
                    <p:embed/>
                    <p:pic>
                      <p:nvPicPr>
                        <p:cNvPr id="0" name="内容占位符 24443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1586"/>
                          <a:ext cx="3840" cy="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6" name="矩形 2444324"/>
            <p:cNvSpPr>
              <a:spLocks noChangeArrowheads="1"/>
            </p:cNvSpPr>
            <p:nvPr/>
          </p:nvSpPr>
          <p:spPr bwMode="auto">
            <a:xfrm>
              <a:off x="1353" y="1600"/>
              <a:ext cx="2007" cy="524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32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444326" name="文本框 2444325"/>
          <p:cNvSpPr txBox="1">
            <a:spLocks noChangeArrowheads="1"/>
          </p:cNvSpPr>
          <p:nvPr/>
        </p:nvSpPr>
        <p:spPr bwMode="auto">
          <a:xfrm>
            <a:off x="-207963" y="4009052"/>
            <a:ext cx="7732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注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满足非负性，规范性，有限可加性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444328" name="文本框 2444327"/>
          <p:cNvSpPr txBox="1">
            <a:spLocks noChangeArrowheads="1"/>
          </p:cNvSpPr>
          <p:nvPr/>
        </p:nvSpPr>
        <p:spPr bwMode="auto">
          <a:xfrm>
            <a:off x="631825" y="4637943"/>
            <a:ext cx="728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9933"/>
                </a:solidFill>
                <a:latin typeface="Arial" panose="020B0604020202020204" pitchFamily="34" charset="0"/>
              </a:rPr>
              <a:t>2.</a:t>
            </a:r>
            <a:r>
              <a:rPr lang="en-US" altLang="zh-CN" sz="28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FF9933"/>
                </a:solidFill>
                <a:latin typeface="Arial" panose="020B0604020202020204" pitchFamily="34" charset="0"/>
              </a:rPr>
              <a:t>大数定理</a:t>
            </a:r>
            <a:r>
              <a:rPr lang="en-US" altLang="zh-CN" sz="2800" b="1" dirty="0">
                <a:solidFill>
                  <a:srgbClr val="FF9933"/>
                </a:solidFill>
                <a:latin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FF9933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9933"/>
                </a:solidFill>
                <a:latin typeface="Arial" panose="020B0604020202020204" pitchFamily="34" charset="0"/>
              </a:rPr>
              <a:t>足够大，频率稳定于概率</a:t>
            </a:r>
            <a:r>
              <a:rPr lang="en-US" altLang="zh-CN" sz="2800" b="1" dirty="0">
                <a:solidFill>
                  <a:srgbClr val="FF9933"/>
                </a:solidFill>
                <a:latin typeface="Symbol" panose="05050102010706020507" pitchFamily="18" charset="2"/>
              </a:rPr>
              <a:t>)</a:t>
            </a:r>
            <a:endParaRPr lang="en-US" altLang="zh-CN" sz="2800" b="1" dirty="0">
              <a:solidFill>
                <a:schemeClr val="bg2"/>
              </a:solidFill>
              <a:latin typeface="Symbol" panose="05050102010706020507" pitchFamily="18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773B0-3A5F-4AE3-9896-047FFE9F4665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10" name="文本框 2449413"/>
          <p:cNvSpPr txBox="1">
            <a:spLocks noChangeArrowheads="1"/>
          </p:cNvSpPr>
          <p:nvPr/>
        </p:nvSpPr>
        <p:spPr bwMode="auto">
          <a:xfrm>
            <a:off x="467430" y="409575"/>
            <a:ext cx="6495345" cy="5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34925" lvl="0" indent="0" defTabSz="685800">
              <a:buClr>
                <a:srgbClr val="3494BA"/>
              </a:buClr>
              <a:buNone/>
              <a:defRPr/>
            </a:pPr>
            <a:r>
              <a:rPr lang="zh-CN" altLang="en-US" sz="3600" dirty="0" smtClean="0">
                <a:solidFill>
                  <a:srgbClr val="0000CC"/>
                </a:solidFill>
                <a:latin typeface="Corbel" panose="020B0503020204020204"/>
              </a:rPr>
              <a:t>经典概率</a:t>
            </a:r>
            <a:endParaRPr lang="zh-CN" altLang="en-US" sz="3600" dirty="0">
              <a:solidFill>
                <a:srgbClr val="0000CC"/>
              </a:solidFill>
              <a:latin typeface="Corbel" panose="020B0503020204020204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44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44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4304" grpId="0"/>
      <p:bldP spid="2444326" grpId="0"/>
      <p:bldP spid="24443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tebulb"/>
          <p:cNvSpPr>
            <a:spLocks noEditPoints="1" noChangeArrowheads="1"/>
          </p:cNvSpPr>
          <p:nvPr/>
        </p:nvSpPr>
        <p:spPr bwMode="auto">
          <a:xfrm>
            <a:off x="979488" y="1662113"/>
            <a:ext cx="214312" cy="27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2147483646 w 21600"/>
              <a:gd name="T17" fmla="*/ 2147483646 h 21600"/>
              <a:gd name="T18" fmla="*/ 2147483646 w 21600"/>
              <a:gd name="T19" fmla="*/ 2147483646 h 21600"/>
              <a:gd name="T20" fmla="*/ 2147483646 w 21600"/>
              <a:gd name="T21" fmla="*/ 2147483646 h 21600"/>
              <a:gd name="T22" fmla="*/ 2147483646 w 21600"/>
              <a:gd name="T23" fmla="*/ 2147483646 h 21600"/>
              <a:gd name="T24" fmla="*/ 2147483646 w 21600"/>
              <a:gd name="T25" fmla="*/ 2147483646 h 21600"/>
              <a:gd name="T26" fmla="*/ 2147483646 w 21600"/>
              <a:gd name="T27" fmla="*/ 2147483646 h 21600"/>
              <a:gd name="T28" fmla="*/ 2147483646 w 21600"/>
              <a:gd name="T29" fmla="*/ 2147483646 h 21600"/>
              <a:gd name="T30" fmla="*/ 2147483646 w 21600"/>
              <a:gd name="T31" fmla="*/ 2147483646 h 21600"/>
              <a:gd name="T32" fmla="*/ 2147483646 w 21600"/>
              <a:gd name="T33" fmla="*/ 2147483646 h 21600"/>
              <a:gd name="T34" fmla="*/ 2147483646 w 21600"/>
              <a:gd name="T35" fmla="*/ 2147483646 h 21600"/>
              <a:gd name="T36" fmla="*/ 2147483646 w 21600"/>
              <a:gd name="T37" fmla="*/ 2147483646 h 21600"/>
              <a:gd name="T38" fmla="*/ 2147483646 w 21600"/>
              <a:gd name="T39" fmla="*/ 2147483646 h 21600"/>
              <a:gd name="T40" fmla="*/ 2147483646 w 21600"/>
              <a:gd name="T41" fmla="*/ 2147483646 h 21600"/>
              <a:gd name="T42" fmla="*/ 2147483646 w 21600"/>
              <a:gd name="T43" fmla="*/ 2145250145 h 21600"/>
              <a:gd name="T44" fmla="*/ 2147483646 w 21600"/>
              <a:gd name="T45" fmla="*/ 740204434 h 21600"/>
              <a:gd name="T46" fmla="*/ 2147483646 w 21600"/>
              <a:gd name="T47" fmla="*/ 79676640 h 21600"/>
              <a:gd name="T48" fmla="*/ 2147483646 w 21600"/>
              <a:gd name="T49" fmla="*/ 243702653 h 21600"/>
              <a:gd name="T50" fmla="*/ 2147483646 w 21600"/>
              <a:gd name="T51" fmla="*/ 1072626159 h 21600"/>
              <a:gd name="T52" fmla="*/ 2147483646 w 21600"/>
              <a:gd name="T53" fmla="*/ 2147483646 h 21600"/>
              <a:gd name="T54" fmla="*/ 2147483646 w 21600"/>
              <a:gd name="T55" fmla="*/ 2147483646 h 21600"/>
              <a:gd name="T56" fmla="*/ 2147483646 w 21600"/>
              <a:gd name="T57" fmla="*/ 2147483646 h 21600"/>
              <a:gd name="T58" fmla="*/ 1559794407 w 21600"/>
              <a:gd name="T59" fmla="*/ 2147483646 h 21600"/>
              <a:gd name="T60" fmla="*/ 891053882 w 21600"/>
              <a:gd name="T61" fmla="*/ 2147483646 h 21600"/>
              <a:gd name="T62" fmla="*/ 371147883 w 21600"/>
              <a:gd name="T63" fmla="*/ 2147483646 h 21600"/>
              <a:gd name="T64" fmla="*/ 123076871 w 21600"/>
              <a:gd name="T65" fmla="*/ 2147483646 h 21600"/>
              <a:gd name="T66" fmla="*/ 73458573 w 21600"/>
              <a:gd name="T67" fmla="*/ 2147483646 h 21600"/>
              <a:gd name="T68" fmla="*/ 371147883 w 21600"/>
              <a:gd name="T69" fmla="*/ 2147483646 h 21600"/>
              <a:gd name="T70" fmla="*/ 891053882 w 21600"/>
              <a:gd name="T71" fmla="*/ 2147483646 h 21600"/>
              <a:gd name="T72" fmla="*/ 2147483646 w 21600"/>
              <a:gd name="T73" fmla="*/ 2147483646 h 21600"/>
              <a:gd name="T74" fmla="*/ 2147483646 w 21600"/>
              <a:gd name="T75" fmla="*/ 2147483646 h 21600"/>
              <a:gd name="T76" fmla="*/ 2147483646 w 21600"/>
              <a:gd name="T77" fmla="*/ 2147483646 h 21600"/>
              <a:gd name="T78" fmla="*/ 2147483646 w 21600"/>
              <a:gd name="T79" fmla="*/ 2147483646 h 21600"/>
              <a:gd name="T80" fmla="*/ 2147483646 w 21600"/>
              <a:gd name="T81" fmla="*/ 2147483646 h 21600"/>
              <a:gd name="T82" fmla="*/ 2147483646 w 21600"/>
              <a:gd name="T83" fmla="*/ 2147483646 h 21600"/>
              <a:gd name="T84" fmla="*/ 2147483646 w 21600"/>
              <a:gd name="T85" fmla="*/ 2147483646 h 21600"/>
              <a:gd name="T86" fmla="*/ 2147483646 w 21600"/>
              <a:gd name="T87" fmla="*/ 2147483646 h 21600"/>
              <a:gd name="T88" fmla="*/ 2147483646 w 21600"/>
              <a:gd name="T89" fmla="*/ 2147483646 h 21600"/>
              <a:gd name="T90" fmla="*/ 2147483646 w 21600"/>
              <a:gd name="T91" fmla="*/ 2147483646 h 21600"/>
              <a:gd name="T92" fmla="*/ 2147483646 w 21600"/>
              <a:gd name="T93" fmla="*/ 2147483646 h 21600"/>
              <a:gd name="T94" fmla="*/ 2147483646 w 21600"/>
              <a:gd name="T95" fmla="*/ 2147483646 h 21600"/>
              <a:gd name="T96" fmla="*/ 2147483646 w 21600"/>
              <a:gd name="T97" fmla="*/ 2147483646 h 21600"/>
              <a:gd name="T98" fmla="*/ 2147483646 w 21600"/>
              <a:gd name="T99" fmla="*/ 2147483646 h 21600"/>
              <a:gd name="T100" fmla="*/ 2147483646 w 21600"/>
              <a:gd name="T101" fmla="*/ 2147483646 h 21600"/>
              <a:gd name="T102" fmla="*/ 2147483646 w 21600"/>
              <a:gd name="T103" fmla="*/ 2147483646 h 21600"/>
              <a:gd name="T104" fmla="*/ 2147483646 w 21600"/>
              <a:gd name="T105" fmla="*/ 2147483646 h 21600"/>
              <a:gd name="T106" fmla="*/ 2147483646 w 21600"/>
              <a:gd name="T107" fmla="*/ 2147483646 h 21600"/>
              <a:gd name="T108" fmla="*/ 2147483646 w 21600"/>
              <a:gd name="T109" fmla="*/ 2147483646 h 216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1600"/>
              <a:gd name="T166" fmla="*/ 0 h 21600"/>
              <a:gd name="T167" fmla="*/ 21600 w 21600"/>
              <a:gd name="T168" fmla="*/ 21600 h 2160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标题 2390024"/>
          <p:cNvSpPr>
            <a:spLocks noGrp="1" noChangeArrowheads="1"/>
          </p:cNvSpPr>
          <p:nvPr>
            <p:ph type="title"/>
          </p:nvPr>
        </p:nvSpPr>
        <p:spPr>
          <a:xfrm>
            <a:off x="683460" y="764630"/>
            <a:ext cx="7581065" cy="1200695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古典型概率（等可能事件的概率）</a:t>
            </a:r>
          </a:p>
        </p:txBody>
      </p:sp>
      <p:graphicFrame>
        <p:nvGraphicFramePr>
          <p:cNvPr id="2390038" name="内容占位符 23900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294567"/>
              </p:ext>
            </p:extLst>
          </p:nvPr>
        </p:nvGraphicFramePr>
        <p:xfrm>
          <a:off x="2247900" y="4673600"/>
          <a:ext cx="39973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3" imgW="2298600" imgH="419040" progId="Equation.3">
                  <p:embed/>
                </p:oleObj>
              </mc:Choice>
              <mc:Fallback>
                <p:oleObj name="Equation" r:id="rId3" imgW="2298600" imgH="419040" progId="Equation.3">
                  <p:embed/>
                  <p:pic>
                    <p:nvPicPr>
                      <p:cNvPr id="0" name="内容占位符 2390037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673600"/>
                        <a:ext cx="3997325" cy="728663"/>
                      </a:xfrm>
                      <a:prstGeom prst="rect">
                        <a:avLst/>
                      </a:prstGeom>
                      <a:solidFill>
                        <a:srgbClr val="E3F2AC"/>
                      </a:solidFill>
                      <a:ln w="1905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390025"/>
          <p:cNvGrpSpPr>
            <a:grpSpLocks/>
          </p:cNvGrpSpPr>
          <p:nvPr/>
        </p:nvGrpSpPr>
        <p:grpSpPr bwMode="auto">
          <a:xfrm>
            <a:off x="1343025" y="2151063"/>
            <a:ext cx="4419600" cy="473075"/>
            <a:chOff x="816" y="662"/>
            <a:chExt cx="2784" cy="298"/>
          </a:xfrm>
        </p:grpSpPr>
        <p:sp>
          <p:nvSpPr>
            <p:cNvPr id="28687" name="文本框 2390026"/>
            <p:cNvSpPr txBox="1">
              <a:spLocks noChangeArrowheads="1"/>
            </p:cNvSpPr>
            <p:nvPr/>
          </p:nvSpPr>
          <p:spPr bwMode="auto">
            <a:xfrm>
              <a:off x="816" y="662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(1)   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有限性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</a:rPr>
                <a:t>：</a:t>
              </a:r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8688" name="对象 2390027"/>
            <p:cNvGraphicFramePr>
              <a:graphicFrameLocks/>
            </p:cNvGraphicFramePr>
            <p:nvPr/>
          </p:nvGraphicFramePr>
          <p:xfrm>
            <a:off x="2160" y="690"/>
            <a:ext cx="14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5" name="公式" r:id="rId5" imgW="1219729" imgH="228699" progId="Equation.3">
                    <p:embed/>
                  </p:oleObj>
                </mc:Choice>
                <mc:Fallback>
                  <p:oleObj name="公式" r:id="rId5" imgW="1219729" imgH="228699" progId="Equation.3">
                    <p:embed/>
                    <p:pic>
                      <p:nvPicPr>
                        <p:cNvPr id="0" name="对象 2390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690"/>
                          <a:ext cx="144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390040"/>
          <p:cNvGrpSpPr>
            <a:grpSpLocks/>
          </p:cNvGrpSpPr>
          <p:nvPr/>
        </p:nvGrpSpPr>
        <p:grpSpPr bwMode="auto">
          <a:xfrm>
            <a:off x="1331913" y="2565400"/>
            <a:ext cx="5664200" cy="612775"/>
            <a:chOff x="829" y="1616"/>
            <a:chExt cx="3568" cy="386"/>
          </a:xfrm>
        </p:grpSpPr>
        <p:sp>
          <p:nvSpPr>
            <p:cNvPr id="28685" name="文本框 2390029"/>
            <p:cNvSpPr txBox="1">
              <a:spLocks noChangeArrowheads="1"/>
            </p:cNvSpPr>
            <p:nvPr/>
          </p:nvSpPr>
          <p:spPr bwMode="auto">
            <a:xfrm>
              <a:off x="829" y="1656"/>
              <a:ext cx="15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) </a:t>
              </a:r>
              <a:r>
                <a:rPr lang="zh-CN" altLang="en-US" sz="2400" b="1">
                  <a:solidFill>
                    <a:schemeClr val="tx1"/>
                  </a:solidFill>
                  <a:latin typeface="宋体" panose="02010600030101010101" pitchFamily="2" charset="-122"/>
                </a:rPr>
                <a:t>等可能性：</a:t>
              </a:r>
            </a:p>
          </p:txBody>
        </p:sp>
        <p:graphicFrame>
          <p:nvGraphicFramePr>
            <p:cNvPr id="28686" name="对象 2390030"/>
            <p:cNvGraphicFramePr>
              <a:graphicFrameLocks/>
            </p:cNvGraphicFramePr>
            <p:nvPr/>
          </p:nvGraphicFramePr>
          <p:xfrm>
            <a:off x="2331" y="1616"/>
            <a:ext cx="2066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6" name="公式" r:id="rId7" imgW="2589676" imgH="482391" progId="Equation.3">
                    <p:embed/>
                  </p:oleObj>
                </mc:Choice>
                <mc:Fallback>
                  <p:oleObj name="公式" r:id="rId7" imgW="2589676" imgH="482391" progId="Equation.3">
                    <p:embed/>
                    <p:pic>
                      <p:nvPicPr>
                        <p:cNvPr id="0" name="对象 23900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1616"/>
                          <a:ext cx="2066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0032" name="文本框 2390031"/>
          <p:cNvSpPr txBox="1">
            <a:spLocks noChangeArrowheads="1"/>
          </p:cNvSpPr>
          <p:nvPr/>
        </p:nvSpPr>
        <p:spPr bwMode="auto">
          <a:xfrm>
            <a:off x="1294313" y="1570038"/>
            <a:ext cx="3310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古典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概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型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试验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</a:p>
        </p:txBody>
      </p:sp>
      <p:grpSp>
        <p:nvGrpSpPr>
          <p:cNvPr id="4" name="组合 2390042"/>
          <p:cNvGrpSpPr>
            <a:grpSpLocks/>
          </p:cNvGrpSpPr>
          <p:nvPr/>
        </p:nvGrpSpPr>
        <p:grpSpPr bwMode="auto">
          <a:xfrm>
            <a:off x="683460" y="3548062"/>
            <a:ext cx="7391400" cy="1446213"/>
            <a:chOff x="722" y="2228"/>
            <a:chExt cx="4656" cy="911"/>
          </a:xfrm>
        </p:grpSpPr>
        <p:sp>
          <p:nvSpPr>
            <p:cNvPr id="28682" name="文本框 2390033"/>
            <p:cNvSpPr txBox="1">
              <a:spLocks noChangeArrowheads="1"/>
            </p:cNvSpPr>
            <p:nvPr/>
          </p:nvSpPr>
          <p:spPr bwMode="auto">
            <a:xfrm>
              <a:off x="722" y="2228"/>
              <a:ext cx="4656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定义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设                 为古典概型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下的样本空间，</a:t>
              </a: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事件                                  定义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8683" name="对象 23900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18325294"/>
                </p:ext>
              </p:extLst>
            </p:nvPr>
          </p:nvGraphicFramePr>
          <p:xfrm>
            <a:off x="1653" y="2297"/>
            <a:ext cx="161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7" name="公式" r:id="rId9" imgW="1219729" imgH="228699" progId="Equation.3">
                    <p:embed/>
                  </p:oleObj>
                </mc:Choice>
                <mc:Fallback>
                  <p:oleObj name="公式" r:id="rId9" imgW="1219729" imgH="228699" progId="Equation.3">
                    <p:embed/>
                    <p:pic>
                      <p:nvPicPr>
                        <p:cNvPr id="0" name="对象 23900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2297"/>
                          <a:ext cx="161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对象 23900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3874761"/>
                </p:ext>
              </p:extLst>
            </p:nvPr>
          </p:nvGraphicFramePr>
          <p:xfrm>
            <a:off x="1813" y="2524"/>
            <a:ext cx="167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8" name="公式" r:id="rId10" imgW="1726451" imgH="253890" progId="Equation.3">
                    <p:embed/>
                  </p:oleObj>
                </mc:Choice>
                <mc:Fallback>
                  <p:oleObj name="公式" r:id="rId10" imgW="1726451" imgH="253890" progId="Equation.3">
                    <p:embed/>
                    <p:pic>
                      <p:nvPicPr>
                        <p:cNvPr id="0" name="对象 23900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2524"/>
                          <a:ext cx="167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0040" name="文本框 2390039"/>
          <p:cNvSpPr txBox="1">
            <a:spLocks noChangeArrowheads="1"/>
          </p:cNvSpPr>
          <p:nvPr/>
        </p:nvSpPr>
        <p:spPr bwMode="auto">
          <a:xfrm>
            <a:off x="-180660" y="5530850"/>
            <a:ext cx="6602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注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：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满足非负性，规范性，有限可加性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AA9CB-7D46-4449-9895-279579DB60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897" y="229823"/>
            <a:ext cx="6645216" cy="96325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39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9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9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0032" grpId="0"/>
      <p:bldP spid="23900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547" name="文本框 2454546"/>
          <p:cNvSpPr txBox="1">
            <a:spLocks noChangeArrowheads="1"/>
          </p:cNvSpPr>
          <p:nvPr/>
        </p:nvSpPr>
        <p:spPr bwMode="auto">
          <a:xfrm>
            <a:off x="318293" y="2684859"/>
            <a:ext cx="8532813" cy="25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一批外形相同的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件产品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其中有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件次品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考察：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：从中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任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取一件，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取到次品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}.   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3366FF"/>
                </a:solidFill>
                <a:latin typeface="宋体" panose="02010600030101010101" pitchFamily="2" charset="-122"/>
              </a:rPr>
              <a:t>有放回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任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取三件，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恰有两件次品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}.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：无放回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任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取三件，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恰有两件次品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}.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</a:p>
        </p:txBody>
      </p:sp>
      <p:graphicFrame>
        <p:nvGraphicFramePr>
          <p:cNvPr id="2454555" name="对象 24545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567660"/>
              </p:ext>
            </p:extLst>
          </p:nvPr>
        </p:nvGraphicFramePr>
        <p:xfrm>
          <a:off x="7233443" y="3881834"/>
          <a:ext cx="3508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r:id="rId5" imgW="215900" imgH="241300" progId="Equation.DSMT4">
                  <p:embed/>
                </p:oleObj>
              </mc:Choice>
              <mc:Fallback>
                <p:oleObj r:id="rId5" imgW="215900" imgH="241300" progId="Equation.DSMT4">
                  <p:embed/>
                  <p:pic>
                    <p:nvPicPr>
                      <p:cNvPr id="0" name="对象 245455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3443" y="3881834"/>
                        <a:ext cx="350838" cy="392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4537" name="文本框 2454536"/>
          <p:cNvSpPr txBox="1">
            <a:spLocks noChangeArrowheads="1"/>
          </p:cNvSpPr>
          <p:nvPr/>
        </p:nvSpPr>
        <p:spPr bwMode="auto">
          <a:xfrm>
            <a:off x="318293" y="1943616"/>
            <a:ext cx="6269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0066CC"/>
                </a:solidFill>
                <a:latin typeface="宋体" panose="02010600030101010101" pitchFamily="2" charset="-122"/>
              </a:rPr>
              <a:t>计算</a:t>
            </a:r>
            <a:r>
              <a:rPr lang="zh-CN" altLang="en-US" sz="2800" b="1" dirty="0">
                <a:solidFill>
                  <a:srgbClr val="0066CC"/>
                </a:solidFill>
                <a:latin typeface="宋体" panose="02010600030101010101" pitchFamily="2" charset="-122"/>
              </a:rPr>
              <a:t>工具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加法原理，乘法原理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</a:p>
        </p:txBody>
      </p:sp>
      <p:graphicFrame>
        <p:nvGraphicFramePr>
          <p:cNvPr id="2454545" name="内容占位符 245454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32553284"/>
              </p:ext>
            </p:extLst>
          </p:nvPr>
        </p:nvGraphicFramePr>
        <p:xfrm>
          <a:off x="5671994" y="1889285"/>
          <a:ext cx="12938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公式" r:id="rId7" imgW="660113" imgH="266584" progId="Equation.3">
                  <p:embed/>
                </p:oleObj>
              </mc:Choice>
              <mc:Fallback>
                <p:oleObj name="公式" r:id="rId7" imgW="660113" imgH="266584" progId="Equation.3">
                  <p:embed/>
                  <p:pic>
                    <p:nvPicPr>
                      <p:cNvPr id="0" name="内容占位符 245454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994" y="1889285"/>
                        <a:ext cx="129381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4548" name="对象 24545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74481"/>
              </p:ext>
            </p:extLst>
          </p:nvPr>
        </p:nvGraphicFramePr>
        <p:xfrm>
          <a:off x="6552406" y="3292872"/>
          <a:ext cx="6127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公式" r:id="rId9" imgW="558800" imgH="482600" progId="Equation.3">
                  <p:embed/>
                </p:oleObj>
              </mc:Choice>
              <mc:Fallback>
                <p:oleObj name="公式" r:id="rId9" imgW="558800" imgH="482600" progId="Equation.3">
                  <p:embed/>
                  <p:pic>
                    <p:nvPicPr>
                      <p:cNvPr id="0" name="对象 245454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2406" y="3292872"/>
                        <a:ext cx="6127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454548"/>
          <p:cNvGrpSpPr>
            <a:grpSpLocks/>
          </p:cNvGrpSpPr>
          <p:nvPr/>
        </p:nvGrpSpPr>
        <p:grpSpPr bwMode="auto">
          <a:xfrm>
            <a:off x="7165181" y="4258072"/>
            <a:ext cx="1223962" cy="211137"/>
            <a:chOff x="4896" y="1152"/>
            <a:chExt cx="576" cy="27"/>
          </a:xfrm>
        </p:grpSpPr>
        <p:sp>
          <p:nvSpPr>
            <p:cNvPr id="29712" name="文本框 2454549"/>
            <p:cNvSpPr txBox="1">
              <a:spLocks noChangeArrowheads="1"/>
            </p:cNvSpPr>
            <p:nvPr/>
          </p:nvSpPr>
          <p:spPr bwMode="auto">
            <a:xfrm>
              <a:off x="4944" y="1152"/>
              <a:ext cx="5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9713" name="直接连接符 2454550"/>
            <p:cNvSpPr>
              <a:spLocks noChangeShapeType="1"/>
            </p:cNvSpPr>
            <p:nvPr/>
          </p:nvSpPr>
          <p:spPr bwMode="auto">
            <a:xfrm>
              <a:off x="4896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4552" name="文本框 2454551"/>
          <p:cNvSpPr txBox="1">
            <a:spLocks noChangeArrowheads="1"/>
          </p:cNvSpPr>
          <p:nvPr/>
        </p:nvSpPr>
        <p:spPr bwMode="auto">
          <a:xfrm>
            <a:off x="7611268" y="3961209"/>
            <a:ext cx="719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200" b="1">
                <a:solidFill>
                  <a:srgbClr val="000066"/>
                </a:solidFill>
                <a:latin typeface="Arial" panose="020B0604020202020204" pitchFamily="34" charset="0"/>
              </a:rPr>
              <a:t>×</a:t>
            </a: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1400" b="1">
                <a:solidFill>
                  <a:srgbClr val="000066"/>
                </a:solidFill>
                <a:latin typeface="Arial" panose="020B0604020202020204" pitchFamily="34" charset="0"/>
              </a:rPr>
              <a:t>×</a:t>
            </a: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grpSp>
        <p:nvGrpSpPr>
          <p:cNvPr id="3" name="组合 2454555"/>
          <p:cNvGrpSpPr>
            <a:grpSpLocks/>
          </p:cNvGrpSpPr>
          <p:nvPr/>
        </p:nvGrpSpPr>
        <p:grpSpPr bwMode="auto">
          <a:xfrm>
            <a:off x="7057231" y="4897834"/>
            <a:ext cx="914400" cy="244475"/>
            <a:chOff x="4896" y="1152"/>
            <a:chExt cx="576" cy="154"/>
          </a:xfrm>
        </p:grpSpPr>
        <p:sp>
          <p:nvSpPr>
            <p:cNvPr id="29710" name="文本框 2454556"/>
            <p:cNvSpPr txBox="1">
              <a:spLocks noChangeArrowheads="1"/>
            </p:cNvSpPr>
            <p:nvPr/>
          </p:nvSpPr>
          <p:spPr bwMode="auto">
            <a:xfrm>
              <a:off x="4944" y="1152"/>
              <a:ext cx="5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10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9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9711" name="直接连接符 2454557"/>
            <p:cNvSpPr>
              <a:spLocks noChangeShapeType="1"/>
            </p:cNvSpPr>
            <p:nvPr/>
          </p:nvSpPr>
          <p:spPr bwMode="auto">
            <a:xfrm>
              <a:off x="4896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2454558"/>
          <p:cNvGrpSpPr>
            <a:grpSpLocks/>
          </p:cNvGrpSpPr>
          <p:nvPr/>
        </p:nvGrpSpPr>
        <p:grpSpPr bwMode="auto">
          <a:xfrm>
            <a:off x="7008018" y="4537472"/>
            <a:ext cx="1003300" cy="392112"/>
            <a:chOff x="4898" y="831"/>
            <a:chExt cx="632" cy="247"/>
          </a:xfrm>
        </p:grpSpPr>
        <p:sp>
          <p:nvSpPr>
            <p:cNvPr id="29708" name="文本框 2454559"/>
            <p:cNvSpPr txBox="1">
              <a:spLocks noChangeArrowheads="1"/>
            </p:cNvSpPr>
            <p:nvPr/>
          </p:nvSpPr>
          <p:spPr bwMode="auto">
            <a:xfrm>
              <a:off x="5098" y="881"/>
              <a:ext cx="4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graphicFrame>
          <p:nvGraphicFramePr>
            <p:cNvPr id="29709" name="对象 2454560"/>
            <p:cNvGraphicFramePr>
              <a:graphicFrameLocks/>
            </p:cNvGraphicFramePr>
            <p:nvPr/>
          </p:nvGraphicFramePr>
          <p:xfrm>
            <a:off x="4898" y="831"/>
            <a:ext cx="22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7" r:id="rId11" imgW="215900" imgH="241300" progId="Equation.DSMT4">
                    <p:embed/>
                  </p:oleObj>
                </mc:Choice>
                <mc:Fallback>
                  <p:oleObj r:id="rId11" imgW="215900" imgH="241300" progId="Equation.DSMT4">
                    <p:embed/>
                    <p:pic>
                      <p:nvPicPr>
                        <p:cNvPr id="0" name="对象 24545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831"/>
                          <a:ext cx="22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4566" name="对象 24545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105408"/>
              </p:ext>
            </p:extLst>
          </p:nvPr>
        </p:nvGraphicFramePr>
        <p:xfrm>
          <a:off x="8011318" y="4521597"/>
          <a:ext cx="800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r:id="rId13" imgW="533400" imgH="457200" progId="Equation.DSMT4">
                  <p:embed/>
                </p:oleObj>
              </mc:Choice>
              <mc:Fallback>
                <p:oleObj r:id="rId13" imgW="533400" imgH="457200" progId="Equation.DSMT4">
                  <p:embed/>
                  <p:pic>
                    <p:nvPicPr>
                      <p:cNvPr id="0" name="对象 245456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318" y="4521597"/>
                        <a:ext cx="8001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AD033-5EF7-457B-9549-44E49095AAB3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矩形 5"/>
          <p:cNvSpPr/>
          <p:nvPr/>
        </p:nvSpPr>
        <p:spPr>
          <a:xfrm>
            <a:off x="467430" y="1148762"/>
            <a:ext cx="6939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2.</a:t>
            </a:r>
            <a:r>
              <a:rPr lang="zh-CN" altLang="en-US" sz="2800" b="1" dirty="0"/>
              <a:t>古典型概率（等可能事件的概率）</a:t>
            </a:r>
            <a:endParaRPr lang="zh-CN" altLang="en-US" sz="28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1400" y="229823"/>
            <a:ext cx="6744713" cy="963251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45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5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5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5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5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5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4547" grpId="0" build="p"/>
      <p:bldP spid="2454537" grpId="0"/>
      <p:bldP spid="24545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92" name="椭圆 2457691"/>
          <p:cNvSpPr>
            <a:spLocks noChangeArrowheads="1"/>
          </p:cNvSpPr>
          <p:nvPr/>
        </p:nvSpPr>
        <p:spPr bwMode="auto">
          <a:xfrm>
            <a:off x="6177211" y="4522314"/>
            <a:ext cx="747712" cy="1427163"/>
          </a:xfrm>
          <a:prstGeom prst="ellipse">
            <a:avLst/>
          </a:prstGeom>
          <a:solidFill>
            <a:srgbClr val="FFFF99"/>
          </a:solidFill>
          <a:ln w="19050">
            <a:solidFill>
              <a:srgbClr val="DCFCA2"/>
            </a:solidFill>
            <a:round/>
            <a:headEnd/>
            <a:tailEnd type="none" w="med" len="lg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57604" name="文本框 2457603"/>
          <p:cNvSpPr txBox="1">
            <a:spLocks noChangeArrowheads="1"/>
          </p:cNvSpPr>
          <p:nvPr/>
        </p:nvSpPr>
        <p:spPr bwMode="auto">
          <a:xfrm>
            <a:off x="1109407" y="1112510"/>
            <a:ext cx="6096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32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生日同一天问题</a:t>
            </a:r>
          </a:p>
        </p:txBody>
      </p:sp>
      <p:sp>
        <p:nvSpPr>
          <p:cNvPr id="2457645" name="文本框 2457644"/>
          <p:cNvSpPr txBox="1">
            <a:spLocks noChangeArrowheads="1"/>
          </p:cNvSpPr>
          <p:nvPr/>
        </p:nvSpPr>
        <p:spPr bwMode="auto">
          <a:xfrm>
            <a:off x="1104647" y="1747835"/>
            <a:ext cx="675163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求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n&lt;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365)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个人中至少两人在同一天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过生日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的概率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组合 2457692"/>
          <p:cNvGrpSpPr>
            <a:grpSpLocks/>
          </p:cNvGrpSpPr>
          <p:nvPr/>
        </p:nvGrpSpPr>
        <p:grpSpPr bwMode="auto">
          <a:xfrm>
            <a:off x="787147" y="3134163"/>
            <a:ext cx="2889250" cy="522287"/>
            <a:chOff x="697" y="1587"/>
            <a:chExt cx="1820" cy="329"/>
          </a:xfrm>
        </p:grpSpPr>
        <p:sp>
          <p:nvSpPr>
            <p:cNvPr id="31792" name="文本框 2457646"/>
            <p:cNvSpPr txBox="1">
              <a:spLocks noChangeArrowheads="1"/>
            </p:cNvSpPr>
            <p:nvPr/>
          </p:nvSpPr>
          <p:spPr bwMode="auto">
            <a:xfrm>
              <a:off x="697" y="1587"/>
              <a:ext cx="81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600" b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解</a:t>
              </a:r>
              <a:endParaRPr lang="zh-CN" altLang="en-US" sz="2400" b="1" dirty="0">
                <a:solidFill>
                  <a:srgbClr val="3366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93" name="对象 2457647"/>
            <p:cNvGraphicFramePr>
              <a:graphicFrameLocks/>
            </p:cNvGraphicFramePr>
            <p:nvPr/>
          </p:nvGraphicFramePr>
          <p:xfrm>
            <a:off x="1072" y="1626"/>
            <a:ext cx="144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7" name="公式" r:id="rId3" imgW="1332343" imgH="266469" progId="Equation.3">
                    <p:embed/>
                  </p:oleObj>
                </mc:Choice>
                <mc:Fallback>
                  <p:oleObj name="公式" r:id="rId3" imgW="1332343" imgH="266469" progId="Equation.3">
                    <p:embed/>
                    <p:pic>
                      <p:nvPicPr>
                        <p:cNvPr id="0" name="对象 24576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1626"/>
                          <a:ext cx="1445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7649" name="对象 24576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286356"/>
              </p:ext>
            </p:extLst>
          </p:nvPr>
        </p:nvGraphicFramePr>
        <p:xfrm>
          <a:off x="3357309" y="3873938"/>
          <a:ext cx="13223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公式" r:id="rId5" imgW="850900" imgH="482600" progId="Equation.3">
                  <p:embed/>
                </p:oleObj>
              </mc:Choice>
              <mc:Fallback>
                <p:oleObj name="公式" r:id="rId5" imgW="850900" imgH="482600" progId="Equation.3">
                  <p:embed/>
                  <p:pic>
                    <p:nvPicPr>
                      <p:cNvPr id="0" name="对象 245764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309" y="3873938"/>
                        <a:ext cx="13223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0" name="对象 24576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724630"/>
              </p:ext>
            </p:extLst>
          </p:nvPr>
        </p:nvGraphicFramePr>
        <p:xfrm>
          <a:off x="3679572" y="3065900"/>
          <a:ext cx="37909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r:id="rId7" imgW="2627759" imgH="482391" progId="Equation.DSMT4">
                  <p:embed/>
                </p:oleObj>
              </mc:Choice>
              <mc:Fallback>
                <p:oleObj r:id="rId7" imgW="2627759" imgH="482391" progId="Equation.DSMT4">
                  <p:embed/>
                  <p:pic>
                    <p:nvPicPr>
                      <p:cNvPr id="0" name="对象 245764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572" y="3065900"/>
                        <a:ext cx="37909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457650"/>
          <p:cNvGrpSpPr>
            <a:grpSpLocks/>
          </p:cNvGrpSpPr>
          <p:nvPr/>
        </p:nvGrpSpPr>
        <p:grpSpPr bwMode="auto">
          <a:xfrm>
            <a:off x="1104647" y="4816796"/>
            <a:ext cx="6858000" cy="838200"/>
            <a:chOff x="576" y="3216"/>
            <a:chExt cx="4560" cy="720"/>
          </a:xfrm>
        </p:grpSpPr>
        <p:sp>
          <p:nvSpPr>
            <p:cNvPr id="31754" name="矩形 2457651"/>
            <p:cNvSpPr>
              <a:spLocks noChangeArrowheads="1"/>
            </p:cNvSpPr>
            <p:nvPr/>
          </p:nvSpPr>
          <p:spPr bwMode="auto">
            <a:xfrm>
              <a:off x="4416" y="3576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1-3</a:t>
              </a:r>
              <a:r>
                <a:rPr lang="en-US" altLang="zh-CN" sz="1200" b="1">
                  <a:solidFill>
                    <a:srgbClr val="000066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1800" b="1" baseline="30000">
                  <a:solidFill>
                    <a:schemeClr val="tx1"/>
                  </a:solidFill>
                  <a:latin typeface="Times New Roman" panose="02020603050405020304" pitchFamily="18" charset="0"/>
                </a:rPr>
                <a:t>-95</a:t>
              </a:r>
            </a:p>
          </p:txBody>
        </p:sp>
        <p:sp>
          <p:nvSpPr>
            <p:cNvPr id="31755" name="矩形 2457652"/>
            <p:cNvSpPr>
              <a:spLocks noChangeArrowheads="1"/>
            </p:cNvSpPr>
            <p:nvPr/>
          </p:nvSpPr>
          <p:spPr bwMode="auto">
            <a:xfrm>
              <a:off x="3936" y="3576"/>
              <a:ext cx="4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0.99</a:t>
              </a:r>
            </a:p>
          </p:txBody>
        </p:sp>
        <p:sp>
          <p:nvSpPr>
            <p:cNvPr id="31756" name="矩形 2457653"/>
            <p:cNvSpPr>
              <a:spLocks noChangeArrowheads="1"/>
            </p:cNvSpPr>
            <p:nvPr/>
          </p:nvSpPr>
          <p:spPr bwMode="auto">
            <a:xfrm>
              <a:off x="3426" y="3576"/>
              <a:ext cx="51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0.97</a:t>
              </a:r>
            </a:p>
          </p:txBody>
        </p:sp>
        <p:sp>
          <p:nvSpPr>
            <p:cNvPr id="31757" name="矩形 2457654"/>
            <p:cNvSpPr>
              <a:spLocks noChangeArrowheads="1"/>
            </p:cNvSpPr>
            <p:nvPr/>
          </p:nvSpPr>
          <p:spPr bwMode="auto">
            <a:xfrm>
              <a:off x="2856" y="357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0.89</a:t>
              </a:r>
            </a:p>
          </p:txBody>
        </p:sp>
        <p:sp>
          <p:nvSpPr>
            <p:cNvPr id="31758" name="矩形 2457655"/>
            <p:cNvSpPr>
              <a:spLocks noChangeArrowheads="1"/>
            </p:cNvSpPr>
            <p:nvPr/>
          </p:nvSpPr>
          <p:spPr bwMode="auto">
            <a:xfrm>
              <a:off x="2286" y="357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0.71</a:t>
              </a:r>
            </a:p>
          </p:txBody>
        </p:sp>
        <p:sp>
          <p:nvSpPr>
            <p:cNvPr id="31759" name="矩形 2457656"/>
            <p:cNvSpPr>
              <a:spLocks noChangeArrowheads="1"/>
            </p:cNvSpPr>
            <p:nvPr/>
          </p:nvSpPr>
          <p:spPr bwMode="auto">
            <a:xfrm>
              <a:off x="1716" y="357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0.41</a:t>
              </a:r>
            </a:p>
          </p:txBody>
        </p:sp>
        <p:sp>
          <p:nvSpPr>
            <p:cNvPr id="31760" name="矩形 2457657"/>
            <p:cNvSpPr>
              <a:spLocks noChangeArrowheads="1"/>
            </p:cNvSpPr>
            <p:nvPr/>
          </p:nvSpPr>
          <p:spPr bwMode="auto">
            <a:xfrm>
              <a:off x="1140" y="3576"/>
              <a:ext cx="57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0.12</a:t>
              </a:r>
            </a:p>
          </p:txBody>
        </p:sp>
        <p:sp>
          <p:nvSpPr>
            <p:cNvPr id="31761" name="矩形 2457658"/>
            <p:cNvSpPr>
              <a:spLocks noChangeArrowheads="1"/>
            </p:cNvSpPr>
            <p:nvPr/>
          </p:nvSpPr>
          <p:spPr bwMode="auto">
            <a:xfrm>
              <a:off x="576" y="3576"/>
              <a:ext cx="56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1762" name="矩形 2457659"/>
            <p:cNvSpPr>
              <a:spLocks noChangeArrowheads="1"/>
            </p:cNvSpPr>
            <p:nvPr/>
          </p:nvSpPr>
          <p:spPr bwMode="auto">
            <a:xfrm>
              <a:off x="4416" y="3216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31763" name="矩形 2457660"/>
            <p:cNvSpPr>
              <a:spLocks noChangeArrowheads="1"/>
            </p:cNvSpPr>
            <p:nvPr/>
          </p:nvSpPr>
          <p:spPr bwMode="auto">
            <a:xfrm>
              <a:off x="3936" y="3216"/>
              <a:ext cx="4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31764" name="矩形 2457661"/>
            <p:cNvSpPr>
              <a:spLocks noChangeArrowheads="1"/>
            </p:cNvSpPr>
            <p:nvPr/>
          </p:nvSpPr>
          <p:spPr bwMode="auto">
            <a:xfrm>
              <a:off x="3426" y="3216"/>
              <a:ext cx="51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31765" name="矩形 2457662"/>
            <p:cNvSpPr>
              <a:spLocks noChangeArrowheads="1"/>
            </p:cNvSpPr>
            <p:nvPr/>
          </p:nvSpPr>
          <p:spPr bwMode="auto">
            <a:xfrm>
              <a:off x="2856" y="321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31766" name="矩形 2457663"/>
            <p:cNvSpPr>
              <a:spLocks noChangeArrowheads="1"/>
            </p:cNvSpPr>
            <p:nvPr/>
          </p:nvSpPr>
          <p:spPr bwMode="auto">
            <a:xfrm>
              <a:off x="2286" y="321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1767" name="矩形 2457664"/>
            <p:cNvSpPr>
              <a:spLocks noChangeArrowheads="1"/>
            </p:cNvSpPr>
            <p:nvPr/>
          </p:nvSpPr>
          <p:spPr bwMode="auto">
            <a:xfrm>
              <a:off x="1716" y="3216"/>
              <a:ext cx="57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1768" name="矩形 2457665"/>
            <p:cNvSpPr>
              <a:spLocks noChangeArrowheads="1"/>
            </p:cNvSpPr>
            <p:nvPr/>
          </p:nvSpPr>
          <p:spPr bwMode="auto">
            <a:xfrm>
              <a:off x="1140" y="3216"/>
              <a:ext cx="57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69" name="矩形 2457666"/>
            <p:cNvSpPr>
              <a:spLocks noChangeArrowheads="1"/>
            </p:cNvSpPr>
            <p:nvPr/>
          </p:nvSpPr>
          <p:spPr bwMode="auto">
            <a:xfrm>
              <a:off x="576" y="3216"/>
              <a:ext cx="56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人数</a:t>
              </a:r>
            </a:p>
          </p:txBody>
        </p:sp>
        <p:sp>
          <p:nvSpPr>
            <p:cNvPr id="31770" name="直接连接符 2457667"/>
            <p:cNvSpPr>
              <a:spLocks noChangeShapeType="1"/>
            </p:cNvSpPr>
            <p:nvPr/>
          </p:nvSpPr>
          <p:spPr bwMode="auto">
            <a:xfrm>
              <a:off x="576" y="3216"/>
              <a:ext cx="56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直接连接符 2457668"/>
            <p:cNvSpPr>
              <a:spLocks noChangeShapeType="1"/>
            </p:cNvSpPr>
            <p:nvPr/>
          </p:nvSpPr>
          <p:spPr bwMode="auto">
            <a:xfrm>
              <a:off x="576" y="3936"/>
              <a:ext cx="56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直接连接符 2457669"/>
            <p:cNvSpPr>
              <a:spLocks noChangeShapeType="1"/>
            </p:cNvSpPr>
            <p:nvPr/>
          </p:nvSpPr>
          <p:spPr bwMode="auto">
            <a:xfrm>
              <a:off x="576" y="3216"/>
              <a:ext cx="0" cy="3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直接连接符 2457670"/>
            <p:cNvSpPr>
              <a:spLocks noChangeShapeType="1"/>
            </p:cNvSpPr>
            <p:nvPr/>
          </p:nvSpPr>
          <p:spPr bwMode="auto">
            <a:xfrm>
              <a:off x="5136" y="3216"/>
              <a:ext cx="0" cy="3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直接连接符 2457671"/>
            <p:cNvSpPr>
              <a:spLocks noChangeShapeType="1"/>
            </p:cNvSpPr>
            <p:nvPr/>
          </p:nvSpPr>
          <p:spPr bwMode="auto">
            <a:xfrm>
              <a:off x="1140" y="3216"/>
              <a:ext cx="5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直接连接符 2457672"/>
            <p:cNvSpPr>
              <a:spLocks noChangeShapeType="1"/>
            </p:cNvSpPr>
            <p:nvPr/>
          </p:nvSpPr>
          <p:spPr bwMode="auto">
            <a:xfrm>
              <a:off x="576" y="3576"/>
              <a:ext cx="0" cy="3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直接连接符 2457673"/>
            <p:cNvSpPr>
              <a:spLocks noChangeShapeType="1"/>
            </p:cNvSpPr>
            <p:nvPr/>
          </p:nvSpPr>
          <p:spPr bwMode="auto">
            <a:xfrm>
              <a:off x="1716" y="321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直接连接符 2457674"/>
            <p:cNvSpPr>
              <a:spLocks noChangeShapeType="1"/>
            </p:cNvSpPr>
            <p:nvPr/>
          </p:nvSpPr>
          <p:spPr bwMode="auto">
            <a:xfrm>
              <a:off x="2286" y="321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直接连接符 2457675"/>
            <p:cNvSpPr>
              <a:spLocks noChangeShapeType="1"/>
            </p:cNvSpPr>
            <p:nvPr/>
          </p:nvSpPr>
          <p:spPr bwMode="auto">
            <a:xfrm>
              <a:off x="2856" y="321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直接连接符 2457676"/>
            <p:cNvSpPr>
              <a:spLocks noChangeShapeType="1"/>
            </p:cNvSpPr>
            <p:nvPr/>
          </p:nvSpPr>
          <p:spPr bwMode="auto">
            <a:xfrm>
              <a:off x="3426" y="3216"/>
              <a:ext cx="51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直接连接符 2457677"/>
            <p:cNvSpPr>
              <a:spLocks noChangeShapeType="1"/>
            </p:cNvSpPr>
            <p:nvPr/>
          </p:nvSpPr>
          <p:spPr bwMode="auto">
            <a:xfrm>
              <a:off x="3936" y="3216"/>
              <a:ext cx="48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直接连接符 2457678"/>
            <p:cNvSpPr>
              <a:spLocks noChangeShapeType="1"/>
            </p:cNvSpPr>
            <p:nvPr/>
          </p:nvSpPr>
          <p:spPr bwMode="auto">
            <a:xfrm>
              <a:off x="4416" y="3216"/>
              <a:ext cx="72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直接连接符 2457679"/>
            <p:cNvSpPr>
              <a:spLocks noChangeShapeType="1"/>
            </p:cNvSpPr>
            <p:nvPr/>
          </p:nvSpPr>
          <p:spPr bwMode="auto">
            <a:xfrm>
              <a:off x="5136" y="3576"/>
              <a:ext cx="0" cy="36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直接连接符 2457680"/>
            <p:cNvSpPr>
              <a:spLocks noChangeShapeType="1"/>
            </p:cNvSpPr>
            <p:nvPr/>
          </p:nvSpPr>
          <p:spPr bwMode="auto">
            <a:xfrm>
              <a:off x="1140" y="3936"/>
              <a:ext cx="57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直接连接符 2457681"/>
            <p:cNvSpPr>
              <a:spLocks noChangeShapeType="1"/>
            </p:cNvSpPr>
            <p:nvPr/>
          </p:nvSpPr>
          <p:spPr bwMode="auto">
            <a:xfrm>
              <a:off x="1716" y="393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直接连接符 2457682"/>
            <p:cNvSpPr>
              <a:spLocks noChangeShapeType="1"/>
            </p:cNvSpPr>
            <p:nvPr/>
          </p:nvSpPr>
          <p:spPr bwMode="auto">
            <a:xfrm>
              <a:off x="2286" y="393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直接连接符 2457683"/>
            <p:cNvSpPr>
              <a:spLocks noChangeShapeType="1"/>
            </p:cNvSpPr>
            <p:nvPr/>
          </p:nvSpPr>
          <p:spPr bwMode="auto">
            <a:xfrm>
              <a:off x="2856" y="3936"/>
              <a:ext cx="57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直接连接符 2457684"/>
            <p:cNvSpPr>
              <a:spLocks noChangeShapeType="1"/>
            </p:cNvSpPr>
            <p:nvPr/>
          </p:nvSpPr>
          <p:spPr bwMode="auto">
            <a:xfrm>
              <a:off x="3426" y="3936"/>
              <a:ext cx="51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直接连接符 2457685"/>
            <p:cNvSpPr>
              <a:spLocks noChangeShapeType="1"/>
            </p:cNvSpPr>
            <p:nvPr/>
          </p:nvSpPr>
          <p:spPr bwMode="auto">
            <a:xfrm>
              <a:off x="3936" y="3936"/>
              <a:ext cx="48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直接连接符 2457686"/>
            <p:cNvSpPr>
              <a:spLocks noChangeShapeType="1"/>
            </p:cNvSpPr>
            <p:nvPr/>
          </p:nvSpPr>
          <p:spPr bwMode="auto">
            <a:xfrm>
              <a:off x="4416" y="3936"/>
              <a:ext cx="72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直接连接符 2457687"/>
            <p:cNvSpPr>
              <a:spLocks noChangeShapeType="1"/>
            </p:cNvSpPr>
            <p:nvPr/>
          </p:nvSpPr>
          <p:spPr bwMode="auto">
            <a:xfrm>
              <a:off x="1140" y="321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直接连接符 2457688"/>
            <p:cNvSpPr>
              <a:spLocks noChangeShapeType="1"/>
            </p:cNvSpPr>
            <p:nvPr/>
          </p:nvSpPr>
          <p:spPr bwMode="auto">
            <a:xfrm>
              <a:off x="576" y="3576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C3D29-C3A2-4A3C-B572-36FC832CE6F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88828" y="111251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</a:rPr>
              <a:t>例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611" y="442049"/>
            <a:ext cx="70188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2.</a:t>
            </a:r>
            <a:r>
              <a:rPr lang="zh-CN" altLang="en-US" sz="2800" b="1" dirty="0"/>
              <a:t>古典型概率（等可能事件的概率）</a:t>
            </a:r>
            <a:endParaRPr lang="zh-CN" altLang="en-US" sz="2800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04" grpId="0" build="p"/>
      <p:bldP spid="245764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9689" name="表格 2459688"/>
          <p:cNvGraphicFramePr/>
          <p:nvPr>
            <p:extLst>
              <p:ext uri="{D42A27DB-BD31-4B8C-83A1-F6EECF244321}">
                <p14:modId xmlns:p14="http://schemas.microsoft.com/office/powerpoint/2010/main" val="212643568"/>
              </p:ext>
            </p:extLst>
          </p:nvPr>
        </p:nvGraphicFramePr>
        <p:xfrm>
          <a:off x="943326" y="1340710"/>
          <a:ext cx="7257347" cy="4697769"/>
        </p:xfrm>
        <a:graphic>
          <a:graphicData uri="http://schemas.openxmlformats.org/drawingml/2006/table">
            <a:tbl>
              <a:tblPr/>
              <a:tblGrid>
                <a:gridCol w="2633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1469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solidFill>
                            <a:schemeClr val="accent2"/>
                          </a:solidFill>
                          <a:latin typeface="黑体" pitchFamily="2" charset="-122"/>
                          <a:ea typeface="黑体" pitchFamily="2" charset="-122"/>
                        </a:rPr>
                        <a:t>古典概型</a:t>
                      </a: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solidFill>
                            <a:schemeClr val="accent2"/>
                          </a:solidFill>
                          <a:latin typeface="黑体" pitchFamily="2" charset="-122"/>
                          <a:ea typeface="黑体" pitchFamily="2" charset="-122"/>
                        </a:rPr>
                        <a:t>几何概型</a:t>
                      </a: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38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latin typeface="黑体" pitchFamily="2" charset="-122"/>
                          <a:ea typeface="黑体" pitchFamily="2" charset="-122"/>
                        </a:rPr>
                        <a:t>所有的基本事件</a:t>
                      </a: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620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latin typeface="黑体" pitchFamily="2" charset="-122"/>
                          <a:ea typeface="黑体" pitchFamily="2" charset="-122"/>
                        </a:rPr>
                        <a:t>每个基本事件的发生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638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latin typeface="黑体" pitchFamily="2" charset="-122"/>
                          <a:ea typeface="黑体" pitchFamily="2" charset="-122"/>
                        </a:rPr>
                        <a:t>每个基本事件的发生的概率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616"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600" b="1" dirty="0">
                          <a:latin typeface="黑体" pitchFamily="2" charset="-122"/>
                          <a:ea typeface="黑体" pitchFamily="2" charset="-122"/>
                        </a:rPr>
                        <a:t>概率的计算</a:t>
                      </a: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-소망M" pitchFamily="18" charset="-127"/>
                          <a:ea typeface="-소망M" pitchFamily="18" charset="-127"/>
                        </a:defRPr>
                      </a:lvl1pPr>
                      <a:lvl2pPr marL="742950" lvl="1" indent="-285750">
                        <a:defRPr sz="1800" kern="1200"/>
                      </a:lvl2pPr>
                      <a:lvl3pPr marL="1143000" lvl="2" indent="-228600">
                        <a:defRPr sz="1600" kern="1200"/>
                      </a:lvl3pPr>
                      <a:lvl4pPr marL="1600200" lvl="3" indent="-228600">
                        <a:defRPr sz="140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6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6" marR="91436" marT="45716" marB="4571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6" name="矩形 245967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2797" name="矩形 245967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59678" name="矩形 2459677"/>
          <p:cNvSpPr>
            <a:spLocks noChangeArrowheads="1"/>
          </p:cNvSpPr>
          <p:nvPr/>
        </p:nvSpPr>
        <p:spPr bwMode="auto">
          <a:xfrm>
            <a:off x="3995918" y="2071273"/>
            <a:ext cx="15028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有限个</a:t>
            </a:r>
          </a:p>
        </p:txBody>
      </p:sp>
      <p:sp>
        <p:nvSpPr>
          <p:cNvPr id="2459679" name="矩形 2459678"/>
          <p:cNvSpPr>
            <a:spLocks noChangeArrowheads="1"/>
          </p:cNvSpPr>
          <p:nvPr/>
        </p:nvSpPr>
        <p:spPr bwMode="auto">
          <a:xfrm>
            <a:off x="6363193" y="2071273"/>
            <a:ext cx="15685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无限个</a:t>
            </a:r>
          </a:p>
        </p:txBody>
      </p:sp>
      <p:sp>
        <p:nvSpPr>
          <p:cNvPr id="2459680" name="矩形 2459679"/>
          <p:cNvSpPr>
            <a:spLocks noChangeArrowheads="1"/>
          </p:cNvSpPr>
          <p:nvPr/>
        </p:nvSpPr>
        <p:spPr bwMode="auto">
          <a:xfrm>
            <a:off x="4006991" y="3128219"/>
            <a:ext cx="1408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等可能</a:t>
            </a:r>
          </a:p>
        </p:txBody>
      </p:sp>
      <p:sp>
        <p:nvSpPr>
          <p:cNvPr id="2459681" name="矩形 2459680"/>
          <p:cNvSpPr>
            <a:spLocks noChangeArrowheads="1"/>
          </p:cNvSpPr>
          <p:nvPr/>
        </p:nvSpPr>
        <p:spPr bwMode="auto">
          <a:xfrm>
            <a:off x="6358430" y="3128220"/>
            <a:ext cx="1408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等可能</a:t>
            </a:r>
          </a:p>
        </p:txBody>
      </p:sp>
      <p:sp>
        <p:nvSpPr>
          <p:cNvPr id="2459682" name="矩形 2459681"/>
          <p:cNvSpPr>
            <a:spLocks noChangeArrowheads="1"/>
          </p:cNvSpPr>
          <p:nvPr/>
        </p:nvSpPr>
        <p:spPr bwMode="auto">
          <a:xfrm>
            <a:off x="4316232" y="4326538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2459683" name="矩形 2459682"/>
          <p:cNvSpPr>
            <a:spLocks noChangeArrowheads="1"/>
          </p:cNvSpPr>
          <p:nvPr/>
        </p:nvSpPr>
        <p:spPr bwMode="auto">
          <a:xfrm>
            <a:off x="6832420" y="4323363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21332" y="6231539"/>
            <a:ext cx="1279525" cy="365125"/>
          </a:xfrm>
        </p:spPr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0" y="377459"/>
            <a:ext cx="6748857" cy="9632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678" grpId="0"/>
      <p:bldP spid="2459679" grpId="0"/>
      <p:bldP spid="2459680" grpId="0"/>
      <p:bldP spid="2459681" grpId="0"/>
      <p:bldP spid="2459682" grpId="0"/>
      <p:bldP spid="24596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886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03569"/>
              </p:ext>
            </p:extLst>
          </p:nvPr>
        </p:nvGraphicFramePr>
        <p:xfrm>
          <a:off x="1640392" y="4201894"/>
          <a:ext cx="58308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r:id="rId3" imgW="2495488" imgH="380970" progId="Equation.DSMT4">
                  <p:embed/>
                </p:oleObj>
              </mc:Choice>
              <mc:Fallback>
                <p:oleObj r:id="rId3" imgW="2495488" imgH="38097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392" y="4201894"/>
                        <a:ext cx="5830888" cy="9842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7A997A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867" name="文本框 2468866"/>
          <p:cNvSpPr txBox="1">
            <a:spLocks noChangeArrowheads="1"/>
          </p:cNvSpPr>
          <p:nvPr/>
        </p:nvSpPr>
        <p:spPr bwMode="auto">
          <a:xfrm>
            <a:off x="627460" y="1829504"/>
            <a:ext cx="7958138" cy="1373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Verdana" panose="020B0604030504040204" pitchFamily="34" charset="0"/>
              </a:rPr>
              <a:t>如果每个事件发生的概率只与构成该事件区域的长度（面积或体积）</a:t>
            </a:r>
            <a:r>
              <a:rPr lang="zh-CN" altLang="en-US" sz="2800" b="1" dirty="0">
                <a:solidFill>
                  <a:srgbClr val="3494BA"/>
                </a:solidFill>
                <a:latin typeface="Verdana" panose="020B0604030504040204" pitchFamily="34" charset="0"/>
              </a:rPr>
              <a:t>成比例</a:t>
            </a:r>
            <a:r>
              <a:rPr lang="zh-CN" altLang="en-US" sz="2800" b="1" dirty="0">
                <a:solidFill>
                  <a:schemeClr val="tx1"/>
                </a:solidFill>
                <a:latin typeface="Verdana" panose="020B0604030504040204" pitchFamily="34" charset="0"/>
              </a:rPr>
              <a:t>，则称这样的概率模型为几何概率模型，简称为</a:t>
            </a:r>
            <a:r>
              <a:rPr lang="zh-CN" altLang="en-US" sz="2800" b="1" dirty="0">
                <a:solidFill>
                  <a:srgbClr val="0000CC"/>
                </a:solidFill>
                <a:latin typeface="Verdana" panose="020B0604030504040204" pitchFamily="34" charset="0"/>
              </a:rPr>
              <a:t>几何概型</a:t>
            </a:r>
            <a:r>
              <a:rPr lang="zh-CN" altLang="en-US" sz="2800" b="1" dirty="0">
                <a:solidFill>
                  <a:schemeClr val="tx1"/>
                </a:solidFill>
                <a:latin typeface="Verdana" panose="020B0604030504040204" pitchFamily="34" charset="0"/>
              </a:rPr>
              <a:t>。</a:t>
            </a:r>
          </a:p>
        </p:txBody>
      </p:sp>
      <p:sp>
        <p:nvSpPr>
          <p:cNvPr id="2468869" name="文本框 2468868"/>
          <p:cNvSpPr txBox="1">
            <a:spLocks noChangeArrowheads="1"/>
          </p:cNvSpPr>
          <p:nvPr/>
        </p:nvSpPr>
        <p:spPr bwMode="auto">
          <a:xfrm>
            <a:off x="648854" y="3446051"/>
            <a:ext cx="7813964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3494BA"/>
                </a:solidFill>
                <a:latin typeface="宋体" panose="02010600030101010101" pitchFamily="2" charset="-122"/>
              </a:rPr>
              <a:t>在几何概型中，事件</a:t>
            </a:r>
            <a:r>
              <a:rPr lang="en-US" altLang="zh-CN" sz="2800" b="1" i="1" dirty="0">
                <a:solidFill>
                  <a:srgbClr val="3494BA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3494B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</a:t>
            </a:r>
            <a:r>
              <a:rPr lang="zh-CN" altLang="en-US" sz="2800" b="1" dirty="0">
                <a:solidFill>
                  <a:srgbClr val="3494BA"/>
                </a:solidFill>
                <a:latin typeface="宋体" panose="02010600030101010101" pitchFamily="2" charset="-122"/>
              </a:rPr>
              <a:t>概率的计算公式如下：</a:t>
            </a:r>
          </a:p>
        </p:txBody>
      </p:sp>
      <p:sp>
        <p:nvSpPr>
          <p:cNvPr id="33797" name="矩形 2468869"/>
          <p:cNvSpPr>
            <a:spLocks noChangeArrowheads="1"/>
          </p:cNvSpPr>
          <p:nvPr/>
        </p:nvSpPr>
        <p:spPr bwMode="auto">
          <a:xfrm>
            <a:off x="648854" y="1153818"/>
            <a:ext cx="7772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dirty="0" smtClean="0">
                <a:solidFill>
                  <a:srgbClr val="000066"/>
                </a:solidFill>
                <a:latin typeface="Arial" panose="020B0604020202020204" pitchFamily="34" charset="0"/>
                <a:cs typeface="+mj-cs"/>
              </a:rPr>
              <a:t>3.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cs typeface="+mj-cs"/>
              </a:rPr>
              <a:t>几何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panose="020B0604020202020204" pitchFamily="34" charset="0"/>
                <a:cs typeface="+mj-cs"/>
              </a:rPr>
              <a:t>型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cs typeface="+mj-cs"/>
              </a:rPr>
              <a:t>概率（等可能事件的概率）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468871" name="文本框 2468870"/>
          <p:cNvSpPr txBox="1">
            <a:spLocks noChangeArrowheads="1"/>
          </p:cNvSpPr>
          <p:nvPr/>
        </p:nvSpPr>
        <p:spPr bwMode="auto">
          <a:xfrm>
            <a:off x="-108650" y="5422875"/>
            <a:ext cx="6602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注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： 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满足非负性，规范性，可列可加性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20" y="294462"/>
            <a:ext cx="6748857" cy="96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46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867" grpId="0" animBg="1"/>
      <p:bldP spid="2468869" grpId="0" animBg="1"/>
      <p:bldP spid="24688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7" y="1093346"/>
            <a:ext cx="8498561" cy="20301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440" y="476590"/>
            <a:ext cx="6840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b="1" dirty="0"/>
              <a:t>3.</a:t>
            </a:r>
            <a:r>
              <a:rPr lang="zh-CN" altLang="en-US" b="1" dirty="0"/>
              <a:t>几何型概率（等可能事件的概率）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2469893"/>
          <p:cNvSpPr txBox="1">
            <a:spLocks noChangeArrowheads="1"/>
          </p:cNvSpPr>
          <p:nvPr/>
        </p:nvSpPr>
        <p:spPr bwMode="auto">
          <a:xfrm>
            <a:off x="260350" y="3096540"/>
            <a:ext cx="88836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解</a:t>
            </a:r>
            <a:r>
              <a:rPr lang="zh-CN" altLang="en-US" sz="2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：以</a:t>
            </a:r>
            <a:r>
              <a:rPr lang="en-US" altLang="zh-CN" sz="2600" b="1" i="1" dirty="0" smtClean="0">
                <a:solidFill>
                  <a:srgbClr val="CC3300"/>
                </a:solidFill>
                <a:latin typeface="Times New Roman" panose="02020603050405020304" pitchFamily="18" charset="0"/>
                <a:ea typeface="华文楷体" pitchFamily="2" charset="-122"/>
              </a:rPr>
              <a:t>x</a:t>
            </a:r>
            <a:r>
              <a:rPr lang="zh-CN" altLang="en-US" sz="2600" b="1" i="1" dirty="0" smtClean="0">
                <a:solidFill>
                  <a:srgbClr val="CC3300"/>
                </a:solidFill>
                <a:latin typeface="Times New Roman" panose="02020603050405020304" pitchFamily="18" charset="0"/>
                <a:ea typeface="华文楷体" pitchFamily="2" charset="-122"/>
              </a:rPr>
              <a:t>，</a:t>
            </a:r>
            <a:r>
              <a:rPr lang="en-US" altLang="zh-CN" sz="2600" b="1" i="1" dirty="0" smtClean="0">
                <a:solidFill>
                  <a:srgbClr val="CC3300"/>
                </a:solidFill>
                <a:latin typeface="Times New Roman" panose="02020603050405020304" pitchFamily="18" charset="0"/>
                <a:ea typeface="华文楷体" pitchFamily="2" charset="-122"/>
              </a:rPr>
              <a:t>y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itchFamily="2" charset="-122"/>
              </a:rPr>
              <a:t> </a:t>
            </a:r>
            <a:r>
              <a:rPr lang="zh-CN" altLang="zh-CN" sz="2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分别表示甲</a:t>
            </a:r>
            <a:r>
              <a:rPr lang="zh-CN" altLang="en-US" sz="2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zh-CN" sz="2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乙二人到达的时刻，于是</a:t>
            </a:r>
            <a:endParaRPr lang="zh-CN" altLang="en-US" sz="26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8" name="对象 246989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584249"/>
              </p:ext>
            </p:extLst>
          </p:nvPr>
        </p:nvGraphicFramePr>
        <p:xfrm>
          <a:off x="539440" y="3596145"/>
          <a:ext cx="2859491" cy="51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r:id="rId4" imgW="1294593" imgH="203341" progId="Equation.DSMT4">
                  <p:embed/>
                </p:oleObj>
              </mc:Choice>
              <mc:Fallback>
                <p:oleObj r:id="rId4" imgW="1294593" imgH="203341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40" y="3596145"/>
                        <a:ext cx="2859491" cy="513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4699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568968"/>
              </p:ext>
            </p:extLst>
          </p:nvPr>
        </p:nvGraphicFramePr>
        <p:xfrm>
          <a:off x="269739" y="4365131"/>
          <a:ext cx="4190389" cy="50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r:id="rId6" imgW="2068622" imgH="203341" progId="Equation.DSMT4">
                  <p:embed/>
                </p:oleObj>
              </mc:Choice>
              <mc:Fallback>
                <p:oleObj r:id="rId6" imgW="2068622" imgH="203341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39" y="4365131"/>
                        <a:ext cx="4190389" cy="504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2469897"/>
          <p:cNvGrpSpPr>
            <a:grpSpLocks/>
          </p:cNvGrpSpPr>
          <p:nvPr/>
        </p:nvGrpSpPr>
        <p:grpSpPr bwMode="auto">
          <a:xfrm>
            <a:off x="4541088" y="3490203"/>
            <a:ext cx="3544770" cy="3000730"/>
            <a:chOff x="3555" y="1954"/>
            <a:chExt cx="2349" cy="2211"/>
          </a:xfrm>
        </p:grpSpPr>
        <p:sp>
          <p:nvSpPr>
            <p:cNvPr id="36" name="直接连接符 2469898"/>
            <p:cNvSpPr>
              <a:spLocks noChangeShapeType="1"/>
            </p:cNvSpPr>
            <p:nvPr/>
          </p:nvSpPr>
          <p:spPr bwMode="auto">
            <a:xfrm>
              <a:off x="3600" y="3874"/>
              <a:ext cx="2132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直接连接符 2469899"/>
            <p:cNvSpPr>
              <a:spLocks noChangeShapeType="1"/>
            </p:cNvSpPr>
            <p:nvPr/>
          </p:nvSpPr>
          <p:spPr bwMode="auto">
            <a:xfrm flipV="1">
              <a:off x="4032" y="3797"/>
              <a:ext cx="1" cy="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直接连接符 2469900"/>
            <p:cNvSpPr>
              <a:spLocks noChangeShapeType="1"/>
            </p:cNvSpPr>
            <p:nvPr/>
          </p:nvSpPr>
          <p:spPr bwMode="auto">
            <a:xfrm>
              <a:off x="3792" y="3634"/>
              <a:ext cx="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文本框 2469901"/>
            <p:cNvSpPr txBox="1">
              <a:spLocks noChangeArrowheads="1"/>
            </p:cNvSpPr>
            <p:nvPr/>
          </p:nvSpPr>
          <p:spPr bwMode="auto">
            <a:xfrm>
              <a:off x="3744" y="1954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文本框 2469902"/>
            <p:cNvSpPr txBox="1">
              <a:spLocks noChangeArrowheads="1"/>
            </p:cNvSpPr>
            <p:nvPr/>
          </p:nvSpPr>
          <p:spPr bwMode="auto">
            <a:xfrm>
              <a:off x="3555" y="2434"/>
              <a:ext cx="242" cy="1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  <a:p>
              <a:pPr algn="ctr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直接连接符 2469903"/>
            <p:cNvSpPr>
              <a:spLocks noChangeShapeType="1"/>
            </p:cNvSpPr>
            <p:nvPr/>
          </p:nvSpPr>
          <p:spPr bwMode="auto">
            <a:xfrm flipV="1">
              <a:off x="3787" y="2024"/>
              <a:ext cx="0" cy="204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直接连接符 2469904"/>
            <p:cNvSpPr>
              <a:spLocks noChangeShapeType="1"/>
            </p:cNvSpPr>
            <p:nvPr/>
          </p:nvSpPr>
          <p:spPr bwMode="auto">
            <a:xfrm flipV="1">
              <a:off x="4368" y="3797"/>
              <a:ext cx="1" cy="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直接连接符 2469905"/>
            <p:cNvSpPr>
              <a:spLocks noChangeShapeType="1"/>
            </p:cNvSpPr>
            <p:nvPr/>
          </p:nvSpPr>
          <p:spPr bwMode="auto">
            <a:xfrm flipV="1">
              <a:off x="4656" y="3797"/>
              <a:ext cx="1" cy="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直接连接符 2469906"/>
            <p:cNvSpPr>
              <a:spLocks noChangeShapeType="1"/>
            </p:cNvSpPr>
            <p:nvPr/>
          </p:nvSpPr>
          <p:spPr bwMode="auto">
            <a:xfrm flipV="1">
              <a:off x="4967" y="3819"/>
              <a:ext cx="1" cy="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直接连接符 2469907"/>
            <p:cNvSpPr>
              <a:spLocks noChangeShapeType="1"/>
            </p:cNvSpPr>
            <p:nvPr/>
          </p:nvSpPr>
          <p:spPr bwMode="auto">
            <a:xfrm flipV="1">
              <a:off x="5280" y="3778"/>
              <a:ext cx="1" cy="7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直接连接符 2469908"/>
            <p:cNvSpPr>
              <a:spLocks noChangeShapeType="1"/>
            </p:cNvSpPr>
            <p:nvPr/>
          </p:nvSpPr>
          <p:spPr bwMode="auto">
            <a:xfrm>
              <a:off x="3792" y="3346"/>
              <a:ext cx="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直接连接符 2469909"/>
            <p:cNvSpPr>
              <a:spLocks noChangeShapeType="1"/>
            </p:cNvSpPr>
            <p:nvPr/>
          </p:nvSpPr>
          <p:spPr bwMode="auto">
            <a:xfrm>
              <a:off x="3792" y="3058"/>
              <a:ext cx="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直接连接符 2469910"/>
            <p:cNvSpPr>
              <a:spLocks noChangeShapeType="1"/>
            </p:cNvSpPr>
            <p:nvPr/>
          </p:nvSpPr>
          <p:spPr bwMode="auto">
            <a:xfrm>
              <a:off x="3792" y="2722"/>
              <a:ext cx="80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文本框 2469911"/>
            <p:cNvSpPr txBox="1">
              <a:spLocks noChangeArrowheads="1"/>
            </p:cNvSpPr>
            <p:nvPr/>
          </p:nvSpPr>
          <p:spPr bwMode="auto">
            <a:xfrm>
              <a:off x="3580" y="3829"/>
              <a:ext cx="23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0      1    2   3   4    5</a:t>
              </a:r>
            </a:p>
          </p:txBody>
        </p:sp>
        <p:sp>
          <p:nvSpPr>
            <p:cNvPr id="50" name="文本框 2469912"/>
            <p:cNvSpPr txBox="1">
              <a:spLocks noChangeArrowheads="1"/>
            </p:cNvSpPr>
            <p:nvPr/>
          </p:nvSpPr>
          <p:spPr bwMode="auto">
            <a:xfrm>
              <a:off x="5438" y="3838"/>
              <a:ext cx="4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99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矩形 2469891"/>
          <p:cNvSpPr>
            <a:spLocks noChangeArrowheads="1"/>
          </p:cNvSpPr>
          <p:nvPr/>
        </p:nvSpPr>
        <p:spPr bwMode="auto">
          <a:xfrm>
            <a:off x="4891189" y="4097133"/>
            <a:ext cx="2253019" cy="1982903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文本框 2469896"/>
          <p:cNvSpPr txBox="1">
            <a:spLocks noChangeArrowheads="1"/>
          </p:cNvSpPr>
          <p:nvPr/>
        </p:nvSpPr>
        <p:spPr bwMode="auto">
          <a:xfrm>
            <a:off x="5727637" y="4863531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3494BA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rgbClr val="3494BA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3494BA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3494BA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3494BA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3494BA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52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470913"/>
          <p:cNvSpPr>
            <a:spLocks noChangeArrowheads="1"/>
          </p:cNvSpPr>
          <p:nvPr/>
        </p:nvSpPr>
        <p:spPr bwMode="auto">
          <a:xfrm>
            <a:off x="179390" y="188550"/>
            <a:ext cx="8785220" cy="6480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70915" name="矩形 2470914"/>
          <p:cNvSpPr>
            <a:spLocks noChangeArrowheads="1"/>
          </p:cNvSpPr>
          <p:nvPr/>
        </p:nvSpPr>
        <p:spPr bwMode="auto">
          <a:xfrm>
            <a:off x="5354638" y="2767013"/>
            <a:ext cx="2519362" cy="2286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矩形 2470915"/>
          <p:cNvSpPr>
            <a:spLocks noChangeArrowheads="1"/>
          </p:cNvSpPr>
          <p:nvPr/>
        </p:nvSpPr>
        <p:spPr bwMode="auto">
          <a:xfrm>
            <a:off x="468313" y="692150"/>
            <a:ext cx="3448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二人会面的条件是：</a:t>
            </a:r>
            <a:r>
              <a:rPr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470917" name="对象 2470916"/>
          <p:cNvGraphicFramePr>
            <a:graphicFrameLocks/>
          </p:cNvGraphicFramePr>
          <p:nvPr/>
        </p:nvGraphicFramePr>
        <p:xfrm>
          <a:off x="3708400" y="728663"/>
          <a:ext cx="15843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8" r:id="rId3" imgW="647779" imgH="152280" progId="Equation.DSMT4">
                  <p:embed/>
                </p:oleObj>
              </mc:Choice>
              <mc:Fallback>
                <p:oleObj r:id="rId3" imgW="647779" imgH="152280" progId="Equation.DSMT4">
                  <p:embed/>
                  <p:pic>
                    <p:nvPicPr>
                      <p:cNvPr id="0" name="对象 24709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728663"/>
                        <a:ext cx="15843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0918" name="对象 2470917"/>
          <p:cNvGraphicFramePr>
            <a:graphicFrameLocks/>
          </p:cNvGraphicFramePr>
          <p:nvPr/>
        </p:nvGraphicFramePr>
        <p:xfrm>
          <a:off x="684213" y="2852738"/>
          <a:ext cx="30241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9" r:id="rId5" imgW="1095389" imgH="371520" progId="Equation.DSMT4">
                  <p:embed/>
                </p:oleObj>
              </mc:Choice>
              <mc:Fallback>
                <p:oleObj r:id="rId5" imgW="1095389" imgH="371520" progId="Equation.DSMT4">
                  <p:embed/>
                  <p:pic>
                    <p:nvPicPr>
                      <p:cNvPr id="0" name="对象 24709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738"/>
                        <a:ext cx="302418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0919" name="矩形 2470918"/>
          <p:cNvSpPr>
            <a:spLocks noChangeArrowheads="1"/>
          </p:cNvSpPr>
          <p:nvPr/>
        </p:nvSpPr>
        <p:spPr bwMode="auto">
          <a:xfrm>
            <a:off x="5334000" y="2743200"/>
            <a:ext cx="2514600" cy="2303463"/>
          </a:xfrm>
          <a:prstGeom prst="rect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70920" name="直接连接符 2470919"/>
          <p:cNvSpPr>
            <a:spLocks noChangeShapeType="1"/>
          </p:cNvSpPr>
          <p:nvPr/>
        </p:nvSpPr>
        <p:spPr bwMode="auto">
          <a:xfrm>
            <a:off x="4862513" y="5040313"/>
            <a:ext cx="3657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21" name="直接连接符 2470920"/>
          <p:cNvSpPr>
            <a:spLocks noChangeShapeType="1"/>
          </p:cNvSpPr>
          <p:nvPr/>
        </p:nvSpPr>
        <p:spPr bwMode="auto">
          <a:xfrm flipV="1">
            <a:off x="5853113" y="4918075"/>
            <a:ext cx="0" cy="122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22" name="文本框 2470921"/>
          <p:cNvSpPr txBox="1">
            <a:spLocks noChangeArrowheads="1"/>
          </p:cNvSpPr>
          <p:nvPr/>
        </p:nvSpPr>
        <p:spPr bwMode="auto">
          <a:xfrm>
            <a:off x="5014913" y="5054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0      1    2   3   4    5</a:t>
            </a:r>
          </a:p>
        </p:txBody>
      </p:sp>
      <p:sp>
        <p:nvSpPr>
          <p:cNvPr id="2470923" name="直接连接符 2470922"/>
          <p:cNvSpPr>
            <a:spLocks noChangeShapeType="1"/>
          </p:cNvSpPr>
          <p:nvPr/>
        </p:nvSpPr>
        <p:spPr bwMode="auto">
          <a:xfrm>
            <a:off x="5319713" y="4659313"/>
            <a:ext cx="1254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24" name="文本框 2470923"/>
          <p:cNvSpPr txBox="1">
            <a:spLocks noChangeArrowheads="1"/>
          </p:cNvSpPr>
          <p:nvPr/>
        </p:nvSpPr>
        <p:spPr bwMode="auto">
          <a:xfrm>
            <a:off x="5395913" y="1992313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70925" name="文本框 2470924"/>
          <p:cNvSpPr txBox="1">
            <a:spLocks noChangeArrowheads="1"/>
          </p:cNvSpPr>
          <p:nvPr/>
        </p:nvSpPr>
        <p:spPr bwMode="auto">
          <a:xfrm>
            <a:off x="7986713" y="50403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70926" name="文本框 2470925"/>
          <p:cNvSpPr txBox="1">
            <a:spLocks noChangeArrowheads="1"/>
          </p:cNvSpPr>
          <p:nvPr/>
        </p:nvSpPr>
        <p:spPr bwMode="auto">
          <a:xfrm>
            <a:off x="4938713" y="2754313"/>
            <a:ext cx="381000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  <a:p>
            <a:pPr algn="ctr" eaLnBrk="1" hangingPunct="1">
              <a:lnSpc>
                <a:spcPct val="65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70927" name="直接连接符 2470926"/>
          <p:cNvSpPr>
            <a:spLocks noChangeShapeType="1"/>
          </p:cNvSpPr>
          <p:nvPr/>
        </p:nvSpPr>
        <p:spPr bwMode="auto">
          <a:xfrm flipV="1">
            <a:off x="5319713" y="1916113"/>
            <a:ext cx="0" cy="3429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28" name="直接连接符 2470927"/>
          <p:cNvSpPr>
            <a:spLocks noChangeShapeType="1"/>
          </p:cNvSpPr>
          <p:nvPr/>
        </p:nvSpPr>
        <p:spPr bwMode="auto">
          <a:xfrm flipV="1">
            <a:off x="6386513" y="4918075"/>
            <a:ext cx="0" cy="122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29" name="直接连接符 2470928"/>
          <p:cNvSpPr>
            <a:spLocks noChangeShapeType="1"/>
          </p:cNvSpPr>
          <p:nvPr/>
        </p:nvSpPr>
        <p:spPr bwMode="auto">
          <a:xfrm flipV="1">
            <a:off x="6843713" y="4918075"/>
            <a:ext cx="0" cy="122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0" name="直接连接符 2470929"/>
          <p:cNvSpPr>
            <a:spLocks noChangeShapeType="1"/>
          </p:cNvSpPr>
          <p:nvPr/>
        </p:nvSpPr>
        <p:spPr bwMode="auto">
          <a:xfrm flipV="1">
            <a:off x="7300913" y="4918075"/>
            <a:ext cx="0" cy="122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1" name="直接连接符 2470930"/>
          <p:cNvSpPr>
            <a:spLocks noChangeShapeType="1"/>
          </p:cNvSpPr>
          <p:nvPr/>
        </p:nvSpPr>
        <p:spPr bwMode="auto">
          <a:xfrm flipV="1">
            <a:off x="7834313" y="4887913"/>
            <a:ext cx="0" cy="1222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2" name="直接连接符 2470931"/>
          <p:cNvSpPr>
            <a:spLocks noChangeShapeType="1"/>
          </p:cNvSpPr>
          <p:nvPr/>
        </p:nvSpPr>
        <p:spPr bwMode="auto">
          <a:xfrm>
            <a:off x="5319713" y="4202113"/>
            <a:ext cx="1254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3" name="直接连接符 2470932"/>
          <p:cNvSpPr>
            <a:spLocks noChangeShapeType="1"/>
          </p:cNvSpPr>
          <p:nvPr/>
        </p:nvSpPr>
        <p:spPr bwMode="auto">
          <a:xfrm>
            <a:off x="5319713" y="3744913"/>
            <a:ext cx="1254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4" name="直接连接符 2470933"/>
          <p:cNvSpPr>
            <a:spLocks noChangeShapeType="1"/>
          </p:cNvSpPr>
          <p:nvPr/>
        </p:nvSpPr>
        <p:spPr bwMode="auto">
          <a:xfrm>
            <a:off x="5319713" y="3211513"/>
            <a:ext cx="1254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5" name="直角三角形 2470934"/>
          <p:cNvSpPr>
            <a:spLocks noChangeArrowheads="1"/>
          </p:cNvSpPr>
          <p:nvPr/>
        </p:nvSpPr>
        <p:spPr bwMode="auto">
          <a:xfrm rot="5395303">
            <a:off x="5327650" y="2735263"/>
            <a:ext cx="1889125" cy="1905000"/>
          </a:xfrm>
          <a:prstGeom prst="rtTriangle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70936" name="直角三角形 2470935"/>
          <p:cNvSpPr>
            <a:spLocks noChangeArrowheads="1"/>
          </p:cNvSpPr>
          <p:nvPr/>
        </p:nvSpPr>
        <p:spPr bwMode="auto">
          <a:xfrm rot="-5404697">
            <a:off x="5865813" y="3046413"/>
            <a:ext cx="1905000" cy="2057400"/>
          </a:xfrm>
          <a:prstGeom prst="rtTriangle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2470937" name="直接连接符 2470936"/>
          <p:cNvSpPr>
            <a:spLocks noChangeShapeType="1"/>
          </p:cNvSpPr>
          <p:nvPr/>
        </p:nvSpPr>
        <p:spPr bwMode="auto">
          <a:xfrm flipV="1">
            <a:off x="5715000" y="2514600"/>
            <a:ext cx="2743200" cy="2590800"/>
          </a:xfrm>
          <a:prstGeom prst="line">
            <a:avLst/>
          </a:prstGeom>
          <a:noFill/>
          <a:ln w="41275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38" name="文本框 2470937"/>
          <p:cNvSpPr txBox="1">
            <a:spLocks noChangeArrowheads="1"/>
          </p:cNvSpPr>
          <p:nvPr/>
        </p:nvSpPr>
        <p:spPr bwMode="auto">
          <a:xfrm>
            <a:off x="6767513" y="19732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MS Outlook" panose="05010100010000000000" pitchFamily="2" charset="2"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2470939" name="文本框 2470938"/>
          <p:cNvSpPr txBox="1">
            <a:spLocks noChangeArrowheads="1"/>
          </p:cNvSpPr>
          <p:nvPr/>
        </p:nvSpPr>
        <p:spPr bwMode="auto">
          <a:xfrm>
            <a:off x="7885113" y="27654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MS Outlook" panose="05010100010000000000" pitchFamily="2" charset="2"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470940" name="直接连接符 2470939"/>
          <p:cNvSpPr>
            <a:spLocks noChangeShapeType="1"/>
          </p:cNvSpPr>
          <p:nvPr/>
        </p:nvSpPr>
        <p:spPr bwMode="auto">
          <a:xfrm flipV="1">
            <a:off x="5091113" y="2068513"/>
            <a:ext cx="2819400" cy="2819400"/>
          </a:xfrm>
          <a:prstGeom prst="line">
            <a:avLst/>
          </a:prstGeom>
          <a:noFill/>
          <a:ln w="412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0941" name="文本框 2470940"/>
          <p:cNvSpPr txBox="1">
            <a:spLocks noChangeArrowheads="1"/>
          </p:cNvSpPr>
          <p:nvPr/>
        </p:nvSpPr>
        <p:spPr bwMode="auto">
          <a:xfrm>
            <a:off x="479425" y="1400175"/>
            <a:ext cx="4565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</a:rPr>
              <a:t>记“两人会面”为事件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</a:rPr>
              <a:t>，</a:t>
            </a:r>
          </a:p>
        </p:txBody>
      </p:sp>
      <p:graphicFrame>
        <p:nvGraphicFramePr>
          <p:cNvPr id="2470942" name="对象 24709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306447"/>
              </p:ext>
            </p:extLst>
          </p:nvPr>
        </p:nvGraphicFramePr>
        <p:xfrm>
          <a:off x="4499990" y="1433513"/>
          <a:ext cx="410426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r:id="rId7" imgW="1789923" imgH="203112" progId="Equation.DSMT4">
                  <p:embed/>
                </p:oleObj>
              </mc:Choice>
              <mc:Fallback>
                <p:oleObj r:id="rId7" imgW="1789923" imgH="203112" progId="Equation.DSMT4">
                  <p:embed/>
                  <p:pic>
                    <p:nvPicPr>
                      <p:cNvPr id="0" name="对象 247094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0" y="1433513"/>
                        <a:ext cx="410426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0943" name="对象 2470942"/>
          <p:cNvGraphicFramePr>
            <a:graphicFrameLocks/>
          </p:cNvGraphicFramePr>
          <p:nvPr/>
        </p:nvGraphicFramePr>
        <p:xfrm>
          <a:off x="611188" y="4005263"/>
          <a:ext cx="360045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r:id="rId9" imgW="1362010" imgH="523800" progId="Equation.DSMT4">
                  <p:embed/>
                </p:oleObj>
              </mc:Choice>
              <mc:Fallback>
                <p:oleObj r:id="rId9" imgW="1362010" imgH="523800" progId="Equation.DSMT4">
                  <p:embed/>
                  <p:pic>
                    <p:nvPicPr>
                      <p:cNvPr id="0" name="对象 247094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3600450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7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47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7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7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7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7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7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7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7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7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7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7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7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7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7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7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7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7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7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47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7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0922" grpId="0"/>
      <p:bldP spid="2470924" grpId="0"/>
      <p:bldP spid="2470925" grpId="0"/>
      <p:bldP spid="2470926" grpId="0"/>
      <p:bldP spid="2470938" grpId="0"/>
      <p:bldP spid="2470939" grpId="0"/>
      <p:bldP spid="24709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0263" y="1173163"/>
            <a:ext cx="7475537" cy="2687637"/>
          </a:xfrm>
        </p:spPr>
        <p:txBody>
          <a:bodyPr/>
          <a:lstStyle/>
          <a:p>
            <a:pPr>
              <a:defRPr/>
            </a:pPr>
            <a:r>
              <a:rPr lang="zh-CN" altLang="en-US" sz="5400" b="1" dirty="0"/>
              <a:t>第一章  随机事件与概率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700" y="4437063"/>
            <a:ext cx="6577013" cy="10810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1.3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事件的概率及其计算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880CB2-92BA-4EA9-92A7-54BC02ABCF09}" type="slidenum">
              <a:rPr lang="en-US" altLang="zh-CN" sz="1000" smtClean="0">
                <a:solidFill>
                  <a:srgbClr val="3494BA"/>
                </a:solidFill>
              </a:rPr>
              <a:pPr/>
              <a:t>2</a:t>
            </a:fld>
            <a:endParaRPr lang="en-US" altLang="zh-CN" sz="1000" smtClean="0">
              <a:solidFill>
                <a:srgbClr val="3494B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占位符 251596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6625" y="1247775"/>
            <a:ext cx="8207375" cy="774700"/>
          </a:xfrm>
        </p:spPr>
        <p:txBody>
          <a:bodyPr rtlCol="0">
            <a:normAutofit fontScale="25000" lnSpcReduction="20000"/>
          </a:bodyPr>
          <a:lstStyle/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.P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)=0.5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,P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)=0.6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,P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)=0.2,</a:t>
            </a:r>
            <a:r>
              <a:rPr lang="zh-CN" altLang="en-US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10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)=(     )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A. 0.6        B. 0.7        C. 0.8         D. 0.9</a:t>
            </a:r>
            <a:r>
              <a:rPr lang="en-US" altLang="zh-CN" sz="10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0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91" name="矩形 2515971"/>
          <p:cNvSpPr>
            <a:spLocks noChangeArrowheads="1"/>
          </p:cNvSpPr>
          <p:nvPr/>
        </p:nvSpPr>
        <p:spPr bwMode="auto">
          <a:xfrm>
            <a:off x="935038" y="492466"/>
            <a:ext cx="8229600" cy="66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一</a:t>
            </a:r>
            <a:r>
              <a:rPr lang="en-US" altLang="zh-CN" sz="3600" b="1" dirty="0">
                <a:latin typeface="-윤명조240"/>
                <a:ea typeface="-윤명조240"/>
                <a:cs typeface="-윤명조240"/>
              </a:rPr>
              <a:t>. </a:t>
            </a:r>
            <a:r>
              <a:rPr lang="zh-CN" altLang="en-US" sz="3600" b="1" dirty="0">
                <a:latin typeface="-윤명조240"/>
                <a:ea typeface="-윤명조240"/>
                <a:cs typeface="-윤명조240"/>
              </a:rPr>
              <a:t>选择题</a:t>
            </a:r>
          </a:p>
        </p:txBody>
      </p:sp>
      <p:sp>
        <p:nvSpPr>
          <p:cNvPr id="2515976" name="文本框 2515975"/>
          <p:cNvSpPr txBox="1">
            <a:spLocks noChangeArrowheads="1"/>
          </p:cNvSpPr>
          <p:nvPr/>
        </p:nvSpPr>
        <p:spPr bwMode="auto">
          <a:xfrm>
            <a:off x="6283397" y="1286770"/>
            <a:ext cx="13985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</a:t>
            </a:r>
          </a:p>
        </p:txBody>
      </p:sp>
      <p:sp>
        <p:nvSpPr>
          <p:cNvPr id="37894" name="矩形 2515976"/>
          <p:cNvSpPr>
            <a:spLocks noChangeArrowheads="1"/>
          </p:cNvSpPr>
          <p:nvPr/>
        </p:nvSpPr>
        <p:spPr bwMode="auto">
          <a:xfrm>
            <a:off x="945357" y="300245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二</a:t>
            </a:r>
            <a:r>
              <a:rPr lang="en-US" altLang="zh-CN" sz="3600" b="1" dirty="0">
                <a:latin typeface="-윤명조240"/>
                <a:ea typeface="-윤명조240"/>
                <a:cs typeface="-윤명조240"/>
              </a:rPr>
              <a:t>. </a:t>
            </a:r>
            <a:r>
              <a:rPr lang="zh-CN" altLang="en-US" sz="3600" b="1" dirty="0">
                <a:latin typeface="-윤명조240"/>
                <a:ea typeface="-윤명조240"/>
                <a:cs typeface="-윤명조240"/>
              </a:rPr>
              <a:t>判断题</a:t>
            </a:r>
          </a:p>
        </p:txBody>
      </p:sp>
      <p:grpSp>
        <p:nvGrpSpPr>
          <p:cNvPr id="37895" name="组合 2515983"/>
          <p:cNvGrpSpPr>
            <a:grpSpLocks/>
          </p:cNvGrpSpPr>
          <p:nvPr/>
        </p:nvGrpSpPr>
        <p:grpSpPr bwMode="auto">
          <a:xfrm>
            <a:off x="165100" y="4127500"/>
            <a:ext cx="8805863" cy="523875"/>
            <a:chOff x="0" y="2616"/>
            <a:chExt cx="5365" cy="321"/>
          </a:xfrm>
        </p:grpSpPr>
        <p:sp>
          <p:nvSpPr>
            <p:cNvPr id="39948" name="矩形 2515977"/>
            <p:cNvSpPr>
              <a:spLocks noChangeArrowheads="1"/>
            </p:cNvSpPr>
            <p:nvPr/>
          </p:nvSpPr>
          <p:spPr bwMode="auto">
            <a:xfrm>
              <a:off x="0" y="2616"/>
              <a:ext cx="53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SzTx/>
                <a:buFont typeface="Wingdings" panose="05000000000000000000" pitchFamily="2" charset="2"/>
                <a:buNone/>
                <a:defRPr/>
              </a:pPr>
              <a:r>
                <a:rPr lang="en-US" altLang="zh-CN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2. </a:t>
              </a:r>
              <a:r>
                <a:rPr lang="zh-CN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设</a:t>
              </a:r>
              <a:r>
                <a:rPr lang="en-US" altLang="zh-CN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P(A)=1/3,  P(    )=1/4, </a:t>
              </a:r>
              <a:r>
                <a:rPr lang="zh-CN" altLang="en-US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则 </a:t>
              </a:r>
              <a:r>
                <a:rPr lang="en-US" altLang="zh-CN" sz="2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AB</a:t>
              </a:r>
              <a:r>
                <a:rPr lang="zh-CN" altLang="en-US" sz="2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＝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 F</a:t>
              </a:r>
              <a:r>
                <a:rPr lang="en-US" altLang="zh-CN" sz="2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</a:rPr>
                <a:t>.   </a:t>
              </a:r>
              <a:r>
                <a:rPr lang="zh-CN" altLang="en-US" sz="2600" b="1" dirty="0" smtClean="0">
                  <a:solidFill>
                    <a:schemeClr val="tx1"/>
                  </a:solidFill>
                  <a:latin typeface="Arial" panose="020B0604020202020204" pitchFamily="34" charset="0"/>
                </a:rPr>
                <a:t>（  ）</a:t>
              </a:r>
            </a:p>
          </p:txBody>
        </p:sp>
        <p:graphicFrame>
          <p:nvGraphicFramePr>
            <p:cNvPr id="37901" name="对象 2515978"/>
            <p:cNvGraphicFramePr>
              <a:graphicFrameLocks/>
            </p:cNvGraphicFramePr>
            <p:nvPr/>
          </p:nvGraphicFramePr>
          <p:xfrm>
            <a:off x="2112" y="2638"/>
            <a:ext cx="17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12" name="公式" r:id="rId3" imgW="190666" imgH="228799" progId="Equation.3">
                    <p:embed/>
                  </p:oleObj>
                </mc:Choice>
                <mc:Fallback>
                  <p:oleObj name="公式" r:id="rId3" imgW="190666" imgH="228799" progId="Equation.3">
                    <p:embed/>
                    <p:pic>
                      <p:nvPicPr>
                        <p:cNvPr id="0" name="对象 25159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38"/>
                          <a:ext cx="17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515982"/>
          <p:cNvGrpSpPr>
            <a:grpSpLocks/>
          </p:cNvGrpSpPr>
          <p:nvPr/>
        </p:nvGrpSpPr>
        <p:grpSpPr bwMode="auto">
          <a:xfrm>
            <a:off x="7054850" y="4256088"/>
            <a:ext cx="266700" cy="266700"/>
            <a:chOff x="2062" y="3428"/>
            <a:chExt cx="168" cy="168"/>
          </a:xfrm>
        </p:grpSpPr>
        <p:sp>
          <p:nvSpPr>
            <p:cNvPr id="37898" name="直接连接符 2515980"/>
            <p:cNvSpPr>
              <a:spLocks noChangeShapeType="1"/>
            </p:cNvSpPr>
            <p:nvPr/>
          </p:nvSpPr>
          <p:spPr bwMode="auto">
            <a:xfrm>
              <a:off x="2090" y="3428"/>
              <a:ext cx="130" cy="1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直接连接符 2515981"/>
            <p:cNvSpPr>
              <a:spLocks noChangeShapeType="1"/>
            </p:cNvSpPr>
            <p:nvPr/>
          </p:nvSpPr>
          <p:spPr bwMode="auto">
            <a:xfrm flipH="1">
              <a:off x="2062" y="3429"/>
              <a:ext cx="168" cy="167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7" name="直接连接符 2515984"/>
          <p:cNvSpPr>
            <a:spLocks noChangeShapeType="1"/>
          </p:cNvSpPr>
          <p:nvPr/>
        </p:nvSpPr>
        <p:spPr bwMode="auto">
          <a:xfrm>
            <a:off x="4211950" y="141272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4" y="969260"/>
            <a:ext cx="1072989" cy="406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59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518017"/>
          <p:cNvSpPr>
            <a:spLocks noGrp="1" noChangeArrowheads="1"/>
          </p:cNvSpPr>
          <p:nvPr>
            <p:ph type="title" idx="4294967295"/>
          </p:nvPr>
        </p:nvSpPr>
        <p:spPr>
          <a:xfrm>
            <a:off x="683460" y="315913"/>
            <a:ext cx="7941428" cy="9271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宋体" panose="02010600030101010101" pitchFamily="2" charset="-122"/>
              </a:rPr>
              <a:t>二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.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填空题</a:t>
            </a:r>
          </a:p>
        </p:txBody>
      </p:sp>
      <p:sp>
        <p:nvSpPr>
          <p:cNvPr id="38915" name="文本占位符 251801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49325" y="1042988"/>
            <a:ext cx="7019925" cy="28702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</a:rPr>
              <a:t>为随机事件，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)=0.7, 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800" b="1" i="1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tx1"/>
                </a:solidFill>
                <a:latin typeface="Times New Roman" panose="02020603050405020304" pitchFamily="18" charset="0"/>
              </a:rPr>
              <a:t>)=0.3</a:t>
            </a: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</a:rPr>
              <a:t>则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zh-CN" altLang="en-US" sz="2800" b="1" smtClean="0"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r>
              <a:rPr lang="en-US" altLang="zh-CN" sz="2800" b="1" smtClean="0">
                <a:solidFill>
                  <a:schemeClr val="tx1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800" b="1" smtClean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zh-CN" altLang="en-US" b="1" smtClean="0"/>
          </a:p>
        </p:txBody>
      </p:sp>
      <p:graphicFrame>
        <p:nvGraphicFramePr>
          <p:cNvPr id="38916" name="内容占位符 2518020"/>
          <p:cNvGraphicFramePr>
            <a:graphicFrameLocks noGrp="1"/>
          </p:cNvGraphicFramePr>
          <p:nvPr>
            <p:ph sz="half" idx="4294967295"/>
          </p:nvPr>
        </p:nvGraphicFramePr>
        <p:xfrm>
          <a:off x="2266950" y="1854200"/>
          <a:ext cx="29067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公式" r:id="rId3" imgW="1510644" imgH="304668" progId="Equation.3">
                  <p:embed/>
                </p:oleObj>
              </mc:Choice>
              <mc:Fallback>
                <p:oleObj name="公式" r:id="rId3" imgW="1510644" imgH="304668" progId="Equation.3">
                  <p:embed/>
                  <p:pic>
                    <p:nvPicPr>
                      <p:cNvPr id="0" name="内容占位符 25180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854200"/>
                        <a:ext cx="29067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2518022"/>
          <p:cNvGraphicFramePr>
            <a:graphicFrameLocks/>
          </p:cNvGraphicFramePr>
          <p:nvPr/>
        </p:nvGraphicFramePr>
        <p:xfrm>
          <a:off x="1790700" y="2943225"/>
          <a:ext cx="6924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公式" r:id="rId5" imgW="3717873" imgH="304536" progId="Equation.3">
                  <p:embed/>
                </p:oleObj>
              </mc:Choice>
              <mc:Fallback>
                <p:oleObj name="公式" r:id="rId5" imgW="3717873" imgH="304536" progId="Equation.3">
                  <p:embed/>
                  <p:pic>
                    <p:nvPicPr>
                      <p:cNvPr id="0" name="对象 251802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943225"/>
                        <a:ext cx="69246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文本框 2518023"/>
          <p:cNvSpPr txBox="1">
            <a:spLocks noChangeArrowheads="1"/>
          </p:cNvSpPr>
          <p:nvPr/>
        </p:nvSpPr>
        <p:spPr bwMode="auto">
          <a:xfrm>
            <a:off x="-57150" y="3724275"/>
            <a:ext cx="847883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2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袋中有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只编号为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1,2,3,4,5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的球，从中任取</a:t>
            </a:r>
          </a:p>
          <a:p>
            <a:pPr eaLnBrk="1" latinLnBrk="1" hangingPunct="1">
              <a:lnSpc>
                <a:spcPct val="12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只，用</a:t>
            </a:r>
            <a:r>
              <a:rPr lang="en-US" altLang="zh-CN" sz="2800" b="1" i="1">
                <a:solidFill>
                  <a:srgbClr val="FF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表示取出的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只球中的最小号码，则</a:t>
            </a:r>
          </a:p>
          <a:p>
            <a:pPr eaLnBrk="1" latinLnBrk="1" hangingPunct="1">
              <a:lnSpc>
                <a:spcPct val="125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为奇数</a:t>
            </a: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endParaRPr lang="zh-CN" altLang="en-US" sz="32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38919" name="直接连接符 2518024"/>
          <p:cNvSpPr>
            <a:spLocks noChangeShapeType="1"/>
          </p:cNvSpPr>
          <p:nvPr/>
        </p:nvSpPr>
        <p:spPr bwMode="auto">
          <a:xfrm>
            <a:off x="3502025" y="5789613"/>
            <a:ext cx="20399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18026" name="文本框 2518025"/>
          <p:cNvSpPr txBox="1">
            <a:spLocks noChangeArrowheads="1"/>
          </p:cNvSpPr>
          <p:nvPr/>
        </p:nvSpPr>
        <p:spPr bwMode="auto">
          <a:xfrm>
            <a:off x="3375025" y="1854200"/>
            <a:ext cx="159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3366FF"/>
                </a:solidFill>
                <a:latin typeface="Arial" panose="020B0604020202020204" pitchFamily="34" charset="0"/>
              </a:rPr>
              <a:t>0.6</a:t>
            </a:r>
          </a:p>
        </p:txBody>
      </p:sp>
      <p:sp>
        <p:nvSpPr>
          <p:cNvPr id="2518027" name="文本框 2518026"/>
          <p:cNvSpPr txBox="1">
            <a:spLocks noChangeArrowheads="1"/>
          </p:cNvSpPr>
          <p:nvPr/>
        </p:nvSpPr>
        <p:spPr bwMode="auto">
          <a:xfrm>
            <a:off x="6877050" y="2967038"/>
            <a:ext cx="159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3366FF"/>
                </a:solidFill>
                <a:latin typeface="Arial" panose="020B0604020202020204" pitchFamily="34" charset="0"/>
              </a:rPr>
              <a:t>0.7</a:t>
            </a:r>
          </a:p>
        </p:txBody>
      </p:sp>
      <p:graphicFrame>
        <p:nvGraphicFramePr>
          <p:cNvPr id="2518028" name="对象 2518027"/>
          <p:cNvGraphicFramePr>
            <a:graphicFrameLocks/>
          </p:cNvGraphicFramePr>
          <p:nvPr/>
        </p:nvGraphicFramePr>
        <p:xfrm>
          <a:off x="4044950" y="5002213"/>
          <a:ext cx="83026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公式" r:id="rId7" imgW="546100" imgH="533400" progId="Equation.3">
                  <p:embed/>
                </p:oleObj>
              </mc:Choice>
              <mc:Fallback>
                <p:oleObj name="公式" r:id="rId7" imgW="546100" imgH="533400" progId="Equation.3">
                  <p:embed/>
                  <p:pic>
                    <p:nvPicPr>
                      <p:cNvPr id="0" name="对象 251802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5002213"/>
                        <a:ext cx="83026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8029" name="文本框 2518028"/>
          <p:cNvSpPr txBox="1">
            <a:spLocks noChangeArrowheads="1"/>
          </p:cNvSpPr>
          <p:nvPr/>
        </p:nvSpPr>
        <p:spPr bwMode="auto">
          <a:xfrm>
            <a:off x="3144838" y="5110163"/>
            <a:ext cx="159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3366FF"/>
                </a:solidFill>
                <a:latin typeface="Arial" panose="020B0604020202020204" pitchFamily="34" charset="0"/>
              </a:rPr>
              <a:t>0.7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57" y="963094"/>
            <a:ext cx="1072989" cy="406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8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8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8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8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1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2518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8026" grpId="0"/>
      <p:bldP spid="2518027" grpId="0"/>
      <p:bldP spid="25180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26249"/>
          <p:cNvGrpSpPr>
            <a:grpSpLocks/>
          </p:cNvGrpSpPr>
          <p:nvPr/>
        </p:nvGrpSpPr>
        <p:grpSpPr bwMode="auto">
          <a:xfrm>
            <a:off x="855663" y="1115725"/>
            <a:ext cx="9144000" cy="1554163"/>
            <a:chOff x="638" y="785"/>
            <a:chExt cx="5760" cy="979"/>
          </a:xfrm>
        </p:grpSpPr>
        <p:sp>
          <p:nvSpPr>
            <p:cNvPr id="39974" name="矩形 2526228"/>
            <p:cNvSpPr>
              <a:spLocks noChangeArrowheads="1"/>
            </p:cNvSpPr>
            <p:nvPr/>
          </p:nvSpPr>
          <p:spPr bwMode="auto">
            <a:xfrm>
              <a:off x="638" y="785"/>
              <a:ext cx="5760" cy="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在平面上画有等距离的一族平行线，平行线间的距离为</a:t>
              </a:r>
            </a:p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，向平面任意投掷一长为                 的针，试求此针</a:t>
              </a:r>
            </a:p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与平行线相交的概率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．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75" name="对象 2526229"/>
            <p:cNvGraphicFramePr>
              <a:graphicFrameLocks/>
            </p:cNvGraphicFramePr>
            <p:nvPr/>
          </p:nvGraphicFramePr>
          <p:xfrm>
            <a:off x="734" y="1074"/>
            <a:ext cx="2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04" name="公式" r:id="rId3" imgW="241405" imgH="203288" progId="Equation.3">
                    <p:embed/>
                  </p:oleObj>
                </mc:Choice>
                <mc:Fallback>
                  <p:oleObj name="公式" r:id="rId3" imgW="241405" imgH="203288" progId="Equation.3">
                    <p:embed/>
                    <p:pic>
                      <p:nvPicPr>
                        <p:cNvPr id="0" name="对象 25262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" y="1074"/>
                          <a:ext cx="2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6" name="对象 2526230"/>
            <p:cNvGraphicFramePr>
              <a:graphicFrameLocks/>
            </p:cNvGraphicFramePr>
            <p:nvPr/>
          </p:nvGraphicFramePr>
          <p:xfrm>
            <a:off x="3152" y="1045"/>
            <a:ext cx="82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05" name="公式" r:id="rId5" imgW="711509" imgH="241405" progId="Equation.3">
                    <p:embed/>
                  </p:oleObj>
                </mc:Choice>
                <mc:Fallback>
                  <p:oleObj name="公式" r:id="rId5" imgW="711509" imgH="241405" progId="Equation.3">
                    <p:embed/>
                    <p:pic>
                      <p:nvPicPr>
                        <p:cNvPr id="0" name="对象 25262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045"/>
                          <a:ext cx="82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26233" name="矩形 2526232"/>
          <p:cNvSpPr>
            <a:spLocks noChangeArrowheads="1"/>
          </p:cNvSpPr>
          <p:nvPr/>
        </p:nvSpPr>
        <p:spPr bwMode="auto">
          <a:xfrm>
            <a:off x="687388" y="2452688"/>
            <a:ext cx="92313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表示针的中点，以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表示针投在平面上之后点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到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最近的一条平行线的距离，以</a:t>
            </a:r>
            <a:r>
              <a:rPr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表示针与此直线的交角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400" b="1" dirty="0">
                <a:solidFill>
                  <a:srgbClr val="00808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 ={(</a:t>
            </a:r>
            <a:r>
              <a:rPr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): 0≤</a:t>
            </a:r>
            <a:r>
              <a:rPr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≤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{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相交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={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≤</a:t>
            </a:r>
            <a:r>
              <a:rPr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 ≤</a:t>
            </a:r>
            <a:r>
              <a:rPr lang="en-US" altLang="zh-CN" sz="2400" b="1" dirty="0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≤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sin</a:t>
            </a:r>
            <a:r>
              <a:rPr lang="en-US" altLang="zh-CN" sz="2400" b="1" i="1" dirty="0" err="1">
                <a:solidFill>
                  <a:schemeClr val="tx1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文本框 2526247"/>
          <p:cNvSpPr txBox="1">
            <a:spLocks noChangeArrowheads="1"/>
          </p:cNvSpPr>
          <p:nvPr/>
        </p:nvSpPr>
        <p:spPr bwMode="auto">
          <a:xfrm>
            <a:off x="-90487" y="395288"/>
            <a:ext cx="3543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8080"/>
                </a:solidFill>
                <a:latin typeface="Arial" panose="020B0604020202020204" pitchFamily="34" charset="0"/>
              </a:rPr>
              <a:t>蒲丰投针问题</a:t>
            </a:r>
          </a:p>
        </p:txBody>
      </p:sp>
      <p:sp>
        <p:nvSpPr>
          <p:cNvPr id="39941" name="文本框 2526248"/>
          <p:cNvSpPr txBox="1">
            <a:spLocks noChangeArrowheads="1"/>
          </p:cNvSpPr>
          <p:nvPr/>
        </p:nvSpPr>
        <p:spPr bwMode="auto">
          <a:xfrm>
            <a:off x="157163" y="658813"/>
            <a:ext cx="790575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FF00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经  典  欣  赏</a:t>
            </a:r>
          </a:p>
        </p:txBody>
      </p:sp>
      <p:grpSp>
        <p:nvGrpSpPr>
          <p:cNvPr id="3" name="组合 2526309"/>
          <p:cNvGrpSpPr>
            <a:grpSpLocks/>
          </p:cNvGrpSpPr>
          <p:nvPr/>
        </p:nvGrpSpPr>
        <p:grpSpPr bwMode="auto">
          <a:xfrm>
            <a:off x="687388" y="4281488"/>
            <a:ext cx="2851150" cy="1327150"/>
            <a:chOff x="316" y="3030"/>
            <a:chExt cx="1796" cy="836"/>
          </a:xfrm>
        </p:grpSpPr>
        <p:sp>
          <p:nvSpPr>
            <p:cNvPr id="39963" name="文本框 2526259"/>
            <p:cNvSpPr txBox="1">
              <a:spLocks noChangeArrowheads="1"/>
            </p:cNvSpPr>
            <p:nvPr/>
          </p:nvSpPr>
          <p:spPr bwMode="auto">
            <a:xfrm>
              <a:off x="316" y="3241"/>
              <a:ext cx="8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64" name="直接连接符 2526251"/>
            <p:cNvSpPr>
              <a:spLocks noChangeShapeType="1"/>
            </p:cNvSpPr>
            <p:nvPr/>
          </p:nvSpPr>
          <p:spPr bwMode="auto">
            <a:xfrm flipV="1">
              <a:off x="881" y="3704"/>
              <a:ext cx="123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直接连接符 2526252"/>
            <p:cNvSpPr>
              <a:spLocks noChangeShapeType="1"/>
            </p:cNvSpPr>
            <p:nvPr/>
          </p:nvSpPr>
          <p:spPr bwMode="auto">
            <a:xfrm flipV="1">
              <a:off x="873" y="3030"/>
              <a:ext cx="122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直接连接符 2526253"/>
            <p:cNvSpPr>
              <a:spLocks noChangeShapeType="1"/>
            </p:cNvSpPr>
            <p:nvPr/>
          </p:nvSpPr>
          <p:spPr bwMode="auto">
            <a:xfrm flipV="1">
              <a:off x="1013" y="3046"/>
              <a:ext cx="0" cy="2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7" name="直接连接符 2526254"/>
            <p:cNvSpPr>
              <a:spLocks noChangeShapeType="1"/>
            </p:cNvSpPr>
            <p:nvPr/>
          </p:nvSpPr>
          <p:spPr bwMode="auto">
            <a:xfrm>
              <a:off x="1013" y="3462"/>
              <a:ext cx="0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8" name="直接连接符 2526260"/>
            <p:cNvSpPr>
              <a:spLocks noChangeShapeType="1"/>
            </p:cNvSpPr>
            <p:nvPr/>
          </p:nvSpPr>
          <p:spPr bwMode="auto">
            <a:xfrm flipV="1">
              <a:off x="1236" y="3257"/>
              <a:ext cx="452" cy="5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直接连接符 2526262"/>
            <p:cNvSpPr>
              <a:spLocks noChangeShapeType="1"/>
            </p:cNvSpPr>
            <p:nvPr/>
          </p:nvSpPr>
          <p:spPr bwMode="auto">
            <a:xfrm>
              <a:off x="1474" y="3532"/>
              <a:ext cx="0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文本框 2526263"/>
            <p:cNvSpPr txBox="1">
              <a:spLocks noChangeArrowheads="1"/>
            </p:cNvSpPr>
            <p:nvPr/>
          </p:nvSpPr>
          <p:spPr bwMode="auto">
            <a:xfrm>
              <a:off x="890" y="3459"/>
              <a:ext cx="7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71" name="文本框 2526264"/>
            <p:cNvSpPr txBox="1">
              <a:spLocks noChangeArrowheads="1"/>
            </p:cNvSpPr>
            <p:nvPr/>
          </p:nvSpPr>
          <p:spPr bwMode="auto">
            <a:xfrm>
              <a:off x="682" y="3344"/>
              <a:ext cx="8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1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9972" name="文本框 2526265"/>
            <p:cNvSpPr txBox="1">
              <a:spLocks noChangeArrowheads="1"/>
            </p:cNvSpPr>
            <p:nvPr/>
          </p:nvSpPr>
          <p:spPr bwMode="auto">
            <a:xfrm>
              <a:off x="679" y="3616"/>
              <a:ext cx="7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2"/>
                  </a:solidFill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39973" name="任意多边形 2526266"/>
            <p:cNvSpPr>
              <a:spLocks noChangeArrowheads="1"/>
            </p:cNvSpPr>
            <p:nvPr/>
          </p:nvSpPr>
          <p:spPr bwMode="auto">
            <a:xfrm>
              <a:off x="1385" y="3639"/>
              <a:ext cx="56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26271" name="对象 2526270"/>
          <p:cNvGraphicFramePr>
            <a:graphicFrameLocks/>
          </p:cNvGraphicFramePr>
          <p:nvPr/>
        </p:nvGraphicFramePr>
        <p:xfrm>
          <a:off x="1681163" y="5459413"/>
          <a:ext cx="44037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r:id="rId7" imgW="2411953" imgH="533169" progId="Equation.DSMT4">
                  <p:embed/>
                </p:oleObj>
              </mc:Choice>
              <mc:Fallback>
                <p:oleObj r:id="rId7" imgW="2411953" imgH="533169" progId="Equation.DSMT4">
                  <p:embed/>
                  <p:pic>
                    <p:nvPicPr>
                      <p:cNvPr id="0" name="对象 252627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459413"/>
                        <a:ext cx="440372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526308"/>
          <p:cNvGrpSpPr>
            <a:grpSpLocks/>
          </p:cNvGrpSpPr>
          <p:nvPr/>
        </p:nvGrpSpPr>
        <p:grpSpPr bwMode="auto">
          <a:xfrm>
            <a:off x="3749675" y="3913188"/>
            <a:ext cx="3519488" cy="1697037"/>
            <a:chOff x="1867" y="2843"/>
            <a:chExt cx="2217" cy="1069"/>
          </a:xfrm>
        </p:grpSpPr>
        <p:sp>
          <p:nvSpPr>
            <p:cNvPr id="39946" name="文本框 2526284"/>
            <p:cNvSpPr txBox="1">
              <a:spLocks noChangeArrowheads="1"/>
            </p:cNvSpPr>
            <p:nvPr/>
          </p:nvSpPr>
          <p:spPr bwMode="auto">
            <a:xfrm>
              <a:off x="1867" y="2843"/>
              <a:ext cx="7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22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47" name="文本框 2526297"/>
            <p:cNvSpPr txBox="1">
              <a:spLocks noChangeArrowheads="1"/>
            </p:cNvSpPr>
            <p:nvPr/>
          </p:nvSpPr>
          <p:spPr bwMode="auto">
            <a:xfrm>
              <a:off x="1867" y="3023"/>
              <a:ext cx="7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2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948" name="文本框 2526275"/>
            <p:cNvSpPr txBox="1">
              <a:spLocks noChangeArrowheads="1"/>
            </p:cNvSpPr>
            <p:nvPr/>
          </p:nvSpPr>
          <p:spPr bwMode="auto">
            <a:xfrm>
              <a:off x="2391" y="3666"/>
              <a:ext cx="227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9949" name="直接连接符 2526281"/>
            <p:cNvSpPr>
              <a:spLocks noChangeShapeType="1"/>
            </p:cNvSpPr>
            <p:nvPr/>
          </p:nvSpPr>
          <p:spPr bwMode="auto">
            <a:xfrm>
              <a:off x="2508" y="3723"/>
              <a:ext cx="1365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直接连接符 2526282"/>
            <p:cNvSpPr>
              <a:spLocks noChangeShapeType="1"/>
            </p:cNvSpPr>
            <p:nvPr/>
          </p:nvSpPr>
          <p:spPr bwMode="auto">
            <a:xfrm flipV="1">
              <a:off x="2650" y="2978"/>
              <a:ext cx="0" cy="8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文本框 2526283"/>
            <p:cNvSpPr txBox="1">
              <a:spLocks noChangeArrowheads="1"/>
            </p:cNvSpPr>
            <p:nvPr/>
          </p:nvSpPr>
          <p:spPr bwMode="auto">
            <a:xfrm>
              <a:off x="3297" y="3592"/>
              <a:ext cx="7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chemeClr val="tx2"/>
                  </a:solidFill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39952" name="任意多边形 2526293"/>
            <p:cNvSpPr>
              <a:spLocks noChangeArrowheads="1"/>
            </p:cNvSpPr>
            <p:nvPr/>
          </p:nvSpPr>
          <p:spPr bwMode="auto">
            <a:xfrm>
              <a:off x="2652" y="3278"/>
              <a:ext cx="1065" cy="449"/>
            </a:xfrm>
            <a:custGeom>
              <a:avLst/>
              <a:gdLst>
                <a:gd name="T0" fmla="*/ 0 w 1039"/>
                <a:gd name="T1" fmla="*/ 309 h 484"/>
                <a:gd name="T2" fmla="*/ 214 w 1039"/>
                <a:gd name="T3" fmla="*/ 163 h 484"/>
                <a:gd name="T4" fmla="*/ 436 w 1039"/>
                <a:gd name="T5" fmla="*/ 53 h 484"/>
                <a:gd name="T6" fmla="*/ 689 w 1039"/>
                <a:gd name="T7" fmla="*/ 30 h 484"/>
                <a:gd name="T8" fmla="*/ 1083 w 1039"/>
                <a:gd name="T9" fmla="*/ 231 h 484"/>
                <a:gd name="T10" fmla="*/ 1205 w 1039"/>
                <a:gd name="T11" fmla="*/ 303 h 4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9"/>
                <a:gd name="T19" fmla="*/ 0 h 484"/>
                <a:gd name="T20" fmla="*/ 1039 w 1039"/>
                <a:gd name="T21" fmla="*/ 484 h 4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9" h="484">
                  <a:moveTo>
                    <a:pt x="0" y="484"/>
                  </a:moveTo>
                  <a:cubicBezTo>
                    <a:pt x="60" y="404"/>
                    <a:pt x="121" y="324"/>
                    <a:pt x="184" y="257"/>
                  </a:cubicBezTo>
                  <a:cubicBezTo>
                    <a:pt x="247" y="190"/>
                    <a:pt x="308" y="117"/>
                    <a:pt x="376" y="82"/>
                  </a:cubicBezTo>
                  <a:cubicBezTo>
                    <a:pt x="444" y="47"/>
                    <a:pt x="501" y="0"/>
                    <a:pt x="594" y="47"/>
                  </a:cubicBezTo>
                  <a:cubicBezTo>
                    <a:pt x="687" y="94"/>
                    <a:pt x="860" y="291"/>
                    <a:pt x="934" y="362"/>
                  </a:cubicBezTo>
                  <a:cubicBezTo>
                    <a:pt x="1008" y="433"/>
                    <a:pt x="1021" y="453"/>
                    <a:pt x="1039" y="475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文本框 2526294"/>
            <p:cNvSpPr txBox="1">
              <a:spLocks noChangeArrowheads="1"/>
            </p:cNvSpPr>
            <p:nvPr/>
          </p:nvSpPr>
          <p:spPr bwMode="auto">
            <a:xfrm>
              <a:off x="3032" y="3662"/>
              <a:ext cx="7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Symbol" panose="05050102010706020507" pitchFamily="18" charset="2"/>
                </a:rPr>
                <a:t>p</a:t>
              </a:r>
            </a:p>
          </p:txBody>
        </p:sp>
        <p:sp>
          <p:nvSpPr>
            <p:cNvPr id="39954" name="直接连接符 2526295"/>
            <p:cNvSpPr>
              <a:spLocks noChangeShapeType="1"/>
            </p:cNvSpPr>
            <p:nvPr/>
          </p:nvSpPr>
          <p:spPr bwMode="auto">
            <a:xfrm flipH="1" flipV="1">
              <a:off x="3718" y="3142"/>
              <a:ext cx="10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直接连接符 2526296"/>
            <p:cNvSpPr>
              <a:spLocks noChangeShapeType="1"/>
            </p:cNvSpPr>
            <p:nvPr/>
          </p:nvSpPr>
          <p:spPr bwMode="auto">
            <a:xfrm>
              <a:off x="2653" y="3155"/>
              <a:ext cx="1074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文本框 2526298"/>
            <p:cNvSpPr txBox="1">
              <a:spLocks noChangeArrowheads="1"/>
            </p:cNvSpPr>
            <p:nvPr/>
          </p:nvSpPr>
          <p:spPr bwMode="auto">
            <a:xfrm>
              <a:off x="2258" y="3100"/>
              <a:ext cx="1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 i="1">
                  <a:solidFill>
                    <a:srgbClr val="FF00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b="1" i="1">
                  <a:solidFill>
                    <a:srgbClr val="FF00FF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b="1" i="1">
                  <a:solidFill>
                    <a:srgbClr val="FF00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sin</a:t>
              </a:r>
              <a:r>
                <a:rPr lang="en-US" altLang="zh-CN" b="1" i="1">
                  <a:solidFill>
                    <a:srgbClr val="FF00FF"/>
                  </a:solidFill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39957" name="直接连接符 2526300"/>
            <p:cNvSpPr>
              <a:spLocks noChangeShapeType="1"/>
            </p:cNvSpPr>
            <p:nvPr/>
          </p:nvSpPr>
          <p:spPr bwMode="auto">
            <a:xfrm>
              <a:off x="2793" y="3587"/>
              <a:ext cx="131" cy="13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直接连接符 2526301"/>
            <p:cNvSpPr>
              <a:spLocks noChangeShapeType="1"/>
            </p:cNvSpPr>
            <p:nvPr/>
          </p:nvSpPr>
          <p:spPr bwMode="auto">
            <a:xfrm>
              <a:off x="2897" y="3465"/>
              <a:ext cx="245" cy="25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直接连接符 2526303"/>
            <p:cNvSpPr>
              <a:spLocks noChangeShapeType="1"/>
            </p:cNvSpPr>
            <p:nvPr/>
          </p:nvSpPr>
          <p:spPr bwMode="auto">
            <a:xfrm>
              <a:off x="3360" y="3404"/>
              <a:ext cx="297" cy="32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直接连接符 2526304"/>
            <p:cNvSpPr>
              <a:spLocks noChangeShapeType="1"/>
            </p:cNvSpPr>
            <p:nvPr/>
          </p:nvSpPr>
          <p:spPr bwMode="auto">
            <a:xfrm>
              <a:off x="2993" y="3377"/>
              <a:ext cx="323" cy="35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直接连接符 2526305"/>
            <p:cNvSpPr>
              <a:spLocks noChangeShapeType="1"/>
            </p:cNvSpPr>
            <p:nvPr/>
          </p:nvSpPr>
          <p:spPr bwMode="auto">
            <a:xfrm>
              <a:off x="3142" y="3316"/>
              <a:ext cx="366" cy="41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文本框 2526306"/>
            <p:cNvSpPr txBox="1">
              <a:spLocks noChangeArrowheads="1"/>
            </p:cNvSpPr>
            <p:nvPr/>
          </p:nvSpPr>
          <p:spPr bwMode="auto">
            <a:xfrm>
              <a:off x="2941" y="3096"/>
              <a:ext cx="8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chemeClr val="tx1"/>
                  </a:solidFill>
                  <a:latin typeface="Symbol" panose="05050102010706020507" pitchFamily="18" charset="2"/>
                </a:rPr>
                <a:t>W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6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26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26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26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2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8270" name="对象 2528269"/>
          <p:cNvGraphicFramePr>
            <a:graphicFrameLocks/>
          </p:cNvGraphicFramePr>
          <p:nvPr/>
        </p:nvGraphicFramePr>
        <p:xfrm>
          <a:off x="3336925" y="3143250"/>
          <a:ext cx="9429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公式" r:id="rId3" imgW="571500" imgH="520700" progId="Equation.3">
                  <p:embed/>
                </p:oleObj>
              </mc:Choice>
              <mc:Fallback>
                <p:oleObj name="公式" r:id="rId3" imgW="571500" imgH="520700" progId="Equation.3">
                  <p:embed/>
                  <p:pic>
                    <p:nvPicPr>
                      <p:cNvPr id="0" name="对象 252826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143250"/>
                        <a:ext cx="942975" cy="862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8272" name="矩形 2528271"/>
          <p:cNvSpPr>
            <a:spLocks noChangeArrowheads="1"/>
          </p:cNvSpPr>
          <p:nvPr/>
        </p:nvSpPr>
        <p:spPr bwMode="auto">
          <a:xfrm>
            <a:off x="1214438" y="4178300"/>
            <a:ext cx="77152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Wolf(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1850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年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投针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5000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次，得</a:t>
            </a:r>
            <a:r>
              <a:rPr lang="en-US" altLang="zh-CN" sz="2400" b="1" i="1">
                <a:solidFill>
                  <a:schemeClr val="tx1"/>
                </a:solidFill>
                <a:latin typeface="Symbol" panose="05050102010706020507" pitchFamily="18" charset="2"/>
              </a:rPr>
              <a:t>p </a:t>
            </a: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3.1596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</a:p>
        </p:txBody>
      </p:sp>
      <p:sp>
        <p:nvSpPr>
          <p:cNvPr id="2528275" name="矩形 2528274"/>
          <p:cNvSpPr>
            <a:spLocks noChangeArrowheads="1"/>
          </p:cNvSpPr>
          <p:nvPr/>
        </p:nvSpPr>
        <p:spPr bwMode="auto">
          <a:xfrm>
            <a:off x="1042988" y="4943475"/>
            <a:ext cx="692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Smith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(1855)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投针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3204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次，得</a:t>
            </a:r>
            <a:r>
              <a:rPr lang="en-US" altLang="zh-CN" sz="2400" b="1" i="1">
                <a:solidFill>
                  <a:schemeClr val="tx1"/>
                </a:solidFill>
                <a:latin typeface="Symbol" panose="05050102010706020507" pitchFamily="18" charset="2"/>
              </a:rPr>
              <a:t>p </a:t>
            </a: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3.1554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28278" name="矩形 2528277"/>
          <p:cNvSpPr>
            <a:spLocks noChangeArrowheads="1"/>
          </p:cNvSpPr>
          <p:nvPr/>
        </p:nvSpPr>
        <p:spPr bwMode="auto">
          <a:xfrm>
            <a:off x="1071563" y="5549900"/>
            <a:ext cx="771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Lazzerini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(1901)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投针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34080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次，得</a:t>
            </a:r>
            <a:r>
              <a:rPr lang="en-US" altLang="zh-CN" sz="2400" b="1" i="1">
                <a:solidFill>
                  <a:schemeClr val="tx1"/>
                </a:solidFill>
                <a:latin typeface="Symbol" panose="05050102010706020507" pitchFamily="18" charset="2"/>
              </a:rPr>
              <a:t>p</a:t>
            </a:r>
            <a:r>
              <a:rPr lang="en-US" altLang="zh-CN" sz="2400" b="1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3.1415929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．</a:t>
            </a:r>
          </a:p>
        </p:txBody>
      </p:sp>
      <p:sp>
        <p:nvSpPr>
          <p:cNvPr id="40966" name="文本框 2528279"/>
          <p:cNvSpPr txBox="1">
            <a:spLocks noChangeArrowheads="1"/>
          </p:cNvSpPr>
          <p:nvPr/>
        </p:nvSpPr>
        <p:spPr bwMode="auto">
          <a:xfrm>
            <a:off x="514350" y="431800"/>
            <a:ext cx="7567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008080"/>
                </a:solidFill>
                <a:latin typeface="Arial" panose="020B0604020202020204" pitchFamily="34" charset="0"/>
              </a:rPr>
              <a:t>蒙特卡罗</a:t>
            </a:r>
            <a:r>
              <a:rPr lang="en-US" altLang="zh-CN" sz="3200" b="1">
                <a:solidFill>
                  <a:srgbClr val="00808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200" b="1">
                <a:solidFill>
                  <a:srgbClr val="008080"/>
                </a:solidFill>
                <a:latin typeface="Times New Roman" panose="02020603050405020304" pitchFamily="18" charset="0"/>
              </a:rPr>
              <a:t>MonteCarlo</a:t>
            </a:r>
            <a:r>
              <a:rPr lang="en-US" altLang="zh-CN" sz="3200" b="1">
                <a:solidFill>
                  <a:srgbClr val="00808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3200" b="1">
                <a:solidFill>
                  <a:srgbClr val="008080"/>
                </a:solidFill>
                <a:latin typeface="Arial" panose="020B0604020202020204" pitchFamily="34" charset="0"/>
              </a:rPr>
              <a:t>随机模拟方法</a:t>
            </a:r>
          </a:p>
        </p:txBody>
      </p:sp>
      <p:sp>
        <p:nvSpPr>
          <p:cNvPr id="40967" name="文本框 2528280"/>
          <p:cNvSpPr txBox="1">
            <a:spLocks noChangeArrowheads="1"/>
          </p:cNvSpPr>
          <p:nvPr/>
        </p:nvSpPr>
        <p:spPr bwMode="auto">
          <a:xfrm>
            <a:off x="157163" y="658813"/>
            <a:ext cx="790575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FF00FF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经  典  欣  赏</a:t>
            </a:r>
          </a:p>
        </p:txBody>
      </p:sp>
      <p:sp>
        <p:nvSpPr>
          <p:cNvPr id="40968" name="文本框 2528281"/>
          <p:cNvSpPr txBox="1">
            <a:spLocks noChangeArrowheads="1"/>
          </p:cNvSpPr>
          <p:nvPr/>
        </p:nvSpPr>
        <p:spPr bwMode="auto">
          <a:xfrm>
            <a:off x="3987800" y="1169988"/>
            <a:ext cx="4148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</a:rPr>
              <a:t>------</a:t>
            </a:r>
            <a:r>
              <a:rPr lang="en-US" altLang="zh-CN" sz="2800" b="1">
                <a:solidFill>
                  <a:schemeClr val="accent2"/>
                </a:solidFill>
                <a:latin typeface="Symbol" panose="05050102010706020507" pitchFamily="18" charset="2"/>
              </a:rPr>
              <a:t>p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的统计估计法</a:t>
            </a:r>
            <a:endParaRPr lang="zh-CN" altLang="en-US" sz="2800" b="1">
              <a:solidFill>
                <a:schemeClr val="accent2"/>
              </a:solidFill>
              <a:latin typeface="Symbol" panose="05050102010706020507" pitchFamily="18" charset="2"/>
            </a:endParaRPr>
          </a:p>
        </p:txBody>
      </p:sp>
      <p:graphicFrame>
        <p:nvGraphicFramePr>
          <p:cNvPr id="2528283" name="对象 2528282"/>
          <p:cNvGraphicFramePr>
            <a:graphicFrameLocks/>
          </p:cNvGraphicFramePr>
          <p:nvPr/>
        </p:nvGraphicFramePr>
        <p:xfrm>
          <a:off x="3094038" y="1581150"/>
          <a:ext cx="14271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公式" r:id="rId5" imgW="876300" imgH="482600" progId="Equation.3">
                  <p:embed/>
                </p:oleObj>
              </mc:Choice>
              <mc:Fallback>
                <p:oleObj name="公式" r:id="rId5" imgW="876300" imgH="482600" progId="Equation.3">
                  <p:embed/>
                  <p:pic>
                    <p:nvPicPr>
                      <p:cNvPr id="0" name="对象 252828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1581150"/>
                        <a:ext cx="1427162" cy="696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528285"/>
          <p:cNvGrpSpPr>
            <a:grpSpLocks/>
          </p:cNvGrpSpPr>
          <p:nvPr/>
        </p:nvGrpSpPr>
        <p:grpSpPr bwMode="auto">
          <a:xfrm>
            <a:off x="481013" y="2368550"/>
            <a:ext cx="7243762" cy="715963"/>
            <a:chOff x="825" y="1654"/>
            <a:chExt cx="4563" cy="451"/>
          </a:xfrm>
        </p:grpSpPr>
        <p:sp>
          <p:nvSpPr>
            <p:cNvPr id="40971" name="文本框 2528283"/>
            <p:cNvSpPr txBox="1">
              <a:spLocks noChangeArrowheads="1"/>
            </p:cNvSpPr>
            <p:nvPr/>
          </p:nvSpPr>
          <p:spPr bwMode="auto">
            <a:xfrm>
              <a:off x="825" y="1711"/>
              <a:ext cx="45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143000" indent="-2286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zh-CN" altLang="en-US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用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发生的频率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p=</a:t>
              </a:r>
              <a:r>
                <a:rPr lang="en-US" altLang="zh-CN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     </a:t>
              </a:r>
              <a:r>
                <a:rPr lang="zh-CN" altLang="en-US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代替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3200">
                  <a:solidFill>
                    <a:srgbClr val="000066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,</a:t>
              </a:r>
              <a:r>
                <a:rPr lang="zh-CN" altLang="en-US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得到</a:t>
              </a:r>
              <a:r>
                <a:rPr lang="zh-CN" altLang="en-US" sz="3200">
                  <a:solidFill>
                    <a:srgbClr val="000066"/>
                  </a:solidFill>
                  <a:latin typeface="Arial" panose="020B0604020202020204" pitchFamily="34" charset="0"/>
                </a:rPr>
                <a:t>     </a:t>
              </a:r>
            </a:p>
          </p:txBody>
        </p:sp>
        <p:graphicFrame>
          <p:nvGraphicFramePr>
            <p:cNvPr id="40972" name="对象 2528284"/>
            <p:cNvGraphicFramePr>
              <a:graphicFrameLocks/>
            </p:cNvGraphicFramePr>
            <p:nvPr/>
          </p:nvGraphicFramePr>
          <p:xfrm>
            <a:off x="3246" y="1654"/>
            <a:ext cx="24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9" name="公式" r:id="rId7" imgW="266584" imgH="482391" progId="Equation.3">
                    <p:embed/>
                  </p:oleObj>
                </mc:Choice>
                <mc:Fallback>
                  <p:oleObj name="公式" r:id="rId7" imgW="266584" imgH="482391" progId="Equation.3">
                    <p:embed/>
                    <p:pic>
                      <p:nvPicPr>
                        <p:cNvPr id="0" name="对象 25282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6" y="1654"/>
                          <a:ext cx="24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D2CD3-7D95-4E93-9095-02DC3D0AE82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2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2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2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8272" grpId="0"/>
      <p:bldP spid="2528275" grpId="0"/>
      <p:bldP spid="25282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450" y="476590"/>
            <a:ext cx="7407275" cy="803120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3494BA"/>
                </a:solidFill>
              </a:rPr>
              <a:t>1.3 </a:t>
            </a:r>
            <a:r>
              <a:rPr lang="zh-CN" altLang="en-US" sz="3600" dirty="0">
                <a:solidFill>
                  <a:srgbClr val="3494BA"/>
                </a:solidFill>
              </a:rPr>
              <a:t>事件</a:t>
            </a:r>
            <a:r>
              <a:rPr lang="zh-CN" altLang="en-US" sz="3600" dirty="0" smtClean="0">
                <a:solidFill>
                  <a:srgbClr val="3494BA"/>
                </a:solidFill>
              </a:rPr>
              <a:t>的概率及其计算</a:t>
            </a:r>
            <a:endParaRPr lang="zh-CN" altLang="en-US" sz="3600" dirty="0">
              <a:solidFill>
                <a:srgbClr val="3494BA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460" y="1412720"/>
            <a:ext cx="7993110" cy="48118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u="sng" dirty="0" smtClean="0">
                <a:solidFill>
                  <a:srgbClr val="0000CC"/>
                </a:solidFill>
              </a:rPr>
              <a:t>公理化定义</a:t>
            </a:r>
            <a:endParaRPr lang="en-US" altLang="zh-CN" sz="3200" u="sng" dirty="0" smtClean="0">
              <a:solidFill>
                <a:srgbClr val="0000CC"/>
              </a:solidFill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chemeClr val="tx2"/>
                </a:solidFill>
                <a:latin typeface="Symbol" panose="05050102010706020507" pitchFamily="18" charset="2"/>
              </a:rPr>
              <a:t>s</a:t>
            </a:r>
            <a:r>
              <a:rPr lang="zh-CN" altLang="en-US" sz="2800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域</a:t>
            </a:r>
            <a:endParaRPr lang="en-US" altLang="zh-CN" sz="2800" b="1" dirty="0" smtClean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概率的公理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化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  <a:endParaRPr lang="en-US" altLang="zh-CN" sz="2800" b="1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概率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性质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200" u="sng" dirty="0">
                <a:solidFill>
                  <a:srgbClr val="0000CC"/>
                </a:solidFill>
              </a:rPr>
              <a:t>经典概率</a:t>
            </a:r>
            <a:endParaRPr lang="en-US" altLang="zh-CN" sz="3200" u="sng" dirty="0">
              <a:solidFill>
                <a:srgbClr val="0000CC"/>
              </a:solidFill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概率的统计定义（频率</a:t>
            </a:r>
            <a:r>
              <a:rPr lang="zh-CN" altLang="en-US" sz="28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endParaRPr lang="en-US" altLang="zh-CN" sz="28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古典型概率（等可能事件的概率</a:t>
            </a:r>
            <a:r>
              <a:rPr lang="zh-CN" altLang="en-US" sz="2800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  <a:endParaRPr lang="en-US" altLang="zh-CN" sz="2800" b="1" dirty="0" smtClean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几何型概率（等可能事件的概率）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AA9CB-7D46-4449-9895-279579DB60B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3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 bwMode="auto">
          <a:xfrm>
            <a:off x="611450" y="621678"/>
            <a:ext cx="7407275" cy="73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36525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" indent="0">
              <a:buNone/>
            </a:pPr>
            <a:r>
              <a:rPr lang="zh-CN" altLang="en-US" sz="3600" dirty="0" smtClean="0"/>
              <a:t>公理化定义</a:t>
            </a:r>
            <a:endParaRPr lang="zh-CN" altLang="en-US" sz="3600" dirty="0"/>
          </a:p>
        </p:txBody>
      </p:sp>
      <p:sp>
        <p:nvSpPr>
          <p:cNvPr id="5" name="内容占位符 4"/>
          <p:cNvSpPr>
            <a:spLocks noGrp="1"/>
          </p:cNvSpPr>
          <p:nvPr>
            <p:ph/>
          </p:nvPr>
        </p:nvSpPr>
        <p:spPr>
          <a:xfrm>
            <a:off x="611450" y="1412720"/>
            <a:ext cx="8065120" cy="4683279"/>
          </a:xfrm>
        </p:spPr>
        <p:txBody>
          <a:bodyPr/>
          <a:lstStyle/>
          <a:p>
            <a:pPr marL="34925" indent="0" eaLnBrk="1" hangingPunct="1">
              <a:buClr>
                <a:schemeClr val="tx1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Symbol" panose="05050102010706020507" pitchFamily="18" charset="2"/>
              </a:rPr>
              <a:t>1. s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域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2800" dirty="0" smtClean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</a:rPr>
              <a:t>代数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34925" indent="0" eaLnBrk="1" hangingPunct="1">
              <a:buClr>
                <a:schemeClr val="tx1"/>
              </a:buClr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设</a:t>
            </a:r>
            <a:r>
              <a:rPr kumimoji="1" lang="en-US" altLang="zh-CN" sz="2600" i="1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是样本空间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的一些子集组成的集合，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满足</a:t>
            </a:r>
            <a:endParaRPr kumimoji="1" lang="en-US" altLang="zh-CN" sz="2600" dirty="0" smtClean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kumimoji="1" lang="en-US" altLang="zh-CN" sz="2600" dirty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kumimoji="1" lang="en-US" altLang="zh-CN" sz="2600" dirty="0" smtClean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kumimoji="1" lang="en-US" altLang="zh-CN" sz="2600" dirty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kumimoji="1" lang="en-US" altLang="zh-CN" sz="2600" dirty="0" smtClean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则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称</a:t>
            </a:r>
            <a:r>
              <a:rPr kumimoji="1" lang="en-US" altLang="zh-CN" sz="2600" i="1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是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中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的一个</a:t>
            </a:r>
            <a:r>
              <a:rPr lang="en-US" altLang="zh-CN" sz="2600" dirty="0" smtClean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域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</a:rPr>
              <a:t>或称为</a:t>
            </a:r>
            <a:r>
              <a:rPr lang="en-US" altLang="zh-CN" sz="2600" dirty="0" smtClean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代数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kumimoji="1" lang="en-US" altLang="zh-CN" sz="2600" i="1" dirty="0" smtClean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 ℱ 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中的元素称为</a:t>
            </a:r>
            <a:r>
              <a:rPr kumimoji="1" lang="zh-CN" altLang="en-US" sz="2600" dirty="0">
                <a:solidFill>
                  <a:srgbClr val="FF0000"/>
                </a:solidFill>
                <a:latin typeface="+mn-ea"/>
              </a:rPr>
              <a:t>事件</a:t>
            </a:r>
            <a:r>
              <a:rPr kumimoji="1" lang="zh-CN" altLang="en-US" sz="2600" i="1" dirty="0" smtClean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kumimoji="1" lang="zh-CN" altLang="en-US" sz="2600" dirty="0">
              <a:solidFill>
                <a:srgbClr val="000000"/>
              </a:solidFill>
              <a:latin typeface="+mn-ea"/>
            </a:endParaRPr>
          </a:p>
          <a:p>
            <a:pPr marL="34925" indent="0" eaLnBrk="1" hangingPunct="1">
              <a:buClr>
                <a:schemeClr val="tx1"/>
              </a:buClr>
              <a:buNone/>
            </a:pPr>
            <a:endParaRPr lang="en-US" altLang="zh-CN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362154" y="2481659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 </a:t>
            </a:r>
            <a:r>
              <a:rPr kumimoji="1" lang="en-US" altLang="zh-CN" sz="2400" b="1" dirty="0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 </a:t>
            </a:r>
            <a:r>
              <a:rPr kumimoji="1" lang="en-US" altLang="zh-CN" sz="2400" b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</a:rPr>
              <a:t>∈ </a:t>
            </a:r>
            <a:r>
              <a:rPr kumimoji="1" lang="en-US" altLang="zh-CN" sz="2400" b="1" i="1" dirty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</a:rPr>
              <a:t>ℱ</a:t>
            </a:r>
            <a:r>
              <a:rPr kumimoji="1" lang="en-US" altLang="zh-CN" sz="2400" i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   </a:t>
            </a:r>
            <a:endParaRPr kumimoji="1"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1362154" y="2995229"/>
            <a:ext cx="5472113" cy="523289"/>
            <a:chOff x="839" y="1933"/>
            <a:chExt cx="3447" cy="303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839" y="1933"/>
              <a:ext cx="3447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∈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  </a:t>
              </a:r>
              <a:r>
                <a:rPr kumimoji="1" lang="en-US" altLang="zh-CN" sz="2800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⇒      </a:t>
              </a:r>
              <a:r>
                <a:rPr kumimoji="1" lang="en-US" altLang="zh-CN" sz="2800" dirty="0">
                  <a:solidFill>
                    <a:srgbClr val="0000CC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=</a:t>
              </a:r>
              <a:r>
                <a:rPr kumimoji="1" lang="en-US" altLang="zh-CN" sz="2800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W-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∈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</a:t>
              </a:r>
            </a:p>
          </p:txBody>
        </p:sp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2426" y="1949"/>
            <a:ext cx="22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2" name="公式" r:id="rId4" imgW="164880" imgH="190440" progId="Equation.3">
                    <p:embed/>
                  </p:oleObj>
                </mc:Choice>
                <mc:Fallback>
                  <p:oleObj name="公式" r:id="rId4" imgW="164880" imgH="190440" progId="Equation.3">
                    <p:embed/>
                    <p:pic>
                      <p:nvPicPr>
                        <p:cNvPr id="4741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949"/>
                          <a:ext cx="22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9"/>
          <p:cNvGrpSpPr>
            <a:grpSpLocks/>
          </p:cNvGrpSpPr>
          <p:nvPr/>
        </p:nvGrpSpPr>
        <p:grpSpPr bwMode="auto">
          <a:xfrm>
            <a:off x="1355011" y="3615521"/>
            <a:ext cx="5761037" cy="574375"/>
            <a:chOff x="839" y="2332"/>
            <a:chExt cx="3629" cy="596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839" y="2332"/>
              <a:ext cx="362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b="1" i="1" baseline="-20000" dirty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i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∈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 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,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 </a:t>
              </a:r>
              <a:r>
                <a:rPr kumimoji="1" lang="en-US" altLang="zh-CN" sz="2400" i="1" dirty="0" err="1">
                  <a:solidFill>
                    <a:srgbClr val="0000CC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i</a:t>
              </a:r>
              <a:r>
                <a:rPr kumimoji="1" lang="en-US" altLang="zh-CN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Arial Unicode MS" pitchFamily="34" charset="-122"/>
                </a:rPr>
                <a:t>=1,2,…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 </a:t>
              </a:r>
              <a:r>
                <a:rPr kumimoji="1" lang="en-US" altLang="zh-CN" sz="2800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⇒     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b="1" i="1" baseline="-20000" dirty="0">
                  <a:solidFill>
                    <a:srgbClr val="0000CC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n</a:t>
              </a:r>
              <a:r>
                <a:rPr kumimoji="1" lang="en-US" altLang="zh-CN" sz="2800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 </a:t>
              </a:r>
              <a:r>
                <a:rPr kumimoji="1" lang="en-US" altLang="zh-CN" sz="2400" b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∈ </a:t>
              </a:r>
              <a:r>
                <a:rPr kumimoji="1" lang="en-US" altLang="zh-CN" sz="2400" b="1" i="1" dirty="0">
                  <a:solidFill>
                    <a:srgbClr val="0000CC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kumimoji="1" lang="en-US" altLang="zh-CN" sz="2400" i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 </a:t>
              </a:r>
            </a:p>
          </p:txBody>
        </p:sp>
        <p:graphicFrame>
          <p:nvGraphicFramePr>
            <p:cNvPr id="2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618726"/>
                </p:ext>
              </p:extLst>
            </p:nvPr>
          </p:nvGraphicFramePr>
          <p:xfrm>
            <a:off x="3410" y="2426"/>
            <a:ext cx="266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3" name="公式" r:id="rId6" imgW="279360" imgH="431640" progId="Equation.3">
                    <p:embed/>
                  </p:oleObj>
                </mc:Choice>
                <mc:Fallback>
                  <p:oleObj name="公式" r:id="rId6" imgW="279360" imgH="431640" progId="Equation.3">
                    <p:embed/>
                    <p:pic>
                      <p:nvPicPr>
                        <p:cNvPr id="4741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" y="2426"/>
                          <a:ext cx="266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773B0-3A5F-4AE3-9896-047FFE9F4665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321" name="文本框 2445320"/>
          <p:cNvSpPr txBox="1">
            <a:spLocks noChangeArrowheads="1"/>
          </p:cNvSpPr>
          <p:nvPr/>
        </p:nvSpPr>
        <p:spPr bwMode="auto">
          <a:xfrm>
            <a:off x="603250" y="3309938"/>
            <a:ext cx="4937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45323" name="矩形 2445322"/>
          <p:cNvSpPr>
            <a:spLocks noChangeArrowheads="1"/>
          </p:cNvSpPr>
          <p:nvPr/>
        </p:nvSpPr>
        <p:spPr bwMode="auto">
          <a:xfrm>
            <a:off x="615950" y="3902075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45328" name="文本框 2445327"/>
          <p:cNvSpPr txBox="1">
            <a:spLocks noChangeArrowheads="1"/>
          </p:cNvSpPr>
          <p:nvPr/>
        </p:nvSpPr>
        <p:spPr bwMode="auto">
          <a:xfrm>
            <a:off x="104775" y="3279775"/>
            <a:ext cx="6843713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</a:rPr>
              <a:t>非负性</a:t>
            </a:r>
            <a:r>
              <a:rPr lang="zh-CN" altLang="en-US" sz="2600" b="1" dirty="0">
                <a:solidFill>
                  <a:srgbClr val="000066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0≤</a:t>
            </a:r>
            <a:r>
              <a:rPr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≤1</a:t>
            </a:r>
            <a:r>
              <a:rPr lang="zh-CN" altLang="en-US" sz="2600" dirty="0">
                <a:solidFill>
                  <a:schemeClr val="tx2"/>
                </a:solidFill>
                <a:latin typeface="Arial" panose="020B0604020202020204" pitchFamily="34" charset="0"/>
              </a:rPr>
              <a:t>；</a:t>
            </a:r>
          </a:p>
        </p:txBody>
      </p:sp>
      <p:sp>
        <p:nvSpPr>
          <p:cNvPr id="2445329" name="文本框 2445328"/>
          <p:cNvSpPr txBox="1">
            <a:spLocks noChangeArrowheads="1"/>
          </p:cNvSpPr>
          <p:nvPr/>
        </p:nvSpPr>
        <p:spPr bwMode="auto">
          <a:xfrm>
            <a:off x="109538" y="3863975"/>
            <a:ext cx="7270750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</a:rPr>
              <a:t>规范性</a:t>
            </a:r>
            <a:r>
              <a:rPr lang="zh-CN" altLang="en-US" sz="2600" b="1" dirty="0">
                <a:solidFill>
                  <a:srgbClr val="000066"/>
                </a:solidFill>
                <a:latin typeface="Arial" panose="020B0604020202020204" pitchFamily="34" charset="0"/>
              </a:rPr>
              <a:t>： </a:t>
            </a:r>
            <a:r>
              <a:rPr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dirty="0">
                <a:solidFill>
                  <a:schemeClr val="tx2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)=1</a:t>
            </a:r>
            <a:r>
              <a:rPr lang="zh-CN" altLang="en-US" sz="2600" dirty="0">
                <a:solidFill>
                  <a:schemeClr val="tx2"/>
                </a:solidFill>
                <a:latin typeface="Arial" panose="020B0604020202020204" pitchFamily="34" charset="0"/>
              </a:rPr>
              <a:t>；</a:t>
            </a:r>
          </a:p>
        </p:txBody>
      </p:sp>
      <p:sp>
        <p:nvSpPr>
          <p:cNvPr id="24595" name="文本框 2445329"/>
          <p:cNvSpPr txBox="1">
            <a:spLocks noChangeArrowheads="1"/>
          </p:cNvSpPr>
          <p:nvPr/>
        </p:nvSpPr>
        <p:spPr bwMode="auto">
          <a:xfrm>
            <a:off x="104775" y="4505329"/>
            <a:ext cx="8140668" cy="104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600" b="1" dirty="0">
                <a:solidFill>
                  <a:srgbClr val="003399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可列可加性</a:t>
            </a:r>
            <a:r>
              <a:rPr lang="zh-CN" altLang="en-US" sz="2800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：</a:t>
            </a:r>
            <a:endParaRPr lang="en-US" altLang="zh-CN" sz="2800" b="1" dirty="0" smtClean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000066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        </a:t>
            </a:r>
            <a:r>
              <a:rPr kumimoji="1" lang="zh-CN" altLang="en-US" sz="26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kumimoji="1" lang="en-US" altLang="zh-CN" sz="26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6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6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6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600" i="1" dirty="0" smtClean="0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 </a:t>
            </a:r>
            <a:r>
              <a:rPr kumimoji="1" lang="en-US" altLang="zh-CN" sz="2600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600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6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≠</a:t>
            </a:r>
            <a:r>
              <a:rPr kumimoji="1" lang="en-US" altLang="zh-CN" sz="2600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</a:t>
            </a:r>
            <a:r>
              <a:rPr kumimoji="1" lang="en-US" altLang="zh-CN" sz="2600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600" dirty="0" smtClean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 </a:t>
            </a:r>
            <a:r>
              <a:rPr kumimoji="1" lang="en-US" altLang="zh-CN" sz="2600" b="1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600" b="1" dirty="0" err="1" smtClean="0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6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6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600" b="1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600" b="1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600" b="1" i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r>
              <a:rPr kumimoji="1" lang="en-US" altLang="zh-CN" sz="26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endParaRPr lang="zh-CN" altLang="en-US" sz="2600" b="1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445337" name="矩形 2445336"/>
          <p:cNvSpPr>
            <a:spLocks noChangeArrowheads="1"/>
          </p:cNvSpPr>
          <p:nvPr/>
        </p:nvSpPr>
        <p:spPr bwMode="auto">
          <a:xfrm>
            <a:off x="650875" y="4548188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45339" name="文本框 2445338"/>
          <p:cNvSpPr txBox="1">
            <a:spLocks noChangeArrowheads="1"/>
          </p:cNvSpPr>
          <p:nvPr/>
        </p:nvSpPr>
        <p:spPr bwMode="auto">
          <a:xfrm>
            <a:off x="3852863" y="3141663"/>
            <a:ext cx="114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FF00FF"/>
                </a:solidFill>
                <a:latin typeface="Arial" panose="020B0604020202020204" pitchFamily="34" charset="0"/>
              </a:rPr>
              <a:t>映射</a:t>
            </a:r>
          </a:p>
        </p:txBody>
      </p:sp>
      <p:grpSp>
        <p:nvGrpSpPr>
          <p:cNvPr id="3" name="组合 2445344"/>
          <p:cNvGrpSpPr>
            <a:grpSpLocks/>
          </p:cNvGrpSpPr>
          <p:nvPr/>
        </p:nvGrpSpPr>
        <p:grpSpPr bwMode="auto">
          <a:xfrm>
            <a:off x="2987675" y="3284538"/>
            <a:ext cx="3114675" cy="525462"/>
            <a:chOff x="3633" y="2124"/>
            <a:chExt cx="1962" cy="331"/>
          </a:xfrm>
        </p:grpSpPr>
        <p:sp>
          <p:nvSpPr>
            <p:cNvPr id="24593" name="直接连接符 2445337"/>
            <p:cNvSpPr>
              <a:spLocks noChangeShapeType="1"/>
            </p:cNvSpPr>
            <p:nvPr/>
          </p:nvSpPr>
          <p:spPr bwMode="auto">
            <a:xfrm>
              <a:off x="4468" y="2296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文本框 2445342"/>
            <p:cNvSpPr txBox="1">
              <a:spLocks noChangeArrowheads="1"/>
            </p:cNvSpPr>
            <p:nvPr/>
          </p:nvSpPr>
          <p:spPr bwMode="auto">
            <a:xfrm>
              <a:off x="3633" y="2124"/>
              <a:ext cx="196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2800" b="1" i="1" dirty="0" smtClean="0">
                  <a:solidFill>
                    <a:srgbClr val="3366FF"/>
                  </a:solidFill>
                  <a:latin typeface="Times New Roman" panose="02020603050405020304" pitchFamily="18" charset="0"/>
                </a:rPr>
                <a:t>P </a:t>
              </a:r>
              <a:r>
                <a:rPr lang="en-US" altLang="zh-CN" sz="2800" b="1" dirty="0" smtClean="0">
                  <a:solidFill>
                    <a:srgbClr val="3366FF"/>
                  </a:solidFill>
                  <a:latin typeface="Times New Roman" panose="02020603050405020304" pitchFamily="18" charset="0"/>
                </a:rPr>
                <a:t>: </a:t>
              </a:r>
              <a:r>
                <a:rPr kumimoji="1" lang="en-US" altLang="zh-CN" sz="2800" i="1" dirty="0" smtClean="0">
                  <a:solidFill>
                    <a:srgbClr val="3366FF"/>
                  </a:solidFill>
                  <a:latin typeface="Arial Unicode MS" pitchFamily="34" charset="-122"/>
                  <a:ea typeface="Arial Unicode MS" pitchFamily="34" charset="-122"/>
                </a:rPr>
                <a:t>ℱ</a:t>
              </a:r>
              <a:r>
                <a:rPr lang="en-US" altLang="zh-CN" sz="2800" b="1" dirty="0" smtClean="0">
                  <a:solidFill>
                    <a:srgbClr val="000066"/>
                  </a:solidFill>
                  <a:latin typeface="Arial" panose="020B0604020202020204" pitchFamily="34" charset="0"/>
                </a:rPr>
                <a:t>       </a:t>
              </a:r>
              <a:r>
                <a:rPr lang="en-US" altLang="zh-CN" sz="2800" b="1" dirty="0" smtClean="0">
                  <a:solidFill>
                    <a:srgbClr val="3366FF"/>
                  </a:solidFill>
                  <a:latin typeface="LaurenScript"/>
                  <a:ea typeface="LaurenScript"/>
                  <a:cs typeface="LaurenScript"/>
                </a:rPr>
                <a:t>R</a:t>
              </a:r>
              <a:endParaRPr lang="en-US" altLang="zh-CN" sz="2800" b="1" dirty="0">
                <a:solidFill>
                  <a:srgbClr val="3366FF"/>
                </a:solidFill>
                <a:latin typeface="LaurenScript"/>
                <a:ea typeface="LaurenScript"/>
                <a:cs typeface="LaurenScript"/>
              </a:endParaRPr>
            </a:p>
          </p:txBody>
        </p:sp>
      </p:grpSp>
      <p:grpSp>
        <p:nvGrpSpPr>
          <p:cNvPr id="4" name="组合 2445347"/>
          <p:cNvGrpSpPr>
            <a:grpSpLocks/>
          </p:cNvGrpSpPr>
          <p:nvPr/>
        </p:nvGrpSpPr>
        <p:grpSpPr bwMode="auto">
          <a:xfrm>
            <a:off x="3421063" y="3860800"/>
            <a:ext cx="3114675" cy="519113"/>
            <a:chOff x="3969" y="2432"/>
            <a:chExt cx="1962" cy="327"/>
          </a:xfrm>
        </p:grpSpPr>
        <p:sp>
          <p:nvSpPr>
            <p:cNvPr id="24591" name="文本框 2445339"/>
            <p:cNvSpPr txBox="1">
              <a:spLocks noChangeArrowheads="1"/>
            </p:cNvSpPr>
            <p:nvPr/>
          </p:nvSpPr>
          <p:spPr bwMode="auto">
            <a:xfrm>
              <a:off x="3969" y="2432"/>
              <a:ext cx="19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20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1pPr>
              <a:lvl2pPr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6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150"/>
                </a:spcBef>
                <a:spcAft>
                  <a:spcPts val="300"/>
                </a:spcAft>
                <a:buClr>
                  <a:schemeClr val="accent1"/>
                </a:buClr>
                <a:buSzPct val="80000"/>
                <a:buFont typeface="Corbel" panose="020B0503020204020204" pitchFamily="34" charset="0"/>
                <a:buChar char="•"/>
                <a:defRPr sz="1400">
                  <a:solidFill>
                    <a:schemeClr val="accent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2800" b="1" i="1" dirty="0">
                  <a:solidFill>
                    <a:srgbClr val="3366FF"/>
                  </a:solidFill>
                  <a:latin typeface="Symbol" panose="05050102010706020507" pitchFamily="18" charset="2"/>
                </a:rPr>
                <a:t>A</a:t>
              </a:r>
              <a:r>
                <a:rPr lang="en-US" altLang="zh-CN" sz="2800" b="1" dirty="0">
                  <a:solidFill>
                    <a:srgbClr val="000066"/>
                  </a:solidFill>
                  <a:latin typeface="Arial" panose="020B0604020202020204" pitchFamily="34" charset="0"/>
                </a:rPr>
                <a:t>      </a:t>
              </a:r>
              <a:r>
                <a:rPr lang="en-US" altLang="zh-CN" sz="2800" b="1" i="1" dirty="0">
                  <a:solidFill>
                    <a:srgbClr val="3366FF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solidFill>
                    <a:srgbClr val="3366FF"/>
                  </a:solidFill>
                  <a:latin typeface="Palatino Linotype" panose="02040502050505030304" pitchFamily="18" charset="0"/>
                </a:rPr>
                <a:t>(</a:t>
              </a:r>
              <a:r>
                <a:rPr lang="en-US" altLang="zh-CN" sz="2800" b="1" i="1" dirty="0">
                  <a:solidFill>
                    <a:srgbClr val="3366FF"/>
                  </a:solidFill>
                  <a:latin typeface="Symbol" panose="05050102010706020507" pitchFamily="18" charset="2"/>
                </a:rPr>
                <a:t>A</a:t>
              </a:r>
              <a:r>
                <a:rPr lang="en-US" altLang="zh-CN" sz="2800" b="1" dirty="0">
                  <a:solidFill>
                    <a:srgbClr val="3366FF"/>
                  </a:solidFill>
                  <a:latin typeface="Palatino Linotype" panose="02040502050505030304" pitchFamily="18" charset="0"/>
                </a:rPr>
                <a:t>)</a:t>
              </a:r>
            </a:p>
          </p:txBody>
        </p:sp>
        <p:sp>
          <p:nvSpPr>
            <p:cNvPr id="24592" name="直接连接符 2445343"/>
            <p:cNvSpPr>
              <a:spLocks noChangeShapeType="1"/>
            </p:cNvSpPr>
            <p:nvPr/>
          </p:nvSpPr>
          <p:spPr bwMode="auto">
            <a:xfrm>
              <a:off x="4513" y="261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 bwMode="auto">
          <a:xfrm>
            <a:off x="539440" y="476590"/>
            <a:ext cx="7479285" cy="65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36525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" indent="0">
              <a:buNone/>
            </a:pPr>
            <a:r>
              <a:rPr lang="zh-CN" altLang="en-US" sz="3600" dirty="0" smtClean="0"/>
              <a:t>公理化定义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603251" y="1183818"/>
            <a:ext cx="792251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0000"/>
                </a:solidFill>
                <a:latin typeface="+mn-ea"/>
                <a:ea typeface="+mn-ea"/>
              </a:rPr>
              <a:t>2.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+mn-ea"/>
                <a:ea typeface="+mn-ea"/>
              </a:rPr>
              <a:t>概率的公理化定义</a:t>
            </a:r>
            <a:endParaRPr kumimoji="1" lang="en-US" altLang="zh-CN" sz="28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设</a:t>
            </a:r>
            <a:r>
              <a:rPr kumimoji="1" lang="en-US" altLang="zh-CN" sz="2600" i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  <a:ea typeface="+mn-ea"/>
              </a:rPr>
              <a:t>是样本空间</a:t>
            </a:r>
            <a:r>
              <a:rPr kumimoji="1" lang="en-US" altLang="zh-CN" sz="2600" b="1" dirty="0">
                <a:solidFill>
                  <a:srgbClr val="000000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  <a:ea typeface="+mn-ea"/>
              </a:rPr>
              <a:t>的一个事件域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，对一切事件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</a:rPr>
              <a:t> </a:t>
            </a:r>
            <a:r>
              <a:rPr kumimoji="1" lang="en-US" altLang="zh-CN" sz="26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</a:rPr>
              <a:t>∈ </a:t>
            </a:r>
            <a:r>
              <a:rPr kumimoji="1" lang="en-US" altLang="zh-CN" sz="2600" i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</a:rPr>
              <a:t>ℱ 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赋予一个实数，记为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+mn-ea"/>
                <a:ea typeface="+mn-ea"/>
              </a:rPr>
              <a:t>P(A),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  <a:ea typeface="+mn-ea"/>
              </a:rPr>
              <a:t>称为</a:t>
            </a:r>
            <a:r>
              <a:rPr kumimoji="1" lang="zh-CN" altLang="en-US" sz="2600" dirty="0">
                <a:solidFill>
                  <a:srgbClr val="000000"/>
                </a:solidFill>
                <a:latin typeface="+mn-ea"/>
              </a:rPr>
              <a:t>事件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的概率，如果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+mn-ea"/>
              </a:rPr>
              <a:t>P(</a:t>
            </a:r>
            <a:r>
              <a:rPr kumimoji="1" lang="en-US" altLang="zh-CN" sz="2600" dirty="0">
                <a:solidFill>
                  <a:srgbClr val="000000"/>
                </a:solidFill>
                <a:latin typeface="+mn-ea"/>
              </a:rPr>
              <a:t>∙</a:t>
            </a:r>
            <a:r>
              <a:rPr kumimoji="1" lang="en-US" altLang="zh-CN" sz="260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kumimoji="1" lang="zh-CN" altLang="en-US" sz="2600" dirty="0" smtClean="0">
                <a:solidFill>
                  <a:srgbClr val="000000"/>
                </a:solidFill>
                <a:latin typeface="+mn-ea"/>
              </a:rPr>
              <a:t>满足：</a:t>
            </a:r>
            <a:endParaRPr kumimoji="1" lang="zh-CN" altLang="en-US" sz="26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36024-D556-40D7-8404-91B960E0F02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750449" y="5387926"/>
            <a:ext cx="3889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5802836" y="4985522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693281" y="5387926"/>
            <a:ext cx="3889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6745668" y="4977529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5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45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445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4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45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45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45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45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4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4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5321" grpId="0"/>
      <p:bldP spid="2445323" grpId="0"/>
      <p:bldP spid="2445328" grpId="0"/>
      <p:bldP spid="2445329" grpId="0"/>
      <p:bldP spid="2445337" grpId="0"/>
      <p:bldP spid="2445339" grpId="0"/>
      <p:bldP spid="2445339" grpId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>
            <a:spLocks/>
          </p:cNvSpPr>
          <p:nvPr/>
        </p:nvSpPr>
        <p:spPr bwMode="auto">
          <a:xfrm>
            <a:off x="467430" y="476590"/>
            <a:ext cx="7551295" cy="65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36525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" marR="0" lvl="0" indent="0" algn="l" defTabSz="6858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494BA"/>
              </a:buClr>
              <a:buSzPct val="80000"/>
              <a:buFont typeface="Corbel" panose="020B0503020204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宋体" panose="02010600030101010101" pitchFamily="2" charset="-122"/>
                <a:cs typeface="+mn-cs"/>
              </a:rPr>
              <a:t>公理化定义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3251" y="1183818"/>
            <a:ext cx="7922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概率的公理化定义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C36024-D556-40D7-8404-91B960E0F022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5605157" y="2565323"/>
            <a:ext cx="2447925" cy="863600"/>
            <a:chOff x="3515" y="3249"/>
            <a:chExt cx="1542" cy="544"/>
          </a:xfrm>
        </p:grpSpPr>
        <p:sp>
          <p:nvSpPr>
            <p:cNvPr id="31" name="AutoShape 11"/>
            <p:cNvSpPr>
              <a:spLocks noChangeArrowheads="1"/>
            </p:cNvSpPr>
            <p:nvPr/>
          </p:nvSpPr>
          <p:spPr bwMode="auto">
            <a:xfrm>
              <a:off x="3696" y="3249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12"/>
            <p:cNvSpPr>
              <a:spLocks noChangeArrowheads="1"/>
            </p:cNvSpPr>
            <p:nvPr/>
          </p:nvSpPr>
          <p:spPr bwMode="auto">
            <a:xfrm>
              <a:off x="3878" y="3475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13"/>
            <p:cNvSpPr>
              <a:spLocks noChangeArrowheads="1"/>
            </p:cNvSpPr>
            <p:nvPr/>
          </p:nvSpPr>
          <p:spPr bwMode="auto">
            <a:xfrm>
              <a:off x="4059" y="3702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14"/>
            <p:cNvSpPr>
              <a:spLocks noChangeArrowheads="1"/>
            </p:cNvSpPr>
            <p:nvPr/>
          </p:nvSpPr>
          <p:spPr bwMode="auto">
            <a:xfrm>
              <a:off x="3606" y="3475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>
              <a:off x="3787" y="3702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16"/>
            <p:cNvSpPr>
              <a:spLocks noChangeArrowheads="1"/>
            </p:cNvSpPr>
            <p:nvPr/>
          </p:nvSpPr>
          <p:spPr bwMode="auto">
            <a:xfrm>
              <a:off x="3515" y="3702"/>
              <a:ext cx="91" cy="91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17"/>
            <p:cNvSpPr>
              <a:spLocks noChangeArrowheads="1"/>
            </p:cNvSpPr>
            <p:nvPr/>
          </p:nvSpPr>
          <p:spPr bwMode="auto">
            <a:xfrm>
              <a:off x="4104" y="3249"/>
              <a:ext cx="91" cy="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4241" y="3476"/>
              <a:ext cx="91" cy="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4377" y="3249"/>
              <a:ext cx="91" cy="9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4377" y="3703"/>
              <a:ext cx="91" cy="9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4649" y="3702"/>
              <a:ext cx="91" cy="9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4966" y="3702"/>
              <a:ext cx="91" cy="9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4604" y="3475"/>
              <a:ext cx="91" cy="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4876" y="3475"/>
              <a:ext cx="91" cy="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740" y="3249"/>
              <a:ext cx="91" cy="9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1225244" y="2946323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W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1860244" y="2933623"/>
            <a:ext cx="428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i="1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</a:rPr>
              <a:t>ℱ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39694" y="2930448"/>
            <a:ext cx="40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</a:p>
        </p:txBody>
      </p:sp>
      <p:sp>
        <p:nvSpPr>
          <p:cNvPr id="49" name="AutoShape 29"/>
          <p:cNvSpPr>
            <a:spLocks noChangeArrowheads="1"/>
          </p:cNvSpPr>
          <p:nvPr/>
        </p:nvSpPr>
        <p:spPr bwMode="auto">
          <a:xfrm>
            <a:off x="5317819" y="2420860"/>
            <a:ext cx="1439863" cy="10795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821057" y="2774873"/>
            <a:ext cx="3302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300" b="1" u="sng">
                <a:latin typeface="Times New Roman" panose="02020603050405020304" pitchFamily="18" charset="0"/>
              </a:rPr>
              <a:t>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300" b="1">
                <a:latin typeface="Times New Roman" panose="02020603050405020304" pitchFamily="18" charset="0"/>
              </a:rPr>
              <a:t>5</a:t>
            </a:r>
            <a:endParaRPr lang="en-US" altLang="zh-CN" sz="2300" b="1">
              <a:latin typeface="Times New Roman" panose="02020603050405020304" pitchFamily="18" charset="0"/>
            </a:endParaRPr>
          </a:p>
        </p:txBody>
      </p:sp>
      <p:sp>
        <p:nvSpPr>
          <p:cNvPr id="51" name="AutoShape 31"/>
          <p:cNvSpPr>
            <a:spLocks noChangeArrowheads="1"/>
          </p:cNvSpPr>
          <p:nvPr/>
        </p:nvSpPr>
        <p:spPr bwMode="auto">
          <a:xfrm flipV="1">
            <a:off x="5387669" y="2349423"/>
            <a:ext cx="2881313" cy="79216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 algn="ctr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7075182" y="2420860"/>
            <a:ext cx="3302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300" b="1" u="sng">
                <a:latin typeface="Times New Roman" panose="02020603050405020304" pitchFamily="18" charset="0"/>
              </a:rPr>
              <a:t>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zh-CN" sz="2300" b="1">
                <a:latin typeface="Times New Roman" panose="02020603050405020304" pitchFamily="18" charset="0"/>
              </a:rPr>
              <a:t>5</a:t>
            </a:r>
            <a:endParaRPr lang="en-US" altLang="zh-CN" sz="2300" b="1">
              <a:latin typeface="Times New Roman" panose="02020603050405020304" pitchFamily="18" charset="0"/>
            </a:endParaRP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968069" y="2927273"/>
            <a:ext cx="22193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GB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      ,     ,     )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191907" y="2420860"/>
            <a:ext cx="175895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GB" b="1" dirty="0">
                <a:solidFill>
                  <a:srgbClr val="FF3300"/>
                </a:solidFill>
                <a:ea typeface="华文新魏" panose="02010800040101010101" pitchFamily="2" charset="-122"/>
              </a:rPr>
              <a:t>概率空间</a:t>
            </a:r>
            <a:endParaRPr lang="zh-CN" altLang="en-US" b="1" dirty="0">
              <a:solidFill>
                <a:srgbClr val="FF3300"/>
              </a:solidFill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33416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0" grpId="0"/>
      <p:bldP spid="5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449413"/>
          <p:cNvSpPr txBox="1">
            <a:spLocks noChangeArrowheads="1"/>
          </p:cNvSpPr>
          <p:nvPr/>
        </p:nvSpPr>
        <p:spPr bwMode="auto">
          <a:xfrm>
            <a:off x="467430" y="409575"/>
            <a:ext cx="6495345" cy="5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34925" lvl="0" indent="0" defTabSz="685800">
              <a:buClr>
                <a:srgbClr val="3494BA"/>
              </a:buClr>
              <a:buNone/>
              <a:defRPr/>
            </a:pPr>
            <a:r>
              <a:rPr lang="zh-CN" altLang="en-US" sz="3600" dirty="0">
                <a:solidFill>
                  <a:srgbClr val="3494BA"/>
                </a:solidFill>
                <a:latin typeface="Corbel" panose="020B0503020204020204"/>
              </a:rPr>
              <a:t>公理化定义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36024-D556-40D7-8404-91B960E0F02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785768" y="211932"/>
            <a:ext cx="2108200" cy="1393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bIns="118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 =1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18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dirty="0" err="1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b="1" i="1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000" dirty="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985003" y="1396468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304087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029453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328" y="10791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概率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+mn-ea"/>
              </a:rPr>
              <a:t>的性质</a:t>
            </a:r>
            <a:endParaRPr kumimoji="1" lang="en-US" altLang="zh-CN" sz="2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02712" y="2612697"/>
            <a:ext cx="3563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证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取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,…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3972974" y="2598410"/>
            <a:ext cx="234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5533487" y="2895272"/>
            <a:ext cx="3889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 b="1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 b="1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5512849" y="2523797"/>
            <a:ext cx="336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2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15"/>
          <p:cNvGrpSpPr>
            <a:grpSpLocks/>
          </p:cNvGrpSpPr>
          <p:nvPr/>
        </p:nvGrpSpPr>
        <p:grpSpPr bwMode="auto">
          <a:xfrm>
            <a:off x="6305012" y="2811135"/>
            <a:ext cx="288925" cy="38100"/>
            <a:chOff x="4195" y="2160"/>
            <a:chExt cx="182" cy="24"/>
          </a:xfrm>
        </p:grpSpPr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4195" y="2160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>
              <a:off x="4195" y="2184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6285962" y="2523797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GB" altLang="zh-CN" sz="1600" baseline="3000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1600" baseline="3000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" name="Group 19"/>
          <p:cNvGrpSpPr>
            <a:grpSpLocks/>
          </p:cNvGrpSpPr>
          <p:nvPr/>
        </p:nvGrpSpPr>
        <p:grpSpPr bwMode="auto">
          <a:xfrm>
            <a:off x="6593937" y="2523797"/>
            <a:ext cx="1008062" cy="646113"/>
            <a:chOff x="4377" y="1979"/>
            <a:chExt cx="635" cy="407"/>
          </a:xfrm>
        </p:grpSpPr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4379" y="2023"/>
              <a:ext cx="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80808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S</a:t>
              </a:r>
              <a:r>
                <a:rPr kumimoji="1" lang="en-US" altLang="zh-CN" sz="2400" i="1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P</a:t>
              </a:r>
              <a:r>
                <a:rPr kumimoji="1" lang="en-US" altLang="zh-CN" sz="24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4390" y="2213"/>
              <a:ext cx="24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GB" altLang="zh-CN" sz="1200" b="1">
                  <a:solidFill>
                    <a:srgbClr val="080808"/>
                  </a:solidFill>
                  <a:latin typeface="Times New Roman" panose="02020603050405020304" pitchFamily="18" charset="0"/>
                </a:rPr>
                <a:t>=1</a:t>
              </a:r>
              <a:endParaRPr kumimoji="1" lang="en-US" altLang="zh-CN" sz="1200" b="1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4377" y="197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kumimoji="1" lang="en-GB" altLang="zh-CN" sz="12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619960" y="1678835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0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7267435" y="1397021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6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449413"/>
          <p:cNvSpPr txBox="1">
            <a:spLocks noChangeArrowheads="1"/>
          </p:cNvSpPr>
          <p:nvPr/>
        </p:nvSpPr>
        <p:spPr bwMode="auto">
          <a:xfrm>
            <a:off x="467430" y="409575"/>
            <a:ext cx="6495345" cy="5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34925" lvl="0" indent="0" defTabSz="685800">
              <a:buClr>
                <a:srgbClr val="3494BA"/>
              </a:buClr>
              <a:buNone/>
              <a:defRPr/>
            </a:pPr>
            <a:r>
              <a:rPr lang="zh-CN" altLang="en-US" sz="3600" dirty="0">
                <a:solidFill>
                  <a:srgbClr val="3494BA"/>
                </a:solidFill>
                <a:latin typeface="Corbel" panose="020B0503020204020204"/>
              </a:rPr>
              <a:t>公理化定义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36024-D556-40D7-8404-91B960E0F02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785768" y="211932"/>
            <a:ext cx="2108200" cy="1393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bIns="118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 =1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18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dirty="0" err="1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b="1" i="1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000" dirty="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985003" y="1396468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304087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029453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328" y="10791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概率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+mn-ea"/>
              </a:rPr>
              <a:t>的性质</a:t>
            </a:r>
            <a:endParaRPr kumimoji="1" lang="en-US" altLang="zh-CN" sz="2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7267435" y="1397021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35723" y="1689683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322415" y="2438851"/>
            <a:ext cx="462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≠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j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，则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b="1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400" b="1">
                <a:solidFill>
                  <a:srgbClr val="0000CC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b="1" i="1" baseline="-250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631602" y="2449963"/>
            <a:ext cx="281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有限可加性：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845746" y="2736182"/>
            <a:ext cx="388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898927" y="234212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GB" altLang="zh-CN" sz="1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703392" y="2730475"/>
            <a:ext cx="3889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803069" y="2310554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GB" altLang="zh-CN" sz="1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650652" y="3232601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证：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取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n+i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i=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,…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615852" y="3972376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 i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400" i="1" baseline="-2500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 </a:t>
            </a:r>
            <a:r>
              <a:rPr kumimoji="1" lang="en-US" altLang="zh-CN" sz="240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1903190" y="4262888"/>
            <a:ext cx="3889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i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20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20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939702" y="3878713"/>
            <a:ext cx="260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200" i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GB" altLang="zh-CN" sz="120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2408015" y="3997776"/>
            <a:ext cx="2540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…</a:t>
            </a: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53" name="Group 22"/>
          <p:cNvGrpSpPr>
            <a:grpSpLocks/>
          </p:cNvGrpSpPr>
          <p:nvPr/>
        </p:nvGrpSpPr>
        <p:grpSpPr bwMode="auto">
          <a:xfrm>
            <a:off x="2163540" y="5174113"/>
            <a:ext cx="288925" cy="38100"/>
            <a:chOff x="4195" y="2160"/>
            <a:chExt cx="182" cy="24"/>
          </a:xfrm>
        </p:grpSpPr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4195" y="2160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4195" y="2184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2144490" y="4886776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GB" altLang="zh-CN" sz="1600" baseline="3000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1600" baseline="3000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7" name="Group 26"/>
          <p:cNvGrpSpPr>
            <a:grpSpLocks/>
          </p:cNvGrpSpPr>
          <p:nvPr/>
        </p:nvGrpSpPr>
        <p:grpSpPr bwMode="auto">
          <a:xfrm>
            <a:off x="2503265" y="4897888"/>
            <a:ext cx="1000125" cy="636588"/>
            <a:chOff x="4377" y="1985"/>
            <a:chExt cx="630" cy="401"/>
          </a:xfrm>
        </p:grpSpPr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4379" y="2023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80808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S</a:t>
              </a:r>
              <a:r>
                <a:rPr kumimoji="1" lang="en-US" altLang="zh-CN" sz="2400" i="1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P</a:t>
              </a:r>
              <a:r>
                <a:rPr kumimoji="1" lang="en-US" altLang="zh-CN" sz="24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</a:t>
              </a:r>
              <a:r>
                <a:rPr kumimoji="1" lang="en-US" altLang="zh-CN" sz="2400" i="1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i="1" baseline="-250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i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390" y="2213"/>
              <a:ext cx="24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GB" altLang="zh-CN" sz="1200" b="1">
                  <a:solidFill>
                    <a:srgbClr val="080808"/>
                  </a:solidFill>
                  <a:latin typeface="Times New Roman" panose="02020603050405020304" pitchFamily="18" charset="0"/>
                </a:rPr>
                <a:t>=1</a:t>
              </a:r>
              <a:endParaRPr kumimoji="1" lang="en-US" altLang="zh-CN" sz="1200" b="1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4377" y="1985"/>
              <a:ext cx="1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GB" altLang="zh-CN" sz="1200" i="1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en-GB" altLang="zh-CN" sz="1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Rectangle 30"/>
          <p:cNvSpPr>
            <a:spLocks noChangeArrowheads="1"/>
          </p:cNvSpPr>
          <p:nvPr/>
        </p:nvSpPr>
        <p:spPr bwMode="auto">
          <a:xfrm>
            <a:off x="3511327" y="5005838"/>
            <a:ext cx="329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+ </a:t>
            </a:r>
            <a:r>
              <a:rPr kumimoji="1" lang="en-GB" altLang="zh-CN" sz="2400" i="1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… </a:t>
            </a: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+ </a:t>
            </a:r>
            <a:r>
              <a:rPr kumimoji="1" lang="en-GB" altLang="zh-CN" sz="2400" i="1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GB" altLang="zh-CN" sz="240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3800252" y="5029651"/>
            <a:ext cx="717550" cy="4572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b="1">
                <a:solidFill>
                  <a:srgbClr val="080808"/>
                </a:solidFill>
                <a:latin typeface="Times New Roman" panose="02020603050405020304" pitchFamily="18" charset="0"/>
              </a:rPr>
              <a:t>   0  </a:t>
            </a:r>
            <a:endParaRPr kumimoji="1" lang="en-US" altLang="zh-CN" sz="2400" b="1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5384577" y="5029651"/>
            <a:ext cx="717550" cy="4572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b="1">
                <a:solidFill>
                  <a:srgbClr val="080808"/>
                </a:solidFill>
                <a:latin typeface="Times New Roman" panose="02020603050405020304" pitchFamily="18" charset="0"/>
              </a:rPr>
              <a:t>   0  </a:t>
            </a:r>
            <a:endParaRPr kumimoji="1" lang="en-US" altLang="zh-CN" sz="2400" b="1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4" name="Group 33"/>
          <p:cNvGrpSpPr>
            <a:grpSpLocks/>
          </p:cNvGrpSpPr>
          <p:nvPr/>
        </p:nvGrpSpPr>
        <p:grpSpPr bwMode="auto">
          <a:xfrm>
            <a:off x="2455640" y="6132963"/>
            <a:ext cx="288925" cy="38100"/>
            <a:chOff x="4195" y="2160"/>
            <a:chExt cx="182" cy="24"/>
          </a:xfrm>
        </p:grpSpPr>
        <p:sp>
          <p:nvSpPr>
            <p:cNvPr id="65" name="Line 34"/>
            <p:cNvSpPr>
              <a:spLocks noChangeShapeType="1"/>
            </p:cNvSpPr>
            <p:nvPr/>
          </p:nvSpPr>
          <p:spPr bwMode="auto">
            <a:xfrm>
              <a:off x="4195" y="2160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4195" y="2184"/>
              <a:ext cx="182" cy="0"/>
            </a:xfrm>
            <a:prstGeom prst="line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2371502" y="5774188"/>
            <a:ext cx="42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600">
                <a:solidFill>
                  <a:srgbClr val="080808"/>
                </a:solidFill>
                <a:latin typeface="Times New Roman" panose="02020603050405020304" pitchFamily="18" charset="0"/>
              </a:rPr>
              <a:t>(1)</a:t>
            </a:r>
            <a:endParaRPr kumimoji="1" lang="en-US" altLang="zh-CN" sz="1600" baseline="3000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8" name="Group 37"/>
          <p:cNvGrpSpPr>
            <a:grpSpLocks/>
          </p:cNvGrpSpPr>
          <p:nvPr/>
        </p:nvGrpSpPr>
        <p:grpSpPr bwMode="auto">
          <a:xfrm>
            <a:off x="2800127" y="5834513"/>
            <a:ext cx="1000125" cy="636588"/>
            <a:chOff x="4377" y="1985"/>
            <a:chExt cx="630" cy="401"/>
          </a:xfrm>
        </p:grpSpPr>
        <p:sp>
          <p:nvSpPr>
            <p:cNvPr id="69" name="Rectangle 38"/>
            <p:cNvSpPr>
              <a:spLocks noChangeArrowheads="1"/>
            </p:cNvSpPr>
            <p:nvPr/>
          </p:nvSpPr>
          <p:spPr bwMode="auto">
            <a:xfrm>
              <a:off x="4379" y="2023"/>
              <a:ext cx="6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80808"/>
                  </a:solidFill>
                  <a:latin typeface="Symbol" panose="05050102010706020507" pitchFamily="18" charset="2"/>
                  <a:ea typeface="华文中宋" panose="02010600040101010101" pitchFamily="2" charset="-122"/>
                </a:rPr>
                <a:t>S</a:t>
              </a:r>
              <a:r>
                <a:rPr kumimoji="1" lang="en-US" altLang="zh-CN" sz="2400" i="1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P</a:t>
              </a:r>
              <a:r>
                <a:rPr kumimoji="1" lang="en-US" altLang="zh-CN" sz="24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(</a:t>
              </a:r>
              <a:r>
                <a:rPr kumimoji="1" lang="en-US" altLang="zh-CN" sz="2400" i="1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kumimoji="1" lang="en-US" altLang="zh-CN" sz="2400" i="1" baseline="-25000">
                  <a:solidFill>
                    <a:srgbClr val="080808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i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4390" y="2213"/>
              <a:ext cx="24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GB" altLang="zh-CN" sz="1200" b="1">
                  <a:solidFill>
                    <a:srgbClr val="080808"/>
                  </a:solidFill>
                  <a:latin typeface="Times New Roman" panose="02020603050405020304" pitchFamily="18" charset="0"/>
                </a:rPr>
                <a:t>=1</a:t>
              </a:r>
              <a:endParaRPr kumimoji="1" lang="en-US" altLang="zh-CN" sz="1200" b="1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40"/>
            <p:cNvSpPr txBox="1">
              <a:spLocks noChangeArrowheads="1"/>
            </p:cNvSpPr>
            <p:nvPr/>
          </p:nvSpPr>
          <p:spPr bwMode="auto">
            <a:xfrm>
              <a:off x="4377" y="1985"/>
              <a:ext cx="1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200" b="1" i="1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GB" altLang="zh-CN" sz="1200" i="1">
                  <a:solidFill>
                    <a:srgbClr val="08080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en-GB" altLang="zh-CN" sz="1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31256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50"/>
                            </p:stCondLst>
                            <p:childTnLst>
                              <p:par>
                                <p:cTn id="1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5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8" grpId="0" animBg="1"/>
      <p:bldP spid="56" grpId="0"/>
      <p:bldP spid="61" grpId="0"/>
      <p:bldP spid="62" grpId="0" animBg="1"/>
      <p:bldP spid="63" grpId="0" animBg="1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449413"/>
          <p:cNvSpPr txBox="1">
            <a:spLocks noChangeArrowheads="1"/>
          </p:cNvSpPr>
          <p:nvPr/>
        </p:nvSpPr>
        <p:spPr bwMode="auto">
          <a:xfrm>
            <a:off x="467430" y="409575"/>
            <a:ext cx="6495345" cy="5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 marL="34925" lvl="0" indent="0" defTabSz="685800">
              <a:buClr>
                <a:srgbClr val="3494BA"/>
              </a:buClr>
              <a:buNone/>
              <a:defRPr/>
            </a:pPr>
            <a:r>
              <a:rPr lang="zh-CN" altLang="en-US" sz="3600" dirty="0">
                <a:solidFill>
                  <a:srgbClr val="3494BA"/>
                </a:solidFill>
                <a:latin typeface="Corbel" panose="020B0503020204020204"/>
              </a:rPr>
              <a:t>公理化定义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36024-D556-40D7-8404-91B960E0F02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785768" y="211932"/>
            <a:ext cx="2108200" cy="1393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bIns="118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宋体" panose="02010600030101010101" pitchFamily="2" charset="-122"/>
              </a:rPr>
              <a:t>≥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>
                <a:solidFill>
                  <a:srgbClr val="080808"/>
                </a:solidFill>
                <a:latin typeface="Times New Roman" panose="02020603050405020304" pitchFamily="18" charset="0"/>
              </a:rPr>
              <a:t>Ω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) =1</a:t>
            </a:r>
            <a:r>
              <a:rPr kumimoji="1"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；</a:t>
            </a:r>
            <a:endParaRPr kumimoji="1" lang="zh-CN" altLang="en-US" sz="2400" dirty="0">
              <a:solidFill>
                <a:srgbClr val="080808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0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1800" baseline="30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dirty="0" err="1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b="1" i="1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 err="1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kumimoji="1" lang="en-US" altLang="zh-CN" sz="2000" dirty="0">
                <a:solidFill>
                  <a:srgbClr val="080808"/>
                </a:solidFill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000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000" b="1" i="1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000" i="1" baseline="-25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985003" y="1396468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304087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029453" y="106322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kumimoji="1" lang="en-GB" altLang="zh-CN" sz="1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328" y="107915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概率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+mn-ea"/>
              </a:rPr>
              <a:t>的性质</a:t>
            </a:r>
            <a:endParaRPr kumimoji="1" lang="en-US" altLang="zh-CN" sz="2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7267435" y="1397021"/>
            <a:ext cx="35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000" i="1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</a:t>
            </a:r>
            <a:r>
              <a:rPr kumimoji="1" lang="en-GB" altLang="zh-CN" sz="1000" dirty="0">
                <a:solidFill>
                  <a:srgbClr val="080808"/>
                </a:solidFill>
                <a:latin typeface="Times New Roman" panose="02020603050405020304" pitchFamily="18" charset="0"/>
              </a:rPr>
              <a:t>=1</a:t>
            </a:r>
            <a:endParaRPr kumimoji="1" lang="en-US" altLang="zh-CN" sz="1000" dirty="0">
              <a:solidFill>
                <a:srgbClr val="0808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35723" y="1689683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0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583148" y="5115237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2" name="Group 15"/>
          <p:cNvGrpSpPr>
            <a:grpSpLocks/>
          </p:cNvGrpSpPr>
          <p:nvPr/>
        </p:nvGrpSpPr>
        <p:grpSpPr bwMode="auto">
          <a:xfrm>
            <a:off x="635723" y="3046662"/>
            <a:ext cx="4876800" cy="457200"/>
            <a:chOff x="336" y="1824"/>
            <a:chExt cx="3072" cy="288"/>
          </a:xfrm>
        </p:grpSpPr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336" y="1824"/>
              <a:ext cx="3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</a:rPr>
                <a:t>）</a:t>
              </a:r>
              <a:r>
                <a:rPr kumimoji="1" lang="zh-CN" alt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逆事件概率：</a:t>
              </a:r>
              <a:r>
                <a:rPr kumimoji="1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=1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-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P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) </a:t>
              </a:r>
            </a:p>
          </p:txBody>
        </p:sp>
        <p:graphicFrame>
          <p:nvGraphicFramePr>
            <p:cNvPr id="44" name="Object 17"/>
            <p:cNvGraphicFramePr>
              <a:graphicFrameLocks noChangeAspect="1"/>
            </p:cNvGraphicFramePr>
            <p:nvPr/>
          </p:nvGraphicFramePr>
          <p:xfrm>
            <a:off x="1968" y="1844"/>
            <a:ext cx="43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0" name="公式" r:id="rId4" imgW="368280" imgH="228600" progId="Equation.3">
                    <p:embed/>
                  </p:oleObj>
                </mc:Choice>
                <mc:Fallback>
                  <p:oleObj name="公式" r:id="rId4" imgW="368280" imgH="228600" progId="Equation.3">
                    <p:embed/>
                    <p:pic>
                      <p:nvPicPr>
                        <p:cNvPr id="47924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844"/>
                          <a:ext cx="43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18"/>
          <p:cNvGrpSpPr>
            <a:grpSpLocks/>
          </p:cNvGrpSpPr>
          <p:nvPr/>
        </p:nvGrpSpPr>
        <p:grpSpPr bwMode="auto">
          <a:xfrm>
            <a:off x="583148" y="3602350"/>
            <a:ext cx="3951288" cy="609600"/>
            <a:chOff x="624" y="1728"/>
            <a:chExt cx="2489" cy="384"/>
          </a:xfrm>
        </p:grpSpPr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624" y="1824"/>
              <a:ext cx="43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证：</a:t>
              </a:r>
            </a:p>
          </p:txBody>
        </p:sp>
        <p:graphicFrame>
          <p:nvGraphicFramePr>
            <p:cNvPr id="47" name="Object 20"/>
            <p:cNvGraphicFramePr>
              <a:graphicFrameLocks noChangeAspect="1"/>
            </p:cNvGraphicFramePr>
            <p:nvPr/>
          </p:nvGraphicFramePr>
          <p:xfrm>
            <a:off x="1134" y="1728"/>
            <a:ext cx="19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1" name="公式" r:id="rId6" imgW="1447560" imgH="317160" progId="Equation.3">
                    <p:embed/>
                  </p:oleObj>
                </mc:Choice>
                <mc:Fallback>
                  <p:oleObj name="公式" r:id="rId6" imgW="1447560" imgH="317160" progId="Equation.3">
                    <p:embed/>
                    <p:pic>
                      <p:nvPicPr>
                        <p:cNvPr id="47925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1728"/>
                          <a:ext cx="197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25760"/>
              </p:ext>
            </p:extLst>
          </p:nvPr>
        </p:nvGraphicFramePr>
        <p:xfrm>
          <a:off x="4469348" y="3602350"/>
          <a:ext cx="2159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公式" r:id="rId8" imgW="1091880" imgH="304560" progId="Equation.3">
                  <p:embed/>
                </p:oleObj>
              </mc:Choice>
              <mc:Fallback>
                <p:oleObj name="公式" r:id="rId8" imgW="1091880" imgH="304560" progId="Equation.3">
                  <p:embed/>
                  <p:pic>
                    <p:nvPicPr>
                      <p:cNvPr id="4792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348" y="3602350"/>
                        <a:ext cx="2159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11"/>
          <p:cNvGrpSpPr>
            <a:grpSpLocks/>
          </p:cNvGrpSpPr>
          <p:nvPr/>
        </p:nvGrpSpPr>
        <p:grpSpPr bwMode="auto">
          <a:xfrm>
            <a:off x="621248" y="2211115"/>
            <a:ext cx="4800600" cy="755650"/>
            <a:chOff x="624" y="1252"/>
            <a:chExt cx="3024" cy="476"/>
          </a:xfrm>
        </p:grpSpPr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624" y="1344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</a:t>
              </a:r>
              <a:r>
                <a:rPr kumimoji="1" lang="zh-CN" altLang="en-US" sz="2400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有限可加性：</a:t>
              </a:r>
            </a:p>
          </p:txBody>
        </p:sp>
        <p:graphicFrame>
          <p:nvGraphicFramePr>
            <p:cNvPr id="77" name="Object 13"/>
            <p:cNvGraphicFramePr>
              <a:graphicFrameLocks noChangeAspect="1"/>
            </p:cNvGraphicFramePr>
            <p:nvPr/>
          </p:nvGraphicFramePr>
          <p:xfrm>
            <a:off x="2256" y="1252"/>
            <a:ext cx="1392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3" name="公式" r:id="rId10" imgW="1257120" imgH="431640" progId="Equation.3">
                    <p:embed/>
                  </p:oleObj>
                </mc:Choice>
                <mc:Fallback>
                  <p:oleObj name="公式" r:id="rId10" imgW="1257120" imgH="431640" progId="Equation.3">
                    <p:embed/>
                    <p:pic>
                      <p:nvPicPr>
                        <p:cNvPr id="47924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252"/>
                          <a:ext cx="1392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956924" y="4774794"/>
            <a:ext cx="3145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</a:t>
            </a:r>
            <a:r>
              <a:rPr kumimoji="1" lang="zh-CN" altLang="en-US" sz="2400" dirty="0">
                <a:solidFill>
                  <a:srgbClr val="08080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solidFill>
                  <a:srgbClr val="080808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 dirty="0">
                <a:solidFill>
                  <a:srgbClr val="080808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－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2400" i="1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 smtClean="0">
                <a:solidFill>
                  <a:srgbClr val="080808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grpSp>
        <p:nvGrpSpPr>
          <p:cNvPr id="87" name="Group 56"/>
          <p:cNvGrpSpPr>
            <a:grpSpLocks/>
          </p:cNvGrpSpPr>
          <p:nvPr/>
        </p:nvGrpSpPr>
        <p:grpSpPr bwMode="auto">
          <a:xfrm>
            <a:off x="1987500" y="5233583"/>
            <a:ext cx="2435225" cy="474663"/>
            <a:chOff x="1264" y="952"/>
            <a:chExt cx="1534" cy="299"/>
          </a:xfrm>
        </p:grpSpPr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1287" y="960"/>
              <a:ext cx="15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80808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400" i="1" dirty="0">
                  <a:solidFill>
                    <a:srgbClr val="080808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i="1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sz="2400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－</a:t>
              </a:r>
              <a:r>
                <a:rPr kumimoji="1" lang="en-US" altLang="zh-CN" sz="2400" i="1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400" dirty="0">
                  <a:solidFill>
                    <a:srgbClr val="080808"/>
                  </a:solidFill>
                  <a:latin typeface="Times New Roman" panose="02020603050405020304" pitchFamily="18" charset="0"/>
                </a:rPr>
                <a:t>＋</a:t>
              </a:r>
              <a:r>
                <a:rPr kumimoji="1" lang="en-US" altLang="zh-CN" sz="2400" i="1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solidFill>
                    <a:srgbClr val="080808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 dirty="0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58"/>
            <p:cNvSpPr txBox="1">
              <a:spLocks noChangeArrowheads="1"/>
            </p:cNvSpPr>
            <p:nvPr/>
          </p:nvSpPr>
          <p:spPr bwMode="auto">
            <a:xfrm>
              <a:off x="1264" y="952"/>
              <a:ext cx="28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1400">
                  <a:latin typeface="Times New Roman" panose="02020603050405020304" pitchFamily="18" charset="0"/>
                </a:rPr>
                <a:t>）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36720" y="4168843"/>
            <a:ext cx="2837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 kern="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kumimoji="1" lang="zh-CN" altLang="en-US" sz="2400" kern="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差事件概率：</a:t>
            </a:r>
            <a:endParaRPr lang="zh-CN" altLang="en-US" sz="2400" dirty="0"/>
          </a:p>
        </p:txBody>
      </p:sp>
      <p:sp>
        <p:nvSpPr>
          <p:cNvPr id="90" name="Text Box 59"/>
          <p:cNvSpPr txBox="1">
            <a:spLocks noChangeArrowheads="1"/>
          </p:cNvSpPr>
          <p:nvPr/>
        </p:nvSpPr>
        <p:spPr bwMode="auto">
          <a:xfrm>
            <a:off x="3180958" y="4198431"/>
            <a:ext cx="933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en-GB" altLang="zh-CN" sz="2400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 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1" lang="en-US" altLang="zh-CN" sz="2400" i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" name="Text Box 60"/>
          <p:cNvSpPr txBox="1">
            <a:spLocks noChangeArrowheads="1"/>
          </p:cNvSpPr>
          <p:nvPr/>
        </p:nvSpPr>
        <p:spPr bwMode="auto">
          <a:xfrm>
            <a:off x="4058650" y="4150907"/>
            <a:ext cx="43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</a:rPr>
              <a:t>⇒</a:t>
            </a:r>
            <a:endParaRPr kumimoji="1" lang="en-US" altLang="zh-CN" sz="2800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</a:endParaRPr>
          </a:p>
        </p:txBody>
      </p:sp>
      <p:sp>
        <p:nvSpPr>
          <p:cNvPr id="93" name="Text Box 61"/>
          <p:cNvSpPr txBox="1">
            <a:spLocks noChangeArrowheads="1"/>
          </p:cNvSpPr>
          <p:nvPr/>
        </p:nvSpPr>
        <p:spPr bwMode="auto">
          <a:xfrm>
            <a:off x="4469348" y="4208098"/>
            <a:ext cx="2948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Symbol" panose="05050102010706020507" pitchFamily="18" charset="2"/>
              </a:rPr>
              <a:t>-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Symbol" panose="05050102010706020507" pitchFamily="18" charset="2"/>
              </a:rPr>
              <a:t>B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) </a:t>
            </a:r>
            <a:r>
              <a:rPr kumimoji="1" lang="en-GB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= 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GB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) </a:t>
            </a:r>
            <a:r>
              <a:rPr kumimoji="1" lang="en-GB" altLang="zh-CN" sz="2400" dirty="0">
                <a:solidFill>
                  <a:srgbClr val="0000CC"/>
                </a:solidFill>
                <a:latin typeface="Symbol" panose="05050102010706020507" pitchFamily="18" charset="2"/>
              </a:rPr>
              <a:t>-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GB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kumimoji="1" lang="en-GB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) </a:t>
            </a:r>
            <a:endParaRPr kumimoji="1" lang="en-US" altLang="zh-CN" sz="24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5301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utoUpdateAnimBg="0"/>
      <p:bldP spid="2" grpId="0"/>
      <p:bldP spid="90" grpId="0"/>
      <p:bldP spid="92" grpId="0"/>
      <p:bldP spid="93" grpId="0"/>
    </p:bld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CDESIGNM</Template>
  <TotalTime>1117</TotalTime>
  <Pages>0</Pages>
  <Words>1492</Words>
  <Characters>0</Characters>
  <Application>Microsoft Office PowerPoint</Application>
  <PresentationFormat>全屏显示(4:3)</PresentationFormat>
  <Lines>0</Lines>
  <Paragraphs>295</Paragraphs>
  <Slides>23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7" baseType="lpstr">
      <vt:lpstr>Arial Unicode MS</vt:lpstr>
      <vt:lpstr>LaurenScript</vt:lpstr>
      <vt:lpstr>黑体</vt:lpstr>
      <vt:lpstr>华文彩云</vt:lpstr>
      <vt:lpstr>华文楷体</vt:lpstr>
      <vt:lpstr>华文新魏</vt:lpstr>
      <vt:lpstr>华文中宋</vt:lpstr>
      <vt:lpstr>楷体</vt:lpstr>
      <vt:lpstr>宋体</vt:lpstr>
      <vt:lpstr>新宋体</vt:lpstr>
      <vt:lpstr>-윤명조240</vt:lpstr>
      <vt:lpstr>Arial</vt:lpstr>
      <vt:lpstr>Corbel</vt:lpstr>
      <vt:lpstr>MS Outlook</vt:lpstr>
      <vt:lpstr>Palatino Linotype</vt:lpstr>
      <vt:lpstr>Symbol</vt:lpstr>
      <vt:lpstr>Tahoma</vt:lpstr>
      <vt:lpstr>Times New Roman</vt:lpstr>
      <vt:lpstr>Verdana</vt:lpstr>
      <vt:lpstr>Wingdings</vt:lpstr>
      <vt:lpstr>Basis</vt:lpstr>
      <vt:lpstr>公式</vt:lpstr>
      <vt:lpstr>Equation</vt:lpstr>
      <vt:lpstr>Equation.DSMT4</vt:lpstr>
      <vt:lpstr>概率论与数理统计  第一章 随机事件与概率</vt:lpstr>
      <vt:lpstr>第一章  随机事件与概率</vt:lpstr>
      <vt:lpstr>1.3 事件的概率及其计算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2.古典型概率（等可能事件的概率）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填空题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wuying</dc:creator>
  <cp:keywords/>
  <dc:description/>
  <cp:lastModifiedBy>JH</cp:lastModifiedBy>
  <cp:revision>6080</cp:revision>
  <dcterms:created xsi:type="dcterms:W3CDTF">2003-07-06T11:35:33Z</dcterms:created>
  <dcterms:modified xsi:type="dcterms:W3CDTF">2018-04-16T09:41:47Z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