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  <p:sldMasterId id="2147483704" r:id="rId3"/>
  </p:sldMasterIdLst>
  <p:notesMasterIdLst>
    <p:notesMasterId r:id="rId26"/>
  </p:notesMasterIdLst>
  <p:handoutMasterIdLst>
    <p:handoutMasterId r:id="rId27"/>
  </p:handoutMasterIdLst>
  <p:sldIdLst>
    <p:sldId id="278" r:id="rId4"/>
    <p:sldId id="279" r:id="rId5"/>
    <p:sldId id="280" r:id="rId6"/>
    <p:sldId id="257" r:id="rId7"/>
    <p:sldId id="281" r:id="rId8"/>
    <p:sldId id="260" r:id="rId9"/>
    <p:sldId id="283" r:id="rId10"/>
    <p:sldId id="261" r:id="rId11"/>
    <p:sldId id="284" r:id="rId12"/>
    <p:sldId id="263" r:id="rId13"/>
    <p:sldId id="264" r:id="rId14"/>
    <p:sldId id="265" r:id="rId15"/>
    <p:sldId id="266" r:id="rId16"/>
    <p:sldId id="267" r:id="rId17"/>
    <p:sldId id="268" r:id="rId18"/>
    <p:sldId id="286" r:id="rId19"/>
    <p:sldId id="269" r:id="rId20"/>
    <p:sldId id="270" r:id="rId21"/>
    <p:sldId id="285" r:id="rId22"/>
    <p:sldId id="287" r:id="rId23"/>
    <p:sldId id="271" r:id="rId24"/>
    <p:sldId id="282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4BA"/>
    <a:srgbClr val="7CBAD3"/>
    <a:srgbClr val="548497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74.emf"/><Relationship Id="rId2" Type="http://schemas.openxmlformats.org/officeDocument/2006/relationships/image" Target="../media/image69.wmf"/><Relationship Id="rId1" Type="http://schemas.openxmlformats.org/officeDocument/2006/relationships/image" Target="../media/image68.emf"/><Relationship Id="rId6" Type="http://schemas.openxmlformats.org/officeDocument/2006/relationships/image" Target="../media/image73.e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png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Relationship Id="rId4" Type="http://schemas.openxmlformats.org/officeDocument/2006/relationships/image" Target="../media/image95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10" Type="http://schemas.openxmlformats.org/officeDocument/2006/relationships/image" Target="../media/image105.wmf"/><Relationship Id="rId4" Type="http://schemas.openxmlformats.org/officeDocument/2006/relationships/image" Target="../media/image99.wmf"/><Relationship Id="rId9" Type="http://schemas.openxmlformats.org/officeDocument/2006/relationships/image" Target="../media/image10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8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e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80CED-997C-4B9A-AFA2-7FD714C0C32F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19E29-2F99-4E31-BB77-6BC03D392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308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DDC77-1845-46A1-A68D-EA5F214EF402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718B7-662B-4308-A54C-E07CC6939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7919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3C5B09BA-F5AA-4B17-A3D1-E6536B74AB5D}" type="slidenum">
              <a:rPr lang="zh-CN" altLang="en-US" smtClean="0">
                <a:solidFill>
                  <a:srgbClr val="000000"/>
                </a:solidFill>
              </a:rPr>
              <a:pPr eaLnBrk="0" hangingPunct="0">
                <a:spcBef>
                  <a:spcPct val="0"/>
                </a:spcBef>
                <a:buFontTx/>
                <a:buNone/>
              </a:pPr>
              <a:t>1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76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2489345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5299" name="文本占位符 248934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因为</a:t>
            </a:r>
            <a:r>
              <a:rPr lang="en-US" altLang="zh-CN" smtClean="0"/>
              <a:t>C</a:t>
            </a:r>
            <a:r>
              <a:rPr lang="zh-CN" altLang="en-US" smtClean="0"/>
              <a:t>的概率太小了</a:t>
            </a:r>
          </a:p>
        </p:txBody>
      </p:sp>
    </p:spTree>
    <p:extLst>
      <p:ext uri="{BB962C8B-B14F-4D97-AF65-F5344CB8AC3E}">
        <p14:creationId xmlns:p14="http://schemas.microsoft.com/office/powerpoint/2010/main" val="56981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253747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7347" name="文本占位符 253747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因为</a:t>
            </a:r>
            <a:r>
              <a:rPr lang="en-US" altLang="zh-CN" smtClean="0"/>
              <a:t>C</a:t>
            </a:r>
            <a:r>
              <a:rPr lang="zh-CN" altLang="en-US" smtClean="0"/>
              <a:t>的概率太小了</a:t>
            </a:r>
          </a:p>
        </p:txBody>
      </p:sp>
    </p:spTree>
    <p:extLst>
      <p:ext uri="{BB962C8B-B14F-4D97-AF65-F5344CB8AC3E}">
        <p14:creationId xmlns:p14="http://schemas.microsoft.com/office/powerpoint/2010/main" val="812455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3815-197B-4772-8E22-FD6FF6FF2E4D}" type="datetime1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3A0E-4B34-4F58-8B93-A499068C5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55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6B50-408F-4DAA-975C-F737FE9B7020}" type="datetime1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3A0E-4B34-4F58-8B93-A499068C5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67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7F37-4BEB-4450-8F8B-3EB1C39308D5}" type="datetime1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3A0E-4B34-4F58-8B93-A499068C5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96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5A774A8-D8D8-420D-90D7-87694D10113A}" type="datetime1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209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FF2308-71F9-4F4A-A05F-CDC1804199CC}" type="datetime1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69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A21BB0-BC27-4359-9276-9E7EE82408C9}" type="datetime1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0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FDAD66-F735-4D0F-9138-C370EE0239B4}" type="datetime1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772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1542DC-15DC-4114-87C9-B2DA2F63CFA6}" type="datetime1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082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56E522-B01A-4D2B-82D4-AF17EA329D5D}" type="datetime1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4305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BD8506-5243-4687-AC34-4A87FFFD692C}" type="datetime1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5506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8F5380-4BC8-4ED6-8C14-10CB450AC635}" type="datetime1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57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13FE-F421-44A3-A0C9-13D876FBB675}" type="datetime1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3A0E-4B34-4F58-8B93-A499068C5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03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53DAA9-D1D7-4591-86B7-C1C118A12F13}" type="datetime1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5351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433A06-3CC2-453A-9A55-D17CEBD154BE}" type="datetime1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5090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B805F5-DCAE-4556-91AA-B5CB775EDADA}" type="datetime1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150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182563" y="182563"/>
            <a:ext cx="8778875" cy="64928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8"/>
          <p:cNvCxnSpPr/>
          <p:nvPr/>
        </p:nvCxnSpPr>
        <p:spPr>
          <a:xfrm>
            <a:off x="1484313" y="3733800"/>
            <a:ext cx="61722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78043C5-F95A-4863-B1FA-D1EE0AA6A60C}" type="datetime1">
              <a:rPr lang="zh-CN" altLang="en-US" smtClean="0"/>
              <a:t>2018/11/1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244EDDB-9ED5-46D4-90D2-1AB99849CA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7720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7AC2B-0CF1-40F1-89AA-619397A78DF0}" type="datetime1">
              <a:rPr lang="zh-CN" altLang="en-US" smtClean="0">
                <a:solidFill>
                  <a:srgbClr val="3494BA"/>
                </a:solidFill>
              </a:rPr>
              <a:t>2018/11/1</a:t>
            </a:fld>
            <a:endParaRPr lang="en-US" altLang="zh-CN">
              <a:solidFill>
                <a:srgbClr val="3494B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494B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AA9CB-7D46-4449-9895-279579DB60BE}" type="slidenum">
              <a:rPr lang="en-US" altLang="zh-CN">
                <a:solidFill>
                  <a:srgbClr val="3494BA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9678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1485900" y="4021138"/>
            <a:ext cx="6172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770B6-F9BB-4D4A-A560-D29F635AB5B5}" type="datetime1">
              <a:rPr lang="zh-CN" altLang="en-US" smtClean="0">
                <a:solidFill>
                  <a:srgbClr val="3494BA"/>
                </a:solidFill>
              </a:rPr>
              <a:t>2018/11/1</a:t>
            </a:fld>
            <a:endParaRPr lang="en-US" altLang="zh-CN">
              <a:solidFill>
                <a:srgbClr val="3494BA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494BA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7BE94-1DB6-471A-920A-F4F712DAD878}" type="slidenum">
              <a:rPr lang="en-US" altLang="zh-CN">
                <a:solidFill>
                  <a:srgbClr val="3494BA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6949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04AF2-F019-4D34-8C35-338C71D0EE7C}" type="datetime1">
              <a:rPr lang="zh-CN" altLang="en-US" smtClean="0">
                <a:solidFill>
                  <a:srgbClr val="3494BA"/>
                </a:solidFill>
              </a:rPr>
              <a:t>2018/11/1</a:t>
            </a:fld>
            <a:endParaRPr lang="en-US" altLang="zh-CN">
              <a:solidFill>
                <a:srgbClr val="3494B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494B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36024-D556-40D7-8404-91B960E0F022}" type="slidenum">
              <a:rPr lang="en-US" altLang="zh-CN">
                <a:solidFill>
                  <a:srgbClr val="3494BA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3748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1D8ED-D5AB-4632-9157-2A78E31CA892}" type="datetime1">
              <a:rPr lang="zh-CN" altLang="en-US" smtClean="0">
                <a:solidFill>
                  <a:srgbClr val="3494BA"/>
                </a:solidFill>
              </a:rPr>
              <a:t>2018/11/1</a:t>
            </a:fld>
            <a:endParaRPr lang="en-US" altLang="zh-CN">
              <a:solidFill>
                <a:srgbClr val="3494BA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494BA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0F7B7-E489-43CE-BECE-DFFA9A386FEF}" type="slidenum">
              <a:rPr lang="en-US" altLang="zh-CN">
                <a:solidFill>
                  <a:srgbClr val="3494BA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1717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05EE0-AFB0-4B06-9148-0D8028AFC1D9}" type="datetime1">
              <a:rPr lang="zh-CN" altLang="en-US" smtClean="0">
                <a:solidFill>
                  <a:srgbClr val="3494BA"/>
                </a:solidFill>
              </a:rPr>
              <a:t>2018/11/1</a:t>
            </a:fld>
            <a:endParaRPr lang="en-US" altLang="zh-CN">
              <a:solidFill>
                <a:srgbClr val="3494B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494BA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08706-A5BC-4E5A-8FA1-4889028435F3}" type="slidenum">
              <a:rPr lang="en-US" altLang="zh-CN">
                <a:solidFill>
                  <a:srgbClr val="3494BA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8076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2C3B0-3C4C-40A1-AE21-AC7A13BBD9DD}" type="datetime1">
              <a:rPr lang="zh-CN" altLang="en-US" smtClean="0">
                <a:solidFill>
                  <a:srgbClr val="3494BA"/>
                </a:solidFill>
              </a:rPr>
              <a:t>2018/11/1</a:t>
            </a:fld>
            <a:endParaRPr lang="en-US" altLang="zh-CN">
              <a:solidFill>
                <a:srgbClr val="3494BA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494B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D2CD3-7D95-4E93-9095-02DC3D0AE822}" type="slidenum">
              <a:rPr lang="en-US" altLang="zh-CN">
                <a:solidFill>
                  <a:srgbClr val="3494BA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97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EAAA-0FD0-42C4-B950-5063F9AC6AAB}" type="datetime1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3A0E-4B34-4F58-8B93-A499068C5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09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4A83D-4898-4DF5-B7C6-3851B96F4299}" type="datetime1">
              <a:rPr lang="zh-CN" altLang="en-US" smtClean="0">
                <a:solidFill>
                  <a:srgbClr val="3494BA"/>
                </a:solidFill>
              </a:rPr>
              <a:t>2018/11/1</a:t>
            </a:fld>
            <a:endParaRPr lang="en-US" altLang="zh-CN">
              <a:solidFill>
                <a:srgbClr val="3494B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494B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DCF34-890C-43DE-91B9-F9988EBCDE18}" type="slidenum">
              <a:rPr lang="en-US" altLang="zh-CN">
                <a:solidFill>
                  <a:srgbClr val="3494BA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3794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rtlCol="0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A3ED7-7142-4C11-818C-EE164DF41AB8}" type="datetime1">
              <a:rPr lang="zh-CN" altLang="en-US" smtClean="0">
                <a:solidFill>
                  <a:srgbClr val="3494BA"/>
                </a:solidFill>
              </a:rPr>
              <a:t>2018/11/1</a:t>
            </a:fld>
            <a:endParaRPr lang="en-US" altLang="zh-CN">
              <a:solidFill>
                <a:srgbClr val="3494B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494B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BA5EE-F4BA-4310-B729-59A01792C2D6}" type="slidenum">
              <a:rPr lang="en-US" altLang="zh-CN">
                <a:solidFill>
                  <a:srgbClr val="3494BA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8088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77829-C441-482D-B323-CA805C878260}" type="datetime1">
              <a:rPr lang="zh-CN" altLang="en-US" smtClean="0">
                <a:solidFill>
                  <a:srgbClr val="3494BA"/>
                </a:solidFill>
              </a:rPr>
              <a:t>2018/11/1</a:t>
            </a:fld>
            <a:endParaRPr lang="en-US" altLang="zh-CN">
              <a:solidFill>
                <a:srgbClr val="3494B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494B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F2472-33C7-4343-92BF-99173DB80218}" type="slidenum">
              <a:rPr lang="en-US" altLang="zh-CN">
                <a:solidFill>
                  <a:srgbClr val="3494BA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533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1D0B2-C386-48D1-B3F3-75353A1F7AA8}" type="datetime1">
              <a:rPr lang="zh-CN" altLang="en-US" smtClean="0">
                <a:solidFill>
                  <a:srgbClr val="3494BA"/>
                </a:solidFill>
              </a:rPr>
              <a:t>2018/11/1</a:t>
            </a:fld>
            <a:endParaRPr lang="en-US" altLang="zh-CN">
              <a:solidFill>
                <a:srgbClr val="3494B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494B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105B6-8574-431B-AE22-2117D041BD48}" type="slidenum">
              <a:rPr lang="en-US" altLang="zh-CN">
                <a:solidFill>
                  <a:srgbClr val="3494BA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9079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03263" y="152400"/>
            <a:ext cx="7772400" cy="59436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日期占位符 22016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DB5FF-D177-4D7A-B29B-9289D65CAD07}" type="datetime1">
              <a:rPr lang="zh-CN" altLang="en-US" smtClean="0">
                <a:solidFill>
                  <a:srgbClr val="3494BA"/>
                </a:solidFill>
              </a:rPr>
              <a:t>2018/11/1</a:t>
            </a:fld>
            <a:endParaRPr lang="zh-CN" altLang="en-US">
              <a:solidFill>
                <a:srgbClr val="3494BA"/>
              </a:solidFill>
            </a:endParaRPr>
          </a:p>
        </p:txBody>
      </p:sp>
      <p:sp>
        <p:nvSpPr>
          <p:cNvPr id="4" name="页脚占位符 22016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srgbClr val="3494BA"/>
              </a:solidFill>
            </a:endParaRPr>
          </a:p>
        </p:txBody>
      </p:sp>
      <p:sp>
        <p:nvSpPr>
          <p:cNvPr id="5" name="灯片编号占位符 2201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773B0-3A5F-4AE3-9896-047FFE9F4665}" type="slidenum">
              <a:rPr lang="ko-KR" altLang="en-US">
                <a:solidFill>
                  <a:srgbClr val="3494BA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247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22016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F3791-C45C-49A4-A69D-6D161454FD67}" type="datetime1">
              <a:rPr lang="zh-CN" altLang="en-US" smtClean="0">
                <a:solidFill>
                  <a:srgbClr val="3494BA"/>
                </a:solidFill>
              </a:rPr>
              <a:t>2018/11/1</a:t>
            </a:fld>
            <a:endParaRPr lang="zh-CN" altLang="en-US">
              <a:solidFill>
                <a:srgbClr val="3494BA"/>
              </a:solidFill>
            </a:endParaRPr>
          </a:p>
        </p:txBody>
      </p:sp>
      <p:sp>
        <p:nvSpPr>
          <p:cNvPr id="8" name="页脚占位符 22016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srgbClr val="3494BA"/>
              </a:solidFill>
            </a:endParaRPr>
          </a:p>
        </p:txBody>
      </p:sp>
      <p:sp>
        <p:nvSpPr>
          <p:cNvPr id="9" name="灯片编号占位符 2201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AD033-5EF7-457B-9549-44E49095AAB3}" type="slidenum">
              <a:rPr lang="ko-KR" altLang="en-US">
                <a:solidFill>
                  <a:srgbClr val="3494BA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6278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82944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18EA1-0E3D-4BB0-933D-C35051C05A4E}" type="datetime1">
              <a:rPr lang="zh-CN" altLang="en-US" smtClean="0">
                <a:solidFill>
                  <a:srgbClr val="3494BA"/>
                </a:solidFill>
              </a:rPr>
              <a:t>2018/11/1</a:t>
            </a:fld>
            <a:endParaRPr lang="zh-CN" altLang="en-US">
              <a:solidFill>
                <a:srgbClr val="3494BA"/>
              </a:solidFill>
            </a:endParaRPr>
          </a:p>
        </p:txBody>
      </p:sp>
      <p:sp>
        <p:nvSpPr>
          <p:cNvPr id="6" name="页脚占位符 82944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srgbClr val="3494BA"/>
              </a:solidFill>
            </a:endParaRPr>
          </a:p>
        </p:txBody>
      </p:sp>
      <p:sp>
        <p:nvSpPr>
          <p:cNvPr id="7" name="灯片编号占位符 8294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C3D29-C3A2-4A3C-B572-36FC832CE6F1}" type="slidenum">
              <a:rPr lang="ko-KR" altLang="en-US">
                <a:solidFill>
                  <a:srgbClr val="3494BA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28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D068-1D77-4262-9638-DB884440372F}" type="datetime1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3A0E-4B34-4F58-8B93-A499068C5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0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0232-A836-460A-BE9F-1FC6ACA718C7}" type="datetime1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3A0E-4B34-4F58-8B93-A499068C5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04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8242-70E5-4B66-BC7E-B53A9842C35B}" type="datetime1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3A0E-4B34-4F58-8B93-A499068C5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14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8734-561B-4138-B88C-E5712CDF626A}" type="datetime1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3A0E-4B34-4F58-8B93-A499068C5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98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06C6D-4E71-4626-8797-CF60BC9895FC}" type="datetime1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3A0E-4B34-4F58-8B93-A499068C5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07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1A4-DE49-41AE-8984-8DCB70D53EEA}" type="datetime1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3A0E-4B34-4F58-8B93-A499068C5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64AA8-6460-4468-911D-CB289F6E1747}" type="datetime1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B3A0E-4B34-4F58-8B93-A499068C5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92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99BF7E55-0E8B-4110-BB58-7913975FAAD9}" type="datetime1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A89B3A0E-4B34-4F58-8B93-A499068C5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45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563" y="182563"/>
            <a:ext cx="8778875" cy="64928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857250" y="609600"/>
            <a:ext cx="7407275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57250" y="2057400"/>
            <a:ext cx="74041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50" y="6224588"/>
            <a:ext cx="174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3398C2D-BD6B-46F6-B837-17B32EFBD0D2}" type="datetime1">
              <a:rPr lang="zh-CN" altLang="en-US" smtClean="0">
                <a:solidFill>
                  <a:srgbClr val="3494BA"/>
                </a:solidFill>
                <a:latin typeface="Arial" panose="020B0604020202020204" pitchFamily="34" charset="0"/>
              </a:rPr>
              <a:t>2018/11/1</a:t>
            </a:fld>
            <a:endParaRPr lang="zh-CN" altLang="en-US">
              <a:solidFill>
                <a:srgbClr val="3494BA"/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2275" y="6224588"/>
            <a:ext cx="3538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3494BA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700" y="6224588"/>
            <a:ext cx="1279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3C5E37C-569C-4C2E-927A-CF502ED21F7C}" type="slidenum">
              <a:rPr lang="zh-CN" altLang="en-US">
                <a:solidFill>
                  <a:srgbClr val="3494BA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solidFill>
                <a:srgbClr val="3494BA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9pPr>
    </p:titleStyle>
    <p:bodyStyle>
      <a:lvl1pPr marL="171450" indent="-136525" algn="l" defTabSz="68580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2pPr>
      <a:lvl3pPr marL="547688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063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19163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36.wmf"/><Relationship Id="rId18" Type="http://schemas.openxmlformats.org/officeDocument/2006/relationships/oleObject" Target="../embeddings/oleObject39.bin"/><Relationship Id="rId3" Type="http://schemas.openxmlformats.org/officeDocument/2006/relationships/audio" Target="../media/audio1.wav"/><Relationship Id="rId21" Type="http://schemas.openxmlformats.org/officeDocument/2006/relationships/image" Target="../media/image40.wmf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38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38.bin"/><Relationship Id="rId20" Type="http://schemas.openxmlformats.org/officeDocument/2006/relationships/oleObject" Target="../embeddings/oleObject40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5" Type="http://schemas.openxmlformats.org/officeDocument/2006/relationships/image" Target="../media/image37.wmf"/><Relationship Id="rId10" Type="http://schemas.openxmlformats.org/officeDocument/2006/relationships/oleObject" Target="../embeddings/oleObject35.bin"/><Relationship Id="rId19" Type="http://schemas.openxmlformats.org/officeDocument/2006/relationships/image" Target="../media/image39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3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47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8.bin"/><Relationship Id="rId4" Type="http://schemas.openxmlformats.org/officeDocument/2006/relationships/audio" Target="../media/audio2.wav"/><Relationship Id="rId9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2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58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5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57.wmf"/><Relationship Id="rId5" Type="http://schemas.openxmlformats.org/officeDocument/2006/relationships/image" Target="../media/image54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image" Target="../media/image65.png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72.wmf"/><Relationship Id="rId3" Type="http://schemas.openxmlformats.org/officeDocument/2006/relationships/oleObject" Target="../embeddings/oleObject64.bin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74.emf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70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71.wmf"/><Relationship Id="rId5" Type="http://schemas.openxmlformats.org/officeDocument/2006/relationships/image" Target="../media/image65.png"/><Relationship Id="rId15" Type="http://schemas.openxmlformats.org/officeDocument/2006/relationships/image" Target="../media/image73.emf"/><Relationship Id="rId10" Type="http://schemas.openxmlformats.org/officeDocument/2006/relationships/oleObject" Target="../embeddings/oleObject67.bin"/><Relationship Id="rId4" Type="http://schemas.openxmlformats.org/officeDocument/2006/relationships/image" Target="../media/image68.emf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6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80.bin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8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91.wmf"/><Relationship Id="rId3" Type="http://schemas.openxmlformats.org/officeDocument/2006/relationships/audio" Target="../media/audio1.wav"/><Relationship Id="rId7" Type="http://schemas.openxmlformats.org/officeDocument/2006/relationships/image" Target="../media/image86.wmf"/><Relationship Id="rId12" Type="http://schemas.openxmlformats.org/officeDocument/2006/relationships/oleObject" Target="../embeddings/oleObject85.bin"/><Relationship Id="rId17" Type="http://schemas.openxmlformats.org/officeDocument/2006/relationships/oleObject" Target="../embeddings/oleObject88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90.png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88.wmf"/><Relationship Id="rId5" Type="http://schemas.openxmlformats.org/officeDocument/2006/relationships/image" Target="../media/image85.wmf"/><Relationship Id="rId15" Type="http://schemas.openxmlformats.org/officeDocument/2006/relationships/oleObject" Target="../embeddings/oleObject87.bin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81.bin"/><Relationship Id="rId9" Type="http://schemas.openxmlformats.org/officeDocument/2006/relationships/image" Target="../media/image87.wmf"/><Relationship Id="rId14" Type="http://schemas.openxmlformats.org/officeDocument/2006/relationships/image" Target="../media/image8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3.emf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95.emf"/><Relationship Id="rId4" Type="http://schemas.openxmlformats.org/officeDocument/2006/relationships/image" Target="../media/image92.emf"/><Relationship Id="rId9" Type="http://schemas.openxmlformats.org/officeDocument/2006/relationships/oleObject" Target="../embeddings/oleObject9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98.bin"/><Relationship Id="rId18" Type="http://schemas.openxmlformats.org/officeDocument/2006/relationships/image" Target="../media/image103.wmf"/><Relationship Id="rId3" Type="http://schemas.openxmlformats.org/officeDocument/2006/relationships/oleObject" Target="../embeddings/oleObject93.bin"/><Relationship Id="rId21" Type="http://schemas.openxmlformats.org/officeDocument/2006/relationships/oleObject" Target="../embeddings/oleObject102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100.bin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102.wmf"/><Relationship Id="rId20" Type="http://schemas.openxmlformats.org/officeDocument/2006/relationships/image" Target="../media/image104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10" Type="http://schemas.openxmlformats.org/officeDocument/2006/relationships/image" Target="../media/image99.wmf"/><Relationship Id="rId19" Type="http://schemas.openxmlformats.org/officeDocument/2006/relationships/oleObject" Target="../embeddings/oleObject101.bin"/><Relationship Id="rId4" Type="http://schemas.openxmlformats.org/officeDocument/2006/relationships/image" Target="../media/image96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101.wmf"/><Relationship Id="rId22" Type="http://schemas.openxmlformats.org/officeDocument/2006/relationships/image" Target="../media/image10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5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audio" Target="../media/audio1.wav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24.bin"/><Relationship Id="rId3" Type="http://schemas.openxmlformats.org/officeDocument/2006/relationships/audio" Target="../media/audio1.wav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23.wmf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23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0.wmf"/><Relationship Id="rId5" Type="http://schemas.openxmlformats.org/officeDocument/2006/relationships/image" Target="../media/image17.emf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20.bin"/><Relationship Id="rId19" Type="http://schemas.openxmlformats.org/officeDocument/2006/relationships/image" Target="../media/image24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123950"/>
            <a:ext cx="6781800" cy="2592388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概率论与数理统计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第一章 随机事件与概率</a:t>
            </a:r>
          </a:p>
        </p:txBody>
      </p:sp>
      <p:sp>
        <p:nvSpPr>
          <p:cNvPr id="18436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E7C8BAF-E344-4844-9752-5F0E1F9FC009}" type="slidenum">
              <a:rPr lang="en-US" altLang="zh-CN" sz="1000" smtClean="0">
                <a:solidFill>
                  <a:srgbClr val="FE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000" smtClean="0">
              <a:solidFill>
                <a:srgbClr val="FE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373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534987" y="367590"/>
            <a:ext cx="7407275" cy="105823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cap="all" dirty="0" smtClean="0"/>
              <a:t>1.4 </a:t>
            </a:r>
            <a:r>
              <a:rPr lang="zh-CN" altLang="en-US" sz="3200" b="1" cap="all" dirty="0" smtClean="0"/>
              <a:t>条件概率</a:t>
            </a:r>
            <a:r>
              <a:rPr lang="zh-CN" altLang="en-US" b="1" cap="all" dirty="0" smtClean="0"/>
              <a:t/>
            </a:r>
            <a:br>
              <a:rPr lang="zh-CN" altLang="en-US" b="1" cap="all" dirty="0" smtClean="0"/>
            </a:br>
            <a:endParaRPr lang="zh-CN" altLang="en-US" dirty="0"/>
          </a:p>
        </p:txBody>
      </p:sp>
      <p:sp>
        <p:nvSpPr>
          <p:cNvPr id="30" name="矩形 2471970"/>
          <p:cNvSpPr>
            <a:spLocks noChangeArrowheads="1"/>
          </p:cNvSpPr>
          <p:nvPr/>
        </p:nvSpPr>
        <p:spPr bwMode="auto">
          <a:xfrm>
            <a:off x="544750" y="929105"/>
            <a:ext cx="5670947" cy="693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2600" b="1" u="sng" dirty="0">
                <a:solidFill>
                  <a:srgbClr val="000066"/>
                </a:solidFill>
                <a:latin typeface="楷体_GB2312"/>
                <a:ea typeface="楷体_GB2312"/>
                <a:cs typeface="楷体_GB2312"/>
              </a:rPr>
              <a:t>全概率</a:t>
            </a:r>
            <a:r>
              <a:rPr lang="zh-CN" altLang="en-US" sz="2600" b="1" u="sng" dirty="0" smtClean="0">
                <a:solidFill>
                  <a:srgbClr val="000066"/>
                </a:solidFill>
                <a:latin typeface="楷体_GB2312"/>
                <a:ea typeface="楷体_GB2312"/>
                <a:cs typeface="楷体_GB2312"/>
              </a:rPr>
              <a:t>公式</a:t>
            </a:r>
            <a:endParaRPr lang="zh-CN" altLang="en-US" sz="2600" b="1" u="sng" dirty="0">
              <a:solidFill>
                <a:srgbClr val="000066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31" name="矩形 2481154"/>
          <p:cNvSpPr>
            <a:spLocks noChangeArrowheads="1"/>
          </p:cNvSpPr>
          <p:nvPr/>
        </p:nvSpPr>
        <p:spPr bwMode="auto">
          <a:xfrm>
            <a:off x="562212" y="1604383"/>
            <a:ext cx="2400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1.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划分的概念</a:t>
            </a: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5232637" y="1690108"/>
            <a:ext cx="2743200" cy="19812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</a:pPr>
            <a:endParaRPr lang="en-US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endParaRPr lang="en-US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endParaRPr lang="en-US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endParaRPr lang="en-US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endParaRPr lang="en-US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Ω</a:t>
            </a:r>
            <a:endParaRPr lang="en-US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椭圆 32"/>
          <p:cNvSpPr>
            <a:spLocks noChangeArrowheads="1"/>
          </p:cNvSpPr>
          <p:nvPr/>
        </p:nvSpPr>
        <p:spPr bwMode="auto">
          <a:xfrm>
            <a:off x="5385037" y="2185408"/>
            <a:ext cx="1943100" cy="1189038"/>
          </a:xfrm>
          <a:prstGeom prst="ellipse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</a:pPr>
            <a:endParaRPr lang="en-US" altLang="zh-CN" sz="1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lang="en-US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直接连接符 33"/>
          <p:cNvSpPr>
            <a:spLocks noChangeShapeType="1"/>
          </p:cNvSpPr>
          <p:nvPr/>
        </p:nvSpPr>
        <p:spPr bwMode="auto">
          <a:xfrm>
            <a:off x="5727937" y="1690108"/>
            <a:ext cx="0" cy="1981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直接连接符 34"/>
          <p:cNvSpPr>
            <a:spLocks noChangeShapeType="1"/>
          </p:cNvSpPr>
          <p:nvPr/>
        </p:nvSpPr>
        <p:spPr bwMode="auto">
          <a:xfrm>
            <a:off x="6299437" y="1690108"/>
            <a:ext cx="0" cy="1981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直接连接符 35"/>
          <p:cNvSpPr>
            <a:spLocks noChangeShapeType="1"/>
          </p:cNvSpPr>
          <p:nvPr/>
        </p:nvSpPr>
        <p:spPr bwMode="auto">
          <a:xfrm>
            <a:off x="7328137" y="1690108"/>
            <a:ext cx="0" cy="1981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7" name="对象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3537605"/>
              </p:ext>
            </p:extLst>
          </p:nvPr>
        </p:nvGraphicFramePr>
        <p:xfrm>
          <a:off x="678100" y="2731508"/>
          <a:ext cx="275748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2" r:id="rId4" imgW="1816417" imgH="279717" progId="Equation.3">
                  <p:embed/>
                </p:oleObj>
              </mc:Choice>
              <mc:Fallback>
                <p:oleObj r:id="rId4" imgW="1816417" imgH="279717" progId="Equation.3">
                  <p:embed/>
                  <p:pic>
                    <p:nvPicPr>
                      <p:cNvPr id="2481166" name="对象 248116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00" y="2731508"/>
                        <a:ext cx="2757487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0453387"/>
              </p:ext>
            </p:extLst>
          </p:nvPr>
        </p:nvGraphicFramePr>
        <p:xfrm>
          <a:off x="700325" y="3180771"/>
          <a:ext cx="19081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3" r:id="rId6" imgW="1244377" imgH="431930" progId="Equation.3">
                  <p:embed/>
                </p:oleObj>
              </mc:Choice>
              <mc:Fallback>
                <p:oleObj r:id="rId6" imgW="1244377" imgH="431930" progId="Equation.3">
                  <p:embed/>
                  <p:pic>
                    <p:nvPicPr>
                      <p:cNvPr id="2481167" name="对象 248116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325" y="3180771"/>
                        <a:ext cx="190817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文本框 38"/>
          <p:cNvSpPr txBox="1">
            <a:spLocks noChangeArrowheads="1"/>
          </p:cNvSpPr>
          <p:nvPr/>
        </p:nvSpPr>
        <p:spPr bwMode="auto">
          <a:xfrm>
            <a:off x="544750" y="4082471"/>
            <a:ext cx="28162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2.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全概率公式</a:t>
            </a:r>
          </a:p>
        </p:txBody>
      </p:sp>
      <p:graphicFrame>
        <p:nvGraphicFramePr>
          <p:cNvPr id="40" name="对象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8332787"/>
              </p:ext>
            </p:extLst>
          </p:nvPr>
        </p:nvGraphicFramePr>
        <p:xfrm>
          <a:off x="2965687" y="3947533"/>
          <a:ext cx="3627438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4" r:id="rId8" imgW="2018741" imgH="431930" progId="Equation.3">
                  <p:embed/>
                </p:oleObj>
              </mc:Choice>
              <mc:Fallback>
                <p:oleObj r:id="rId8" imgW="2018741" imgH="431930" progId="Equation.3">
                  <p:embed/>
                  <p:pic>
                    <p:nvPicPr>
                      <p:cNvPr id="2481169" name="对象 248116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687" y="3947533"/>
                        <a:ext cx="3627438" cy="773113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文本框 40"/>
          <p:cNvSpPr txBox="1">
            <a:spLocks noChangeArrowheads="1"/>
          </p:cNvSpPr>
          <p:nvPr/>
        </p:nvSpPr>
        <p:spPr bwMode="auto">
          <a:xfrm>
            <a:off x="1105137" y="5055608"/>
            <a:ext cx="685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∵</a:t>
            </a:r>
          </a:p>
        </p:txBody>
      </p:sp>
      <p:graphicFrame>
        <p:nvGraphicFramePr>
          <p:cNvPr id="42" name="对象 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7672682"/>
              </p:ext>
            </p:extLst>
          </p:nvPr>
        </p:nvGraphicFramePr>
        <p:xfrm>
          <a:off x="1860787" y="5003221"/>
          <a:ext cx="4811713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5" r:id="rId10" imgW="3199329" imgH="431930" progId="Equation.3">
                  <p:embed/>
                </p:oleObj>
              </mc:Choice>
              <mc:Fallback>
                <p:oleObj r:id="rId10" imgW="3199329" imgH="431930" progId="Equation.3">
                  <p:embed/>
                  <p:pic>
                    <p:nvPicPr>
                      <p:cNvPr id="2481171" name="对象 2481170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787" y="5003221"/>
                        <a:ext cx="4811713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5630786"/>
              </p:ext>
            </p:extLst>
          </p:nvPr>
        </p:nvGraphicFramePr>
        <p:xfrm>
          <a:off x="2551350" y="5547733"/>
          <a:ext cx="161925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6" r:id="rId12" imgW="965098" imgH="431930" progId="Equation.3">
                  <p:embed/>
                </p:oleObj>
              </mc:Choice>
              <mc:Fallback>
                <p:oleObj r:id="rId12" imgW="965098" imgH="431930" progId="Equation.3">
                  <p:embed/>
                  <p:pic>
                    <p:nvPicPr>
                      <p:cNvPr id="2481172" name="对象 2481171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350" y="5547733"/>
                        <a:ext cx="161925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3046426"/>
              </p:ext>
            </p:extLst>
          </p:nvPr>
        </p:nvGraphicFramePr>
        <p:xfrm>
          <a:off x="4210288" y="5592183"/>
          <a:ext cx="244316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" r:id="rId14" imgW="1561739" imgH="431930" progId="Equation.3">
                  <p:embed/>
                </p:oleObj>
              </mc:Choice>
              <mc:Fallback>
                <p:oleObj r:id="rId14" imgW="1561739" imgH="431930" progId="Equation.3">
                  <p:embed/>
                  <p:pic>
                    <p:nvPicPr>
                      <p:cNvPr id="2481173" name="对象 2481172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288" y="5592183"/>
                        <a:ext cx="2443162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5232637" y="1690108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  A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  … …    A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</a:p>
        </p:txBody>
      </p:sp>
      <p:graphicFrame>
        <p:nvGraphicFramePr>
          <p:cNvPr id="46" name="对象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6570898"/>
              </p:ext>
            </p:extLst>
          </p:nvPr>
        </p:nvGraphicFramePr>
        <p:xfrm>
          <a:off x="1448037" y="3143045"/>
          <a:ext cx="2825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" r:id="rId16" imgW="190652" imgH="152585" progId="Equation.3">
                  <p:embed/>
                </p:oleObj>
              </mc:Choice>
              <mc:Fallback>
                <p:oleObj r:id="rId16" imgW="190652" imgH="152585" progId="Equation.3">
                  <p:embed/>
                  <p:pic>
                    <p:nvPicPr>
                      <p:cNvPr id="2481175" name="对象 2481174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8037" y="3143045"/>
                        <a:ext cx="282575" cy="225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1725177"/>
              </p:ext>
            </p:extLst>
          </p:nvPr>
        </p:nvGraphicFramePr>
        <p:xfrm>
          <a:off x="4092812" y="3938008"/>
          <a:ext cx="304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" r:id="rId18" imgW="152387" imgH="127042" progId="Equation.3">
                  <p:embed/>
                </p:oleObj>
              </mc:Choice>
              <mc:Fallback>
                <p:oleObj r:id="rId18" imgW="152387" imgH="127042" progId="Equation.3">
                  <p:embed/>
                  <p:pic>
                    <p:nvPicPr>
                      <p:cNvPr id="2481176" name="对象 2481175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812" y="3938008"/>
                        <a:ext cx="304800" cy="254000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3904886"/>
              </p:ext>
            </p:extLst>
          </p:nvPr>
        </p:nvGraphicFramePr>
        <p:xfrm>
          <a:off x="2262425" y="2360033"/>
          <a:ext cx="314325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" r:id="rId20" imgW="190652" imgH="152585" progId="Equation.3">
                  <p:embed/>
                </p:oleObj>
              </mc:Choice>
              <mc:Fallback>
                <p:oleObj r:id="rId20" imgW="190652" imgH="152585" progId="Equation.3">
                  <p:embed/>
                  <p:pic>
                    <p:nvPicPr>
                      <p:cNvPr id="2481177" name="对象 2481176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425" y="2360033"/>
                        <a:ext cx="314325" cy="250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圆角矩形标注 48"/>
          <p:cNvSpPr>
            <a:spLocks noChangeArrowheads="1"/>
          </p:cNvSpPr>
          <p:nvPr/>
        </p:nvSpPr>
        <p:spPr bwMode="auto">
          <a:xfrm>
            <a:off x="4602163" y="1062915"/>
            <a:ext cx="685800" cy="457200"/>
          </a:xfrm>
          <a:prstGeom prst="wedgeRoundRectCallout">
            <a:avLst>
              <a:gd name="adj1" fmla="val 124074"/>
              <a:gd name="adj2" fmla="val 362500"/>
              <a:gd name="adj3" fmla="val 16667"/>
            </a:avLst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BA</a:t>
            </a:r>
            <a:r>
              <a:rPr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" name="圆角矩形标注 49"/>
          <p:cNvSpPr>
            <a:spLocks noChangeArrowheads="1"/>
          </p:cNvSpPr>
          <p:nvPr/>
        </p:nvSpPr>
        <p:spPr bwMode="auto">
          <a:xfrm>
            <a:off x="5461237" y="928108"/>
            <a:ext cx="685800" cy="457200"/>
          </a:xfrm>
          <a:prstGeom prst="wedgeRoundRectCallout">
            <a:avLst>
              <a:gd name="adj1" fmla="val 31944"/>
              <a:gd name="adj2" fmla="val 347917"/>
              <a:gd name="adj3" fmla="val 16667"/>
            </a:avLst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BA</a:t>
            </a:r>
            <a:r>
              <a:rPr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" name="圆角矩形标注 50"/>
          <p:cNvSpPr>
            <a:spLocks noChangeArrowheads="1"/>
          </p:cNvSpPr>
          <p:nvPr/>
        </p:nvSpPr>
        <p:spPr bwMode="auto">
          <a:xfrm>
            <a:off x="5766037" y="928108"/>
            <a:ext cx="914400" cy="457200"/>
          </a:xfrm>
          <a:prstGeom prst="wedgeRoundRectCallout">
            <a:avLst>
              <a:gd name="adj1" fmla="val 48093"/>
              <a:gd name="adj2" fmla="val 339931"/>
              <a:gd name="adj3" fmla="val 16667"/>
            </a:avLst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BA</a:t>
            </a:r>
            <a:r>
              <a:rPr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...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" name="圆角矩形标注 51"/>
          <p:cNvSpPr>
            <a:spLocks noChangeArrowheads="1"/>
          </p:cNvSpPr>
          <p:nvPr/>
        </p:nvSpPr>
        <p:spPr bwMode="auto">
          <a:xfrm>
            <a:off x="6375637" y="928108"/>
            <a:ext cx="685800" cy="457200"/>
          </a:xfrm>
          <a:prstGeom prst="wedgeRoundRectCallout">
            <a:avLst>
              <a:gd name="adj1" fmla="val 88657"/>
              <a:gd name="adj2" fmla="val 344097"/>
              <a:gd name="adj3" fmla="val 16667"/>
            </a:avLst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BA</a:t>
            </a:r>
            <a:r>
              <a:rPr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n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" name="文本框 2481183"/>
          <p:cNvSpPr txBox="1">
            <a:spLocks noChangeArrowheads="1"/>
          </p:cNvSpPr>
          <p:nvPr/>
        </p:nvSpPr>
        <p:spPr bwMode="auto">
          <a:xfrm>
            <a:off x="568562" y="2085396"/>
            <a:ext cx="436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…,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是</a:t>
            </a:r>
            <a:r>
              <a:rPr lang="en-US" altLang="zh-CN" sz="2400" b="1" dirty="0">
                <a:solidFill>
                  <a:srgbClr val="000000"/>
                </a:solidFill>
                <a:latin typeface="Symbol" panose="05050102010706020507" pitchFamily="18" charset="2"/>
              </a:rPr>
              <a:t>W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的一个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划分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指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</a:p>
        </p:txBody>
      </p:sp>
      <p:sp>
        <p:nvSpPr>
          <p:cNvPr id="54" name="直接连接符 53"/>
          <p:cNvSpPr>
            <a:spLocks noChangeShapeType="1"/>
          </p:cNvSpPr>
          <p:nvPr/>
        </p:nvSpPr>
        <p:spPr bwMode="auto">
          <a:xfrm>
            <a:off x="2619613" y="6265283"/>
            <a:ext cx="3906837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939674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9" grpId="0" build="p"/>
      <p:bldP spid="41" grpId="0" build="p"/>
      <p:bldP spid="45" grpId="0"/>
      <p:bldP spid="49" grpId="0" animBg="1"/>
      <p:bldP spid="50" grpId="0" animBg="1"/>
      <p:bldP spid="51" grpId="0" animBg="1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275" name="文本框 2486274"/>
          <p:cNvSpPr txBox="1">
            <a:spLocks noChangeArrowheads="1"/>
          </p:cNvSpPr>
          <p:nvPr/>
        </p:nvSpPr>
        <p:spPr bwMode="auto">
          <a:xfrm>
            <a:off x="626588" y="2702197"/>
            <a:ext cx="6117431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解  记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={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取到第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台车床加工的零件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=1,2</a:t>
            </a:r>
            <a:r>
              <a:rPr lang="en-US" altLang="zh-CN" sz="2400" b="1" i="1" dirty="0">
                <a:solidFill>
                  <a:srgbClr val="000000"/>
                </a:solidFill>
                <a:latin typeface="宋体" panose="02010600030101010101" pitchFamily="2" charset="-122"/>
              </a:rPr>
              <a:t>, </a:t>
            </a: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 i="1" dirty="0">
                <a:solidFill>
                  <a:srgbClr val="000000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={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取到废品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},</a:t>
            </a:r>
          </a:p>
        </p:txBody>
      </p:sp>
      <p:graphicFrame>
        <p:nvGraphicFramePr>
          <p:cNvPr id="2486276" name="对象 248627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4387068"/>
              </p:ext>
            </p:extLst>
          </p:nvPr>
        </p:nvGraphicFramePr>
        <p:xfrm>
          <a:off x="1167131" y="3578763"/>
          <a:ext cx="4283551" cy="385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8" name="公式" r:id="rId3" imgW="3210313" imgH="253780" progId="Equation.3">
                  <p:embed/>
                </p:oleObj>
              </mc:Choice>
              <mc:Fallback>
                <p:oleObj name="公式" r:id="rId3" imgW="3210313" imgH="253780" progId="Equation.3">
                  <p:embed/>
                  <p:pic>
                    <p:nvPicPr>
                      <p:cNvPr id="2486276" name="对象 248627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7131" y="3578763"/>
                        <a:ext cx="4283551" cy="3850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6277" name="对象 248627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9046629"/>
              </p:ext>
            </p:extLst>
          </p:nvPr>
        </p:nvGraphicFramePr>
        <p:xfrm>
          <a:off x="5450682" y="3428909"/>
          <a:ext cx="2766695" cy="683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9" name="公式" r:id="rId5" imgW="2159000" imgH="482600" progId="Equation.3">
                  <p:embed/>
                </p:oleObj>
              </mc:Choice>
              <mc:Fallback>
                <p:oleObj name="公式" r:id="rId5" imgW="2159000" imgH="482600" progId="Equation.3">
                  <p:embed/>
                  <p:pic>
                    <p:nvPicPr>
                      <p:cNvPr id="2486277" name="对象 248627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0682" y="3428909"/>
                        <a:ext cx="2766695" cy="6836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6279" name="对象 248627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1668454"/>
              </p:ext>
            </p:extLst>
          </p:nvPr>
        </p:nvGraphicFramePr>
        <p:xfrm>
          <a:off x="1107697" y="4846372"/>
          <a:ext cx="1819909" cy="701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0" name="公式" r:id="rId7" imgW="1574800" imgH="520700" progId="Equation.3">
                  <p:embed/>
                </p:oleObj>
              </mc:Choice>
              <mc:Fallback>
                <p:oleObj name="公式" r:id="rId7" imgW="1574800" imgH="520700" progId="Equation.3">
                  <p:embed/>
                  <p:pic>
                    <p:nvPicPr>
                      <p:cNvPr id="2486279" name="对象 248627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7697" y="4846372"/>
                        <a:ext cx="1819909" cy="701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6280" name="对象 248627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1304780"/>
              </p:ext>
            </p:extLst>
          </p:nvPr>
        </p:nvGraphicFramePr>
        <p:xfrm>
          <a:off x="2927606" y="4846372"/>
          <a:ext cx="1785300" cy="710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1" name="公式" r:id="rId9" imgW="1409700" imgH="520700" progId="Equation.3">
                  <p:embed/>
                </p:oleObj>
              </mc:Choice>
              <mc:Fallback>
                <p:oleObj name="公式" r:id="rId9" imgW="1409700" imgH="520700" progId="Equation.3">
                  <p:embed/>
                  <p:pic>
                    <p:nvPicPr>
                      <p:cNvPr id="2486280" name="对象 248627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606" y="4846372"/>
                        <a:ext cx="1785300" cy="7102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6281" name="文本框 2486280"/>
          <p:cNvSpPr txBox="1">
            <a:spLocks noChangeArrowheads="1"/>
          </p:cNvSpPr>
          <p:nvPr/>
        </p:nvSpPr>
        <p:spPr bwMode="auto">
          <a:xfrm>
            <a:off x="567154" y="4245162"/>
            <a:ext cx="76502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反问：如果取到废品，它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是哪台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车床加工的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概率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更大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？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486282" name="对象 248628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9422100"/>
              </p:ext>
            </p:extLst>
          </p:nvPr>
        </p:nvGraphicFramePr>
        <p:xfrm>
          <a:off x="4813552" y="4846372"/>
          <a:ext cx="1719263" cy="663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2" name="公式" r:id="rId11" imgW="1244600" imgH="482600" progId="Equation.3">
                  <p:embed/>
                </p:oleObj>
              </mc:Choice>
              <mc:Fallback>
                <p:oleObj name="公式" r:id="rId11" imgW="1244600" imgH="482600" progId="Equation.3">
                  <p:embed/>
                  <p:pic>
                    <p:nvPicPr>
                      <p:cNvPr id="2486282" name="对象 2486281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552" y="4846372"/>
                        <a:ext cx="1719263" cy="6631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6283" name="对象 248628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4534579"/>
              </p:ext>
            </p:extLst>
          </p:nvPr>
        </p:nvGraphicFramePr>
        <p:xfrm>
          <a:off x="1119603" y="5642324"/>
          <a:ext cx="2259805" cy="347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3" name="公式" r:id="rId13" imgW="1929563" imgH="253890" progId="Equation.3">
                  <p:embed/>
                </p:oleObj>
              </mc:Choice>
              <mc:Fallback>
                <p:oleObj name="公式" r:id="rId13" imgW="1929563" imgH="253890" progId="Equation.3">
                  <p:embed/>
                  <p:pic>
                    <p:nvPicPr>
                      <p:cNvPr id="2486283" name="对象 2486282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603" y="5642324"/>
                        <a:ext cx="2259805" cy="3473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6284" name="对象 248628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945290"/>
              </p:ext>
            </p:extLst>
          </p:nvPr>
        </p:nvGraphicFramePr>
        <p:xfrm>
          <a:off x="3379408" y="5509550"/>
          <a:ext cx="625158" cy="581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4" name="公式" r:id="rId15" imgW="470104" imgH="482810" progId="Equation.3">
                  <p:embed/>
                </p:oleObj>
              </mc:Choice>
              <mc:Fallback>
                <p:oleObj name="公式" r:id="rId15" imgW="470104" imgH="482810" progId="Equation.3">
                  <p:embed/>
                  <p:pic>
                    <p:nvPicPr>
                      <p:cNvPr id="2486284" name="对象 2486283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408" y="5509550"/>
                        <a:ext cx="625158" cy="5817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6285" name="文本框 2486284"/>
          <p:cNvSpPr txBox="1">
            <a:spLocks noChangeArrowheads="1"/>
          </p:cNvSpPr>
          <p:nvPr/>
        </p:nvSpPr>
        <p:spPr bwMode="auto">
          <a:xfrm>
            <a:off x="534987" y="1016667"/>
            <a:ext cx="7847013" cy="156966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3366FF"/>
                </a:solidFill>
                <a:latin typeface="宋体" panose="02010600030101010101" pitchFamily="2" charset="-122"/>
              </a:rPr>
              <a:t>例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两台车床加工同样的零件，第一台的废品率为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0.04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，第二台的废品率为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0.07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，加工出来的零件混放，并设第一台加工的零件数是第二台的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倍。</a:t>
            </a:r>
            <a:r>
              <a:rPr lang="zh-CN" altLang="en-US" sz="2400" b="1" dirty="0">
                <a:solidFill>
                  <a:srgbClr val="003399"/>
                </a:solidFill>
                <a:latin typeface="宋体" panose="02010600030101010101" pitchFamily="2" charset="-122"/>
              </a:rPr>
              <a:t>现任取一零件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，问取到废品的概率是多少？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534987" y="367590"/>
            <a:ext cx="7407275" cy="105823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cap="all" dirty="0" smtClean="0"/>
              <a:t>1.4 </a:t>
            </a:r>
            <a:r>
              <a:rPr lang="zh-CN" altLang="en-US" sz="3200" b="1" cap="all" dirty="0" smtClean="0"/>
              <a:t>条件概率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5551656"/>
      </p:ext>
    </p:extLst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486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248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248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8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8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2486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8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248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248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8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248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6275" grpId="0" build="p"/>
      <p:bldP spid="2486281" grpId="0" build="p"/>
      <p:bldP spid="248628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sp>
        <p:nvSpPr>
          <p:cNvPr id="25" name="标题 1"/>
          <p:cNvSpPr txBox="1">
            <a:spLocks/>
          </p:cNvSpPr>
          <p:nvPr/>
        </p:nvSpPr>
        <p:spPr>
          <a:xfrm>
            <a:off x="534987" y="367590"/>
            <a:ext cx="7407275" cy="105823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cap="all" dirty="0" smtClean="0"/>
              <a:t>1.4 </a:t>
            </a:r>
            <a:r>
              <a:rPr lang="zh-CN" altLang="en-US" sz="3200" b="1" cap="all" dirty="0" smtClean="0"/>
              <a:t>条件概率</a:t>
            </a:r>
            <a:endParaRPr lang="zh-CN" altLang="en-US" dirty="0"/>
          </a:p>
        </p:txBody>
      </p:sp>
      <p:sp>
        <p:nvSpPr>
          <p:cNvPr id="27" name="矩形 2471970"/>
          <p:cNvSpPr>
            <a:spLocks noChangeArrowheads="1"/>
          </p:cNvSpPr>
          <p:nvPr/>
        </p:nvSpPr>
        <p:spPr bwMode="auto">
          <a:xfrm>
            <a:off x="544750" y="929105"/>
            <a:ext cx="5670947" cy="693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2600" b="1" u="sng" dirty="0">
                <a:solidFill>
                  <a:srgbClr val="000066"/>
                </a:solidFill>
                <a:latin typeface="楷体_GB2312"/>
                <a:ea typeface="楷体_GB2312"/>
                <a:cs typeface="楷体_GB2312"/>
              </a:rPr>
              <a:t>贝叶斯</a:t>
            </a:r>
            <a:r>
              <a:rPr lang="zh-CN" altLang="en-US" sz="2600" b="1" u="sng" dirty="0" smtClean="0">
                <a:solidFill>
                  <a:srgbClr val="000066"/>
                </a:solidFill>
                <a:latin typeface="楷体_GB2312"/>
                <a:ea typeface="楷体_GB2312"/>
                <a:cs typeface="楷体_GB2312"/>
              </a:rPr>
              <a:t>公式</a:t>
            </a:r>
            <a:endParaRPr lang="zh-CN" altLang="en-US" sz="2600" b="1" u="sng" dirty="0">
              <a:solidFill>
                <a:srgbClr val="000066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28" name="Line 3"/>
          <p:cNvSpPr>
            <a:spLocks noChangeShapeType="1"/>
          </p:cNvSpPr>
          <p:nvPr/>
        </p:nvSpPr>
        <p:spPr bwMode="auto">
          <a:xfrm>
            <a:off x="5201824" y="4301652"/>
            <a:ext cx="860425" cy="1025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4"/>
          <p:cNvSpPr>
            <a:spLocks noChangeShapeType="1"/>
          </p:cNvSpPr>
          <p:nvPr/>
        </p:nvSpPr>
        <p:spPr bwMode="auto">
          <a:xfrm>
            <a:off x="5816186" y="4301652"/>
            <a:ext cx="369888" cy="1025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5"/>
          <p:cNvSpPr>
            <a:spLocks noChangeShapeType="1"/>
          </p:cNvSpPr>
          <p:nvPr/>
        </p:nvSpPr>
        <p:spPr bwMode="auto">
          <a:xfrm flipH="1">
            <a:off x="6308311" y="4301652"/>
            <a:ext cx="615950" cy="1025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6"/>
          <p:cNvSpPr>
            <a:spLocks noChangeShapeType="1"/>
          </p:cNvSpPr>
          <p:nvPr/>
        </p:nvSpPr>
        <p:spPr bwMode="auto">
          <a:xfrm>
            <a:off x="6432136" y="5439890"/>
            <a:ext cx="12303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 flipV="1">
            <a:off x="7662449" y="4188940"/>
            <a:ext cx="0" cy="1250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 flipH="1">
            <a:off x="7048086" y="4188940"/>
            <a:ext cx="614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9"/>
          <p:cNvSpPr>
            <a:spLocks noChangeShapeType="1"/>
          </p:cNvSpPr>
          <p:nvPr/>
        </p:nvSpPr>
        <p:spPr bwMode="auto">
          <a:xfrm flipH="1">
            <a:off x="5077999" y="2710977"/>
            <a:ext cx="1108075" cy="1250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10"/>
          <p:cNvSpPr>
            <a:spLocks noChangeShapeType="1"/>
          </p:cNvSpPr>
          <p:nvPr/>
        </p:nvSpPr>
        <p:spPr bwMode="auto">
          <a:xfrm flipH="1">
            <a:off x="5693949" y="2710977"/>
            <a:ext cx="492125" cy="1250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11"/>
          <p:cNvSpPr>
            <a:spLocks noChangeShapeType="1"/>
          </p:cNvSpPr>
          <p:nvPr/>
        </p:nvSpPr>
        <p:spPr bwMode="auto">
          <a:xfrm>
            <a:off x="6186074" y="2710977"/>
            <a:ext cx="738187" cy="1250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5570124" y="3165002"/>
            <a:ext cx="649287" cy="37147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0" tIns="36000" rIns="0" bIns="36000">
            <a:spAutoFit/>
          </a:bodyPr>
          <a:lstStyle/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900" i="1">
                <a:solidFill>
                  <a:srgbClr val="000000"/>
                </a:solidFill>
                <a:latin typeface="Times New Roman" panose="02020603050405020304" pitchFamily="18" charset="0"/>
              </a:rPr>
              <a:t> P</a:t>
            </a:r>
            <a:r>
              <a:rPr kumimoji="1" lang="en-US" altLang="zh-CN" sz="19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1900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19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9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Text Box 13"/>
          <p:cNvSpPr txBox="1">
            <a:spLocks noChangeArrowheads="1"/>
          </p:cNvSpPr>
          <p:nvPr/>
        </p:nvSpPr>
        <p:spPr bwMode="auto">
          <a:xfrm>
            <a:off x="7170324" y="4417540"/>
            <a:ext cx="1106487" cy="433387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0" tIns="36000" rIns="0" bIns="36000"/>
          <a:lstStyle/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P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000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|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kumimoji="1"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5000211" y="3887315"/>
            <a:ext cx="221615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…   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endParaRPr kumimoji="1" lang="en-US" altLang="zh-CN" sz="1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" name="Text Box 15"/>
          <p:cNvSpPr txBox="1">
            <a:spLocks noChangeArrowheads="1"/>
          </p:cNvSpPr>
          <p:nvPr/>
        </p:nvSpPr>
        <p:spPr bwMode="auto">
          <a:xfrm>
            <a:off x="5693949" y="4530252"/>
            <a:ext cx="860425" cy="455613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18000" tIns="36000" rIns="18000" bIns="36000"/>
          <a:lstStyle/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</a:rPr>
              <a:t>|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0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1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6143211" y="5247802"/>
            <a:ext cx="2460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1037811" y="1726727"/>
            <a:ext cx="5791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E996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402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 smtClean="0">
                <a:latin typeface="Times New Roman" panose="02020603050405020304" pitchFamily="18" charset="0"/>
              </a:rPr>
              <a:t>    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设</a:t>
            </a:r>
            <a:r>
              <a:rPr kumimoji="1" lang="zh-CN" altLang="en-US" sz="24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,…</a:t>
            </a:r>
            <a:r>
              <a:rPr kumimoji="1" lang="zh-CN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i="1" baseline="-25000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en-US" sz="2400" dirty="0">
                <a:latin typeface="宋体" panose="02010600030101010101" pitchFamily="2" charset="-122"/>
                <a:ea typeface="华文中宋" panose="02010600040101010101" pitchFamily="2" charset="-122"/>
              </a:rPr>
              <a:t>是对</a:t>
            </a:r>
            <a:r>
              <a:rPr kumimoji="1" lang="en-US" altLang="zh-CN" sz="2400" dirty="0">
                <a:latin typeface="宋体" panose="02010600030101010101" pitchFamily="2" charset="-122"/>
                <a:ea typeface="华文中宋" panose="02010600040101010101" pitchFamily="2" charset="-122"/>
              </a:rPr>
              <a:t>Ω</a:t>
            </a:r>
            <a:r>
              <a:rPr kumimoji="1" lang="zh-CN" altLang="en-US" sz="2400" dirty="0">
                <a:latin typeface="宋体" panose="02010600030101010101" pitchFamily="2" charset="-122"/>
                <a:ea typeface="华文中宋" panose="02010600040101010101" pitchFamily="2" charset="-122"/>
              </a:rPr>
              <a:t>的一个划分，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则</a:t>
            </a:r>
            <a:endParaRPr kumimoji="1"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4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515016"/>
              </p:ext>
            </p:extLst>
          </p:nvPr>
        </p:nvGraphicFramePr>
        <p:xfrm>
          <a:off x="871124" y="2771302"/>
          <a:ext cx="2484437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Equation" r:id="rId5" imgW="1193760" imgH="419040" progId="Equation.3">
                  <p:embed/>
                </p:oleObj>
              </mc:Choice>
              <mc:Fallback>
                <p:oleObj name="Equation" r:id="rId5" imgW="1193760" imgH="419040" progId="Equation.3">
                  <p:embed/>
                  <p:pic>
                    <p:nvPicPr>
                      <p:cNvPr id="49051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124" y="2771302"/>
                        <a:ext cx="2484437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674108"/>
              </p:ext>
            </p:extLst>
          </p:nvPr>
        </p:nvGraphicFramePr>
        <p:xfrm>
          <a:off x="1583745" y="5414489"/>
          <a:ext cx="11430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公式" r:id="rId7" imgW="685800" imgH="203040" progId="Equation.3">
                  <p:embed/>
                </p:oleObj>
              </mc:Choice>
              <mc:Fallback>
                <p:oleObj name="公式" r:id="rId7" imgW="685800" imgH="203040" progId="Equation.3">
                  <p:embed/>
                  <p:pic>
                    <p:nvPicPr>
                      <p:cNvPr id="49051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745" y="5414489"/>
                        <a:ext cx="11430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20"/>
          <p:cNvSpPr txBox="1">
            <a:spLocks noChangeArrowheads="1"/>
          </p:cNvSpPr>
          <p:nvPr/>
        </p:nvSpPr>
        <p:spPr bwMode="auto">
          <a:xfrm>
            <a:off x="5533611" y="3165002"/>
            <a:ext cx="2286000" cy="39052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tIns="36000" bIns="36000"/>
          <a:lstStyle/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9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19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1900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19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90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</a:rPr>
              <a:t>—— </a:t>
            </a:r>
            <a:r>
              <a:rPr kumimoji="1" lang="zh-CN" altLang="en-US" sz="18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先验概率</a:t>
            </a:r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7170324" y="4393727"/>
            <a:ext cx="1106487" cy="7381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0" tIns="36000" rIns="0" bIns="36000"/>
          <a:lstStyle/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P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000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|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kumimoji="1" lang="en-US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后验概率</a:t>
            </a:r>
            <a:endParaRPr kumimoji="1"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6143211" y="5231927"/>
            <a:ext cx="246063" cy="36512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  <a:endParaRPr kumimoji="1" lang="en-US" altLang="zh-CN" sz="2400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" name="Text Box 23"/>
          <p:cNvSpPr txBox="1">
            <a:spLocks noChangeArrowheads="1"/>
          </p:cNvSpPr>
          <p:nvPr/>
        </p:nvSpPr>
        <p:spPr bwMode="auto">
          <a:xfrm>
            <a:off x="6143211" y="5231927"/>
            <a:ext cx="246063" cy="36512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  <a:endParaRPr kumimoji="1" lang="en-US" altLang="zh-CN" sz="2400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583745" y="3867635"/>
                <a:ext cx="3124366" cy="9658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fPr>
                        <m:num>
                          <m:r>
                            <a:rPr kumimoji="1" lang="en-US" altLang="zh-CN" sz="24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400" i="1" dirty="0"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i="1" dirty="0"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zh-CN" sz="2400" i="1" dirty="0"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sz="24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𝑃</m:t>
                          </m:r>
                          <m:r>
                            <a:rPr kumimoji="1" lang="en-US" altLang="zh-CN" sz="24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(</m:t>
                          </m:r>
                          <m:r>
                            <a:rPr kumimoji="1" lang="en-US" altLang="zh-CN" sz="24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𝐵</m:t>
                          </m:r>
                          <m:r>
                            <a:rPr kumimoji="1" lang="en-US" altLang="zh-CN" sz="24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|</m:t>
                          </m:r>
                          <m:sSub>
                            <m:sSubPr>
                              <m:ctrlPr>
                                <a:rPr kumimoji="1"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4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kumimoji="1"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𝑗</m:t>
                              </m:r>
                              <m:r>
                                <a:rPr kumimoji="1"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𝑛</m:t>
                              </m:r>
                            </m:sup>
                            <m:e>
                              <m:r>
                                <a:rPr kumimoji="1"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kumimoji="1" lang="en-US" altLang="zh-CN" sz="2400" i="1" dirty="0"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sz="2400" i="1" dirty="0"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i="1" dirty="0"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i="1" dirty="0"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𝑃</m:t>
                              </m:r>
                              <m:r>
                                <a:rPr kumimoji="1"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(</m:t>
                              </m:r>
                              <m:r>
                                <a:rPr kumimoji="1"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𝐵</m:t>
                              </m:r>
                              <m:r>
                                <a:rPr kumimoji="1"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1" lang="en-US" altLang="zh-CN" sz="2400" i="1" dirty="0"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i="1" dirty="0"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zh-CN" sz="2400" i="1" dirty="0"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 sz="24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745" y="3867635"/>
                <a:ext cx="3124366" cy="9658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316438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utoUpdateAnimBg="0"/>
      <p:bldP spid="38" grpId="0" animBg="1" autoUpdateAnimBg="0"/>
      <p:bldP spid="39" grpId="0" build="p" autoUpdateAnimBg="0"/>
      <p:bldP spid="40" grpId="0" animBg="1" autoUpdateAnimBg="0"/>
      <p:bldP spid="41" grpId="0" autoUpdateAnimBg="0"/>
      <p:bldP spid="42" grpId="0" autoUpdateAnimBg="0"/>
      <p:bldP spid="45" grpId="0" animBg="1" autoUpdateAnimBg="0"/>
      <p:bldP spid="46" grpId="0" animBg="1" autoUpdateAnimBg="0"/>
      <p:bldP spid="47" grpId="0" animBg="1" autoUpdateAnimBg="0"/>
      <p:bldP spid="48" grpId="0" animBg="1" autoUpdateAnimBg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923597" y="6269306"/>
            <a:ext cx="1279663" cy="365125"/>
          </a:xfrm>
        </p:spPr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534987" y="367590"/>
            <a:ext cx="7407275" cy="105823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cap="all" dirty="0" smtClean="0"/>
              <a:t>1.4 </a:t>
            </a:r>
            <a:r>
              <a:rPr lang="zh-CN" altLang="en-US" sz="3200" b="1" cap="all" dirty="0" smtClean="0"/>
              <a:t>条件概率</a:t>
            </a:r>
            <a:endParaRPr lang="zh-CN" altLang="en-US" dirty="0"/>
          </a:p>
        </p:txBody>
      </p:sp>
      <p:pic>
        <p:nvPicPr>
          <p:cNvPr id="16" name="图片 2488325" descr="BD20122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492" y="138645"/>
            <a:ext cx="1067120" cy="883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2415761" y="4437891"/>
            <a:ext cx="3578225" cy="96837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 type="none" w="med" len="lg"/>
          </a:ln>
        </p:spPr>
        <p:txBody>
          <a:bodyPr/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2460211" y="5042729"/>
            <a:ext cx="3419475" cy="38417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 type="none" w="med" len="lg"/>
          </a:ln>
        </p:spPr>
        <p:txBody>
          <a:bodyPr/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4255673" y="5041141"/>
            <a:ext cx="1628775" cy="37147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 type="none" w="med" len="lg"/>
          </a:ln>
        </p:spPr>
        <p:txBody>
          <a:bodyPr/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395702" y="1051940"/>
            <a:ext cx="8534399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33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kumimoji="1" lang="zh-CN" altLang="en-US" sz="2400" dirty="0" smtClean="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+mn-ea"/>
              </a:rPr>
              <a:t>一</a:t>
            </a:r>
            <a:r>
              <a:rPr kumimoji="1" lang="zh-CN" altLang="en-US" sz="2400" dirty="0">
                <a:solidFill>
                  <a:srgbClr val="000000"/>
                </a:solidFill>
                <a:latin typeface="+mn-ea"/>
              </a:rPr>
              <a:t>位患者因有某种症状去看医生，医生根据丰富的临床经验知道：有一种疾病，其患者</a:t>
            </a:r>
            <a:r>
              <a:rPr kumimoji="1" lang="en-US" altLang="zh-CN" sz="2400" b="1" dirty="0">
                <a:solidFill>
                  <a:srgbClr val="000000"/>
                </a:solidFill>
                <a:latin typeface="+mn-ea"/>
              </a:rPr>
              <a:t>80</a:t>
            </a:r>
            <a:r>
              <a:rPr kumimoji="1" lang="en-US" altLang="zh-CN" sz="2400" dirty="0">
                <a:solidFill>
                  <a:srgbClr val="000000"/>
                </a:solidFill>
                <a:latin typeface="+mn-ea"/>
              </a:rPr>
              <a:t>%</a:t>
            </a:r>
            <a:r>
              <a:rPr kumimoji="1" lang="zh-CN" altLang="en-US" sz="2400" dirty="0">
                <a:solidFill>
                  <a:srgbClr val="000000"/>
                </a:solidFill>
                <a:latin typeface="+mn-ea"/>
              </a:rPr>
              <a:t>会有这种症状，但在就诊者中这种疾病的患者仅为</a:t>
            </a:r>
            <a:r>
              <a:rPr kumimoji="1" lang="en-US" altLang="zh-CN" sz="2400" b="1" dirty="0">
                <a:solidFill>
                  <a:srgbClr val="000000"/>
                </a:solidFill>
                <a:latin typeface="+mn-ea"/>
              </a:rPr>
              <a:t>0.5</a:t>
            </a:r>
            <a:r>
              <a:rPr kumimoji="1" lang="en-US" altLang="zh-CN" sz="2400" dirty="0">
                <a:solidFill>
                  <a:srgbClr val="000000"/>
                </a:solidFill>
                <a:latin typeface="+mn-ea"/>
              </a:rPr>
              <a:t>%</a:t>
            </a:r>
            <a:r>
              <a:rPr kumimoji="1" lang="zh-CN" altLang="en-US" sz="2400" dirty="0">
                <a:solidFill>
                  <a:srgbClr val="000000"/>
                </a:solidFill>
                <a:latin typeface="+mn-ea"/>
              </a:rPr>
              <a:t>，其他患者中的</a:t>
            </a:r>
            <a:r>
              <a:rPr kumimoji="1" lang="en-US" altLang="zh-CN" sz="24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en-US" altLang="zh-CN" sz="2400" dirty="0">
                <a:solidFill>
                  <a:srgbClr val="000000"/>
                </a:solidFill>
                <a:latin typeface="+mn-ea"/>
              </a:rPr>
              <a:t>%</a:t>
            </a:r>
            <a:r>
              <a:rPr kumimoji="1" lang="zh-CN" altLang="en-US" sz="2400" dirty="0">
                <a:solidFill>
                  <a:srgbClr val="000000"/>
                </a:solidFill>
                <a:latin typeface="+mn-ea"/>
              </a:rPr>
              <a:t>也会有这种症状。据此医生对该患者患有这种疾病的概率如何判断？</a:t>
            </a: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17495" y="2993964"/>
            <a:ext cx="3996531" cy="919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fontAlgn="base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+mn-ea"/>
              </a:rPr>
              <a:t>解</a:t>
            </a:r>
            <a:r>
              <a:rPr kumimoji="1" lang="zh-CN" altLang="en-US" sz="2400" dirty="0">
                <a:solidFill>
                  <a:srgbClr val="000000"/>
                </a:solidFill>
                <a:latin typeface="+mn-ea"/>
              </a:rPr>
              <a:t>  记</a:t>
            </a:r>
            <a:r>
              <a:rPr kumimoji="1" lang="zh-CN" altLang="zh-CN" sz="2400" i="1" dirty="0">
                <a:solidFill>
                  <a:srgbClr val="000000"/>
                </a:solidFill>
                <a:latin typeface="+mn-ea"/>
              </a:rPr>
              <a:t>A</a:t>
            </a:r>
            <a:r>
              <a:rPr kumimoji="1" lang="en-US" altLang="zh-CN" sz="2400" dirty="0">
                <a:solidFill>
                  <a:srgbClr val="000000"/>
                </a:solidFill>
                <a:latin typeface="+mn-ea"/>
              </a:rPr>
              <a:t>={</a:t>
            </a:r>
            <a:r>
              <a:rPr kumimoji="1" lang="zh-CN" altLang="en-US" sz="2400" dirty="0">
                <a:solidFill>
                  <a:srgbClr val="000000"/>
                </a:solidFill>
                <a:latin typeface="+mn-ea"/>
              </a:rPr>
              <a:t>患者患有这种疾病</a:t>
            </a:r>
            <a:r>
              <a:rPr kumimoji="1" lang="en-US" altLang="zh-CN" sz="2400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en-US" altLang="zh-CN" sz="2400" i="1" dirty="0">
                <a:solidFill>
                  <a:srgbClr val="000000"/>
                </a:solidFill>
                <a:latin typeface="+mn-ea"/>
              </a:rPr>
              <a:t>B</a:t>
            </a:r>
            <a:r>
              <a:rPr kumimoji="1" lang="en-US" altLang="zh-CN" sz="2400" dirty="0">
                <a:solidFill>
                  <a:srgbClr val="000000"/>
                </a:solidFill>
                <a:latin typeface="+mn-ea"/>
              </a:rPr>
              <a:t>={</a:t>
            </a:r>
            <a:r>
              <a:rPr kumimoji="1" lang="zh-CN" altLang="en-US" sz="2400" dirty="0">
                <a:solidFill>
                  <a:srgbClr val="000000"/>
                </a:solidFill>
                <a:latin typeface="+mn-ea"/>
              </a:rPr>
              <a:t>患者有这种症状</a:t>
            </a:r>
            <a:r>
              <a:rPr kumimoji="1" lang="en-US" altLang="zh-CN" sz="2400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grpSp>
        <p:nvGrpSpPr>
          <p:cNvPr id="25" name="Group 5"/>
          <p:cNvGrpSpPr>
            <a:grpSpLocks/>
          </p:cNvGrpSpPr>
          <p:nvPr/>
        </p:nvGrpSpPr>
        <p:grpSpPr bwMode="auto">
          <a:xfrm>
            <a:off x="6123635" y="3022922"/>
            <a:ext cx="952500" cy="1477963"/>
            <a:chOff x="3840" y="1776"/>
            <a:chExt cx="600" cy="931"/>
          </a:xfrm>
        </p:grpSpPr>
        <p:sp>
          <p:nvSpPr>
            <p:cNvPr id="26" name="Line 6"/>
            <p:cNvSpPr>
              <a:spLocks noChangeShapeType="1"/>
            </p:cNvSpPr>
            <p:nvPr/>
          </p:nvSpPr>
          <p:spPr bwMode="auto">
            <a:xfrm flipH="1">
              <a:off x="3943" y="1776"/>
              <a:ext cx="497" cy="6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3840" y="2400"/>
              <a:ext cx="192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8" name="Group 8"/>
          <p:cNvGrpSpPr>
            <a:grpSpLocks/>
          </p:cNvGrpSpPr>
          <p:nvPr/>
        </p:nvGrpSpPr>
        <p:grpSpPr bwMode="auto">
          <a:xfrm>
            <a:off x="7076135" y="3022922"/>
            <a:ext cx="1104900" cy="1524000"/>
            <a:chOff x="4440" y="1776"/>
            <a:chExt cx="696" cy="960"/>
          </a:xfrm>
        </p:grpSpPr>
        <p:sp>
          <p:nvSpPr>
            <p:cNvPr id="29" name="Line 9"/>
            <p:cNvSpPr>
              <a:spLocks noChangeShapeType="1"/>
            </p:cNvSpPr>
            <p:nvPr/>
          </p:nvSpPr>
          <p:spPr bwMode="auto">
            <a:xfrm>
              <a:off x="4440" y="1776"/>
              <a:ext cx="597" cy="6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" name="Object 10"/>
            <p:cNvGraphicFramePr>
              <a:graphicFrameLocks noChangeAspect="1"/>
            </p:cNvGraphicFramePr>
            <p:nvPr/>
          </p:nvGraphicFramePr>
          <p:xfrm>
            <a:off x="4889" y="2448"/>
            <a:ext cx="2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2" name="公式" r:id="rId5" imgW="164880" imgH="190440" progId="Equation.3">
                    <p:embed/>
                  </p:oleObj>
                </mc:Choice>
                <mc:Fallback>
                  <p:oleObj name="公式" r:id="rId5" imgW="164880" imgH="190440" progId="Equation.3">
                    <p:embed/>
                    <p:pic>
                      <p:nvPicPr>
                        <p:cNvPr id="49153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9" y="2448"/>
                          <a:ext cx="24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Group 11"/>
          <p:cNvGrpSpPr>
            <a:grpSpLocks/>
          </p:cNvGrpSpPr>
          <p:nvPr/>
        </p:nvGrpSpPr>
        <p:grpSpPr bwMode="auto">
          <a:xfrm>
            <a:off x="6287148" y="4577085"/>
            <a:ext cx="1736725" cy="1417637"/>
            <a:chOff x="3943" y="2755"/>
            <a:chExt cx="1094" cy="893"/>
          </a:xfrm>
        </p:grpSpPr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3943" y="2755"/>
              <a:ext cx="497" cy="6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H="1">
              <a:off x="4639" y="2755"/>
              <a:ext cx="398" cy="6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14"/>
            <p:cNvSpPr txBox="1">
              <a:spLocks noChangeArrowheads="1"/>
            </p:cNvSpPr>
            <p:nvPr/>
          </p:nvSpPr>
          <p:spPr bwMode="auto">
            <a:xfrm>
              <a:off x="4464" y="3341"/>
              <a:ext cx="192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846724"/>
              </p:ext>
            </p:extLst>
          </p:nvPr>
        </p:nvGraphicFramePr>
        <p:xfrm>
          <a:off x="641573" y="3920181"/>
          <a:ext cx="4472391" cy="746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3" name="公式" r:id="rId7" imgW="2514600" imgH="419040" progId="Equation.3">
                  <p:embed/>
                </p:oleObj>
              </mc:Choice>
              <mc:Fallback>
                <p:oleObj name="公式" r:id="rId7" imgW="2514600" imgH="419040" progId="Equation.3">
                  <p:embed/>
                  <p:pic>
                    <p:nvPicPr>
                      <p:cNvPr id="49153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573" y="3920181"/>
                        <a:ext cx="4472391" cy="746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859994"/>
              </p:ext>
            </p:extLst>
          </p:nvPr>
        </p:nvGraphicFramePr>
        <p:xfrm>
          <a:off x="1565133" y="4618095"/>
          <a:ext cx="3193898" cy="76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4" name="公式" r:id="rId9" imgW="1638000" imgH="393480" progId="Equation.3">
                  <p:embed/>
                </p:oleObj>
              </mc:Choice>
              <mc:Fallback>
                <p:oleObj name="公式" r:id="rId9" imgW="1638000" imgH="393480" progId="Equation.3">
                  <p:embed/>
                  <p:pic>
                    <p:nvPicPr>
                      <p:cNvPr id="49153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133" y="4618095"/>
                        <a:ext cx="3193898" cy="76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Line 17"/>
          <p:cNvSpPr>
            <a:spLocks noChangeShapeType="1"/>
          </p:cNvSpPr>
          <p:nvPr/>
        </p:nvSpPr>
        <p:spPr bwMode="auto">
          <a:xfrm>
            <a:off x="4274820" y="1954341"/>
            <a:ext cx="533400" cy="0"/>
          </a:xfrm>
          <a:prstGeom prst="line">
            <a:avLst/>
          </a:prstGeom>
          <a:noFill/>
          <a:ln w="1905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3454400" y="2372796"/>
            <a:ext cx="533400" cy="0"/>
          </a:xfrm>
          <a:prstGeom prst="line">
            <a:avLst/>
          </a:prstGeom>
          <a:noFill/>
          <a:ln w="1905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19"/>
          <p:cNvSpPr>
            <a:spLocks noChangeShapeType="1"/>
          </p:cNvSpPr>
          <p:nvPr/>
        </p:nvSpPr>
        <p:spPr bwMode="auto">
          <a:xfrm>
            <a:off x="3286125" y="1460236"/>
            <a:ext cx="6477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20"/>
          <p:cNvSpPr>
            <a:spLocks noChangeShapeType="1"/>
          </p:cNvSpPr>
          <p:nvPr/>
        </p:nvSpPr>
        <p:spPr bwMode="auto">
          <a:xfrm>
            <a:off x="2460211" y="1954341"/>
            <a:ext cx="604837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6199835" y="3281685"/>
            <a:ext cx="673100" cy="38735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lIns="46800" tIns="36000" rIns="46800" bIns="36000">
            <a:spAutoFit/>
          </a:bodyPr>
          <a:lstStyle/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0.005</a:t>
            </a:r>
            <a:endParaRPr kumimoji="1"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" name="Text Box 22"/>
          <p:cNvSpPr txBox="1">
            <a:spLocks noChangeArrowheads="1"/>
          </p:cNvSpPr>
          <p:nvPr/>
        </p:nvSpPr>
        <p:spPr bwMode="auto">
          <a:xfrm>
            <a:off x="7342835" y="3281685"/>
            <a:ext cx="673100" cy="38735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lIns="46800" tIns="36000" rIns="46800" bIns="36000">
            <a:spAutoFit/>
          </a:bodyPr>
          <a:lstStyle/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0.995</a:t>
            </a:r>
            <a:endParaRPr kumimoji="1"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" name="Text Box 23"/>
          <p:cNvSpPr txBox="1">
            <a:spLocks noChangeArrowheads="1"/>
          </p:cNvSpPr>
          <p:nvPr/>
        </p:nvSpPr>
        <p:spPr bwMode="auto">
          <a:xfrm>
            <a:off x="6199835" y="4835847"/>
            <a:ext cx="631825" cy="3889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tIns="0" rIns="0" bIns="0"/>
          <a:lstStyle/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0.8</a:t>
            </a:r>
            <a:endParaRPr kumimoji="1"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" name="Text Box 24"/>
          <p:cNvSpPr txBox="1">
            <a:spLocks noChangeArrowheads="1"/>
          </p:cNvSpPr>
          <p:nvPr/>
        </p:nvSpPr>
        <p:spPr bwMode="auto">
          <a:xfrm>
            <a:off x="7571435" y="4839022"/>
            <a:ext cx="631825" cy="3889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tIns="0" rIns="0" bIns="0"/>
          <a:lstStyle/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0.1</a:t>
            </a:r>
            <a:endParaRPr kumimoji="1"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" name="Line 25"/>
          <p:cNvSpPr>
            <a:spLocks noChangeShapeType="1"/>
          </p:cNvSpPr>
          <p:nvPr/>
        </p:nvSpPr>
        <p:spPr bwMode="auto">
          <a:xfrm>
            <a:off x="6118225" y="2372796"/>
            <a:ext cx="533400" cy="0"/>
          </a:xfrm>
          <a:prstGeom prst="line">
            <a:avLst/>
          </a:prstGeom>
          <a:noFill/>
          <a:ln w="28575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26"/>
          <p:cNvSpPr txBox="1">
            <a:spLocks noChangeArrowheads="1"/>
          </p:cNvSpPr>
          <p:nvPr/>
        </p:nvSpPr>
        <p:spPr bwMode="auto">
          <a:xfrm>
            <a:off x="1506161" y="5540328"/>
            <a:ext cx="16559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=0.0386</a:t>
            </a:r>
          </a:p>
        </p:txBody>
      </p:sp>
    </p:spTree>
    <p:extLst>
      <p:ext uri="{BB962C8B-B14F-4D97-AF65-F5344CB8AC3E}">
        <p14:creationId xmlns:p14="http://schemas.microsoft.com/office/powerpoint/2010/main" val="294744068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autoUpdateAnimBg="0"/>
      <p:bldP spid="24" grpId="0" build="p" autoUpdateAnimBg="0"/>
      <p:bldP spid="41" grpId="0" animBg="1" autoUpdateAnimBg="0"/>
      <p:bldP spid="42" grpId="0" animBg="1" autoUpdateAnimBg="0"/>
      <p:bldP spid="43" grpId="0" animBg="1" autoUpdateAnimBg="0"/>
      <p:bldP spid="44" grpId="0" animBg="1" autoUpdateAnimBg="0"/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451" name="矩形 2536450"/>
          <p:cNvSpPr>
            <a:spLocks noChangeArrowheads="1"/>
          </p:cNvSpPr>
          <p:nvPr/>
        </p:nvSpPr>
        <p:spPr bwMode="auto">
          <a:xfrm>
            <a:off x="872396" y="3340975"/>
            <a:ext cx="4060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解</a:t>
            </a:r>
          </a:p>
        </p:txBody>
      </p:sp>
      <p:sp>
        <p:nvSpPr>
          <p:cNvPr id="56324" name="矩形 2536452"/>
          <p:cNvSpPr>
            <a:spLocks noChangeArrowheads="1"/>
          </p:cNvSpPr>
          <p:nvPr/>
        </p:nvSpPr>
        <p:spPr bwMode="auto">
          <a:xfrm>
            <a:off x="828375" y="1144420"/>
            <a:ext cx="4940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例</a:t>
            </a:r>
          </a:p>
        </p:txBody>
      </p:sp>
      <p:sp>
        <p:nvSpPr>
          <p:cNvPr id="56325" name="矩形 2536454"/>
          <p:cNvSpPr>
            <a:spLocks noChangeArrowheads="1"/>
          </p:cNvSpPr>
          <p:nvPr/>
        </p:nvSpPr>
        <p:spPr bwMode="auto">
          <a:xfrm>
            <a:off x="3479405" y="3340975"/>
            <a:ext cx="2683669" cy="72628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 type="none" w="med" len="lg"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zh-CN" altLang="en-US" sz="24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56326" name="矩形 2536455"/>
          <p:cNvSpPr>
            <a:spLocks noChangeArrowheads="1"/>
          </p:cNvSpPr>
          <p:nvPr/>
        </p:nvSpPr>
        <p:spPr bwMode="auto">
          <a:xfrm>
            <a:off x="3512742" y="3794603"/>
            <a:ext cx="2564606" cy="28813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 type="none" w="med" len="lg"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zh-CN" altLang="en-US" sz="24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56327" name="矩形 2536456"/>
          <p:cNvSpPr>
            <a:spLocks noChangeArrowheads="1"/>
          </p:cNvSpPr>
          <p:nvPr/>
        </p:nvSpPr>
        <p:spPr bwMode="auto">
          <a:xfrm>
            <a:off x="4859339" y="3793412"/>
            <a:ext cx="1221581" cy="27860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 type="none" w="med" len="lg"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zh-CN" altLang="en-US" sz="24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536460" name="对象 25364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9312264"/>
              </p:ext>
            </p:extLst>
          </p:nvPr>
        </p:nvGraphicFramePr>
        <p:xfrm>
          <a:off x="872396" y="4261370"/>
          <a:ext cx="6270633" cy="380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" name="公式" r:id="rId4" imgW="4593413" imgH="253780" progId="Equation.3">
                  <p:embed/>
                </p:oleObj>
              </mc:Choice>
              <mc:Fallback>
                <p:oleObj name="公式" r:id="rId4" imgW="4593413" imgH="253780" progId="Equation.3">
                  <p:embed/>
                  <p:pic>
                    <p:nvPicPr>
                      <p:cNvPr id="2536460" name="对象 2536459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396" y="4261370"/>
                        <a:ext cx="6270633" cy="3805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6461" name="对象 253646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3580882"/>
              </p:ext>
            </p:extLst>
          </p:nvPr>
        </p:nvGraphicFramePr>
        <p:xfrm>
          <a:off x="1942948" y="4624781"/>
          <a:ext cx="2419072" cy="684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" name="公式" r:id="rId6" imgW="1943100" imgH="482600" progId="Equation.3">
                  <p:embed/>
                </p:oleObj>
              </mc:Choice>
              <mc:Fallback>
                <p:oleObj name="公式" r:id="rId6" imgW="1943100" imgH="482600" progId="Equation.3">
                  <p:embed/>
                  <p:pic>
                    <p:nvPicPr>
                      <p:cNvPr id="2536461" name="对象 2536460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2948" y="4624781"/>
                        <a:ext cx="2419072" cy="6843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6462" name="对象 253646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506293"/>
              </p:ext>
            </p:extLst>
          </p:nvPr>
        </p:nvGraphicFramePr>
        <p:xfrm>
          <a:off x="828375" y="5276509"/>
          <a:ext cx="3051057" cy="807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" name="公式" r:id="rId8" imgW="2349500" imgH="520700" progId="Equation.3">
                  <p:embed/>
                </p:oleObj>
              </mc:Choice>
              <mc:Fallback>
                <p:oleObj name="公式" r:id="rId8" imgW="2349500" imgH="520700" progId="Equation.3">
                  <p:embed/>
                  <p:pic>
                    <p:nvPicPr>
                      <p:cNvPr id="2536462" name="对象 2536461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375" y="5276509"/>
                        <a:ext cx="3051057" cy="807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6463" name="对象 253646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8270630"/>
              </p:ext>
            </p:extLst>
          </p:nvPr>
        </p:nvGraphicFramePr>
        <p:xfrm>
          <a:off x="3879432" y="5309089"/>
          <a:ext cx="1871128" cy="695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" name="公式" r:id="rId10" imgW="1409700" imgH="482600" progId="Equation.3">
                  <p:embed/>
                </p:oleObj>
              </mc:Choice>
              <mc:Fallback>
                <p:oleObj name="公式" r:id="rId10" imgW="1409700" imgH="482600" progId="Equation.3">
                  <p:embed/>
                  <p:pic>
                    <p:nvPicPr>
                      <p:cNvPr id="2536463" name="对象 2536462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432" y="5309089"/>
                        <a:ext cx="1871128" cy="695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534987" y="367590"/>
            <a:ext cx="7407275" cy="105823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cap="all" dirty="0" smtClean="0"/>
              <a:t>1.4 </a:t>
            </a:r>
            <a:r>
              <a:rPr lang="zh-CN" altLang="en-US" sz="3200" b="1" cap="all" dirty="0" smtClean="0"/>
              <a:t>条件概率</a:t>
            </a:r>
            <a:r>
              <a:rPr lang="zh-CN" altLang="en-US" b="1" cap="all" dirty="0" smtClean="0"/>
              <a:t/>
            </a:r>
            <a:br>
              <a:rPr lang="zh-CN" altLang="en-US" b="1" cap="all" dirty="0" smtClean="0"/>
            </a:br>
            <a:endParaRPr lang="zh-CN" altLang="en-US" dirty="0"/>
          </a:p>
        </p:txBody>
      </p:sp>
      <p:graphicFrame>
        <p:nvGraphicFramePr>
          <p:cNvPr id="15" name="对象 25364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0434310"/>
              </p:ext>
            </p:extLst>
          </p:nvPr>
        </p:nvGraphicFramePr>
        <p:xfrm>
          <a:off x="828375" y="1198187"/>
          <a:ext cx="6978718" cy="203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" r:id="rId12" imgW="3530917" imgH="1156017" progId="Equation.DSMT4">
                  <p:embed/>
                </p:oleObj>
              </mc:Choice>
              <mc:Fallback>
                <p:oleObj r:id="rId12" imgW="3530917" imgH="1156017" progId="Equation.DSMT4">
                  <p:embed/>
                  <p:pic>
                    <p:nvPicPr>
                      <p:cNvPr id="35842" name="对象 2536449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375" y="1198187"/>
                        <a:ext cx="6978718" cy="2039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971040" y="3400942"/>
            <a:ext cx="54660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100" b="1" dirty="0">
                <a:latin typeface="Times New Roman" panose="02020603050405020304" pitchFamily="18" charset="0"/>
              </a:rPr>
              <a:t>={</a:t>
            </a:r>
            <a:r>
              <a:rPr lang="zh-CN" altLang="en-US" sz="2100" b="1" dirty="0">
                <a:latin typeface="Times New Roman" panose="02020603050405020304" pitchFamily="18" charset="0"/>
              </a:rPr>
              <a:t>此人染病</a:t>
            </a:r>
            <a:r>
              <a:rPr lang="en-US" altLang="zh-CN" sz="2100" b="1" dirty="0">
                <a:latin typeface="Times New Roman" panose="02020603050405020304" pitchFamily="18" charset="0"/>
              </a:rPr>
              <a:t>}</a:t>
            </a:r>
            <a:r>
              <a:rPr lang="zh-CN" altLang="en-US" sz="2100" b="1" dirty="0">
                <a:latin typeface="Times New Roman" panose="02020603050405020304" pitchFamily="18" charset="0"/>
              </a:rPr>
              <a:t>，</a:t>
            </a:r>
            <a:r>
              <a:rPr lang="en-US" altLang="zh-CN" sz="21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100" b="1" dirty="0">
                <a:latin typeface="Times New Roman" panose="02020603050405020304" pitchFamily="18" charset="0"/>
              </a:rPr>
              <a:t>={</a:t>
            </a:r>
            <a:r>
              <a:rPr lang="zh-CN" altLang="en-US" sz="2100" b="1" dirty="0">
                <a:latin typeface="Times New Roman" panose="02020603050405020304" pitchFamily="18" charset="0"/>
              </a:rPr>
              <a:t>此人选自</a:t>
            </a:r>
            <a:r>
              <a:rPr lang="en-US" altLang="zh-CN" sz="2100" b="1" dirty="0">
                <a:latin typeface="Times New Roman" panose="02020603050405020304" pitchFamily="18" charset="0"/>
              </a:rPr>
              <a:t>A</a:t>
            </a:r>
            <a:r>
              <a:rPr lang="zh-CN" altLang="en-US" sz="2100" b="1" dirty="0">
                <a:latin typeface="Times New Roman" panose="02020603050405020304" pitchFamily="18" charset="0"/>
              </a:rPr>
              <a:t>区</a:t>
            </a:r>
            <a:r>
              <a:rPr lang="en-US" altLang="zh-CN" sz="2100" b="1" dirty="0">
                <a:latin typeface="Times New Roman" panose="02020603050405020304" pitchFamily="18" charset="0"/>
              </a:rPr>
              <a:t>}</a:t>
            </a:r>
            <a:r>
              <a:rPr lang="zh-CN" altLang="en-US" sz="2100" b="1" dirty="0">
                <a:latin typeface="Times New Roman" panose="02020603050405020304" pitchFamily="18" charset="0"/>
              </a:rPr>
              <a:t>，</a:t>
            </a:r>
          </a:p>
          <a:p>
            <a:r>
              <a:rPr lang="en-US" altLang="zh-CN" sz="21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100" b="1" dirty="0">
                <a:latin typeface="Times New Roman" panose="02020603050405020304" pitchFamily="18" charset="0"/>
              </a:rPr>
              <a:t>={</a:t>
            </a:r>
            <a:r>
              <a:rPr lang="zh-CN" altLang="en-US" sz="2100" b="1" dirty="0"/>
              <a:t>此人选自</a:t>
            </a:r>
            <a:r>
              <a:rPr lang="en-US" altLang="zh-CN" sz="2100" b="1" dirty="0">
                <a:latin typeface="Times New Roman" panose="02020603050405020304" pitchFamily="18" charset="0"/>
              </a:rPr>
              <a:t>B</a:t>
            </a:r>
            <a:r>
              <a:rPr lang="zh-CN" altLang="en-US" sz="2100" b="1" dirty="0"/>
              <a:t>区</a:t>
            </a:r>
            <a:r>
              <a:rPr lang="en-US" altLang="zh-CN" sz="2100" b="1" dirty="0">
                <a:latin typeface="Times New Roman" panose="02020603050405020304" pitchFamily="18" charset="0"/>
              </a:rPr>
              <a:t>}</a:t>
            </a:r>
            <a:r>
              <a:rPr lang="zh-CN" altLang="en-US" sz="2100" b="1" dirty="0">
                <a:latin typeface="Times New Roman" panose="02020603050405020304" pitchFamily="18" charset="0"/>
              </a:rPr>
              <a:t>，</a:t>
            </a:r>
            <a:r>
              <a:rPr lang="en-US" altLang="zh-CN" sz="21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100" b="1" dirty="0">
                <a:latin typeface="Times New Roman" panose="02020603050405020304" pitchFamily="18" charset="0"/>
              </a:rPr>
              <a:t>={</a:t>
            </a:r>
            <a:r>
              <a:rPr lang="zh-CN" altLang="en-US" sz="2100" b="1" dirty="0">
                <a:latin typeface="Times New Roman" panose="02020603050405020304" pitchFamily="18" charset="0"/>
              </a:rPr>
              <a:t>此人选自</a:t>
            </a:r>
            <a:r>
              <a:rPr lang="en-US" altLang="zh-CN" sz="2100" b="1" dirty="0">
                <a:latin typeface="Times New Roman" panose="02020603050405020304" pitchFamily="18" charset="0"/>
              </a:rPr>
              <a:t>C</a:t>
            </a:r>
            <a:r>
              <a:rPr lang="zh-CN" altLang="en-US" sz="2100" b="1" dirty="0">
                <a:latin typeface="Times New Roman" panose="02020603050405020304" pitchFamily="18" charset="0"/>
              </a:rPr>
              <a:t>区</a:t>
            </a:r>
            <a:r>
              <a:rPr lang="en-US" altLang="zh-CN" sz="2100" b="1" dirty="0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9476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3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36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36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36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36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36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36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6451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394635" y="311094"/>
            <a:ext cx="7407275" cy="51199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cap="all" dirty="0" smtClean="0"/>
              <a:t>1.4 </a:t>
            </a:r>
            <a:r>
              <a:rPr lang="zh-CN" altLang="en-US" sz="3200" b="1" cap="all" dirty="0" smtClean="0"/>
              <a:t>事件独立性</a:t>
            </a:r>
            <a:r>
              <a:rPr lang="zh-CN" altLang="en-US" b="1" cap="all" dirty="0" smtClean="0"/>
              <a:t/>
            </a:r>
            <a:br>
              <a:rPr lang="zh-CN" altLang="en-US" b="1" cap="all" dirty="0" smtClean="0"/>
            </a:br>
            <a:endParaRPr lang="zh-CN" altLang="en-US" dirty="0"/>
          </a:p>
        </p:txBody>
      </p:sp>
      <p:sp>
        <p:nvSpPr>
          <p:cNvPr id="17" name="矩形 2471970"/>
          <p:cNvSpPr>
            <a:spLocks noChangeArrowheads="1"/>
          </p:cNvSpPr>
          <p:nvPr/>
        </p:nvSpPr>
        <p:spPr bwMode="auto">
          <a:xfrm>
            <a:off x="484187" y="1442539"/>
            <a:ext cx="5670947" cy="693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2600" b="1" u="sng" dirty="0" smtClean="0">
                <a:solidFill>
                  <a:srgbClr val="000066"/>
                </a:solidFill>
                <a:latin typeface="楷体_GB2312"/>
                <a:ea typeface="楷体_GB2312"/>
                <a:cs typeface="楷体_GB2312"/>
              </a:rPr>
              <a:t>事件的独立性</a:t>
            </a:r>
            <a:endParaRPr lang="zh-CN" altLang="en-US" sz="2600" b="1" u="sng" dirty="0">
              <a:solidFill>
                <a:srgbClr val="000066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2141742" y="3738677"/>
            <a:ext cx="2341562" cy="381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1" name="对象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6128073"/>
              </p:ext>
            </p:extLst>
          </p:nvPr>
        </p:nvGraphicFramePr>
        <p:xfrm>
          <a:off x="767698" y="2358096"/>
          <a:ext cx="2065337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0" r:id="rId3" imgW="1307849" imgH="241512" progId="Equation.3">
                  <p:embed/>
                </p:oleObj>
              </mc:Choice>
              <mc:Fallback>
                <p:oleObj r:id="rId3" imgW="1307849" imgH="241512" progId="Equation.3">
                  <p:embed/>
                  <p:pic>
                    <p:nvPicPr>
                      <p:cNvPr id="2491397" name="对象 249139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698" y="2358096"/>
                        <a:ext cx="2065337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4479598"/>
              </p:ext>
            </p:extLst>
          </p:nvPr>
        </p:nvGraphicFramePr>
        <p:xfrm>
          <a:off x="2823510" y="2135846"/>
          <a:ext cx="11684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1" r:id="rId5" imgW="774681" imgH="520791" progId="Equation.3">
                  <p:embed/>
                </p:oleObj>
              </mc:Choice>
              <mc:Fallback>
                <p:oleObj r:id="rId5" imgW="774681" imgH="520791" progId="Equation.3">
                  <p:embed/>
                  <p:pic>
                    <p:nvPicPr>
                      <p:cNvPr id="2491398" name="对象 249139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3510" y="2135846"/>
                        <a:ext cx="11684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7948396"/>
              </p:ext>
            </p:extLst>
          </p:nvPr>
        </p:nvGraphicFramePr>
        <p:xfrm>
          <a:off x="3977623" y="2415246"/>
          <a:ext cx="47625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2" r:id="rId7" imgW="253987" imgH="165202" progId="Equation.3">
                  <p:embed/>
                </p:oleObj>
              </mc:Choice>
              <mc:Fallback>
                <p:oleObj r:id="rId7" imgW="253987" imgH="165202" progId="Equation.3">
                  <p:embed/>
                  <p:pic>
                    <p:nvPicPr>
                      <p:cNvPr id="2491399" name="对象 249139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7623" y="2415246"/>
                        <a:ext cx="476250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0624823"/>
              </p:ext>
            </p:extLst>
          </p:nvPr>
        </p:nvGraphicFramePr>
        <p:xfrm>
          <a:off x="4461810" y="2397783"/>
          <a:ext cx="375443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3" r:id="rId9" imgW="2526521" imgH="241512" progId="Equation.3">
                  <p:embed/>
                </p:oleObj>
              </mc:Choice>
              <mc:Fallback>
                <p:oleObj r:id="rId9" imgW="2526521" imgH="241512" progId="Equation.3">
                  <p:embed/>
                  <p:pic>
                    <p:nvPicPr>
                      <p:cNvPr id="2491400" name="对象 249139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1810" y="2397783"/>
                        <a:ext cx="3754438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550210" y="4480583"/>
            <a:ext cx="35480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2)</a:t>
            </a:r>
            <a:r>
              <a:rPr lang="zh-CN" altLang="en-US" sz="2400" b="1" dirty="0">
                <a:solidFill>
                  <a:srgbClr val="339933"/>
                </a:solidFill>
              </a:rPr>
              <a:t>性质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6" name="内容占位符 249141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90786853"/>
              </p:ext>
            </p:extLst>
          </p:nvPr>
        </p:nvGraphicFramePr>
        <p:xfrm>
          <a:off x="1058210" y="5193371"/>
          <a:ext cx="578167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4" r:id="rId11" imgW="3310707" imgH="266670" progId="Equation.3">
                  <p:embed/>
                </p:oleObj>
              </mc:Choice>
              <mc:Fallback>
                <p:oleObj r:id="rId11" imgW="3310707" imgH="266670" progId="Equation.3">
                  <p:embed/>
                  <p:pic>
                    <p:nvPicPr>
                      <p:cNvPr id="2491416" name="内容占位符 2491415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210" y="5193371"/>
                        <a:ext cx="5781675" cy="465137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内容占位符 249141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92220696"/>
              </p:ext>
            </p:extLst>
          </p:nvPr>
        </p:nvGraphicFramePr>
        <p:xfrm>
          <a:off x="1035985" y="5823608"/>
          <a:ext cx="69262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5" r:id="rId13" imgW="3843413" imgH="266670" progId="Equation.3">
                  <p:embed/>
                </p:oleObj>
              </mc:Choice>
              <mc:Fallback>
                <p:oleObj r:id="rId13" imgW="3843413" imgH="266670" progId="Equation.3">
                  <p:embed/>
                  <p:pic>
                    <p:nvPicPr>
                      <p:cNvPr id="2491418" name="内容占位符 249141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985" y="5823608"/>
                        <a:ext cx="6926263" cy="481013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608948" y="5179083"/>
            <a:ext cx="430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 typeface="Arial" panose="020B0604020202020204" pitchFamily="34" charset="0"/>
              <a:buBlip>
                <a:blip r:embed="rId15"/>
              </a:buBlip>
            </a:pPr>
            <a:r>
              <a:rPr lang="en-US" altLang="zh-CN" sz="2400"/>
              <a:t> </a:t>
            </a: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601010" y="5822021"/>
            <a:ext cx="43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 typeface="Arial" panose="020B0604020202020204" pitchFamily="34" charset="0"/>
              <a:buBlip>
                <a:blip r:embed="rId15"/>
              </a:buBlip>
            </a:pPr>
            <a:r>
              <a:rPr lang="en-US" altLang="zh-CN" sz="2400"/>
              <a:t> </a:t>
            </a: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2160950" y="3697739"/>
            <a:ext cx="2341562" cy="381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601010" y="3104014"/>
            <a:ext cx="81597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0066CC"/>
                </a:solidFill>
                <a:latin typeface="宋体" panose="02010600030101010101" pitchFamily="2" charset="-122"/>
              </a:rPr>
              <a:t>1.</a:t>
            </a:r>
            <a:r>
              <a:rPr lang="zh-CN" altLang="en-US" sz="2400" b="1" dirty="0">
                <a:solidFill>
                  <a:srgbClr val="0066CC"/>
                </a:solidFill>
                <a:latin typeface="宋体" panose="02010600030101010101" pitchFamily="2" charset="-122"/>
              </a:rPr>
              <a:t>两个事件的独立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339933"/>
                </a:solidFill>
                <a:latin typeface="宋体" panose="02010600030101010101" pitchFamily="2" charset="-122"/>
              </a:rPr>
              <a:t>定义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若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AB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则称事件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与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相互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独立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3" name="矩形 2"/>
          <p:cNvSpPr/>
          <p:nvPr/>
        </p:nvSpPr>
        <p:spPr>
          <a:xfrm>
            <a:off x="547129" y="962082"/>
            <a:ext cx="70668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 dirty="0">
                <a:solidFill>
                  <a:srgbClr val="000066"/>
                </a:solidFill>
                <a:latin typeface="楷体_GB2312"/>
                <a:ea typeface="楷体_GB2312"/>
                <a:cs typeface="楷体_GB2312"/>
              </a:rPr>
              <a:t>引例</a:t>
            </a:r>
            <a:r>
              <a:rPr lang="en-US" altLang="zh-CN" sz="2400" b="1" dirty="0">
                <a:solidFill>
                  <a:srgbClr val="000066"/>
                </a:solidFill>
                <a:latin typeface="楷体_GB2312"/>
                <a:ea typeface="楷体_GB2312"/>
                <a:cs typeface="楷体_GB2312"/>
              </a:rPr>
              <a:t> </a:t>
            </a:r>
            <a:r>
              <a:rPr lang="zh-CN" altLang="zh-CN" sz="2400" dirty="0" smtClean="0">
                <a:latin typeface="宋体" panose="02010600030101010101" pitchFamily="2" charset="-122"/>
              </a:rPr>
              <a:t>投注站点</a:t>
            </a:r>
            <a:r>
              <a:rPr lang="zh-CN" altLang="en-US" sz="2400" dirty="0" smtClean="0"/>
              <a:t>的选择是否影响</a:t>
            </a:r>
            <a:r>
              <a:rPr lang="zh-CN" altLang="zh-CN" sz="2400" dirty="0" smtClean="0">
                <a:latin typeface="宋体" panose="02010600030101010101" pitchFamily="2" charset="-122"/>
              </a:rPr>
              <a:t>彩票中奖</a:t>
            </a:r>
            <a:r>
              <a:rPr lang="zh-CN" altLang="en-US" sz="2400" dirty="0" smtClean="0">
                <a:latin typeface="宋体" panose="02010600030101010101" pitchFamily="2" charset="-122"/>
              </a:rPr>
              <a:t>率？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55365830"/>
      </p:ext>
    </p:extLst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75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8" grpId="0"/>
      <p:bldP spid="29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394635" y="311094"/>
            <a:ext cx="7407275" cy="51199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cap="all" dirty="0" smtClean="0"/>
              <a:t>1.4 </a:t>
            </a:r>
            <a:r>
              <a:rPr lang="zh-CN" altLang="en-US" sz="3200" b="1" cap="all" dirty="0" smtClean="0"/>
              <a:t>事件独立性</a:t>
            </a:r>
            <a:r>
              <a:rPr lang="zh-CN" altLang="en-US" b="1" cap="all" dirty="0" smtClean="0"/>
              <a:t/>
            </a:r>
            <a:br>
              <a:rPr lang="zh-CN" altLang="en-US" b="1" cap="all" dirty="0" smtClean="0"/>
            </a:br>
            <a:endParaRPr lang="zh-CN" altLang="en-US" dirty="0"/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424982" y="1058134"/>
            <a:ext cx="785182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dirty="0">
                <a:solidFill>
                  <a:srgbClr val="000066"/>
                </a:solidFill>
                <a:latin typeface="楷体_GB2312"/>
                <a:ea typeface="楷体_GB2312"/>
                <a:cs typeface="楷体_GB2312"/>
              </a:rPr>
              <a:t>例</a:t>
            </a:r>
            <a:r>
              <a:rPr lang="zh-CN" altLang="zh-CN" dirty="0" smtClean="0">
                <a:solidFill>
                  <a:srgbClr val="CC0000"/>
                </a:solidFill>
              </a:rPr>
              <a:t> </a:t>
            </a:r>
            <a:r>
              <a:rPr lang="zh-CN" altLang="zh-CN" dirty="0" smtClean="0"/>
              <a:t> </a:t>
            </a:r>
            <a:r>
              <a:rPr lang="zh-CN" altLang="zh-CN" dirty="0"/>
              <a:t>从一副不含大小王的扑克牌中任取一张,记</a:t>
            </a:r>
            <a:r>
              <a:rPr lang="zh-CN" altLang="zh-CN" i="1" dirty="0"/>
              <a:t>A</a:t>
            </a:r>
            <a:r>
              <a:rPr lang="zh-CN" altLang="zh-CN" dirty="0"/>
              <a:t>={抽到K},</a:t>
            </a:r>
          </a:p>
          <a:p>
            <a:pPr eaLnBrk="1" hangingPunct="1"/>
            <a:r>
              <a:rPr lang="zh-CN" altLang="zh-CN" dirty="0"/>
              <a:t>    </a:t>
            </a:r>
            <a:r>
              <a:rPr lang="zh-CN" altLang="zh-CN" i="1" dirty="0"/>
              <a:t>B</a:t>
            </a:r>
            <a:r>
              <a:rPr lang="zh-CN" altLang="zh-CN" dirty="0"/>
              <a:t>={抽到的牌是黑色的}，试判断</a:t>
            </a:r>
            <a:r>
              <a:rPr lang="zh-CN" altLang="zh-CN" i="1" dirty="0"/>
              <a:t>A</a:t>
            </a:r>
            <a:r>
              <a:rPr lang="zh-CN" altLang="zh-CN" dirty="0"/>
              <a:t> ，</a:t>
            </a:r>
            <a:r>
              <a:rPr lang="zh-CN" altLang="zh-CN" i="1" dirty="0"/>
              <a:t>B</a:t>
            </a:r>
            <a:r>
              <a:rPr lang="zh-CN" altLang="zh-CN" dirty="0"/>
              <a:t>的独立性。</a:t>
            </a:r>
          </a:p>
        </p:txBody>
      </p:sp>
      <p:pic>
        <p:nvPicPr>
          <p:cNvPr id="33" name="Picture 10" descr="card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572" y="2082456"/>
            <a:ext cx="811212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11" descr="card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287" y="2054675"/>
            <a:ext cx="811213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12" descr="羊皮纸"/>
          <p:cNvSpPr>
            <a:spLocks noChangeArrowheads="1"/>
          </p:cNvSpPr>
          <p:nvPr/>
        </p:nvSpPr>
        <p:spPr bwMode="auto">
          <a:xfrm>
            <a:off x="957246" y="4692256"/>
            <a:ext cx="5670142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zh-CN"/>
              <a:t>另解     由于 </a:t>
            </a:r>
            <a:r>
              <a:rPr lang="zh-CN" altLang="zh-CN" i="1"/>
              <a:t>P</a:t>
            </a:r>
            <a:r>
              <a:rPr lang="zh-CN" altLang="zh-CN"/>
              <a:t>(</a:t>
            </a:r>
            <a:r>
              <a:rPr lang="zh-CN" altLang="zh-CN" i="1"/>
              <a:t>A</a:t>
            </a:r>
            <a:r>
              <a:rPr lang="zh-CN" altLang="zh-CN"/>
              <a:t>)=1/13, </a:t>
            </a:r>
            <a:r>
              <a:rPr lang="zh-CN" altLang="zh-CN" i="1"/>
              <a:t>P</a:t>
            </a:r>
            <a:r>
              <a:rPr lang="zh-CN" altLang="zh-CN"/>
              <a:t>(</a:t>
            </a:r>
            <a:r>
              <a:rPr lang="zh-CN" altLang="zh-CN" i="1"/>
              <a:t>A</a:t>
            </a:r>
            <a:r>
              <a:rPr lang="zh-CN" altLang="zh-CN"/>
              <a:t>|</a:t>
            </a:r>
            <a:r>
              <a:rPr lang="zh-CN" altLang="zh-CN" i="1"/>
              <a:t>B</a:t>
            </a:r>
            <a:r>
              <a:rPr lang="zh-CN" altLang="zh-CN"/>
              <a:t>)=2/26=1/13</a:t>
            </a:r>
          </a:p>
          <a:p>
            <a:pPr algn="ctr">
              <a:spcBef>
                <a:spcPct val="50000"/>
              </a:spcBef>
            </a:pPr>
            <a:r>
              <a:rPr lang="zh-CN" altLang="zh-CN"/>
              <a:t>         </a:t>
            </a:r>
            <a:r>
              <a:rPr lang="zh-CN" altLang="zh-CN" i="1"/>
              <a:t>P</a:t>
            </a:r>
            <a:r>
              <a:rPr lang="zh-CN" altLang="zh-CN"/>
              <a:t>(</a:t>
            </a:r>
            <a:r>
              <a:rPr lang="zh-CN" altLang="zh-CN" i="1"/>
              <a:t>A</a:t>
            </a:r>
            <a:r>
              <a:rPr lang="zh-CN" altLang="zh-CN"/>
              <a:t>)= </a:t>
            </a:r>
            <a:r>
              <a:rPr lang="zh-CN" altLang="zh-CN" i="1"/>
              <a:t>P</a:t>
            </a:r>
            <a:r>
              <a:rPr lang="zh-CN" altLang="zh-CN"/>
              <a:t>(</a:t>
            </a:r>
            <a:r>
              <a:rPr lang="zh-CN" altLang="zh-CN" i="1"/>
              <a:t>A</a:t>
            </a:r>
            <a:r>
              <a:rPr lang="zh-CN" altLang="zh-CN"/>
              <a:t>|</a:t>
            </a:r>
            <a:r>
              <a:rPr lang="zh-CN" altLang="zh-CN" i="1"/>
              <a:t>B</a:t>
            </a:r>
            <a:r>
              <a:rPr lang="zh-CN" altLang="zh-CN"/>
              <a:t>), 说明事件</a:t>
            </a:r>
            <a:r>
              <a:rPr lang="zh-CN" altLang="zh-CN" i="1"/>
              <a:t>A、B</a:t>
            </a:r>
            <a:r>
              <a:rPr lang="zh-CN" altLang="zh-CN"/>
              <a:t>独立.</a:t>
            </a:r>
            <a:endParaRPr lang="zh-CN" altLang="zh-CN" dirty="0"/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1039160" y="3445395"/>
            <a:ext cx="304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/>
              <a:t>由于 </a:t>
            </a:r>
            <a:r>
              <a:rPr lang="zh-CN" altLang="zh-CN" i="1"/>
              <a:t>P</a:t>
            </a:r>
            <a:r>
              <a:rPr lang="zh-CN" altLang="zh-CN"/>
              <a:t>(</a:t>
            </a:r>
            <a:r>
              <a:rPr lang="zh-CN" altLang="zh-CN" i="1"/>
              <a:t>A</a:t>
            </a:r>
            <a:r>
              <a:rPr lang="zh-CN" altLang="zh-CN"/>
              <a:t>)=4/52=1/13, </a:t>
            </a: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1759885" y="4021657"/>
            <a:ext cx="2408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i="1"/>
              <a:t>P</a:t>
            </a:r>
            <a:r>
              <a:rPr lang="zh-CN" altLang="zh-CN"/>
              <a:t>(</a:t>
            </a:r>
            <a:r>
              <a:rPr lang="zh-CN" altLang="zh-CN" i="1"/>
              <a:t>AB</a:t>
            </a:r>
            <a:r>
              <a:rPr lang="zh-CN" altLang="zh-CN"/>
              <a:t>)=2/52=1/26</a:t>
            </a:r>
          </a:p>
        </p:txBody>
      </p:sp>
      <p:sp>
        <p:nvSpPr>
          <p:cNvPr id="38" name="Rectangle 15"/>
          <p:cNvSpPr>
            <a:spLocks noChangeArrowheads="1"/>
          </p:cNvSpPr>
          <p:nvPr/>
        </p:nvSpPr>
        <p:spPr bwMode="auto">
          <a:xfrm>
            <a:off x="3991910" y="3445395"/>
            <a:ext cx="2205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zh-CN" i="1"/>
              <a:t>P</a:t>
            </a:r>
            <a:r>
              <a:rPr lang="zh-CN" altLang="zh-CN"/>
              <a:t>(</a:t>
            </a:r>
            <a:r>
              <a:rPr lang="zh-CN" altLang="zh-CN" i="1"/>
              <a:t>B</a:t>
            </a:r>
            <a:r>
              <a:rPr lang="zh-CN" altLang="zh-CN"/>
              <a:t>)=26/52=1/2</a:t>
            </a:r>
          </a:p>
        </p:txBody>
      </p:sp>
      <p:sp>
        <p:nvSpPr>
          <p:cNvPr id="39" name="Text Box 16"/>
          <p:cNvSpPr txBox="1">
            <a:spLocks noChangeArrowheads="1"/>
          </p:cNvSpPr>
          <p:nvPr/>
        </p:nvSpPr>
        <p:spPr bwMode="auto">
          <a:xfrm>
            <a:off x="515285" y="3445395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>
                <a:latin typeface="Arial" panose="020B0604020202020204" pitchFamily="34" charset="0"/>
              </a:rPr>
              <a:t>解：</a:t>
            </a:r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4136372" y="3996257"/>
            <a:ext cx="1693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= </a:t>
            </a:r>
            <a:r>
              <a:rPr lang="zh-CN" altLang="zh-CN" i="1"/>
              <a:t>P</a:t>
            </a:r>
            <a:r>
              <a:rPr lang="zh-CN" altLang="zh-CN"/>
              <a:t>(</a:t>
            </a:r>
            <a:r>
              <a:rPr lang="zh-CN" altLang="zh-CN" i="1"/>
              <a:t>A</a:t>
            </a:r>
            <a:r>
              <a:rPr lang="zh-CN" altLang="zh-CN"/>
              <a:t>) </a:t>
            </a:r>
            <a:r>
              <a:rPr lang="zh-CN" altLang="zh-CN" i="1"/>
              <a:t>P</a:t>
            </a:r>
            <a:r>
              <a:rPr lang="zh-CN" altLang="zh-CN"/>
              <a:t>(</a:t>
            </a:r>
            <a:r>
              <a:rPr lang="zh-CN" altLang="zh-CN" i="1"/>
              <a:t>B</a:t>
            </a:r>
            <a:r>
              <a:rPr lang="zh-CN" altLang="zh-CN"/>
              <a:t>)</a:t>
            </a:r>
          </a:p>
        </p:txBody>
      </p:sp>
      <p:sp>
        <p:nvSpPr>
          <p:cNvPr id="41" name="Rectangle 18"/>
          <p:cNvSpPr>
            <a:spLocks noChangeArrowheads="1"/>
          </p:cNvSpPr>
          <p:nvPr/>
        </p:nvSpPr>
        <p:spPr bwMode="auto">
          <a:xfrm>
            <a:off x="5915960" y="3996257"/>
            <a:ext cx="188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故</a:t>
            </a:r>
            <a:r>
              <a:rPr lang="zh-CN" altLang="zh-CN" i="1"/>
              <a:t>A、B</a:t>
            </a:r>
            <a:r>
              <a:rPr lang="zh-CN" altLang="zh-CN"/>
              <a:t>独立.</a:t>
            </a:r>
          </a:p>
        </p:txBody>
      </p:sp>
    </p:spTree>
    <p:extLst>
      <p:ext uri="{BB962C8B-B14F-4D97-AF65-F5344CB8AC3E}">
        <p14:creationId xmlns:p14="http://schemas.microsoft.com/office/powerpoint/2010/main" val="2986580001"/>
      </p:ext>
    </p:extLst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utoUpdateAnimBg="0"/>
      <p:bldP spid="35" grpId="0"/>
      <p:bldP spid="36" grpId="0" autoUpdateAnimBg="0"/>
      <p:bldP spid="37" grpId="0" autoUpdateAnimBg="0"/>
      <p:bldP spid="38" grpId="0" autoUpdateAnimBg="0"/>
      <p:bldP spid="39" grpId="0" autoUpdateAnimBg="0"/>
      <p:bldP spid="40" grpId="0" autoUpdateAnimBg="0"/>
      <p:bldP spid="4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文本框 2494470"/>
          <p:cNvSpPr txBox="1">
            <a:spLocks noChangeArrowheads="1"/>
          </p:cNvSpPr>
          <p:nvPr/>
        </p:nvSpPr>
        <p:spPr bwMode="auto">
          <a:xfrm>
            <a:off x="701278" y="1021059"/>
            <a:ext cx="6119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 dirty="0">
                <a:solidFill>
                  <a:srgbClr val="0066CC"/>
                </a:solidFill>
                <a:latin typeface="宋体" panose="02010600030101010101" pitchFamily="2" charset="-122"/>
              </a:rPr>
              <a:t>2.</a:t>
            </a:r>
            <a:r>
              <a:rPr lang="zh-CN" altLang="en-US" sz="2400" b="1" dirty="0">
                <a:solidFill>
                  <a:srgbClr val="0066CC"/>
                </a:solidFill>
                <a:latin typeface="宋体" panose="02010600030101010101" pitchFamily="2" charset="-122"/>
              </a:rPr>
              <a:t>多个事件的独立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489744" y="413755"/>
            <a:ext cx="7407275" cy="105823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cap="all" dirty="0" smtClean="0"/>
              <a:t>1.4 </a:t>
            </a:r>
            <a:r>
              <a:rPr lang="zh-CN" altLang="en-US" sz="3200" b="1" cap="all" dirty="0" smtClean="0"/>
              <a:t>事件独立性</a:t>
            </a:r>
            <a:r>
              <a:rPr lang="zh-CN" altLang="en-US" b="1" cap="all" dirty="0" smtClean="0"/>
              <a:t/>
            </a:r>
            <a:br>
              <a:rPr lang="zh-CN" altLang="en-US" b="1" cap="all" dirty="0" smtClean="0"/>
            </a:br>
            <a:endParaRPr lang="zh-CN" altLang="en-US" dirty="0"/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1627713" y="2529597"/>
            <a:ext cx="5661339" cy="43479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0" name="对象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8464452"/>
              </p:ext>
            </p:extLst>
          </p:nvPr>
        </p:nvGraphicFramePr>
        <p:xfrm>
          <a:off x="1341120" y="2542297"/>
          <a:ext cx="5914551" cy="456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8" r:id="rId3" imgW="3289617" imgH="279717" progId="Equation.3">
                  <p:embed/>
                </p:oleObj>
              </mc:Choice>
              <mc:Fallback>
                <p:oleObj r:id="rId3" imgW="3289617" imgH="279717" progId="Equation.3">
                  <p:embed/>
                  <p:pic>
                    <p:nvPicPr>
                      <p:cNvPr id="2494494" name="对象 249449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120" y="2542297"/>
                        <a:ext cx="5914551" cy="4564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组合 2494538"/>
          <p:cNvGrpSpPr>
            <a:grpSpLocks/>
          </p:cNvGrpSpPr>
          <p:nvPr/>
        </p:nvGrpSpPr>
        <p:grpSpPr bwMode="auto">
          <a:xfrm>
            <a:off x="365503" y="5645225"/>
            <a:ext cx="6706440" cy="464295"/>
            <a:chOff x="403" y="3701"/>
            <a:chExt cx="4140" cy="259"/>
          </a:xfrm>
        </p:grpSpPr>
        <p:sp>
          <p:nvSpPr>
            <p:cNvPr id="33" name="文本框 2494525"/>
            <p:cNvSpPr txBox="1">
              <a:spLocks noChangeArrowheads="1"/>
            </p:cNvSpPr>
            <p:nvPr/>
          </p:nvSpPr>
          <p:spPr bwMode="auto">
            <a:xfrm>
              <a:off x="403" y="3701"/>
              <a:ext cx="414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marL="342900" indent="-3429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Clr>
                  <a:schemeClr val="tx1"/>
                </a:buClr>
                <a:buSzPct val="80000"/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A,B,C,D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相互独立    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∪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,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∪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相互独立。</a:t>
              </a:r>
            </a:p>
          </p:txBody>
        </p:sp>
        <p:sp>
          <p:nvSpPr>
            <p:cNvPr id="34" name="右箭头 2494534"/>
            <p:cNvSpPr>
              <a:spLocks noChangeArrowheads="1"/>
            </p:cNvSpPr>
            <p:nvPr/>
          </p:nvSpPr>
          <p:spPr bwMode="auto">
            <a:xfrm>
              <a:off x="2184" y="3762"/>
              <a:ext cx="227" cy="136"/>
            </a:xfrm>
            <a:prstGeom prst="rightArrow">
              <a:avLst>
                <a:gd name="adj1" fmla="val 50000"/>
                <a:gd name="adj2" fmla="val 4172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369917" y="3687248"/>
            <a:ext cx="430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 typeface="Arial" panose="020B0604020202020204" pitchFamily="34" charset="0"/>
              <a:buBlip>
                <a:blip r:embed="rId5"/>
              </a:buBlip>
            </a:pPr>
            <a:r>
              <a:rPr lang="en-US" altLang="zh-CN" sz="2400" dirty="0"/>
              <a:t> </a:t>
            </a: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374679" y="4334948"/>
            <a:ext cx="43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 typeface="Arial" panose="020B0604020202020204" pitchFamily="34" charset="0"/>
              <a:buBlip>
                <a:blip r:embed="rId5"/>
              </a:buBlip>
            </a:pPr>
            <a:r>
              <a:rPr lang="en-US" altLang="zh-CN" sz="2400"/>
              <a:t> </a:t>
            </a:r>
          </a:p>
        </p:txBody>
      </p:sp>
      <p:sp>
        <p:nvSpPr>
          <p:cNvPr id="37" name="文本框 36"/>
          <p:cNvSpPr txBox="1">
            <a:spLocks noChangeArrowheads="1"/>
          </p:cNvSpPr>
          <p:nvPr/>
        </p:nvSpPr>
        <p:spPr bwMode="auto">
          <a:xfrm>
            <a:off x="717155" y="3118870"/>
            <a:ext cx="35480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2)</a:t>
            </a:r>
            <a:r>
              <a:rPr lang="zh-CN" altLang="en-US" sz="2400" b="1" dirty="0">
                <a:solidFill>
                  <a:srgbClr val="339933"/>
                </a:solidFill>
              </a:rPr>
              <a:t>性质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8" name="组合 2494508"/>
          <p:cNvGrpSpPr>
            <a:grpSpLocks/>
          </p:cNvGrpSpPr>
          <p:nvPr/>
        </p:nvGrpSpPr>
        <p:grpSpPr bwMode="auto">
          <a:xfrm>
            <a:off x="6831330" y="3103048"/>
            <a:ext cx="1331913" cy="803275"/>
            <a:chOff x="4476" y="2068"/>
            <a:chExt cx="839" cy="506"/>
          </a:xfrm>
        </p:grpSpPr>
        <p:graphicFrame>
          <p:nvGraphicFramePr>
            <p:cNvPr id="39" name="对象 2494501"/>
            <p:cNvGraphicFramePr>
              <a:graphicFrameLocks/>
            </p:cNvGraphicFramePr>
            <p:nvPr/>
          </p:nvGraphicFramePr>
          <p:xfrm>
            <a:off x="4545" y="2150"/>
            <a:ext cx="589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79" r:id="rId6" imgW="584010" imgH="203341" progId="Equation.3">
                    <p:embed/>
                  </p:oleObj>
                </mc:Choice>
                <mc:Fallback>
                  <p:oleObj r:id="rId6" imgW="584010" imgH="203341" progId="Equation.3">
                    <p:embed/>
                    <p:pic>
                      <p:nvPicPr>
                        <p:cNvPr id="37895" name="对象 249450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5" y="2150"/>
                          <a:ext cx="589" cy="29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云形标注 2494507"/>
            <p:cNvSpPr>
              <a:spLocks noChangeArrowheads="1"/>
            </p:cNvSpPr>
            <p:nvPr/>
          </p:nvSpPr>
          <p:spPr bwMode="auto">
            <a:xfrm>
              <a:off x="4476" y="2068"/>
              <a:ext cx="839" cy="506"/>
            </a:xfrm>
            <a:prstGeom prst="cloudCallout">
              <a:avLst>
                <a:gd name="adj1" fmla="val -75981"/>
                <a:gd name="adj2" fmla="val -67986"/>
              </a:avLst>
            </a:prstGeom>
            <a:noFill/>
            <a:ln w="19050">
              <a:solidFill>
                <a:srgbClr val="FF66FF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/>
            <a:lstStyle>
              <a:lvl1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</a:pPr>
              <a:endParaRPr lang="zh-CN" altLang="zh-CN"/>
            </a:p>
          </p:txBody>
        </p:sp>
      </p:grpSp>
      <p:graphicFrame>
        <p:nvGraphicFramePr>
          <p:cNvPr id="41" name="对象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189890"/>
              </p:ext>
            </p:extLst>
          </p:nvPr>
        </p:nvGraphicFramePr>
        <p:xfrm>
          <a:off x="846455" y="3730111"/>
          <a:ext cx="440626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0" r:id="rId8" imgW="2638482" imgH="266670" progId="Equation.3">
                  <p:embed/>
                </p:oleObj>
              </mc:Choice>
              <mc:Fallback>
                <p:oleObj r:id="rId8" imgW="2638482" imgH="266670" progId="Equation.3">
                  <p:embed/>
                  <p:pic>
                    <p:nvPicPr>
                      <p:cNvPr id="2494510" name="对象 2494509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455" y="3730111"/>
                        <a:ext cx="4406265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直接连接符 41"/>
          <p:cNvSpPr>
            <a:spLocks noChangeShapeType="1"/>
          </p:cNvSpPr>
          <p:nvPr/>
        </p:nvSpPr>
        <p:spPr bwMode="auto">
          <a:xfrm>
            <a:off x="2268855" y="3771386"/>
            <a:ext cx="195263" cy="3730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3" name="对象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347879"/>
              </p:ext>
            </p:extLst>
          </p:nvPr>
        </p:nvGraphicFramePr>
        <p:xfrm>
          <a:off x="836930" y="4371461"/>
          <a:ext cx="7060089" cy="416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1" r:id="rId10" imgW="4211234" imgH="266670" progId="Equation.3">
                  <p:embed/>
                </p:oleObj>
              </mc:Choice>
              <mc:Fallback>
                <p:oleObj r:id="rId10" imgW="4211234" imgH="266670" progId="Equation.3">
                  <p:embed/>
                  <p:pic>
                    <p:nvPicPr>
                      <p:cNvPr id="2494514" name="对象 2494513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930" y="4371461"/>
                        <a:ext cx="7060089" cy="416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3913386"/>
              </p:ext>
            </p:extLst>
          </p:nvPr>
        </p:nvGraphicFramePr>
        <p:xfrm>
          <a:off x="830581" y="5019161"/>
          <a:ext cx="73326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2" r:id="rId12" imgW="4492218" imgH="304853" progId="Equation.3">
                  <p:embed/>
                </p:oleObj>
              </mc:Choice>
              <mc:Fallback>
                <p:oleObj r:id="rId12" imgW="4492218" imgH="304853" progId="Equation.3">
                  <p:embed/>
                  <p:pic>
                    <p:nvPicPr>
                      <p:cNvPr id="2494515" name="对象 2494514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1" y="5019161"/>
                        <a:ext cx="733266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376267" y="4982648"/>
            <a:ext cx="430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 typeface="Arial" panose="020B0604020202020204" pitchFamily="34" charset="0"/>
              <a:buBlip>
                <a:blip r:embed="rId5"/>
              </a:buBlip>
            </a:pPr>
            <a:r>
              <a:rPr lang="en-US" altLang="zh-CN" sz="2400"/>
              <a:t> </a:t>
            </a:r>
          </a:p>
        </p:txBody>
      </p:sp>
      <p:graphicFrame>
        <p:nvGraphicFramePr>
          <p:cNvPr id="46" name="内容占位符 249451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33189139"/>
              </p:ext>
            </p:extLst>
          </p:nvPr>
        </p:nvGraphicFramePr>
        <p:xfrm>
          <a:off x="6431280" y="3131623"/>
          <a:ext cx="1951038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3" r:id="rId14" imgW="3289617" imgH="1867217" progId="Equation.3">
                  <p:embed/>
                </p:oleObj>
              </mc:Choice>
              <mc:Fallback>
                <p:oleObj r:id="rId14" imgW="3289617" imgH="1867217" progId="Equation.3">
                  <p:embed/>
                  <p:pic>
                    <p:nvPicPr>
                      <p:cNvPr id="2494517" name="内容占位符 2494516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1280" y="3131623"/>
                        <a:ext cx="1951038" cy="1108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矩形 46"/>
          <p:cNvSpPr>
            <a:spLocks noChangeArrowheads="1"/>
          </p:cNvSpPr>
          <p:nvPr/>
        </p:nvSpPr>
        <p:spPr bwMode="auto">
          <a:xfrm>
            <a:off x="422304" y="5649398"/>
            <a:ext cx="43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 typeface="Arial" panose="020B0604020202020204" pitchFamily="34" charset="0"/>
              <a:buBlip>
                <a:blip r:embed="rId5"/>
              </a:buBlip>
            </a:pPr>
            <a:r>
              <a:rPr lang="en-US" altLang="zh-CN" sz="2400"/>
              <a:t> </a:t>
            </a:r>
          </a:p>
        </p:txBody>
      </p:sp>
      <p:grpSp>
        <p:nvGrpSpPr>
          <p:cNvPr id="48" name="组合 2494536"/>
          <p:cNvGrpSpPr>
            <a:grpSpLocks/>
          </p:cNvGrpSpPr>
          <p:nvPr/>
        </p:nvGrpSpPr>
        <p:grpSpPr bwMode="auto">
          <a:xfrm>
            <a:off x="688803" y="1596424"/>
            <a:ext cx="7271356" cy="978462"/>
            <a:chOff x="684" y="780"/>
            <a:chExt cx="4952" cy="771"/>
          </a:xfrm>
        </p:grpSpPr>
        <p:sp>
          <p:nvSpPr>
            <p:cNvPr id="49" name="文本框 2494471"/>
            <p:cNvSpPr txBox="1">
              <a:spLocks noChangeArrowheads="1"/>
            </p:cNvSpPr>
            <p:nvPr/>
          </p:nvSpPr>
          <p:spPr bwMode="auto">
            <a:xfrm>
              <a:off x="684" y="805"/>
              <a:ext cx="2235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1)</a:t>
              </a:r>
              <a:r>
                <a:rPr lang="zh-CN" altLang="en-US" sz="2400" b="1" dirty="0">
                  <a:solidFill>
                    <a:srgbClr val="339933"/>
                  </a:solidFill>
                </a:rPr>
                <a:t>定义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文本框 2494491"/>
            <p:cNvSpPr txBox="1">
              <a:spLocks noChangeArrowheads="1"/>
            </p:cNvSpPr>
            <p:nvPr/>
          </p:nvSpPr>
          <p:spPr bwMode="auto">
            <a:xfrm>
              <a:off x="692" y="780"/>
              <a:ext cx="4944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400" b="1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       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 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称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…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相互独立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，若对其中任意一组事件</a:t>
              </a:r>
              <a:endParaRPr lang="zh-CN" altLang="en-US" sz="2400" b="1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1" name="内容占位符 249450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31994951"/>
                </p:ext>
              </p:extLst>
            </p:nvPr>
          </p:nvGraphicFramePr>
          <p:xfrm>
            <a:off x="1997" y="1154"/>
            <a:ext cx="2561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84" r:id="rId16" imgW="2234547" imgH="292290" progId="Equation.3">
                    <p:embed/>
                  </p:oleObj>
                </mc:Choice>
                <mc:Fallback>
                  <p:oleObj r:id="rId16" imgW="2234547" imgH="292290" progId="Equation.3">
                    <p:embed/>
                    <p:pic>
                      <p:nvPicPr>
                        <p:cNvPr id="37896" name="内容占位符 249450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7" y="1154"/>
                          <a:ext cx="2561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18408725"/>
      </p:ext>
    </p:extLst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 build="p"/>
      <p:bldP spid="45" grpId="0"/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489745" y="413755"/>
            <a:ext cx="7170896" cy="93752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cap="all" dirty="0" smtClean="0"/>
              <a:t>1.4 </a:t>
            </a:r>
            <a:r>
              <a:rPr lang="zh-CN" altLang="en-US" sz="3200" b="1" cap="all" dirty="0" smtClean="0"/>
              <a:t>事件独立性</a:t>
            </a:r>
            <a:r>
              <a:rPr lang="zh-CN" altLang="en-US" b="1" cap="all" dirty="0" smtClean="0"/>
              <a:t/>
            </a:r>
            <a:br>
              <a:rPr lang="zh-CN" altLang="en-US" b="1" cap="all" dirty="0" smtClean="0"/>
            </a:br>
            <a:endParaRPr lang="zh-CN" altLang="en-US" dirty="0"/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757737" y="3370742"/>
            <a:ext cx="411153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E996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402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400" b="1" dirty="0">
                <a:solidFill>
                  <a:srgbClr val="000000"/>
                </a:solidFill>
                <a:latin typeface="Symbol" panose="05050102010706020507" pitchFamily="18" charset="2"/>
              </a:rPr>
              <a:t>W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=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{                                  }</a:t>
            </a: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297506" y="1031202"/>
            <a:ext cx="8317526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E996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402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402000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600" b="1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例 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设有</a:t>
            </a:r>
            <a:r>
              <a:rPr kumimoji="1" lang="zh-CN" altLang="en-US" sz="26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四张卡片，一张涂有红色，一张涂有白色，一张涂有黑色，一张涂有红、白、黑三种颜色。从中任意取一张，令 </a:t>
            </a:r>
            <a:r>
              <a:rPr kumimoji="1"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A </a:t>
            </a:r>
            <a:r>
              <a:rPr kumimoji="1" lang="en-US" altLang="zh-CN" sz="26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={</a:t>
            </a:r>
            <a:r>
              <a:rPr kumimoji="1" lang="zh-CN" altLang="en-US" sz="26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抽出的卡片上出现红色</a:t>
            </a:r>
            <a:r>
              <a:rPr kumimoji="1" lang="en-US" altLang="zh-CN" sz="26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}</a:t>
            </a:r>
            <a:r>
              <a:rPr kumimoji="1" lang="zh-CN" altLang="en-US" sz="26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，</a:t>
            </a:r>
            <a:r>
              <a:rPr kumimoji="1"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B</a:t>
            </a:r>
            <a:r>
              <a:rPr kumimoji="1" lang="en-US" altLang="zh-CN" sz="26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={</a:t>
            </a:r>
            <a:r>
              <a:rPr kumimoji="1" lang="zh-CN" altLang="en-US" sz="26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抽出的卡片上出现白色</a:t>
            </a:r>
            <a:r>
              <a:rPr kumimoji="1" lang="en-US" altLang="zh-CN" sz="26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}</a:t>
            </a:r>
            <a:r>
              <a:rPr kumimoji="1" lang="zh-CN" altLang="en-US" sz="26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，</a:t>
            </a:r>
            <a:r>
              <a:rPr kumimoji="1"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C</a:t>
            </a:r>
            <a:r>
              <a:rPr kumimoji="1" lang="en-US" altLang="zh-CN" sz="26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={</a:t>
            </a:r>
            <a:r>
              <a:rPr kumimoji="1" lang="zh-CN" altLang="en-US" sz="26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抽出的卡片上出现黑色</a:t>
            </a:r>
            <a:r>
              <a:rPr kumimoji="1" lang="en-US" altLang="zh-CN" sz="26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}</a:t>
            </a:r>
            <a:r>
              <a:rPr kumimoji="1" lang="zh-CN" altLang="en-US" sz="26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，试分析</a:t>
            </a:r>
            <a:r>
              <a:rPr kumimoji="1"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A</a:t>
            </a:r>
            <a:r>
              <a:rPr kumimoji="1" lang="zh-CN" altLang="en-US" sz="26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、</a:t>
            </a:r>
            <a:r>
              <a:rPr kumimoji="1"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B</a:t>
            </a:r>
            <a:r>
              <a:rPr kumimoji="1" lang="zh-CN" altLang="en-US" sz="26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、</a:t>
            </a:r>
            <a:r>
              <a:rPr kumimoji="1"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C</a:t>
            </a:r>
            <a:r>
              <a:rPr kumimoji="1" lang="zh-CN" altLang="en-US" sz="26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的独立性。</a:t>
            </a: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2392433" y="3527470"/>
            <a:ext cx="331873" cy="198438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20000"/>
              </a:spcBef>
            </a:pPr>
            <a:endParaRPr lang="en-US" altLang="en-US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2967108" y="3527470"/>
            <a:ext cx="331873" cy="1984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20000"/>
              </a:spcBef>
            </a:pPr>
            <a:endParaRPr lang="en-US" altLang="en-US"/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3471933" y="3527470"/>
            <a:ext cx="331873" cy="198438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20000"/>
              </a:spcBef>
            </a:pPr>
            <a:endParaRPr lang="en-US" altLang="en-US"/>
          </a:p>
        </p:txBody>
      </p:sp>
      <p:grpSp>
        <p:nvGrpSpPr>
          <p:cNvPr id="29" name="Group 8"/>
          <p:cNvGrpSpPr>
            <a:grpSpLocks/>
          </p:cNvGrpSpPr>
          <p:nvPr/>
        </p:nvGrpSpPr>
        <p:grpSpPr bwMode="auto">
          <a:xfrm>
            <a:off x="4048195" y="3527470"/>
            <a:ext cx="331873" cy="196850"/>
            <a:chOff x="3096" y="3140"/>
            <a:chExt cx="216" cy="124"/>
          </a:xfrm>
        </p:grpSpPr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3096" y="3140"/>
              <a:ext cx="72" cy="12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3168" y="3140"/>
              <a:ext cx="72" cy="1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3240" y="3140"/>
              <a:ext cx="72" cy="12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997598" y="3841795"/>
            <a:ext cx="221248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E996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402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{              }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1620908" y="3994195"/>
            <a:ext cx="331873" cy="198438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SG"/>
          </a:p>
        </p:txBody>
      </p:sp>
      <p:grpSp>
        <p:nvGrpSpPr>
          <p:cNvPr id="35" name="Group 14"/>
          <p:cNvGrpSpPr>
            <a:grpSpLocks/>
          </p:cNvGrpSpPr>
          <p:nvPr/>
        </p:nvGrpSpPr>
        <p:grpSpPr bwMode="auto">
          <a:xfrm>
            <a:off x="2154308" y="3994195"/>
            <a:ext cx="331873" cy="196850"/>
            <a:chOff x="3096" y="3140"/>
            <a:chExt cx="216" cy="124"/>
          </a:xfrm>
        </p:grpSpPr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3096" y="3140"/>
              <a:ext cx="72" cy="12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3168" y="3140"/>
              <a:ext cx="72" cy="1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8" name="Rectangle 17"/>
            <p:cNvSpPr>
              <a:spLocks noChangeArrowheads="1"/>
            </p:cNvSpPr>
            <p:nvPr/>
          </p:nvSpPr>
          <p:spPr bwMode="auto">
            <a:xfrm>
              <a:off x="3240" y="3140"/>
              <a:ext cx="72" cy="12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3373158" y="3841795"/>
            <a:ext cx="228623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E996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402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{              }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5643348" y="3841795"/>
            <a:ext cx="213873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E996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402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{              }</a:t>
            </a:r>
          </a:p>
        </p:txBody>
      </p:sp>
      <p:sp>
        <p:nvSpPr>
          <p:cNvPr id="41" name="Rectangle 20"/>
          <p:cNvSpPr>
            <a:spLocks noChangeArrowheads="1"/>
          </p:cNvSpPr>
          <p:nvPr/>
        </p:nvSpPr>
        <p:spPr bwMode="auto">
          <a:xfrm>
            <a:off x="4021208" y="3994195"/>
            <a:ext cx="331873" cy="1984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SG"/>
          </a:p>
        </p:txBody>
      </p:sp>
      <p:grpSp>
        <p:nvGrpSpPr>
          <p:cNvPr id="42" name="Group 21"/>
          <p:cNvGrpSpPr>
            <a:grpSpLocks/>
          </p:cNvGrpSpPr>
          <p:nvPr/>
        </p:nvGrpSpPr>
        <p:grpSpPr bwMode="auto">
          <a:xfrm>
            <a:off x="4592708" y="3994195"/>
            <a:ext cx="331873" cy="196850"/>
            <a:chOff x="3096" y="3140"/>
            <a:chExt cx="216" cy="124"/>
          </a:xfrm>
        </p:grpSpPr>
        <p:sp>
          <p:nvSpPr>
            <p:cNvPr id="43" name="Rectangle 22"/>
            <p:cNvSpPr>
              <a:spLocks noChangeArrowheads="1"/>
            </p:cNvSpPr>
            <p:nvPr/>
          </p:nvSpPr>
          <p:spPr bwMode="auto">
            <a:xfrm>
              <a:off x="3096" y="3140"/>
              <a:ext cx="72" cy="12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4" name="Rectangle 23"/>
            <p:cNvSpPr>
              <a:spLocks noChangeArrowheads="1"/>
            </p:cNvSpPr>
            <p:nvPr/>
          </p:nvSpPr>
          <p:spPr bwMode="auto">
            <a:xfrm>
              <a:off x="3168" y="3140"/>
              <a:ext cx="72" cy="1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5" name="Rectangle 24"/>
            <p:cNvSpPr>
              <a:spLocks noChangeArrowheads="1"/>
            </p:cNvSpPr>
            <p:nvPr/>
          </p:nvSpPr>
          <p:spPr bwMode="auto">
            <a:xfrm>
              <a:off x="3240" y="3140"/>
              <a:ext cx="72" cy="12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46" name="Rectangle 25"/>
          <p:cNvSpPr>
            <a:spLocks noChangeArrowheads="1"/>
          </p:cNvSpPr>
          <p:nvPr/>
        </p:nvSpPr>
        <p:spPr bwMode="auto">
          <a:xfrm>
            <a:off x="6269108" y="3994195"/>
            <a:ext cx="331873" cy="198438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SG"/>
          </a:p>
        </p:txBody>
      </p:sp>
      <p:grpSp>
        <p:nvGrpSpPr>
          <p:cNvPr id="47" name="Group 26"/>
          <p:cNvGrpSpPr>
            <a:grpSpLocks/>
          </p:cNvGrpSpPr>
          <p:nvPr/>
        </p:nvGrpSpPr>
        <p:grpSpPr bwMode="auto">
          <a:xfrm>
            <a:off x="6802508" y="3994195"/>
            <a:ext cx="331873" cy="196850"/>
            <a:chOff x="3096" y="3140"/>
            <a:chExt cx="216" cy="124"/>
          </a:xfrm>
        </p:grpSpPr>
        <p:sp>
          <p:nvSpPr>
            <p:cNvPr id="48" name="Rectangle 27"/>
            <p:cNvSpPr>
              <a:spLocks noChangeArrowheads="1"/>
            </p:cNvSpPr>
            <p:nvPr/>
          </p:nvSpPr>
          <p:spPr bwMode="auto">
            <a:xfrm>
              <a:off x="3096" y="3140"/>
              <a:ext cx="72" cy="12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9" name="Rectangle 28"/>
            <p:cNvSpPr>
              <a:spLocks noChangeArrowheads="1"/>
            </p:cNvSpPr>
            <p:nvPr/>
          </p:nvSpPr>
          <p:spPr bwMode="auto">
            <a:xfrm>
              <a:off x="3168" y="3140"/>
              <a:ext cx="72" cy="1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0" name="Rectangle 29"/>
            <p:cNvSpPr>
              <a:spLocks noChangeArrowheads="1"/>
            </p:cNvSpPr>
            <p:nvPr/>
          </p:nvSpPr>
          <p:spPr bwMode="auto">
            <a:xfrm>
              <a:off x="3240" y="3140"/>
              <a:ext cx="72" cy="12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</p:grpSp>
      <p:graphicFrame>
        <p:nvGraphicFramePr>
          <p:cNvPr id="5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508339"/>
              </p:ext>
            </p:extLst>
          </p:nvPr>
        </p:nvGraphicFramePr>
        <p:xfrm>
          <a:off x="686678" y="4451395"/>
          <a:ext cx="245831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2" name="公式" r:id="rId3" imgW="1549080" imgH="393480" progId="Equation.3">
                  <p:embed/>
                </p:oleObj>
              </mc:Choice>
              <mc:Fallback>
                <p:oleObj name="公式" r:id="rId3" imgW="1549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678" y="4451395"/>
                        <a:ext cx="245831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977890"/>
              </p:ext>
            </p:extLst>
          </p:nvPr>
        </p:nvGraphicFramePr>
        <p:xfrm>
          <a:off x="4042224" y="4451395"/>
          <a:ext cx="316200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" name="公式" r:id="rId5" imgW="1866600" imgH="393480" progId="Equation.3">
                  <p:embed/>
                </p:oleObj>
              </mc:Choice>
              <mc:Fallback>
                <p:oleObj name="公式" r:id="rId5" imgW="1866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2224" y="4451395"/>
                        <a:ext cx="316200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932774"/>
              </p:ext>
            </p:extLst>
          </p:nvPr>
        </p:nvGraphicFramePr>
        <p:xfrm>
          <a:off x="7256740" y="4451395"/>
          <a:ext cx="81585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" name="公式" r:id="rId7" imgW="482400" imgH="393480" progId="Equation.3">
                  <p:embed/>
                </p:oleObj>
              </mc:Choice>
              <mc:Fallback>
                <p:oleObj name="公式" r:id="rId7" imgW="482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6740" y="4451395"/>
                        <a:ext cx="81585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437306"/>
              </p:ext>
            </p:extLst>
          </p:nvPr>
        </p:nvGraphicFramePr>
        <p:xfrm>
          <a:off x="919362" y="5143545"/>
          <a:ext cx="2581231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" name="公式" r:id="rId9" imgW="1523880" imgH="393480" progId="Equation.3">
                  <p:embed/>
                </p:oleObj>
              </mc:Choice>
              <mc:Fallback>
                <p:oleObj name="公式" r:id="rId9" imgW="1523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362" y="5143545"/>
                        <a:ext cx="2581231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 Box 34"/>
          <p:cNvSpPr txBox="1">
            <a:spLocks noChangeArrowheads="1"/>
          </p:cNvSpPr>
          <p:nvPr/>
        </p:nvSpPr>
        <p:spPr bwMode="auto">
          <a:xfrm>
            <a:off x="395998" y="5213395"/>
            <a:ext cx="58999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但</a:t>
            </a:r>
          </a:p>
        </p:txBody>
      </p:sp>
      <p:sp>
        <p:nvSpPr>
          <p:cNvPr id="56" name="Text Box 35"/>
          <p:cNvSpPr txBox="1">
            <a:spLocks noChangeArrowheads="1"/>
          </p:cNvSpPr>
          <p:nvPr/>
        </p:nvSpPr>
        <p:spPr bwMode="auto">
          <a:xfrm>
            <a:off x="3897286" y="5111795"/>
            <a:ext cx="481983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即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A</a:t>
            </a:r>
            <a:r>
              <a:rPr kumimoji="1" lang="zh-CN" altLang="en-US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、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B</a:t>
            </a:r>
            <a:r>
              <a:rPr kumimoji="1" lang="zh-CN" altLang="en-US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、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C</a:t>
            </a:r>
            <a:r>
              <a:rPr kumimoji="1" lang="zh-CN" altLang="en-US" sz="24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中任何两个事件相互独立，但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A</a:t>
            </a:r>
            <a:r>
              <a:rPr kumimoji="1" lang="zh-CN" altLang="en-US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、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B</a:t>
            </a:r>
            <a:r>
              <a:rPr kumimoji="1" lang="zh-CN" altLang="en-US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、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C</a:t>
            </a:r>
            <a:r>
              <a:rPr kumimoji="1" lang="zh-CN" altLang="en-US" sz="24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不是相互独立的。</a:t>
            </a:r>
          </a:p>
        </p:txBody>
      </p:sp>
    </p:spTree>
    <p:extLst>
      <p:ext uri="{BB962C8B-B14F-4D97-AF65-F5344CB8AC3E}">
        <p14:creationId xmlns:p14="http://schemas.microsoft.com/office/powerpoint/2010/main" val="216138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 autoUpdateAnimBg="0"/>
      <p:bldP spid="26" grpId="0" animBg="1"/>
      <p:bldP spid="27" grpId="0" animBg="1"/>
      <p:bldP spid="28" grpId="0" animBg="1"/>
      <p:bldP spid="33" grpId="0" build="p" autoUpdateAnimBg="0"/>
      <p:bldP spid="34" grpId="0" animBg="1"/>
      <p:bldP spid="39" grpId="0" build="p" autoUpdateAnimBg="0"/>
      <p:bldP spid="40" grpId="0" build="p" autoUpdateAnimBg="0"/>
      <p:bldP spid="41" grpId="0" animBg="1"/>
      <p:bldP spid="46" grpId="0" animBg="1"/>
      <p:bldP spid="55" grpId="0" build="p" autoUpdateAnimBg="0"/>
      <p:bldP spid="5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41571" y="1045190"/>
            <a:ext cx="7543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zh-CN" sz="24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例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设某种型号的高射炮，每一门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发射一发炮弹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命中敌机的概率为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0.6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。欲以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99%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的把握击中敌机，至少要多少门高射炮？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352011" y="2330768"/>
            <a:ext cx="7467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解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设至少要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门高射炮，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={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击中敌机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</a:p>
        </p:txBody>
      </p:sp>
      <p:graphicFrame>
        <p:nvGraphicFramePr>
          <p:cNvPr id="15" name="对象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1859360"/>
              </p:ext>
            </p:extLst>
          </p:nvPr>
        </p:nvGraphicFramePr>
        <p:xfrm>
          <a:off x="1523587" y="3467419"/>
          <a:ext cx="4754562" cy="393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2" r:id="rId3" imgW="2817272" imgH="254097" progId="Equation.3">
                  <p:embed/>
                </p:oleObj>
              </mc:Choice>
              <mc:Fallback>
                <p:oleObj r:id="rId3" imgW="2817272" imgH="25409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3587" y="3467419"/>
                        <a:ext cx="4754562" cy="3933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1645911"/>
              </p:ext>
            </p:extLst>
          </p:nvPr>
        </p:nvGraphicFramePr>
        <p:xfrm>
          <a:off x="767937" y="2889568"/>
          <a:ext cx="3966624" cy="440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3" r:id="rId5" imgW="2397496" imgH="266670" progId="Equation.3">
                  <p:embed/>
                </p:oleObj>
              </mc:Choice>
              <mc:Fallback>
                <p:oleObj r:id="rId5" imgW="2397496" imgH="26667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937" y="2889568"/>
                        <a:ext cx="3966624" cy="4401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759940"/>
              </p:ext>
            </p:extLst>
          </p:nvPr>
        </p:nvGraphicFramePr>
        <p:xfrm>
          <a:off x="1480723" y="4019869"/>
          <a:ext cx="4676237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4" r:id="rId7" imgW="2768917" imgH="279717" progId="Equation.3">
                  <p:embed/>
                </p:oleObj>
              </mc:Choice>
              <mc:Fallback>
                <p:oleObj r:id="rId7" imgW="2768917" imgH="27971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0723" y="4019869"/>
                        <a:ext cx="4676237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9083034"/>
              </p:ext>
            </p:extLst>
          </p:nvPr>
        </p:nvGraphicFramePr>
        <p:xfrm>
          <a:off x="4852573" y="2897505"/>
          <a:ext cx="3062067" cy="410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5" r:id="rId9" imgW="1902840" imgH="266670" progId="Equation.3">
                  <p:embed/>
                </p:oleObj>
              </mc:Choice>
              <mc:Fallback>
                <p:oleObj r:id="rId9" imgW="1902840" imgH="26667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2573" y="2897505"/>
                        <a:ext cx="3062067" cy="410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0490409"/>
              </p:ext>
            </p:extLst>
          </p:nvPr>
        </p:nvGraphicFramePr>
        <p:xfrm>
          <a:off x="2286856" y="4494531"/>
          <a:ext cx="3484880" cy="671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6" r:id="rId11" imgW="2196464" imgH="431930" progId="Equation.3">
                  <p:embed/>
                </p:oleObj>
              </mc:Choice>
              <mc:Fallback>
                <p:oleObj r:id="rId11" imgW="2196464" imgH="43193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856" y="4494531"/>
                        <a:ext cx="3484880" cy="6711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190129"/>
              </p:ext>
            </p:extLst>
          </p:nvPr>
        </p:nvGraphicFramePr>
        <p:xfrm>
          <a:off x="1371503" y="5146517"/>
          <a:ext cx="3962497" cy="380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7" r:id="rId13" imgW="2374187" imgH="241512" progId="Equation.3">
                  <p:embed/>
                </p:oleObj>
              </mc:Choice>
              <mc:Fallback>
                <p:oleObj r:id="rId13" imgW="2374187" imgH="24151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503" y="5146517"/>
                        <a:ext cx="3962497" cy="38052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3625436" y="4575493"/>
            <a:ext cx="2146300" cy="64928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 type="none" w="med" len="lg"/>
          </a:ln>
        </p:spPr>
        <p:txBody>
          <a:bodyPr/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884188" y="5624353"/>
            <a:ext cx="4937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故至少要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门高射炮。</a:t>
            </a:r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489745" y="413755"/>
            <a:ext cx="7170896" cy="93752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cap="all" dirty="0" smtClean="0"/>
              <a:t>1.4 </a:t>
            </a:r>
            <a:r>
              <a:rPr lang="zh-CN" altLang="en-US" sz="3200" b="1" cap="all" dirty="0" smtClean="0"/>
              <a:t>事件独立性</a:t>
            </a:r>
            <a:r>
              <a:rPr lang="zh-CN" altLang="en-US" b="1" cap="all" dirty="0" smtClean="0"/>
              <a:t/>
            </a:r>
            <a:br>
              <a:rPr lang="zh-CN" altLang="en-US" b="1" cap="all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86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 build="p"/>
      <p:bldP spid="2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0263" y="1173163"/>
            <a:ext cx="7475537" cy="2687637"/>
          </a:xfrm>
        </p:spPr>
        <p:txBody>
          <a:bodyPr/>
          <a:lstStyle/>
          <a:p>
            <a:pPr>
              <a:defRPr/>
            </a:pPr>
            <a:r>
              <a:rPr lang="zh-CN" altLang="en-US" sz="5400" b="1" dirty="0"/>
              <a:t>第一章  随机事件与概率</a:t>
            </a:r>
            <a:endParaRPr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2700" y="4437063"/>
            <a:ext cx="6577013" cy="108108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2800" b="1" cap="all" dirty="0" smtClean="0">
                <a:latin typeface="+mj-lt"/>
                <a:ea typeface="+mj-ea"/>
                <a:cs typeface="+mj-cs"/>
              </a:rPr>
              <a:t>1.4 </a:t>
            </a:r>
            <a:r>
              <a:rPr lang="zh-CN" altLang="en-US" sz="2800" b="1" cap="all" dirty="0" smtClean="0">
                <a:latin typeface="+mj-lt"/>
                <a:ea typeface="+mj-ea"/>
                <a:cs typeface="+mj-cs"/>
              </a:rPr>
              <a:t>条件概率事件独立性</a:t>
            </a:r>
            <a:endParaRPr lang="zh-CN" altLang="en-US" sz="28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A880CB2-92BA-4EA9-92A7-54BC02ABCF09}" type="slidenum">
              <a:rPr lang="en-US" altLang="zh-CN" sz="1000" smtClean="0">
                <a:solidFill>
                  <a:srgbClr val="3494BA"/>
                </a:solidFill>
              </a:rPr>
              <a:pPr/>
              <a:t>2</a:t>
            </a:fld>
            <a:endParaRPr lang="en-US" altLang="zh-CN" sz="1000" smtClean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31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489745" y="413755"/>
            <a:ext cx="7170896" cy="93752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cap="all" dirty="0" smtClean="0"/>
              <a:t>1.4 </a:t>
            </a:r>
            <a:r>
              <a:rPr lang="zh-CN" altLang="en-US" sz="3200" b="1" cap="all" dirty="0" smtClean="0"/>
              <a:t>事件独立性</a:t>
            </a:r>
            <a:r>
              <a:rPr lang="zh-CN" altLang="en-US" b="1" cap="all" dirty="0" smtClean="0"/>
              <a:t/>
            </a:r>
            <a:br>
              <a:rPr lang="zh-CN" altLang="en-US" b="1" cap="all" dirty="0" smtClean="0"/>
            </a:br>
            <a:endParaRPr lang="zh-CN" altLang="en-US" dirty="0"/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489745" y="135128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zh-CN"/>
              <a:t>注：</a:t>
            </a:r>
            <a:r>
              <a:rPr lang="zh-CN" altLang="zh-CN">
                <a:solidFill>
                  <a:srgbClr val="FF0000"/>
                </a:solidFill>
              </a:rPr>
              <a:t>互不相容</a:t>
            </a:r>
            <a:r>
              <a:rPr lang="zh-CN" altLang="zh-CN" b="0"/>
              <a:t>与</a:t>
            </a:r>
            <a:r>
              <a:rPr lang="zh-CN" altLang="zh-CN">
                <a:solidFill>
                  <a:srgbClr val="0000FF"/>
                </a:solidFill>
              </a:rPr>
              <a:t>相互独立</a:t>
            </a:r>
            <a:r>
              <a:rPr lang="zh-CN" altLang="zh-CN"/>
              <a:t>是两个不同的概念</a:t>
            </a:r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1137445" y="2976880"/>
            <a:ext cx="6248400" cy="457200"/>
            <a:chOff x="0" y="0"/>
            <a:chExt cx="3936" cy="288"/>
          </a:xfrm>
        </p:grpSpPr>
        <p:graphicFrame>
          <p:nvGraphicFramePr>
            <p:cNvPr id="27" name="Object 5"/>
            <p:cNvGraphicFramePr>
              <a:graphicFrameLocks noChangeAspect="1"/>
            </p:cNvGraphicFramePr>
            <p:nvPr/>
          </p:nvGraphicFramePr>
          <p:xfrm>
            <a:off x="2448" y="88"/>
            <a:ext cx="19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0" r:id="rId4" imgW="190666" imgH="152532" progId="Equation.3">
                    <p:embed/>
                  </p:oleObj>
                </mc:Choice>
                <mc:Fallback>
                  <p:oleObj r:id="rId4" imgW="190666" imgH="152532" progId="Equation.3">
                    <p:embed/>
                    <p:pic>
                      <p:nvPicPr>
                        <p:cNvPr id="2868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88"/>
                          <a:ext cx="19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6"/>
            <p:cNvGraphicFramePr>
              <a:graphicFrameLocks noChangeAspect="1"/>
            </p:cNvGraphicFramePr>
            <p:nvPr/>
          </p:nvGraphicFramePr>
          <p:xfrm>
            <a:off x="912" y="37"/>
            <a:ext cx="1536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1" r:id="rId6" imgW="1231366" imgH="203112" progId="Equation.3">
                    <p:embed/>
                  </p:oleObj>
                </mc:Choice>
                <mc:Fallback>
                  <p:oleObj r:id="rId6" imgW="1231366" imgH="203112" progId="Equation.3">
                    <p:embed/>
                    <p:pic>
                      <p:nvPicPr>
                        <p:cNvPr id="2868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7"/>
                          <a:ext cx="1536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7"/>
            <p:cNvGraphicFramePr>
              <a:graphicFrameLocks noChangeAspect="1"/>
            </p:cNvGraphicFramePr>
            <p:nvPr/>
          </p:nvGraphicFramePr>
          <p:xfrm>
            <a:off x="2640" y="30"/>
            <a:ext cx="1296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2" r:id="rId8" imgW="1015559" imgH="203112" progId="Equation.3">
                    <p:embed/>
                  </p:oleObj>
                </mc:Choice>
                <mc:Fallback>
                  <p:oleObj r:id="rId8" imgW="1015559" imgH="203112" progId="Equation.3">
                    <p:embed/>
                    <p:pic>
                      <p:nvPicPr>
                        <p:cNvPr id="2868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30"/>
                          <a:ext cx="1296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0" y="0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rgbClr val="0000FF"/>
                  </a:solidFill>
                </a:rPr>
                <a:t>相互独立：</a:t>
              </a:r>
            </a:p>
          </p:txBody>
        </p:sp>
      </p:grpSp>
      <p:grpSp>
        <p:nvGrpSpPr>
          <p:cNvPr id="31" name="Group 9"/>
          <p:cNvGrpSpPr>
            <a:grpSpLocks/>
          </p:cNvGrpSpPr>
          <p:nvPr/>
        </p:nvGrpSpPr>
        <p:grpSpPr bwMode="auto">
          <a:xfrm>
            <a:off x="1124745" y="2164080"/>
            <a:ext cx="6248400" cy="457200"/>
            <a:chOff x="0" y="0"/>
            <a:chExt cx="3936" cy="288"/>
          </a:xfrm>
        </p:grpSpPr>
        <p:graphicFrame>
          <p:nvGraphicFramePr>
            <p:cNvPr id="32" name="Object 10"/>
            <p:cNvGraphicFramePr>
              <a:graphicFrameLocks noChangeAspect="1"/>
            </p:cNvGraphicFramePr>
            <p:nvPr/>
          </p:nvGraphicFramePr>
          <p:xfrm>
            <a:off x="960" y="27"/>
            <a:ext cx="624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3" r:id="rId10" imgW="482600" imgH="203200" progId="Equation.3">
                    <p:embed/>
                  </p:oleObj>
                </mc:Choice>
                <mc:Fallback>
                  <p:oleObj r:id="rId10" imgW="482600" imgH="203200" progId="Equation.3">
                    <p:embed/>
                    <p:pic>
                      <p:nvPicPr>
                        <p:cNvPr id="28681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7"/>
                          <a:ext cx="624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11"/>
            <p:cNvGraphicFramePr>
              <a:graphicFrameLocks noChangeAspect="1"/>
            </p:cNvGraphicFramePr>
            <p:nvPr/>
          </p:nvGraphicFramePr>
          <p:xfrm>
            <a:off x="1632" y="88"/>
            <a:ext cx="19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4" r:id="rId12" imgW="190666" imgH="152532" progId="Equation.3">
                    <p:embed/>
                  </p:oleObj>
                </mc:Choice>
                <mc:Fallback>
                  <p:oleObj r:id="rId12" imgW="190666" imgH="152532" progId="Equation.3">
                    <p:embed/>
                    <p:pic>
                      <p:nvPicPr>
                        <p:cNvPr id="28682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88"/>
                          <a:ext cx="19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12"/>
            <p:cNvGraphicFramePr>
              <a:graphicFrameLocks noChangeAspect="1"/>
            </p:cNvGraphicFramePr>
            <p:nvPr/>
          </p:nvGraphicFramePr>
          <p:xfrm>
            <a:off x="1968" y="27"/>
            <a:ext cx="1968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5" r:id="rId13" imgW="1523339" imgH="203112" progId="Equation.3">
                    <p:embed/>
                  </p:oleObj>
                </mc:Choice>
                <mc:Fallback>
                  <p:oleObj r:id="rId13" imgW="1523339" imgH="203112" progId="Equation.3">
                    <p:embed/>
                    <p:pic>
                      <p:nvPicPr>
                        <p:cNvPr id="2868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7"/>
                          <a:ext cx="1968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Text Box 13"/>
            <p:cNvSpPr txBox="1">
              <a:spLocks noChangeArrowheads="1"/>
            </p:cNvSpPr>
            <p:nvPr/>
          </p:nvSpPr>
          <p:spPr bwMode="auto">
            <a:xfrm>
              <a:off x="0" y="0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rgbClr val="FF0000"/>
                  </a:solidFill>
                </a:rPr>
                <a:t>互不相容：</a:t>
              </a:r>
            </a:p>
          </p:txBody>
        </p:sp>
      </p:grpSp>
      <p:graphicFrame>
        <p:nvGraphicFramePr>
          <p:cNvPr id="3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055835"/>
              </p:ext>
            </p:extLst>
          </p:nvPr>
        </p:nvGraphicFramePr>
        <p:xfrm>
          <a:off x="526258" y="3788093"/>
          <a:ext cx="1146175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r:id="rId15" imgW="866896" imgH="790476" progId="PBrush">
                  <p:embed/>
                </p:oleObj>
              </mc:Choice>
              <mc:Fallback>
                <p:oleObj r:id="rId15" imgW="866896" imgH="790476" progId="PBrush">
                  <p:embed/>
                  <p:pic>
                    <p:nvPicPr>
                      <p:cNvPr id="1639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258" y="3788093"/>
                        <a:ext cx="1146175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211457"/>
              </p:ext>
            </p:extLst>
          </p:nvPr>
        </p:nvGraphicFramePr>
        <p:xfrm>
          <a:off x="2266158" y="3891280"/>
          <a:ext cx="32781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r:id="rId17" imgW="1497950" imgH="203112" progId="Equation.3">
                  <p:embed/>
                </p:oleObj>
              </mc:Choice>
              <mc:Fallback>
                <p:oleObj r:id="rId17" imgW="1497950" imgH="203112" progId="Equation.3">
                  <p:embed/>
                  <p:pic>
                    <p:nvPicPr>
                      <p:cNvPr id="1639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158" y="3891280"/>
                        <a:ext cx="327818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16"/>
          <p:cNvSpPr txBox="1">
            <a:spLocks noChangeArrowheads="1"/>
          </p:cNvSpPr>
          <p:nvPr/>
        </p:nvSpPr>
        <p:spPr bwMode="auto">
          <a:xfrm>
            <a:off x="2201070" y="4478655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i="1"/>
              <a:t>A,B</a:t>
            </a:r>
            <a:r>
              <a:rPr lang="zh-CN" altLang="zh-CN"/>
              <a:t>独立，但不是互不相容的。</a:t>
            </a:r>
          </a:p>
        </p:txBody>
      </p:sp>
    </p:spTree>
    <p:extLst>
      <p:ext uri="{BB962C8B-B14F-4D97-AF65-F5344CB8AC3E}">
        <p14:creationId xmlns:p14="http://schemas.microsoft.com/office/powerpoint/2010/main" val="367360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 autoUpdateAnimBg="0"/>
      <p:bldP spid="3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779" name="文本框 2507778"/>
          <p:cNvSpPr txBox="1">
            <a:spLocks noChangeArrowheads="1"/>
          </p:cNvSpPr>
          <p:nvPr/>
        </p:nvSpPr>
        <p:spPr bwMode="auto">
          <a:xfrm>
            <a:off x="1212217" y="2185082"/>
            <a:ext cx="24212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条件概率</a:t>
            </a:r>
          </a:p>
        </p:txBody>
      </p:sp>
      <p:graphicFrame>
        <p:nvGraphicFramePr>
          <p:cNvPr id="2507780" name="对象 250777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5901462"/>
              </p:ext>
            </p:extLst>
          </p:nvPr>
        </p:nvGraphicFramePr>
        <p:xfrm>
          <a:off x="3200400" y="2119343"/>
          <a:ext cx="2103120" cy="798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2" name="公式" r:id="rId3" imgW="2504943" imgH="876420" progId="Equation.3">
                  <p:embed/>
                </p:oleObj>
              </mc:Choice>
              <mc:Fallback>
                <p:oleObj name="公式" r:id="rId3" imgW="2504943" imgH="876420" progId="Equation.3">
                  <p:embed/>
                  <p:pic>
                    <p:nvPicPr>
                      <p:cNvPr id="2507780" name="对象 250777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119343"/>
                        <a:ext cx="2103120" cy="798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7781" name="直接连接符 2507780"/>
          <p:cNvSpPr>
            <a:spLocks noChangeShapeType="1"/>
          </p:cNvSpPr>
          <p:nvPr/>
        </p:nvSpPr>
        <p:spPr bwMode="auto">
          <a:xfrm flipH="1">
            <a:off x="4057735" y="2724437"/>
            <a:ext cx="3649" cy="34111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07782" name="矩形 2507781"/>
          <p:cNvSpPr>
            <a:spLocks noChangeArrowheads="1"/>
          </p:cNvSpPr>
          <p:nvPr/>
        </p:nvSpPr>
        <p:spPr bwMode="auto">
          <a:xfrm>
            <a:off x="5995743" y="2069159"/>
            <a:ext cx="18272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全概率公式</a:t>
            </a:r>
          </a:p>
        </p:txBody>
      </p:sp>
      <p:sp>
        <p:nvSpPr>
          <p:cNvPr id="2507783" name="直接连接符 2507782"/>
          <p:cNvSpPr>
            <a:spLocks noChangeShapeType="1"/>
          </p:cNvSpPr>
          <p:nvPr/>
        </p:nvSpPr>
        <p:spPr bwMode="auto">
          <a:xfrm>
            <a:off x="3799840" y="3906034"/>
            <a:ext cx="21416" cy="322236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07784" name="矩形 2507783"/>
          <p:cNvSpPr>
            <a:spLocks noChangeArrowheads="1"/>
          </p:cNvSpPr>
          <p:nvPr/>
        </p:nvSpPr>
        <p:spPr bwMode="auto">
          <a:xfrm>
            <a:off x="3096525" y="4152787"/>
            <a:ext cx="19224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贝叶斯公式</a:t>
            </a:r>
          </a:p>
        </p:txBody>
      </p:sp>
      <p:graphicFrame>
        <p:nvGraphicFramePr>
          <p:cNvPr id="2507786" name="对象 25077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083150"/>
              </p:ext>
            </p:extLst>
          </p:nvPr>
        </p:nvGraphicFramePr>
        <p:xfrm>
          <a:off x="1178394" y="1418555"/>
          <a:ext cx="6644640" cy="514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3" r:id="rId5" imgW="3791046" imgH="218970" progId="Equation.DSMT4">
                  <p:embed/>
                </p:oleObj>
              </mc:Choice>
              <mc:Fallback>
                <p:oleObj r:id="rId5" imgW="3791046" imgH="218970" progId="Equation.DSMT4">
                  <p:embed/>
                  <p:pic>
                    <p:nvPicPr>
                      <p:cNvPr id="2507786" name="对象 250778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8394" y="1418555"/>
                        <a:ext cx="6644640" cy="514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7787" name="对象 250778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054640"/>
              </p:ext>
            </p:extLst>
          </p:nvPr>
        </p:nvGraphicFramePr>
        <p:xfrm>
          <a:off x="1857536" y="4487753"/>
          <a:ext cx="5584031" cy="1324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4" r:id="rId7" imgW="2743200" imgH="638280" progId="Equation.DSMT4">
                  <p:embed/>
                </p:oleObj>
              </mc:Choice>
              <mc:Fallback>
                <p:oleObj r:id="rId7" imgW="2743200" imgH="638280" progId="Equation.DSMT4">
                  <p:embed/>
                  <p:pic>
                    <p:nvPicPr>
                      <p:cNvPr id="2507787" name="对象 250778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536" y="4487753"/>
                        <a:ext cx="5584031" cy="13244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7788" name="对象 250778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6961576"/>
              </p:ext>
            </p:extLst>
          </p:nvPr>
        </p:nvGraphicFramePr>
        <p:xfrm>
          <a:off x="2716376" y="3509065"/>
          <a:ext cx="2871624" cy="559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5" r:id="rId9" imgW="1419278" imgH="218970" progId="Equation.DSMT4">
                  <p:embed/>
                </p:oleObj>
              </mc:Choice>
              <mc:Fallback>
                <p:oleObj r:id="rId9" imgW="1419278" imgH="218970" progId="Equation.DSMT4">
                  <p:embed/>
                  <p:pic>
                    <p:nvPicPr>
                      <p:cNvPr id="2507788" name="对象 250778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376" y="3509065"/>
                        <a:ext cx="2871624" cy="5590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7789" name="直接连接符 2507788"/>
          <p:cNvSpPr>
            <a:spLocks noChangeShapeType="1"/>
          </p:cNvSpPr>
          <p:nvPr/>
        </p:nvSpPr>
        <p:spPr bwMode="auto">
          <a:xfrm flipV="1">
            <a:off x="4878963" y="2502078"/>
            <a:ext cx="1470222" cy="718371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07790" name="矩形 2507789"/>
          <p:cNvSpPr>
            <a:spLocks noChangeArrowheads="1"/>
          </p:cNvSpPr>
          <p:nvPr/>
        </p:nvSpPr>
        <p:spPr bwMode="auto">
          <a:xfrm>
            <a:off x="3444639" y="3100280"/>
            <a:ext cx="15490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乘法公式</a:t>
            </a:r>
          </a:p>
        </p:txBody>
      </p:sp>
      <p:sp>
        <p:nvSpPr>
          <p:cNvPr id="2507792" name="直接连接符 2507791"/>
          <p:cNvSpPr>
            <a:spLocks noChangeShapeType="1"/>
          </p:cNvSpPr>
          <p:nvPr/>
        </p:nvSpPr>
        <p:spPr bwMode="auto">
          <a:xfrm>
            <a:off x="1852854" y="2847393"/>
            <a:ext cx="971389" cy="166073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07793" name="直接连接符 2507792"/>
          <p:cNvSpPr>
            <a:spLocks noChangeShapeType="1"/>
          </p:cNvSpPr>
          <p:nvPr/>
        </p:nvSpPr>
        <p:spPr bwMode="auto">
          <a:xfrm flipH="1">
            <a:off x="5237917" y="2530824"/>
            <a:ext cx="2143928" cy="1956929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07794" name="文本框 2507793"/>
          <p:cNvSpPr txBox="1">
            <a:spLocks noChangeArrowheads="1"/>
          </p:cNvSpPr>
          <p:nvPr/>
        </p:nvSpPr>
        <p:spPr bwMode="auto">
          <a:xfrm>
            <a:off x="1212217" y="5755394"/>
            <a:ext cx="23967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事件的独立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472287" y="532128"/>
            <a:ext cx="7170896" cy="93752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cap="all" dirty="0" smtClean="0"/>
              <a:t>1.4 </a:t>
            </a:r>
            <a:r>
              <a:rPr lang="zh-CN" altLang="en-US" sz="3200" b="1" cap="all" dirty="0" smtClean="0"/>
              <a:t>条件概率事件独立性</a:t>
            </a:r>
            <a:r>
              <a:rPr lang="zh-CN" altLang="en-US" b="1" cap="all" dirty="0" smtClean="0"/>
              <a:t/>
            </a:r>
            <a:br>
              <a:rPr lang="zh-CN" altLang="en-US" b="1" cap="all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47089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0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0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0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0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0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0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07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0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0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50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0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07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0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7779" grpId="0"/>
      <p:bldP spid="2507782" grpId="0"/>
      <p:bldP spid="2507784" grpId="0"/>
      <p:bldP spid="2507790" grpId="0"/>
      <p:bldP spid="250779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037448" y="1676400"/>
            <a:ext cx="10287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972235" y="1828800"/>
            <a:ext cx="1981200" cy="396875"/>
            <a:chOff x="1344" y="1152"/>
            <a:chExt cx="1248" cy="250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344" y="1152"/>
              <a:ext cx="1248" cy="25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tIns="10800" bIns="10800"/>
            <a:lstStyle/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随机事件</a:t>
              </a:r>
              <a:endParaRPr kumimoji="1" lang="zh-CN" altLang="en-US" sz="1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" name="Object 5"/>
            <p:cNvGraphicFramePr>
              <a:graphicFrameLocks noChangeAspect="1"/>
            </p:cNvGraphicFramePr>
            <p:nvPr/>
          </p:nvGraphicFramePr>
          <p:xfrm>
            <a:off x="2064" y="1186"/>
            <a:ext cx="428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8" name="公式" r:id="rId3" imgW="444240" imgH="164880" progId="Equation.3">
                    <p:embed/>
                  </p:oleObj>
                </mc:Choice>
                <mc:Fallback>
                  <p:oleObj name="公式" r:id="rId3" imgW="444240" imgH="164880" progId="Equation.3">
                    <p:embed/>
                    <p:pic>
                      <p:nvPicPr>
                        <p:cNvPr id="49766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186"/>
                          <a:ext cx="428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210235" y="990600"/>
            <a:ext cx="381000" cy="12192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eaVert" lIns="0" tIns="0" rIns="0" bIns="0"/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随机试验</a:t>
            </a:r>
            <a:endParaRPr kumimoji="1" lang="zh-CN" altLang="en-US" sz="16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972235" y="1066800"/>
            <a:ext cx="1981200" cy="3810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36000" tIns="36000" rIns="0" bIns="0"/>
          <a:lstStyle/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样本空间 </a:t>
            </a:r>
            <a:r>
              <a:rPr kumimoji="1" lang="en-US" altLang="zh-CN" sz="2000" b="1">
                <a:solidFill>
                  <a:srgbClr val="000000"/>
                </a:solidFill>
                <a:latin typeface="Symbol" panose="05050102010706020507" pitchFamily="18" charset="2"/>
              </a:rPr>
              <a:t>W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={</a:t>
            </a:r>
            <a:r>
              <a:rPr kumimoji="1" lang="en-US" altLang="zh-CN" sz="2000" b="1" i="1">
                <a:solidFill>
                  <a:srgbClr val="000000"/>
                </a:solidFill>
                <a:latin typeface="Symbol" panose="05050102010706020507" pitchFamily="18" charset="2"/>
              </a:rPr>
              <a:t>w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kumimoji="1" lang="en-US" altLang="zh-CN" sz="1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1591235" y="2095500"/>
            <a:ext cx="3429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037448" y="1447800"/>
            <a:ext cx="0" cy="3952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4066148" y="1303338"/>
            <a:ext cx="228600" cy="792162"/>
            <a:chOff x="2663" y="821"/>
            <a:chExt cx="144" cy="499"/>
          </a:xfrm>
        </p:grpSpPr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2663" y="821"/>
              <a:ext cx="0" cy="49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2663" y="821"/>
              <a:ext cx="144" cy="499"/>
              <a:chOff x="2663" y="821"/>
              <a:chExt cx="144" cy="499"/>
            </a:xfrm>
          </p:grpSpPr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>
                <a:off x="2663" y="821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15"/>
              <p:cNvSpPr>
                <a:spLocks noChangeShapeType="1"/>
              </p:cNvSpPr>
              <p:nvPr/>
            </p:nvSpPr>
            <p:spPr bwMode="auto">
              <a:xfrm>
                <a:off x="2663" y="1320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4294748" y="1100138"/>
            <a:ext cx="3773487" cy="401638"/>
            <a:chOff x="2807" y="693"/>
            <a:chExt cx="2377" cy="253"/>
          </a:xfrm>
        </p:grpSpPr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2807" y="696"/>
              <a:ext cx="2377" cy="25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36000" tIns="36000" rIns="36000" bIns="36000"/>
            <a:lstStyle/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关系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：          ，               ，</a:t>
              </a:r>
              <a:endParaRPr kumimoji="1" lang="zh-CN" altLang="en-US" sz="1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9" name="Object 18"/>
            <p:cNvGraphicFramePr>
              <a:graphicFrameLocks noChangeAspect="1"/>
            </p:cNvGraphicFramePr>
            <p:nvPr/>
          </p:nvGraphicFramePr>
          <p:xfrm>
            <a:off x="3224" y="720"/>
            <a:ext cx="472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9" name="公式" r:id="rId5" imgW="431640" imgH="164880" progId="Equation.3">
                    <p:embed/>
                  </p:oleObj>
                </mc:Choice>
                <mc:Fallback>
                  <p:oleObj name="公式" r:id="rId5" imgW="431640" imgH="164880" progId="Equation.3">
                    <p:embed/>
                    <p:pic>
                      <p:nvPicPr>
                        <p:cNvPr id="497682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4" y="720"/>
                          <a:ext cx="472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1199690"/>
                </p:ext>
              </p:extLst>
            </p:nvPr>
          </p:nvGraphicFramePr>
          <p:xfrm>
            <a:off x="3826" y="713"/>
            <a:ext cx="63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80" name="公式" r:id="rId7" imgW="520560" imgH="177480" progId="Equation.3">
                    <p:embed/>
                  </p:oleObj>
                </mc:Choice>
                <mc:Fallback>
                  <p:oleObj name="公式" r:id="rId7" imgW="520560" imgH="177480" progId="Equation.3">
                    <p:embed/>
                    <p:pic>
                      <p:nvPicPr>
                        <p:cNvPr id="497683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6" y="713"/>
                          <a:ext cx="639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9153319"/>
                </p:ext>
              </p:extLst>
            </p:nvPr>
          </p:nvGraphicFramePr>
          <p:xfrm>
            <a:off x="4566" y="693"/>
            <a:ext cx="468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81" name="公式" r:id="rId9" imgW="419040" imgH="190440" progId="Equation.3">
                    <p:embed/>
                  </p:oleObj>
                </mc:Choice>
                <mc:Fallback>
                  <p:oleObj name="公式" r:id="rId9" imgW="419040" imgH="190440" progId="Equation.3">
                    <p:embed/>
                    <p:pic>
                      <p:nvPicPr>
                        <p:cNvPr id="497684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6" y="693"/>
                          <a:ext cx="468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4294748" y="1892300"/>
            <a:ext cx="4152900" cy="342900"/>
            <a:chOff x="2807" y="1192"/>
            <a:chExt cx="2616" cy="216"/>
          </a:xfrm>
        </p:grpSpPr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2807" y="1196"/>
              <a:ext cx="2616" cy="21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lIns="0" tIns="10800" rIns="72000" bIns="10800">
              <a:spAutoFit/>
            </a:bodyPr>
            <a:lstStyle/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运算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：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∪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B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AB</a:t>
              </a: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B=       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=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AB</a:t>
              </a:r>
            </a:p>
          </p:txBody>
        </p:sp>
        <p:graphicFrame>
          <p:nvGraphicFramePr>
            <p:cNvPr id="24" name="Object 23"/>
            <p:cNvGraphicFramePr>
              <a:graphicFrameLocks noChangeAspect="1"/>
            </p:cNvGraphicFramePr>
            <p:nvPr/>
          </p:nvGraphicFramePr>
          <p:xfrm>
            <a:off x="4580" y="1192"/>
            <a:ext cx="276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82" name="公式" r:id="rId11" imgW="266400" imgH="190440" progId="Equation.3">
                    <p:embed/>
                  </p:oleObj>
                </mc:Choice>
                <mc:Fallback>
                  <p:oleObj name="公式" r:id="rId11" imgW="266400" imgH="190440" progId="Equation.3">
                    <p:embed/>
                    <p:pic>
                      <p:nvPicPr>
                        <p:cNvPr id="497687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0" y="1192"/>
                          <a:ext cx="276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1591235" y="1303338"/>
            <a:ext cx="3429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3474010" y="4652963"/>
            <a:ext cx="2854325" cy="395287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tIns="10800" rIns="18000" bIns="10800" anchor="ctr"/>
          <a:lstStyle/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独立</a:t>
            </a:r>
            <a:r>
              <a:rPr kumimoji="1" lang="zh-CN" altLang="en-US" sz="2000"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AB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=P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14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3496235" y="3962400"/>
            <a:ext cx="3009900" cy="396875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tIns="10800" rIns="18000" bIns="10800" anchor="ctr"/>
          <a:lstStyle/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公式</a:t>
            </a:r>
            <a:r>
              <a:rPr kumimoji="1" lang="zh-CN" altLang="en-US" sz="2000"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AB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=P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B|A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14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6734735" y="4257675"/>
            <a:ext cx="1562100" cy="466725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tIns="10800" rIns="18000" bIns="10800" anchor="ctr"/>
          <a:lstStyle/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A|B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=P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0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6544235" y="4059238"/>
            <a:ext cx="914400" cy="198437"/>
            <a:chOff x="4224" y="2557"/>
            <a:chExt cx="576" cy="125"/>
          </a:xfrm>
        </p:grpSpPr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4224" y="2557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4800" y="2557"/>
              <a:ext cx="0" cy="1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6355323" y="4724400"/>
            <a:ext cx="646112" cy="288925"/>
            <a:chOff x="4032" y="2976"/>
            <a:chExt cx="480" cy="192"/>
          </a:xfrm>
        </p:grpSpPr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032" y="3168"/>
              <a:ext cx="4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flipV="1">
              <a:off x="4512" y="2976"/>
              <a:ext cx="0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1286435" y="2438400"/>
            <a:ext cx="2057400" cy="12954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36000" tIns="36000" rIns="36000" bIns="36000"/>
          <a:lstStyle/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公理化定义</a:t>
            </a:r>
          </a:p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1.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000" b="1">
                <a:solidFill>
                  <a:srgbClr val="000000"/>
                </a:solidFill>
                <a:latin typeface="宋体" panose="02010600030101010101" pitchFamily="2" charset="-122"/>
              </a:rPr>
              <a:t>≥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2.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)=1</a:t>
            </a:r>
          </a:p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3.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000" b="1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0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)=</a:t>
            </a:r>
            <a:r>
              <a:rPr kumimoji="1" lang="en-US" altLang="zh-CN" sz="2000" b="1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0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4029635" y="2514600"/>
            <a:ext cx="3352800" cy="1023938"/>
            <a:chOff x="2640" y="1584"/>
            <a:chExt cx="2112" cy="645"/>
          </a:xfrm>
        </p:grpSpPr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640" y="1584"/>
              <a:ext cx="2112" cy="64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tIns="10800" bIns="10800"/>
            <a:lstStyle/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1400">
                <a:latin typeface="Times New Roman" panose="02020603050405020304" pitchFamily="18" charset="0"/>
              </a:endParaRPr>
            </a:p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1400">
                <a:latin typeface="Times New Roman" panose="02020603050405020304" pitchFamily="18" charset="0"/>
              </a:endParaRPr>
            </a:p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1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8" name="Object 37"/>
            <p:cNvGraphicFramePr>
              <a:graphicFrameLocks noChangeAspect="1"/>
            </p:cNvGraphicFramePr>
            <p:nvPr/>
          </p:nvGraphicFramePr>
          <p:xfrm>
            <a:off x="2688" y="1597"/>
            <a:ext cx="1008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83" name="公式" r:id="rId13" imgW="1015920" imgH="228600" progId="Equation.3">
                    <p:embed/>
                  </p:oleObj>
                </mc:Choice>
                <mc:Fallback>
                  <p:oleObj name="公式" r:id="rId13" imgW="1015920" imgH="228600" progId="Equation.3">
                    <p:embed/>
                    <p:pic>
                      <p:nvPicPr>
                        <p:cNvPr id="497701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597"/>
                          <a:ext cx="1008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38"/>
            <p:cNvGraphicFramePr>
              <a:graphicFrameLocks noChangeAspect="1"/>
            </p:cNvGraphicFramePr>
            <p:nvPr/>
          </p:nvGraphicFramePr>
          <p:xfrm>
            <a:off x="2704" y="1824"/>
            <a:ext cx="1952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84" name="公式" r:id="rId15" imgW="2108160" imgH="203040" progId="Equation.3">
                    <p:embed/>
                  </p:oleObj>
                </mc:Choice>
                <mc:Fallback>
                  <p:oleObj name="公式" r:id="rId15" imgW="2108160" imgH="203040" progId="Equation.3">
                    <p:embed/>
                    <p:pic>
                      <p:nvPicPr>
                        <p:cNvPr id="497702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4" y="1824"/>
                          <a:ext cx="1952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39"/>
            <p:cNvGraphicFramePr>
              <a:graphicFrameLocks noChangeAspect="1"/>
            </p:cNvGraphicFramePr>
            <p:nvPr/>
          </p:nvGraphicFramePr>
          <p:xfrm>
            <a:off x="2688" y="2016"/>
            <a:ext cx="19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85" name="公式" r:id="rId17" imgW="2070000" imgH="203040" progId="Equation.3">
                    <p:embed/>
                  </p:oleObj>
                </mc:Choice>
                <mc:Fallback>
                  <p:oleObj name="公式" r:id="rId17" imgW="2070000" imgH="203040" progId="Equation.3">
                    <p:embed/>
                    <p:pic>
                      <p:nvPicPr>
                        <p:cNvPr id="497703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016"/>
                          <a:ext cx="19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2086535" y="3733800"/>
            <a:ext cx="0" cy="3968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1286435" y="4114800"/>
            <a:ext cx="1600200" cy="838200"/>
            <a:chOff x="912" y="2592"/>
            <a:chExt cx="1008" cy="528"/>
          </a:xfrm>
        </p:grpSpPr>
        <p:sp>
          <p:nvSpPr>
            <p:cNvPr id="43" name="Text Box 42"/>
            <p:cNvSpPr txBox="1">
              <a:spLocks noChangeArrowheads="1"/>
            </p:cNvSpPr>
            <p:nvPr/>
          </p:nvSpPr>
          <p:spPr bwMode="auto">
            <a:xfrm>
              <a:off x="912" y="2592"/>
              <a:ext cx="1008" cy="52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tIns="10800" rIns="18000" bIns="10800"/>
            <a:lstStyle/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条件概率</a:t>
              </a:r>
              <a:endParaRPr kumimoji="1" lang="zh-CN" altLang="en-US" sz="1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1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4" name="Object 43"/>
            <p:cNvGraphicFramePr>
              <a:graphicFrameLocks noChangeAspect="1"/>
            </p:cNvGraphicFramePr>
            <p:nvPr/>
          </p:nvGraphicFramePr>
          <p:xfrm>
            <a:off x="965" y="2768"/>
            <a:ext cx="95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86" name="公式" r:id="rId19" imgW="1130040" imgH="419040" progId="Equation.3">
                    <p:embed/>
                  </p:oleObj>
                </mc:Choice>
                <mc:Fallback>
                  <p:oleObj name="公式" r:id="rId19" imgW="1130040" imgH="419040" progId="Equation.3">
                    <p:embed/>
                    <p:pic>
                      <p:nvPicPr>
                        <p:cNvPr id="497707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5" y="2768"/>
                          <a:ext cx="950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" name="Line 44"/>
          <p:cNvSpPr>
            <a:spLocks noChangeShapeType="1"/>
          </p:cNvSpPr>
          <p:nvPr/>
        </p:nvSpPr>
        <p:spPr bwMode="auto">
          <a:xfrm>
            <a:off x="3343835" y="3132138"/>
            <a:ext cx="685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45"/>
          <p:cNvSpPr>
            <a:spLocks noChangeShapeType="1"/>
          </p:cNvSpPr>
          <p:nvPr/>
        </p:nvSpPr>
        <p:spPr bwMode="auto">
          <a:xfrm flipV="1">
            <a:off x="2886635" y="4191000"/>
            <a:ext cx="609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46"/>
          <p:cNvSpPr>
            <a:spLocks noChangeShapeType="1"/>
          </p:cNvSpPr>
          <p:nvPr/>
        </p:nvSpPr>
        <p:spPr bwMode="auto">
          <a:xfrm flipV="1">
            <a:off x="2886635" y="4797425"/>
            <a:ext cx="587375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1629335" y="4953000"/>
            <a:ext cx="571500" cy="1089025"/>
            <a:chOff x="1128" y="3120"/>
            <a:chExt cx="360" cy="686"/>
          </a:xfrm>
        </p:grpSpPr>
        <p:sp>
          <p:nvSpPr>
            <p:cNvPr id="49" name="Line 48"/>
            <p:cNvSpPr>
              <a:spLocks noChangeShapeType="1"/>
            </p:cNvSpPr>
            <p:nvPr/>
          </p:nvSpPr>
          <p:spPr bwMode="auto">
            <a:xfrm>
              <a:off x="1128" y="3120"/>
              <a:ext cx="0" cy="6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1128" y="3792"/>
              <a:ext cx="3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2200835" y="5226050"/>
            <a:ext cx="4114800" cy="1238250"/>
            <a:chOff x="1488" y="3292"/>
            <a:chExt cx="2592" cy="780"/>
          </a:xfrm>
        </p:grpSpPr>
        <p:grpSp>
          <p:nvGrpSpPr>
            <p:cNvPr id="52" name="Group 51"/>
            <p:cNvGrpSpPr>
              <a:grpSpLocks/>
            </p:cNvGrpSpPr>
            <p:nvPr/>
          </p:nvGrpSpPr>
          <p:grpSpPr bwMode="auto">
            <a:xfrm>
              <a:off x="1488" y="3312"/>
              <a:ext cx="2592" cy="760"/>
              <a:chOff x="1488" y="3312"/>
              <a:chExt cx="2592" cy="760"/>
            </a:xfrm>
          </p:grpSpPr>
          <p:sp>
            <p:nvSpPr>
              <p:cNvPr id="54" name="Text Box 52"/>
              <p:cNvSpPr txBox="1">
                <a:spLocks noChangeArrowheads="1"/>
              </p:cNvSpPr>
              <p:nvPr/>
            </p:nvSpPr>
            <p:spPr bwMode="auto">
              <a:xfrm>
                <a:off x="1488" y="3312"/>
                <a:ext cx="2592" cy="74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tIns="10800" bIns="10800"/>
              <a:lstStyle/>
              <a:p>
                <a:pPr algn="just" fontAlgn="base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全概率公式</a:t>
                </a:r>
                <a:r>
                  <a:rPr kumimoji="1" lang="en-US" altLang="zh-CN" sz="20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</a:t>
                </a: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kumimoji="1" lang="en-US" altLang="zh-CN" sz="20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r>
                  <a:rPr kumimoji="1" lang="en-US" altLang="zh-CN" sz="20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=</a:t>
                </a:r>
                <a:r>
                  <a:rPr kumimoji="1" lang="en-US" altLang="zh-CN" sz="2000" b="1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∑  </a:t>
                </a:r>
                <a:r>
                  <a:rPr kumimoji="1" lang="en-US" altLang="zh-CN" sz="20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</a:t>
                </a: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kumimoji="1" lang="en-US" altLang="zh-CN" sz="20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kumimoji="1" lang="en-US" altLang="zh-CN" sz="2000" b="1" i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r>
                  <a:rPr kumimoji="1" lang="en-US" altLang="zh-CN" sz="20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</a:t>
                </a: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kumimoji="1" lang="en-US" altLang="zh-CN" sz="20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B|A</a:t>
                </a:r>
                <a:r>
                  <a:rPr kumimoji="1" lang="en-US" altLang="zh-CN" sz="2000" b="1" i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algn="just" fontAlgn="base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Bayes</a:t>
                </a:r>
                <a:r>
                  <a:rPr kumimoji="1" lang="zh-CN" altLang="en-US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公式</a:t>
                </a:r>
              </a:p>
            </p:txBody>
          </p:sp>
          <p:graphicFrame>
            <p:nvGraphicFramePr>
              <p:cNvPr id="55" name="Object 53"/>
              <p:cNvGraphicFramePr>
                <a:graphicFrameLocks noChangeAspect="1"/>
              </p:cNvGraphicFramePr>
              <p:nvPr/>
            </p:nvGraphicFramePr>
            <p:xfrm>
              <a:off x="2254" y="3633"/>
              <a:ext cx="1772" cy="4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87" name="公式" r:id="rId21" imgW="1993680" imgH="495000" progId="Equation.3">
                      <p:embed/>
                    </p:oleObj>
                  </mc:Choice>
                  <mc:Fallback>
                    <p:oleObj name="公式" r:id="rId21" imgW="1993680" imgH="495000" progId="Equation.3">
                      <p:embed/>
                      <p:pic>
                        <p:nvPicPr>
                          <p:cNvPr id="497717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4" y="3633"/>
                            <a:ext cx="1772" cy="4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3" name="Rectangle 54"/>
            <p:cNvSpPr>
              <a:spLocks noChangeArrowheads="1"/>
            </p:cNvSpPr>
            <p:nvPr/>
          </p:nvSpPr>
          <p:spPr bwMode="auto">
            <a:xfrm>
              <a:off x="2784" y="3292"/>
              <a:ext cx="25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</a:p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=1</a:t>
              </a:r>
              <a:endParaRPr kumimoji="1" lang="en-US" altLang="zh-CN" sz="2000" i="1" baseline="30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3474010" y="381000"/>
            <a:ext cx="2286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fontAlgn="base">
              <a:spcBef>
                <a:spcPct val="0"/>
              </a:spcBef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CC0000"/>
                </a:solidFill>
              </a:rPr>
              <a:t>本章小结：</a:t>
            </a:r>
          </a:p>
        </p:txBody>
      </p:sp>
    </p:spTree>
    <p:extLst>
      <p:ext uri="{BB962C8B-B14F-4D97-AF65-F5344CB8AC3E}">
        <p14:creationId xmlns:p14="http://schemas.microsoft.com/office/powerpoint/2010/main" val="38764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  <p:bldP spid="26" grpId="0" animBg="1" autoUpdateAnimBg="0"/>
      <p:bldP spid="27" grpId="0" animBg="1" autoUpdateAnimBg="0"/>
      <p:bldP spid="28" grpId="0" animBg="1" autoUpdateAnimBg="0"/>
      <p:bldP spid="35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515" y="231714"/>
            <a:ext cx="7407275" cy="1058238"/>
          </a:xfrm>
        </p:spPr>
        <p:txBody>
          <a:bodyPr/>
          <a:lstStyle/>
          <a:p>
            <a:r>
              <a:rPr lang="en-US" altLang="zh-CN" sz="3200" b="1" cap="all" dirty="0"/>
              <a:t>1.4 </a:t>
            </a:r>
            <a:r>
              <a:rPr lang="zh-CN" altLang="en-US" sz="3200" b="1" cap="all" dirty="0" smtClean="0"/>
              <a:t>条件概率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19830" y="1170666"/>
                <a:ext cx="8305510" cy="1998253"/>
              </a:xfrm>
            </p:spPr>
            <p:txBody>
              <a:bodyPr/>
              <a:lstStyle/>
              <a:p>
                <a:r>
                  <a:rPr lang="zh-CN" altLang="en-US" sz="2400" b="1" dirty="0" smtClean="0"/>
                  <a:t>问题</a:t>
                </a:r>
                <a:r>
                  <a:rPr lang="zh-CN" altLang="en-US" sz="2600" dirty="0" smtClean="0"/>
                  <a:t> </a:t>
                </a:r>
                <a:endParaRPr lang="en-US" altLang="zh-CN" sz="2600" dirty="0" smtClean="0"/>
              </a:p>
              <a:p>
                <a:r>
                  <a:rPr lang="zh-CN" altLang="en-US" sz="2400" dirty="0" smtClean="0">
                    <a:solidFill>
                      <a:schemeClr val="tx1"/>
                    </a:solidFill>
                  </a:rPr>
                  <a:t>考虑有两个孩子的家庭，假定男女出生率一样，则两个孩子（依大小排列）的性别为（男、男），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（男</a:t>
                </a:r>
                <a:r>
                  <a:rPr lang="zh-CN" altLang="en-US" sz="2400" dirty="0" smtClean="0">
                    <a:solidFill>
                      <a:schemeClr val="tx1"/>
                    </a:solidFill>
                  </a:rPr>
                  <a:t>、女），（女、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男</a:t>
                </a:r>
                <a:r>
                  <a:rPr lang="zh-CN" altLang="en-US" sz="2400" dirty="0" smtClean="0">
                    <a:solidFill>
                      <a:schemeClr val="tx1"/>
                    </a:solidFill>
                  </a:rPr>
                  <a:t>），（女、女）的可能性相同。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2400" dirty="0" smtClean="0">
                    <a:solidFill>
                      <a:schemeClr val="tx1"/>
                    </a:solidFill>
                  </a:rPr>
                  <a:t>记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A={</a:t>
                </a:r>
                <a:r>
                  <a:rPr lang="zh-CN" altLang="en-US" sz="2400" dirty="0" smtClean="0">
                    <a:solidFill>
                      <a:schemeClr val="tx1"/>
                    </a:solidFill>
                  </a:rPr>
                  <a:t>一个家庭中有一男孩、一女孩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}</a:t>
                </a:r>
                <a:r>
                  <a:rPr lang="zh-CN" altLang="en-US" sz="2400" dirty="0" smtClean="0">
                    <a:solidFill>
                      <a:schemeClr val="tx1"/>
                    </a:solidFill>
                  </a:rPr>
                  <a:t>，则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P(A)=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830" y="1170666"/>
                <a:ext cx="8305510" cy="1998253"/>
              </a:xfrm>
              <a:blipFill>
                <a:blip r:embed="rId3"/>
                <a:stretch>
                  <a:fillRect l="-293" t="-4878" r="-807" b="-115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2AA9CB-7D46-4449-9895-279579DB60BE}" type="slidenum">
              <a:rPr lang="en-US" altLang="zh-CN" smtClean="0">
                <a:solidFill>
                  <a:srgbClr val="3494BA"/>
                </a:solidFill>
              </a:rPr>
              <a:pPr>
                <a:defRPr/>
              </a:pPr>
              <a:t>3</a:t>
            </a:fld>
            <a:endParaRPr lang="en-US" altLang="zh-CN" dirty="0">
              <a:solidFill>
                <a:srgbClr val="3494BA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0515" y="3322429"/>
            <a:ext cx="75683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如果预先知道这个家庭中至少有一个女孩，上述事</a:t>
            </a:r>
            <a:r>
              <a:rPr lang="zh-CN" altLang="en-US" sz="2400" dirty="0"/>
              <a:t>件的概率是多少</a:t>
            </a:r>
            <a:r>
              <a:rPr lang="zh-CN" altLang="en-US" sz="2400" dirty="0" smtClean="0"/>
              <a:t>？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802276" y="3670438"/>
                <a:ext cx="437581" cy="612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276" y="3670438"/>
                <a:ext cx="437581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520515" y="4302232"/>
            <a:ext cx="7890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记</a:t>
            </a:r>
            <a:r>
              <a:rPr lang="en-US" altLang="zh-CN" sz="2400" dirty="0" smtClean="0"/>
              <a:t>B={</a:t>
            </a:r>
            <a:r>
              <a:rPr lang="zh-CN" altLang="en-US" sz="2400" dirty="0" smtClean="0"/>
              <a:t>这一家庭至少有一</a:t>
            </a:r>
            <a:r>
              <a:rPr lang="zh-CN" altLang="en-US" sz="2400" dirty="0"/>
              <a:t>女孩</a:t>
            </a:r>
            <a:r>
              <a:rPr lang="en-US" altLang="zh-CN" sz="2400" dirty="0" smtClean="0"/>
              <a:t>}</a:t>
            </a:r>
            <a:r>
              <a:rPr lang="zh-CN" altLang="en-US" sz="2400" dirty="0"/>
              <a:t>，</a:t>
            </a:r>
            <a:r>
              <a:rPr lang="el-GR" altLang="zh-CN" sz="2400" dirty="0" smtClean="0">
                <a:latin typeface="+mn-ea"/>
              </a:rPr>
              <a:t>Ω</a:t>
            </a:r>
            <a:r>
              <a:rPr lang="en-US" altLang="zh-CN" sz="2400" dirty="0" smtClean="0"/>
              <a:t>={</a:t>
            </a:r>
            <a:r>
              <a:rPr lang="zh-CN" altLang="en-US" sz="2400" dirty="0" smtClean="0"/>
              <a:t>这一家庭有两个孩子</a:t>
            </a:r>
            <a:r>
              <a:rPr lang="en-US" altLang="zh-CN" sz="2400" dirty="0" smtClean="0"/>
              <a:t>}</a:t>
            </a:r>
            <a:r>
              <a:rPr lang="zh-CN" altLang="en-US" sz="2400" dirty="0" smtClean="0"/>
              <a:t>；</a:t>
            </a:r>
            <a:endParaRPr lang="zh-CN" altLang="en-US" sz="2400" dirty="0"/>
          </a:p>
        </p:txBody>
      </p:sp>
      <p:graphicFrame>
        <p:nvGraphicFramePr>
          <p:cNvPr id="10" name="内容占位符 25405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4581660"/>
              </p:ext>
            </p:extLst>
          </p:nvPr>
        </p:nvGraphicFramePr>
        <p:xfrm>
          <a:off x="1550595" y="5072457"/>
          <a:ext cx="22733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8" name="公式" r:id="rId5" imgW="1320480" imgH="419040" progId="Equation.3">
                  <p:embed/>
                </p:oleObj>
              </mc:Choice>
              <mc:Fallback>
                <p:oleObj name="公式" r:id="rId5" imgW="1320480" imgH="419040" progId="Equation.3">
                  <p:embed/>
                  <p:pic>
                    <p:nvPicPr>
                      <p:cNvPr id="26" name="内容占位符 2540555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595" y="5072457"/>
                        <a:ext cx="2273300" cy="72072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9649268"/>
              </p:ext>
            </p:extLst>
          </p:nvPr>
        </p:nvGraphicFramePr>
        <p:xfrm>
          <a:off x="3773176" y="5098650"/>
          <a:ext cx="1698625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9" name="公式" r:id="rId7" imgW="1066680" imgH="419040" progId="Equation.3">
                  <p:embed/>
                </p:oleObj>
              </mc:Choice>
              <mc:Fallback>
                <p:oleObj name="公式" r:id="rId7" imgW="1066680" imgH="419040" progId="Equation.3">
                  <p:embed/>
                  <p:pic>
                    <p:nvPicPr>
                      <p:cNvPr id="27" name="对象 26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176" y="5098650"/>
                        <a:ext cx="1698625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980283"/>
              </p:ext>
            </p:extLst>
          </p:nvPr>
        </p:nvGraphicFramePr>
        <p:xfrm>
          <a:off x="3924104" y="5080994"/>
          <a:ext cx="109696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0" name="公式" r:id="rId9" imgW="609480" imgH="419040" progId="Equation.3">
                  <p:embed/>
                </p:oleObj>
              </mc:Choice>
              <mc:Fallback>
                <p:oleObj name="公式" r:id="rId9" imgW="609480" imgH="419040" progId="Equation.3">
                  <p:embed/>
                  <p:pic>
                    <p:nvPicPr>
                      <p:cNvPr id="28" name="对象 2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104" y="5080994"/>
                        <a:ext cx="1096963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739219"/>
              </p:ext>
            </p:extLst>
          </p:nvPr>
        </p:nvGraphicFramePr>
        <p:xfrm>
          <a:off x="5261020" y="5195103"/>
          <a:ext cx="13843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1" name="公式" r:id="rId11" imgW="761760" imgH="215640" progId="Equation.3">
                  <p:embed/>
                </p:oleObj>
              </mc:Choice>
              <mc:Fallback>
                <p:oleObj name="公式" r:id="rId11" imgW="761760" imgH="215640" progId="Equation.3">
                  <p:embed/>
                  <p:pic>
                    <p:nvPicPr>
                      <p:cNvPr id="29" name="对象 2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1020" y="5195103"/>
                        <a:ext cx="13843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2049972" y="5023416"/>
            <a:ext cx="4689874" cy="77358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14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矩形 2471970"/>
          <p:cNvSpPr>
            <a:spLocks noChangeArrowheads="1"/>
          </p:cNvSpPr>
          <p:nvPr/>
        </p:nvSpPr>
        <p:spPr bwMode="auto">
          <a:xfrm>
            <a:off x="524913" y="914255"/>
            <a:ext cx="567094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2600" b="1" u="sng" dirty="0" smtClean="0">
                <a:solidFill>
                  <a:srgbClr val="000066"/>
                </a:solidFill>
                <a:latin typeface="楷体_GB2312"/>
                <a:ea typeface="楷体_GB2312"/>
                <a:cs typeface="楷体_GB2312"/>
              </a:rPr>
              <a:t>条件概率</a:t>
            </a:r>
            <a:endParaRPr lang="zh-CN" altLang="en-US" sz="2600" b="1" u="sng" dirty="0">
              <a:solidFill>
                <a:srgbClr val="000066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64" name="标题 1"/>
          <p:cNvSpPr txBox="1">
            <a:spLocks/>
          </p:cNvSpPr>
          <p:nvPr/>
        </p:nvSpPr>
        <p:spPr>
          <a:xfrm>
            <a:off x="440775" y="462921"/>
            <a:ext cx="7407275" cy="824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cap="all" dirty="0" smtClean="0"/>
              <a:t>1.4 </a:t>
            </a:r>
            <a:r>
              <a:rPr lang="zh-CN" altLang="en-US" sz="3200" b="1" cap="all" dirty="0" smtClean="0"/>
              <a:t>条件概率</a:t>
            </a:r>
            <a:r>
              <a:rPr lang="zh-CN" altLang="en-US" b="1" cap="all" dirty="0" smtClean="0"/>
              <a:t/>
            </a:r>
            <a:br>
              <a:rPr lang="zh-CN" altLang="en-US" b="1" cap="all" dirty="0" smtClean="0"/>
            </a:br>
            <a:endParaRPr lang="zh-CN" altLang="en-US" dirty="0"/>
          </a:p>
        </p:txBody>
      </p:sp>
      <p:sp>
        <p:nvSpPr>
          <p:cNvPr id="127" name="Rectangle 2"/>
          <p:cNvSpPr>
            <a:spLocks noChangeArrowheads="1"/>
          </p:cNvSpPr>
          <p:nvPr/>
        </p:nvSpPr>
        <p:spPr bwMode="auto">
          <a:xfrm>
            <a:off x="929043" y="1551650"/>
            <a:ext cx="16446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fontAlgn="base">
              <a:spcBef>
                <a:spcPct val="0"/>
              </a:spcBef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定义</a:t>
            </a:r>
            <a:endParaRPr lang="zh-CN" altLang="en-US" sz="24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2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907183"/>
              </p:ext>
            </p:extLst>
          </p:nvPr>
        </p:nvGraphicFramePr>
        <p:xfrm>
          <a:off x="1338630" y="2112037"/>
          <a:ext cx="226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Equation" r:id="rId4" imgW="1130040" imgH="419040" progId="Equation.3">
                  <p:embed/>
                </p:oleObj>
              </mc:Choice>
              <mc:Fallback>
                <p:oleObj name="Equation" r:id="rId4" imgW="1130040" imgH="419040" progId="Equation.3">
                  <p:embed/>
                  <p:pic>
                    <p:nvPicPr>
                      <p:cNvPr id="4843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630" y="2112037"/>
                        <a:ext cx="2260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" name="Text Box 4"/>
          <p:cNvSpPr txBox="1">
            <a:spLocks noChangeArrowheads="1"/>
          </p:cNvSpPr>
          <p:nvPr/>
        </p:nvSpPr>
        <p:spPr bwMode="auto">
          <a:xfrm>
            <a:off x="828125" y="2921649"/>
            <a:ext cx="327660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E9964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402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为在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发生的条件下，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发生的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条件概率</a:t>
            </a:r>
            <a:r>
              <a:rPr kumimoji="1" lang="zh-CN" altLang="en-US" sz="2400" dirty="0">
                <a:solidFill>
                  <a:srgbClr val="402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</p:txBody>
      </p:sp>
      <p:sp>
        <p:nvSpPr>
          <p:cNvPr id="130" name="Rectangle 5"/>
          <p:cNvSpPr>
            <a:spLocks noChangeArrowheads="1"/>
          </p:cNvSpPr>
          <p:nvPr/>
        </p:nvSpPr>
        <p:spPr bwMode="auto">
          <a:xfrm>
            <a:off x="4952450" y="2113611"/>
            <a:ext cx="2667000" cy="167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1000">
              <a:solidFill>
                <a:srgbClr val="402000"/>
              </a:solidFill>
              <a:latin typeface="Times New Roman" panose="02020603050405020304" pitchFamily="18" charset="0"/>
            </a:endParaRPr>
          </a:p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1000">
              <a:solidFill>
                <a:srgbClr val="402000"/>
              </a:solidFill>
              <a:latin typeface="Times New Roman" panose="02020603050405020304" pitchFamily="18" charset="0"/>
            </a:endParaRPr>
          </a:p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1000">
              <a:solidFill>
                <a:srgbClr val="402000"/>
              </a:solidFill>
              <a:latin typeface="Times New Roman" panose="02020603050405020304" pitchFamily="18" charset="0"/>
            </a:endParaRPr>
          </a:p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1000">
              <a:solidFill>
                <a:srgbClr val="402000"/>
              </a:solidFill>
              <a:latin typeface="Times New Roman" panose="02020603050405020304" pitchFamily="18" charset="0"/>
            </a:endParaRPr>
          </a:p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1000">
              <a:solidFill>
                <a:srgbClr val="402000"/>
              </a:solidFill>
              <a:latin typeface="Times New Roman" panose="02020603050405020304" pitchFamily="18" charset="0"/>
            </a:endParaRPr>
          </a:p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1000">
              <a:solidFill>
                <a:srgbClr val="402000"/>
              </a:solidFill>
              <a:latin typeface="Times New Roman" panose="02020603050405020304" pitchFamily="18" charset="0"/>
            </a:endParaRPr>
          </a:p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500">
                <a:solidFill>
                  <a:srgbClr val="402000"/>
                </a:solidFill>
                <a:latin typeface="Times New Roman" panose="02020603050405020304" pitchFamily="18" charset="0"/>
              </a:rPr>
              <a:t> </a:t>
            </a:r>
          </a:p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500">
                <a:solidFill>
                  <a:srgbClr val="402000"/>
                </a:solidFill>
                <a:latin typeface="Times New Roman" panose="02020603050405020304" pitchFamily="18" charset="0"/>
              </a:rPr>
              <a:t>                                           </a:t>
            </a:r>
            <a:r>
              <a:rPr kumimoji="1" lang="en-US" altLang="zh-CN" sz="3300" b="1">
                <a:solidFill>
                  <a:srgbClr val="402000"/>
                </a:solidFill>
                <a:latin typeface="宋体" panose="02010600030101010101" pitchFamily="2" charset="-122"/>
              </a:rPr>
              <a:t>Ω</a:t>
            </a:r>
            <a:endParaRPr kumimoji="1" lang="en-US" altLang="zh-CN" sz="1500" b="1">
              <a:solidFill>
                <a:srgbClr val="402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" name="Text Box 6"/>
          <p:cNvSpPr txBox="1">
            <a:spLocks noChangeArrowheads="1"/>
          </p:cNvSpPr>
          <p:nvPr/>
        </p:nvSpPr>
        <p:spPr bwMode="auto">
          <a:xfrm>
            <a:off x="524913" y="5229802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E9964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402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注</a:t>
            </a:r>
            <a:r>
              <a:rPr kumimoji="1" lang="en-US" altLang="zh-CN" sz="24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kumimoji="1" lang="zh-CN" altLang="en-US" sz="24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．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条件概率确实是</a:t>
            </a:r>
            <a:r>
              <a:rPr kumimoji="1" lang="zh-CN" altLang="en-US" sz="2400" dirty="0">
                <a:solidFill>
                  <a:srgbClr val="FF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概率</a:t>
            </a:r>
            <a:r>
              <a:rPr kumimoji="1" lang="zh-CN" altLang="en-US" sz="2400" dirty="0">
                <a:solidFill>
                  <a:srgbClr val="402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</a:p>
        </p:txBody>
      </p:sp>
      <p:sp>
        <p:nvSpPr>
          <p:cNvPr id="132" name="Text Box 7"/>
          <p:cNvSpPr txBox="1">
            <a:spLocks noChangeArrowheads="1"/>
          </p:cNvSpPr>
          <p:nvPr/>
        </p:nvSpPr>
        <p:spPr bwMode="auto">
          <a:xfrm>
            <a:off x="511847" y="4061758"/>
            <a:ext cx="72651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注</a:t>
            </a:r>
            <a:r>
              <a:rPr kumimoji="1" lang="en-US" altLang="zh-CN" sz="24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．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|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是将样本空间</a:t>
            </a:r>
            <a:r>
              <a:rPr kumimoji="1" lang="en-US" altLang="zh-CN" sz="2400" dirty="0">
                <a:solidFill>
                  <a:srgbClr val="000000"/>
                </a:solidFill>
                <a:latin typeface="Symbol" panose="05050102010706020507" pitchFamily="18" charset="2"/>
                <a:ea typeface="华文中宋" panose="02010600040101010101" pitchFamily="2" charset="-122"/>
              </a:rPr>
              <a:t>W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压缩成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后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计算的概率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； </a:t>
            </a:r>
          </a:p>
        </p:txBody>
      </p:sp>
      <p:sp>
        <p:nvSpPr>
          <p:cNvPr id="133" name="Text Box 9"/>
          <p:cNvSpPr txBox="1">
            <a:spLocks noChangeArrowheads="1"/>
          </p:cNvSpPr>
          <p:nvPr/>
        </p:nvSpPr>
        <p:spPr bwMode="auto">
          <a:xfrm>
            <a:off x="4266650" y="5229802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即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|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满足三条公理。</a:t>
            </a:r>
          </a:p>
        </p:txBody>
      </p:sp>
      <p:grpSp>
        <p:nvGrpSpPr>
          <p:cNvPr id="134" name="Group 10"/>
          <p:cNvGrpSpPr>
            <a:grpSpLocks/>
          </p:cNvGrpSpPr>
          <p:nvPr/>
        </p:nvGrpSpPr>
        <p:grpSpPr bwMode="auto">
          <a:xfrm>
            <a:off x="5333450" y="2570811"/>
            <a:ext cx="1295400" cy="1143000"/>
            <a:chOff x="3456" y="1296"/>
            <a:chExt cx="816" cy="720"/>
          </a:xfrm>
        </p:grpSpPr>
        <p:sp>
          <p:nvSpPr>
            <p:cNvPr id="135" name="Oval 11"/>
            <p:cNvSpPr>
              <a:spLocks noChangeArrowheads="1"/>
            </p:cNvSpPr>
            <p:nvPr/>
          </p:nvSpPr>
          <p:spPr bwMode="auto">
            <a:xfrm>
              <a:off x="3456" y="1296"/>
              <a:ext cx="816" cy="720"/>
            </a:xfrm>
            <a:prstGeom prst="ellipse">
              <a:avLst/>
            </a:prstGeom>
            <a:solidFill>
              <a:srgbClr val="33CCCC"/>
            </a:solidFill>
            <a:ln w="12700" cap="sq">
              <a:solidFill>
                <a:srgbClr val="402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" name="Text Box 12"/>
            <p:cNvSpPr txBox="1">
              <a:spLocks noChangeArrowheads="1"/>
            </p:cNvSpPr>
            <p:nvPr/>
          </p:nvSpPr>
          <p:spPr bwMode="auto">
            <a:xfrm>
              <a:off x="3792" y="1603"/>
              <a:ext cx="192" cy="269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rgbClr val="402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just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402000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400">
                <a:solidFill>
                  <a:srgbClr val="402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7" name="Group 13"/>
          <p:cNvGrpSpPr>
            <a:grpSpLocks/>
          </p:cNvGrpSpPr>
          <p:nvPr/>
        </p:nvGrpSpPr>
        <p:grpSpPr bwMode="auto">
          <a:xfrm>
            <a:off x="5104850" y="2494611"/>
            <a:ext cx="1524000" cy="838200"/>
            <a:chOff x="3312" y="1248"/>
            <a:chExt cx="960" cy="528"/>
          </a:xfrm>
        </p:grpSpPr>
        <p:sp>
          <p:nvSpPr>
            <p:cNvPr id="138" name="Rectangle 14"/>
            <p:cNvSpPr>
              <a:spLocks noChangeArrowheads="1"/>
            </p:cNvSpPr>
            <p:nvPr/>
          </p:nvSpPr>
          <p:spPr bwMode="auto">
            <a:xfrm>
              <a:off x="3312" y="1248"/>
              <a:ext cx="960" cy="528"/>
            </a:xfrm>
            <a:prstGeom prst="rect">
              <a:avLst/>
            </a:prstGeom>
            <a:solidFill>
              <a:srgbClr val="FFCC00">
                <a:alpha val="50000"/>
              </a:srgbClr>
            </a:solidFill>
            <a:ln w="12700" cap="sq">
              <a:solidFill>
                <a:srgbClr val="402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" name="Text Box 15"/>
            <p:cNvSpPr txBox="1">
              <a:spLocks noChangeArrowheads="1"/>
            </p:cNvSpPr>
            <p:nvPr/>
          </p:nvSpPr>
          <p:spPr bwMode="auto">
            <a:xfrm>
              <a:off x="3360" y="1248"/>
              <a:ext cx="14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402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just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402000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2400">
                <a:solidFill>
                  <a:srgbClr val="402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40" name="Text Box 16"/>
          <p:cNvSpPr txBox="1">
            <a:spLocks noChangeArrowheads="1"/>
          </p:cNvSpPr>
          <p:nvPr/>
        </p:nvSpPr>
        <p:spPr bwMode="auto">
          <a:xfrm>
            <a:off x="5790650" y="2829574"/>
            <a:ext cx="5334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E9964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402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402000"/>
                </a:solidFill>
                <a:latin typeface="Times New Roman" panose="02020603050405020304" pitchFamily="18" charset="0"/>
              </a:rPr>
              <a:t>AB</a:t>
            </a:r>
            <a:endParaRPr kumimoji="1" lang="en-US" altLang="zh-CN" sz="2400">
              <a:solidFill>
                <a:srgbClr val="402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1" name="Text Box 17"/>
          <p:cNvSpPr txBox="1">
            <a:spLocks noChangeArrowheads="1"/>
          </p:cNvSpPr>
          <p:nvPr/>
        </p:nvSpPr>
        <p:spPr bwMode="auto">
          <a:xfrm>
            <a:off x="2012116" y="1580211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、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为两随机事件，且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&gt;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0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，则称</a:t>
            </a:r>
            <a:endParaRPr kumimoji="1" lang="zh-CN" altLang="en-US" sz="12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142" name="Group 18"/>
          <p:cNvGrpSpPr>
            <a:grpSpLocks/>
          </p:cNvGrpSpPr>
          <p:nvPr/>
        </p:nvGrpSpPr>
        <p:grpSpPr bwMode="auto">
          <a:xfrm>
            <a:off x="4952450" y="2113611"/>
            <a:ext cx="2895600" cy="1828800"/>
            <a:chOff x="5280" y="1008"/>
            <a:chExt cx="1824" cy="1152"/>
          </a:xfrm>
        </p:grpSpPr>
        <p:sp>
          <p:nvSpPr>
            <p:cNvPr id="143" name="Rectangle 19"/>
            <p:cNvSpPr>
              <a:spLocks noChangeArrowheads="1"/>
            </p:cNvSpPr>
            <p:nvPr/>
          </p:nvSpPr>
          <p:spPr bwMode="auto">
            <a:xfrm>
              <a:off x="5280" y="1008"/>
              <a:ext cx="1824" cy="1152"/>
            </a:xfrm>
            <a:prstGeom prst="rect">
              <a:avLst/>
            </a:prstGeom>
            <a:solidFill>
              <a:srgbClr val="FBFA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5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44" name="Object 20"/>
            <p:cNvGraphicFramePr>
              <a:graphicFrameLocks noChangeAspect="1"/>
            </p:cNvGraphicFramePr>
            <p:nvPr/>
          </p:nvGraphicFramePr>
          <p:xfrm>
            <a:off x="5370" y="1200"/>
            <a:ext cx="1014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5" name="BMP 图象" r:id="rId6" imgW="1609524" imgH="942857" progId="Paint.Picture">
                    <p:embed/>
                  </p:oleObj>
                </mc:Choice>
                <mc:Fallback>
                  <p:oleObj name="BMP 图象" r:id="rId6" imgW="1609524" imgH="942857" progId="Paint.Picture">
                    <p:embed/>
                    <p:pic>
                      <p:nvPicPr>
                        <p:cNvPr id="484372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0" y="1200"/>
                          <a:ext cx="1014" cy="5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E9964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rgbClr val="402000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5" name="Group 21"/>
          <p:cNvGrpSpPr>
            <a:grpSpLocks/>
          </p:cNvGrpSpPr>
          <p:nvPr/>
        </p:nvGrpSpPr>
        <p:grpSpPr bwMode="auto">
          <a:xfrm>
            <a:off x="4952450" y="2113611"/>
            <a:ext cx="2667000" cy="1676400"/>
            <a:chOff x="4752" y="3120"/>
            <a:chExt cx="1680" cy="1056"/>
          </a:xfrm>
        </p:grpSpPr>
        <p:sp>
          <p:nvSpPr>
            <p:cNvPr id="146" name="Rectangle 22"/>
            <p:cNvSpPr>
              <a:spLocks noChangeArrowheads="1"/>
            </p:cNvSpPr>
            <p:nvPr/>
          </p:nvSpPr>
          <p:spPr bwMode="auto">
            <a:xfrm>
              <a:off x="4752" y="3120"/>
              <a:ext cx="1680" cy="10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1000">
                <a:solidFill>
                  <a:srgbClr val="402000"/>
                </a:solidFill>
                <a:latin typeface="Times New Roman" panose="02020603050405020304" pitchFamily="18" charset="0"/>
              </a:endParaRPr>
            </a:p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1000">
                <a:solidFill>
                  <a:srgbClr val="402000"/>
                </a:solidFill>
                <a:latin typeface="Times New Roman" panose="02020603050405020304" pitchFamily="18" charset="0"/>
              </a:endParaRPr>
            </a:p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1000">
                <a:solidFill>
                  <a:srgbClr val="402000"/>
                </a:solidFill>
                <a:latin typeface="Times New Roman" panose="02020603050405020304" pitchFamily="18" charset="0"/>
              </a:endParaRPr>
            </a:p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1000">
                <a:solidFill>
                  <a:srgbClr val="402000"/>
                </a:solidFill>
                <a:latin typeface="Times New Roman" panose="02020603050405020304" pitchFamily="18" charset="0"/>
              </a:endParaRPr>
            </a:p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1000">
                <a:solidFill>
                  <a:srgbClr val="402000"/>
                </a:solidFill>
                <a:latin typeface="Times New Roman" panose="02020603050405020304" pitchFamily="18" charset="0"/>
              </a:endParaRPr>
            </a:p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1000">
                <a:solidFill>
                  <a:srgbClr val="402000"/>
                </a:solidFill>
                <a:latin typeface="Times New Roman" panose="02020603050405020304" pitchFamily="18" charset="0"/>
              </a:endParaRPr>
            </a:p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>
                  <a:solidFill>
                    <a:srgbClr val="402000"/>
                  </a:solidFill>
                  <a:latin typeface="Times New Roman" panose="02020603050405020304" pitchFamily="18" charset="0"/>
                </a:rPr>
                <a:t> </a:t>
              </a:r>
            </a:p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>
                  <a:solidFill>
                    <a:srgbClr val="402000"/>
                  </a:solidFill>
                  <a:latin typeface="Times New Roman" panose="02020603050405020304" pitchFamily="18" charset="0"/>
                </a:rPr>
                <a:t>                                 </a:t>
              </a:r>
              <a:r>
                <a:rPr kumimoji="1" lang="en-US" altLang="zh-CN" sz="2900">
                  <a:solidFill>
                    <a:srgbClr val="402000"/>
                  </a:solidFill>
                  <a:latin typeface="Times New Roman" panose="02020603050405020304" pitchFamily="18" charset="0"/>
                </a:rPr>
                <a:t>B=</a:t>
              </a:r>
              <a:r>
                <a:rPr kumimoji="1" lang="en-US" altLang="zh-CN" sz="3300" b="1">
                  <a:solidFill>
                    <a:srgbClr val="402000"/>
                  </a:solidFill>
                  <a:latin typeface="宋体" panose="02010600030101010101" pitchFamily="2" charset="-122"/>
                </a:rPr>
                <a:t>Ω</a:t>
              </a:r>
              <a:endParaRPr kumimoji="1" lang="en-US" altLang="zh-CN" sz="1500" b="1">
                <a:solidFill>
                  <a:srgbClr val="402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47" name="Group 23"/>
            <p:cNvGrpSpPr>
              <a:grpSpLocks/>
            </p:cNvGrpSpPr>
            <p:nvPr/>
          </p:nvGrpSpPr>
          <p:grpSpPr bwMode="auto">
            <a:xfrm>
              <a:off x="4992" y="3408"/>
              <a:ext cx="816" cy="720"/>
              <a:chOff x="3456" y="1296"/>
              <a:chExt cx="816" cy="720"/>
            </a:xfrm>
          </p:grpSpPr>
          <p:sp>
            <p:nvSpPr>
              <p:cNvPr id="148" name="Oval 24"/>
              <p:cNvSpPr>
                <a:spLocks noChangeArrowheads="1"/>
              </p:cNvSpPr>
              <p:nvPr/>
            </p:nvSpPr>
            <p:spPr bwMode="auto">
              <a:xfrm>
                <a:off x="3456" y="1296"/>
                <a:ext cx="816" cy="720"/>
              </a:xfrm>
              <a:prstGeom prst="ellipse">
                <a:avLst/>
              </a:prstGeom>
              <a:solidFill>
                <a:srgbClr val="33CCCC"/>
              </a:solidFill>
              <a:ln w="12700" cap="sq">
                <a:solidFill>
                  <a:srgbClr val="402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9" name="Text Box 25"/>
              <p:cNvSpPr txBox="1">
                <a:spLocks noChangeArrowheads="1"/>
              </p:cNvSpPr>
              <p:nvPr/>
            </p:nvSpPr>
            <p:spPr bwMode="auto">
              <a:xfrm>
                <a:off x="3792" y="1603"/>
                <a:ext cx="192" cy="269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402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just" fontAlgn="base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>
                    <a:solidFill>
                      <a:srgbClr val="402000"/>
                    </a:solidFill>
                    <a:latin typeface="Times New Roman" panose="02020603050405020304" pitchFamily="18" charset="0"/>
                  </a:rPr>
                  <a:t>A</a:t>
                </a:r>
                <a:endParaRPr kumimoji="1" lang="en-US" altLang="zh-CN" sz="2400">
                  <a:solidFill>
                    <a:srgbClr val="402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0" name="Group 26"/>
          <p:cNvGrpSpPr>
            <a:grpSpLocks/>
          </p:cNvGrpSpPr>
          <p:nvPr/>
        </p:nvGrpSpPr>
        <p:grpSpPr bwMode="auto">
          <a:xfrm>
            <a:off x="4952450" y="2113611"/>
            <a:ext cx="2667000" cy="1676400"/>
            <a:chOff x="3312" y="3216"/>
            <a:chExt cx="1680" cy="1056"/>
          </a:xfrm>
        </p:grpSpPr>
        <p:sp>
          <p:nvSpPr>
            <p:cNvPr id="151" name="Rectangle 27"/>
            <p:cNvSpPr>
              <a:spLocks noChangeArrowheads="1"/>
            </p:cNvSpPr>
            <p:nvPr/>
          </p:nvSpPr>
          <p:spPr bwMode="auto">
            <a:xfrm>
              <a:off x="3312" y="3216"/>
              <a:ext cx="1680" cy="10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1000">
                <a:solidFill>
                  <a:srgbClr val="402000"/>
                </a:solidFill>
                <a:latin typeface="Times New Roman" panose="02020603050405020304" pitchFamily="18" charset="0"/>
              </a:endParaRPr>
            </a:p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1000">
                <a:solidFill>
                  <a:srgbClr val="402000"/>
                </a:solidFill>
                <a:latin typeface="Times New Roman" panose="02020603050405020304" pitchFamily="18" charset="0"/>
              </a:endParaRPr>
            </a:p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1000">
                <a:solidFill>
                  <a:srgbClr val="402000"/>
                </a:solidFill>
                <a:latin typeface="Times New Roman" panose="02020603050405020304" pitchFamily="18" charset="0"/>
              </a:endParaRPr>
            </a:p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1000">
                <a:solidFill>
                  <a:srgbClr val="402000"/>
                </a:solidFill>
                <a:latin typeface="Times New Roman" panose="02020603050405020304" pitchFamily="18" charset="0"/>
              </a:endParaRPr>
            </a:p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1000">
                <a:solidFill>
                  <a:srgbClr val="402000"/>
                </a:solidFill>
                <a:latin typeface="Times New Roman" panose="02020603050405020304" pitchFamily="18" charset="0"/>
              </a:endParaRPr>
            </a:p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1000">
                <a:solidFill>
                  <a:srgbClr val="402000"/>
                </a:solidFill>
                <a:latin typeface="Times New Roman" panose="02020603050405020304" pitchFamily="18" charset="0"/>
              </a:endParaRPr>
            </a:p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>
                  <a:solidFill>
                    <a:srgbClr val="402000"/>
                  </a:solidFill>
                  <a:latin typeface="Times New Roman" panose="02020603050405020304" pitchFamily="18" charset="0"/>
                </a:rPr>
                <a:t> </a:t>
              </a:r>
            </a:p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>
                  <a:solidFill>
                    <a:srgbClr val="402000"/>
                  </a:solidFill>
                  <a:latin typeface="Times New Roman" panose="02020603050405020304" pitchFamily="18" charset="0"/>
                </a:rPr>
                <a:t>                                           </a:t>
              </a:r>
              <a:r>
                <a:rPr kumimoji="1" lang="en-US" altLang="zh-CN" sz="3300" b="1">
                  <a:solidFill>
                    <a:srgbClr val="402000"/>
                  </a:solidFill>
                  <a:latin typeface="宋体" panose="02010600030101010101" pitchFamily="2" charset="-122"/>
                </a:rPr>
                <a:t>Ω</a:t>
              </a:r>
              <a:endParaRPr kumimoji="1" lang="en-US" altLang="zh-CN" sz="1500" b="1">
                <a:solidFill>
                  <a:srgbClr val="402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52" name="Group 28"/>
            <p:cNvGrpSpPr>
              <a:grpSpLocks/>
            </p:cNvGrpSpPr>
            <p:nvPr/>
          </p:nvGrpSpPr>
          <p:grpSpPr bwMode="auto">
            <a:xfrm>
              <a:off x="3552" y="3504"/>
              <a:ext cx="816" cy="720"/>
              <a:chOff x="3456" y="1296"/>
              <a:chExt cx="816" cy="720"/>
            </a:xfrm>
          </p:grpSpPr>
          <p:sp>
            <p:nvSpPr>
              <p:cNvPr id="157" name="Oval 29"/>
              <p:cNvSpPr>
                <a:spLocks noChangeArrowheads="1"/>
              </p:cNvSpPr>
              <p:nvPr/>
            </p:nvSpPr>
            <p:spPr bwMode="auto">
              <a:xfrm>
                <a:off x="3456" y="1296"/>
                <a:ext cx="816" cy="720"/>
              </a:xfrm>
              <a:prstGeom prst="ellipse">
                <a:avLst/>
              </a:prstGeom>
              <a:solidFill>
                <a:srgbClr val="33CCCC"/>
              </a:solidFill>
              <a:ln w="12700" cap="sq">
                <a:solidFill>
                  <a:srgbClr val="402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" name="Text Box 30"/>
              <p:cNvSpPr txBox="1">
                <a:spLocks noChangeArrowheads="1"/>
              </p:cNvSpPr>
              <p:nvPr/>
            </p:nvSpPr>
            <p:spPr bwMode="auto">
              <a:xfrm>
                <a:off x="3792" y="1603"/>
                <a:ext cx="192" cy="269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402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just" fontAlgn="base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i="1">
                    <a:solidFill>
                      <a:srgbClr val="402000"/>
                    </a:solidFill>
                    <a:latin typeface="Times New Roman" panose="02020603050405020304" pitchFamily="18" charset="0"/>
                  </a:rPr>
                  <a:t>A</a:t>
                </a:r>
                <a:endParaRPr kumimoji="1" lang="en-US" altLang="zh-CN" sz="2400" i="1">
                  <a:solidFill>
                    <a:srgbClr val="402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53" name="Group 31"/>
            <p:cNvGrpSpPr>
              <a:grpSpLocks/>
            </p:cNvGrpSpPr>
            <p:nvPr/>
          </p:nvGrpSpPr>
          <p:grpSpPr bwMode="auto">
            <a:xfrm>
              <a:off x="3408" y="3456"/>
              <a:ext cx="960" cy="528"/>
              <a:chOff x="3312" y="1200"/>
              <a:chExt cx="960" cy="528"/>
            </a:xfrm>
          </p:grpSpPr>
          <p:sp>
            <p:nvSpPr>
              <p:cNvPr id="155" name="Rectangle 32"/>
              <p:cNvSpPr>
                <a:spLocks noChangeArrowheads="1"/>
              </p:cNvSpPr>
              <p:nvPr/>
            </p:nvSpPr>
            <p:spPr bwMode="auto">
              <a:xfrm>
                <a:off x="3312" y="1200"/>
                <a:ext cx="960" cy="528"/>
              </a:xfrm>
              <a:prstGeom prst="rect">
                <a:avLst/>
              </a:prstGeom>
              <a:solidFill>
                <a:srgbClr val="FFCC00">
                  <a:alpha val="50000"/>
                </a:srgbClr>
              </a:solidFill>
              <a:ln w="12700" cap="sq">
                <a:solidFill>
                  <a:srgbClr val="402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6" name="Text Box 33"/>
              <p:cNvSpPr txBox="1">
                <a:spLocks noChangeArrowheads="1"/>
              </p:cNvSpPr>
              <p:nvPr/>
            </p:nvSpPr>
            <p:spPr bwMode="auto">
              <a:xfrm>
                <a:off x="3360" y="1200"/>
                <a:ext cx="144" cy="269"/>
              </a:xfrm>
              <a:prstGeom prst="rect">
                <a:avLst/>
              </a:prstGeom>
              <a:solidFill>
                <a:srgbClr val="FFCC00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402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just" fontAlgn="base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i="1">
                    <a:solidFill>
                      <a:srgbClr val="402000"/>
                    </a:solidFill>
                    <a:latin typeface="Times New Roman" panose="02020603050405020304" pitchFamily="18" charset="0"/>
                  </a:rPr>
                  <a:t>B</a:t>
                </a:r>
                <a:endParaRPr kumimoji="1" lang="en-US" altLang="zh-CN" sz="2400" i="1">
                  <a:solidFill>
                    <a:srgbClr val="402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54" name="Text Box 34"/>
            <p:cNvSpPr txBox="1">
              <a:spLocks noChangeArrowheads="1"/>
            </p:cNvSpPr>
            <p:nvPr/>
          </p:nvSpPr>
          <p:spPr bwMode="auto">
            <a:xfrm>
              <a:off x="3840" y="3696"/>
              <a:ext cx="33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E9964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402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just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i="1">
                  <a:solidFill>
                    <a:srgbClr val="402000"/>
                  </a:solidFill>
                  <a:latin typeface="Times New Roman" panose="02020603050405020304" pitchFamily="18" charset="0"/>
                </a:rPr>
                <a:t>AB</a:t>
              </a:r>
              <a:endParaRPr kumimoji="1" lang="en-US" altLang="zh-CN" sz="2400" i="1">
                <a:solidFill>
                  <a:srgbClr val="402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59" name="Text Box 8"/>
          <p:cNvSpPr txBox="1">
            <a:spLocks noChangeArrowheads="1"/>
          </p:cNvSpPr>
          <p:nvPr/>
        </p:nvSpPr>
        <p:spPr bwMode="auto">
          <a:xfrm>
            <a:off x="617782" y="4695644"/>
            <a:ext cx="78914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注</a:t>
            </a:r>
            <a:r>
              <a:rPr kumimoji="1" lang="en-US" altLang="zh-CN" sz="24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kumimoji="1" lang="zh-CN" altLang="en-US" sz="24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．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当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取成样本空间</a:t>
            </a:r>
            <a:r>
              <a:rPr kumimoji="1" lang="en-US" altLang="zh-CN" sz="2400" dirty="0">
                <a:solidFill>
                  <a:srgbClr val="000000"/>
                </a:solidFill>
                <a:latin typeface="Symbol" panose="05050102010706020507" pitchFamily="18" charset="2"/>
                <a:ea typeface="华文中宋" panose="02010600040101010101" pitchFamily="2" charset="-122"/>
              </a:rPr>
              <a:t>W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时，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|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就是无条件概率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；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Box 6"/>
              <p:cNvSpPr txBox="1">
                <a:spLocks noChangeArrowheads="1"/>
              </p:cNvSpPr>
              <p:nvPr/>
            </p:nvSpPr>
            <p:spPr bwMode="auto">
              <a:xfrm>
                <a:off x="524913" y="5726815"/>
                <a:ext cx="233082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CE9964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rgbClr val="402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just" fontAlgn="base">
                  <a:spcBef>
                    <a:spcPct val="50000"/>
                  </a:spcBef>
                </a:pPr>
                <a:r>
                  <a:rPr kumimoji="1" lang="zh-CN" altLang="en-US" sz="2400" b="1" dirty="0" smtClean="0">
                    <a:solidFill>
                      <a:srgbClr val="00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注</a:t>
                </a:r>
                <a:r>
                  <a:rPr kumimoji="1" lang="en-US" altLang="zh-CN" sz="2400" b="1" dirty="0">
                    <a:solidFill>
                      <a:srgbClr val="00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4</a:t>
                </a:r>
                <a:r>
                  <a:rPr kumimoji="1" lang="zh-CN" altLang="en-US" sz="2400" b="1" dirty="0" smtClean="0">
                    <a:solidFill>
                      <a:srgbClr val="00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．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𝑃</m:t>
                    </m:r>
                    <m:d>
                      <m:dPr>
                        <m:ctrlPr>
                          <a:rPr kumimoji="1"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kumimoji="1"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𝐴</m:t>
                            </m:r>
                          </m:e>
                        </m:acc>
                      </m:e>
                      <m:e>
                        <m:r>
                          <a:rPr kumimoji="1"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𝐵</m:t>
                        </m:r>
                      </m:e>
                    </m:d>
                    <m:r>
                      <a:rPr kumimoji="1"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</m:oMath>
                </a14:m>
                <a:endParaRPr kumimoji="1" lang="zh-CN" altLang="en-US" sz="2400" dirty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4913" y="5726815"/>
                <a:ext cx="2330829" cy="461665"/>
              </a:xfrm>
              <a:prstGeom prst="rect">
                <a:avLst/>
              </a:prstGeom>
              <a:blipFill>
                <a:blip r:embed="rId8"/>
                <a:stretch>
                  <a:fillRect l="-3927" t="-10526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E9964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402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2767607" y="5726815"/>
            <a:ext cx="4933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?</a:t>
            </a:r>
            <a:endParaRPr kumimoji="1" lang="zh-CN" altLang="en-US" sz="24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608742" y="5724198"/>
                <a:ext cx="198097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1−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𝑃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𝐴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|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𝐵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742" y="5724198"/>
                <a:ext cx="1980975" cy="461665"/>
              </a:xfrm>
              <a:prstGeom prst="rect">
                <a:avLst/>
              </a:prstGeom>
              <a:blipFill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385236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75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75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uild="p" autoUpdateAnimBg="0"/>
      <p:bldP spid="130" grpId="0" animBg="1" autoUpdateAnimBg="0"/>
      <p:bldP spid="131" grpId="0" build="p" autoUpdateAnimBg="0"/>
      <p:bldP spid="132" grpId="0"/>
      <p:bldP spid="133" grpId="0" build="p" autoUpdateAnimBg="0"/>
      <p:bldP spid="140" grpId="0" build="p" autoUpdateAnimBg="0"/>
      <p:bldP spid="141" grpId="0" build="p" autoUpdateAnimBg="0"/>
      <p:bldP spid="159" grpId="0"/>
      <p:bldP spid="38" grpId="1" build="allAtOnce"/>
      <p:bldP spid="3" grpId="0"/>
      <p:bldP spid="3" grpId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40263" y="560353"/>
            <a:ext cx="7407275" cy="105823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cap="all" dirty="0" smtClean="0"/>
              <a:t>1.4 </a:t>
            </a:r>
            <a:r>
              <a:rPr lang="zh-CN" altLang="en-US" sz="3200" b="1" cap="all" dirty="0" smtClean="0"/>
              <a:t>条件概率</a:t>
            </a:r>
            <a:r>
              <a:rPr lang="zh-CN" altLang="en-US" b="1" cap="all" dirty="0" smtClean="0"/>
              <a:t/>
            </a:r>
            <a:br>
              <a:rPr lang="zh-CN" altLang="en-US" b="1" cap="all" dirty="0" smtClean="0"/>
            </a:br>
            <a:endParaRPr lang="zh-CN" altLang="en-US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34010" y="1103398"/>
            <a:ext cx="8362950" cy="1458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1.17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设加工产品</a:t>
            </a:r>
            <a:r>
              <a:rPr kumimoji="1"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20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件，其中有</a:t>
            </a:r>
            <a:r>
              <a:rPr kumimoji="1"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15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件一等品，</a:t>
            </a:r>
            <a:r>
              <a:rPr kumimoji="1"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件二等品，一等品、二等品混放。现不放回地随机取两件，求在第一次取到一等品的条件下第二次仍取到一等品的概率。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60985" y="2694141"/>
            <a:ext cx="8362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</a:t>
            </a:r>
            <a:r>
              <a:rPr kumimoji="1" lang="zh-CN" altLang="en-US" sz="24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解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记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={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第一次取到一等品</a:t>
            </a:r>
            <a:r>
              <a:rPr kumimoji="1"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}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kumimoji="1"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={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第二次取到一等品</a:t>
            </a:r>
            <a:r>
              <a:rPr kumimoji="1"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}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，则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028593"/>
              </p:ext>
            </p:extLst>
          </p:nvPr>
        </p:nvGraphicFramePr>
        <p:xfrm>
          <a:off x="2172335" y="3749794"/>
          <a:ext cx="21177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4" name="Equation" r:id="rId3" imgW="1130040" imgH="419040" progId="Equation.3">
                  <p:embed/>
                </p:oleObj>
              </mc:Choice>
              <mc:Fallback>
                <p:oleObj name="Equation" r:id="rId3" imgW="1130040" imgH="419040" progId="Equation.3">
                  <p:embed/>
                  <p:pic>
                    <p:nvPicPr>
                      <p:cNvPr id="4853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2335" y="3749794"/>
                        <a:ext cx="211772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583434"/>
              </p:ext>
            </p:extLst>
          </p:nvPr>
        </p:nvGraphicFramePr>
        <p:xfrm>
          <a:off x="5547360" y="3732331"/>
          <a:ext cx="617538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5" name="公式" r:id="rId5" imgW="330120" imgH="393480" progId="Equation.3">
                  <p:embed/>
                </p:oleObj>
              </mc:Choice>
              <mc:Fallback>
                <p:oleObj name="公式" r:id="rId5" imgW="330120" imgH="393480" progId="Equation.3">
                  <p:embed/>
                  <p:pic>
                    <p:nvPicPr>
                      <p:cNvPr id="4853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7360" y="3732331"/>
                        <a:ext cx="617538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524338"/>
              </p:ext>
            </p:extLst>
          </p:nvPr>
        </p:nvGraphicFramePr>
        <p:xfrm>
          <a:off x="4221798" y="3387844"/>
          <a:ext cx="1190625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公式" r:id="rId7" imgW="634680" imgH="787320" progId="Equation.3">
                  <p:embed/>
                </p:oleObj>
              </mc:Choice>
              <mc:Fallback>
                <p:oleObj name="公式" r:id="rId7" imgW="634680" imgH="787320" progId="Equation.3">
                  <p:embed/>
                  <p:pic>
                    <p:nvPicPr>
                      <p:cNvPr id="4853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1798" y="3387844"/>
                        <a:ext cx="1190625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99878" y="4726090"/>
            <a:ext cx="3744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在缩减的样本空间下计算</a:t>
            </a:r>
          </a:p>
        </p:txBody>
      </p:sp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944636"/>
              </p:ext>
            </p:extLst>
          </p:nvPr>
        </p:nvGraphicFramePr>
        <p:xfrm>
          <a:off x="3578860" y="5375361"/>
          <a:ext cx="172720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7" name="公式" r:id="rId9" imgW="876240" imgH="393480" progId="Equation.3">
                  <p:embed/>
                </p:oleObj>
              </mc:Choice>
              <mc:Fallback>
                <p:oleObj name="公式" r:id="rId9" imgW="876240" imgH="393480" progId="Equation.3">
                  <p:embed/>
                  <p:pic>
                    <p:nvPicPr>
                      <p:cNvPr id="4853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860" y="5375361"/>
                        <a:ext cx="1727200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562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12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130" name="文本框 2480129"/>
          <p:cNvSpPr txBox="1">
            <a:spLocks noChangeArrowheads="1"/>
          </p:cNvSpPr>
          <p:nvPr/>
        </p:nvSpPr>
        <p:spPr bwMode="auto">
          <a:xfrm>
            <a:off x="760288" y="1545367"/>
            <a:ext cx="72872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6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根据历年气象资料统计，某四月份吹东风的概率为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9/30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，既吹东风又下雨的概率为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8/30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，试问吹东风与下雨之间有否密切关系？</a:t>
            </a:r>
            <a:endParaRPr lang="zh-CN" altLang="en-US" sz="28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80131" name="文本框 2480130"/>
          <p:cNvSpPr txBox="1">
            <a:spLocks noChangeArrowheads="1"/>
          </p:cNvSpPr>
          <p:nvPr/>
        </p:nvSpPr>
        <p:spPr bwMode="auto">
          <a:xfrm>
            <a:off x="1201894" y="3182245"/>
            <a:ext cx="66917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解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记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={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吹东风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，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={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下雨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，则</a:t>
            </a:r>
          </a:p>
        </p:txBody>
      </p:sp>
      <p:graphicFrame>
        <p:nvGraphicFramePr>
          <p:cNvPr id="2480132" name="对象 24801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5616192"/>
              </p:ext>
            </p:extLst>
          </p:nvPr>
        </p:nvGraphicFramePr>
        <p:xfrm>
          <a:off x="2068329" y="3754329"/>
          <a:ext cx="2411203" cy="861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公式" r:id="rId3" imgW="1473200" imgH="520700" progId="Equation.3">
                  <p:embed/>
                </p:oleObj>
              </mc:Choice>
              <mc:Fallback>
                <p:oleObj name="公式" r:id="rId3" imgW="1473200" imgH="520700" progId="Equation.3">
                  <p:embed/>
                  <p:pic>
                    <p:nvPicPr>
                      <p:cNvPr id="2480132" name="对象 248013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329" y="3754329"/>
                        <a:ext cx="2411203" cy="8619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0133" name="对象 24801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3774194"/>
              </p:ext>
            </p:extLst>
          </p:nvPr>
        </p:nvGraphicFramePr>
        <p:xfrm>
          <a:off x="4479532" y="3754328"/>
          <a:ext cx="1717443" cy="833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公式" r:id="rId5" imgW="990600" imgH="482600" progId="Equation.3">
                  <p:embed/>
                </p:oleObj>
              </mc:Choice>
              <mc:Fallback>
                <p:oleObj name="公式" r:id="rId5" imgW="990600" imgH="482600" progId="Equation.3">
                  <p:embed/>
                  <p:pic>
                    <p:nvPicPr>
                      <p:cNvPr id="2480133" name="对象 248013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532" y="3754328"/>
                        <a:ext cx="1717443" cy="8333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0135" name="文本框 2480134"/>
          <p:cNvSpPr txBox="1">
            <a:spLocks noChangeArrowheads="1"/>
          </p:cNvSpPr>
          <p:nvPr/>
        </p:nvSpPr>
        <p:spPr bwMode="auto">
          <a:xfrm>
            <a:off x="1961282" y="4789836"/>
            <a:ext cx="51387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故</a:t>
            </a:r>
            <a:r>
              <a:rPr lang="zh-CN" altLang="en-US" sz="2400" b="1" dirty="0">
                <a:solidFill>
                  <a:prstClr val="black"/>
                </a:solidFill>
                <a:latin typeface="Arial" panose="020B0604020202020204" pitchFamily="34" charset="0"/>
              </a:rPr>
              <a:t>吹东风与下雨之间有密切关系。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40263" y="560353"/>
            <a:ext cx="7407275" cy="105823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cap="all" dirty="0" smtClean="0"/>
              <a:t>1.4 </a:t>
            </a:r>
            <a:r>
              <a:rPr lang="zh-CN" altLang="en-US" sz="3200" b="1" cap="all" dirty="0" smtClean="0"/>
              <a:t>条件概率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8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48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8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8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8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80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0130" grpId="0" build="p"/>
      <p:bldP spid="2480131" grpId="0" build="p"/>
      <p:bldP spid="24801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452628" y="374637"/>
            <a:ext cx="7407275" cy="105823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cap="all" dirty="0" smtClean="0"/>
              <a:t>1.4 </a:t>
            </a:r>
            <a:r>
              <a:rPr lang="zh-CN" altLang="en-US" sz="3200" b="1" cap="all" dirty="0" smtClean="0"/>
              <a:t>条件概率</a:t>
            </a:r>
            <a:r>
              <a:rPr lang="zh-CN" altLang="en-US" b="1" cap="all" dirty="0" smtClean="0"/>
              <a:t/>
            </a:r>
            <a:br>
              <a:rPr lang="zh-CN" altLang="en-US" b="1" cap="all" dirty="0" smtClean="0"/>
            </a:b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46732" y="1030078"/>
            <a:ext cx="8362950" cy="201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kumimoji="1" lang="zh-CN" altLang="en-US" sz="26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kumimoji="1" lang="en-US" altLang="zh-CN" sz="26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kumimoji="1" lang="en-US" altLang="zh-CN" sz="26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</a:t>
            </a:r>
            <a:r>
              <a:rPr kumimoji="1" lang="zh-CN" altLang="en-US" sz="2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某地区历史上从某次特大洪水发生以后在</a:t>
            </a:r>
            <a:r>
              <a:rPr kumimoji="1" lang="en-US" altLang="zh-CN" sz="2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30</a:t>
            </a:r>
            <a:r>
              <a:rPr kumimoji="1" lang="zh-CN" altLang="en-US" sz="2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年内发生特大洪水的概率为</a:t>
            </a:r>
            <a:r>
              <a:rPr kumimoji="1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80%</a:t>
            </a:r>
            <a:r>
              <a:rPr kumimoji="1" lang="zh-CN" altLang="en-US" sz="2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，在</a:t>
            </a:r>
            <a:r>
              <a:rPr kumimoji="1" lang="en-US" altLang="zh-CN" sz="2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40</a:t>
            </a:r>
            <a:r>
              <a:rPr kumimoji="1" lang="zh-CN" altLang="en-US" sz="2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年内发生特大洪水的概率为</a:t>
            </a:r>
            <a:r>
              <a:rPr kumimoji="1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85%</a:t>
            </a:r>
            <a:r>
              <a:rPr kumimoji="1" lang="zh-CN" altLang="en-US" sz="2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，现已知该地区已经</a:t>
            </a:r>
            <a:r>
              <a:rPr kumimoji="1" lang="en-US" altLang="zh-CN" sz="2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30</a:t>
            </a:r>
            <a:r>
              <a:rPr kumimoji="1" lang="zh-CN" altLang="en-US" sz="2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年未发生特大洪水，问未来</a:t>
            </a:r>
            <a:r>
              <a:rPr kumimoji="1" lang="en-US" altLang="zh-CN" sz="2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10</a:t>
            </a:r>
            <a:r>
              <a:rPr kumimoji="1" lang="zh-CN" altLang="en-US" sz="2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年内将发生特大洪水的概率是多少？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46732" y="3087478"/>
            <a:ext cx="8362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</a:t>
            </a:r>
            <a:r>
              <a:rPr kumimoji="1" lang="zh-CN" altLang="en-US" sz="2400" b="1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解</a:t>
            </a:r>
            <a:r>
              <a:rPr kumimoji="1" lang="zh-CN" altLang="en-US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记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={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30</a:t>
            </a:r>
            <a:r>
              <a:rPr kumimoji="1" lang="zh-CN" altLang="en-US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年内无特大洪水</a:t>
            </a:r>
            <a:r>
              <a:rPr kumimoji="1" lang="en-US" altLang="zh-CN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}</a:t>
            </a:r>
            <a:r>
              <a:rPr kumimoji="1" lang="zh-CN" altLang="en-US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kumimoji="1" lang="en-US" altLang="zh-CN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={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40</a:t>
            </a:r>
            <a:r>
              <a:rPr kumimoji="1" lang="zh-CN" altLang="en-US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年内无特大洪水</a:t>
            </a:r>
            <a:r>
              <a:rPr kumimoji="1" lang="en-US" altLang="zh-CN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}</a:t>
            </a:r>
            <a:r>
              <a:rPr kumimoji="1" lang="zh-CN" altLang="en-US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，则</a:t>
            </a: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546016"/>
              </p:ext>
            </p:extLst>
          </p:nvPr>
        </p:nvGraphicFramePr>
        <p:xfrm>
          <a:off x="1983457" y="4019341"/>
          <a:ext cx="21177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6" name="Equation" r:id="rId3" imgW="1130040" imgH="419040" progId="Equation.3">
                  <p:embed/>
                </p:oleObj>
              </mc:Choice>
              <mc:Fallback>
                <p:oleObj name="Equation" r:id="rId3" imgW="1130040" imgH="419040" progId="Equation.3">
                  <p:embed/>
                  <p:pic>
                    <p:nvPicPr>
                      <p:cNvPr id="4864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3457" y="4019341"/>
                        <a:ext cx="211772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369338"/>
              </p:ext>
            </p:extLst>
          </p:nvPr>
        </p:nvGraphicFramePr>
        <p:xfrm>
          <a:off x="5166395" y="4001878"/>
          <a:ext cx="161448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7" name="公式" r:id="rId5" imgW="863280" imgH="393480" progId="Equation.3">
                  <p:embed/>
                </p:oleObj>
              </mc:Choice>
              <mc:Fallback>
                <p:oleObj name="公式" r:id="rId5" imgW="863280" imgH="393480" progId="Equation.3">
                  <p:embed/>
                  <p:pic>
                    <p:nvPicPr>
                      <p:cNvPr id="4864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6395" y="4001878"/>
                        <a:ext cx="1614487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816777"/>
              </p:ext>
            </p:extLst>
          </p:nvPr>
        </p:nvGraphicFramePr>
        <p:xfrm>
          <a:off x="4151982" y="4001878"/>
          <a:ext cx="9525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8" name="公式" r:id="rId7" imgW="507960" imgH="419040" progId="Equation.3">
                  <p:embed/>
                </p:oleObj>
              </mc:Choice>
              <mc:Fallback>
                <p:oleObj name="公式" r:id="rId7" imgW="507960" imgH="419040" progId="Equation.3">
                  <p:embed/>
                  <p:pic>
                    <p:nvPicPr>
                      <p:cNvPr id="4864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982" y="4001878"/>
                        <a:ext cx="9525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6732" y="484007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故所求概率为</a:t>
            </a:r>
          </a:p>
        </p:txBody>
      </p:sp>
      <p:graphicFrame>
        <p:nvGraphicFramePr>
          <p:cNvPr id="1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74218"/>
              </p:ext>
            </p:extLst>
          </p:nvPr>
        </p:nvGraphicFramePr>
        <p:xfrm>
          <a:off x="2526382" y="5456028"/>
          <a:ext cx="35560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9" name="Equation" r:id="rId9" imgW="1803240" imgH="228600" progId="Equation.3">
                  <p:embed/>
                </p:oleObj>
              </mc:Choice>
              <mc:Fallback>
                <p:oleObj name="Equation" r:id="rId9" imgW="1803240" imgH="228600" progId="Equation.3">
                  <p:embed/>
                  <p:pic>
                    <p:nvPicPr>
                      <p:cNvPr id="4864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6382" y="5456028"/>
                        <a:ext cx="35560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440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0" grpId="0" build="p" autoUpdateAnimBg="0"/>
      <p:bldP spid="14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640263" y="560353"/>
            <a:ext cx="7407275" cy="105823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cap="all" dirty="0" smtClean="0"/>
              <a:t>1.4 </a:t>
            </a:r>
            <a:r>
              <a:rPr lang="zh-CN" altLang="en-US" sz="3200" b="1" cap="all" dirty="0" smtClean="0"/>
              <a:t>条件概率</a:t>
            </a:r>
            <a:endParaRPr lang="zh-CN" altLang="en-US" dirty="0"/>
          </a:p>
        </p:txBody>
      </p:sp>
      <p:sp>
        <p:nvSpPr>
          <p:cNvPr id="17" name="矩形 2471970"/>
          <p:cNvSpPr>
            <a:spLocks noChangeArrowheads="1"/>
          </p:cNvSpPr>
          <p:nvPr/>
        </p:nvSpPr>
        <p:spPr bwMode="auto">
          <a:xfrm>
            <a:off x="613048" y="1112558"/>
            <a:ext cx="5670947" cy="693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2600" b="1" u="sng" dirty="0">
                <a:solidFill>
                  <a:srgbClr val="000066"/>
                </a:solidFill>
                <a:latin typeface="楷体_GB2312"/>
                <a:ea typeface="楷体_GB2312"/>
                <a:cs typeface="楷体_GB2312"/>
              </a:rPr>
              <a:t>乘法公式</a:t>
            </a: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965825" y="3244141"/>
            <a:ext cx="5314950" cy="75565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/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" name="内容占位符 247914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89400960"/>
              </p:ext>
            </p:extLst>
          </p:nvPr>
        </p:nvGraphicFramePr>
        <p:xfrm>
          <a:off x="2143625" y="3361616"/>
          <a:ext cx="498475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2" r:id="rId4" imgW="2208200" imgH="254097" progId="Equation.DSMT4">
                  <p:embed/>
                </p:oleObj>
              </mc:Choice>
              <mc:Fallback>
                <p:oleObj r:id="rId4" imgW="2208200" imgH="254097" progId="Equation.DSMT4">
                  <p:embed/>
                  <p:pic>
                    <p:nvPicPr>
                      <p:cNvPr id="2479149" name="内容占位符 247914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625" y="3361616"/>
                        <a:ext cx="4984750" cy="573087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726258"/>
              </p:ext>
            </p:extLst>
          </p:nvPr>
        </p:nvGraphicFramePr>
        <p:xfrm>
          <a:off x="640263" y="1785229"/>
          <a:ext cx="26511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3" r:id="rId6" imgW="1472878" imgH="520791" progId="Equation.3">
                  <p:embed/>
                </p:oleObj>
              </mc:Choice>
              <mc:Fallback>
                <p:oleObj r:id="rId6" imgW="1472878" imgH="520791" progId="Equation.3">
                  <p:embed/>
                  <p:pic>
                    <p:nvPicPr>
                      <p:cNvPr id="2479140" name="对象 2479139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263" y="1785229"/>
                        <a:ext cx="265112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8515878"/>
              </p:ext>
            </p:extLst>
          </p:nvPr>
        </p:nvGraphicFramePr>
        <p:xfrm>
          <a:off x="3261226" y="2067804"/>
          <a:ext cx="57943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4" r:id="rId8" imgW="241303" imgH="165202" progId="Equation.3">
                  <p:embed/>
                </p:oleObj>
              </mc:Choice>
              <mc:Fallback>
                <p:oleObj r:id="rId8" imgW="241303" imgH="165202" progId="Equation.3">
                  <p:embed/>
                  <p:pic>
                    <p:nvPicPr>
                      <p:cNvPr id="2479141" name="对象 2479140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1226" y="2067804"/>
                        <a:ext cx="579437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3747001" y="1713791"/>
            <a:ext cx="4638675" cy="1066800"/>
          </a:xfrm>
          <a:prstGeom prst="rect">
            <a:avLst/>
          </a:prstGeom>
          <a:solidFill>
            <a:srgbClr val="FF99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just">
              <a:spcBef>
                <a:spcPct val="0"/>
              </a:spcBef>
              <a:defRPr/>
            </a:pPr>
            <a:r>
              <a:rPr lang="en-US" altLang="zh-CN" sz="1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</a:p>
          <a:p>
            <a:pPr algn="just">
              <a:spcBef>
                <a:spcPct val="0"/>
              </a:spcBef>
              <a:defRPr/>
            </a:pPr>
            <a:r>
              <a:rPr lang="en-US" altLang="zh-CN" sz="1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endParaRPr lang="en-US" altLang="zh-CN" sz="100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26" name="对象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8197922"/>
              </p:ext>
            </p:extLst>
          </p:nvPr>
        </p:nvGraphicFramePr>
        <p:xfrm>
          <a:off x="3759701" y="1851904"/>
          <a:ext cx="293211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5" r:id="rId10" imgW="1866407" imgH="241512" progId="Equation.3">
                  <p:embed/>
                </p:oleObj>
              </mc:Choice>
              <mc:Fallback>
                <p:oleObj r:id="rId10" imgW="1866407" imgH="241512" progId="Equation.3">
                  <p:embed/>
                  <p:pic>
                    <p:nvPicPr>
                      <p:cNvPr id="2479143" name="对象 2479142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701" y="1851904"/>
                        <a:ext cx="2932112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7448083"/>
              </p:ext>
            </p:extLst>
          </p:nvPr>
        </p:nvGraphicFramePr>
        <p:xfrm>
          <a:off x="7117263" y="1870954"/>
          <a:ext cx="109855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6" r:id="rId12" imgW="749292" imgH="241512" progId="Equation.3">
                  <p:embed/>
                </p:oleObj>
              </mc:Choice>
              <mc:Fallback>
                <p:oleObj r:id="rId12" imgW="749292" imgH="241512" progId="Equation.3">
                  <p:embed/>
                  <p:pic>
                    <p:nvPicPr>
                      <p:cNvPr id="2479144" name="对象 2479143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7263" y="1870954"/>
                        <a:ext cx="109855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组合 2479154"/>
          <p:cNvGrpSpPr>
            <a:grpSpLocks/>
          </p:cNvGrpSpPr>
          <p:nvPr/>
        </p:nvGrpSpPr>
        <p:grpSpPr bwMode="auto">
          <a:xfrm>
            <a:off x="3734301" y="2402766"/>
            <a:ext cx="4470400" cy="407988"/>
            <a:chOff x="2611" y="1220"/>
            <a:chExt cx="2816" cy="257"/>
          </a:xfrm>
        </p:grpSpPr>
        <p:graphicFrame>
          <p:nvGraphicFramePr>
            <p:cNvPr id="29" name="对象 2479145"/>
            <p:cNvGraphicFramePr>
              <a:graphicFrameLocks/>
            </p:cNvGraphicFramePr>
            <p:nvPr/>
          </p:nvGraphicFramePr>
          <p:xfrm>
            <a:off x="2611" y="1220"/>
            <a:ext cx="189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7" r:id="rId14" imgW="1866407" imgH="241512" progId="Equation.3">
                    <p:embed/>
                  </p:oleObj>
                </mc:Choice>
                <mc:Fallback>
                  <p:oleObj r:id="rId14" imgW="1866407" imgH="241512" progId="Equation.3">
                    <p:embed/>
                    <p:pic>
                      <p:nvPicPr>
                        <p:cNvPr id="29704" name="对象 247914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1" y="1220"/>
                          <a:ext cx="1894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479146"/>
            <p:cNvGraphicFramePr>
              <a:graphicFrameLocks/>
            </p:cNvGraphicFramePr>
            <p:nvPr/>
          </p:nvGraphicFramePr>
          <p:xfrm>
            <a:off x="4774" y="1231"/>
            <a:ext cx="653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8" r:id="rId16" imgW="749292" imgH="241512" progId="Equation.3">
                    <p:embed/>
                  </p:oleObj>
                </mc:Choice>
                <mc:Fallback>
                  <p:oleObj r:id="rId16" imgW="749292" imgH="241512" progId="Equation.3">
                    <p:embed/>
                    <p:pic>
                      <p:nvPicPr>
                        <p:cNvPr id="29705" name="对象 247914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4" y="1231"/>
                          <a:ext cx="653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" name="内容占位符 247915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94178344"/>
              </p:ext>
            </p:extLst>
          </p:nvPr>
        </p:nvGraphicFramePr>
        <p:xfrm>
          <a:off x="1646310" y="4533467"/>
          <a:ext cx="6073775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" r:id="rId18" imgW="3327717" imgH="609917" progId="Equation.3">
                  <p:embed/>
                </p:oleObj>
              </mc:Choice>
              <mc:Fallback>
                <p:oleObj r:id="rId18" imgW="3327717" imgH="609917" progId="Equation.3">
                  <p:embed/>
                  <p:pic>
                    <p:nvPicPr>
                      <p:cNvPr id="2479151" name="内容占位符 2479150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310" y="4533467"/>
                        <a:ext cx="6073775" cy="111283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0" y="3380348"/>
            <a:ext cx="1960880" cy="49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</a:pPr>
            <a:r>
              <a:rPr lang="zh-CN" altLang="en-US" sz="2600" b="1" dirty="0">
                <a:solidFill>
                  <a:srgbClr val="002060"/>
                </a:solidFill>
              </a:rPr>
              <a:t>推广：</a:t>
            </a:r>
          </a:p>
        </p:txBody>
      </p:sp>
    </p:spTree>
    <p:extLst>
      <p:ext uri="{BB962C8B-B14F-4D97-AF65-F5344CB8AC3E}">
        <p14:creationId xmlns:p14="http://schemas.microsoft.com/office/powerpoint/2010/main" val="2535959109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8EE21-AFD8-4D6F-9F70-BAD5D2ADC326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06776" y="1166908"/>
            <a:ext cx="777003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zh-CN" sz="28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例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从含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件次品的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件产品中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无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放回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地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取两次，每次任取一件。求两次都取到次品的概率。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618711" y="2338483"/>
            <a:ext cx="76200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解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记</a:t>
            </a:r>
            <a:r>
              <a:rPr lang="en-US" altLang="zh-CN" sz="2600" b="1" dirty="0">
                <a:solidFill>
                  <a:schemeClr val="tx1"/>
                </a:solidFill>
                <a:latin typeface="Symbol" panose="05050102010706020507" pitchFamily="18" charset="2"/>
              </a:rPr>
              <a:t>W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={10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件产品中无返回取两件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 </a:t>
            </a:r>
            <a:r>
              <a:rPr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={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两件都是次品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，则</a:t>
            </a:r>
          </a:p>
        </p:txBody>
      </p:sp>
      <p:graphicFrame>
        <p:nvGraphicFramePr>
          <p:cNvPr id="8" name="对象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097582"/>
              </p:ext>
            </p:extLst>
          </p:nvPr>
        </p:nvGraphicFramePr>
        <p:xfrm>
          <a:off x="1126711" y="3375121"/>
          <a:ext cx="3036888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3" r:id="rId3" imgW="1790240" imgH="495402" progId="Equation.3">
                  <p:embed/>
                </p:oleObj>
              </mc:Choice>
              <mc:Fallback>
                <p:oleObj r:id="rId3" imgW="1790240" imgH="495402" progId="Equation.3">
                  <p:embed/>
                  <p:pic>
                    <p:nvPicPr>
                      <p:cNvPr id="2483204" name="对象 248320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6711" y="3375121"/>
                        <a:ext cx="3036888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3835063"/>
              </p:ext>
            </p:extLst>
          </p:nvPr>
        </p:nvGraphicFramePr>
        <p:xfrm>
          <a:off x="4163599" y="3329083"/>
          <a:ext cx="206533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4" r:id="rId5" imgW="1104738" imgH="482708" progId="Equation.3">
                  <p:embed/>
                </p:oleObj>
              </mc:Choice>
              <mc:Fallback>
                <p:oleObj r:id="rId5" imgW="1104738" imgH="482708" progId="Equation.3">
                  <p:embed/>
                  <p:pic>
                    <p:nvPicPr>
                      <p:cNvPr id="2483205" name="对象 248320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3599" y="3329083"/>
                        <a:ext cx="2065337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213412"/>
              </p:ext>
            </p:extLst>
          </p:nvPr>
        </p:nvGraphicFramePr>
        <p:xfrm>
          <a:off x="1185449" y="4413346"/>
          <a:ext cx="4584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5" r:id="rId7" imgW="2359445" imgH="266670" progId="Equation.3">
                  <p:embed/>
                </p:oleObj>
              </mc:Choice>
              <mc:Fallback>
                <p:oleObj r:id="rId7" imgW="2359445" imgH="266670" progId="Equation.3">
                  <p:embed/>
                  <p:pic>
                    <p:nvPicPr>
                      <p:cNvPr id="2483207" name="对象 248320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449" y="4413346"/>
                        <a:ext cx="4584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4472928"/>
              </p:ext>
            </p:extLst>
          </p:nvPr>
        </p:nvGraphicFramePr>
        <p:xfrm>
          <a:off x="1044161" y="5037233"/>
          <a:ext cx="24511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6" r:id="rId9" imgW="1307282" imgH="254097" progId="Equation.3">
                  <p:embed/>
                </p:oleObj>
              </mc:Choice>
              <mc:Fallback>
                <p:oleObj r:id="rId9" imgW="1307282" imgH="254097" progId="Equation.3">
                  <p:embed/>
                  <p:pic>
                    <p:nvPicPr>
                      <p:cNvPr id="2483208" name="对象 248320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161" y="5037233"/>
                        <a:ext cx="24511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1758507"/>
              </p:ext>
            </p:extLst>
          </p:nvPr>
        </p:nvGraphicFramePr>
        <p:xfrm>
          <a:off x="3498436" y="5046758"/>
          <a:ext cx="271303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7" r:id="rId11" imgW="1446861" imgH="254097" progId="Equation.3">
                  <p:embed/>
                </p:oleObj>
              </mc:Choice>
              <mc:Fallback>
                <p:oleObj r:id="rId11" imgW="1446861" imgH="254097" progId="Equation.3">
                  <p:embed/>
                  <p:pic>
                    <p:nvPicPr>
                      <p:cNvPr id="2483209" name="对象 248320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436" y="5046758"/>
                        <a:ext cx="2713038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6559645"/>
              </p:ext>
            </p:extLst>
          </p:nvPr>
        </p:nvGraphicFramePr>
        <p:xfrm>
          <a:off x="3495261" y="5054696"/>
          <a:ext cx="271303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8" r:id="rId13" imgW="1446861" imgH="254097" progId="Equation.3">
                  <p:embed/>
                </p:oleObj>
              </mc:Choice>
              <mc:Fallback>
                <p:oleObj r:id="rId13" imgW="1446861" imgH="254097" progId="Equation.3">
                  <p:embed/>
                  <p:pic>
                    <p:nvPicPr>
                      <p:cNvPr id="2483210" name="对象 2483209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261" y="5054696"/>
                        <a:ext cx="2713038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6595611"/>
              </p:ext>
            </p:extLst>
          </p:nvPr>
        </p:nvGraphicFramePr>
        <p:xfrm>
          <a:off x="6152736" y="4814983"/>
          <a:ext cx="21367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9" r:id="rId15" imgW="1142821" imgH="482708" progId="Equation.3">
                  <p:embed/>
                </p:oleObj>
              </mc:Choice>
              <mc:Fallback>
                <p:oleObj r:id="rId15" imgW="1142821" imgH="482708" progId="Equation.3">
                  <p:embed/>
                  <p:pic>
                    <p:nvPicPr>
                      <p:cNvPr id="2483211" name="对象 2483210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2736" y="4814983"/>
                        <a:ext cx="213677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标题 1"/>
          <p:cNvSpPr txBox="1">
            <a:spLocks/>
          </p:cNvSpPr>
          <p:nvPr/>
        </p:nvSpPr>
        <p:spPr>
          <a:xfrm>
            <a:off x="447261" y="512377"/>
            <a:ext cx="7407275" cy="105823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cap="all" dirty="0" smtClean="0"/>
              <a:t>1.4 </a:t>
            </a:r>
            <a:r>
              <a:rPr lang="zh-CN" altLang="en-US" sz="3200" b="1" cap="all" dirty="0" smtClean="0"/>
              <a:t>条件概率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570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基础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基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3.xml><?xml version="1.0" encoding="utf-8"?>
<a:theme xmlns:a="http://schemas.openxmlformats.org/drawingml/2006/main" name="1_Basi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2106</TotalTime>
  <Words>1443</Words>
  <Application>Microsoft Office PowerPoint</Application>
  <PresentationFormat>On-screen Show (4:3)</PresentationFormat>
  <Paragraphs>223</Paragraphs>
  <Slides>22</Slides>
  <Notes>3</Notes>
  <HiddenSlides>2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45" baseType="lpstr">
      <vt:lpstr>맑은 고딕</vt:lpstr>
      <vt:lpstr>华文中宋</vt:lpstr>
      <vt:lpstr>宋体</vt:lpstr>
      <vt:lpstr>楷体</vt:lpstr>
      <vt:lpstr>楷体_GB2312</vt:lpstr>
      <vt:lpstr>等线</vt:lpstr>
      <vt:lpstr>等线 Light</vt:lpstr>
      <vt:lpstr>黑体</vt:lpstr>
      <vt:lpstr>Arial</vt:lpstr>
      <vt:lpstr>Arial Black</vt:lpstr>
      <vt:lpstr>Cambria Math</vt:lpstr>
      <vt:lpstr>Corbel</vt:lpstr>
      <vt:lpstr>Symbol</vt:lpstr>
      <vt:lpstr>Times New Roman</vt:lpstr>
      <vt:lpstr>Wingdings</vt:lpstr>
      <vt:lpstr>Office 主题​​</vt:lpstr>
      <vt:lpstr>基础</vt:lpstr>
      <vt:lpstr>1_Basis</vt:lpstr>
      <vt:lpstr>公式</vt:lpstr>
      <vt:lpstr>Equation</vt:lpstr>
      <vt:lpstr>BMP 图象</vt:lpstr>
      <vt:lpstr>Equation.DSMT4</vt:lpstr>
      <vt:lpstr>Microsoft Equation 3.0</vt:lpstr>
      <vt:lpstr>概率论与数理统计  第一章 随机事件与概率</vt:lpstr>
      <vt:lpstr>第一章  随机事件与概率</vt:lpstr>
      <vt:lpstr>1.4 条件概率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  第一章 随机事件与概率</dc:title>
  <dc:creator>JH</dc:creator>
  <cp:lastModifiedBy>Hui Jiang</cp:lastModifiedBy>
  <cp:revision>44</cp:revision>
  <dcterms:created xsi:type="dcterms:W3CDTF">2017-10-20T14:30:26Z</dcterms:created>
  <dcterms:modified xsi:type="dcterms:W3CDTF">2018-11-01T15:47:03Z</dcterms:modified>
</cp:coreProperties>
</file>