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  <p:sldMasterId id="2147484338" r:id="rId2"/>
  </p:sldMasterIdLst>
  <p:notesMasterIdLst>
    <p:notesMasterId r:id="rId19"/>
  </p:notesMasterIdLst>
  <p:sldIdLst>
    <p:sldId id="803" r:id="rId3"/>
    <p:sldId id="324" r:id="rId4"/>
    <p:sldId id="789" r:id="rId5"/>
    <p:sldId id="790" r:id="rId6"/>
    <p:sldId id="791" r:id="rId7"/>
    <p:sldId id="797" r:id="rId8"/>
    <p:sldId id="792" r:id="rId9"/>
    <p:sldId id="793" r:id="rId10"/>
    <p:sldId id="798" r:id="rId11"/>
    <p:sldId id="804" r:id="rId12"/>
    <p:sldId id="794" r:id="rId13"/>
    <p:sldId id="795" r:id="rId14"/>
    <p:sldId id="799" r:id="rId15"/>
    <p:sldId id="800" r:id="rId16"/>
    <p:sldId id="801" r:id="rId17"/>
    <p:sldId id="80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C3B99"/>
    <a:srgbClr val="3366FF"/>
    <a:srgbClr val="3494BA"/>
    <a:srgbClr val="FF0000"/>
    <a:srgbClr val="E3F2AC"/>
    <a:srgbClr val="DCFCA2"/>
    <a:srgbClr val="FFFF99"/>
    <a:srgbClr val="FF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2" autoAdjust="0"/>
    <p:restoredTop sz="90394" autoAdjust="0"/>
  </p:normalViewPr>
  <p:slideViewPr>
    <p:cSldViewPr>
      <p:cViewPr varScale="1">
        <p:scale>
          <a:sx n="92" d="100"/>
          <a:sy n="92" d="100"/>
        </p:scale>
        <p:origin x="66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24" Type="http://schemas.openxmlformats.org/officeDocument/2006/relationships/image" Target="../media/image32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7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7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6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188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5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85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3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196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5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2018/4/25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6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9" Type="http://schemas.openxmlformats.org/officeDocument/2006/relationships/oleObject" Target="../embeddings/oleObject26.bin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24.emf"/><Relationship Id="rId42" Type="http://schemas.openxmlformats.org/officeDocument/2006/relationships/image" Target="../media/image28.emf"/><Relationship Id="rId47" Type="http://schemas.openxmlformats.org/officeDocument/2006/relationships/oleObject" Target="../embeddings/oleObject30.bin"/><Relationship Id="rId50" Type="http://schemas.openxmlformats.org/officeDocument/2006/relationships/image" Target="../media/image32.emf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9" Type="http://schemas.openxmlformats.org/officeDocument/2006/relationships/oleObject" Target="../embeddings/oleObject21.bin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emf"/><Relationship Id="rId32" Type="http://schemas.openxmlformats.org/officeDocument/2006/relationships/image" Target="../media/image23.emf"/><Relationship Id="rId37" Type="http://schemas.openxmlformats.org/officeDocument/2006/relationships/oleObject" Target="../embeddings/oleObject25.bin"/><Relationship Id="rId40" Type="http://schemas.openxmlformats.org/officeDocument/2006/relationships/image" Target="../media/image27.emf"/><Relationship Id="rId45" Type="http://schemas.openxmlformats.org/officeDocument/2006/relationships/oleObject" Target="../embeddings/oleObject29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49" Type="http://schemas.openxmlformats.org/officeDocument/2006/relationships/oleObject" Target="../embeddings/oleObject31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4" Type="http://schemas.openxmlformats.org/officeDocument/2006/relationships/image" Target="../media/image29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2.emf"/><Relationship Id="rId35" Type="http://schemas.openxmlformats.org/officeDocument/2006/relationships/oleObject" Target="../embeddings/oleObject24.bin"/><Relationship Id="rId43" Type="http://schemas.openxmlformats.org/officeDocument/2006/relationships/oleObject" Target="../embeddings/oleObject28.bin"/><Relationship Id="rId48" Type="http://schemas.openxmlformats.org/officeDocument/2006/relationships/image" Target="../media/image31.emf"/><Relationship Id="rId8" Type="http://schemas.openxmlformats.org/officeDocument/2006/relationships/image" Target="../media/image11.emf"/><Relationship Id="rId51" Type="http://schemas.openxmlformats.org/officeDocument/2006/relationships/slide" Target="slide9.xml"/><Relationship Id="rId3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38" Type="http://schemas.openxmlformats.org/officeDocument/2006/relationships/image" Target="../media/image26.emf"/><Relationship Id="rId46" Type="http://schemas.openxmlformats.org/officeDocument/2006/relationships/image" Target="../media/image30.emf"/><Relationship Id="rId20" Type="http://schemas.openxmlformats.org/officeDocument/2006/relationships/image" Target="../media/image17.emf"/><Relationship Id="rId41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第二章 随机变量及其分布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CED2C08-5E84-408E-8D63-CF44A85D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10" y="281126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二、分布函数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40588"/>
              </p:ext>
            </p:extLst>
          </p:nvPr>
        </p:nvGraphicFramePr>
        <p:xfrm>
          <a:off x="5036867" y="1962910"/>
          <a:ext cx="299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公式" r:id="rId3" imgW="1455385" imgH="251554" progId="Equation.3">
                  <p:embed/>
                </p:oleObj>
              </mc:Choice>
              <mc:Fallback>
                <p:oleObj name="公式" r:id="rId3" imgW="1455385" imgH="251554" progId="Equation.3">
                  <p:embed/>
                  <p:pic>
                    <p:nvPicPr>
                      <p:cNvPr id="447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867" y="1962910"/>
                        <a:ext cx="2997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17951" y="406366"/>
            <a:ext cx="4824413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利用分布函数求事件的概率</a:t>
            </a: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814244"/>
              </p:ext>
            </p:extLst>
          </p:nvPr>
        </p:nvGraphicFramePr>
        <p:xfrm>
          <a:off x="872855" y="1127885"/>
          <a:ext cx="3725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公式" r:id="rId5" imgW="1813489" imgH="190469" progId="Equation.3">
                  <p:embed/>
                </p:oleObj>
              </mc:Choice>
              <mc:Fallback>
                <p:oleObj name="公式" r:id="rId5" imgW="1813489" imgH="190469" progId="Equation.3">
                  <p:embed/>
                  <p:pic>
                    <p:nvPicPr>
                      <p:cNvPr id="447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55" y="1127885"/>
                        <a:ext cx="37258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255738"/>
              </p:ext>
            </p:extLst>
          </p:nvPr>
        </p:nvGraphicFramePr>
        <p:xfrm>
          <a:off x="879205" y="1580323"/>
          <a:ext cx="2770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公式" r:id="rId7" imgW="1340978" imgH="190469" progId="Equation.3">
                  <p:embed/>
                </p:oleObj>
              </mc:Choice>
              <mc:Fallback>
                <p:oleObj name="公式" r:id="rId7" imgW="1340978" imgH="190469" progId="Equation.3">
                  <p:embed/>
                  <p:pic>
                    <p:nvPicPr>
                      <p:cNvPr id="447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205" y="1580323"/>
                        <a:ext cx="27701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2525"/>
              </p:ext>
            </p:extLst>
          </p:nvPr>
        </p:nvGraphicFramePr>
        <p:xfrm>
          <a:off x="2128567" y="1964498"/>
          <a:ext cx="28860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9" imgW="1523858" imgH="274461" progId="Equation.DSMT4">
                  <p:embed/>
                </p:oleObj>
              </mc:Choice>
              <mc:Fallback>
                <p:oleObj name="Equation" r:id="rId9" imgW="1523858" imgH="274461" progId="Equation.DSMT4">
                  <p:embed/>
                  <p:pic>
                    <p:nvPicPr>
                      <p:cNvPr id="447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567" y="1964498"/>
                        <a:ext cx="28860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87510"/>
              </p:ext>
            </p:extLst>
          </p:nvPr>
        </p:nvGraphicFramePr>
        <p:xfrm>
          <a:off x="2630217" y="2875723"/>
          <a:ext cx="41417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公式" r:id="rId11" imgW="2019335" imgH="190469" progId="Equation.3">
                  <p:embed/>
                </p:oleObj>
              </mc:Choice>
              <mc:Fallback>
                <p:oleObj name="公式" r:id="rId11" imgW="2019335" imgH="190469" progId="Equation.3">
                  <p:embed/>
                  <p:pic>
                    <p:nvPicPr>
                      <p:cNvPr id="447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217" y="2875723"/>
                        <a:ext cx="41417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35185"/>
              </p:ext>
            </p:extLst>
          </p:nvPr>
        </p:nvGraphicFramePr>
        <p:xfrm>
          <a:off x="860155" y="2013710"/>
          <a:ext cx="12922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公式" r:id="rId13" imgW="617114" imgH="190469" progId="Equation.3">
                  <p:embed/>
                </p:oleObj>
              </mc:Choice>
              <mc:Fallback>
                <p:oleObj name="公式" r:id="rId13" imgW="617114" imgH="190469" progId="Equation.3">
                  <p:embed/>
                  <p:pic>
                    <p:nvPicPr>
                      <p:cNvPr id="447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55" y="2013710"/>
                        <a:ext cx="1292225" cy="411163"/>
                      </a:xfrm>
                      <a:prstGeom prst="rect">
                        <a:avLst/>
                      </a:prstGeom>
                      <a:solidFill>
                        <a:srgbClr val="FFFFC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83999"/>
              </p:ext>
            </p:extLst>
          </p:nvPr>
        </p:nvGraphicFramePr>
        <p:xfrm>
          <a:off x="858567" y="2437573"/>
          <a:ext cx="2019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公式" r:id="rId15" imgW="975218" imgH="190469" progId="Equation.3">
                  <p:embed/>
                </p:oleObj>
              </mc:Choice>
              <mc:Fallback>
                <p:oleObj name="公式" r:id="rId15" imgW="975218" imgH="190469" progId="Equation.3">
                  <p:embed/>
                  <p:pic>
                    <p:nvPicPr>
                      <p:cNvPr id="447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567" y="2437573"/>
                        <a:ext cx="20193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177245"/>
              </p:ext>
            </p:extLst>
          </p:nvPr>
        </p:nvGraphicFramePr>
        <p:xfrm>
          <a:off x="2900092" y="2437573"/>
          <a:ext cx="32877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公式" r:id="rId17" imgW="1600413" imgH="190469" progId="Equation.3">
                  <p:embed/>
                </p:oleObj>
              </mc:Choice>
              <mc:Fallback>
                <p:oleObj name="公式" r:id="rId17" imgW="1600413" imgH="190469" progId="Equation.3">
                  <p:embed/>
                  <p:pic>
                    <p:nvPicPr>
                      <p:cNvPr id="447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092" y="2437573"/>
                        <a:ext cx="32877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95578"/>
              </p:ext>
            </p:extLst>
          </p:nvPr>
        </p:nvGraphicFramePr>
        <p:xfrm>
          <a:off x="2620692" y="2424873"/>
          <a:ext cx="3495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公式" r:id="rId19" imgW="1699083" imgH="190469" progId="Equation.3">
                  <p:embed/>
                </p:oleObj>
              </mc:Choice>
              <mc:Fallback>
                <p:oleObj name="公式" r:id="rId19" imgW="1699083" imgH="190469" progId="Equation.3">
                  <p:embed/>
                  <p:pic>
                    <p:nvPicPr>
                      <p:cNvPr id="447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92" y="2424873"/>
                        <a:ext cx="3495675" cy="412750"/>
                      </a:xfrm>
                      <a:prstGeom prst="rect">
                        <a:avLst/>
                      </a:prstGeom>
                      <a:solidFill>
                        <a:srgbClr val="FFFFC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5265467" y="1678748"/>
            <a:ext cx="2951163" cy="0"/>
          </a:xfrm>
          <a:prstGeom prst="line">
            <a:avLst/>
          </a:prstGeom>
          <a:noFill/>
          <a:ln w="9525">
            <a:solidFill>
              <a:srgbClr val="FF66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6567217" y="1318385"/>
            <a:ext cx="4984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kumimoji="1" lang="zh-CN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50000"/>
              </a:lnSpc>
            </a:pPr>
            <a:r>
              <a:rPr kumimoji="1" lang="zh-CN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50000"/>
              </a:lnSpc>
            </a:pPr>
            <a:r>
              <a:rPr kumimoji="1" lang="en-US" altLang="zh-CN" sz="16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229674"/>
              </p:ext>
            </p:extLst>
          </p:nvPr>
        </p:nvGraphicFramePr>
        <p:xfrm>
          <a:off x="5082905" y="1954973"/>
          <a:ext cx="2816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公式" r:id="rId21" imgW="1371600" imgH="251554" progId="Equation.3">
                  <p:embed/>
                </p:oleObj>
              </mc:Choice>
              <mc:Fallback>
                <p:oleObj name="公式" r:id="rId21" imgW="1371600" imgH="251554" progId="Equation.3">
                  <p:embed/>
                  <p:pic>
                    <p:nvPicPr>
                      <p:cNvPr id="4475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05" y="1954973"/>
                        <a:ext cx="2816225" cy="539750"/>
                      </a:xfrm>
                      <a:prstGeom prst="rect">
                        <a:avLst/>
                      </a:prstGeom>
                      <a:solidFill>
                        <a:srgbClr val="FFFFC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938513"/>
              </p:ext>
            </p:extLst>
          </p:nvPr>
        </p:nvGraphicFramePr>
        <p:xfrm>
          <a:off x="6286230" y="2026410"/>
          <a:ext cx="178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公式" r:id="rId23" imgW="861237" imgH="190469" progId="Equation.3">
                  <p:embed/>
                </p:oleObj>
              </mc:Choice>
              <mc:Fallback>
                <p:oleObj name="公式" r:id="rId23" imgW="861237" imgH="190469" progId="Equation.3">
                  <p:embed/>
                  <p:pic>
                    <p:nvPicPr>
                      <p:cNvPr id="4475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230" y="2026410"/>
                        <a:ext cx="1785937" cy="412750"/>
                      </a:xfrm>
                      <a:prstGeom prst="rect">
                        <a:avLst/>
                      </a:prstGeom>
                      <a:solidFill>
                        <a:srgbClr val="FFFFC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137498"/>
              </p:ext>
            </p:extLst>
          </p:nvPr>
        </p:nvGraphicFramePr>
        <p:xfrm>
          <a:off x="2409555" y="2031173"/>
          <a:ext cx="55927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公式" r:id="rId25" imgW="2727889" imgH="190469" progId="Equation.3">
                  <p:embed/>
                </p:oleObj>
              </mc:Choice>
              <mc:Fallback>
                <p:oleObj name="公式" r:id="rId25" imgW="2727889" imgH="190469" progId="Equation.3">
                  <p:embed/>
                  <p:pic>
                    <p:nvPicPr>
                      <p:cNvPr id="447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555" y="2031173"/>
                        <a:ext cx="5592762" cy="412750"/>
                      </a:xfrm>
                      <a:prstGeom prst="rect">
                        <a:avLst/>
                      </a:prstGeom>
                      <a:solidFill>
                        <a:srgbClr val="FFFFC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178350"/>
              </p:ext>
            </p:extLst>
          </p:nvPr>
        </p:nvGraphicFramePr>
        <p:xfrm>
          <a:off x="2600055" y="2442335"/>
          <a:ext cx="45815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公式" r:id="rId27" imgW="2232837" imgH="419116" progId="Equation.3">
                  <p:embed/>
                </p:oleObj>
              </mc:Choice>
              <mc:Fallback>
                <p:oleObj name="公式" r:id="rId27" imgW="2232837" imgH="419116" progId="Equation.3">
                  <p:embed/>
                  <p:pic>
                    <p:nvPicPr>
                      <p:cNvPr id="4475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055" y="2442335"/>
                        <a:ext cx="4581525" cy="8778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9"/>
                          </a:gs>
                          <a:gs pos="100000">
                            <a:srgbClr val="FFFFB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8273"/>
              </p:ext>
            </p:extLst>
          </p:nvPr>
        </p:nvGraphicFramePr>
        <p:xfrm>
          <a:off x="5336905" y="772285"/>
          <a:ext cx="34432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29" imgW="1676542" imgH="190469" progId="Equation.DSMT4">
                  <p:embed/>
                </p:oleObj>
              </mc:Choice>
              <mc:Fallback>
                <p:oleObj name="Equation" r:id="rId29" imgW="1676542" imgH="190469" progId="Equation.DSMT4">
                  <p:embed/>
                  <p:pic>
                    <p:nvPicPr>
                      <p:cNvPr id="4475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905" y="772285"/>
                        <a:ext cx="34432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05500"/>
              </p:ext>
            </p:extLst>
          </p:nvPr>
        </p:nvGraphicFramePr>
        <p:xfrm>
          <a:off x="860155" y="2867785"/>
          <a:ext cx="20288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" name="Equation" r:id="rId31" imgW="1074314" imgH="198104" progId="Equation.DSMT4">
                  <p:embed/>
                </p:oleObj>
              </mc:Choice>
              <mc:Fallback>
                <p:oleObj name="Equation" r:id="rId31" imgW="1074314" imgH="198104" progId="Equation.DSMT4">
                  <p:embed/>
                  <p:pic>
                    <p:nvPicPr>
                      <p:cNvPr id="4475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55" y="2867785"/>
                        <a:ext cx="20288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0461"/>
              </p:ext>
            </p:extLst>
          </p:nvPr>
        </p:nvGraphicFramePr>
        <p:xfrm>
          <a:off x="2939780" y="2877310"/>
          <a:ext cx="3024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公式" r:id="rId33" imgW="1569791" imgH="190469" progId="Equation.3">
                  <p:embed/>
                </p:oleObj>
              </mc:Choice>
              <mc:Fallback>
                <p:oleObj name="公式" r:id="rId33" imgW="1569791" imgH="190469" progId="Equation.3">
                  <p:embed/>
                  <p:pic>
                    <p:nvPicPr>
                      <p:cNvPr id="4475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780" y="2877310"/>
                        <a:ext cx="30241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642085"/>
              </p:ext>
            </p:extLst>
          </p:nvPr>
        </p:nvGraphicFramePr>
        <p:xfrm>
          <a:off x="2633392" y="3288473"/>
          <a:ext cx="4554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公式" r:id="rId35" imgW="2217526" imgH="190469" progId="Equation.3">
                  <p:embed/>
                </p:oleObj>
              </mc:Choice>
              <mc:Fallback>
                <p:oleObj name="公式" r:id="rId35" imgW="2217526" imgH="190469" progId="Equation.3">
                  <p:embed/>
                  <p:pic>
                    <p:nvPicPr>
                      <p:cNvPr id="4475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392" y="3288473"/>
                        <a:ext cx="45545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843476"/>
              </p:ext>
            </p:extLst>
          </p:nvPr>
        </p:nvGraphicFramePr>
        <p:xfrm>
          <a:off x="2614342" y="2928110"/>
          <a:ext cx="49704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37" imgW="2674726" imgH="495473" progId="Equation.DSMT4">
                  <p:embed/>
                </p:oleObj>
              </mc:Choice>
              <mc:Fallback>
                <p:oleObj name="Equation" r:id="rId37" imgW="2674726" imgH="495473" progId="Equation.DSMT4">
                  <p:embed/>
                  <p:pic>
                    <p:nvPicPr>
                      <p:cNvPr id="4475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342" y="2928110"/>
                        <a:ext cx="4970463" cy="9350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1"/>
                          </a:gs>
                          <a:gs pos="100000">
                            <a:srgbClr val="FFFFB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511246"/>
              </p:ext>
            </p:extLst>
          </p:nvPr>
        </p:nvGraphicFramePr>
        <p:xfrm>
          <a:off x="799830" y="3761548"/>
          <a:ext cx="4537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39" imgW="2331933" imgH="198104" progId="Equation.DSMT4">
                  <p:embed/>
                </p:oleObj>
              </mc:Choice>
              <mc:Fallback>
                <p:oleObj name="Equation" r:id="rId39" imgW="2331933" imgH="198104" progId="Equation.DSMT4">
                  <p:embed/>
                  <p:pic>
                    <p:nvPicPr>
                      <p:cNvPr id="4475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830" y="3761548"/>
                        <a:ext cx="45370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65784"/>
              </p:ext>
            </p:extLst>
          </p:nvPr>
        </p:nvGraphicFramePr>
        <p:xfrm>
          <a:off x="837930" y="3326573"/>
          <a:ext cx="4321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Equation" r:id="rId41" imgW="2270689" imgH="198104" progId="Equation.DSMT4">
                  <p:embed/>
                </p:oleObj>
              </mc:Choice>
              <mc:Fallback>
                <p:oleObj name="Equation" r:id="rId41" imgW="2270689" imgH="198104" progId="Equation.DSMT4">
                  <p:embed/>
                  <p:pic>
                    <p:nvPicPr>
                      <p:cNvPr id="4475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930" y="3326573"/>
                        <a:ext cx="43211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733543"/>
              </p:ext>
            </p:extLst>
          </p:nvPr>
        </p:nvGraphicFramePr>
        <p:xfrm>
          <a:off x="5159105" y="3347210"/>
          <a:ext cx="34337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Equation" r:id="rId43" imgW="1798178" imgH="198104" progId="Equation.DSMT4">
                  <p:embed/>
                </p:oleObj>
              </mc:Choice>
              <mc:Fallback>
                <p:oleObj name="Equation" r:id="rId43" imgW="1798178" imgH="198104" progId="Equation.DSMT4">
                  <p:embed/>
                  <p:pic>
                    <p:nvPicPr>
                      <p:cNvPr id="4475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105" y="3347210"/>
                        <a:ext cx="34337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32268"/>
              </p:ext>
            </p:extLst>
          </p:nvPr>
        </p:nvGraphicFramePr>
        <p:xfrm>
          <a:off x="2323830" y="3347210"/>
          <a:ext cx="62912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9" name="Equation" r:id="rId45" imgW="3314806" imgH="198104" progId="Equation.DSMT4">
                  <p:embed/>
                </p:oleObj>
              </mc:Choice>
              <mc:Fallback>
                <p:oleObj name="Equation" r:id="rId45" imgW="3314806" imgH="198104" progId="Equation.DSMT4">
                  <p:embed/>
                  <p:pic>
                    <p:nvPicPr>
                      <p:cNvPr id="4475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830" y="3347210"/>
                        <a:ext cx="6291262" cy="395288"/>
                      </a:xfrm>
                      <a:prstGeom prst="rect">
                        <a:avLst/>
                      </a:prstGeom>
                      <a:solidFill>
                        <a:srgbClr val="FFFFB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474809"/>
              </p:ext>
            </p:extLst>
          </p:nvPr>
        </p:nvGraphicFramePr>
        <p:xfrm>
          <a:off x="2111105" y="4183823"/>
          <a:ext cx="35607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Equation" r:id="rId47" imgW="1927895" imgH="190469" progId="Equation.DSMT4">
                  <p:embed/>
                </p:oleObj>
              </mc:Choice>
              <mc:Fallback>
                <p:oleObj name="Equation" r:id="rId47" imgW="1927895" imgH="190469" progId="Equation.DSMT4">
                  <p:embed/>
                  <p:pic>
                    <p:nvPicPr>
                      <p:cNvPr id="4475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105" y="4183823"/>
                        <a:ext cx="356076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1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55966"/>
              </p:ext>
            </p:extLst>
          </p:nvPr>
        </p:nvGraphicFramePr>
        <p:xfrm>
          <a:off x="2112692" y="4617210"/>
          <a:ext cx="36687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1" name="Equation" r:id="rId49" imgW="1950862" imgH="480201" progId="Equation.DSMT4">
                  <p:embed/>
                </p:oleObj>
              </mc:Choice>
              <mc:Fallback>
                <p:oleObj name="Equation" r:id="rId49" imgW="1950862" imgH="480201" progId="Equation.DSMT4">
                  <p:embed/>
                  <p:pic>
                    <p:nvPicPr>
                      <p:cNvPr id="4475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692" y="4617210"/>
                        <a:ext cx="3668713" cy="915988"/>
                      </a:xfrm>
                      <a:prstGeom prst="rect">
                        <a:avLst/>
                      </a:prstGeom>
                      <a:solidFill>
                        <a:srgbClr val="FFFFA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799830" y="4212398"/>
            <a:ext cx="7632700" cy="55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利用分布函数可求随机变量在任意区间上取值的概率  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801542" y="4872798"/>
            <a:ext cx="5911850" cy="4953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利用</a:t>
            </a:r>
            <a:r>
              <a:rPr kumimoji="1" lang="zh-CN" altLang="en-US" sz="24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可求任一随机事件的概率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! ! !    </a:t>
            </a:r>
          </a:p>
        </p:txBody>
      </p:sp>
      <p:sp>
        <p:nvSpPr>
          <p:cNvPr id="48" name="AutoShape 33"/>
          <p:cNvSpPr>
            <a:spLocks noChangeArrowheads="1"/>
          </p:cNvSpPr>
          <p:nvPr/>
        </p:nvSpPr>
        <p:spPr bwMode="auto">
          <a:xfrm>
            <a:off x="1998392" y="5449060"/>
            <a:ext cx="3024188" cy="719138"/>
          </a:xfrm>
          <a:prstGeom prst="wedgeRoundRectCallout">
            <a:avLst>
              <a:gd name="adj1" fmla="val -18870"/>
              <a:gd name="adj2" fmla="val -7626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完整地描述了随机变量取值的概率规律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898254" y="1102484"/>
            <a:ext cx="3722687" cy="879475"/>
          </a:xfrm>
          <a:prstGeom prst="rect">
            <a:avLst/>
          </a:prstGeom>
          <a:solidFill>
            <a:srgbClr val="FFCCCC">
              <a:alpha val="43921"/>
            </a:srgb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Rectangle 37">
            <a:hlinkClick r:id="rId51" action="ppaction://hlinksldjump"/>
          </p:cNvPr>
          <p:cNvSpPr>
            <a:spLocks noChangeArrowheads="1"/>
          </p:cNvSpPr>
          <p:nvPr/>
        </p:nvSpPr>
        <p:spPr bwMode="auto">
          <a:xfrm>
            <a:off x="251400" y="6082243"/>
            <a:ext cx="9171258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只要知道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的分布函数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的概率统计特性就可以得到全面的描述</a:t>
            </a:r>
            <a:r>
              <a:rPr kumimoji="1"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6083030" y="1502535"/>
            <a:ext cx="7191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kumimoji="1" lang="zh-CN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16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000" b="1" i="1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116323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03941 0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2.77778E-6 -0.1194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 autoUpdateAnimBg="0"/>
      <p:bldP spid="48" grpId="0" animBg="1"/>
      <p:bldP spid="49" grpId="0" animBg="1"/>
      <p:bldP spid="53" grpId="0"/>
      <p:bldP spid="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第二章  随机变量及其分布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2.2 </a:t>
            </a:r>
            <a:r>
              <a:rPr lang="zh-CN" altLang="en-US" sz="2800" b="1" cap="all" dirty="0">
                <a:latin typeface="+mj-lt"/>
                <a:ea typeface="+mj-ea"/>
                <a:cs typeface="+mj-cs"/>
              </a:rPr>
              <a:t>离散型随机变量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3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01" y="344516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graphicFrame>
        <p:nvGraphicFramePr>
          <p:cNvPr id="58" name="Object 6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713147"/>
              </p:ext>
            </p:extLst>
          </p:nvPr>
        </p:nvGraphicFramePr>
        <p:xfrm>
          <a:off x="1204913" y="5487988"/>
          <a:ext cx="3960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公式" r:id="rId3" imgW="2628720" imgH="380880" progId="Equation.3">
                  <p:embed/>
                </p:oleObj>
              </mc:Choice>
              <mc:Fallback>
                <p:oleObj name="公式" r:id="rId3" imgW="2628720" imgH="380880" progId="Equation.3">
                  <p:embed/>
                  <p:pic>
                    <p:nvPicPr>
                      <p:cNvPr id="255186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487988"/>
                        <a:ext cx="3960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3" name="Rectangle 64"/>
          <p:cNvSpPr>
            <a:spLocks noChangeArrowheads="1"/>
          </p:cNvSpPr>
          <p:nvPr/>
        </p:nvSpPr>
        <p:spPr bwMode="auto">
          <a:xfrm>
            <a:off x="699465" y="5430403"/>
            <a:ext cx="7431088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思考题：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D.R.V.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的分布列和分布函数能互相决定吗？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" name="Group 66"/>
          <p:cNvGrpSpPr>
            <a:grpSpLocks/>
          </p:cNvGrpSpPr>
          <p:nvPr/>
        </p:nvGrpSpPr>
        <p:grpSpPr bwMode="auto">
          <a:xfrm>
            <a:off x="1923428" y="2050615"/>
            <a:ext cx="4826000" cy="576263"/>
            <a:chOff x="1383" y="1479"/>
            <a:chExt cx="3040" cy="363"/>
          </a:xfrm>
        </p:grpSpPr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1383" y="1479"/>
              <a:ext cx="3040" cy="363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bg1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1428" y="1479"/>
              <a:ext cx="279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X=</a:t>
              </a:r>
              <a:r>
                <a:rPr kumimoji="1" lang="en-US" altLang="zh-CN" sz="2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600" b="1" i="1" baseline="-1600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 =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6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k 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6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k =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1, 2, 3, </a:t>
              </a:r>
              <a:r>
                <a:rPr kumimoji="1" lang="en-US" altLang="zh-CN" sz="2600" b="1">
                  <a:solidFill>
                    <a:schemeClr val="tx1"/>
                  </a:solidFill>
                  <a:latin typeface="宋体" panose="02010600030101010101" pitchFamily="2" charset="-122"/>
                </a:rPr>
                <a:t>…</a:t>
              </a:r>
              <a:endPara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899490" y="983815"/>
            <a:ext cx="77057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kumimoji="1" lang="zh-CN" altLang="en-US" sz="2600" b="1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D.R.V.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的所有可能取值为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i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60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k 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>
                <a:solidFill>
                  <a:schemeClr val="tx1"/>
                </a:solidFill>
                <a:latin typeface="宋体" panose="02010600030101010101" pitchFamily="2" charset="-122"/>
              </a:rPr>
              <a:t>…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70903" y="2684028"/>
            <a:ext cx="6265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R.V.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anose="02020603050405020304" pitchFamily="18" charset="0"/>
              </a:rPr>
              <a:t>概率分布列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600" b="1">
                <a:solidFill>
                  <a:schemeClr val="tx1"/>
                </a:solidFill>
              </a:rPr>
              <a:t>简称</a:t>
            </a:r>
            <a:r>
              <a:rPr kumimoji="1" lang="zh-CN" altLang="en-US" sz="2600" b="1">
                <a:solidFill>
                  <a:srgbClr val="FF0000"/>
                </a:solidFill>
              </a:rPr>
              <a:t>分布列</a:t>
            </a:r>
            <a:r>
              <a:rPr kumimoji="1" lang="en-US" altLang="zh-CN" sz="2600" b="1">
                <a:solidFill>
                  <a:srgbClr val="FF0000"/>
                </a:solidFill>
              </a:rPr>
              <a:t>(</a:t>
            </a:r>
            <a:r>
              <a:rPr kumimoji="1" lang="zh-CN" altLang="en-US" sz="2600" b="1">
                <a:solidFill>
                  <a:srgbClr val="FF0000"/>
                </a:solidFill>
              </a:rPr>
              <a:t>律</a:t>
            </a:r>
            <a:r>
              <a:rPr kumimoji="1" lang="en-US" altLang="zh-CN" sz="2600" b="1">
                <a:solidFill>
                  <a:srgbClr val="FF0000"/>
                </a:solidFill>
              </a:rPr>
              <a:t>)</a:t>
            </a:r>
            <a:r>
              <a:rPr kumimoji="1" lang="en-US" altLang="zh-CN" sz="2600" b="1">
                <a:solidFill>
                  <a:schemeClr val="tx1"/>
                </a:solidFill>
              </a:rPr>
              <a:t>.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2212353" y="1547378"/>
            <a:ext cx="56165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取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的概率，称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555003" y="3607953"/>
            <a:ext cx="355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分布列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的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表格形式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3707778" y="3827028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3707778" y="4623953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3707778" y="3827028"/>
            <a:ext cx="0" cy="5048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9052890" y="3692090"/>
            <a:ext cx="0" cy="5048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5" name="Group 59"/>
          <p:cNvGrpSpPr>
            <a:grpSpLocks/>
          </p:cNvGrpSpPr>
          <p:nvPr/>
        </p:nvGrpSpPr>
        <p:grpSpPr bwMode="auto">
          <a:xfrm>
            <a:off x="3652215" y="3292040"/>
            <a:ext cx="4032250" cy="1004888"/>
            <a:chOff x="2789" y="2432"/>
            <a:chExt cx="2540" cy="633"/>
          </a:xfrm>
        </p:grpSpPr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3243" y="2732"/>
              <a:ext cx="199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b="1" baseline="-25000">
                  <a:solidFill>
                    <a:schemeClr val="tx1"/>
                  </a:solidFill>
                  <a:latin typeface="-소망M" pitchFamily="18" charset="-127"/>
                  <a:ea typeface="-소망M" pitchFamily="18" charset="-127"/>
                </a:rPr>
                <a:t> </a:t>
              </a:r>
              <a:r>
                <a:rPr kumimoji="1" lang="en-US" altLang="zh-CN" sz="1800" b="1">
                  <a:solidFill>
                    <a:schemeClr val="tx1"/>
                  </a:solidFill>
                  <a:latin typeface="-소망M" pitchFamily="18" charset="-127"/>
                  <a:ea typeface="-소망M" pitchFamily="18" charset="-127"/>
                </a:rPr>
                <a:t> 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p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1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    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p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2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 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…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p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k  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…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</a:t>
              </a: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2789" y="2750"/>
              <a:ext cx="86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-소망M" pitchFamily="18" charset="-127"/>
                  <a:cs typeface="Times New Roman" panose="02020603050405020304" pitchFamily="18" charset="0"/>
                </a:rPr>
                <a:t>P</a:t>
              </a:r>
              <a:endPara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-소망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3243" y="2459"/>
              <a:ext cx="208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 i="1">
                  <a:solidFill>
                    <a:schemeClr val="tx1"/>
                  </a:solidFill>
                  <a:latin typeface="-소망M" pitchFamily="18" charset="-127"/>
                  <a:ea typeface="-소망M" pitchFamily="18" charset="-127"/>
                </a:rPr>
                <a:t>  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x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1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 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x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2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…  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x</a:t>
              </a:r>
              <a:r>
                <a:rPr kumimoji="1"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k 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-소망M" pitchFamily="18" charset="-127"/>
                </a:rPr>
                <a:t>… 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-소망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2879" y="2478"/>
              <a:ext cx="68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-소망M" pitchFamily="18" charset="-127"/>
                  <a:cs typeface="Times New Roman" panose="02020603050405020304" pitchFamily="18" charset="0"/>
                </a:rPr>
                <a:t>X</a:t>
              </a:r>
              <a:endPara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-소망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3016" y="2750"/>
              <a:ext cx="213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3379" y="243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3707778" y="4123890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>
            <a:off x="9052890" y="4196915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5092078" y="4696978"/>
            <a:ext cx="39608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815353" y="4335028"/>
            <a:ext cx="7354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 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概率分布图：横坐标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的取值，纵坐标为对应概率   </a:t>
            </a:r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843928" y="4911290"/>
            <a:ext cx="695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概率分布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简称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分布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指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的分布列或分布函数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555003" y="980497"/>
            <a:ext cx="116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endParaRPr kumimoji="1"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1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33" grpId="1" animBg="1"/>
      <p:bldP spid="37" grpId="0" autoUpdateAnimBg="0"/>
      <p:bldP spid="38" grpId="0" autoUpdateAnimBg="0"/>
      <p:bldP spid="39" grpId="0" autoUpdateAnimBg="0"/>
      <p:bldP spid="40" grpId="0" autoUpdateAnimBg="0"/>
      <p:bldP spid="55" grpId="0" autoUpdateAnimBg="0"/>
      <p:bldP spid="56" grpId="0" autoUpdateAnimBg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0" y="359569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9052890" y="3692090"/>
            <a:ext cx="0" cy="5048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>
            <a:off x="9052890" y="4196915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5092078" y="4696978"/>
            <a:ext cx="39608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611450" y="1340710"/>
            <a:ext cx="2707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分布列的性质</a:t>
            </a:r>
            <a:endParaRPr kumimoji="1"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-352" y="2357972"/>
            <a:ext cx="300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000099"/>
                </a:solidFill>
              </a:rPr>
              <a:t>非负性</a:t>
            </a:r>
            <a:r>
              <a:rPr lang="zh-CN" altLang="en-US" b="1"/>
              <a:t>：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-352" y="3223160"/>
            <a:ext cx="303510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99"/>
                </a:solidFill>
              </a:rPr>
              <a:t>规范性</a:t>
            </a:r>
            <a:r>
              <a:rPr lang="zh-CN" altLang="en-US" b="1" dirty="0"/>
              <a:t>：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987323" y="2315110"/>
            <a:ext cx="4284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/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i="1" baseline="-160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≥0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=1,2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683861" y="4174072"/>
            <a:ext cx="82804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：利用分布列可以计算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所有取值的概率，满足上述两个性质的数列也必然为某个离散型随机变量的分布列；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      上述</a:t>
            </a:r>
            <a:r>
              <a:rPr lang="zh-CN" altLang="en-US" sz="2400" b="1" dirty="0">
                <a:solidFill>
                  <a:srgbClr val="000099"/>
                </a:solidFill>
              </a:rPr>
              <a:t>性质也是鉴别一串非负实数是否是某随机变量的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概率分布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的条件</a:t>
            </a:r>
            <a:r>
              <a:rPr lang="en-US" altLang="zh-CN" sz="2400" b="1" dirty="0">
                <a:solidFill>
                  <a:srgbClr val="000099"/>
                </a:solidFill>
              </a:rPr>
              <a:t>.</a:t>
            </a:r>
          </a:p>
        </p:txBody>
      </p:sp>
      <p:graphicFrame>
        <p:nvGraphicFramePr>
          <p:cNvPr id="6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796966"/>
              </p:ext>
            </p:extLst>
          </p:nvPr>
        </p:nvGraphicFramePr>
        <p:xfrm>
          <a:off x="3995386" y="2994560"/>
          <a:ext cx="16621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3" imgW="901440" imgH="431640" progId="Equation.DSMT4">
                  <p:embed/>
                </p:oleObj>
              </mc:Choice>
              <mc:Fallback>
                <p:oleObj name="Equation" r:id="rId3" imgW="901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386" y="2994560"/>
                        <a:ext cx="16621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67122"/>
              </p:ext>
            </p:extLst>
          </p:nvPr>
        </p:nvGraphicFramePr>
        <p:xfrm>
          <a:off x="3120673" y="3000910"/>
          <a:ext cx="8429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5" imgW="457200" imgH="431640" progId="Equation.DSMT4">
                  <p:embed/>
                </p:oleObj>
              </mc:Choice>
              <mc:Fallback>
                <p:oleObj name="Equation" r:id="rId5" imgW="457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673" y="3000910"/>
                        <a:ext cx="84296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70045"/>
              </p:ext>
            </p:extLst>
          </p:nvPr>
        </p:nvGraphicFramePr>
        <p:xfrm>
          <a:off x="5763861" y="3239035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861" y="3239035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166463"/>
              </p:ext>
            </p:extLst>
          </p:nvPr>
        </p:nvGraphicFramePr>
        <p:xfrm>
          <a:off x="5763861" y="3239035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861" y="3239035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65226"/>
              </p:ext>
            </p:extLst>
          </p:nvPr>
        </p:nvGraphicFramePr>
        <p:xfrm>
          <a:off x="5763861" y="3239035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861" y="3239035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5392386" y="3137435"/>
            <a:ext cx="2087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3995386" y="3140610"/>
            <a:ext cx="3529012" cy="674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190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                                </a:t>
            </a:r>
            <a:endParaRPr kumimoji="1" lang="en-US" altLang="zh-CN" sz="12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5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1" grpId="0"/>
      <p:bldP spid="32" grpId="0"/>
      <p:bldP spid="60" grpId="0"/>
      <p:bldP spid="61" grpId="0"/>
      <p:bldP spid="67" grpId="0" autoUpdateAnimBg="0"/>
      <p:bldP spid="6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4" y="239701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graphicFrame>
        <p:nvGraphicFramePr>
          <p:cNvPr id="34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257739"/>
              </p:ext>
            </p:extLst>
          </p:nvPr>
        </p:nvGraphicFramePr>
        <p:xfrm>
          <a:off x="7068965" y="4676262"/>
          <a:ext cx="873184" cy="72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公式" r:id="rId3" imgW="583920" imgH="482400" progId="Equation.3">
                  <p:embed/>
                </p:oleObj>
              </mc:Choice>
              <mc:Fallback>
                <p:oleObj name="公式" r:id="rId3" imgW="583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965" y="4676262"/>
                        <a:ext cx="873184" cy="721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051050" y="2925763"/>
            <a:ext cx="44502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显然</a:t>
            </a:r>
            <a:r>
              <a:rPr kumimoji="1" lang="zh-CN" altLang="en-US" sz="2600" b="1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可能的取值为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1, 2, 3.  </a:t>
            </a:r>
            <a:endParaRPr kumimoji="1" lang="en-US" altLang="zh-CN" sz="26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116013" y="4733925"/>
            <a:ext cx="150073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10870"/>
              </p:ext>
            </p:extLst>
          </p:nvPr>
        </p:nvGraphicFramePr>
        <p:xfrm>
          <a:off x="5677634" y="4831677"/>
          <a:ext cx="12969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公式" r:id="rId5" imgW="596880" imgH="190440" progId="Equation.3">
                  <p:embed/>
                </p:oleObj>
              </mc:Choice>
              <mc:Fallback>
                <p:oleObj name="公式" r:id="rId5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634" y="4831677"/>
                        <a:ext cx="12969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123544"/>
              </p:ext>
            </p:extLst>
          </p:nvPr>
        </p:nvGraphicFramePr>
        <p:xfrm>
          <a:off x="3708400" y="3541713"/>
          <a:ext cx="12239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公式" r:id="rId7" imgW="634680" imgH="228600" progId="Equation.3">
                  <p:embed/>
                </p:oleObj>
              </mc:Choice>
              <mc:Fallback>
                <p:oleObj name="公式" r:id="rId7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541713"/>
                        <a:ext cx="122396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302213"/>
              </p:ext>
            </p:extLst>
          </p:nvPr>
        </p:nvGraphicFramePr>
        <p:xfrm>
          <a:off x="4211638" y="4168775"/>
          <a:ext cx="1368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公式" r:id="rId9" imgW="596880" imgH="203040" progId="Equation.3">
                  <p:embed/>
                </p:oleObj>
              </mc:Choice>
              <mc:Fallback>
                <p:oleObj name="公式" r:id="rId9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68775"/>
                        <a:ext cx="1368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29560"/>
              </p:ext>
            </p:extLst>
          </p:nvPr>
        </p:nvGraphicFramePr>
        <p:xfrm>
          <a:off x="2627313" y="4005263"/>
          <a:ext cx="1584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公式" r:id="rId11" imgW="838080" imgH="406080" progId="Equation.3">
                  <p:embed/>
                </p:oleObj>
              </mc:Choice>
              <mc:Fallback>
                <p:oleObj name="公式" r:id="rId11" imgW="838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05263"/>
                        <a:ext cx="1584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051050" y="3065463"/>
            <a:ext cx="1847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6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225550" y="3502025"/>
            <a:ext cx="16674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83694"/>
              </p:ext>
            </p:extLst>
          </p:nvPr>
        </p:nvGraphicFramePr>
        <p:xfrm>
          <a:off x="2595563" y="3502025"/>
          <a:ext cx="11128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公式" r:id="rId13" imgW="558720" imgH="215640" progId="Equation.3">
                  <p:embed/>
                </p:oleObj>
              </mc:Choice>
              <mc:Fallback>
                <p:oleObj name="公式" r:id="rId13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502025"/>
                        <a:ext cx="11128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003300" y="2925763"/>
            <a:ext cx="1356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endParaRPr kumimoji="1" lang="en-US" altLang="zh-CN" sz="2600" b="1" dirty="0">
              <a:solidFill>
                <a:srgbClr val="99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628341" y="1884839"/>
            <a:ext cx="4052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的分布列；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3"/>
          <p:cNvSpPr txBox="1">
            <a:spLocks noChangeArrowheads="1"/>
          </p:cNvSpPr>
          <p:nvPr/>
        </p:nvSpPr>
        <p:spPr>
          <a:xfrm>
            <a:off x="628341" y="1270967"/>
            <a:ext cx="8352667" cy="7655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6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个球随机地投入三个盒子中，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i="1" dirty="0" smtClean="0">
                <a:solidFill>
                  <a:schemeClr val="tx1"/>
                </a:solidFill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表示有</a:t>
            </a:r>
            <a:br>
              <a:rPr lang="zh-CN" altLang="en-US" sz="2600" b="1" dirty="0" smtClean="0">
                <a:solidFill>
                  <a:schemeClr val="tx1"/>
                </a:solidFill>
              </a:rPr>
            </a:br>
            <a:r>
              <a:rPr lang="zh-CN" altLang="en-US" sz="2600" b="1" dirty="0" smtClean="0">
                <a:solidFill>
                  <a:schemeClr val="tx1"/>
                </a:solidFill>
              </a:rPr>
              <a:t>球的盒子的数目，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试求</a:t>
            </a:r>
            <a:r>
              <a:rPr lang="zh-CN" altLang="en-US" sz="2800" b="1" i="1" dirty="0" smtClean="0">
                <a:solidFill>
                  <a:schemeClr val="tx1"/>
                </a:solidFill>
              </a:rPr>
              <a:t/>
            </a:r>
            <a:br>
              <a:rPr lang="zh-CN" altLang="en-US" sz="2800" b="1" i="1" dirty="0" smtClean="0">
                <a:solidFill>
                  <a:schemeClr val="tx1"/>
                </a:solidFill>
              </a:rPr>
            </a:br>
            <a:r>
              <a:rPr lang="zh-CN" altLang="en-US" sz="2800" dirty="0" smtClean="0"/>
              <a:t> 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187450" y="4043363"/>
            <a:ext cx="147348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2528888" y="4725988"/>
            <a:ext cx="364875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1</a:t>
            </a:r>
            <a:r>
              <a:rPr kumimoji="1" lang="en-US" altLang="zh-CN" sz="2600" b="1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) 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3236382" y="1892681"/>
            <a:ext cx="43156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并作图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1763713" y="5229225"/>
            <a:ext cx="4535487" cy="1079500"/>
            <a:chOff x="1202" y="3158"/>
            <a:chExt cx="2857" cy="680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519" y="3595"/>
              <a:ext cx="25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b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ts val="2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baseline="-25000">
                  <a:solidFill>
                    <a:srgbClr val="CC0000"/>
                  </a:solidFill>
                  <a:latin typeface="-윤명조240" pitchFamily="18" charset="-127"/>
                  <a:ea typeface="-윤명조240" pitchFamily="18" charset="-127"/>
                </a:rPr>
                <a:t> </a:t>
              </a:r>
              <a:r>
                <a:rPr kumimoji="1" lang="en-US" altLang="zh-CN" sz="1800" b="1">
                  <a:solidFill>
                    <a:srgbClr val="CC0000"/>
                  </a:solidFill>
                  <a:latin typeface="-윤명조240" pitchFamily="18" charset="-127"/>
                  <a:ea typeface="-윤명조240" pitchFamily="18" charset="-127"/>
                </a:rPr>
                <a:t>   </a:t>
              </a: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</a:rPr>
                <a:t>1/27     14/27      12/27</a:t>
              </a:r>
              <a:endParaRPr kumimoji="1" lang="en-US" altLang="zh-CN" b="1" i="1" baseline="-25000">
                <a:solidFill>
                  <a:srgbClr val="CC0000"/>
                </a:solidFill>
                <a:latin typeface="Times New Roman" panose="02020603050405020304" pitchFamily="18" charset="0"/>
                <a:ea typeface="-윤명조240" pitchFamily="18" charset="-127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1257" y="3593"/>
              <a:ext cx="45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lnSpc>
                  <a:spcPts val="2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  <a:cs typeface="Times New Roman" panose="02020603050405020304" pitchFamily="18" charset="0"/>
                </a:rPr>
                <a:t>p</a:t>
              </a:r>
              <a:r>
                <a:rPr kumimoji="1" lang="en-US" altLang="zh-CN" b="1" i="1" baseline="-30000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  <a:cs typeface="Times New Roman" panose="02020603050405020304" pitchFamily="18" charset="0"/>
                </a:rPr>
                <a:t>k</a:t>
              </a:r>
              <a:endPara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-윤명조24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1428" y="3257"/>
              <a:ext cx="258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ts val="2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 i="1">
                  <a:solidFill>
                    <a:srgbClr val="CC0000"/>
                  </a:solidFill>
                  <a:latin typeface="-윤명조240" pitchFamily="18" charset="-127"/>
                  <a:ea typeface="-윤명조240" pitchFamily="18" charset="-127"/>
                </a:rPr>
                <a:t>       </a:t>
              </a: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</a:rPr>
                <a:t>1            2             3</a:t>
              </a:r>
              <a:endPara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-윤명조24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1202" y="3158"/>
              <a:ext cx="45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ctr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lnSpc>
                  <a:spcPts val="2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CC0000"/>
                  </a:solidFill>
                  <a:latin typeface="Times New Roman" panose="02020603050405020304" pitchFamily="18" charset="0"/>
                  <a:ea typeface="-윤명조240" pitchFamily="18" charset="-127"/>
                  <a:cs typeface="Times New Roman" panose="02020603050405020304" pitchFamily="18" charset="0"/>
                </a:rPr>
                <a:t>X</a:t>
              </a:r>
              <a:endPara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-윤명조24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1247" y="3158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1247" y="3785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>
              <a:off x="1247" y="3158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3923" y="3158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1247" y="3542"/>
              <a:ext cx="2676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700" y="3211"/>
              <a:ext cx="0" cy="62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>
              <a:off x="1247" y="3542"/>
              <a:ext cx="0" cy="2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3923" y="3542"/>
              <a:ext cx="0" cy="2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1700" y="3158"/>
              <a:ext cx="222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</p:grp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628341" y="2385220"/>
            <a:ext cx="66111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</a:t>
            </a:r>
            <a:r>
              <a:rPr kumimoji="1" lang="en-US" altLang="en-US" sz="2600" b="1" dirty="0"/>
              <a:t>≤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X&lt;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5/2)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P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X&lt;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5/2)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P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en-US" sz="2600" b="1" dirty="0">
                <a:latin typeface="Times New Roman" panose="02020603050405020304" pitchFamily="18" charset="0"/>
              </a:rPr>
              <a:t>≤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en-US" sz="2600" b="1" dirty="0"/>
              <a:t>≤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5/2).    </a:t>
            </a:r>
          </a:p>
        </p:txBody>
      </p:sp>
      <p:graphicFrame>
        <p:nvGraphicFramePr>
          <p:cNvPr id="5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523045"/>
              </p:ext>
            </p:extLst>
          </p:nvPr>
        </p:nvGraphicFramePr>
        <p:xfrm>
          <a:off x="5580063" y="4033838"/>
          <a:ext cx="2232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公式" r:id="rId15" imgW="1574640" imgH="482400" progId="Equation.3">
                  <p:embed/>
                </p:oleObj>
              </mc:Choice>
              <mc:Fallback>
                <p:oleObj name="公式" r:id="rId15" imgW="1574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033838"/>
                        <a:ext cx="2232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58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9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4" y="239701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787481" y="1670085"/>
            <a:ext cx="1752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2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78345"/>
              </p:ext>
            </p:extLst>
          </p:nvPr>
        </p:nvGraphicFramePr>
        <p:xfrm>
          <a:off x="355681" y="4106897"/>
          <a:ext cx="33131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公式" r:id="rId3" imgW="2184120" imgH="1143000" progId="Equation.3">
                  <p:embed/>
                </p:oleObj>
              </mc:Choice>
              <mc:Fallback>
                <p:oleObj name="公式" r:id="rId3" imgW="2184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81" y="4106897"/>
                        <a:ext cx="3313112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787481" y="1166847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2300368" y="1743110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) = 0;</a:t>
            </a:r>
            <a:endParaRPr kumimoji="1"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2587706" y="2274922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787481" y="2246347"/>
            <a:ext cx="21764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2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 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4532393" y="2260635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1/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27 ;    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787481" y="2822610"/>
            <a:ext cx="22018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2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 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2560718" y="2895635"/>
            <a:ext cx="384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)+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5756356" y="2870235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27</a:t>
            </a:r>
            <a:r>
              <a: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;   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819231" y="3398872"/>
            <a:ext cx="184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 </a:t>
            </a: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2371806" y="3427447"/>
            <a:ext cx="4887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)+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)+</a:t>
            </a:r>
            <a:r>
              <a:rPr kumimoji="1" lang="en-US" altLang="zh-CN" sz="1200" b="1" baseline="-25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=3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6764418" y="3432210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1,   </a:t>
            </a:r>
          </a:p>
        </p:txBody>
      </p:sp>
      <p:grpSp>
        <p:nvGrpSpPr>
          <p:cNvPr id="69" name="Group 16"/>
          <p:cNvGrpSpPr>
            <a:grpSpLocks/>
          </p:cNvGrpSpPr>
          <p:nvPr/>
        </p:nvGrpSpPr>
        <p:grpSpPr bwMode="auto">
          <a:xfrm>
            <a:off x="4748293" y="3903697"/>
            <a:ext cx="3503613" cy="1831975"/>
            <a:chOff x="3531" y="2840"/>
            <a:chExt cx="2207" cy="1154"/>
          </a:xfrm>
        </p:grpSpPr>
        <p:grpSp>
          <p:nvGrpSpPr>
            <p:cNvPr id="70" name="Group 17"/>
            <p:cNvGrpSpPr>
              <a:grpSpLocks/>
            </p:cNvGrpSpPr>
            <p:nvPr/>
          </p:nvGrpSpPr>
          <p:grpSpPr bwMode="auto">
            <a:xfrm>
              <a:off x="3531" y="2840"/>
              <a:ext cx="2207" cy="1154"/>
              <a:chOff x="3696" y="3063"/>
              <a:chExt cx="2207" cy="1154"/>
            </a:xfrm>
          </p:grpSpPr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3742" y="3984"/>
                <a:ext cx="2070" cy="0"/>
              </a:xfrm>
              <a:prstGeom prst="line">
                <a:avLst/>
              </a:prstGeom>
              <a:noFill/>
              <a:ln w="3175">
                <a:solidFill>
                  <a:srgbClr val="FF66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4354" y="3837"/>
                <a:ext cx="93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    </a:t>
                </a:r>
                <a:r>
                  <a:rPr kumimoji="1" lang="en-US" altLang="zh-CN" sz="9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.   </a:t>
                </a: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.</a:t>
                </a:r>
              </a:p>
              <a:p>
                <a:pPr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  </a:t>
                </a:r>
                <a:r>
                  <a:rPr kumimoji="1" lang="en-US" altLang="zh-CN" sz="24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kumimoji="1" lang="en-US" altLang="zh-CN" sz="16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2    </a:t>
                </a:r>
                <a:r>
                  <a:rPr kumimoji="1" lang="en-US" altLang="zh-CN" sz="24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3</a:t>
                </a:r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4714" y="3726"/>
                <a:ext cx="35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。 </a:t>
                </a:r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 flipV="1">
                <a:off x="4138" y="3158"/>
                <a:ext cx="0" cy="978"/>
              </a:xfrm>
              <a:prstGeom prst="line">
                <a:avLst/>
              </a:prstGeom>
              <a:noFill/>
              <a:ln w="3175">
                <a:solidFill>
                  <a:srgbClr val="FF66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6" name="Line 22"/>
              <p:cNvSpPr>
                <a:spLocks noChangeShapeType="1"/>
              </p:cNvSpPr>
              <p:nvPr/>
            </p:nvSpPr>
            <p:spPr bwMode="auto">
              <a:xfrm>
                <a:off x="4480" y="3908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7" name="Rectangle 23"/>
              <p:cNvSpPr>
                <a:spLocks noChangeArrowheads="1"/>
              </p:cNvSpPr>
              <p:nvPr/>
            </p:nvSpPr>
            <p:spPr bwMode="auto">
              <a:xfrm>
                <a:off x="3742" y="3793"/>
                <a:ext cx="4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10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/</a:t>
                </a:r>
                <a:r>
                  <a:rPr kumimoji="1" lang="en-US" altLang="zh-CN" sz="12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27 </a:t>
                </a:r>
                <a:endPara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24"/>
              <p:cNvSpPr>
                <a:spLocks noChangeArrowheads="1"/>
              </p:cNvSpPr>
              <p:nvPr/>
            </p:nvSpPr>
            <p:spPr bwMode="auto">
              <a:xfrm>
                <a:off x="3696" y="3602"/>
                <a:ext cx="4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15</a:t>
                </a:r>
                <a:r>
                  <a:rPr kumimoji="1" lang="en-US" altLang="zh-CN" sz="12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/</a:t>
                </a:r>
                <a:r>
                  <a:rPr kumimoji="1" lang="en-US" altLang="zh-CN" sz="12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27 </a:t>
                </a:r>
                <a:endPara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25"/>
              <p:cNvSpPr>
                <a:spLocks noChangeArrowheads="1"/>
              </p:cNvSpPr>
              <p:nvPr/>
            </p:nvSpPr>
            <p:spPr bwMode="auto">
              <a:xfrm>
                <a:off x="3953" y="3400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 </a:t>
                </a:r>
              </a:p>
            </p:txBody>
          </p:sp>
          <p:sp>
            <p:nvSpPr>
              <p:cNvPr id="80" name="Line 26"/>
              <p:cNvSpPr>
                <a:spLocks noChangeShapeType="1"/>
              </p:cNvSpPr>
              <p:nvPr/>
            </p:nvSpPr>
            <p:spPr bwMode="auto">
              <a:xfrm>
                <a:off x="4822" y="3702"/>
                <a:ext cx="355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1" name="Rectangle 27"/>
              <p:cNvSpPr>
                <a:spLocks noChangeArrowheads="1"/>
              </p:cNvSpPr>
              <p:nvPr/>
            </p:nvSpPr>
            <p:spPr bwMode="auto">
              <a:xfrm>
                <a:off x="5643" y="3938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x  </a:t>
                </a:r>
                <a:endParaRPr kumimoji="1" lang="en-US" altLang="zh-CN" sz="1200" b="1" i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28"/>
              <p:cNvSpPr>
                <a:spLocks noChangeArrowheads="1"/>
              </p:cNvSpPr>
              <p:nvPr/>
            </p:nvSpPr>
            <p:spPr bwMode="auto">
              <a:xfrm>
                <a:off x="4134" y="3063"/>
                <a:ext cx="50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sz="18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kumimoji="1" lang="en-US" altLang="zh-CN" sz="1800" b="1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18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) </a:t>
                </a:r>
                <a:endParaRPr kumimoji="1" lang="en-US" altLang="zh-CN" sz="1200" b="1">
                  <a:solidFill>
                    <a:srgbClr val="CC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3" name="Rectangle 29"/>
              <p:cNvSpPr>
                <a:spLocks noChangeArrowheads="1"/>
              </p:cNvSpPr>
              <p:nvPr/>
            </p:nvSpPr>
            <p:spPr bwMode="auto">
              <a:xfrm>
                <a:off x="3953" y="3970"/>
                <a:ext cx="2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0 </a:t>
                </a:r>
                <a:endParaRPr kumimoji="1"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Text Box 30"/>
              <p:cNvSpPr txBox="1">
                <a:spLocks noChangeArrowheads="1"/>
              </p:cNvSpPr>
              <p:nvPr/>
            </p:nvSpPr>
            <p:spPr bwMode="auto">
              <a:xfrm>
                <a:off x="4059" y="3393"/>
                <a:ext cx="180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5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14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85" name="Text Box 31"/>
              <p:cNvSpPr txBox="1">
                <a:spLocks noChangeArrowheads="1"/>
              </p:cNvSpPr>
              <p:nvPr/>
            </p:nvSpPr>
            <p:spPr bwMode="auto">
              <a:xfrm>
                <a:off x="5074" y="3499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  <p:sp>
            <p:nvSpPr>
              <p:cNvPr id="86" name="Line 32"/>
              <p:cNvSpPr>
                <a:spLocks noChangeShapeType="1"/>
              </p:cNvSpPr>
              <p:nvPr/>
            </p:nvSpPr>
            <p:spPr bwMode="auto">
              <a:xfrm>
                <a:off x="5191" y="3521"/>
                <a:ext cx="45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7" name="Text Box 33"/>
              <p:cNvSpPr txBox="1">
                <a:spLocks noChangeArrowheads="1"/>
              </p:cNvSpPr>
              <p:nvPr/>
            </p:nvSpPr>
            <p:spPr bwMode="auto">
              <a:xfrm>
                <a:off x="4367" y="3785"/>
                <a:ext cx="35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。 </a:t>
                </a:r>
              </a:p>
            </p:txBody>
          </p:sp>
        </p:grp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>
              <a:off x="3576" y="3760"/>
              <a:ext cx="72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aphicFrame>
        <p:nvGraphicFramePr>
          <p:cNvPr id="8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38622"/>
              </p:ext>
            </p:extLst>
          </p:nvPr>
        </p:nvGraphicFramePr>
        <p:xfrm>
          <a:off x="6116718" y="1743110"/>
          <a:ext cx="21224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公式" r:id="rId5" imgW="990360" imgH="355320" progId="Equation.3">
                  <p:embed/>
                </p:oleObj>
              </mc:Choice>
              <mc:Fallback>
                <p:oleObj name="公式" r:id="rId5" imgW="9903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718" y="1743110"/>
                        <a:ext cx="2122488" cy="714375"/>
                      </a:xfrm>
                      <a:prstGeom prst="rect">
                        <a:avLst/>
                      </a:prstGeom>
                      <a:solidFill>
                        <a:srgbClr val="FFD5D5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4387931" y="5775360"/>
            <a:ext cx="3902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注：在点</a:t>
            </a:r>
            <a:r>
              <a:rPr kumimoji="1" lang="zh-CN" altLang="en-US" sz="2000" b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i="1" baseline="-16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000" b="1" i="1" baseline="-16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处有跳跃，跃度为 </a:t>
            </a:r>
            <a:r>
              <a:rPr kumimoji="1" lang="en-US" altLang="zh-CN" sz="20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 baseline="-16000" dirty="0">
                <a:solidFill>
                  <a:srgbClr val="000099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0" name="Rectangle 51"/>
          <p:cNvSpPr>
            <a:spLocks noChangeArrowheads="1"/>
          </p:cNvSpPr>
          <p:nvPr/>
        </p:nvSpPr>
        <p:spPr bwMode="auto">
          <a:xfrm>
            <a:off x="1363743" y="1166847"/>
            <a:ext cx="247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4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4" y="239701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 </a:t>
            </a:r>
            <a:r>
              <a:rPr lang="zh-CN" altLang="en-US" sz="3200" dirty="0"/>
              <a:t>离散型随机变量及其分布列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82625" y="2797175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3448050" y="3587750"/>
            <a:ext cx="1881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) = 0;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3424238" y="2781300"/>
            <a:ext cx="1938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4932363" y="2781300"/>
            <a:ext cx="1909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 14/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27 ;    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3490913" y="4351338"/>
            <a:ext cx="370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)+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=2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  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419850" y="4351338"/>
            <a:ext cx="1793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27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.   </a:t>
            </a:r>
          </a:p>
        </p:txBody>
      </p:sp>
      <p:grpSp>
        <p:nvGrpSpPr>
          <p:cNvPr id="45" name="Group 58"/>
          <p:cNvGrpSpPr>
            <a:grpSpLocks/>
          </p:cNvGrpSpPr>
          <p:nvPr/>
        </p:nvGrpSpPr>
        <p:grpSpPr bwMode="auto">
          <a:xfrm>
            <a:off x="1619250" y="909638"/>
            <a:ext cx="4248150" cy="1079500"/>
            <a:chOff x="2880" y="-17"/>
            <a:chExt cx="2676" cy="680"/>
          </a:xfrm>
        </p:grpSpPr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2970" y="73"/>
              <a:ext cx="2314" cy="589"/>
            </a:xfrm>
            <a:prstGeom prst="rect">
              <a:avLst/>
            </a:prstGeom>
            <a:solidFill>
              <a:srgbClr val="FBFDA1"/>
            </a:solidFill>
            <a:ln w="19050" algn="ctr">
              <a:solidFill>
                <a:srgbClr val="008080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3107" y="420"/>
              <a:ext cx="222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b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baseline="-25000" dirty="0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  </a:t>
              </a:r>
              <a:r>
                <a:rPr kumimoji="1" lang="en-US" altLang="zh-CN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1/27     14/27      12/27</a:t>
              </a:r>
              <a:endParaRPr kumimoji="1" lang="en-US" altLang="zh-CN" sz="2400" b="1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926" y="375"/>
              <a:ext cx="45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1" i="1" baseline="-30000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k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2971" y="119"/>
              <a:ext cx="2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      </a:t>
              </a: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1            2             3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880" y="53"/>
              <a:ext cx="45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ctr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X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880" y="-17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2880" y="610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2880" y="-17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5556" y="-17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1" name="Line 50"/>
            <p:cNvSpPr>
              <a:spLocks noChangeShapeType="1"/>
            </p:cNvSpPr>
            <p:nvPr/>
          </p:nvSpPr>
          <p:spPr bwMode="auto">
            <a:xfrm>
              <a:off x="3016" y="391"/>
              <a:ext cx="22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2" name="Line 51"/>
            <p:cNvSpPr>
              <a:spLocks noChangeShapeType="1"/>
            </p:cNvSpPr>
            <p:nvPr/>
          </p:nvSpPr>
          <p:spPr bwMode="auto">
            <a:xfrm flipH="1">
              <a:off x="3333" y="164"/>
              <a:ext cx="1" cy="44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3" name="Line 52"/>
            <p:cNvSpPr>
              <a:spLocks noChangeShapeType="1"/>
            </p:cNvSpPr>
            <p:nvPr/>
          </p:nvSpPr>
          <p:spPr bwMode="auto">
            <a:xfrm>
              <a:off x="2880" y="367"/>
              <a:ext cx="0" cy="2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4" name="Line 53"/>
            <p:cNvSpPr>
              <a:spLocks noChangeShapeType="1"/>
            </p:cNvSpPr>
            <p:nvPr/>
          </p:nvSpPr>
          <p:spPr bwMode="auto">
            <a:xfrm>
              <a:off x="5556" y="367"/>
              <a:ext cx="0" cy="2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95" name="Line 54"/>
            <p:cNvSpPr>
              <a:spLocks noChangeShapeType="1"/>
            </p:cNvSpPr>
            <p:nvPr/>
          </p:nvSpPr>
          <p:spPr bwMode="auto">
            <a:xfrm>
              <a:off x="3333" y="-17"/>
              <a:ext cx="222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</p:grpSp>
      <p:sp>
        <p:nvSpPr>
          <p:cNvPr id="96" name="Rectangle 55"/>
          <p:cNvSpPr>
            <a:spLocks noChangeArrowheads="1"/>
          </p:cNvSpPr>
          <p:nvPr/>
        </p:nvSpPr>
        <p:spPr bwMode="auto">
          <a:xfrm>
            <a:off x="1258888" y="2832100"/>
            <a:ext cx="2608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b="1" dirty="0">
                <a:sym typeface="Symbol" panose="05050102010706020507" pitchFamily="18" charset="2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5/2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7" name="Rectangle 56"/>
          <p:cNvSpPr>
            <a:spLocks noChangeArrowheads="1"/>
          </p:cNvSpPr>
          <p:nvPr/>
        </p:nvSpPr>
        <p:spPr bwMode="auto">
          <a:xfrm>
            <a:off x="1331913" y="4422775"/>
            <a:ext cx="2581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5/2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8" name="Rectangle 57"/>
          <p:cNvSpPr>
            <a:spLocks noChangeArrowheads="1"/>
          </p:cNvSpPr>
          <p:nvPr/>
        </p:nvSpPr>
        <p:spPr bwMode="auto">
          <a:xfrm>
            <a:off x="1258888" y="3630613"/>
            <a:ext cx="262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/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5/2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87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1474788" y="620713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第二章  随机变量及其分布</a:t>
            </a:r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2.1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随机变量及其分布函数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2.2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离散型随机变量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2.3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连续型随机变量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2.4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随机变量函数的分布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	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65" name="ShockwaveFlash2" r:id="rId2" imgW="1828800" imgH="1828800"/>
        </mc:Choice>
        <mc:Fallback>
          <p:control name="ShockwaveFlash2" r:id="rId2" imgW="1828800" imgH="1828800">
            <p:pic>
              <p:nvPicPr>
                <p:cNvPr id="22533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112000" y="4808538"/>
                  <a:ext cx="1338263" cy="1230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第二章  随机变量及其分布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2.1 </a:t>
            </a:r>
            <a:r>
              <a:rPr lang="zh-CN" altLang="en-US" sz="2800" b="1" cap="all" dirty="0">
                <a:latin typeface="+mj-lt"/>
                <a:ea typeface="+mj-ea"/>
                <a:cs typeface="+mj-cs"/>
              </a:rPr>
              <a:t>随机变量及其分布函数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2.1 </a:t>
            </a:r>
            <a:r>
              <a:rPr lang="zh-CN" altLang="en-US" sz="3600" dirty="0"/>
              <a:t>随机变量及其分布函数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37C934B-90CF-4A4C-BE0F-9C84E711E62B}"/>
              </a:ext>
            </a:extLst>
          </p:cNvPr>
          <p:cNvGrpSpPr>
            <a:grpSpLocks/>
          </p:cNvGrpSpPr>
          <p:nvPr/>
        </p:nvGrpSpPr>
        <p:grpSpPr bwMode="auto">
          <a:xfrm>
            <a:off x="323410" y="1268700"/>
            <a:ext cx="5867400" cy="547687"/>
            <a:chOff x="703" y="917"/>
            <a:chExt cx="3696" cy="345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1552D78C-935B-420E-9E66-54136CEEE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17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E3F2D5F1-F062-4E15-A2CA-1A111B929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935"/>
              <a:ext cx="3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 dirty="0">
                  <a:solidFill>
                    <a:schemeClr val="tx2"/>
                  </a:solidFill>
                </a:rPr>
                <a:t>观察掷骰子出现的点数</a:t>
              </a: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X.</a:t>
              </a:r>
            </a:p>
          </p:txBody>
        </p:sp>
      </p:grpSp>
      <p:sp>
        <p:nvSpPr>
          <p:cNvPr id="10" name="Text Box 6">
            <a:extLst>
              <a:ext uri="{FF2B5EF4-FFF2-40B4-BE49-F238E27FC236}">
                <a16:creationId xmlns:a16="http://schemas.microsoft.com/office/drawing/2014/main" id="{28A956B5-A84A-4FC4-8BE8-67292E6F2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47" y="1873537"/>
            <a:ext cx="741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>
                <a:solidFill>
                  <a:srgbClr val="FF7C80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>
                <a:latin typeface="Symbol" panose="05050102010706020507" pitchFamily="18" charset="2"/>
              </a:rPr>
              <a:t>={</a:t>
            </a:r>
            <a:r>
              <a:rPr lang="zh-CN" altLang="en-US" b="1">
                <a:latin typeface="Symbol" panose="05050102010706020507" pitchFamily="18" charset="2"/>
              </a:rPr>
              <a:t>出现的点数为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  <a:r>
              <a:rPr lang="en-US" altLang="zh-CN" b="1">
                <a:latin typeface="Arial" panose="020B0604020202020204" pitchFamily="34" charset="0"/>
              </a:rPr>
              <a:t>       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Palatino Linotype" panose="02040502050505030304" pitchFamily="18" charset="0"/>
              </a:rPr>
              <a:t>(</a:t>
            </a:r>
            <a:r>
              <a:rPr lang="en-US" altLang="zh-CN" b="1">
                <a:solidFill>
                  <a:srgbClr val="FF7C80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>
                <a:latin typeface="Palatino Linotype" panose="02040502050505030304" pitchFamily="18" charset="0"/>
              </a:rPr>
              <a:t>)= </a:t>
            </a:r>
            <a:r>
              <a:rPr lang="en-US" altLang="zh-CN" b="1" i="1">
                <a:solidFill>
                  <a:srgbClr val="FF7C80"/>
                </a:solidFill>
                <a:latin typeface="Palatino Linotype" panose="02040502050505030304" pitchFamily="18" charset="0"/>
              </a:rPr>
              <a:t>i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12DA7493-0A1C-4AE7-985A-07E08A678C1B}"/>
              </a:ext>
            </a:extLst>
          </p:cNvPr>
          <p:cNvGrpSpPr>
            <a:grpSpLocks/>
          </p:cNvGrpSpPr>
          <p:nvPr/>
        </p:nvGrpSpPr>
        <p:grpSpPr bwMode="auto">
          <a:xfrm>
            <a:off x="3707960" y="1729075"/>
            <a:ext cx="1295400" cy="431800"/>
            <a:chOff x="2835" y="1207"/>
            <a:chExt cx="816" cy="272"/>
          </a:xfrm>
        </p:grpSpPr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E02206FE-ABA2-40FE-B730-F446F009D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47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84AD381A-2E20-4302-9827-AB7C0EE48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207"/>
              <a:ext cx="7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>
                  <a:solidFill>
                    <a:srgbClr val="FF7C80"/>
                  </a:solidFill>
                </a:rPr>
                <a:t>对应</a:t>
              </a:r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45D922EE-536E-4B69-9982-A4983881A603}"/>
              </a:ext>
            </a:extLst>
          </p:cNvPr>
          <p:cNvGrpSpPr>
            <a:grpSpLocks/>
          </p:cNvGrpSpPr>
          <p:nvPr/>
        </p:nvGrpSpPr>
        <p:grpSpPr bwMode="auto">
          <a:xfrm>
            <a:off x="250385" y="2980025"/>
            <a:ext cx="5243512" cy="549275"/>
            <a:chOff x="666" y="1933"/>
            <a:chExt cx="3303" cy="346"/>
          </a:xfrm>
        </p:grpSpPr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124A48E0-A2B8-487B-95D0-509DF7C03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" y="1933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7DC6DD6E-A015-4964-9E1A-599A7AF1F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" y="1952"/>
              <a:ext cx="29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</a:rPr>
                <a:t>抛硬币。观察出现的结果</a:t>
              </a: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7" name="Text Box 13">
            <a:extLst>
              <a:ext uri="{FF2B5EF4-FFF2-40B4-BE49-F238E27FC236}">
                <a16:creationId xmlns:a16="http://schemas.microsoft.com/office/drawing/2014/main" id="{99AA21FD-AE6E-45EC-9D78-2CD1D14C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35" y="3673762"/>
            <a:ext cx="73437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9C3B99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Symbol" panose="05050102010706020507" pitchFamily="18" charset="2"/>
              </a:rPr>
              <a:t>={</a:t>
            </a:r>
            <a:r>
              <a:rPr lang="zh-CN" altLang="en-US" b="1" dirty="0">
                <a:latin typeface="Symbol" panose="05050102010706020507" pitchFamily="18" charset="2"/>
              </a:rPr>
              <a:t>出现正面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latin typeface="Arial" panose="020B0604020202020204" pitchFamily="34" charset="0"/>
              </a:rPr>
              <a:t>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Palatino Linotype" panose="02040502050505030304" pitchFamily="18" charset="0"/>
              </a:rPr>
              <a:t>(</a:t>
            </a:r>
            <a:r>
              <a:rPr lang="en-US" altLang="zh-CN" b="1" dirty="0">
                <a:solidFill>
                  <a:srgbClr val="9C3B99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Palatino Linotype" panose="02040502050505030304" pitchFamily="18" charset="0"/>
              </a:rPr>
              <a:t>)=</a:t>
            </a:r>
            <a:r>
              <a:rPr lang="en-US" altLang="zh-CN" b="1" dirty="0">
                <a:solidFill>
                  <a:srgbClr val="9C3B99"/>
                </a:solidFill>
                <a:latin typeface="宋体" panose="02010600030101010101" pitchFamily="2" charset="-122"/>
              </a:rPr>
              <a:t>1</a:t>
            </a:r>
          </a:p>
        </p:txBody>
      </p:sp>
      <p:grpSp>
        <p:nvGrpSpPr>
          <p:cNvPr id="18" name="Group 14">
            <a:extLst>
              <a:ext uri="{FF2B5EF4-FFF2-40B4-BE49-F238E27FC236}">
                <a16:creationId xmlns:a16="http://schemas.microsoft.com/office/drawing/2014/main" id="{B0D21A24-995C-497E-BE1C-A43A88E2C1B7}"/>
              </a:ext>
            </a:extLst>
          </p:cNvPr>
          <p:cNvGrpSpPr>
            <a:grpSpLocks/>
          </p:cNvGrpSpPr>
          <p:nvPr/>
        </p:nvGrpSpPr>
        <p:grpSpPr bwMode="auto">
          <a:xfrm>
            <a:off x="3850835" y="4897727"/>
            <a:ext cx="3619500" cy="1163638"/>
            <a:chOff x="2834" y="3167"/>
            <a:chExt cx="2280" cy="733"/>
          </a:xfrm>
        </p:grpSpPr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F5D2AD02-7F45-4ADD-9981-23F3D4920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3249"/>
              <a:ext cx="196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 dirty="0">
                  <a:solidFill>
                    <a:srgbClr val="9C3B99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i="1" dirty="0">
                  <a:solidFill>
                    <a:srgbClr val="9C3B99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dirty="0">
                  <a:solidFill>
                    <a:srgbClr val="9C3B99"/>
                  </a:solidFill>
                  <a:latin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9C3B99"/>
                  </a:solidFill>
                  <a:latin typeface="Symbol" panose="05050102010706020507" pitchFamily="18" charset="2"/>
                </a:rPr>
                <a:t>W</a:t>
              </a:r>
              <a:r>
                <a:rPr lang="en-US" altLang="zh-CN" sz="32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       </a:t>
              </a:r>
              <a:r>
                <a:rPr lang="en-US" altLang="zh-CN" b="1" dirty="0">
                  <a:solidFill>
                    <a:srgbClr val="9C3B99"/>
                  </a:solidFill>
                  <a:latin typeface="LaurenScript"/>
                  <a:ea typeface="LaurenScript"/>
                  <a:cs typeface="LaurenScript"/>
                </a:rPr>
                <a:t>R</a:t>
              </a: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597C0F7C-5B13-45F5-8BDB-627EB9DF8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466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8D04998C-2FC8-4937-835A-48666C43D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25"/>
              <a:ext cx="7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>
                  <a:solidFill>
                    <a:srgbClr val="008080"/>
                  </a:solidFill>
                  <a:latin typeface="Arial" panose="020B0604020202020204" pitchFamily="34" charset="0"/>
                </a:rPr>
                <a:t>映射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8A530B54-92FC-41AF-9600-49B46F1C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530"/>
              <a:ext cx="196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dirty="0">
                  <a:latin typeface="Symbol" panose="05050102010706020507" pitchFamily="18" charset="2"/>
                </a:rPr>
                <a:t> </a:t>
              </a:r>
              <a:r>
                <a:rPr lang="en-US" altLang="zh-CN" b="1" dirty="0">
                  <a:solidFill>
                    <a:srgbClr val="9C3B99"/>
                  </a:solidFill>
                  <a:latin typeface="Symbol" panose="05050102010706020507" pitchFamily="18" charset="2"/>
                </a:rPr>
                <a:t>w</a:t>
              </a:r>
              <a:r>
                <a:rPr lang="en-US" altLang="zh-CN" sz="32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       </a:t>
              </a:r>
              <a:r>
                <a:rPr lang="en-US" altLang="zh-CN" b="1" i="1" dirty="0">
                  <a:solidFill>
                    <a:srgbClr val="9C3B99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 dirty="0">
                  <a:solidFill>
                    <a:srgbClr val="9C3B99"/>
                  </a:solidFill>
                  <a:latin typeface="Palatino Linotype" panose="02040502050505030304" pitchFamily="18" charset="0"/>
                </a:rPr>
                <a:t>(</a:t>
              </a:r>
              <a:r>
                <a:rPr lang="en-US" altLang="zh-CN" b="1" dirty="0">
                  <a:solidFill>
                    <a:srgbClr val="9C3B99"/>
                  </a:solidFill>
                  <a:latin typeface="Symbol" panose="05050102010706020507" pitchFamily="18" charset="2"/>
                </a:rPr>
                <a:t>w</a:t>
              </a:r>
              <a:r>
                <a:rPr lang="en-US" altLang="zh-CN" b="1" dirty="0">
                  <a:solidFill>
                    <a:srgbClr val="9C3B99"/>
                  </a:solidFill>
                  <a:latin typeface="Palatino Linotype" panose="02040502050505030304" pitchFamily="18" charset="0"/>
                </a:rPr>
                <a:t>)</a:t>
              </a: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FC001C25-65C4-4887-957B-4FE19ABEF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729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CB1B563F-F095-4DCD-AADA-D2CB0A04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67"/>
              <a:ext cx="1951" cy="72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8CB70EDE-8B38-4A68-9F19-7EA8BEA1BB66}"/>
              </a:ext>
            </a:extLst>
          </p:cNvPr>
          <p:cNvGrpSpPr>
            <a:grpSpLocks/>
          </p:cNvGrpSpPr>
          <p:nvPr/>
        </p:nvGrpSpPr>
        <p:grpSpPr bwMode="auto">
          <a:xfrm>
            <a:off x="2915797" y="3530887"/>
            <a:ext cx="1223963" cy="431800"/>
            <a:chOff x="2336" y="2323"/>
            <a:chExt cx="771" cy="272"/>
          </a:xfrm>
        </p:grpSpPr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50F1491F-1CBA-4AE8-9780-6C0FFD30C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595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014A574C-177D-430A-BFF5-8661EFCE5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323"/>
              <a:ext cx="73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 dirty="0">
                  <a:solidFill>
                    <a:srgbClr val="9C3B99"/>
                  </a:solidFill>
                </a:rPr>
                <a:t>赋值</a:t>
              </a:r>
            </a:p>
          </p:txBody>
        </p:sp>
      </p:grpSp>
      <p:sp>
        <p:nvSpPr>
          <p:cNvPr id="28" name="Text Box 24">
            <a:extLst>
              <a:ext uri="{FF2B5EF4-FFF2-40B4-BE49-F238E27FC236}">
                <a16:creationId xmlns:a16="http://schemas.microsoft.com/office/drawing/2014/main" id="{152832AE-C69F-4EE3-9E1A-764E5CD1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47" y="4250025"/>
            <a:ext cx="68405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9C3B99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Symbol" panose="05050102010706020507" pitchFamily="18" charset="2"/>
              </a:rPr>
              <a:t>={</a:t>
            </a:r>
            <a:r>
              <a:rPr lang="zh-CN" altLang="en-US" b="1" dirty="0">
                <a:latin typeface="Symbol" panose="05050102010706020507" pitchFamily="18" charset="2"/>
              </a:rPr>
              <a:t>出现反面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latin typeface="Arial" panose="020B0604020202020204" pitchFamily="34" charset="0"/>
              </a:rPr>
              <a:t>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Palatino Linotype" panose="02040502050505030304" pitchFamily="18" charset="0"/>
              </a:rPr>
              <a:t>(</a:t>
            </a:r>
            <a:r>
              <a:rPr lang="en-US" altLang="zh-CN" b="1" dirty="0">
                <a:solidFill>
                  <a:srgbClr val="9C3B99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Palatino Linotype" panose="02040502050505030304" pitchFamily="18" charset="0"/>
              </a:rPr>
              <a:t>)=</a:t>
            </a:r>
            <a:r>
              <a:rPr lang="en-US" altLang="zh-CN" b="1" dirty="0">
                <a:solidFill>
                  <a:srgbClr val="9C3B99"/>
                </a:solidFill>
                <a:latin typeface="宋体" panose="02010600030101010101" pitchFamily="2" charset="-122"/>
              </a:rPr>
              <a:t>0</a:t>
            </a:r>
          </a:p>
        </p:txBody>
      </p:sp>
      <p:grpSp>
        <p:nvGrpSpPr>
          <p:cNvPr id="30" name="Group 27">
            <a:extLst>
              <a:ext uri="{FF2B5EF4-FFF2-40B4-BE49-F238E27FC236}">
                <a16:creationId xmlns:a16="http://schemas.microsoft.com/office/drawing/2014/main" id="{F9903D5E-2E36-4BE9-9EFB-EC736BD17685}"/>
              </a:ext>
            </a:extLst>
          </p:cNvPr>
          <p:cNvGrpSpPr>
            <a:grpSpLocks/>
          </p:cNvGrpSpPr>
          <p:nvPr/>
        </p:nvGrpSpPr>
        <p:grpSpPr bwMode="auto">
          <a:xfrm>
            <a:off x="2915797" y="4105562"/>
            <a:ext cx="1223963" cy="431800"/>
            <a:chOff x="2336" y="2704"/>
            <a:chExt cx="771" cy="272"/>
          </a:xfrm>
        </p:grpSpPr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781198FF-F374-474B-ADCD-1A0622250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704"/>
              <a:ext cx="73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 dirty="0">
                  <a:solidFill>
                    <a:srgbClr val="9C3B99"/>
                  </a:solidFill>
                </a:rPr>
                <a:t>赋值</a:t>
              </a: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BB117CD7-EC4D-4A08-A0EC-C1280BA7B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97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30">
            <a:extLst>
              <a:ext uri="{FF2B5EF4-FFF2-40B4-BE49-F238E27FC236}">
                <a16:creationId xmlns:a16="http://schemas.microsoft.com/office/drawing/2014/main" id="{DEA69311-033B-4383-A8DD-83C3EE587604}"/>
              </a:ext>
            </a:extLst>
          </p:cNvPr>
          <p:cNvGrpSpPr>
            <a:grpSpLocks/>
          </p:cNvGrpSpPr>
          <p:nvPr/>
        </p:nvGrpSpPr>
        <p:grpSpPr bwMode="auto">
          <a:xfrm>
            <a:off x="5939985" y="2449800"/>
            <a:ext cx="2016125" cy="609600"/>
            <a:chOff x="4241" y="1661"/>
            <a:chExt cx="1270" cy="384"/>
          </a:xfrm>
        </p:grpSpPr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DD9C0F20-6576-4BBC-87FE-FD9E4BA9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661"/>
              <a:ext cx="1134" cy="384"/>
            </a:xfrm>
            <a:prstGeom prst="cloudCallout">
              <a:avLst>
                <a:gd name="adj1" fmla="val -121606"/>
                <a:gd name="adj2" fmla="val -77606"/>
              </a:avLst>
            </a:prstGeom>
            <a:solidFill>
              <a:srgbClr val="FBFDA1"/>
            </a:solidFill>
            <a:ln w="19050">
              <a:solidFill>
                <a:srgbClr val="FF99FF"/>
              </a:solidFill>
              <a:round/>
              <a:headEnd/>
              <a:tailEnd type="none" w="med" len="lg"/>
            </a:ln>
          </p:spPr>
          <p:txBody>
            <a:bodyPr lIns="90000" tIns="46800" rIns="90000" bIns="46800"/>
            <a:lstStyle>
              <a:lvl1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solidFill>
                  <a:srgbClr val="FF7C80"/>
                </a:solidFill>
              </a:endParaRP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665122FD-5CBF-4ED3-B3BF-6C334D139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706"/>
              <a:ext cx="10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>
                  <a:solidFill>
                    <a:srgbClr val="FF7C80"/>
                  </a:solidFill>
                  <a:latin typeface="Arial" panose="020B0604020202020204" pitchFamily="34" charset="0"/>
                </a:rPr>
                <a:t>建立映射</a:t>
              </a:r>
            </a:p>
          </p:txBody>
        </p:sp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id="{C7550B69-29C5-4324-88B1-1FC02B92979D}"/>
              </a:ext>
            </a:extLst>
          </p:cNvPr>
          <p:cNvGrpSpPr>
            <a:grpSpLocks/>
          </p:cNvGrpSpPr>
          <p:nvPr/>
        </p:nvGrpSpPr>
        <p:grpSpPr bwMode="auto">
          <a:xfrm>
            <a:off x="5866960" y="3889662"/>
            <a:ext cx="2233612" cy="609600"/>
            <a:chOff x="4195" y="2568"/>
            <a:chExt cx="1407" cy="384"/>
          </a:xfrm>
        </p:grpSpPr>
        <p:sp>
          <p:nvSpPr>
            <p:cNvPr id="37" name="AutoShape 34">
              <a:extLst>
                <a:ext uri="{FF2B5EF4-FFF2-40B4-BE49-F238E27FC236}">
                  <a16:creationId xmlns:a16="http://schemas.microsoft.com/office/drawing/2014/main" id="{4D88C6FA-1FA5-4559-ACF7-96F3CE05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568"/>
              <a:ext cx="1316" cy="384"/>
            </a:xfrm>
            <a:prstGeom prst="cloudCallout">
              <a:avLst>
                <a:gd name="adj1" fmla="val -137616"/>
                <a:gd name="adj2" fmla="val -7551"/>
              </a:avLst>
            </a:prstGeom>
            <a:solidFill>
              <a:srgbClr val="FBFDA1"/>
            </a:solidFill>
            <a:ln w="19050">
              <a:solidFill>
                <a:srgbClr val="FF99FF"/>
              </a:solidFill>
              <a:round/>
              <a:headEnd/>
              <a:tailEnd type="none" w="med" len="lg"/>
            </a:ln>
          </p:spPr>
          <p:txBody>
            <a:bodyPr lIns="90000" tIns="46800" rIns="90000" bIns="46800"/>
            <a:lstStyle>
              <a:lvl1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solidFill>
                  <a:srgbClr val="FF66FF"/>
                </a:solidFill>
              </a:endParaRP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7F1A5239-E61C-4674-B77A-901C4C294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613"/>
              <a:ext cx="10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 dirty="0">
                  <a:solidFill>
                    <a:srgbClr val="9C3B99"/>
                  </a:solidFill>
                  <a:latin typeface="Arial" panose="020B0604020202020204" pitchFamily="34" charset="0"/>
                </a:rPr>
                <a:t>建立映射</a:t>
              </a:r>
            </a:p>
          </p:txBody>
        </p:sp>
      </p:grpSp>
      <p:sp>
        <p:nvSpPr>
          <p:cNvPr id="39" name="Rectangle 36">
            <a:extLst>
              <a:ext uri="{FF2B5EF4-FFF2-40B4-BE49-F238E27FC236}">
                <a16:creationId xmlns:a16="http://schemas.microsoft.com/office/drawing/2014/main" id="{519C61DB-4F77-4636-80CB-06629DB6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010" y="1902112"/>
            <a:ext cx="431800" cy="4318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25">
            <a:extLst>
              <a:ext uri="{FF2B5EF4-FFF2-40B4-BE49-F238E27FC236}">
                <a16:creationId xmlns:a16="http://schemas.microsoft.com/office/drawing/2014/main" id="{681E1BDD-447C-44FD-8493-9D4B8BE35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2" y="5080842"/>
            <a:ext cx="4103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Symbol" panose="05050102010706020507" pitchFamily="18" charset="2"/>
              </a:rPr>
              <a:t>{</a:t>
            </a:r>
            <a:r>
              <a:rPr lang="en-US" altLang="zh-CN" sz="3200" b="1" dirty="0">
                <a:solidFill>
                  <a:schemeClr val="tx1"/>
                </a:solidFill>
                <a:latin typeface="Symbol" panose="05050102010706020507" pitchFamily="18" charset="2"/>
              </a:rPr>
              <a:t>w: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)=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</a:rPr>
              <a:t>}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</a:rPr>
              <a:t>}</a:t>
            </a: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878D445A-B5C8-4ED7-80E9-E70B8B88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400" y="5499942"/>
            <a:ext cx="1890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={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反面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8" grpId="0"/>
      <p:bldP spid="39" grpId="0" animBg="1"/>
      <p:bldP spid="39" grpId="1" animBg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61A9F-351B-481D-96CF-6E14FB1C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23" y="333980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9C3B99"/>
                </a:solidFill>
              </a:rPr>
              <a:t>一、随机变量</a:t>
            </a:r>
          </a:p>
        </p:txBody>
      </p:sp>
      <p:graphicFrame>
        <p:nvGraphicFramePr>
          <p:cNvPr id="61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4411"/>
              </p:ext>
            </p:extLst>
          </p:nvPr>
        </p:nvGraphicFramePr>
        <p:xfrm>
          <a:off x="1400359" y="5386237"/>
          <a:ext cx="39195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公式" r:id="rId3" imgW="2158920" imgH="266400" progId="Equation.3">
                  <p:embed/>
                </p:oleObj>
              </mc:Choice>
              <mc:Fallback>
                <p:oleObj name="公式" r:id="rId3" imgW="2158920" imgH="266400" progId="Equation.3">
                  <p:embed/>
                  <p:pic>
                    <p:nvPicPr>
                      <p:cNvPr id="2541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359" y="5386237"/>
                        <a:ext cx="391953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539440" y="4791502"/>
            <a:ext cx="7993063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600" b="1" dirty="0" smtClean="0">
                <a:solidFill>
                  <a:srgbClr val="FD0119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600" b="1" dirty="0" smtClean="0">
                <a:solidFill>
                  <a:srgbClr val="9C3B99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引入</a:t>
            </a:r>
            <a:r>
              <a:rPr kumimoji="1"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后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，事件就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通过</a:t>
            </a:r>
            <a:r>
              <a:rPr kumimoji="1"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取值表示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r>
              <a:rPr kumimoji="1" lang="en-US" altLang="zh-CN" sz="2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endParaRPr kumimoji="1" lang="en-US" altLang="zh-CN" sz="2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107380" y="3805181"/>
            <a:ext cx="1313478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 dirty="0">
                <a:solidFill>
                  <a:srgbClr val="FF0066"/>
                </a:solidFill>
                <a:latin typeface="宋体" panose="02010600030101010101" pitchFamily="2" charset="-122"/>
              </a:rPr>
              <a:t>注</a:t>
            </a:r>
            <a:r>
              <a:rPr lang="en-US" altLang="zh-CN" sz="26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solidFill>
                  <a:srgbClr val="9C3B99"/>
                </a:solidFill>
                <a:latin typeface="宋体" panose="02010600030101010101" pitchFamily="2" charset="-122"/>
              </a:rPr>
              <a:t>.</a:t>
            </a:r>
            <a:endParaRPr lang="zh-CN" altLang="en-US" sz="2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550" y="3793321"/>
            <a:ext cx="33906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buFontTx/>
              <a:buNone/>
            </a:pP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的特点</a:t>
            </a: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变量；</a:t>
            </a:r>
          </a:p>
        </p:txBody>
      </p:sp>
      <p:sp>
        <p:nvSpPr>
          <p:cNvPr id="5" name="矩形 4"/>
          <p:cNvSpPr/>
          <p:nvPr/>
        </p:nvSpPr>
        <p:spPr>
          <a:xfrm>
            <a:off x="2658324" y="4251738"/>
            <a:ext cx="52132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取值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取决于</a:t>
            </a:r>
            <a:r>
              <a:rPr lang="el-GR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，从而带有概率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901055" y="1132653"/>
            <a:ext cx="7056980" cy="2134809"/>
            <a:chOff x="612" y="2659"/>
            <a:chExt cx="4763" cy="1406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660" y="2712"/>
              <a:ext cx="2073" cy="13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612" y="2659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latin typeface="Times New Roman" panose="02020603050405020304" pitchFamily="18" charset="0"/>
                </a:rPr>
                <a:t>样本空间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1335" y="321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2925" y="3700"/>
              <a:ext cx="221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5132" y="3550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3359" y="368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998" y="3383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latin typeface="Times New Roman" panose="02020603050405020304" pitchFamily="18" charset="0"/>
                </a:rPr>
                <a:t>样本点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1431" y="2868"/>
              <a:ext cx="2073" cy="832"/>
            </a:xfrm>
            <a:custGeom>
              <a:avLst/>
              <a:gdLst>
                <a:gd name="T0" fmla="*/ 0 w 1950"/>
                <a:gd name="T1" fmla="*/ 595 h 726"/>
                <a:gd name="T2" fmla="*/ 872 w 1950"/>
                <a:gd name="T3" fmla="*/ 237 h 726"/>
                <a:gd name="T4" fmla="*/ 1742 w 1950"/>
                <a:gd name="T5" fmla="*/ 119 h 726"/>
                <a:gd name="T6" fmla="*/ 2204 w 1950"/>
                <a:gd name="T7" fmla="*/ 953 h 7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50" h="726">
                  <a:moveTo>
                    <a:pt x="0" y="453"/>
                  </a:moveTo>
                  <a:cubicBezTo>
                    <a:pt x="257" y="347"/>
                    <a:pt x="514" y="241"/>
                    <a:pt x="771" y="181"/>
                  </a:cubicBezTo>
                  <a:cubicBezTo>
                    <a:pt x="1028" y="121"/>
                    <a:pt x="1345" y="0"/>
                    <a:pt x="1542" y="91"/>
                  </a:cubicBezTo>
                  <a:cubicBezTo>
                    <a:pt x="1739" y="182"/>
                    <a:pt x="1844" y="454"/>
                    <a:pt x="1950" y="726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1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A61A9F-351B-481D-96CF-6E14FB1C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24" y="240543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一、随机变量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65201-589F-4A90-BC02-86C011B403F2}"/>
              </a:ext>
            </a:extLst>
          </p:cNvPr>
          <p:cNvGrpSpPr>
            <a:grpSpLocks/>
          </p:cNvGrpSpPr>
          <p:nvPr/>
        </p:nvGrpSpPr>
        <p:grpSpPr bwMode="auto">
          <a:xfrm>
            <a:off x="1448012" y="2827269"/>
            <a:ext cx="5334000" cy="1371600"/>
            <a:chOff x="1344" y="1440"/>
            <a:chExt cx="3360" cy="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BB92D4-79C4-4299-9981-9270054B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40"/>
              <a:ext cx="3360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8D279EF-05D9-4C75-ADF0-9568E57B6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16"/>
              <a:ext cx="240" cy="2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8" name="Text Box 7">
            <a:extLst>
              <a:ext uri="{FF2B5EF4-FFF2-40B4-BE49-F238E27FC236}">
                <a16:creationId xmlns:a16="http://schemas.microsoft.com/office/drawing/2014/main" id="{1F859DF9-82A8-4F98-BC3D-D90EA154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150" y="3378132"/>
            <a:ext cx="4572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CA9D59D1-214C-4C7A-A059-AFC6B57A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2" y="3055869"/>
            <a:ext cx="4572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3A1CDE7-C0AB-4D97-92FD-447336691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212" y="2979669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en-US" altLang="zh-CN" sz="2400" baseline="-250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kumimoji="1" lang="en-US" altLang="zh-CN" sz="2400">
              <a:latin typeface="宋体" panose="02010600030101010101" pitchFamily="2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0EC5E3-074F-4E41-B347-CD51B1C2C6A5}"/>
              </a:ext>
            </a:extLst>
          </p:cNvPr>
          <p:cNvGrpSpPr>
            <a:grpSpLocks/>
          </p:cNvGrpSpPr>
          <p:nvPr/>
        </p:nvGrpSpPr>
        <p:grpSpPr bwMode="auto">
          <a:xfrm>
            <a:off x="1143212" y="4427469"/>
            <a:ext cx="6705600" cy="396875"/>
            <a:chOff x="1152" y="2448"/>
            <a:chExt cx="4224" cy="250"/>
          </a:xfrm>
        </p:grpSpPr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444F1F6C-9740-4932-A2C2-115D322A0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41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637C7A6B-E6C7-4CBE-BB4F-AAC9AC23F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44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13">
            <a:extLst>
              <a:ext uri="{FF2B5EF4-FFF2-40B4-BE49-F238E27FC236}">
                <a16:creationId xmlns:a16="http://schemas.microsoft.com/office/drawing/2014/main" id="{6257629D-7221-4187-9CAB-E2A3BC5D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212" y="4427469"/>
            <a:ext cx="71755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FD4E662E-A511-45FC-BF97-B4448E188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812" y="4432232"/>
            <a:ext cx="914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08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CA3FCDE-B4B0-4A66-B8F1-D163B0A3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9012" y="4427469"/>
            <a:ext cx="914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0800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CE8D8A9E-16EE-419D-8EA2-AF6E22F0E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0012" y="3360669"/>
            <a:ext cx="228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9AB10280-1466-40AD-99D0-A642E3745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612" y="3741669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AC112DA4-EF1A-4824-A444-70B97D00B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612" y="3436869"/>
            <a:ext cx="7620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020322-09C9-4177-AA13-2EA4097676C2}"/>
              </a:ext>
            </a:extLst>
          </p:cNvPr>
          <p:cNvGrpSpPr>
            <a:grpSpLocks/>
          </p:cNvGrpSpPr>
          <p:nvPr/>
        </p:nvGrpSpPr>
        <p:grpSpPr bwMode="auto">
          <a:xfrm>
            <a:off x="3734012" y="2979669"/>
            <a:ext cx="1295400" cy="1066800"/>
            <a:chOff x="2784" y="1536"/>
            <a:chExt cx="816" cy="67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E99878-2E93-4E9E-8F04-522EB3EF2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36"/>
              <a:ext cx="816" cy="672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82DF5843-8420-4B2B-BCB7-824589E84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32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i="1">
                  <a:latin typeface="Times New Roman" panose="02020603050405020304" pitchFamily="18" charset="0"/>
                </a:rPr>
                <a:t>A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80717F-CF07-46C8-B0EF-B0935ED47C42}"/>
              </a:ext>
            </a:extLst>
          </p:cNvPr>
          <p:cNvGrpSpPr>
            <a:grpSpLocks/>
          </p:cNvGrpSpPr>
          <p:nvPr/>
        </p:nvGrpSpPr>
        <p:grpSpPr bwMode="auto">
          <a:xfrm>
            <a:off x="4115012" y="4427469"/>
            <a:ext cx="1143000" cy="457200"/>
            <a:chOff x="3024" y="2448"/>
            <a:chExt cx="720" cy="288"/>
          </a:xfrm>
        </p:grpSpPr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A70AEE21-9B50-4DD0-A64E-8481A52CB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48"/>
              <a:ext cx="576" cy="0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62C309D0-BE75-4F92-98E0-A33202A8D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3399FF"/>
                  </a:solidFill>
                  <a:latin typeface="Times New Roman" panose="02020603050405020304" pitchFamily="18" charset="0"/>
                </a:rPr>
                <a:t>a        b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Line 25">
            <a:extLst>
              <a:ext uri="{FF2B5EF4-FFF2-40B4-BE49-F238E27FC236}">
                <a16:creationId xmlns:a16="http://schemas.microsoft.com/office/drawing/2014/main" id="{588979D9-8137-433F-A35C-034196259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212" y="4427469"/>
            <a:ext cx="3886200" cy="0"/>
          </a:xfrm>
          <a:prstGeom prst="line">
            <a:avLst/>
          </a:prstGeom>
          <a:noFill/>
          <a:ln w="101600" cmpd="tri">
            <a:solidFill>
              <a:srgbClr val="0000FF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F5AE1644-7E26-4DC4-BAA8-061B78C91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212" y="4427469"/>
            <a:ext cx="3048000" cy="0"/>
          </a:xfrm>
          <a:prstGeom prst="line">
            <a:avLst/>
          </a:prstGeom>
          <a:noFill/>
          <a:ln w="101600" cmpd="tri">
            <a:solidFill>
              <a:srgbClr val="0000FF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0117A8B3-BA29-4F74-95F3-5142BDED8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61" y="5169839"/>
            <a:ext cx="271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= 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1CA86615-F1F5-417F-8BB1-B98D205F3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11" y="5169839"/>
            <a:ext cx="488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= 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({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－∞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}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{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－∞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6285BB68-88D2-4E90-8789-DC1977DF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948" y="5793726"/>
            <a:ext cx="476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= 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－∞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－∞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E8DB9B14-DBF7-4C77-97A9-8A7B23A6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948" y="5793726"/>
            <a:ext cx="47720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= 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≤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B1BC1D-C6B9-4B38-A4B6-604F6032AE5B}"/>
              </a:ext>
            </a:extLst>
          </p:cNvPr>
          <p:cNvSpPr/>
          <p:nvPr/>
        </p:nvSpPr>
        <p:spPr>
          <a:xfrm>
            <a:off x="467430" y="872798"/>
            <a:ext cx="8024077" cy="188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kumimoji="1"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r>
              <a:rPr kumimoji="1"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6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为随机试验，</a:t>
            </a:r>
            <a:r>
              <a:rPr kumimoji="1" lang="en-US" altLang="zh-CN" sz="2600" dirty="0"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i="1" dirty="0">
                <a:latin typeface="Symbol" panose="05050102010706020507" pitchFamily="18" charset="2"/>
                <a:ea typeface="华文中宋" panose="02010600040101010101" pitchFamily="2" charset="-122"/>
              </a:rPr>
              <a:t>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为其样本空间</a:t>
            </a:r>
            <a:r>
              <a:rPr kumimoji="1" lang="en-US" altLang="zh-CN" sz="26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en-US" altLang="zh-CN" sz="2600" i="1" dirty="0"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为事件域</a:t>
            </a:r>
            <a:r>
              <a:rPr kumimoji="1" lang="en-US" altLang="zh-CN" sz="26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600" dirty="0"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上的实函数 </a:t>
            </a:r>
            <a:r>
              <a:rPr kumimoji="1" lang="en-US" altLang="zh-CN" sz="26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6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i="1" dirty="0"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满足：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{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)≤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x 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} </a:t>
            </a:r>
            <a:r>
              <a:rPr kumimoji="1"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</a:rPr>
              <a:t>∊ </a:t>
            </a:r>
            <a:r>
              <a:rPr kumimoji="1" lang="en-US" altLang="zh-CN" sz="2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Arial Unicode MS" pitchFamily="34" charset="-122"/>
              </a:rPr>
              <a:t>，</a:t>
            </a:r>
            <a:r>
              <a:rPr kumimoji="1"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</a:rPr>
              <a:t>∀ </a:t>
            </a:r>
            <a:r>
              <a:rPr kumimoji="1" lang="en-US" altLang="zh-CN" sz="26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kumimoji="1" lang="en-US" altLang="zh-CN" sz="26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</a:rPr>
              <a:t>∊</a:t>
            </a:r>
            <a:r>
              <a:rPr kumimoji="1" lang="en-US" altLang="zh-CN" sz="26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rial Unicode MS" pitchFamily="34" charset="-122"/>
              </a:rPr>
              <a:t>R</a:t>
            </a:r>
            <a:endParaRPr kumimoji="1" lang="en-US" altLang="zh-CN" sz="2600" b="1" i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Arial Unicode MS" pitchFamily="34" charset="-122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则称</a:t>
            </a:r>
            <a:r>
              <a:rPr kumimoji="1" lang="en-US" altLang="zh-CN" sz="26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6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i="1" dirty="0"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en-US" altLang="zh-CN" sz="26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kumimoji="1"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随机变量</a:t>
            </a:r>
            <a:r>
              <a:rPr kumimoji="1"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，记为</a:t>
            </a:r>
            <a:r>
              <a:rPr kumimoji="1" lang="en-US" altLang="zh-CN" sz="2600" dirty="0">
                <a:latin typeface="Times New Roman" panose="02020603050405020304" pitchFamily="18" charset="0"/>
              </a:rPr>
              <a:t>R.V.(Random Variable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2600" dirty="0">
                <a:latin typeface="Times New Roman" panose="02020603050405020304" pitchFamily="18" charset="0"/>
              </a:rPr>
              <a:t>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95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build="p" autoUpdateAnimBg="0"/>
      <p:bldP spid="10" grpId="0" build="p" autoUpdateAnimBg="0"/>
      <p:bldP spid="14" grpId="0" build="p" autoUpdateAnimBg="0" advAuto="0"/>
      <p:bldP spid="15" grpId="0" build="p" autoUpdateAnimBg="0" advAuto="0"/>
      <p:bldP spid="16" grpId="0" build="p" autoUpdateAnimBg="0" advAuto="0"/>
      <p:bldP spid="28" grpId="0" autoUpdateAnimBg="0"/>
      <p:bldP spid="29" grpId="0" autoUpdateAnimBg="0"/>
      <p:bldP spid="30" grpId="0" autoUpdateAnimBg="0"/>
      <p:bldP spid="3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B5CD696-28BB-4182-90E7-01AFDDA2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23" y="333980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一、随机变量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8FB76A57-58ED-43F1-B3B2-A5B0ED24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54" y="2415728"/>
            <a:ext cx="7763962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离散型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的所有可能取值为有限个或可数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能一一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列举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6" name="Text Box 37">
            <a:extLst>
              <a:ext uri="{FF2B5EF4-FFF2-40B4-BE49-F238E27FC236}">
                <a16:creationId xmlns:a16="http://schemas.microsoft.com/office/drawing/2014/main" id="{536E0A6B-1506-4F6D-B76C-BE7F12255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079" y="2847528"/>
            <a:ext cx="262640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b="1" dirty="0">
                <a:solidFill>
                  <a:srgbClr val="390FAF"/>
                </a:solidFill>
                <a:latin typeface="Times New Roman" panose="02020603050405020304" pitchFamily="18" charset="0"/>
              </a:rPr>
              <a:t>(discrete </a:t>
            </a:r>
            <a:r>
              <a:rPr lang="en-US" altLang="zh-CN" b="1" dirty="0" err="1">
                <a:solidFill>
                  <a:srgbClr val="390FAF"/>
                </a:solidFill>
                <a:latin typeface="Times New Roman" panose="02020603050405020304" pitchFamily="18" charset="0"/>
              </a:rPr>
              <a:t>r.v</a:t>
            </a:r>
            <a:r>
              <a:rPr lang="en-US" altLang="zh-CN" b="1" dirty="0">
                <a:solidFill>
                  <a:srgbClr val="390FAF"/>
                </a:solidFill>
                <a:latin typeface="Times New Roman" panose="02020603050405020304" pitchFamily="18" charset="0"/>
              </a:rPr>
              <a:t>.)</a:t>
            </a:r>
          </a:p>
        </p:txBody>
      </p:sp>
      <p:sp>
        <p:nvSpPr>
          <p:cNvPr id="7" name="AutoShape 21">
            <a:extLst>
              <a:ext uri="{FF2B5EF4-FFF2-40B4-BE49-F238E27FC236}">
                <a16:creationId xmlns:a16="http://schemas.microsoft.com/office/drawing/2014/main" id="{C49AFCD1-2227-42EE-9B20-049B23245C06}"/>
              </a:ext>
            </a:extLst>
          </p:cNvPr>
          <p:cNvSpPr>
            <a:spLocks/>
          </p:cNvSpPr>
          <p:nvPr/>
        </p:nvSpPr>
        <p:spPr bwMode="auto">
          <a:xfrm>
            <a:off x="1346754" y="2703066"/>
            <a:ext cx="266700" cy="1266825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23">
            <a:extLst>
              <a:ext uri="{FF2B5EF4-FFF2-40B4-BE49-F238E27FC236}">
                <a16:creationId xmlns:a16="http://schemas.microsoft.com/office/drawing/2014/main" id="{58DAE8CF-DDE4-4434-B71A-2D24AB83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55" y="3687316"/>
            <a:ext cx="7763962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非离散</a:t>
            </a:r>
            <a:r>
              <a:rPr lang="zh-CN" altLang="en-US" b="1" dirty="0" smtClean="0">
                <a:solidFill>
                  <a:schemeClr val="tx2"/>
                </a:solidFill>
              </a:rPr>
              <a:t>型：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取某个区间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c,d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或（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-∞, ∞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）的一切值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pSp>
        <p:nvGrpSpPr>
          <p:cNvPr id="9" name="Group 40">
            <a:extLst>
              <a:ext uri="{FF2B5EF4-FFF2-40B4-BE49-F238E27FC236}">
                <a16:creationId xmlns:a16="http://schemas.microsoft.com/office/drawing/2014/main" id="{CE9B13AC-F2ED-4351-9C7D-023B050F0F0F}"/>
              </a:ext>
            </a:extLst>
          </p:cNvPr>
          <p:cNvGrpSpPr>
            <a:grpSpLocks/>
          </p:cNvGrpSpPr>
          <p:nvPr/>
        </p:nvGrpSpPr>
        <p:grpSpPr bwMode="auto">
          <a:xfrm>
            <a:off x="2047416" y="4442879"/>
            <a:ext cx="2446337" cy="671513"/>
            <a:chOff x="1823" y="2368"/>
            <a:chExt cx="1541" cy="423"/>
          </a:xfrm>
        </p:grpSpPr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45106C06-BD8F-402D-BA72-0CBEADEB6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368"/>
              <a:ext cx="7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 dirty="0">
                  <a:ea typeface="楷体_GB2312" pitchFamily="49" charset="-122"/>
                </a:rPr>
                <a:t>之一</a:t>
              </a:r>
            </a:p>
          </p:txBody>
        </p:sp>
        <p:sp>
          <p:nvSpPr>
            <p:cNvPr id="11" name="Text Box 25">
              <a:extLst>
                <a:ext uri="{FF2B5EF4-FFF2-40B4-BE49-F238E27FC236}">
                  <a16:creationId xmlns:a16="http://schemas.microsoft.com/office/drawing/2014/main" id="{A38A9A8C-1BE0-4ABE-8D88-697F1A9D3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2460"/>
              <a:ext cx="108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连续型</a:t>
              </a:r>
              <a:endParaRPr lang="zh-CN" alt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Line 30">
              <a:extLst>
                <a:ext uri="{FF2B5EF4-FFF2-40B4-BE49-F238E27FC236}">
                  <a16:creationId xmlns:a16="http://schemas.microsoft.com/office/drawing/2014/main" id="{41BE23FA-AF23-40B4-92E7-5E1810281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0" y="2641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Text Box 36">
            <a:extLst>
              <a:ext uri="{FF2B5EF4-FFF2-40B4-BE49-F238E27FC236}">
                <a16:creationId xmlns:a16="http://schemas.microsoft.com/office/drawing/2014/main" id="{BCBA043C-D569-41BB-BEC8-560502757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95" y="4543686"/>
            <a:ext cx="314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390FAF"/>
                </a:solidFill>
                <a:latin typeface="Times New Roman" panose="02020603050405020304" pitchFamily="18" charset="0"/>
              </a:rPr>
              <a:t>(continuous </a:t>
            </a:r>
            <a:r>
              <a:rPr lang="en-US" altLang="zh-CN" b="1" dirty="0" err="1">
                <a:solidFill>
                  <a:srgbClr val="390FAF"/>
                </a:solidFill>
                <a:latin typeface="Times New Roman" panose="02020603050405020304" pitchFamily="18" charset="0"/>
              </a:rPr>
              <a:t>r.v</a:t>
            </a:r>
            <a:r>
              <a:rPr lang="en-US" altLang="zh-CN" b="1" dirty="0">
                <a:solidFill>
                  <a:srgbClr val="390FAF"/>
                </a:solidFill>
                <a:latin typeface="Times New Roman" panose="02020603050405020304" pitchFamily="18" charset="0"/>
              </a:rPr>
              <a:t>.)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D7657E-D4B2-420F-A350-454CA2B135EF}"/>
              </a:ext>
            </a:extLst>
          </p:cNvPr>
          <p:cNvSpPr/>
          <p:nvPr/>
        </p:nvSpPr>
        <p:spPr>
          <a:xfrm>
            <a:off x="13801" y="1340710"/>
            <a:ext cx="4464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altLang="zh-CN" sz="2800" b="1" dirty="0">
                <a:latin typeface="Times New Roman" panose="02020603050405020304" pitchFamily="18" charset="0"/>
              </a:rPr>
              <a:t>R.V.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42044E-B2D3-43DA-9BA6-EF8378AF4F64}"/>
              </a:ext>
            </a:extLst>
          </p:cNvPr>
          <p:cNvSpPr/>
          <p:nvPr/>
        </p:nvSpPr>
        <p:spPr>
          <a:xfrm>
            <a:off x="522770" y="3068001"/>
            <a:ext cx="8239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</a:rPr>
              <a:t>R.V.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224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CED2C08-5E84-408E-8D63-CF44A85D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10" y="398759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二、分布函数</a:t>
            </a:r>
          </a:p>
        </p:txBody>
      </p:sp>
      <p:graphicFrame>
        <p:nvGraphicFramePr>
          <p:cNvPr id="27" name="Object 4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954901"/>
              </p:ext>
            </p:extLst>
          </p:nvPr>
        </p:nvGraphicFramePr>
        <p:xfrm>
          <a:off x="3810935" y="4818714"/>
          <a:ext cx="329835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公式" r:id="rId3" imgW="2006280" imgH="253800" progId="Equation.3">
                  <p:embed/>
                </p:oleObj>
              </mc:Choice>
              <mc:Fallback>
                <p:oleObj name="公式" r:id="rId3" imgW="2006280" imgH="253800" progId="Equation.3">
                  <p:embed/>
                  <p:pic>
                    <p:nvPicPr>
                      <p:cNvPr id="24330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935" y="4818714"/>
                        <a:ext cx="329835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B564CBA-8A65-4917-A6BA-47D44C30E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50" y="1200372"/>
            <a:ext cx="79211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800" i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为随机变量，称实函数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UniversalMath1 BT" pitchFamily="18" charset="2"/>
              </a:rPr>
              <a:t>≤ 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x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)</a:t>
            </a:r>
            <a:r>
              <a:rPr kumimoji="1"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UniversalMath1 BT" pitchFamily="18" charset="2"/>
              </a:rPr>
              <a:t>，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UniversalMath1 BT" pitchFamily="18" charset="2"/>
              </a:rPr>
              <a:t>-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∞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&lt; 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x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UniversalMath1 BT" pitchFamily="18" charset="2"/>
              </a:rPr>
              <a:t>&lt; 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∞</a:t>
            </a:r>
            <a:endParaRPr kumimoji="1"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sym typeface="UniversalMath1 BT" pitchFamily="18" charset="2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为随机变量</a:t>
            </a:r>
            <a:r>
              <a:rPr kumimoji="1" lang="en-US" altLang="zh-CN" sz="2800" i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分布函数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，记为</a:t>
            </a:r>
            <a:r>
              <a:rPr kumimoji="1" lang="en-US" altLang="zh-CN" sz="2800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cdf</a:t>
            </a:r>
            <a:r>
              <a:rPr kumimoji="1"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684213" y="3499502"/>
            <a:ext cx="1173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rgbClr val="FF0066"/>
                </a:solidFill>
              </a:rPr>
              <a:t>注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92617"/>
              </p:ext>
            </p:extLst>
          </p:nvPr>
        </p:nvGraphicFramePr>
        <p:xfrm>
          <a:off x="1547813" y="4220227"/>
          <a:ext cx="35290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243307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0227"/>
                        <a:ext cx="35290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49722"/>
              </p:ext>
            </p:extLst>
          </p:nvPr>
        </p:nvGraphicFramePr>
        <p:xfrm>
          <a:off x="3902075" y="4818715"/>
          <a:ext cx="22367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公式" r:id="rId7" imgW="1358640" imgH="253800" progId="Equation.3">
                  <p:embed/>
                </p:oleObj>
              </mc:Choice>
              <mc:Fallback>
                <p:oleObj name="公式" r:id="rId7" imgW="1358640" imgH="253800" progId="Equation.3">
                  <p:embed/>
                  <p:pic>
                    <p:nvPicPr>
                      <p:cNvPr id="243307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4818715"/>
                        <a:ext cx="22367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72"/>
          <p:cNvGrpSpPr>
            <a:grpSpLocks/>
          </p:cNvGrpSpPr>
          <p:nvPr/>
        </p:nvGrpSpPr>
        <p:grpSpPr bwMode="auto">
          <a:xfrm>
            <a:off x="2124075" y="3570940"/>
            <a:ext cx="3371850" cy="746125"/>
            <a:chOff x="1164" y="2380"/>
            <a:chExt cx="2124" cy="470"/>
          </a:xfrm>
        </p:grpSpPr>
        <p:sp>
          <p:nvSpPr>
            <p:cNvPr id="35" name="Line 59"/>
            <p:cNvSpPr>
              <a:spLocks noChangeShapeType="1"/>
            </p:cNvSpPr>
            <p:nvPr/>
          </p:nvSpPr>
          <p:spPr bwMode="auto">
            <a:xfrm>
              <a:off x="1292" y="2614"/>
              <a:ext cx="19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Freeform 60"/>
            <p:cNvSpPr>
              <a:spLocks/>
            </p:cNvSpPr>
            <p:nvPr/>
          </p:nvSpPr>
          <p:spPr bwMode="auto">
            <a:xfrm>
              <a:off x="1164" y="2380"/>
              <a:ext cx="1633" cy="234"/>
            </a:xfrm>
            <a:custGeom>
              <a:avLst/>
              <a:gdLst>
                <a:gd name="T0" fmla="*/ 1625 w 1633"/>
                <a:gd name="T1" fmla="*/ 234 h 234"/>
                <a:gd name="T2" fmla="*/ 1580 w 1633"/>
                <a:gd name="T3" fmla="*/ 52 h 234"/>
                <a:gd name="T4" fmla="*/ 1308 w 1633"/>
                <a:gd name="T5" fmla="*/ 7 h 234"/>
                <a:gd name="T6" fmla="*/ 174 w 1633"/>
                <a:gd name="T7" fmla="*/ 7 h 234"/>
                <a:gd name="T8" fmla="*/ 264 w 1633"/>
                <a:gd name="T9" fmla="*/ 7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3"/>
                <a:gd name="T16" fmla="*/ 0 h 234"/>
                <a:gd name="T17" fmla="*/ 1633 w 1633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3" h="234">
                  <a:moveTo>
                    <a:pt x="1625" y="234"/>
                  </a:moveTo>
                  <a:cubicBezTo>
                    <a:pt x="1629" y="162"/>
                    <a:pt x="1633" y="90"/>
                    <a:pt x="1580" y="52"/>
                  </a:cubicBezTo>
                  <a:cubicBezTo>
                    <a:pt x="1527" y="14"/>
                    <a:pt x="1542" y="14"/>
                    <a:pt x="1308" y="7"/>
                  </a:cubicBezTo>
                  <a:cubicBezTo>
                    <a:pt x="1074" y="0"/>
                    <a:pt x="348" y="7"/>
                    <a:pt x="174" y="7"/>
                  </a:cubicBezTo>
                  <a:cubicBezTo>
                    <a:pt x="0" y="7"/>
                    <a:pt x="249" y="7"/>
                    <a:pt x="264" y="7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2381" y="2523"/>
              <a:ext cx="5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2562" y="2387"/>
              <a:ext cx="227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2290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1609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>
              <a:off x="1882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>
              <a:off x="2018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2426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68"/>
            <p:cNvSpPr>
              <a:spLocks noChangeShapeType="1"/>
            </p:cNvSpPr>
            <p:nvPr/>
          </p:nvSpPr>
          <p:spPr bwMode="auto">
            <a:xfrm>
              <a:off x="2154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69"/>
            <p:cNvSpPr>
              <a:spLocks noChangeShapeType="1"/>
            </p:cNvSpPr>
            <p:nvPr/>
          </p:nvSpPr>
          <p:spPr bwMode="auto">
            <a:xfrm>
              <a:off x="1745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>
              <a:off x="1337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71"/>
            <p:cNvSpPr>
              <a:spLocks noChangeShapeType="1"/>
            </p:cNvSpPr>
            <p:nvPr/>
          </p:nvSpPr>
          <p:spPr bwMode="auto">
            <a:xfrm>
              <a:off x="1473" y="238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5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CED2C08-5E84-408E-8D63-CF44A85D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10" y="281126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二、分布函数</a:t>
            </a:r>
          </a:p>
        </p:txBody>
      </p:sp>
      <p:graphicFrame>
        <p:nvGraphicFramePr>
          <p:cNvPr id="12" name="Object 2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60470"/>
              </p:ext>
            </p:extLst>
          </p:nvPr>
        </p:nvGraphicFramePr>
        <p:xfrm>
          <a:off x="2483710" y="2950880"/>
          <a:ext cx="3384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公式" r:id="rId3" imgW="1854000" imgH="317160" progId="Equation.3">
                  <p:embed/>
                </p:oleObj>
              </mc:Choice>
              <mc:Fallback>
                <p:oleObj name="公式" r:id="rId3" imgW="1854000" imgH="317160" progId="Equation.3">
                  <p:embed/>
                  <p:pic>
                    <p:nvPicPr>
                      <p:cNvPr id="589014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10" y="2950880"/>
                        <a:ext cx="3384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graphicFrame>
        <p:nvGraphicFramePr>
          <p:cNvPr id="17" name="Object 22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00895609"/>
              </p:ext>
            </p:extLst>
          </p:nvPr>
        </p:nvGraphicFramePr>
        <p:xfrm>
          <a:off x="2447466" y="3512773"/>
          <a:ext cx="34559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公式" r:id="rId5" imgW="1866600" imgH="317160" progId="Equation.3">
                  <p:embed/>
                </p:oleObj>
              </mc:Choice>
              <mc:Fallback>
                <p:oleObj name="公式" r:id="rId5" imgW="1866600" imgH="317160" progId="Equation.3">
                  <p:embed/>
                  <p:pic>
                    <p:nvPicPr>
                      <p:cNvPr id="589020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466" y="3512773"/>
                        <a:ext cx="34559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62067" y="935262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800" dirty="0"/>
          </a:p>
        </p:txBody>
      </p:sp>
      <p:sp>
        <p:nvSpPr>
          <p:cNvPr id="8" name="Text Box 203"/>
          <p:cNvSpPr txBox="1">
            <a:spLocks noChangeArrowheads="1"/>
          </p:cNvSpPr>
          <p:nvPr/>
        </p:nvSpPr>
        <p:spPr bwMode="auto">
          <a:xfrm>
            <a:off x="-1319" y="1574455"/>
            <a:ext cx="3675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zh-CN" altLang="en-US" b="1" dirty="0"/>
              <a:t>单调不减性：</a:t>
            </a:r>
          </a:p>
        </p:txBody>
      </p:sp>
      <p:sp>
        <p:nvSpPr>
          <p:cNvPr id="9" name="Text Box 204"/>
          <p:cNvSpPr txBox="1">
            <a:spLocks noChangeArrowheads="1"/>
          </p:cNvSpPr>
          <p:nvPr/>
        </p:nvSpPr>
        <p:spPr bwMode="auto">
          <a:xfrm>
            <a:off x="-1319" y="2242793"/>
            <a:ext cx="298861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）</a:t>
            </a:r>
            <a:r>
              <a:rPr lang="zh-CN" altLang="en-US" b="1" dirty="0"/>
              <a:t>规范</a:t>
            </a:r>
            <a:r>
              <a:rPr lang="zh-CN" altLang="en-US" b="1" dirty="0" smtClean="0"/>
              <a:t>性</a:t>
            </a:r>
            <a:r>
              <a:rPr lang="zh-CN" altLang="en-US" b="1" dirty="0"/>
              <a:t>：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71706" y="4185893"/>
            <a:ext cx="331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</a:rPr>
              <a:t>3</a:t>
            </a:r>
            <a:r>
              <a:rPr lang="zh-CN" altLang="en-US" b="1">
                <a:latin typeface="宋体" panose="02010600030101010101" pitchFamily="2" charset="-122"/>
              </a:rPr>
              <a:t>）</a:t>
            </a:r>
            <a:r>
              <a:rPr lang="zh-CN" altLang="en-US" b="1"/>
              <a:t>右连续性：</a:t>
            </a:r>
          </a:p>
        </p:txBody>
      </p:sp>
      <p:sp>
        <p:nvSpPr>
          <p:cNvPr id="11" name="Rectangle 208"/>
          <p:cNvSpPr>
            <a:spLocks noChangeArrowheads="1"/>
          </p:cNvSpPr>
          <p:nvPr/>
        </p:nvSpPr>
        <p:spPr bwMode="auto">
          <a:xfrm>
            <a:off x="3491181" y="1593505"/>
            <a:ext cx="4284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zh-CN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16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&lt;x</a:t>
            </a:r>
            <a:r>
              <a:rPr kumimoji="1" lang="en-US" altLang="zh-CN" b="1" baseline="-16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16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16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</a:p>
        </p:txBody>
      </p:sp>
      <p:grpSp>
        <p:nvGrpSpPr>
          <p:cNvPr id="13" name="Group 225"/>
          <p:cNvGrpSpPr>
            <a:grpSpLocks/>
          </p:cNvGrpSpPr>
          <p:nvPr/>
        </p:nvGrpSpPr>
        <p:grpSpPr bwMode="auto">
          <a:xfrm>
            <a:off x="3057794" y="4185893"/>
            <a:ext cx="3824287" cy="1265237"/>
            <a:chOff x="1927" y="2524"/>
            <a:chExt cx="2409" cy="797"/>
          </a:xfrm>
        </p:grpSpPr>
        <p:sp>
          <p:nvSpPr>
            <p:cNvPr id="14" name="Rectangle 210"/>
            <p:cNvSpPr>
              <a:spLocks noChangeArrowheads="1"/>
            </p:cNvSpPr>
            <p:nvPr/>
          </p:nvSpPr>
          <p:spPr bwMode="auto">
            <a:xfrm>
              <a:off x="1927" y="2524"/>
              <a:ext cx="2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对任意的实数 </a:t>
              </a:r>
              <a:r>
                <a:rPr kumimoji="1"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baseline="-16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0</a:t>
              </a:r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，有</a:t>
              </a: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15" name="Object 217"/>
            <p:cNvGraphicFramePr>
              <a:graphicFrameLocks noChangeAspect="1"/>
            </p:cNvGraphicFramePr>
            <p:nvPr/>
          </p:nvGraphicFramePr>
          <p:xfrm>
            <a:off x="2245" y="2932"/>
            <a:ext cx="158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1" name="公式" r:id="rId7" imgW="1244520" imgH="304560" progId="Equation.3">
                    <p:embed/>
                  </p:oleObj>
                </mc:Choice>
                <mc:Fallback>
                  <p:oleObj name="公式" r:id="rId7" imgW="1244520" imgH="304560" progId="Equation.3">
                    <p:embed/>
                    <p:pic>
                      <p:nvPicPr>
                        <p:cNvPr id="4100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932"/>
                          <a:ext cx="158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13"/>
          <p:cNvSpPr txBox="1">
            <a:spLocks noChangeArrowheads="1"/>
          </p:cNvSpPr>
          <p:nvPr/>
        </p:nvSpPr>
        <p:spPr bwMode="auto">
          <a:xfrm>
            <a:off x="3346719" y="2376143"/>
            <a:ext cx="33829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0≤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)≤1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，且</a:t>
            </a:r>
          </a:p>
        </p:txBody>
      </p:sp>
      <p:sp>
        <p:nvSpPr>
          <p:cNvPr id="18" name="Rectangle 224"/>
          <p:cNvSpPr>
            <a:spLocks noChangeArrowheads="1"/>
          </p:cNvSpPr>
          <p:nvPr/>
        </p:nvSpPr>
        <p:spPr bwMode="auto">
          <a:xfrm>
            <a:off x="539440" y="5408268"/>
            <a:ext cx="8280400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：可以证明上述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性质也是鉴别一个函数是否是某个随机变量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的分布函数的条件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5973385" y="2214018"/>
            <a:ext cx="2736380" cy="2267944"/>
            <a:chOff x="1066" y="2014"/>
            <a:chExt cx="3344" cy="1824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1818" y="344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V="1">
              <a:off x="2154" y="2014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 flipV="1">
              <a:off x="2538" y="335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V="1">
              <a:off x="2970" y="3358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V="1">
              <a:off x="3402" y="3358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V="1">
              <a:off x="1818" y="3358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2154" y="320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2154" y="287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2154" y="259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2154" y="230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H="1">
              <a:off x="1338" y="3442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V="1">
              <a:off x="2970" y="334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 flipV="1">
              <a:off x="3402" y="334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 flipV="1">
              <a:off x="1818" y="3346"/>
              <a:ext cx="0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1642" y="3442"/>
              <a:ext cx="2735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/>
                <a:t>-1  </a:t>
              </a:r>
              <a:r>
                <a:rPr lang="en-US" altLang="zh-CN" sz="2400" b="0" dirty="0" smtClean="0"/>
                <a:t>0  1  2  </a:t>
              </a:r>
              <a:r>
                <a:rPr lang="en-US" altLang="zh-CN" sz="2400" b="0" dirty="0"/>
                <a:t>3</a:t>
              </a:r>
              <a:r>
                <a:rPr lang="en-US" altLang="zh-CN" sz="2400" b="0" dirty="0">
                  <a:solidFill>
                    <a:schemeClr val="bg2"/>
                  </a:solidFill>
                </a:rPr>
                <a:t>              </a:t>
              </a:r>
              <a:endParaRPr lang="en-US" altLang="zh-CN" sz="2400" b="0" dirty="0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1781" y="2140"/>
              <a:ext cx="28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/>
                <a:t>1</a:t>
              </a:r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1066" y="3203"/>
              <a:ext cx="576" cy="5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2971" y="2568"/>
              <a:ext cx="431" cy="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1837" y="3022"/>
              <a:ext cx="113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3606" y="2296"/>
              <a:ext cx="7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30"/>
            <p:cNvSpPr>
              <a:spLocks noChangeArrowheads="1"/>
            </p:cNvSpPr>
            <p:nvPr/>
          </p:nvSpPr>
          <p:spPr bwMode="auto">
            <a:xfrm>
              <a:off x="1807" y="3422"/>
              <a:ext cx="45" cy="45"/>
            </a:xfrm>
            <a:prstGeom prst="ellipse">
              <a:avLst/>
            </a:prstGeom>
            <a:noFill/>
            <a:ln w="95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 flipH="1">
              <a:off x="3402" y="2536"/>
              <a:ext cx="56" cy="71"/>
            </a:xfrm>
            <a:prstGeom prst="ellipse">
              <a:avLst/>
            </a:prstGeom>
            <a:noFill/>
            <a:ln w="95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2958" y="3006"/>
              <a:ext cx="99" cy="53"/>
            </a:xfrm>
            <a:prstGeom prst="ellipse">
              <a:avLst/>
            </a:prstGeom>
            <a:noFill/>
            <a:ln w="95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924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build="p" autoUpdateAnimBg="0"/>
      <p:bldP spid="18" grpId="0"/>
    </p:bld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5967</TotalTime>
  <Pages>0</Pages>
  <Words>1083</Words>
  <Characters>0</Characters>
  <Application>Microsoft Office PowerPoint</Application>
  <PresentationFormat>全屏显示(4:3)</PresentationFormat>
  <Lines>0</Lines>
  <Paragraphs>197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 Unicode MS</vt:lpstr>
      <vt:lpstr>LaurenScript</vt:lpstr>
      <vt:lpstr>UniversalMath1 BT</vt:lpstr>
      <vt:lpstr>黑体</vt:lpstr>
      <vt:lpstr>华文新魏</vt:lpstr>
      <vt:lpstr>华文中宋</vt:lpstr>
      <vt:lpstr>楷体</vt:lpstr>
      <vt:lpstr>楷体_GB2312</vt:lpstr>
      <vt:lpstr>宋体</vt:lpstr>
      <vt:lpstr>-소망M</vt:lpstr>
      <vt:lpstr>-윤고딕120</vt:lpstr>
      <vt:lpstr>-윤명조240</vt:lpstr>
      <vt:lpstr>Arial</vt:lpstr>
      <vt:lpstr>Calibri</vt:lpstr>
      <vt:lpstr>Corbel</vt:lpstr>
      <vt:lpstr>Lucida Sans Unicode</vt:lpstr>
      <vt:lpstr>Palatino Linotype</vt:lpstr>
      <vt:lpstr>Symbol</vt:lpstr>
      <vt:lpstr>Times New Roman</vt:lpstr>
      <vt:lpstr>Wingdings</vt:lpstr>
      <vt:lpstr>基础</vt:lpstr>
      <vt:lpstr>1_基础</vt:lpstr>
      <vt:lpstr>公式</vt:lpstr>
      <vt:lpstr>Equation</vt:lpstr>
      <vt:lpstr>概率论与数理统计  第二章 随机变量及其分布</vt:lpstr>
      <vt:lpstr>第二章  随机变量及其分布</vt:lpstr>
      <vt:lpstr>第二章  随机变量及其分布</vt:lpstr>
      <vt:lpstr>2.1 随机变量及其分布函数</vt:lpstr>
      <vt:lpstr>一、随机变量</vt:lpstr>
      <vt:lpstr>一、随机变量</vt:lpstr>
      <vt:lpstr>一、随机变量</vt:lpstr>
      <vt:lpstr>二、分布函数</vt:lpstr>
      <vt:lpstr>二、分布函数</vt:lpstr>
      <vt:lpstr>二、分布函数</vt:lpstr>
      <vt:lpstr>第二章  随机变量及其分布</vt:lpstr>
      <vt:lpstr>2.2.1 离散型随机变量及其分布列</vt:lpstr>
      <vt:lpstr>2.2.1 离散型随机变量及其分布列</vt:lpstr>
      <vt:lpstr>2.2.1 离散型随机变量及其分布列</vt:lpstr>
      <vt:lpstr>2.2.1 离散型随机变量及其分布列</vt:lpstr>
      <vt:lpstr>2.2.1 离散型随机变量及其分布列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6108</cp:revision>
  <dcterms:created xsi:type="dcterms:W3CDTF">2003-07-06T11:35:33Z</dcterms:created>
  <dcterms:modified xsi:type="dcterms:W3CDTF">2018-04-25T15:13:13Z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