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  <p:sldMasterId id="2147484338" r:id="rId2"/>
  </p:sldMasterIdLst>
  <p:notesMasterIdLst>
    <p:notesMasterId r:id="rId17"/>
  </p:notesMasterIdLst>
  <p:sldIdLst>
    <p:sldId id="797" r:id="rId3"/>
    <p:sldId id="798" r:id="rId4"/>
    <p:sldId id="801" r:id="rId5"/>
    <p:sldId id="800" r:id="rId6"/>
    <p:sldId id="802" r:id="rId7"/>
    <p:sldId id="807" r:id="rId8"/>
    <p:sldId id="806" r:id="rId9"/>
    <p:sldId id="804" r:id="rId10"/>
    <p:sldId id="803" r:id="rId11"/>
    <p:sldId id="808" r:id="rId12"/>
    <p:sldId id="809" r:id="rId13"/>
    <p:sldId id="810" r:id="rId14"/>
    <p:sldId id="811" r:id="rId15"/>
    <p:sldId id="81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B57D3"/>
    <a:srgbClr val="8765A3"/>
    <a:srgbClr val="7E5E96"/>
    <a:srgbClr val="FF33CC"/>
    <a:srgbClr val="FF0000"/>
    <a:srgbClr val="3494BA"/>
    <a:srgbClr val="E3F2AC"/>
    <a:srgbClr val="DCFCA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5" autoAdjust="0"/>
    <p:restoredTop sz="90394" autoAdjust="0"/>
  </p:normalViewPr>
  <p:slideViewPr>
    <p:cSldViewPr>
      <p:cViewPr varScale="1">
        <p:scale>
          <a:sx n="92" d="100"/>
          <a:sy n="92" d="100"/>
        </p:scale>
        <p:origin x="90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7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18" Type="http://schemas.openxmlformats.org/officeDocument/2006/relationships/image" Target="../media/image4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image" Target="../media/image24.wmf"/><Relationship Id="rId16" Type="http://schemas.openxmlformats.org/officeDocument/2006/relationships/image" Target="../media/image38.jpeg"/><Relationship Id="rId20" Type="http://schemas.openxmlformats.org/officeDocument/2006/relationships/image" Target="../media/image42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19" Type="http://schemas.openxmlformats.org/officeDocument/2006/relationships/image" Target="../media/image41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3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22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2018/5/9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69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2018/5/9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2018/5/9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446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2018/5/9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24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2018/5/9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72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2018/5/9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9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2018/5/9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487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2018/5/9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67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2018/5/9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6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2018/5/9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2018/5/9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6.bin"/><Relationship Id="rId3" Type="http://schemas.openxmlformats.org/officeDocument/2006/relationships/audio" Target="../media/audio1.wav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29" Type="http://schemas.openxmlformats.org/officeDocument/2006/relationships/oleObject" Target="../embeddings/oleObject7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68.wmf"/><Relationship Id="rId32" Type="http://schemas.openxmlformats.org/officeDocument/2006/relationships/image" Target="../media/image72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0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0.bin"/><Relationship Id="rId26" Type="http://schemas.openxmlformats.org/officeDocument/2006/relationships/image" Target="../media/image11.wmf"/><Relationship Id="rId3" Type="http://schemas.openxmlformats.org/officeDocument/2006/relationships/audio" Target="../media/audio2.wav"/><Relationship Id="rId21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6.wmf"/><Relationship Id="rId3" Type="http://schemas.openxmlformats.org/officeDocument/2006/relationships/audio" Target="../media/audio2.wav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1.wmf"/><Relationship Id="rId3" Type="http://schemas.openxmlformats.org/officeDocument/2006/relationships/audio" Target="../media/audio2.wav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9" Type="http://schemas.openxmlformats.org/officeDocument/2006/relationships/oleObject" Target="../embeddings/oleObject45.bin"/><Relationship Id="rId21" Type="http://schemas.openxmlformats.org/officeDocument/2006/relationships/oleObject" Target="../embeddings/oleObject34.bin"/><Relationship Id="rId34" Type="http://schemas.openxmlformats.org/officeDocument/2006/relationships/oleObject" Target="../embeddings/oleObject42.bin"/><Relationship Id="rId42" Type="http://schemas.openxmlformats.org/officeDocument/2006/relationships/oleObject" Target="../embeddings/oleObject46.bin"/><Relationship Id="rId47" Type="http://schemas.openxmlformats.org/officeDocument/2006/relationships/image" Target="../media/image42.wmf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8.w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2.wmf"/><Relationship Id="rId32" Type="http://schemas.openxmlformats.org/officeDocument/2006/relationships/oleObject" Target="../embeddings/oleObject40.bin"/><Relationship Id="rId37" Type="http://schemas.openxmlformats.org/officeDocument/2006/relationships/oleObject" Target="../embeddings/oleObject44.bin"/><Relationship Id="rId40" Type="http://schemas.openxmlformats.org/officeDocument/2006/relationships/image" Target="../media/image39.wmf"/><Relationship Id="rId45" Type="http://schemas.openxmlformats.org/officeDocument/2006/relationships/image" Target="../media/image41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4.wmf"/><Relationship Id="rId36" Type="http://schemas.openxmlformats.org/officeDocument/2006/relationships/image" Target="../media/image36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39.bin"/><Relationship Id="rId44" Type="http://schemas.openxmlformats.org/officeDocument/2006/relationships/oleObject" Target="../embeddings/oleObject47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43.bin"/><Relationship Id="rId43" Type="http://schemas.openxmlformats.org/officeDocument/2006/relationships/image" Target="../media/image40.wmf"/><Relationship Id="rId8" Type="http://schemas.openxmlformats.org/officeDocument/2006/relationships/image" Target="../media/image24.wmf"/><Relationship Id="rId3" Type="http://schemas.openxmlformats.org/officeDocument/2006/relationships/audio" Target="../media/audio1.wav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1.bin"/><Relationship Id="rId38" Type="http://schemas.openxmlformats.org/officeDocument/2006/relationships/image" Target="../media/image37.wmf"/><Relationship Id="rId46" Type="http://schemas.openxmlformats.org/officeDocument/2006/relationships/oleObject" Target="../embeddings/oleObject48.bin"/><Relationship Id="rId20" Type="http://schemas.openxmlformats.org/officeDocument/2006/relationships/image" Target="../media/image30.wmf"/><Relationship Id="rId41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395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第二章 随机变量及其分布</a:t>
            </a:r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71865" y="1747561"/>
            <a:ext cx="6381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~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m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s </a:t>
            </a:r>
            <a:r>
              <a:rPr kumimoji="1" lang="en-US" altLang="zh-CN" sz="2400" baseline="30000" dirty="0">
                <a:latin typeface="宋体" panose="02010600030101010101" pitchFamily="2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求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aX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宋体" panose="02010600030101010101" pitchFamily="2" charset="-122"/>
              </a:rPr>
              <a:t>≠0)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的分布。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176070" y="5374999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线性变换不变性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59177" y="909361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的密度函数</a:t>
            </a:r>
          </a:p>
        </p:txBody>
      </p:sp>
      <p:graphicFrame>
        <p:nvGraphicFramePr>
          <p:cNvPr id="116" name="Object 11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5898797"/>
              </p:ext>
            </p:extLst>
          </p:nvPr>
        </p:nvGraphicFramePr>
        <p:xfrm>
          <a:off x="2966789" y="849482"/>
          <a:ext cx="4705965" cy="73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公式" r:id="rId4" imgW="3682800" imgH="571320" progId="Equation.3">
                  <p:embed/>
                </p:oleObj>
              </mc:Choice>
              <mc:Fallback>
                <p:oleObj name="公式" r:id="rId4" imgW="3682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789" y="849482"/>
                        <a:ext cx="4705965" cy="7313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Text Box 44"/>
          <p:cNvSpPr txBox="1">
            <a:spLocks noChangeArrowheads="1"/>
          </p:cNvSpPr>
          <p:nvPr/>
        </p:nvSpPr>
        <p:spPr bwMode="auto">
          <a:xfrm>
            <a:off x="531598" y="2223237"/>
            <a:ext cx="762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1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30703"/>
              </p:ext>
            </p:extLst>
          </p:nvPr>
        </p:nvGraphicFramePr>
        <p:xfrm>
          <a:off x="1770063" y="2281238"/>
          <a:ext cx="321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6" imgW="1739880" imgH="215640" progId="Equation.3">
                  <p:embed/>
                </p:oleObj>
              </mc:Choice>
              <mc:Fallback>
                <p:oleObj name="Equation" r:id="rId6" imgW="1739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281238"/>
                        <a:ext cx="321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740584"/>
              </p:ext>
            </p:extLst>
          </p:nvPr>
        </p:nvGraphicFramePr>
        <p:xfrm>
          <a:off x="1573213" y="2800350"/>
          <a:ext cx="18065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8" imgW="1193760" imgH="393480" progId="Equation.3">
                  <p:embed/>
                </p:oleObj>
              </mc:Choice>
              <mc:Fallback>
                <p:oleObj name="Equation" r:id="rId8" imgW="1193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800350"/>
                        <a:ext cx="18065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31362"/>
              </p:ext>
            </p:extLst>
          </p:nvPr>
        </p:nvGraphicFramePr>
        <p:xfrm>
          <a:off x="4049713" y="2754313"/>
          <a:ext cx="14668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0" imgW="838080" imgH="393480" progId="Equation.3">
                  <p:embed/>
                </p:oleObj>
              </mc:Choice>
              <mc:Fallback>
                <p:oleObj name="Equation" r:id="rId10" imgW="83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2754313"/>
                        <a:ext cx="14668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22446"/>
              </p:ext>
            </p:extLst>
          </p:nvPr>
        </p:nvGraphicFramePr>
        <p:xfrm>
          <a:off x="1197447" y="3462797"/>
          <a:ext cx="31527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12" imgW="1688760" imgH="558720" progId="Equation.3">
                  <p:embed/>
                </p:oleObj>
              </mc:Choice>
              <mc:Fallback>
                <p:oleObj name="Equation" r:id="rId12" imgW="1688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447" y="3462797"/>
                        <a:ext cx="31527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55646"/>
              </p:ext>
            </p:extLst>
          </p:nvPr>
        </p:nvGraphicFramePr>
        <p:xfrm>
          <a:off x="4463498" y="3569993"/>
          <a:ext cx="25336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14" imgW="1307880" imgH="520560" progId="Equation.3">
                  <p:embed/>
                </p:oleObj>
              </mc:Choice>
              <mc:Fallback>
                <p:oleObj name="Equation" r:id="rId14" imgW="1307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498" y="3569993"/>
                        <a:ext cx="25336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34737"/>
              </p:ext>
            </p:extLst>
          </p:nvPr>
        </p:nvGraphicFramePr>
        <p:xfrm>
          <a:off x="1285920" y="4631547"/>
          <a:ext cx="6328550" cy="510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6" imgW="2819160" imgH="228600" progId="Equation.DSMT4">
                  <p:embed/>
                </p:oleObj>
              </mc:Choice>
              <mc:Fallback>
                <p:oleObj name="Equation" r:id="rId16" imgW="281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920" y="4631547"/>
                        <a:ext cx="6328550" cy="510099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outerShdw dist="107763" dir="81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Text Box 51"/>
          <p:cNvSpPr txBox="1">
            <a:spLocks noChangeArrowheads="1"/>
          </p:cNvSpPr>
          <p:nvPr/>
        </p:nvSpPr>
        <p:spPr bwMode="auto">
          <a:xfrm>
            <a:off x="752520" y="4631547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25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165397"/>
              </p:ext>
            </p:extLst>
          </p:nvPr>
        </p:nvGraphicFramePr>
        <p:xfrm>
          <a:off x="2374348" y="5579715"/>
          <a:ext cx="20891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公式" r:id="rId18" imgW="1358640" imgH="482400" progId="Equation.3">
                  <p:embed/>
                </p:oleObj>
              </mc:Choice>
              <mc:Fallback>
                <p:oleObj name="公式" r:id="rId18" imgW="1358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348" y="5579715"/>
                        <a:ext cx="20891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Text Box 118"/>
          <p:cNvSpPr txBox="1">
            <a:spLocks noChangeArrowheads="1"/>
          </p:cNvSpPr>
          <p:nvPr/>
        </p:nvSpPr>
        <p:spPr bwMode="auto">
          <a:xfrm>
            <a:off x="863048" y="5727352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特别</a:t>
            </a:r>
          </a:p>
        </p:txBody>
      </p:sp>
    </p:spTree>
    <p:extLst>
      <p:ext uri="{BB962C8B-B14F-4D97-AF65-F5344CB8AC3E}">
        <p14:creationId xmlns:p14="http://schemas.microsoft.com/office/powerpoint/2010/main" val="21359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8" grpId="0" build="p" autoUpdateAnimBg="0"/>
      <p:bldP spid="117" grpId="0" build="p" autoUpdateAnimBg="0"/>
      <p:bldP spid="124" grpId="0" build="p" autoUpdateAnimBg="0"/>
      <p:bldP spid="12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09" name="Text Box 11"/>
          <p:cNvSpPr txBox="1">
            <a:spLocks noChangeArrowheads="1"/>
          </p:cNvSpPr>
          <p:nvPr/>
        </p:nvSpPr>
        <p:spPr bwMode="auto">
          <a:xfrm>
            <a:off x="107380" y="1125375"/>
            <a:ext cx="208452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定理法</a:t>
            </a: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755470" y="1786814"/>
            <a:ext cx="784909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9B57D3"/>
                </a:solidFill>
                <a:latin typeface="Times New Roman" panose="02020603050405020304" pitchFamily="18" charset="0"/>
              </a:rPr>
              <a:t>推论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设随机变量</a:t>
            </a:r>
            <a:r>
              <a:rPr kumimoji="1"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有密度函数</a:t>
            </a:r>
            <a:r>
              <a:rPr kumimoji="1"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假设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在不重叠区间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dirty="0"/>
              <a:t> …</a:t>
            </a:r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逐段满足上述定理条件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，且分别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以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), 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kumimoji="1" lang="en-US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记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上的反函数及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导数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=1,2,…)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Y= g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也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是连续型随机变量，且其概率密度为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851881" y="4230452"/>
            <a:ext cx="6985000" cy="1152525"/>
            <a:chOff x="703" y="2114"/>
            <a:chExt cx="4400" cy="726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703" y="2114"/>
              <a:ext cx="4400" cy="726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706" y="2130"/>
            <a:ext cx="4397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3" imgW="4089240" imgH="660240" progId="Equation.3">
                    <p:embed/>
                  </p:oleObj>
                </mc:Choice>
                <mc:Fallback>
                  <p:oleObj name="公式" r:id="rId3" imgW="4089240" imgH="660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" y="2130"/>
                          <a:ext cx="4397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78856" y="5584590"/>
            <a:ext cx="640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其中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的值域。</a:t>
            </a:r>
          </a:p>
        </p:txBody>
      </p:sp>
    </p:spTree>
    <p:extLst>
      <p:ext uri="{BB962C8B-B14F-4D97-AF65-F5344CB8AC3E}">
        <p14:creationId xmlns:p14="http://schemas.microsoft.com/office/powerpoint/2010/main" val="342740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utoUpdateAnimBg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72967"/>
              </p:ext>
            </p:extLst>
          </p:nvPr>
        </p:nvGraphicFramePr>
        <p:xfrm>
          <a:off x="755470" y="1484730"/>
          <a:ext cx="6048375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3" imgW="3200400" imgH="838080" progId="Equation.3">
                  <p:embed/>
                </p:oleObj>
              </mc:Choice>
              <mc:Fallback>
                <p:oleObj name="公式" r:id="rId3" imgW="3200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70" y="1484730"/>
                        <a:ext cx="6048375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35483"/>
              </p:ext>
            </p:extLst>
          </p:nvPr>
        </p:nvGraphicFramePr>
        <p:xfrm>
          <a:off x="755470" y="3564355"/>
          <a:ext cx="6551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5" imgW="4572000" imgH="558720" progId="Equation.3">
                  <p:embed/>
                </p:oleObj>
              </mc:Choice>
              <mc:Fallback>
                <p:oleObj name="公式" r:id="rId5" imgW="45720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70" y="3564355"/>
                        <a:ext cx="65516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50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943861"/>
              </p:ext>
            </p:extLst>
          </p:nvPr>
        </p:nvGraphicFramePr>
        <p:xfrm>
          <a:off x="683460" y="1019122"/>
          <a:ext cx="6697662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3288960" imgH="914400" progId="Equation.DSMT4">
                  <p:embed/>
                </p:oleObj>
              </mc:Choice>
              <mc:Fallback>
                <p:oleObj name="Equation" r:id="rId3" imgW="3288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60" y="1019122"/>
                        <a:ext cx="6697662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420079"/>
              </p:ext>
            </p:extLst>
          </p:nvPr>
        </p:nvGraphicFramePr>
        <p:xfrm>
          <a:off x="1043510" y="3551274"/>
          <a:ext cx="6697663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3454200" imgH="685800" progId="Equation.DSMT4">
                  <p:embed/>
                </p:oleObj>
              </mc:Choice>
              <mc:Fallback>
                <p:oleObj name="Equation" r:id="rId5" imgW="3454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10" y="3551274"/>
                        <a:ext cx="6697663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37719"/>
              </p:ext>
            </p:extLst>
          </p:nvPr>
        </p:nvGraphicFramePr>
        <p:xfrm>
          <a:off x="972073" y="4857786"/>
          <a:ext cx="51847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7" imgW="3200400" imgH="482400" progId="Equation.3">
                  <p:embed/>
                </p:oleObj>
              </mc:Choice>
              <mc:Fallback>
                <p:oleObj name="公式" r:id="rId7" imgW="3200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073" y="4857786"/>
                        <a:ext cx="51847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575095"/>
              </p:ext>
            </p:extLst>
          </p:nvPr>
        </p:nvGraphicFramePr>
        <p:xfrm>
          <a:off x="972073" y="5568986"/>
          <a:ext cx="33131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9" imgW="1600200" imgH="406080" progId="Equation.DSMT4">
                  <p:embed/>
                </p:oleObj>
              </mc:Choice>
              <mc:Fallback>
                <p:oleObj name="Equation" r:id="rId9" imgW="1600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073" y="5568986"/>
                        <a:ext cx="33131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23084" y="2953997"/>
            <a:ext cx="4811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解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zh-CN" altLang="en-US" sz="2400" b="1" dirty="0">
                <a:latin typeface="Times New Roman" panose="02020603050405020304" pitchFamily="18" charset="0"/>
              </a:rPr>
              <a:t>第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个人坐到第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号座位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69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13130"/>
              </p:ext>
            </p:extLst>
          </p:nvPr>
        </p:nvGraphicFramePr>
        <p:xfrm>
          <a:off x="539440" y="876935"/>
          <a:ext cx="677545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3" imgW="3327120" imgH="901440" progId="Equation.DSMT4">
                  <p:embed/>
                </p:oleObj>
              </mc:Choice>
              <mc:Fallback>
                <p:oleObj name="Equation" r:id="rId3" imgW="332712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40" y="876935"/>
                        <a:ext cx="6775450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7962147" y="4477722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7657347" y="5392122"/>
            <a:ext cx="1524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7200147" y="440152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7123947" y="5392122"/>
            <a:ext cx="3048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83460" y="2877522"/>
            <a:ext cx="592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解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记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C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分别为甲、乙、丙中奖，则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001313"/>
              </p:ext>
            </p:extLst>
          </p:nvPr>
        </p:nvGraphicFramePr>
        <p:xfrm>
          <a:off x="875547" y="3333135"/>
          <a:ext cx="11731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公式" r:id="rId5" imgW="672840" imgH="393480" progId="Equation.3">
                  <p:embed/>
                </p:oleObj>
              </mc:Choice>
              <mc:Fallback>
                <p:oleObj name="公式" r:id="rId5" imgW="672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47" y="3333135"/>
                        <a:ext cx="11731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059276"/>
              </p:ext>
            </p:extLst>
          </p:nvPr>
        </p:nvGraphicFramePr>
        <p:xfrm>
          <a:off x="2334460" y="3334722"/>
          <a:ext cx="264001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7" imgW="1511280" imgH="393480" progId="Equation.3">
                  <p:embed/>
                </p:oleObj>
              </mc:Choice>
              <mc:Fallback>
                <p:oleObj name="Equation" r:id="rId7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460" y="3334722"/>
                        <a:ext cx="264001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760"/>
              </p:ext>
            </p:extLst>
          </p:nvPr>
        </p:nvGraphicFramePr>
        <p:xfrm>
          <a:off x="5066547" y="3334722"/>
          <a:ext cx="5953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9" imgW="342720" imgH="393480" progId="Equation.3">
                  <p:embed/>
                </p:oleObj>
              </mc:Choice>
              <mc:Fallback>
                <p:oleObj name="公式" r:id="rId9" imgW="34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547" y="3334722"/>
                        <a:ext cx="5953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98641"/>
              </p:ext>
            </p:extLst>
          </p:nvPr>
        </p:nvGraphicFramePr>
        <p:xfrm>
          <a:off x="6819147" y="3999885"/>
          <a:ext cx="13573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11" imgW="558720" imgH="228600" progId="Equation.3">
                  <p:embed/>
                </p:oleObj>
              </mc:Choice>
              <mc:Fallback>
                <p:oleObj name="公式" r:id="rId11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147" y="3999885"/>
                        <a:ext cx="13573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72105"/>
              </p:ext>
            </p:extLst>
          </p:nvPr>
        </p:nvGraphicFramePr>
        <p:xfrm>
          <a:off x="6982660" y="4988897"/>
          <a:ext cx="3698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公式" r:id="rId13" imgW="152280" imgH="164880" progId="Equation.3">
                  <p:embed/>
                </p:oleObj>
              </mc:Choice>
              <mc:Fallback>
                <p:oleObj name="公式" r:id="rId1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660" y="4988897"/>
                        <a:ext cx="3698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7123947" y="3410922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7047747" y="447772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7504947" y="3334722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7276347" y="4477722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35094"/>
              </p:ext>
            </p:extLst>
          </p:nvPr>
        </p:nvGraphicFramePr>
        <p:xfrm>
          <a:off x="875547" y="4249122"/>
          <a:ext cx="8397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公式" r:id="rId15" imgW="482400" imgH="203040" progId="Equation.3">
                  <p:embed/>
                </p:oleObj>
              </mc:Choice>
              <mc:Fallback>
                <p:oleObj name="公式" r:id="rId15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47" y="4249122"/>
                        <a:ext cx="8397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449588"/>
              </p:ext>
            </p:extLst>
          </p:nvPr>
        </p:nvGraphicFramePr>
        <p:xfrm>
          <a:off x="1680410" y="4249122"/>
          <a:ext cx="18621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17" imgW="1066680" imgH="203040" progId="Equation.3">
                  <p:embed/>
                </p:oleObj>
              </mc:Choice>
              <mc:Fallback>
                <p:oleObj name="Equation" r:id="rId17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410" y="4249122"/>
                        <a:ext cx="186213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235995"/>
              </p:ext>
            </p:extLst>
          </p:nvPr>
        </p:nvGraphicFramePr>
        <p:xfrm>
          <a:off x="7717672" y="4977785"/>
          <a:ext cx="401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公式" r:id="rId19" imgW="164880" imgH="190440" progId="Equation.3">
                  <p:embed/>
                </p:oleObj>
              </mc:Choice>
              <mc:Fallback>
                <p:oleObj name="公式" r:id="rId19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672" y="4977785"/>
                        <a:ext cx="4016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31245"/>
              </p:ext>
            </p:extLst>
          </p:nvPr>
        </p:nvGraphicFramePr>
        <p:xfrm>
          <a:off x="7363660" y="5720735"/>
          <a:ext cx="3698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21" imgW="152280" imgH="177480" progId="Equation.3">
                  <p:embed/>
                </p:oleObj>
              </mc:Choice>
              <mc:Fallback>
                <p:oleObj name="公式" r:id="rId21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660" y="5720735"/>
                        <a:ext cx="3698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7123947" y="3334722"/>
            <a:ext cx="381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H="1">
            <a:off x="7047747" y="4477722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>
            <a:off x="7123947" y="5392122"/>
            <a:ext cx="304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151793"/>
              </p:ext>
            </p:extLst>
          </p:nvPr>
        </p:nvGraphicFramePr>
        <p:xfrm>
          <a:off x="3615572" y="4225310"/>
          <a:ext cx="21066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23" imgW="1206360" imgH="228600" progId="Equation.3">
                  <p:embed/>
                </p:oleObj>
              </mc:Choice>
              <mc:Fallback>
                <p:oleObj name="Equation" r:id="rId23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572" y="4225310"/>
                        <a:ext cx="21066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26"/>
          <p:cNvSpPr>
            <a:spLocks noChangeShapeType="1"/>
          </p:cNvSpPr>
          <p:nvPr/>
        </p:nvSpPr>
        <p:spPr bwMode="auto">
          <a:xfrm flipH="1">
            <a:off x="7123947" y="3410922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>
            <a:off x="7200147" y="4401522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 flipH="1">
            <a:off x="7657347" y="5392122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7504947" y="3334722"/>
            <a:ext cx="457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 flipH="1">
            <a:off x="7276347" y="4477722"/>
            <a:ext cx="685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>
            <a:off x="7123947" y="5392122"/>
            <a:ext cx="304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392834"/>
              </p:ext>
            </p:extLst>
          </p:nvPr>
        </p:nvGraphicFramePr>
        <p:xfrm>
          <a:off x="1713747" y="4611072"/>
          <a:ext cx="21066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25" imgW="1206360" imgH="228600" progId="Equation.3">
                  <p:embed/>
                </p:oleObj>
              </mc:Choice>
              <mc:Fallback>
                <p:oleObj name="Equation" r:id="rId25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47" y="4611072"/>
                        <a:ext cx="21066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7504947" y="3334722"/>
            <a:ext cx="457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7962147" y="4477722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 flipH="1">
            <a:off x="7657347" y="5392122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69195"/>
              </p:ext>
            </p:extLst>
          </p:nvPr>
        </p:nvGraphicFramePr>
        <p:xfrm>
          <a:off x="3825122" y="4611072"/>
          <a:ext cx="2151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27" imgW="1231560" imgH="228600" progId="Equation.3">
                  <p:embed/>
                </p:oleObj>
              </mc:Choice>
              <mc:Fallback>
                <p:oleObj name="Equation" r:id="rId27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122" y="4611072"/>
                        <a:ext cx="21510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45366"/>
              </p:ext>
            </p:extLst>
          </p:nvPr>
        </p:nvGraphicFramePr>
        <p:xfrm>
          <a:off x="875547" y="5087322"/>
          <a:ext cx="5410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公式" r:id="rId29" imgW="2438280" imgH="228600" progId="Equation.3">
                  <p:embed/>
                </p:oleObj>
              </mc:Choice>
              <mc:Fallback>
                <p:oleObj name="公式" r:id="rId29" imgW="243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47" y="5087322"/>
                        <a:ext cx="5410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570847"/>
              </p:ext>
            </p:extLst>
          </p:nvPr>
        </p:nvGraphicFramePr>
        <p:xfrm>
          <a:off x="937460" y="5568335"/>
          <a:ext cx="7000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公式" r:id="rId31" imgW="317160" imgH="228600" progId="Equation.3">
                  <p:embed/>
                </p:oleObj>
              </mc:Choice>
              <mc:Fallback>
                <p:oleObj name="公式" r:id="rId31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60" y="5568335"/>
                        <a:ext cx="7000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2247147" y="5696922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故丙中奖的概率最大。</a:t>
            </a:r>
          </a:p>
        </p:txBody>
      </p:sp>
    </p:spTree>
    <p:extLst>
      <p:ext uri="{BB962C8B-B14F-4D97-AF65-F5344CB8AC3E}">
        <p14:creationId xmlns:p14="http://schemas.microsoft.com/office/powerpoint/2010/main" val="269495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build="p" autoUpdateAnimBg="0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/>
              <a:t>第二章  随机变量及其分布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2.4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随机变量函数的分布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>
                <a:solidFill>
                  <a:srgbClr val="92278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05" y="184800"/>
            <a:ext cx="7406640" cy="803120"/>
          </a:xfrm>
        </p:spPr>
        <p:txBody>
          <a:bodyPr>
            <a:normAutofit/>
          </a:bodyPr>
          <a:lstStyle/>
          <a:p>
            <a:r>
              <a:rPr lang="en-US" altLang="zh-CN" sz="3200" b="1" cap="all" dirty="0"/>
              <a:t>2.4 </a:t>
            </a:r>
            <a:r>
              <a:rPr lang="zh-CN" altLang="en-US" sz="3200" b="1" cap="all" dirty="0"/>
              <a:t>随机变量函数的分布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51" y="1484730"/>
            <a:ext cx="7404653" cy="461127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9997" y="3078727"/>
            <a:ext cx="7128990" cy="20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设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为通常的实函数，</a:t>
            </a:r>
            <a:r>
              <a:rPr lang="zh-CN" altLang="en-US" sz="2600" b="1" dirty="0">
                <a:solidFill>
                  <a:schemeClr val="tx1"/>
                </a:solidFill>
              </a:rPr>
              <a:t>令</a:t>
            </a:r>
            <a:r>
              <a:rPr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为随机变量，若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也为随机变量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，称 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随机变量</a:t>
            </a:r>
            <a:r>
              <a:rPr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的函数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349891" y="4708824"/>
            <a:ext cx="6483163" cy="124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600" b="1" dirty="0">
                <a:solidFill>
                  <a:srgbClr val="FD0119"/>
                </a:solidFill>
              </a:rPr>
              <a:t>问题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是什么类型的随机变量？</a:t>
            </a:r>
            <a:endParaRPr lang="en-US" altLang="zh-CN" sz="2600" b="1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600" b="1" dirty="0" smtClean="0">
                <a:solidFill>
                  <a:schemeClr val="tx1"/>
                </a:solidFill>
              </a:rPr>
              <a:t>          已知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b="1" dirty="0">
                <a:solidFill>
                  <a:schemeClr val="tx1"/>
                </a:solidFill>
              </a:rPr>
              <a:t>的分布，如何求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的分布？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26987" y="1763301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/>
              <a:t>求截面面积               的分布.</a:t>
            </a:r>
            <a:endParaRPr lang="zh-CN" altLang="zh-CN" sz="2400" b="1">
              <a:solidFill>
                <a:srgbClr val="FFFF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7050" y="899701"/>
            <a:ext cx="688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b="1" dirty="0" smtClean="0"/>
              <a:t>已知</a:t>
            </a:r>
            <a:r>
              <a:rPr lang="zh-CN" altLang="zh-CN" sz="2400" b="1" dirty="0"/>
              <a:t>圆轴截面半径 </a:t>
            </a:r>
            <a:r>
              <a:rPr lang="zh-CN" altLang="zh-CN" sz="2400" b="1" i="1" dirty="0"/>
              <a:t>R</a:t>
            </a:r>
            <a:r>
              <a:rPr lang="zh-CN" altLang="zh-CN" sz="2400" b="1" dirty="0"/>
              <a:t>的分布，</a:t>
            </a:r>
            <a:endParaRPr lang="zh-CN" altLang="zh-CN" sz="2400" b="1" dirty="0">
              <a:solidFill>
                <a:srgbClr val="FFFF00"/>
              </a:solidFill>
            </a:endParaRP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162518" y="1457069"/>
            <a:ext cx="1295400" cy="1447800"/>
            <a:chOff x="0" y="0"/>
            <a:chExt cx="816" cy="91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6" y="249"/>
              <a:ext cx="480" cy="62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0" y="83"/>
              <a:ext cx="624" cy="7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0" y="746"/>
              <a:ext cx="624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0" y="0"/>
              <a:ext cx="624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0" y="91"/>
              <a:ext cx="62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05541"/>
              </p:ext>
            </p:extLst>
          </p:nvPr>
        </p:nvGraphicFramePr>
        <p:xfrm>
          <a:off x="4260525" y="1801401"/>
          <a:ext cx="10874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4" imgW="571500" imgH="203200" progId="Equation.DSMT4">
                  <p:embed/>
                </p:oleObj>
              </mc:Choice>
              <mc:Fallback>
                <p:oleObj r:id="rId4" imgW="571500" imgH="203200" progId="Equation.DSMT4">
                  <p:embed/>
                  <p:pic>
                    <p:nvPicPr>
                      <p:cNvPr id="41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525" y="1801401"/>
                        <a:ext cx="10874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1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7" grpId="0"/>
      <p:bldP spid="8" grpId="0" autoUpdateAnimBg="0"/>
      <p:bldP spid="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2.4.1 </a:t>
            </a:r>
            <a:r>
              <a:rPr lang="zh-CN" altLang="en-US" sz="3200" dirty="0" smtClean="0"/>
              <a:t>离散型随机变量函数的分布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430" y="119669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已知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的分布列，求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的分布。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816805" y="1772953"/>
            <a:ext cx="5422900" cy="1143000"/>
            <a:chOff x="1480" y="1488"/>
            <a:chExt cx="3416" cy="72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88" y="1488"/>
              <a:ext cx="3408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-2        -1           0           1            2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034" y="1776"/>
            <a:ext cx="2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公式" r:id="rId4" imgW="203040" imgH="393480" progId="Equation.3">
                    <p:embed/>
                  </p:oleObj>
                </mc:Choice>
                <mc:Fallback>
                  <p:oleObj name="公式" r:id="rId4" imgW="203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1776"/>
                          <a:ext cx="2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4530" y="1776"/>
            <a:ext cx="2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name="公式" r:id="rId6" imgW="203040" imgH="393480" progId="Equation.3">
                    <p:embed/>
                  </p:oleObj>
                </mc:Choice>
                <mc:Fallback>
                  <p:oleObj name="公式" r:id="rId6" imgW="203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0" y="1776"/>
                          <a:ext cx="2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2592" y="1776"/>
            <a:ext cx="2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公式" r:id="rId7" imgW="203040" imgH="393480" progId="Equation.3">
                    <p:embed/>
                  </p:oleObj>
                </mc:Choice>
                <mc:Fallback>
                  <p:oleObj name="公式" r:id="rId7" imgW="203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776"/>
                          <a:ext cx="2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3858" y="1776"/>
            <a:ext cx="2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公式" r:id="rId9" imgW="203040" imgH="393480" progId="Equation.3">
                    <p:embed/>
                  </p:oleObj>
                </mc:Choice>
                <mc:Fallback>
                  <p:oleObj name="公式" r:id="rId9" imgW="203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1776"/>
                          <a:ext cx="2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3234" y="1776"/>
            <a:ext cx="2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Equation" r:id="rId10" imgW="203040" imgH="393480" progId="Equation.DSMT4">
                    <p:embed/>
                  </p:oleObj>
                </mc:Choice>
                <mc:Fallback>
                  <p:oleObj name="Equation" r:id="rId10" imgW="2030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1776"/>
                          <a:ext cx="2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480" y="1776"/>
              <a:ext cx="3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824" y="1488"/>
              <a:ext cx="1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48380" y="3068353"/>
            <a:ext cx="533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024643" y="3141378"/>
            <a:ext cx="132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701043" y="3141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539243" y="3141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606043" y="3141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596643" y="3141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663443" y="3141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024643" y="3827178"/>
            <a:ext cx="100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777243" y="3827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691643" y="3827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606043" y="3827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672843" y="3827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666618" y="3827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2367668" y="2923890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SG"/>
          </a:p>
        </p:txBody>
      </p:sp>
      <p:grpSp>
        <p:nvGrpSpPr>
          <p:cNvPr id="29" name="Group 57"/>
          <p:cNvGrpSpPr>
            <a:grpSpLocks/>
          </p:cNvGrpSpPr>
          <p:nvPr/>
        </p:nvGrpSpPr>
        <p:grpSpPr bwMode="auto">
          <a:xfrm>
            <a:off x="880180" y="4698715"/>
            <a:ext cx="3744913" cy="1009650"/>
            <a:chOff x="884" y="2976"/>
            <a:chExt cx="2359" cy="636"/>
          </a:xfrm>
        </p:grpSpPr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892" y="2976"/>
              <a:ext cx="235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-3     -1      1     3      5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          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" name="Object 38"/>
            <p:cNvGraphicFramePr>
              <a:graphicFrameLocks noChangeAspect="1"/>
            </p:cNvGraphicFramePr>
            <p:nvPr/>
          </p:nvGraphicFramePr>
          <p:xfrm>
            <a:off x="2472" y="3294"/>
            <a:ext cx="14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公式" r:id="rId12" imgW="253800" imgH="482400" progId="Equation.3">
                    <p:embed/>
                  </p:oleObj>
                </mc:Choice>
                <mc:Fallback>
                  <p:oleObj name="公式" r:id="rId12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294"/>
                          <a:ext cx="14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9"/>
            <p:cNvGraphicFramePr>
              <a:graphicFrameLocks noChangeAspect="1"/>
            </p:cNvGraphicFramePr>
            <p:nvPr/>
          </p:nvGraphicFramePr>
          <p:xfrm>
            <a:off x="1292" y="3294"/>
            <a:ext cx="15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公式" r:id="rId14" imgW="253800" imgH="482400" progId="Equation.3">
                    <p:embed/>
                  </p:oleObj>
                </mc:Choice>
                <mc:Fallback>
                  <p:oleObj name="公式" r:id="rId14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294"/>
                          <a:ext cx="15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884" y="32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aphicFrame>
          <p:nvGraphicFramePr>
            <p:cNvPr id="34" name="Object 42"/>
            <p:cNvGraphicFramePr>
              <a:graphicFrameLocks noChangeAspect="1"/>
            </p:cNvGraphicFramePr>
            <p:nvPr/>
          </p:nvGraphicFramePr>
          <p:xfrm>
            <a:off x="2109" y="3294"/>
            <a:ext cx="15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name="公式" r:id="rId16" imgW="253800" imgH="482400" progId="Equation.3">
                    <p:embed/>
                  </p:oleObj>
                </mc:Choice>
                <mc:Fallback>
                  <p:oleObj name="公式" r:id="rId16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294"/>
                          <a:ext cx="15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3"/>
            <p:cNvGraphicFramePr>
              <a:graphicFrameLocks noChangeAspect="1"/>
            </p:cNvGraphicFramePr>
            <p:nvPr/>
          </p:nvGraphicFramePr>
          <p:xfrm>
            <a:off x="1701" y="3294"/>
            <a:ext cx="1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name="公式" r:id="rId18" imgW="253800" imgH="482400" progId="Equation.3">
                    <p:embed/>
                  </p:oleObj>
                </mc:Choice>
                <mc:Fallback>
                  <p:oleObj name="公式" r:id="rId18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294"/>
                          <a:ext cx="1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5"/>
            <p:cNvGraphicFramePr>
              <a:graphicFrameLocks noChangeAspect="1"/>
            </p:cNvGraphicFramePr>
            <p:nvPr/>
          </p:nvGraphicFramePr>
          <p:xfrm>
            <a:off x="2843" y="3302"/>
            <a:ext cx="1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name="公式" r:id="rId20" imgW="253800" imgH="482400" progId="Equation.3">
                    <p:embed/>
                  </p:oleObj>
                </mc:Choice>
                <mc:Fallback>
                  <p:oleObj name="公式" r:id="rId20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3302"/>
                          <a:ext cx="1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48"/>
            <p:cNvSpPr>
              <a:spLocks noChangeShapeType="1"/>
            </p:cNvSpPr>
            <p:nvPr/>
          </p:nvSpPr>
          <p:spPr bwMode="auto">
            <a:xfrm>
              <a:off x="1202" y="3038"/>
              <a:ext cx="0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</p:grpSp>
      <p:grpSp>
        <p:nvGrpSpPr>
          <p:cNvPr id="38" name="Group 58"/>
          <p:cNvGrpSpPr>
            <a:grpSpLocks/>
          </p:cNvGrpSpPr>
          <p:nvPr/>
        </p:nvGrpSpPr>
        <p:grpSpPr bwMode="auto">
          <a:xfrm>
            <a:off x="4864805" y="4724115"/>
            <a:ext cx="3505200" cy="1004888"/>
            <a:chOff x="3334" y="2976"/>
            <a:chExt cx="2208" cy="633"/>
          </a:xfrm>
        </p:grpSpPr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3342" y="2976"/>
              <a:ext cx="220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0       1      4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          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3334" y="3246"/>
              <a:ext cx="1587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aphicFrame>
          <p:nvGraphicFramePr>
            <p:cNvPr id="41" name="Object 49"/>
            <p:cNvGraphicFramePr>
              <a:graphicFrameLocks noChangeAspect="1"/>
            </p:cNvGraphicFramePr>
            <p:nvPr/>
          </p:nvGraphicFramePr>
          <p:xfrm>
            <a:off x="4308" y="3294"/>
            <a:ext cx="1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公式" r:id="rId22" imgW="253800" imgH="482400" progId="Equation.3">
                    <p:embed/>
                  </p:oleObj>
                </mc:Choice>
                <mc:Fallback>
                  <p:oleObj name="公式" r:id="rId22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3294"/>
                          <a:ext cx="1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52"/>
            <p:cNvGraphicFramePr>
              <a:graphicFrameLocks noChangeAspect="1"/>
            </p:cNvGraphicFramePr>
            <p:nvPr/>
          </p:nvGraphicFramePr>
          <p:xfrm>
            <a:off x="3883" y="3294"/>
            <a:ext cx="1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公式" r:id="rId24" imgW="253800" imgH="482400" progId="Equation.3">
                    <p:embed/>
                  </p:oleObj>
                </mc:Choice>
                <mc:Fallback>
                  <p:oleObj name="公式" r:id="rId24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3294"/>
                          <a:ext cx="1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55"/>
            <p:cNvGraphicFramePr>
              <a:graphicFrameLocks noChangeAspect="1"/>
            </p:cNvGraphicFramePr>
            <p:nvPr/>
          </p:nvGraphicFramePr>
          <p:xfrm>
            <a:off x="4694" y="3294"/>
            <a:ext cx="14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公式" r:id="rId25" imgW="253800" imgH="482400" progId="Equation.3">
                    <p:embed/>
                  </p:oleObj>
                </mc:Choice>
                <mc:Fallback>
                  <p:oleObj name="公式" r:id="rId25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294"/>
                          <a:ext cx="14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3696" y="3059"/>
              <a:ext cx="0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770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  <p:bldP spid="22" grpId="0" autoUpdateAnimBg="0"/>
      <p:bldP spid="23" grpId="0" build="p" autoUpdateAnimBg="0"/>
      <p:bldP spid="24" grpId="0" build="p" autoUpdateAnimBg="0"/>
      <p:bldP spid="25" grpId="0" build="p" autoUpdateAnimBg="0"/>
      <p:bldP spid="26" grpId="0" build="p" autoUpdateAnimBg="0"/>
      <p:bldP spid="27" grpId="0" build="p" autoUpdateAnimBg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33912" y="6490633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225" y="3335754"/>
                <a:ext cx="7921098" cy="302704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endParaRPr lang="en-SG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225" y="3335754"/>
                <a:ext cx="7921098" cy="302704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352377" y="2039574"/>
                <a:ext cx="8221004" cy="985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例</a:t>
                </a:r>
                <a:r>
                  <a:rPr kumimoji="1"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设</a:t>
                </a:r>
                <a:r>
                  <a:rPr kumimoji="1" lang="en-US" altLang="zh-CN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的概率密度为</a:t>
                </a:r>
                <a:r>
                  <a:rPr lang="en-US" altLang="zh-CN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), </a:t>
                </a:r>
                <a:r>
                  <a:rPr lang="en-US" altLang="zh-CN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,+∞</m:t>
                            </m:r>
                          </m:e>
                        </m:d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则</a:t>
                </a:r>
                <a:r>
                  <a:rPr lang="en-US" altLang="zh-CN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en-US" altLang="zh-CN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为两点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分布</a:t>
                </a:r>
                <a:r>
                  <a:rPr kumimoji="1"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377" y="2039574"/>
                <a:ext cx="8221004" cy="985078"/>
              </a:xfrm>
              <a:prstGeom prst="rect">
                <a:avLst/>
              </a:prstGeom>
              <a:blipFill rotWithShape="0">
                <a:blip r:embed="rId3"/>
                <a:stretch>
                  <a:fillRect l="-1558" t="-8696" b="-14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9722" y="1233047"/>
            <a:ext cx="82291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为连续型随机变量，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Y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为何种类型的随机变量？</a:t>
            </a:r>
            <a:endParaRPr kumimoji="1" lang="zh-CN" altLang="en-US" sz="2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3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-396690" y="1250734"/>
            <a:ext cx="326753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分布函数法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158" y="2060810"/>
                <a:ext cx="7404653" cy="113640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" indent="0">
                  <a:buNone/>
                </a:pPr>
                <a:r>
                  <a:rPr lang="en-US" altLang="zh-CN" sz="28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158" y="2060810"/>
                <a:ext cx="7404653" cy="113640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72158" y="3402921"/>
                <a:ext cx="25981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" indent="0">
                  <a:buNone/>
                </a:pPr>
                <a:r>
                  <a:rPr lang="zh-CN" altLang="en-US" sz="2800" b="1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800" b="1" dirty="0"/>
                  <a:t>求导</a:t>
                </a:r>
                <a:r>
                  <a:rPr lang="zh-CN" altLang="en-US" sz="2800" b="1" dirty="0" smtClean="0"/>
                  <a:t>，可得</a:t>
                </a:r>
                <a:endParaRPr lang="en-US" altLang="zh-CN" sz="2800" b="1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8" y="3402921"/>
                <a:ext cx="259814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286" t="-16279" r="-4695" b="-267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14647" y="4131850"/>
                <a:ext cx="26370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SG" sz="2800" dirty="0" smtClean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47" y="4131850"/>
                <a:ext cx="2637069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4619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5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470445" y="1268700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  <a:r>
              <a:rPr kumimoji="1"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，求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的概率密度。</a:t>
            </a: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513307" y="1916400"/>
            <a:ext cx="533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734915"/>
              </p:ext>
            </p:extLst>
          </p:nvPr>
        </p:nvGraphicFramePr>
        <p:xfrm>
          <a:off x="1234032" y="1973550"/>
          <a:ext cx="4392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4" imgW="2438280" imgH="266400" progId="Equation.3">
                  <p:embed/>
                </p:oleObj>
              </mc:Choice>
              <mc:Fallback>
                <p:oleObj name="公式" r:id="rId4" imgW="24382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032" y="1973550"/>
                        <a:ext cx="43926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296443"/>
              </p:ext>
            </p:extLst>
          </p:nvPr>
        </p:nvGraphicFramePr>
        <p:xfrm>
          <a:off x="802232" y="3764250"/>
          <a:ext cx="20240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6" imgW="1155600" imgH="253800" progId="Equation.3">
                  <p:embed/>
                </p:oleObj>
              </mc:Choice>
              <mc:Fallback>
                <p:oleObj name="公式" r:id="rId6" imgW="1155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32" y="3764250"/>
                        <a:ext cx="20240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368845" y="31737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&gt;0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</a:t>
            </a: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599032" y="2564100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en-US" sz="2000" b="1"/>
              <a:t>≤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52" name="Object 5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9690619"/>
              </p:ext>
            </p:extLst>
          </p:nvPr>
        </p:nvGraphicFramePr>
        <p:xfrm>
          <a:off x="2026195" y="2646650"/>
          <a:ext cx="1346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8" imgW="838080" imgH="253800" progId="Equation.3">
                  <p:embed/>
                </p:oleObj>
              </mc:Choice>
              <mc:Fallback>
                <p:oleObj name="公式" r:id="rId8" imgW="838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195" y="2646650"/>
                        <a:ext cx="1346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273236"/>
              </p:ext>
            </p:extLst>
          </p:nvPr>
        </p:nvGraphicFramePr>
        <p:xfrm>
          <a:off x="1953170" y="3170525"/>
          <a:ext cx="5905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10" imgW="3886200" imgH="304560" progId="Equation.3">
                  <p:embed/>
                </p:oleObj>
              </mc:Choice>
              <mc:Fallback>
                <p:oleObj name="公式" r:id="rId10" imgW="3886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170" y="3170525"/>
                        <a:ext cx="5905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Line 63"/>
          <p:cNvSpPr>
            <a:spLocks noChangeShapeType="1"/>
          </p:cNvSpPr>
          <p:nvPr/>
        </p:nvSpPr>
        <p:spPr bwMode="auto">
          <a:xfrm>
            <a:off x="1161007" y="2478375"/>
            <a:ext cx="4248150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SG"/>
          </a:p>
        </p:txBody>
      </p:sp>
      <p:sp>
        <p:nvSpPr>
          <p:cNvPr id="55" name="Line 64"/>
          <p:cNvSpPr>
            <a:spLocks noChangeShapeType="1"/>
          </p:cNvSpPr>
          <p:nvPr/>
        </p:nvSpPr>
        <p:spPr bwMode="auto">
          <a:xfrm>
            <a:off x="5410745" y="3702337"/>
            <a:ext cx="2374900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SG"/>
          </a:p>
        </p:txBody>
      </p:sp>
      <p:sp>
        <p:nvSpPr>
          <p:cNvPr id="56" name="Line 65"/>
          <p:cNvSpPr>
            <a:spLocks noChangeShapeType="1"/>
          </p:cNvSpPr>
          <p:nvPr/>
        </p:nvSpPr>
        <p:spPr bwMode="auto">
          <a:xfrm>
            <a:off x="802232" y="4278600"/>
            <a:ext cx="2087563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SG"/>
          </a:p>
        </p:txBody>
      </p:sp>
      <p:graphicFrame>
        <p:nvGraphicFramePr>
          <p:cNvPr id="5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946389"/>
              </p:ext>
            </p:extLst>
          </p:nvPr>
        </p:nvGraphicFramePr>
        <p:xfrm>
          <a:off x="1659482" y="4437350"/>
          <a:ext cx="55467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12" imgW="3517560" imgH="736560" progId="Equation.3">
                  <p:embed/>
                </p:oleObj>
              </mc:Choice>
              <mc:Fallback>
                <p:oleObj name="公式" r:id="rId12" imgW="35175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482" y="4437350"/>
                        <a:ext cx="5546725" cy="1162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4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  <p:bldP spid="46" grpId="0" build="p" autoUpdateAnimBg="0"/>
      <p:bldP spid="50" grpId="0" autoUpdateAnimBg="0"/>
      <p:bldP spid="51" grpId="0" build="p" autoUpdateAnimBg="0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41066" y="1050530"/>
            <a:ext cx="5812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~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(0, 1)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，求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aX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的分布。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14091" y="173633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251319"/>
              </p:ext>
            </p:extLst>
          </p:nvPr>
        </p:nvGraphicFramePr>
        <p:xfrm>
          <a:off x="2527028" y="2345930"/>
          <a:ext cx="29146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4" imgW="1676160" imgH="393480" progId="Equation.3">
                  <p:embed/>
                </p:oleObj>
              </mc:Choice>
              <mc:Fallback>
                <p:oleObj name="公式" r:id="rId4" imgW="1676160" imgH="393480" progId="Equation.3">
                  <p:embed/>
                  <p:pic>
                    <p:nvPicPr>
                      <p:cNvPr id="555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028" y="2345930"/>
                        <a:ext cx="291465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04271"/>
              </p:ext>
            </p:extLst>
          </p:nvPr>
        </p:nvGraphicFramePr>
        <p:xfrm>
          <a:off x="2431778" y="4327130"/>
          <a:ext cx="19431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6" imgW="1130040" imgH="495000" progId="Equation.3">
                  <p:embed/>
                </p:oleObj>
              </mc:Choice>
              <mc:Fallback>
                <p:oleObj name="公式" r:id="rId6" imgW="1130040" imgH="495000" progId="Equation.3">
                  <p:embed/>
                  <p:pic>
                    <p:nvPicPr>
                      <p:cNvPr id="555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78" y="4327130"/>
                        <a:ext cx="19431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384902"/>
              </p:ext>
            </p:extLst>
          </p:nvPr>
        </p:nvGraphicFramePr>
        <p:xfrm>
          <a:off x="6087791" y="4301730"/>
          <a:ext cx="19319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8" imgW="1028520" imgH="520560" progId="Equation.3">
                  <p:embed/>
                </p:oleObj>
              </mc:Choice>
              <mc:Fallback>
                <p:oleObj name="公式" r:id="rId8" imgW="1028520" imgH="520560" progId="Equation.3">
                  <p:embed/>
                  <p:pic>
                    <p:nvPicPr>
                      <p:cNvPr id="555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791" y="4301730"/>
                        <a:ext cx="19319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18891" y="5701073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即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56980"/>
              </p:ext>
            </p:extLst>
          </p:nvPr>
        </p:nvGraphicFramePr>
        <p:xfrm>
          <a:off x="2774678" y="2955530"/>
          <a:ext cx="30241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10" imgW="1739880" imgH="393480" progId="Equation.3">
                  <p:embed/>
                </p:oleObj>
              </mc:Choice>
              <mc:Fallback>
                <p:oleObj name="Equation" r:id="rId10" imgW="1739880" imgH="393480" progId="Equation.3">
                  <p:embed/>
                  <p:pic>
                    <p:nvPicPr>
                      <p:cNvPr id="5550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678" y="2955530"/>
                        <a:ext cx="302418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987993"/>
              </p:ext>
            </p:extLst>
          </p:nvPr>
        </p:nvGraphicFramePr>
        <p:xfrm>
          <a:off x="2241278" y="2422130"/>
          <a:ext cx="52863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公式" r:id="rId12" imgW="304560" imgH="711000" progId="Equation.3">
                  <p:embed/>
                </p:oleObj>
              </mc:Choice>
              <mc:Fallback>
                <p:oleObj name="公式" r:id="rId12" imgW="304560" imgH="711000" progId="Equation.3">
                  <p:embed/>
                  <p:pic>
                    <p:nvPicPr>
                      <p:cNvPr id="555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278" y="2422130"/>
                        <a:ext cx="528638" cy="1236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517878" y="242213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，   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&gt;0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746478" y="303173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，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&lt;0</a:t>
            </a:r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691318"/>
              </p:ext>
            </p:extLst>
          </p:nvPr>
        </p:nvGraphicFramePr>
        <p:xfrm>
          <a:off x="2382566" y="3984230"/>
          <a:ext cx="345122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14" imgW="2006280" imgH="965160" progId="Equation.3">
                  <p:embed/>
                </p:oleObj>
              </mc:Choice>
              <mc:Fallback>
                <p:oleObj name="公式" r:id="rId14" imgW="2006280" imgH="965160" progId="Equation.3">
                  <p:embed/>
                  <p:pic>
                    <p:nvPicPr>
                      <p:cNvPr id="5550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566" y="3984230"/>
                        <a:ext cx="3451225" cy="166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333228" y="173633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330303" y="1736330"/>
            <a:ext cx="196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aX+b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4770166" y="435888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593453" y="4576368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>
                <a:latin typeface="Times New Roman" panose="02020603050405020304" pitchFamily="18" charset="0"/>
              </a:rPr>
              <a:t>f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Y</a:t>
            </a:r>
            <a:r>
              <a:rPr kumimoji="1" lang="en-GB" altLang="zh-CN" sz="2400">
                <a:latin typeface="Times New Roman" panose="02020603050405020304" pitchFamily="18" charset="0"/>
              </a:rPr>
              <a:t>(</a:t>
            </a:r>
            <a:r>
              <a:rPr kumimoji="1" lang="en-GB" altLang="zh-CN" sz="2400" i="1">
                <a:latin typeface="Times New Roman" panose="02020603050405020304" pitchFamily="18" charset="0"/>
              </a:rPr>
              <a:t>y</a:t>
            </a:r>
            <a:r>
              <a:rPr kumimoji="1" lang="en-GB" altLang="zh-CN" sz="2400">
                <a:latin typeface="Times New Roman" panose="02020603050405020304" pitchFamily="18" charset="0"/>
              </a:rPr>
              <a:t>) = </a:t>
            </a:r>
            <a:r>
              <a:rPr kumimoji="1" lang="en-GB" altLang="zh-CN" sz="2400" i="1">
                <a:latin typeface="Times New Roman" panose="02020603050405020304" pitchFamily="18" charset="0"/>
              </a:rPr>
              <a:t>F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Y </a:t>
            </a:r>
            <a:r>
              <a:rPr kumimoji="1" lang="en-GB" altLang="zh-CN" sz="2400">
                <a:latin typeface="Times New Roman" panose="02020603050405020304" pitchFamily="18" charset="0"/>
              </a:rPr>
              <a:t>(</a:t>
            </a:r>
            <a:r>
              <a:rPr kumimoji="1" lang="en-GB" altLang="zh-CN" sz="2400" i="1">
                <a:latin typeface="Times New Roman" panose="02020603050405020304" pitchFamily="18" charset="0"/>
              </a:rPr>
              <a:t>y</a:t>
            </a:r>
            <a:r>
              <a:rPr kumimoji="1" lang="en-GB" altLang="zh-CN" sz="2400">
                <a:latin typeface="Times New Roman" panose="02020603050405020304" pitchFamily="18" charset="0"/>
              </a:rPr>
              <a:t>)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1693591" y="4555730"/>
            <a:ext cx="24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3848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23" grpId="0" build="p" autoUpdateAnimBg="0"/>
      <p:bldP spid="26" grpId="0" autoUpdateAnimBg="0"/>
      <p:bldP spid="27" grpId="0" build="p" autoUpdateAnimBg="0"/>
      <p:bldP spid="29" grpId="0" autoUpdateAnimBg="0"/>
      <p:bldP spid="30" grpId="0" autoUpdateAnimBg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03" y="15896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47552" y="5627503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09" name="Text Box 11"/>
          <p:cNvSpPr txBox="1">
            <a:spLocks noChangeArrowheads="1"/>
          </p:cNvSpPr>
          <p:nvPr/>
        </p:nvSpPr>
        <p:spPr bwMode="auto">
          <a:xfrm>
            <a:off x="-145351" y="729508"/>
            <a:ext cx="208452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定理法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48697" y="4063490"/>
            <a:ext cx="1143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948697" y="4063490"/>
            <a:ext cx="1143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6815589" y="4076547"/>
            <a:ext cx="1017587" cy="1600200"/>
            <a:chOff x="0" y="0"/>
            <a:chExt cx="641" cy="1008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86" y="0"/>
              <a:ext cx="0" cy="76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0" y="720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x</a:t>
              </a:r>
              <a:r>
                <a:rPr lang="zh-CN" altLang="zh-CN" sz="2400" b="1"/>
                <a:t>=</a:t>
              </a:r>
              <a:r>
                <a:rPr lang="zh-CN" altLang="zh-CN" sz="2400" b="1" i="1"/>
                <a:t>h</a:t>
              </a:r>
              <a:r>
                <a:rPr lang="zh-CN" altLang="zh-CN" sz="2400" b="1"/>
                <a:t>(</a:t>
              </a:r>
              <a:r>
                <a:rPr lang="zh-CN" altLang="zh-CN" sz="2400" b="1" i="1"/>
                <a:t>y</a:t>
              </a:r>
              <a:r>
                <a:rPr lang="zh-CN" altLang="zh-CN" sz="2400" b="1"/>
                <a:t>)</a:t>
              </a:r>
            </a:p>
          </p:txBody>
        </p:sp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97735" y="346817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 b="1"/>
              <a:t>证明：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939172" y="346817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 b="1"/>
              <a:t>若</a:t>
            </a:r>
            <a:r>
              <a:rPr lang="zh-CN" altLang="zh-CN" sz="2400" b="1" i="1"/>
              <a:t>g</a:t>
            </a:r>
            <a:r>
              <a:rPr lang="zh-CN" altLang="zh-CN" sz="2400" b="1"/>
              <a:t>(</a:t>
            </a:r>
            <a:r>
              <a:rPr lang="zh-CN" altLang="zh-CN" sz="2400" b="1" i="1"/>
              <a:t>x</a:t>
            </a:r>
            <a:r>
              <a:rPr lang="zh-CN" altLang="zh-CN" sz="2400" b="1"/>
              <a:t>)</a:t>
            </a:r>
            <a:r>
              <a:rPr lang="zh-CN" altLang="zh-CN" sz="2400" b="1">
                <a:latin typeface="宋体" panose="02010600030101010101" pitchFamily="2" charset="-122"/>
              </a:rPr>
              <a:t>↗</a:t>
            </a:r>
            <a:r>
              <a:rPr lang="zh-CN" altLang="zh-CN" sz="2400" b="1"/>
              <a:t> ，则</a:t>
            </a:r>
            <a:r>
              <a:rPr lang="zh-CN" altLang="zh-CN" sz="2400" b="1" i="1"/>
              <a:t>h'</a:t>
            </a:r>
            <a:r>
              <a:rPr lang="zh-CN" altLang="zh-CN" sz="2400" b="1"/>
              <a:t>(</a:t>
            </a:r>
            <a:r>
              <a:rPr lang="zh-CN" altLang="zh-CN" sz="2400" b="1" i="1"/>
              <a:t>y</a:t>
            </a:r>
            <a:r>
              <a:rPr lang="zh-CN" altLang="zh-CN" sz="2400" b="1"/>
              <a:t>) &gt; 0 </a:t>
            </a: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5504"/>
              </p:ext>
            </p:extLst>
          </p:nvPr>
        </p:nvGraphicFramePr>
        <p:xfrm>
          <a:off x="650122" y="3984115"/>
          <a:ext cx="2590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r:id="rId5" imgW="1332343" imgH="215713" progId="Equation.DSMT4">
                  <p:embed/>
                </p:oleObj>
              </mc:Choice>
              <mc:Fallback>
                <p:oleObj r:id="rId5" imgW="1332343" imgH="215713" progId="Equation.DSMT4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122" y="3984115"/>
                        <a:ext cx="25908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304685"/>
              </p:ext>
            </p:extLst>
          </p:nvPr>
        </p:nvGraphicFramePr>
        <p:xfrm>
          <a:off x="3207585" y="4017453"/>
          <a:ext cx="18240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7" imgW="964781" imgH="203112" progId="Equation.DSMT4">
                  <p:embed/>
                </p:oleObj>
              </mc:Choice>
              <mc:Fallback>
                <p:oleObj r:id="rId7" imgW="964781" imgH="203112" progId="Equation.DSMT4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585" y="4017453"/>
                        <a:ext cx="182403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86099"/>
              </p:ext>
            </p:extLst>
          </p:nvPr>
        </p:nvGraphicFramePr>
        <p:xfrm>
          <a:off x="1242260" y="4476240"/>
          <a:ext cx="19526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r:id="rId9" imgW="1003300" imgH="330200" progId="Equation.DSMT4">
                  <p:embed/>
                </p:oleObj>
              </mc:Choice>
              <mc:Fallback>
                <p:oleObj r:id="rId9" imgW="1003300" imgH="330200" progId="Equation.DSMT4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260" y="4476240"/>
                        <a:ext cx="19526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18094"/>
              </p:ext>
            </p:extLst>
          </p:nvPr>
        </p:nvGraphicFramePr>
        <p:xfrm>
          <a:off x="656472" y="5196965"/>
          <a:ext cx="19335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r:id="rId11" imgW="1027808" imgH="215713" progId="Equation.DSMT4">
                  <p:embed/>
                </p:oleObj>
              </mc:Choice>
              <mc:Fallback>
                <p:oleObj r:id="rId11" imgW="1027808" imgH="215713" progId="Equation.DSMT4">
                  <p:embed/>
                  <p:pic>
                    <p:nvPicPr>
                      <p:cNvPr id="7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72" y="5196965"/>
                        <a:ext cx="19335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未知"/>
          <p:cNvSpPr>
            <a:spLocks/>
          </p:cNvSpPr>
          <p:nvPr/>
        </p:nvSpPr>
        <p:spPr bwMode="auto">
          <a:xfrm>
            <a:off x="5663064" y="3619347"/>
            <a:ext cx="1536700" cy="1828800"/>
          </a:xfrm>
          <a:custGeom>
            <a:avLst/>
            <a:gdLst>
              <a:gd name="T0" fmla="*/ 0 w 968"/>
              <a:gd name="T1" fmla="*/ 2147483646 h 1152"/>
              <a:gd name="T2" fmla="*/ 967740000 w 968"/>
              <a:gd name="T3" fmla="*/ 2147483646 h 1152"/>
              <a:gd name="T4" fmla="*/ 1572577500 w 968"/>
              <a:gd name="T5" fmla="*/ 2056447500 h 1152"/>
              <a:gd name="T6" fmla="*/ 2056447500 w 968"/>
              <a:gd name="T7" fmla="*/ 1330642500 h 1152"/>
              <a:gd name="T8" fmla="*/ 2147483646 w 968"/>
              <a:gd name="T9" fmla="*/ 725805000 h 1152"/>
              <a:gd name="T10" fmla="*/ 2147483646 w 968"/>
              <a:gd name="T11" fmla="*/ 241935000 h 1152"/>
              <a:gd name="T12" fmla="*/ 2147483646 w 968"/>
              <a:gd name="T13" fmla="*/ 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8" h="1152">
                <a:moveTo>
                  <a:pt x="0" y="1152"/>
                </a:moveTo>
                <a:cubicBezTo>
                  <a:pt x="140" y="1108"/>
                  <a:pt x="280" y="1064"/>
                  <a:pt x="384" y="1008"/>
                </a:cubicBezTo>
                <a:cubicBezTo>
                  <a:pt x="488" y="952"/>
                  <a:pt x="552" y="896"/>
                  <a:pt x="624" y="816"/>
                </a:cubicBezTo>
                <a:cubicBezTo>
                  <a:pt x="696" y="736"/>
                  <a:pt x="768" y="616"/>
                  <a:pt x="816" y="528"/>
                </a:cubicBezTo>
                <a:cubicBezTo>
                  <a:pt x="864" y="440"/>
                  <a:pt x="888" y="360"/>
                  <a:pt x="912" y="288"/>
                </a:cubicBezTo>
                <a:cubicBezTo>
                  <a:pt x="936" y="216"/>
                  <a:pt x="952" y="144"/>
                  <a:pt x="960" y="96"/>
                </a:cubicBezTo>
                <a:cubicBezTo>
                  <a:pt x="968" y="48"/>
                  <a:pt x="960" y="16"/>
                  <a:pt x="96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938963"/>
              </p:ext>
            </p:extLst>
          </p:nvPr>
        </p:nvGraphicFramePr>
        <p:xfrm>
          <a:off x="2480510" y="5195378"/>
          <a:ext cx="1095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r:id="rId13" imgW="583947" imgH="215806" progId="Equation.3">
                  <p:embed/>
                </p:oleObj>
              </mc:Choice>
              <mc:Fallback>
                <p:oleObj r:id="rId13" imgW="583947" imgH="215806" progId="Equation.3">
                  <p:embed/>
                  <p:pic>
                    <p:nvPicPr>
                      <p:cNvPr id="7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510" y="5195378"/>
                        <a:ext cx="10953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890984"/>
              </p:ext>
            </p:extLst>
          </p:nvPr>
        </p:nvGraphicFramePr>
        <p:xfrm>
          <a:off x="3547310" y="5273165"/>
          <a:ext cx="6651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r:id="rId15" imgW="355754" imgH="203288" progId="Equation.3">
                  <p:embed/>
                </p:oleObj>
              </mc:Choice>
              <mc:Fallback>
                <p:oleObj r:id="rId15" imgW="355754" imgH="203288" progId="Equation.3">
                  <p:embed/>
                  <p:pic>
                    <p:nvPicPr>
                      <p:cNvPr id="71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310" y="5273165"/>
                        <a:ext cx="66516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6577464" y="3619347"/>
            <a:ext cx="1600200" cy="2057400"/>
            <a:chOff x="0" y="0"/>
            <a:chExt cx="1008" cy="1296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8" y="0"/>
              <a:ext cx="960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>
              <a:off x="0" y="568"/>
              <a:ext cx="960" cy="296"/>
            </a:xfrm>
            <a:custGeom>
              <a:avLst/>
              <a:gdLst>
                <a:gd name="T0" fmla="*/ 0 w 960"/>
                <a:gd name="T1" fmla="*/ 296 h 296"/>
                <a:gd name="T2" fmla="*/ 144 w 960"/>
                <a:gd name="T3" fmla="*/ 200 h 296"/>
                <a:gd name="T4" fmla="*/ 240 w 960"/>
                <a:gd name="T5" fmla="*/ 104 h 296"/>
                <a:gd name="T6" fmla="*/ 336 w 960"/>
                <a:gd name="T7" fmla="*/ 56 h 296"/>
                <a:gd name="T8" fmla="*/ 480 w 960"/>
                <a:gd name="T9" fmla="*/ 8 h 296"/>
                <a:gd name="T10" fmla="*/ 624 w 960"/>
                <a:gd name="T11" fmla="*/ 8 h 296"/>
                <a:gd name="T12" fmla="*/ 768 w 960"/>
                <a:gd name="T13" fmla="*/ 8 h 296"/>
                <a:gd name="T14" fmla="*/ 960 w 960"/>
                <a:gd name="T15" fmla="*/ 8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60" h="296">
                  <a:moveTo>
                    <a:pt x="0" y="296"/>
                  </a:moveTo>
                  <a:cubicBezTo>
                    <a:pt x="52" y="264"/>
                    <a:pt x="104" y="232"/>
                    <a:pt x="144" y="200"/>
                  </a:cubicBezTo>
                  <a:cubicBezTo>
                    <a:pt x="184" y="168"/>
                    <a:pt x="208" y="128"/>
                    <a:pt x="240" y="104"/>
                  </a:cubicBezTo>
                  <a:cubicBezTo>
                    <a:pt x="272" y="80"/>
                    <a:pt x="296" y="72"/>
                    <a:pt x="336" y="56"/>
                  </a:cubicBezTo>
                  <a:cubicBezTo>
                    <a:pt x="376" y="40"/>
                    <a:pt x="432" y="16"/>
                    <a:pt x="480" y="8"/>
                  </a:cubicBezTo>
                  <a:cubicBezTo>
                    <a:pt x="528" y="0"/>
                    <a:pt x="576" y="8"/>
                    <a:pt x="624" y="8"/>
                  </a:cubicBezTo>
                  <a:cubicBezTo>
                    <a:pt x="672" y="8"/>
                    <a:pt x="712" y="8"/>
                    <a:pt x="768" y="8"/>
                  </a:cubicBezTo>
                  <a:cubicBezTo>
                    <a:pt x="824" y="8"/>
                    <a:pt x="892" y="8"/>
                    <a:pt x="960" y="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5420176" y="3847947"/>
            <a:ext cx="1690688" cy="457200"/>
            <a:chOff x="0" y="0"/>
            <a:chExt cx="1065" cy="288"/>
          </a:xfrm>
        </p:grpSpPr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y</a:t>
              </a: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153" y="144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5663064" y="4152747"/>
            <a:ext cx="2514600" cy="322262"/>
            <a:chOff x="0" y="0"/>
            <a:chExt cx="1584" cy="203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0" y="1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24"/>
            <p:cNvGraphicFramePr>
              <a:graphicFrameLocks noChangeAspect="1"/>
            </p:cNvGraphicFramePr>
            <p:nvPr/>
          </p:nvGraphicFramePr>
          <p:xfrm>
            <a:off x="1188" y="0"/>
            <a:ext cx="15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r:id="rId17" imgW="152532" imgH="203377" progId="Equation.DSMT4">
                    <p:embed/>
                  </p:oleObj>
                </mc:Choice>
                <mc:Fallback>
                  <p:oleObj r:id="rId17" imgW="152532" imgH="203377" progId="Equation.DSMT4">
                    <p:embed/>
                    <p:pic>
                      <p:nvPicPr>
                        <p:cNvPr id="1850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0"/>
                          <a:ext cx="15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709601"/>
              </p:ext>
            </p:extLst>
          </p:nvPr>
        </p:nvGraphicFramePr>
        <p:xfrm>
          <a:off x="2393152" y="5740247"/>
          <a:ext cx="1143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r:id="rId19" imgW="609336" imgH="215806" progId="Equation.3">
                  <p:embed/>
                </p:oleObj>
              </mc:Choice>
              <mc:Fallback>
                <p:oleObj r:id="rId19" imgW="609336" imgH="215806" progId="Equation.3">
                  <p:embed/>
                  <p:pic>
                    <p:nvPicPr>
                      <p:cNvPr id="71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152" y="5740247"/>
                        <a:ext cx="1143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未知"/>
          <p:cNvSpPr>
            <a:spLocks/>
          </p:cNvSpPr>
          <p:nvPr/>
        </p:nvSpPr>
        <p:spPr bwMode="auto">
          <a:xfrm>
            <a:off x="5053464" y="5448147"/>
            <a:ext cx="609600" cy="88900"/>
          </a:xfrm>
          <a:custGeom>
            <a:avLst/>
            <a:gdLst>
              <a:gd name="T0" fmla="*/ 967740000 w 384"/>
              <a:gd name="T1" fmla="*/ 0 h 56"/>
              <a:gd name="T2" fmla="*/ 604837500 w 384"/>
              <a:gd name="T3" fmla="*/ 120967500 h 56"/>
              <a:gd name="T4" fmla="*/ 0 w 384"/>
              <a:gd name="T5" fmla="*/ 12096750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56">
                <a:moveTo>
                  <a:pt x="384" y="0"/>
                </a:moveTo>
                <a:cubicBezTo>
                  <a:pt x="344" y="20"/>
                  <a:pt x="304" y="40"/>
                  <a:pt x="240" y="48"/>
                </a:cubicBezTo>
                <a:cubicBezTo>
                  <a:pt x="176" y="56"/>
                  <a:pt x="40" y="48"/>
                  <a:pt x="0" y="4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" name="Group 27"/>
          <p:cNvGrpSpPr>
            <a:grpSpLocks/>
          </p:cNvGrpSpPr>
          <p:nvPr/>
        </p:nvGrpSpPr>
        <p:grpSpPr bwMode="auto">
          <a:xfrm>
            <a:off x="4959801" y="5352897"/>
            <a:ext cx="2971800" cy="231775"/>
            <a:chOff x="0" y="0"/>
            <a:chExt cx="1872" cy="146"/>
          </a:xfrm>
        </p:grpSpPr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0" y="14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29"/>
            <p:cNvGraphicFramePr>
              <a:graphicFrameLocks noChangeAspect="1"/>
            </p:cNvGraphicFramePr>
            <p:nvPr/>
          </p:nvGraphicFramePr>
          <p:xfrm>
            <a:off x="1497" y="0"/>
            <a:ext cx="15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r:id="rId21" imgW="152599" imgH="139882" progId="Equation.DSMT4">
                    <p:embed/>
                  </p:oleObj>
                </mc:Choice>
                <mc:Fallback>
                  <p:oleObj r:id="rId21" imgW="152599" imgH="139882" progId="Equation.DSMT4">
                    <p:embed/>
                    <p:pic>
                      <p:nvPicPr>
                        <p:cNvPr id="1850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0"/>
                          <a:ext cx="15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0"/>
          <p:cNvGrpSpPr>
            <a:grpSpLocks/>
          </p:cNvGrpSpPr>
          <p:nvPr/>
        </p:nvGrpSpPr>
        <p:grpSpPr bwMode="auto">
          <a:xfrm>
            <a:off x="5420176" y="5295747"/>
            <a:ext cx="1690688" cy="685800"/>
            <a:chOff x="0" y="0"/>
            <a:chExt cx="1065" cy="432"/>
          </a:xfrm>
        </p:grpSpPr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0" y="14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y</a:t>
              </a: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153" y="288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153" y="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29655"/>
              </p:ext>
            </p:extLst>
          </p:nvPr>
        </p:nvGraphicFramePr>
        <p:xfrm>
          <a:off x="2370927" y="6121247"/>
          <a:ext cx="11874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r:id="rId23" imgW="634725" imgH="215806" progId="Equation.3">
                  <p:embed/>
                </p:oleObj>
              </mc:Choice>
              <mc:Fallback>
                <p:oleObj r:id="rId23" imgW="634725" imgH="215806" progId="Equation.3">
                  <p:embed/>
                  <p:pic>
                    <p:nvPicPr>
                      <p:cNvPr id="720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927" y="6121247"/>
                        <a:ext cx="11874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80837"/>
              </p:ext>
            </p:extLst>
          </p:nvPr>
        </p:nvGraphicFramePr>
        <p:xfrm>
          <a:off x="3421852" y="5659285"/>
          <a:ext cx="7508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r:id="rId25" imgW="368620" imgH="457597" progId="Equation.3">
                  <p:embed/>
                </p:oleObj>
              </mc:Choice>
              <mc:Fallback>
                <p:oleObj r:id="rId25" imgW="368620" imgH="457597" progId="Equation.3">
                  <p:embed/>
                  <p:pic>
                    <p:nvPicPr>
                      <p:cNvPr id="720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852" y="5659285"/>
                        <a:ext cx="75088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54035"/>
              </p:ext>
            </p:extLst>
          </p:nvPr>
        </p:nvGraphicFramePr>
        <p:xfrm>
          <a:off x="4246318" y="6024766"/>
          <a:ext cx="21256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r:id="rId27" imgW="1129320" imgH="215713" progId="Equation.3">
                  <p:embed/>
                </p:oleObj>
              </mc:Choice>
              <mc:Fallback>
                <p:oleObj r:id="rId27" imgW="1129320" imgH="215713" progId="Equation.3">
                  <p:embed/>
                  <p:pic>
                    <p:nvPicPr>
                      <p:cNvPr id="720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318" y="6024766"/>
                        <a:ext cx="21256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37"/>
          <p:cNvSpPr>
            <a:spLocks noChangeArrowheads="1"/>
          </p:cNvSpPr>
          <p:nvPr/>
        </p:nvSpPr>
        <p:spPr bwMode="auto">
          <a:xfrm>
            <a:off x="4502985" y="3523740"/>
            <a:ext cx="230187" cy="3698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&lt;</a:t>
            </a:r>
            <a:endParaRPr lang="zh-CN" altLang="zh-CN" sz="2400" b="1" dirty="0"/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2888497" y="3541203"/>
            <a:ext cx="287338" cy="3651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↘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039435" y="4042853"/>
            <a:ext cx="255587" cy="3048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≥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1664535" y="4823903"/>
            <a:ext cx="476250" cy="2444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600" b="1" i="1">
                <a:solidFill>
                  <a:srgbClr val="FF0000"/>
                </a:solidFill>
              </a:rPr>
              <a:t>h</a:t>
            </a:r>
            <a:r>
              <a:rPr lang="zh-CN" altLang="zh-CN" sz="1600" b="1">
                <a:solidFill>
                  <a:srgbClr val="FF0000"/>
                </a:solidFill>
              </a:rPr>
              <a:t>(</a:t>
            </a:r>
            <a:r>
              <a:rPr lang="zh-CN" altLang="zh-CN" sz="1600" b="1" i="1">
                <a:solidFill>
                  <a:srgbClr val="FF0000"/>
                </a:solidFill>
              </a:rPr>
              <a:t>y</a:t>
            </a:r>
            <a:r>
              <a:rPr lang="zh-CN" altLang="zh-CN" sz="1600" b="1">
                <a:solidFill>
                  <a:srgbClr val="FF0000"/>
                </a:solidFill>
              </a:rPr>
              <a:t>)</a:t>
            </a:r>
            <a:endParaRPr lang="zh-CN" altLang="zh-CN" sz="2400" b="1"/>
          </a:p>
        </p:txBody>
      </p:sp>
      <p:grpSp>
        <p:nvGrpSpPr>
          <p:cNvPr id="48" name="Group 41"/>
          <p:cNvGrpSpPr>
            <a:grpSpLocks/>
          </p:cNvGrpSpPr>
          <p:nvPr/>
        </p:nvGrpSpPr>
        <p:grpSpPr bwMode="auto">
          <a:xfrm>
            <a:off x="4959801" y="3192309"/>
            <a:ext cx="3429000" cy="2819400"/>
            <a:chOff x="0" y="0"/>
            <a:chExt cx="2160" cy="1776"/>
          </a:xfrm>
        </p:grpSpPr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160" cy="1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279" y="67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y</a:t>
              </a:r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432" y="816"/>
              <a:ext cx="76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" name="Group 45"/>
            <p:cNvGrpSpPr>
              <a:grpSpLocks/>
            </p:cNvGrpSpPr>
            <p:nvPr/>
          </p:nvGrpSpPr>
          <p:grpSpPr bwMode="auto">
            <a:xfrm>
              <a:off x="1014" y="816"/>
              <a:ext cx="641" cy="720"/>
              <a:chOff x="0" y="0"/>
              <a:chExt cx="641" cy="720"/>
            </a:xfrm>
          </p:grpSpPr>
          <p:sp>
            <p:nvSpPr>
              <p:cNvPr id="54" name="Line 46"/>
              <p:cNvSpPr>
                <a:spLocks noChangeShapeType="1"/>
              </p:cNvSpPr>
              <p:nvPr/>
            </p:nvSpPr>
            <p:spPr bwMode="auto">
              <a:xfrm flipH="1">
                <a:off x="186" y="0"/>
                <a:ext cx="0" cy="48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64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zh-CN" sz="2400" b="1" i="1"/>
                  <a:t>x</a:t>
                </a:r>
                <a:r>
                  <a:rPr lang="zh-CN" altLang="zh-CN" sz="2400" b="1"/>
                  <a:t>=</a:t>
                </a:r>
                <a:r>
                  <a:rPr lang="zh-CN" altLang="zh-CN" sz="2400" b="1" i="1"/>
                  <a:t>h</a:t>
                </a:r>
                <a:r>
                  <a:rPr lang="zh-CN" altLang="zh-CN" sz="2400" b="1"/>
                  <a:t>(</a:t>
                </a:r>
                <a:r>
                  <a:rPr lang="zh-CN" altLang="zh-CN" sz="2400" b="1" i="1"/>
                  <a:t>y</a:t>
                </a:r>
                <a:r>
                  <a:rPr lang="zh-CN" altLang="zh-CN" sz="2400" b="1"/>
                  <a:t>)</a:t>
                </a:r>
              </a:p>
            </p:txBody>
          </p:sp>
        </p:grp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288" y="288"/>
              <a:ext cx="1392" cy="912"/>
            </a:xfrm>
            <a:custGeom>
              <a:avLst/>
              <a:gdLst>
                <a:gd name="T0" fmla="*/ 0 w 1392"/>
                <a:gd name="T1" fmla="*/ 0 h 912"/>
                <a:gd name="T2" fmla="*/ 240 w 1392"/>
                <a:gd name="T3" fmla="*/ 48 h 912"/>
                <a:gd name="T4" fmla="*/ 480 w 1392"/>
                <a:gd name="T5" fmla="*/ 144 h 912"/>
                <a:gd name="T6" fmla="*/ 672 w 1392"/>
                <a:gd name="T7" fmla="*/ 288 h 912"/>
                <a:gd name="T8" fmla="*/ 864 w 1392"/>
                <a:gd name="T9" fmla="*/ 480 h 912"/>
                <a:gd name="T10" fmla="*/ 1008 w 1392"/>
                <a:gd name="T11" fmla="*/ 624 h 912"/>
                <a:gd name="T12" fmla="*/ 1248 w 1392"/>
                <a:gd name="T13" fmla="*/ 816 h 912"/>
                <a:gd name="T14" fmla="*/ 1392 w 1392"/>
                <a:gd name="T15" fmla="*/ 912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2" h="912">
                  <a:moveTo>
                    <a:pt x="0" y="0"/>
                  </a:moveTo>
                  <a:cubicBezTo>
                    <a:pt x="80" y="12"/>
                    <a:pt x="160" y="24"/>
                    <a:pt x="240" y="48"/>
                  </a:cubicBezTo>
                  <a:cubicBezTo>
                    <a:pt x="320" y="72"/>
                    <a:pt x="408" y="104"/>
                    <a:pt x="480" y="144"/>
                  </a:cubicBezTo>
                  <a:cubicBezTo>
                    <a:pt x="552" y="184"/>
                    <a:pt x="608" y="232"/>
                    <a:pt x="672" y="288"/>
                  </a:cubicBezTo>
                  <a:cubicBezTo>
                    <a:pt x="736" y="344"/>
                    <a:pt x="808" y="424"/>
                    <a:pt x="864" y="480"/>
                  </a:cubicBezTo>
                  <a:cubicBezTo>
                    <a:pt x="920" y="536"/>
                    <a:pt x="944" y="568"/>
                    <a:pt x="1008" y="624"/>
                  </a:cubicBezTo>
                  <a:cubicBezTo>
                    <a:pt x="1072" y="680"/>
                    <a:pt x="1184" y="768"/>
                    <a:pt x="1248" y="816"/>
                  </a:cubicBezTo>
                  <a:cubicBezTo>
                    <a:pt x="1312" y="864"/>
                    <a:pt x="1368" y="896"/>
                    <a:pt x="1392" y="91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49"/>
          <p:cNvGrpSpPr>
            <a:grpSpLocks/>
          </p:cNvGrpSpPr>
          <p:nvPr/>
        </p:nvGrpSpPr>
        <p:grpSpPr bwMode="auto">
          <a:xfrm>
            <a:off x="5510664" y="5219547"/>
            <a:ext cx="2836862" cy="457200"/>
            <a:chOff x="0" y="0"/>
            <a:chExt cx="1787" cy="288"/>
          </a:xfrm>
        </p:grpSpPr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0" y="4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1575" y="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x</a:t>
              </a:r>
            </a:p>
          </p:txBody>
        </p:sp>
      </p:grpSp>
      <p:grpSp>
        <p:nvGrpSpPr>
          <p:cNvPr id="59" name="Group 52"/>
          <p:cNvGrpSpPr>
            <a:grpSpLocks/>
          </p:cNvGrpSpPr>
          <p:nvPr/>
        </p:nvGrpSpPr>
        <p:grpSpPr bwMode="auto">
          <a:xfrm>
            <a:off x="5663064" y="3162147"/>
            <a:ext cx="1163637" cy="2133600"/>
            <a:chOff x="0" y="0"/>
            <a:chExt cx="733" cy="1344"/>
          </a:xfrm>
        </p:grpSpPr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V="1">
              <a:off x="0" y="4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54"/>
            <p:cNvSpPr>
              <a:spLocks noChangeArrowheads="1"/>
            </p:cNvSpPr>
            <p:nvPr/>
          </p:nvSpPr>
          <p:spPr bwMode="auto">
            <a:xfrm>
              <a:off x="7" y="0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y=g</a:t>
              </a:r>
              <a:r>
                <a:rPr lang="zh-CN" altLang="zh-CN" sz="2400" b="1"/>
                <a:t>(</a:t>
              </a:r>
              <a:r>
                <a:rPr lang="zh-CN" altLang="zh-CN" sz="2400" b="1" i="1"/>
                <a:t>x</a:t>
              </a:r>
              <a:r>
                <a:rPr lang="zh-CN" altLang="zh-CN" sz="2400" b="1"/>
                <a:t>)  </a:t>
              </a:r>
            </a:p>
          </p:txBody>
        </p:sp>
      </p:grpSp>
      <p:graphicFrame>
        <p:nvGraphicFramePr>
          <p:cNvPr id="62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78508"/>
              </p:ext>
            </p:extLst>
          </p:nvPr>
        </p:nvGraphicFramePr>
        <p:xfrm>
          <a:off x="3594935" y="4620703"/>
          <a:ext cx="11636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r:id="rId29" imgW="647700" imgH="203200" progId="Equation.DSMT4">
                  <p:embed/>
                </p:oleObj>
              </mc:Choice>
              <mc:Fallback>
                <p:oleObj r:id="rId29" imgW="647700" imgH="203200" progId="Equation.DSMT4">
                  <p:embed/>
                  <p:pic>
                    <p:nvPicPr>
                      <p:cNvPr id="722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935" y="4620703"/>
                        <a:ext cx="11636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56"/>
          <p:cNvGrpSpPr>
            <a:grpSpLocks/>
          </p:cNvGrpSpPr>
          <p:nvPr/>
        </p:nvGrpSpPr>
        <p:grpSpPr bwMode="auto">
          <a:xfrm>
            <a:off x="2480510" y="5119178"/>
            <a:ext cx="2057400" cy="533400"/>
            <a:chOff x="0" y="0"/>
            <a:chExt cx="1296" cy="336"/>
          </a:xfrm>
        </p:grpSpPr>
        <p:sp>
          <p:nvSpPr>
            <p:cNvPr id="64" name="Rectangle 57"/>
            <p:cNvSpPr>
              <a:spLocks noChangeArrowheads="1"/>
            </p:cNvSpPr>
            <p:nvPr/>
          </p:nvSpPr>
          <p:spPr bwMode="auto">
            <a:xfrm>
              <a:off x="0" y="0"/>
              <a:ext cx="1296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65" name="Group 58"/>
            <p:cNvGrpSpPr>
              <a:grpSpLocks/>
            </p:cNvGrpSpPr>
            <p:nvPr/>
          </p:nvGrpSpPr>
          <p:grpSpPr bwMode="auto">
            <a:xfrm>
              <a:off x="0" y="48"/>
              <a:ext cx="1248" cy="254"/>
              <a:chOff x="0" y="0"/>
              <a:chExt cx="1248" cy="254"/>
            </a:xfrm>
          </p:grpSpPr>
          <p:graphicFrame>
            <p:nvGraphicFramePr>
              <p:cNvPr id="66" name="Object 59"/>
              <p:cNvGraphicFramePr>
                <a:graphicFrameLocks noChangeAspect="1"/>
              </p:cNvGraphicFramePr>
              <p:nvPr/>
            </p:nvGraphicFramePr>
            <p:xfrm>
              <a:off x="157" y="0"/>
              <a:ext cx="690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r:id="rId31" imgW="583947" imgH="215806" progId="Equation.3">
                      <p:embed/>
                    </p:oleObj>
                  </mc:Choice>
                  <mc:Fallback>
                    <p:oleObj r:id="rId31" imgW="583947" imgH="215806" progId="Equation.3">
                      <p:embed/>
                      <p:pic>
                        <p:nvPicPr>
                          <p:cNvPr id="18482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" y="0"/>
                            <a:ext cx="690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60"/>
              <p:cNvGraphicFramePr>
                <a:graphicFrameLocks noChangeAspect="1"/>
              </p:cNvGraphicFramePr>
              <p:nvPr/>
            </p:nvGraphicFramePr>
            <p:xfrm>
              <a:off x="829" y="0"/>
              <a:ext cx="41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r:id="rId32" imgW="355754" imgH="203288" progId="Equation.3">
                      <p:embed/>
                    </p:oleObj>
                  </mc:Choice>
                  <mc:Fallback>
                    <p:oleObj r:id="rId32" imgW="355754" imgH="203288" progId="Equation.3">
                      <p:embed/>
                      <p:pic>
                        <p:nvPicPr>
                          <p:cNvPr id="18483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" y="0"/>
                            <a:ext cx="419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Text Box 61"/>
              <p:cNvSpPr txBox="1">
                <a:spLocks noChangeArrowheads="1"/>
              </p:cNvSpPr>
              <p:nvPr/>
            </p:nvSpPr>
            <p:spPr bwMode="auto">
              <a:xfrm>
                <a:off x="0" y="10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zh-CN" sz="2400" b="1">
                    <a:solidFill>
                      <a:srgbClr val="FF0000"/>
                    </a:solidFill>
                  </a:rPr>
                  <a:t>－</a:t>
                </a:r>
                <a:endParaRPr lang="zh-CN" altLang="zh-CN" sz="2400" b="1"/>
              </a:p>
            </p:txBody>
          </p:sp>
        </p:grpSp>
      </p:grpSp>
      <p:grpSp>
        <p:nvGrpSpPr>
          <p:cNvPr id="69" name="Group 62"/>
          <p:cNvGrpSpPr>
            <a:grpSpLocks/>
          </p:cNvGrpSpPr>
          <p:nvPr/>
        </p:nvGrpSpPr>
        <p:grpSpPr bwMode="auto">
          <a:xfrm>
            <a:off x="2480510" y="5042978"/>
            <a:ext cx="2314575" cy="685800"/>
            <a:chOff x="0" y="0"/>
            <a:chExt cx="1458" cy="432"/>
          </a:xfrm>
        </p:grpSpPr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18" y="0"/>
              <a:ext cx="1440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71" name="Object 64"/>
            <p:cNvGraphicFramePr>
              <a:graphicFrameLocks noChangeAspect="1"/>
            </p:cNvGraphicFramePr>
            <p:nvPr/>
          </p:nvGraphicFramePr>
          <p:xfrm>
            <a:off x="0" y="96"/>
            <a:ext cx="69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r:id="rId33" imgW="583947" imgH="215806" progId="Equation.3">
                    <p:embed/>
                  </p:oleObj>
                </mc:Choice>
                <mc:Fallback>
                  <p:oleObj r:id="rId33" imgW="583947" imgH="215806" progId="Equation.3">
                    <p:embed/>
                    <p:pic>
                      <p:nvPicPr>
                        <p:cNvPr id="18476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6"/>
                          <a:ext cx="69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65"/>
            <p:cNvGraphicFramePr>
              <a:graphicFrameLocks noChangeAspect="1"/>
            </p:cNvGraphicFramePr>
            <p:nvPr/>
          </p:nvGraphicFramePr>
          <p:xfrm>
            <a:off x="799" y="96"/>
            <a:ext cx="41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r:id="rId34" imgW="355754" imgH="203288" progId="Equation.3">
                    <p:embed/>
                  </p:oleObj>
                </mc:Choice>
                <mc:Fallback>
                  <p:oleObj r:id="rId34" imgW="355754" imgH="203288" progId="Equation.3">
                    <p:embed/>
                    <p:pic>
                      <p:nvPicPr>
                        <p:cNvPr id="18477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96"/>
                          <a:ext cx="41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642" y="106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400" b="1">
                  <a:solidFill>
                    <a:srgbClr val="FF0000"/>
                  </a:solidFill>
                </a:rPr>
                <a:t>｜</a:t>
              </a:r>
              <a:endParaRPr lang="zh-CN" altLang="zh-CN" sz="2400" b="1"/>
            </a:p>
          </p:txBody>
        </p:sp>
        <p:sp>
          <p:nvSpPr>
            <p:cNvPr id="74" name="Text Box 67"/>
            <p:cNvSpPr txBox="1">
              <a:spLocks noChangeArrowheads="1"/>
            </p:cNvSpPr>
            <p:nvPr/>
          </p:nvSpPr>
          <p:spPr bwMode="auto">
            <a:xfrm>
              <a:off x="1170" y="96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400" b="1">
                  <a:solidFill>
                    <a:srgbClr val="FF0000"/>
                  </a:solidFill>
                </a:rPr>
                <a:t>｜</a:t>
              </a:r>
              <a:endParaRPr lang="zh-CN" altLang="zh-CN" sz="2400" b="1"/>
            </a:p>
          </p:txBody>
        </p:sp>
      </p:grpSp>
      <p:graphicFrame>
        <p:nvGraphicFramePr>
          <p:cNvPr id="75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11213"/>
              </p:ext>
            </p:extLst>
          </p:nvPr>
        </p:nvGraphicFramePr>
        <p:xfrm>
          <a:off x="686590" y="5800572"/>
          <a:ext cx="11922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r:id="rId35" imgW="748975" imgH="215806" progId="Equation.DSMT4">
                  <p:embed/>
                </p:oleObj>
              </mc:Choice>
              <mc:Fallback>
                <p:oleObj r:id="rId35" imgW="748975" imgH="215806" progId="Equation.DSMT4">
                  <p:embed/>
                  <p:pic>
                    <p:nvPicPr>
                      <p:cNvPr id="723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0" y="5800572"/>
                        <a:ext cx="11922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78199"/>
              </p:ext>
            </p:extLst>
          </p:nvPr>
        </p:nvGraphicFramePr>
        <p:xfrm>
          <a:off x="686590" y="6160935"/>
          <a:ext cx="1184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37" imgW="736280" imgH="215806" progId="Equation.DSMT4">
                  <p:embed/>
                </p:oleObj>
              </mc:Choice>
              <mc:Fallback>
                <p:oleObj r:id="rId37" imgW="736280" imgH="215806" progId="Equation.DSMT4">
                  <p:embed/>
                  <p:pic>
                    <p:nvPicPr>
                      <p:cNvPr id="723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0" y="6160935"/>
                        <a:ext cx="11842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00173"/>
              </p:ext>
            </p:extLst>
          </p:nvPr>
        </p:nvGraphicFramePr>
        <p:xfrm>
          <a:off x="1664535" y="4476240"/>
          <a:ext cx="4318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r:id="rId39" imgW="241615" imgH="139882" progId="Equation.DSMT4">
                  <p:embed/>
                </p:oleObj>
              </mc:Choice>
              <mc:Fallback>
                <p:oleObj r:id="rId39" imgW="241615" imgH="139882" progId="Equation.DSMT4">
                  <p:embed/>
                  <p:pic>
                    <p:nvPicPr>
                      <p:cNvPr id="7238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535" y="4476240"/>
                        <a:ext cx="431800" cy="249238"/>
                      </a:xfrm>
                      <a:prstGeom prst="rect">
                        <a:avLst/>
                      </a:prstGeom>
                      <a:blipFill dpi="0" rotWithShape="1">
                        <a:blip r:embed="rId4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115744"/>
              </p:ext>
            </p:extLst>
          </p:nvPr>
        </p:nvGraphicFramePr>
        <p:xfrm>
          <a:off x="3598110" y="4620703"/>
          <a:ext cx="11747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r:id="rId42" imgW="660400" imgH="203200" progId="Equation.DSMT4">
                  <p:embed/>
                </p:oleObj>
              </mc:Choice>
              <mc:Fallback>
                <p:oleObj r:id="rId42" imgW="660400" imgH="203200" progId="Equation.DSMT4">
                  <p:embed/>
                  <p:pic>
                    <p:nvPicPr>
                      <p:cNvPr id="723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110" y="4620703"/>
                        <a:ext cx="11747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 Box 72"/>
          <p:cNvSpPr txBox="1">
            <a:spLocks noChangeArrowheads="1"/>
          </p:cNvSpPr>
          <p:nvPr/>
        </p:nvSpPr>
        <p:spPr bwMode="auto">
          <a:xfrm>
            <a:off x="645361" y="1194878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定理</a:t>
            </a:r>
            <a:r>
              <a:rPr lang="zh-CN" altLang="zh-CN" sz="2400" b="1" dirty="0"/>
              <a:t>  设</a:t>
            </a:r>
            <a:r>
              <a:rPr lang="zh-CN" altLang="zh-CN" sz="2400" b="1" i="1" dirty="0"/>
              <a:t>X ~ f</a:t>
            </a:r>
            <a:r>
              <a:rPr lang="zh-CN" altLang="zh-CN" sz="2400" b="1" i="1" baseline="-25000" dirty="0"/>
              <a:t>X</a:t>
            </a:r>
            <a:r>
              <a:rPr lang="zh-CN" altLang="zh-CN" sz="2400" b="1" dirty="0"/>
              <a:t>(</a:t>
            </a:r>
            <a:r>
              <a:rPr lang="zh-CN" altLang="zh-CN" sz="2400" b="1" i="1" dirty="0"/>
              <a:t>x</a:t>
            </a:r>
            <a:r>
              <a:rPr lang="zh-CN" altLang="zh-CN" sz="2400" b="1" dirty="0"/>
              <a:t>)，函数</a:t>
            </a:r>
            <a:r>
              <a:rPr lang="zh-CN" altLang="zh-CN" sz="2400" b="1" i="1" dirty="0"/>
              <a:t>y</a:t>
            </a:r>
            <a:r>
              <a:rPr lang="zh-CN" altLang="zh-CN" sz="2400" b="1" dirty="0"/>
              <a:t>=</a:t>
            </a:r>
            <a:r>
              <a:rPr lang="zh-CN" altLang="zh-CN" sz="2400" b="1" i="1" dirty="0"/>
              <a:t>g</a:t>
            </a:r>
            <a:r>
              <a:rPr lang="zh-CN" altLang="zh-CN" sz="2400" b="1" dirty="0"/>
              <a:t>(</a:t>
            </a:r>
            <a:r>
              <a:rPr lang="zh-CN" altLang="zh-CN" sz="2400" b="1" i="1" dirty="0"/>
              <a:t>x</a:t>
            </a:r>
            <a:r>
              <a:rPr lang="zh-CN" altLang="zh-CN" sz="2400" b="1" dirty="0"/>
              <a:t>)</a:t>
            </a:r>
            <a:r>
              <a:rPr lang="zh-CN" altLang="zh-CN" sz="2400" b="1" dirty="0">
                <a:solidFill>
                  <a:srgbClr val="3366FF"/>
                </a:solidFill>
              </a:rPr>
              <a:t>严格单调</a:t>
            </a:r>
            <a:r>
              <a:rPr lang="zh-CN" altLang="zh-CN" sz="2400" b="1" dirty="0"/>
              <a:t>，其</a:t>
            </a:r>
            <a:r>
              <a:rPr lang="zh-CN" altLang="zh-CN" sz="2400" b="1" dirty="0">
                <a:solidFill>
                  <a:srgbClr val="3366FF"/>
                </a:solidFill>
              </a:rPr>
              <a:t>反函数</a:t>
            </a:r>
            <a:r>
              <a:rPr lang="zh-CN" altLang="zh-CN" sz="2400" b="1" i="1" dirty="0"/>
              <a:t>x</a:t>
            </a:r>
            <a:r>
              <a:rPr lang="zh-CN" altLang="zh-CN" sz="2400" b="1" dirty="0"/>
              <a:t>=</a:t>
            </a:r>
            <a:r>
              <a:rPr lang="zh-CN" altLang="zh-CN" sz="2400" b="1" i="1" dirty="0"/>
              <a:t>h</a:t>
            </a:r>
            <a:r>
              <a:rPr lang="zh-CN" altLang="zh-CN" sz="2400" b="1" dirty="0"/>
              <a:t>(</a:t>
            </a:r>
            <a:r>
              <a:rPr lang="zh-CN" altLang="zh-CN" sz="2400" b="1" i="1" dirty="0"/>
              <a:t>y</a:t>
            </a:r>
            <a:r>
              <a:rPr lang="zh-CN" altLang="zh-CN" sz="2400" b="1" dirty="0"/>
              <a:t>)</a:t>
            </a:r>
            <a:r>
              <a:rPr lang="zh-CN" altLang="zh-CN" sz="2400" b="1" dirty="0">
                <a:solidFill>
                  <a:srgbClr val="3366FF"/>
                </a:solidFill>
              </a:rPr>
              <a:t>有连续导数</a:t>
            </a:r>
            <a:r>
              <a:rPr lang="zh-CN" altLang="zh-CN" sz="2400" b="1" dirty="0"/>
              <a:t>，则</a:t>
            </a:r>
            <a:r>
              <a:rPr lang="zh-CN" altLang="zh-CN" sz="2400" b="1" i="1" dirty="0"/>
              <a:t>Y</a:t>
            </a:r>
            <a:r>
              <a:rPr lang="zh-CN" altLang="zh-CN" sz="2400" b="1" dirty="0"/>
              <a:t>=</a:t>
            </a:r>
            <a:r>
              <a:rPr lang="zh-CN" altLang="zh-CN" sz="2400" b="1" i="1" dirty="0"/>
              <a:t>g</a:t>
            </a:r>
            <a:r>
              <a:rPr lang="zh-CN" altLang="zh-CN" sz="2400" b="1" dirty="0"/>
              <a:t>(</a:t>
            </a:r>
            <a:r>
              <a:rPr lang="zh-CN" altLang="zh-CN" sz="2400" b="1" i="1" dirty="0"/>
              <a:t>X</a:t>
            </a:r>
            <a:r>
              <a:rPr lang="zh-CN" altLang="zh-CN" sz="2400" b="1" dirty="0"/>
              <a:t>)是连续型随机变量, 且概率密度函数为</a:t>
            </a:r>
          </a:p>
        </p:txBody>
      </p:sp>
      <p:graphicFrame>
        <p:nvGraphicFramePr>
          <p:cNvPr id="8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82347"/>
              </p:ext>
            </p:extLst>
          </p:nvPr>
        </p:nvGraphicFramePr>
        <p:xfrm>
          <a:off x="2185236" y="2202941"/>
          <a:ext cx="48053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r:id="rId44" imgW="2627759" imgH="482391" progId="Equation.DSMT4">
                  <p:embed/>
                </p:oleObj>
              </mc:Choice>
              <mc:Fallback>
                <p:oleObj r:id="rId44" imgW="2627759" imgH="482391" progId="Equation.DSMT4">
                  <p:embed/>
                  <p:pic>
                    <p:nvPicPr>
                      <p:cNvPr id="724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236" y="2202941"/>
                        <a:ext cx="48053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642010" y="2961766"/>
            <a:ext cx="4032250" cy="457200"/>
            <a:chOff x="0" y="0"/>
            <a:chExt cx="2540" cy="288"/>
          </a:xfrm>
        </p:grpSpPr>
        <p:sp>
          <p:nvSpPr>
            <p:cNvPr id="82" name="Text Box 75"/>
            <p:cNvSpPr txBox="1">
              <a:spLocks noChangeArrowheads="1"/>
            </p:cNvSpPr>
            <p:nvPr/>
          </p:nvSpPr>
          <p:spPr bwMode="auto">
            <a:xfrm>
              <a:off x="0" y="0"/>
              <a:ext cx="2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400" b="1"/>
                <a:t>其中          为</a:t>
              </a:r>
              <a:r>
                <a:rPr lang="zh-CN" altLang="zh-CN" sz="2400" b="1" i="1"/>
                <a:t>g</a:t>
              </a:r>
              <a:r>
                <a:rPr lang="zh-CN" altLang="zh-CN" sz="2400" b="1"/>
                <a:t>(</a:t>
              </a:r>
              <a:r>
                <a:rPr lang="zh-CN" altLang="zh-CN" sz="2400" b="1" i="1"/>
                <a:t>x</a:t>
              </a:r>
              <a:r>
                <a:rPr lang="zh-CN" altLang="zh-CN" sz="2400" b="1"/>
                <a:t>)的值域。</a:t>
              </a:r>
            </a:p>
          </p:txBody>
        </p:sp>
        <p:graphicFrame>
          <p:nvGraphicFramePr>
            <p:cNvPr id="83" name="Object 76"/>
            <p:cNvGraphicFramePr>
              <a:graphicFrameLocks noChangeAspect="1"/>
            </p:cNvGraphicFramePr>
            <p:nvPr/>
          </p:nvGraphicFramePr>
          <p:xfrm>
            <a:off x="460" y="70"/>
            <a:ext cx="44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r:id="rId46" imgW="419100" imgH="203200" progId="Equation.DSMT4">
                    <p:embed/>
                  </p:oleObj>
                </mc:Choice>
                <mc:Fallback>
                  <p:oleObj r:id="rId46" imgW="419100" imgH="203200" progId="Equation.DSMT4">
                    <p:embed/>
                    <p:pic>
                      <p:nvPicPr>
                        <p:cNvPr id="18474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70"/>
                          <a:ext cx="44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585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build="p" autoUpdateAnimBg="0"/>
      <p:bldP spid="15" grpId="0" build="p" autoUpdateAnimBg="0"/>
      <p:bldP spid="45" grpId="0" animBg="1" autoUpdateAnimBg="0"/>
      <p:bldP spid="46" grpId="0" animBg="1" autoUpdateAnimBg="0"/>
      <p:bldP spid="47" grpId="0" animBg="1" autoUpdateAnimBg="0"/>
      <p:bldP spid="79" grpId="0" build="p" autoUpdateAnimBg="0"/>
    </p:bld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11425</TotalTime>
  <Pages>0</Pages>
  <Words>581</Words>
  <Characters>0</Characters>
  <Application>Microsoft Office PowerPoint</Application>
  <PresentationFormat>全屏显示(4:3)</PresentationFormat>
  <Lines>0</Lines>
  <Paragraphs>114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 Unicode MS</vt:lpstr>
      <vt:lpstr>黑体</vt:lpstr>
      <vt:lpstr>华文中宋</vt:lpstr>
      <vt:lpstr>楷体</vt:lpstr>
      <vt:lpstr>楷体_GB2312</vt:lpstr>
      <vt:lpstr>宋体</vt:lpstr>
      <vt:lpstr>Arial</vt:lpstr>
      <vt:lpstr>Calibri</vt:lpstr>
      <vt:lpstr>Cambria Math</vt:lpstr>
      <vt:lpstr>Corbel</vt:lpstr>
      <vt:lpstr>Lucida Sans Unicode</vt:lpstr>
      <vt:lpstr>Symbol</vt:lpstr>
      <vt:lpstr>Times New Roman</vt:lpstr>
      <vt:lpstr>Wingdings</vt:lpstr>
      <vt:lpstr>基础</vt:lpstr>
      <vt:lpstr>1_基础</vt:lpstr>
      <vt:lpstr>Equation</vt:lpstr>
      <vt:lpstr>公式</vt:lpstr>
      <vt:lpstr>MathType 6.0 Equation</vt:lpstr>
      <vt:lpstr>Microsoft 公式 3.0</vt:lpstr>
      <vt:lpstr>概率论与数理统计  第二章 随机变量及其分布</vt:lpstr>
      <vt:lpstr>第二章  随机变量及其分布</vt:lpstr>
      <vt:lpstr>2.4 随机变量函数的分布</vt:lpstr>
      <vt:lpstr>2.4.1 离散型随机变量函数的分布</vt:lpstr>
      <vt:lpstr>2.4.2 连续型随机变量函数的分布</vt:lpstr>
      <vt:lpstr>2.4.2 连续型随机变量函数的分布</vt:lpstr>
      <vt:lpstr>2.4.2 连续型随机变量函数的分布</vt:lpstr>
      <vt:lpstr>2.4.2 连续型随机变量函数的分布</vt:lpstr>
      <vt:lpstr>2.4.2 连续型随机变量函数的分布</vt:lpstr>
      <vt:lpstr>2.4.2 连续型随机变量函数的分布</vt:lpstr>
      <vt:lpstr>2.4.2 连续型随机变量函数的分布</vt:lpstr>
      <vt:lpstr>练习册习题</vt:lpstr>
      <vt:lpstr>练习册习题</vt:lpstr>
      <vt:lpstr>练习册习题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6177</cp:revision>
  <dcterms:created xsi:type="dcterms:W3CDTF">2003-07-06T11:35:33Z</dcterms:created>
  <dcterms:modified xsi:type="dcterms:W3CDTF">2018-05-09T13:20:03Z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