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16"/>
  </p:notesMasterIdLst>
  <p:sldIdLst>
    <p:sldId id="803" r:id="rId2"/>
    <p:sldId id="789" r:id="rId3"/>
    <p:sldId id="804" r:id="rId4"/>
    <p:sldId id="805" r:id="rId5"/>
    <p:sldId id="806" r:id="rId6"/>
    <p:sldId id="807" r:id="rId7"/>
    <p:sldId id="808" r:id="rId8"/>
    <p:sldId id="811" r:id="rId9"/>
    <p:sldId id="810" r:id="rId10"/>
    <p:sldId id="809" r:id="rId11"/>
    <p:sldId id="812" r:id="rId12"/>
    <p:sldId id="814" r:id="rId13"/>
    <p:sldId id="813" r:id="rId14"/>
    <p:sldId id="8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D31"/>
    <a:srgbClr val="000000"/>
    <a:srgbClr val="DD6C3F"/>
    <a:srgbClr val="3366FF"/>
    <a:srgbClr val="003399"/>
    <a:srgbClr val="D85926"/>
    <a:srgbClr val="B97145"/>
    <a:srgbClr val="4C4789"/>
    <a:srgbClr val="6A7C5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16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0.wmf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9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9" Type="http://schemas.openxmlformats.org/officeDocument/2006/relationships/oleObject" Target="../embeddings/oleObject79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6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79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77.bin"/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7.bin"/><Relationship Id="rId26" Type="http://schemas.openxmlformats.org/officeDocument/2006/relationships/image" Target="../media/image90.wmf"/><Relationship Id="rId3" Type="http://schemas.openxmlformats.org/officeDocument/2006/relationships/audio" Target="../media/audio3.wav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6.wmf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3.wmf"/><Relationship Id="rId24" Type="http://schemas.openxmlformats.org/officeDocument/2006/relationships/image" Target="../media/image89.wmf"/><Relationship Id="rId32" Type="http://schemas.openxmlformats.org/officeDocument/2006/relationships/image" Target="../media/image9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1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7.wmf"/><Relationship Id="rId31" Type="http://schemas.openxmlformats.org/officeDocument/2006/relationships/oleObject" Target="../embeddings/oleObject94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image" Target="../media/image25.wmf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23.bin"/><Relationship Id="rId42" Type="http://schemas.openxmlformats.org/officeDocument/2006/relationships/oleObject" Target="../embeddings/oleObject27.bin"/><Relationship Id="rId47" Type="http://schemas.openxmlformats.org/officeDocument/2006/relationships/image" Target="../media/image29.wmf"/><Relationship Id="rId50" Type="http://schemas.openxmlformats.org/officeDocument/2006/relationships/oleObject" Target="../embeddings/oleObject3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9" Type="http://schemas.openxmlformats.org/officeDocument/2006/relationships/image" Target="../media/image20.w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26.bin"/><Relationship Id="rId45" Type="http://schemas.openxmlformats.org/officeDocument/2006/relationships/image" Target="../media/image28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49" Type="http://schemas.openxmlformats.org/officeDocument/2006/relationships/image" Target="../media/image30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28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3.wmf"/><Relationship Id="rId43" Type="http://schemas.openxmlformats.org/officeDocument/2006/relationships/image" Target="../media/image27.wmf"/><Relationship Id="rId48" Type="http://schemas.openxmlformats.org/officeDocument/2006/relationships/oleObject" Target="../embeddings/oleObject30.bin"/><Relationship Id="rId8" Type="http://schemas.openxmlformats.org/officeDocument/2006/relationships/oleObject" Target="../embeddings/oleObject10.bin"/><Relationship Id="rId51" Type="http://schemas.openxmlformats.org/officeDocument/2006/relationships/image" Target="../media/image31.wmf"/><Relationship Id="rId3" Type="http://schemas.openxmlformats.org/officeDocument/2006/relationships/audio" Target="../media/audio1.wav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29.bin"/><Relationship Id="rId20" Type="http://schemas.openxmlformats.org/officeDocument/2006/relationships/oleObject" Target="../embeddings/oleObject16.bin"/><Relationship Id="rId41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wmf"/><Relationship Id="rId3" Type="http://schemas.openxmlformats.org/officeDocument/2006/relationships/audio" Target="../media/audio1.wav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5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8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547813" y="3552825"/>
            <a:ext cx="6408737" cy="800100"/>
            <a:chOff x="975" y="2238"/>
            <a:chExt cx="4037" cy="504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975" y="2238"/>
              <a:ext cx="4037" cy="50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045" y="2251"/>
            <a:ext cx="392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公式" r:id="rId3" imgW="3670200" imgH="431640" progId="Equation.3">
                    <p:embed/>
                  </p:oleObj>
                </mc:Choice>
                <mc:Fallback>
                  <p:oleObj name="公式" r:id="rId3" imgW="3670200" imgH="431640" progId="Equation.3">
                    <p:embed/>
                    <p:pic>
                      <p:nvPicPr>
                        <p:cNvPr id="2458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251"/>
                          <a:ext cx="3922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9440" y="1238577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zh-CN" altLang="en-US" sz="2800" b="1" u="sng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独立的定义</a:t>
            </a:r>
            <a:endParaRPr lang="zh-CN" altLang="en-US" sz="2800" b="1" u="sng" dirty="0">
              <a:solidFill>
                <a:srgbClr val="3333FF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2988" y="4508500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r>
              <a:rPr kumimoji="1" lang="en-US" altLang="zh-CN" b="1" i="1" dirty="0">
                <a:solidFill>
                  <a:srgbClr val="EB5D3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25000" dirty="0">
                <a:solidFill>
                  <a:srgbClr val="EB5D3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rgbClr val="EB5D3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b="1" i="1" dirty="0" err="1">
                <a:solidFill>
                  <a:srgbClr val="EB5D3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 err="1">
                <a:solidFill>
                  <a:srgbClr val="EB5D3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EB5D31"/>
                </a:solidFill>
                <a:latin typeface="Times New Roman" panose="02020603050405020304" pitchFamily="18" charset="0"/>
              </a:rPr>
              <a:t>相互独立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      </a:t>
            </a:r>
          </a:p>
        </p:txBody>
      </p:sp>
      <p:graphicFrame>
        <p:nvGraphicFramePr>
          <p:cNvPr id="20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235075" y="2133600"/>
          <a:ext cx="69373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5" imgW="4254480" imgH="888840" progId="Equation.3">
                  <p:embed/>
                </p:oleObj>
              </mc:Choice>
              <mc:Fallback>
                <p:oleObj name="公式" r:id="rId5" imgW="4254480" imgH="888840" progId="Equation.3">
                  <p:embed/>
                  <p:pic>
                    <p:nvPicPr>
                      <p:cNvPr id="2729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133600"/>
                        <a:ext cx="69373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684338" y="2132013"/>
          <a:ext cx="39671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7" imgW="2336760" imgH="266400" progId="Equation.3">
                  <p:embed/>
                </p:oleObj>
              </mc:Choice>
              <mc:Fallback>
                <p:oleObj name="公式" r:id="rId7" imgW="2336760" imgH="266400" progId="Equation.3">
                  <p:embed/>
                  <p:pic>
                    <p:nvPicPr>
                      <p:cNvPr id="2729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132013"/>
                        <a:ext cx="39671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14483" y="1007232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u="sng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随机变量独立的性质</a:t>
            </a:r>
            <a:endParaRPr lang="zh-CN" altLang="en-US" sz="2800" b="1" u="sng" dirty="0">
              <a:solidFill>
                <a:srgbClr val="3333FF"/>
              </a:solidFill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006608" y="4334995"/>
            <a:ext cx="94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395420" y="1506070"/>
            <a:ext cx="7202488" cy="503237"/>
            <a:chOff x="294" y="845"/>
            <a:chExt cx="4537" cy="317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2018" y="890"/>
            <a:ext cx="281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公式" r:id="rId3" imgW="2882880" imgH="291960" progId="Equation.3">
                    <p:embed/>
                  </p:oleObj>
                </mc:Choice>
                <mc:Fallback>
                  <p:oleObj name="公式" r:id="rId3" imgW="2882880" imgH="291960" progId="Equation.3">
                    <p:embed/>
                    <p:pic>
                      <p:nvPicPr>
                        <p:cNvPr id="256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890"/>
                          <a:ext cx="281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294" y="845"/>
              <a:ext cx="17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(1) </a:t>
              </a:r>
              <a:r>
                <a:rPr lang="zh-CN" altLang="en-US" b="1" dirty="0" smtClean="0">
                  <a:latin typeface="Times New Roman" panose="02020603050405020304" pitchFamily="18" charset="0"/>
                </a:rPr>
                <a:t>离散型</a:t>
              </a:r>
              <a:r>
                <a:rPr lang="en-US" altLang="zh-CN" b="1" dirty="0" smtClean="0">
                  <a:solidFill>
                    <a:srgbClr val="FD011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 i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23" name="Group 81"/>
          <p:cNvGrpSpPr>
            <a:grpSpLocks/>
          </p:cNvGrpSpPr>
          <p:nvPr/>
        </p:nvGrpSpPr>
        <p:grpSpPr bwMode="auto">
          <a:xfrm>
            <a:off x="900245" y="2080745"/>
            <a:ext cx="7416800" cy="504825"/>
            <a:chOff x="612" y="1207"/>
            <a:chExt cx="4672" cy="318"/>
          </a:xfrm>
          <a:solidFill>
            <a:srgbClr val="DD6C3F"/>
          </a:solidFill>
        </p:grpSpPr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612" y="1207"/>
              <a:ext cx="4672" cy="318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60"/>
            <p:cNvGraphicFramePr>
              <a:graphicFrameLocks noChangeAspect="1"/>
            </p:cNvGraphicFramePr>
            <p:nvPr/>
          </p:nvGraphicFramePr>
          <p:xfrm>
            <a:off x="703" y="1253"/>
            <a:ext cx="45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公式" r:id="rId5" imgW="5130720" imgH="291960" progId="Equation.3">
                    <p:embed/>
                  </p:oleObj>
                </mc:Choice>
                <mc:Fallback>
                  <p:oleObj name="公式" r:id="rId5" imgW="5130720" imgH="291960" progId="Equation.3">
                    <p:embed/>
                    <p:pic>
                      <p:nvPicPr>
                        <p:cNvPr id="25607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253"/>
                          <a:ext cx="45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6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14801234"/>
              </p:ext>
            </p:extLst>
          </p:nvPr>
        </p:nvGraphicFramePr>
        <p:xfrm>
          <a:off x="2556008" y="2657007"/>
          <a:ext cx="32400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7" imgW="2044440" imgH="279360" progId="Equation.3">
                  <p:embed/>
                </p:oleObj>
              </mc:Choice>
              <mc:Fallback>
                <p:oleObj name="公式" r:id="rId7" imgW="2044440" imgH="279360" progId="Equation.3">
                  <p:embed/>
                  <p:pic>
                    <p:nvPicPr>
                      <p:cNvPr id="258054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008" y="2657007"/>
                        <a:ext cx="32400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58640922"/>
              </p:ext>
            </p:extLst>
          </p:nvPr>
        </p:nvGraphicFramePr>
        <p:xfrm>
          <a:off x="1547945" y="4385795"/>
          <a:ext cx="547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9" imgW="3479760" imgH="266400" progId="Equation.3">
                  <p:embed/>
                </p:oleObj>
              </mc:Choice>
              <mc:Fallback>
                <p:oleObj name="公式" r:id="rId9" imgW="3479760" imgH="266400" progId="Equation.3">
                  <p:embed/>
                  <p:pic>
                    <p:nvPicPr>
                      <p:cNvPr id="258054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945" y="4385795"/>
                        <a:ext cx="54737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514483" y="3088807"/>
            <a:ext cx="283633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连续型</a:t>
            </a:r>
            <a:r>
              <a:rPr lang="en-US" altLang="zh-CN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29" name="Group 80"/>
          <p:cNvGrpSpPr>
            <a:grpSpLocks/>
          </p:cNvGrpSpPr>
          <p:nvPr/>
        </p:nvGrpSpPr>
        <p:grpSpPr bwMode="auto">
          <a:xfrm>
            <a:off x="1405070" y="3595220"/>
            <a:ext cx="5832475" cy="503237"/>
            <a:chOff x="930" y="2161"/>
            <a:chExt cx="3674" cy="317"/>
          </a:xfrm>
        </p:grpSpPr>
        <p:sp>
          <p:nvSpPr>
            <p:cNvPr id="30" name="Rectangle 75"/>
            <p:cNvSpPr>
              <a:spLocks noChangeArrowheads="1"/>
            </p:cNvSpPr>
            <p:nvPr/>
          </p:nvSpPr>
          <p:spPr bwMode="auto">
            <a:xfrm>
              <a:off x="930" y="2161"/>
              <a:ext cx="3674" cy="317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69"/>
            <p:cNvGraphicFramePr>
              <a:graphicFrameLocks noChangeAspect="1"/>
            </p:cNvGraphicFramePr>
            <p:nvPr/>
          </p:nvGraphicFramePr>
          <p:xfrm>
            <a:off x="975" y="2205"/>
            <a:ext cx="353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11" imgW="3898800" imgH="266400" progId="Equation.3">
                    <p:embed/>
                  </p:oleObj>
                </mc:Choice>
                <mc:Fallback>
                  <p:oleObj name="公式" r:id="rId11" imgW="3898800" imgH="266400" progId="Equation.3">
                    <p:embed/>
                    <p:pic>
                      <p:nvPicPr>
                        <p:cNvPr id="25606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205"/>
                          <a:ext cx="353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78"/>
          <p:cNvGrpSpPr>
            <a:grpSpLocks/>
          </p:cNvGrpSpPr>
          <p:nvPr/>
        </p:nvGrpSpPr>
        <p:grpSpPr bwMode="auto">
          <a:xfrm>
            <a:off x="1078045" y="5033495"/>
            <a:ext cx="6594475" cy="431800"/>
            <a:chOff x="724" y="3067"/>
            <a:chExt cx="4154" cy="272"/>
          </a:xfrm>
        </p:grpSpPr>
        <p:graphicFrame>
          <p:nvGraphicFramePr>
            <p:cNvPr id="33" name="Object 72"/>
            <p:cNvGraphicFramePr>
              <a:graphicFrameLocks noChangeAspect="1"/>
            </p:cNvGraphicFramePr>
            <p:nvPr/>
          </p:nvGraphicFramePr>
          <p:xfrm>
            <a:off x="724" y="3067"/>
            <a:ext cx="415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13" imgW="4279680" imgH="266400" progId="Equation.3">
                    <p:embed/>
                  </p:oleObj>
                </mc:Choice>
                <mc:Fallback>
                  <p:oleObj name="公式" r:id="rId13" imgW="4279680" imgH="266400" progId="Equation.3">
                    <p:embed/>
                    <p:pic>
                      <p:nvPicPr>
                        <p:cNvPr id="25605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3067"/>
                          <a:ext cx="415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991" y="3067"/>
              <a:ext cx="3810" cy="272"/>
            </a:xfrm>
            <a:prstGeom prst="rect">
              <a:avLst/>
            </a:prstGeom>
            <a:noFill/>
            <a:ln w="28575" algn="ctr">
              <a:solidFill>
                <a:schemeClr val="accent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5" name="Group 83"/>
          <p:cNvGrpSpPr>
            <a:grpSpLocks/>
          </p:cNvGrpSpPr>
          <p:nvPr/>
        </p:nvGrpSpPr>
        <p:grpSpPr bwMode="auto">
          <a:xfrm>
            <a:off x="1044708" y="5706595"/>
            <a:ext cx="6985000" cy="433387"/>
            <a:chOff x="703" y="3491"/>
            <a:chExt cx="4400" cy="273"/>
          </a:xfrm>
        </p:grpSpPr>
        <p:graphicFrame>
          <p:nvGraphicFramePr>
            <p:cNvPr id="36" name="Object 73"/>
            <p:cNvGraphicFramePr>
              <a:graphicFrameLocks noChangeAspect="1"/>
            </p:cNvGraphicFramePr>
            <p:nvPr/>
          </p:nvGraphicFramePr>
          <p:xfrm>
            <a:off x="703" y="3507"/>
            <a:ext cx="44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15" imgW="3886200" imgH="228600" progId="Equation.3">
                    <p:embed/>
                  </p:oleObj>
                </mc:Choice>
                <mc:Fallback>
                  <p:oleObj name="公式" r:id="rId15" imgW="3886200" imgH="228600" progId="Equation.3">
                    <p:embed/>
                    <p:pic>
                      <p:nvPicPr>
                        <p:cNvPr id="25604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507"/>
                          <a:ext cx="44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991" y="3491"/>
              <a:ext cx="4112" cy="273"/>
            </a:xfrm>
            <a:prstGeom prst="rect">
              <a:avLst/>
            </a:prstGeom>
            <a:noFill/>
            <a:ln w="28575" algn="ctr">
              <a:solidFill>
                <a:srgbClr val="00FF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8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2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889910" y="3895360"/>
            <a:ext cx="533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918110" y="4733560"/>
            <a:ext cx="533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845085" y="3892185"/>
            <a:ext cx="533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5" name="Group 5"/>
          <p:cNvGrpSpPr>
            <a:grpSpLocks/>
          </p:cNvGrpSpPr>
          <p:nvPr/>
        </p:nvGrpSpPr>
        <p:grpSpPr bwMode="auto">
          <a:xfrm>
            <a:off x="4746910" y="3285760"/>
            <a:ext cx="1676400" cy="1981200"/>
            <a:chOff x="4656" y="1968"/>
            <a:chExt cx="1056" cy="1248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4656" y="1968"/>
              <a:ext cx="384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656" y="2880"/>
              <a:ext cx="384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5376" y="1968"/>
              <a:ext cx="336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2918110" y="2752360"/>
            <a:ext cx="3505200" cy="2590800"/>
            <a:chOff x="2064" y="3264"/>
            <a:chExt cx="2208" cy="1632"/>
          </a:xfrm>
        </p:grpSpPr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064" y="3264"/>
              <a:ext cx="336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064" y="4512"/>
              <a:ext cx="336" cy="3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936" y="3264"/>
              <a:ext cx="336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380934" y="1011145"/>
            <a:ext cx="7284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讨论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下面离散型随机变量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的独立性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1394110" y="2599960"/>
            <a:ext cx="548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>
            <a:off x="2537110" y="1914160"/>
            <a:ext cx="0" cy="3581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1470310" y="1914160"/>
            <a:ext cx="1066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1430623" y="210466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2048160" y="187606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1684623" y="275236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  <a:endParaRPr kumimoji="1" lang="en-US" altLang="zh-CN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1759235" y="3285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1775110" y="3895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3027648" y="199036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3992848" y="1990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4934235" y="1990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4258"/>
              </p:ext>
            </p:extLst>
          </p:nvPr>
        </p:nvGraphicFramePr>
        <p:xfrm>
          <a:off x="2872073" y="2812685"/>
          <a:ext cx="60166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2739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073" y="2812685"/>
                        <a:ext cx="60166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1946"/>
              </p:ext>
            </p:extLst>
          </p:nvPr>
        </p:nvGraphicFramePr>
        <p:xfrm>
          <a:off x="3853148" y="2799985"/>
          <a:ext cx="650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5" imgW="419040" imgH="203040" progId="Equation.3">
                  <p:embed/>
                </p:oleObj>
              </mc:Choice>
              <mc:Fallback>
                <p:oleObj name="公式" r:id="rId5" imgW="419040" imgH="203040" progId="Equation.3">
                  <p:embed/>
                  <p:pic>
                    <p:nvPicPr>
                      <p:cNvPr id="27392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148" y="2799985"/>
                        <a:ext cx="650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356"/>
              </p:ext>
            </p:extLst>
          </p:nvPr>
        </p:nvGraphicFramePr>
        <p:xfrm>
          <a:off x="4705635" y="2812685"/>
          <a:ext cx="660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公式" r:id="rId7" imgW="444240" imgH="203040" progId="Equation.3">
                  <p:embed/>
                </p:oleObj>
              </mc:Choice>
              <mc:Fallback>
                <p:oleObj name="公式" r:id="rId7" imgW="444240" imgH="203040" progId="Equation.3">
                  <p:embed/>
                  <p:pic>
                    <p:nvPicPr>
                      <p:cNvPr id="27392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635" y="2812685"/>
                        <a:ext cx="660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5585110" y="1914160"/>
            <a:ext cx="0" cy="3581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20334"/>
              </p:ext>
            </p:extLst>
          </p:nvPr>
        </p:nvGraphicFramePr>
        <p:xfrm>
          <a:off x="5942298" y="199036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9" imgW="241200" imgH="253800" progId="Equation.3">
                  <p:embed/>
                </p:oleObj>
              </mc:Choice>
              <mc:Fallback>
                <p:oleObj name="公式" r:id="rId9" imgW="241200" imgH="253800" progId="Equation.3">
                  <p:embed/>
                  <p:pic>
                    <p:nvPicPr>
                      <p:cNvPr id="27392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298" y="1990360"/>
                        <a:ext cx="358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59390"/>
              </p:ext>
            </p:extLst>
          </p:nvPr>
        </p:nvGraphicFramePr>
        <p:xfrm>
          <a:off x="5937535" y="2777760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1" imgW="330120" imgH="203040" progId="Equation.3">
                  <p:embed/>
                </p:oleObj>
              </mc:Choice>
              <mc:Fallback>
                <p:oleObj name="公式" r:id="rId11" imgW="330120" imgH="203040" progId="Equation.3">
                  <p:embed/>
                  <p:pic>
                    <p:nvPicPr>
                      <p:cNvPr id="27392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535" y="2777760"/>
                        <a:ext cx="508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26431"/>
              </p:ext>
            </p:extLst>
          </p:nvPr>
        </p:nvGraphicFramePr>
        <p:xfrm>
          <a:off x="2857785" y="3376248"/>
          <a:ext cx="6032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13" imgW="444240" imgH="203040" progId="Equation.3">
                  <p:embed/>
                </p:oleObj>
              </mc:Choice>
              <mc:Fallback>
                <p:oleObj name="公式" r:id="rId13" imgW="444240" imgH="203040" progId="Equation.3">
                  <p:embed/>
                  <p:pic>
                    <p:nvPicPr>
                      <p:cNvPr id="27392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785" y="3376248"/>
                        <a:ext cx="60325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77325"/>
              </p:ext>
            </p:extLst>
          </p:nvPr>
        </p:nvGraphicFramePr>
        <p:xfrm>
          <a:off x="3821398" y="3349260"/>
          <a:ext cx="733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15" imgW="419040" imgH="203040" progId="Equation.3">
                  <p:embed/>
                </p:oleObj>
              </mc:Choice>
              <mc:Fallback>
                <p:oleObj name="公式" r:id="rId15" imgW="419040" imgH="203040" progId="Equation.3">
                  <p:embed/>
                  <p:pic>
                    <p:nvPicPr>
                      <p:cNvPr id="27392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398" y="3349260"/>
                        <a:ext cx="733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93886"/>
              </p:ext>
            </p:extLst>
          </p:nvPr>
        </p:nvGraphicFramePr>
        <p:xfrm>
          <a:off x="4700873" y="3315923"/>
          <a:ext cx="665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17" imgW="444240" imgH="203040" progId="Equation.3">
                  <p:embed/>
                </p:oleObj>
              </mc:Choice>
              <mc:Fallback>
                <p:oleObj name="公式" r:id="rId17" imgW="444240" imgH="203040" progId="Equation.3">
                  <p:embed/>
                  <p:pic>
                    <p:nvPicPr>
                      <p:cNvPr id="2739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73" y="3315923"/>
                        <a:ext cx="665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34881"/>
              </p:ext>
            </p:extLst>
          </p:nvPr>
        </p:nvGraphicFramePr>
        <p:xfrm>
          <a:off x="5937535" y="3315923"/>
          <a:ext cx="508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19" imgW="330120" imgH="203040" progId="Equation.3">
                  <p:embed/>
                </p:oleObj>
              </mc:Choice>
              <mc:Fallback>
                <p:oleObj name="公式" r:id="rId19" imgW="330120" imgH="203040" progId="Equation.3">
                  <p:embed/>
                  <p:pic>
                    <p:nvPicPr>
                      <p:cNvPr id="2739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535" y="3315923"/>
                        <a:ext cx="508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9842"/>
              </p:ext>
            </p:extLst>
          </p:nvPr>
        </p:nvGraphicFramePr>
        <p:xfrm>
          <a:off x="2811748" y="3981085"/>
          <a:ext cx="6159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公式" r:id="rId21" imgW="444240" imgH="203040" progId="Equation.3">
                  <p:embed/>
                </p:oleObj>
              </mc:Choice>
              <mc:Fallback>
                <p:oleObj name="公式" r:id="rId21" imgW="444240" imgH="203040" progId="Equation.3">
                  <p:embed/>
                  <p:pic>
                    <p:nvPicPr>
                      <p:cNvPr id="2739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748" y="3981085"/>
                        <a:ext cx="6159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29836"/>
              </p:ext>
            </p:extLst>
          </p:nvPr>
        </p:nvGraphicFramePr>
        <p:xfrm>
          <a:off x="3840448" y="3963623"/>
          <a:ext cx="6969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公式" r:id="rId23" imgW="444240" imgH="203040" progId="Equation.3">
                  <p:embed/>
                </p:oleObj>
              </mc:Choice>
              <mc:Fallback>
                <p:oleObj name="公式" r:id="rId23" imgW="444240" imgH="203040" progId="Equation.3">
                  <p:embed/>
                  <p:pic>
                    <p:nvPicPr>
                      <p:cNvPr id="2739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48" y="3963623"/>
                        <a:ext cx="6969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25113"/>
              </p:ext>
            </p:extLst>
          </p:nvPr>
        </p:nvGraphicFramePr>
        <p:xfrm>
          <a:off x="4762785" y="3976323"/>
          <a:ext cx="628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公式" r:id="rId25" imgW="444240" imgH="203040" progId="Equation.3">
                  <p:embed/>
                </p:oleObj>
              </mc:Choice>
              <mc:Fallback>
                <p:oleObj name="公式" r:id="rId25" imgW="444240" imgH="203040" progId="Equation.3">
                  <p:embed/>
                  <p:pic>
                    <p:nvPicPr>
                      <p:cNvPr id="27392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785" y="3976323"/>
                        <a:ext cx="628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65298"/>
              </p:ext>
            </p:extLst>
          </p:nvPr>
        </p:nvGraphicFramePr>
        <p:xfrm>
          <a:off x="5910548" y="3930285"/>
          <a:ext cx="4762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公式" r:id="rId27" imgW="330120" imgH="203040" progId="Equation.3">
                  <p:embed/>
                </p:oleObj>
              </mc:Choice>
              <mc:Fallback>
                <p:oleObj name="公式" r:id="rId27" imgW="330120" imgH="203040" progId="Equation.3">
                  <p:embed/>
                  <p:pic>
                    <p:nvPicPr>
                      <p:cNvPr id="27392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48" y="3930285"/>
                        <a:ext cx="4762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Line 39"/>
          <p:cNvSpPr>
            <a:spLocks noChangeShapeType="1"/>
          </p:cNvSpPr>
          <p:nvPr/>
        </p:nvSpPr>
        <p:spPr bwMode="auto">
          <a:xfrm>
            <a:off x="1394110" y="4581160"/>
            <a:ext cx="541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47993"/>
              </p:ext>
            </p:extLst>
          </p:nvPr>
        </p:nvGraphicFramePr>
        <p:xfrm>
          <a:off x="1692560" y="4684348"/>
          <a:ext cx="479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公式" r:id="rId29" imgW="266400" imgH="279360" progId="Equation.3">
                  <p:embed/>
                </p:oleObj>
              </mc:Choice>
              <mc:Fallback>
                <p:oleObj name="公式" r:id="rId29" imgW="266400" imgH="279360" progId="Equation.3">
                  <p:embed/>
                  <p:pic>
                    <p:nvPicPr>
                      <p:cNvPr id="27392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560" y="4684348"/>
                        <a:ext cx="4794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3451510" y="2828560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38745"/>
              </p:ext>
            </p:extLst>
          </p:nvPr>
        </p:nvGraphicFramePr>
        <p:xfrm>
          <a:off x="2870485" y="4817698"/>
          <a:ext cx="5508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公式" r:id="rId31" imgW="342720" imgH="203040" progId="Equation.3">
                  <p:embed/>
                </p:oleObj>
              </mc:Choice>
              <mc:Fallback>
                <p:oleObj name="公式" r:id="rId31" imgW="342720" imgH="203040" progId="Equation.3">
                  <p:embed/>
                  <p:pic>
                    <p:nvPicPr>
                      <p:cNvPr id="27392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485" y="4817698"/>
                        <a:ext cx="5508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43"/>
          <p:cNvSpPr>
            <a:spLocks noChangeShapeType="1"/>
          </p:cNvSpPr>
          <p:nvPr/>
        </p:nvSpPr>
        <p:spPr bwMode="auto">
          <a:xfrm>
            <a:off x="4518310" y="2828560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44"/>
          <p:cNvSpPr>
            <a:spLocks noChangeShapeType="1"/>
          </p:cNvSpPr>
          <p:nvPr/>
        </p:nvSpPr>
        <p:spPr bwMode="auto">
          <a:xfrm>
            <a:off x="5437473" y="2812685"/>
            <a:ext cx="0" cy="2514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19283"/>
              </p:ext>
            </p:extLst>
          </p:nvPr>
        </p:nvGraphicFramePr>
        <p:xfrm>
          <a:off x="3953160" y="4816110"/>
          <a:ext cx="5349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33" imgW="330120" imgH="203040" progId="Equation.3">
                  <p:embed/>
                </p:oleObj>
              </mc:Choice>
              <mc:Fallback>
                <p:oleObj name="公式" r:id="rId33" imgW="330120" imgH="203040" progId="Equation.3">
                  <p:embed/>
                  <p:pic>
                    <p:nvPicPr>
                      <p:cNvPr id="27392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160" y="4816110"/>
                        <a:ext cx="5349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4587"/>
              </p:ext>
            </p:extLst>
          </p:nvPr>
        </p:nvGraphicFramePr>
        <p:xfrm>
          <a:off x="4824698" y="4822460"/>
          <a:ext cx="5159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35" imgW="342720" imgH="203040" progId="Equation.3">
                  <p:embed/>
                </p:oleObj>
              </mc:Choice>
              <mc:Fallback>
                <p:oleObj name="公式" r:id="rId35" imgW="342720" imgH="203040" progId="Equation.3">
                  <p:embed/>
                  <p:pic>
                    <p:nvPicPr>
                      <p:cNvPr id="27392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698" y="4822460"/>
                        <a:ext cx="5159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50085"/>
              </p:ext>
            </p:extLst>
          </p:nvPr>
        </p:nvGraphicFramePr>
        <p:xfrm>
          <a:off x="1451260" y="5438410"/>
          <a:ext cx="1982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37" imgW="1015920" imgH="279360" progId="Equation.3">
                  <p:embed/>
                </p:oleObj>
              </mc:Choice>
              <mc:Fallback>
                <p:oleObj name="公式" r:id="rId37" imgW="1015920" imgH="279360" progId="Equation.3">
                  <p:embed/>
                  <p:pic>
                    <p:nvPicPr>
                      <p:cNvPr id="27392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260" y="5438410"/>
                        <a:ext cx="1982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86080"/>
              </p:ext>
            </p:extLst>
          </p:nvPr>
        </p:nvGraphicFramePr>
        <p:xfrm>
          <a:off x="3527710" y="5551123"/>
          <a:ext cx="1331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39" imgW="914400" imgH="241200" progId="Equation.3">
                  <p:embed/>
                </p:oleObj>
              </mc:Choice>
              <mc:Fallback>
                <p:oleObj name="公式" r:id="rId39" imgW="914400" imgH="241200" progId="Equation.3">
                  <p:embed/>
                  <p:pic>
                    <p:nvPicPr>
                      <p:cNvPr id="27392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710" y="5551123"/>
                        <a:ext cx="13319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5016785" y="5438410"/>
            <a:ext cx="222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故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9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75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3" grpId="0" build="p" autoUpdateAnimBg="0"/>
      <p:bldP spid="57" grpId="0" build="p" autoUpdateAnimBg="0"/>
      <p:bldP spid="58" grpId="0" build="p" autoUpdateAnimBg="0"/>
      <p:bldP spid="59" grpId="0" build="p" autoUpdateAnimBg="0"/>
      <p:bldP spid="60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8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79218" y="1036795"/>
            <a:ext cx="93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68152"/>
              </p:ext>
            </p:extLst>
          </p:nvPr>
        </p:nvGraphicFramePr>
        <p:xfrm>
          <a:off x="1555518" y="1105058"/>
          <a:ext cx="6467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4" imgW="4356000" imgH="266400" progId="Equation.3">
                  <p:embed/>
                </p:oleObj>
              </mc:Choice>
              <mc:Fallback>
                <p:oleObj name="公式" r:id="rId4" imgW="4356000" imgH="266400" progId="Equation.3">
                  <p:embed/>
                  <p:pic>
                    <p:nvPicPr>
                      <p:cNvPr id="273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18" y="1105058"/>
                        <a:ext cx="64674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05641" y="2044557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48545"/>
              </p:ext>
            </p:extLst>
          </p:nvPr>
        </p:nvGraphicFramePr>
        <p:xfrm>
          <a:off x="1426366" y="2115994"/>
          <a:ext cx="17113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6" imgW="1155600" imgH="266400" progId="Equation.3">
                  <p:embed/>
                </p:oleObj>
              </mc:Choice>
              <mc:Fallback>
                <p:oleObj name="公式" r:id="rId6" imgW="1155600" imgH="266400" progId="Equation.3">
                  <p:embed/>
                  <p:pic>
                    <p:nvPicPr>
                      <p:cNvPr id="2738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366" y="2115994"/>
                        <a:ext cx="17113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00235"/>
              </p:ext>
            </p:extLst>
          </p:nvPr>
        </p:nvGraphicFramePr>
        <p:xfrm>
          <a:off x="3302791" y="2130282"/>
          <a:ext cx="35956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8" imgW="2171520" imgH="253800" progId="Equation.3">
                  <p:embed/>
                </p:oleObj>
              </mc:Choice>
              <mc:Fallback>
                <p:oleObj name="公式" r:id="rId8" imgW="2171520" imgH="253800" progId="Equation.3">
                  <p:embed/>
                  <p:pic>
                    <p:nvPicPr>
                      <p:cNvPr id="2738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791" y="2130282"/>
                        <a:ext cx="35956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20426"/>
              </p:ext>
            </p:extLst>
          </p:nvPr>
        </p:nvGraphicFramePr>
        <p:xfrm>
          <a:off x="778666" y="4205144"/>
          <a:ext cx="3786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10" imgW="2412720" imgH="266400" progId="Equation.3">
                  <p:embed/>
                </p:oleObj>
              </mc:Choice>
              <mc:Fallback>
                <p:oleObj name="公式" r:id="rId10" imgW="2412720" imgH="266400" progId="Equation.3">
                  <p:embed/>
                  <p:pic>
                    <p:nvPicPr>
                      <p:cNvPr id="2738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6" y="4205144"/>
                        <a:ext cx="3786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54643"/>
              </p:ext>
            </p:extLst>
          </p:nvPr>
        </p:nvGraphicFramePr>
        <p:xfrm>
          <a:off x="4568028" y="4251182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12" imgW="2247840" imgH="266400" progId="Equation.3">
                  <p:embed/>
                </p:oleObj>
              </mc:Choice>
              <mc:Fallback>
                <p:oleObj name="公式" r:id="rId12" imgW="2247840" imgH="266400" progId="Equation.3">
                  <p:embed/>
                  <p:pic>
                    <p:nvPicPr>
                      <p:cNvPr id="2738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28" y="4251182"/>
                        <a:ext cx="334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52028"/>
              </p:ext>
            </p:extLst>
          </p:nvPr>
        </p:nvGraphicFramePr>
        <p:xfrm>
          <a:off x="1283491" y="4924282"/>
          <a:ext cx="3455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公式" r:id="rId14" imgW="2616120" imgH="545760" progId="Equation.3">
                  <p:embed/>
                </p:oleObj>
              </mc:Choice>
              <mc:Fallback>
                <p:oleObj name="公式" r:id="rId14" imgW="2616120" imgH="545760" progId="Equation.3">
                  <p:embed/>
                  <p:pic>
                    <p:nvPicPr>
                      <p:cNvPr id="27381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91" y="4924282"/>
                        <a:ext cx="3455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2526"/>
              </p:ext>
            </p:extLst>
          </p:nvPr>
        </p:nvGraphicFramePr>
        <p:xfrm>
          <a:off x="850103" y="5175107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16" imgW="241200" imgH="164880" progId="Equation.3">
                  <p:embed/>
                </p:oleObj>
              </mc:Choice>
              <mc:Fallback>
                <p:oleObj name="公式" r:id="rId16" imgW="241200" imgH="164880" progId="Equation.3">
                  <p:embed/>
                  <p:pic>
                    <p:nvPicPr>
                      <p:cNvPr id="27381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3" y="5175107"/>
                        <a:ext cx="431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56727"/>
              </p:ext>
            </p:extLst>
          </p:nvPr>
        </p:nvGraphicFramePr>
        <p:xfrm>
          <a:off x="4739478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18" imgW="190440" imgH="152280" progId="Equation.3">
                  <p:embed/>
                </p:oleObj>
              </mc:Choice>
              <mc:Fallback>
                <p:oleObj name="公式" r:id="rId18" imgW="190440" imgH="152280" progId="Equation.3">
                  <p:embed/>
                  <p:pic>
                    <p:nvPicPr>
                      <p:cNvPr id="2738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478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76113"/>
              </p:ext>
            </p:extLst>
          </p:nvPr>
        </p:nvGraphicFramePr>
        <p:xfrm>
          <a:off x="5171278" y="5140182"/>
          <a:ext cx="1296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20" imgW="914400" imgH="304560" progId="Equation.3">
                  <p:embed/>
                </p:oleObj>
              </mc:Choice>
              <mc:Fallback>
                <p:oleObj name="公式" r:id="rId20" imgW="914400" imgH="304560" progId="Equation.3">
                  <p:embed/>
                  <p:pic>
                    <p:nvPicPr>
                      <p:cNvPr id="2738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78" y="5140182"/>
                        <a:ext cx="1296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50420"/>
              </p:ext>
            </p:extLst>
          </p:nvPr>
        </p:nvGraphicFramePr>
        <p:xfrm>
          <a:off x="6539703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22" imgW="190440" imgH="152280" progId="Equation.3">
                  <p:embed/>
                </p:oleObj>
              </mc:Choice>
              <mc:Fallback>
                <p:oleObj name="公式" r:id="rId22" imgW="190440" imgH="152280" progId="Equation.3">
                  <p:embed/>
                  <p:pic>
                    <p:nvPicPr>
                      <p:cNvPr id="2738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03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87034"/>
              </p:ext>
            </p:extLst>
          </p:nvPr>
        </p:nvGraphicFramePr>
        <p:xfrm>
          <a:off x="7042941" y="5178282"/>
          <a:ext cx="62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23" imgW="457200" imgH="241200" progId="Equation.3">
                  <p:embed/>
                </p:oleObj>
              </mc:Choice>
              <mc:Fallback>
                <p:oleObj name="公式" r:id="rId23" imgW="457200" imgH="241200" progId="Equation.3">
                  <p:embed/>
                  <p:pic>
                    <p:nvPicPr>
                      <p:cNvPr id="27382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941" y="5178282"/>
                        <a:ext cx="62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13802"/>
              </p:ext>
            </p:extLst>
          </p:nvPr>
        </p:nvGraphicFramePr>
        <p:xfrm>
          <a:off x="692941" y="2754169"/>
          <a:ext cx="75628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25" imgW="4508280" imgH="711000" progId="Equation.DSMT4">
                  <p:embed/>
                </p:oleObj>
              </mc:Choice>
              <mc:Fallback>
                <p:oleObj name="Equation" r:id="rId25" imgW="4508280" imgH="711000" progId="Equation.DSMT4">
                  <p:embed/>
                  <p:pic>
                    <p:nvPicPr>
                      <p:cNvPr id="2738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1" y="2754169"/>
                        <a:ext cx="75628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812503" y="28621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015453" y="3090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964903" y="3471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1796253" y="2765282"/>
            <a:ext cx="6553200" cy="1295400"/>
            <a:chOff x="1344" y="2688"/>
            <a:chExt cx="4128" cy="816"/>
          </a:xfrm>
        </p:grpSpPr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1344" y="2688"/>
              <a:ext cx="4128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8" name="Object 34"/>
            <p:cNvGraphicFramePr>
              <a:graphicFrameLocks noChangeAspect="1"/>
            </p:cNvGraphicFramePr>
            <p:nvPr/>
          </p:nvGraphicFramePr>
          <p:xfrm>
            <a:off x="1344" y="2706"/>
            <a:ext cx="2112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" name="公式" r:id="rId27" imgW="2082600" imgH="698400" progId="Equation.3">
                    <p:embed/>
                  </p:oleObj>
                </mc:Choice>
                <mc:Fallback>
                  <p:oleObj name="公式" r:id="rId27" imgW="2082600" imgH="698400" progId="Equation.3">
                    <p:embed/>
                    <p:pic>
                      <p:nvPicPr>
                        <p:cNvPr id="2664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06"/>
                          <a:ext cx="2112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37642"/>
              </p:ext>
            </p:extLst>
          </p:nvPr>
        </p:nvGraphicFramePr>
        <p:xfrm>
          <a:off x="5118891" y="3170094"/>
          <a:ext cx="1779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29" imgW="1295280" imgH="571320" progId="Equation.3">
                  <p:embed/>
                </p:oleObj>
              </mc:Choice>
              <mc:Fallback>
                <p:oleObj name="公式" r:id="rId29" imgW="1295280" imgH="571320" progId="Equation.3">
                  <p:embed/>
                  <p:pic>
                    <p:nvPicPr>
                      <p:cNvPr id="27382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891" y="3170094"/>
                        <a:ext cx="1779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79806"/>
              </p:ext>
            </p:extLst>
          </p:nvPr>
        </p:nvGraphicFramePr>
        <p:xfrm>
          <a:off x="6873078" y="3089132"/>
          <a:ext cx="15382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31" imgW="1002960" imgH="533160" progId="Equation.DSMT4">
                  <p:embed/>
                </p:oleObj>
              </mc:Choice>
              <mc:Fallback>
                <p:oleObj name="Equation" r:id="rId31" imgW="1002960" imgH="533160" progId="Equation.DSMT4">
                  <p:embed/>
                  <p:pic>
                    <p:nvPicPr>
                      <p:cNvPr id="27382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078" y="3089132"/>
                        <a:ext cx="15382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547580" y="1052670"/>
            <a:ext cx="6408738" cy="503238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 build="p" autoUpdateAnimBg="0"/>
      <p:bldP spid="33" grpId="0" build="p" autoUpdateAnimBg="0"/>
      <p:bldP spid="34" grpId="0" build="p" autoUpdateAnimBg="0"/>
      <p:bldP spid="35" grpId="0" build="p" autoUpdateAnimBg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1227" y="222165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43" name="Group 26"/>
          <p:cNvGrpSpPr>
            <a:grpSpLocks/>
          </p:cNvGrpSpPr>
          <p:nvPr/>
        </p:nvGrpSpPr>
        <p:grpSpPr bwMode="auto">
          <a:xfrm>
            <a:off x="6391903" y="2780082"/>
            <a:ext cx="792162" cy="901700"/>
            <a:chOff x="4186" y="2795"/>
            <a:chExt cx="499" cy="568"/>
          </a:xfrm>
        </p:grpSpPr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4186" y="311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4195" y="2795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4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6766553" y="1887907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467430" y="923460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在下列区域上服从均匀分布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是否独立？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73715" y="2681657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 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60551"/>
              </p:ext>
            </p:extLst>
          </p:nvPr>
        </p:nvGraphicFramePr>
        <p:xfrm>
          <a:off x="932490" y="3977057"/>
          <a:ext cx="26654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3" imgW="1688760" imgH="330120" progId="Equation.3">
                  <p:embed/>
                </p:oleObj>
              </mc:Choice>
              <mc:Fallback>
                <p:oleObj name="公式" r:id="rId3" imgW="1688760" imgH="330120" progId="Equation.3">
                  <p:embed/>
                  <p:pic>
                    <p:nvPicPr>
                      <p:cNvPr id="274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0" y="3977057"/>
                        <a:ext cx="26654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04899"/>
              </p:ext>
            </p:extLst>
          </p:nvPr>
        </p:nvGraphicFramePr>
        <p:xfrm>
          <a:off x="3599490" y="3761157"/>
          <a:ext cx="30956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5" imgW="1904760" imgH="609480" progId="Equation.3">
                  <p:embed/>
                </p:oleObj>
              </mc:Choice>
              <mc:Fallback>
                <p:oleObj name="公式" r:id="rId5" imgW="1904760" imgH="609480" progId="Equation.3">
                  <p:embed/>
                  <p:pic>
                    <p:nvPicPr>
                      <p:cNvPr id="274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0" y="3761157"/>
                        <a:ext cx="30956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52781"/>
              </p:ext>
            </p:extLst>
          </p:nvPr>
        </p:nvGraphicFramePr>
        <p:xfrm>
          <a:off x="4750428" y="3905619"/>
          <a:ext cx="5254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7" imgW="330120" imgH="203040" progId="Equation.3">
                  <p:embed/>
                </p:oleObj>
              </mc:Choice>
              <mc:Fallback>
                <p:oleObj name="公式" r:id="rId7" imgW="330120" imgH="203040" progId="Equation.3">
                  <p:embed/>
                  <p:pic>
                    <p:nvPicPr>
                      <p:cNvPr id="2741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428" y="3905619"/>
                        <a:ext cx="5254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52051"/>
              </p:ext>
            </p:extLst>
          </p:nvPr>
        </p:nvGraphicFramePr>
        <p:xfrm>
          <a:off x="1005515" y="3046782"/>
          <a:ext cx="11525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2741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3046782"/>
                        <a:ext cx="11525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1829"/>
              </p:ext>
            </p:extLst>
          </p:nvPr>
        </p:nvGraphicFramePr>
        <p:xfrm>
          <a:off x="2086603" y="2765794"/>
          <a:ext cx="20891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公式" r:id="rId11" imgW="1320480" imgH="558720" progId="Equation.3">
                  <p:embed/>
                </p:oleObj>
              </mc:Choice>
              <mc:Fallback>
                <p:oleObj name="公式" r:id="rId11" imgW="1320480" imgH="558720" progId="Equation.3">
                  <p:embed/>
                  <p:pic>
                    <p:nvPicPr>
                      <p:cNvPr id="2741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603" y="2765794"/>
                        <a:ext cx="20891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299034" y="3327769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6622090" y="1527544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764965" y="3327769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783890" y="2138732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84115" y="2895969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6190290" y="1384669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856915" y="3319832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622090" y="2321294"/>
            <a:ext cx="142875" cy="3587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6622090" y="2319707"/>
            <a:ext cx="360363" cy="7921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>
            <a:off x="6766553" y="2319707"/>
            <a:ext cx="504825" cy="10080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7053890" y="2319707"/>
            <a:ext cx="504825" cy="10080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6982453" y="2307007"/>
            <a:ext cx="0" cy="1008062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V="1">
            <a:off x="6622090" y="2319707"/>
            <a:ext cx="0" cy="99377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2104"/>
              </p:ext>
            </p:extLst>
          </p:nvPr>
        </p:nvGraphicFramePr>
        <p:xfrm>
          <a:off x="1005515" y="1397369"/>
          <a:ext cx="50403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公式" r:id="rId13" imgW="2819160" imgH="253800" progId="Equation.3">
                  <p:embed/>
                </p:oleObj>
              </mc:Choice>
              <mc:Fallback>
                <p:oleObj name="公式" r:id="rId13" imgW="2819160" imgH="253800" progId="Equation.3">
                  <p:embed/>
                  <p:pic>
                    <p:nvPicPr>
                      <p:cNvPr id="2867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1397369"/>
                        <a:ext cx="50403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22048"/>
              </p:ext>
            </p:extLst>
          </p:nvPr>
        </p:nvGraphicFramePr>
        <p:xfrm>
          <a:off x="1005515" y="1972044"/>
          <a:ext cx="5329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15" imgW="3111480" imgH="241200" progId="Equation.3">
                  <p:embed/>
                </p:oleObj>
              </mc:Choice>
              <mc:Fallback>
                <p:oleObj name="公式" r:id="rId15" imgW="3111480" imgH="241200" progId="Equation.3">
                  <p:embed/>
                  <p:pic>
                    <p:nvPicPr>
                      <p:cNvPr id="2868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1972044"/>
                        <a:ext cx="53292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35"/>
          <p:cNvSpPr>
            <a:spLocks noChangeShapeType="1"/>
          </p:cNvSpPr>
          <p:nvPr/>
        </p:nvSpPr>
        <p:spPr bwMode="auto">
          <a:xfrm flipV="1">
            <a:off x="7558715" y="2319707"/>
            <a:ext cx="0" cy="10080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6622090" y="2319707"/>
            <a:ext cx="9366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7342815" y="2824532"/>
            <a:ext cx="215900" cy="503237"/>
          </a:xfrm>
          <a:prstGeom prst="line">
            <a:avLst/>
          </a:prstGeom>
          <a:noFill/>
          <a:ln w="19050">
            <a:solidFill>
              <a:srgbClr val="00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4241"/>
              </p:ext>
            </p:extLst>
          </p:nvPr>
        </p:nvGraphicFramePr>
        <p:xfrm>
          <a:off x="1005515" y="4707307"/>
          <a:ext cx="3816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公式" r:id="rId17" imgW="1942920" imgH="469800" progId="Equation.3">
                  <p:embed/>
                </p:oleObj>
              </mc:Choice>
              <mc:Fallback>
                <p:oleObj name="公式" r:id="rId17" imgW="1942920" imgH="469800" progId="Equation.3">
                  <p:embed/>
                  <p:pic>
                    <p:nvPicPr>
                      <p:cNvPr id="27412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15" y="4707307"/>
                        <a:ext cx="3816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66515"/>
              </p:ext>
            </p:extLst>
          </p:nvPr>
        </p:nvGraphicFramePr>
        <p:xfrm>
          <a:off x="932490" y="5777282"/>
          <a:ext cx="3313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公式" r:id="rId19" imgW="1955520" imgH="253800" progId="Equation.3">
                  <p:embed/>
                </p:oleObj>
              </mc:Choice>
              <mc:Fallback>
                <p:oleObj name="公式" r:id="rId19" imgW="1955520" imgH="253800" progId="Equation.3">
                  <p:embed/>
                  <p:pic>
                    <p:nvPicPr>
                      <p:cNvPr id="27412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0" y="5777282"/>
                        <a:ext cx="3313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824915" y="5766169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/>
              <a:t>故</a:t>
            </a:r>
            <a:r>
              <a:rPr lang="en-US" altLang="zh-CN" b="1" i="1" dirty="0">
                <a:latin typeface="Times New Roman" panose="02020603050405020304" pitchFamily="18" charset="0"/>
              </a:rPr>
              <a:t>X,Y</a:t>
            </a:r>
            <a:r>
              <a:rPr lang="zh-CN" altLang="en-US" b="1" dirty="0"/>
              <a:t>相互独立。</a:t>
            </a:r>
          </a:p>
        </p:txBody>
      </p:sp>
      <p:sp>
        <p:nvSpPr>
          <p:cNvPr id="2" name="矩形 1"/>
          <p:cNvSpPr/>
          <p:nvPr/>
        </p:nvSpPr>
        <p:spPr>
          <a:xfrm>
            <a:off x="5455860" y="5090594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(2)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是否独立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？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3.2 </a:t>
            </a:r>
            <a:r>
              <a:rPr lang="zh-CN" altLang="en-US" sz="2800" b="1" cap="all">
                <a:latin typeface="+mj-lt"/>
                <a:ea typeface="+mj-ea"/>
                <a:cs typeface="+mj-cs"/>
              </a:rPr>
              <a:t>条件分布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3.2.1 </a:t>
            </a:r>
            <a:r>
              <a:rPr lang="zh-CN" altLang="en-US" sz="3600" dirty="0" smtClean="0"/>
              <a:t>条件分布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1412720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  问题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04838" y="2060420"/>
            <a:ext cx="524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身高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(170, 4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，体重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(59, 2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).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905500" y="2060420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X|Y=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50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~N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? , ? )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33388" y="2808132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u="sng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二   </a:t>
            </a:r>
            <a:r>
              <a:rPr kumimoji="1" lang="zh-CN" altLang="en-US" sz="2800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条件分布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46810"/>
              </p:ext>
            </p:extLst>
          </p:nvPr>
        </p:nvGraphicFramePr>
        <p:xfrm>
          <a:off x="2809875" y="2909888"/>
          <a:ext cx="30749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1777680" imgH="253800" progId="Equation.3">
                  <p:embed/>
                </p:oleObj>
              </mc:Choice>
              <mc:Fallback>
                <p:oleObj name="公式" r:id="rId3" imgW="1777680" imgH="253800" progId="Equation.3">
                  <p:embed/>
                  <p:pic>
                    <p:nvPicPr>
                      <p:cNvPr id="2711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909888"/>
                        <a:ext cx="30749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46300"/>
              </p:ext>
            </p:extLst>
          </p:nvPr>
        </p:nvGraphicFramePr>
        <p:xfrm>
          <a:off x="2160588" y="3543145"/>
          <a:ext cx="1858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1091880" imgH="241200" progId="Equation.3">
                  <p:embed/>
                </p:oleObj>
              </mc:Choice>
              <mc:Fallback>
                <p:oleObj name="公式" r:id="rId5" imgW="1091880" imgH="241200" progId="Equation.3">
                  <p:embed/>
                  <p:pic>
                    <p:nvPicPr>
                      <p:cNvPr id="2711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543145"/>
                        <a:ext cx="18589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66686"/>
              </p:ext>
            </p:extLst>
          </p:nvPr>
        </p:nvGraphicFramePr>
        <p:xfrm>
          <a:off x="720725" y="3514570"/>
          <a:ext cx="1439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7" imgW="850680" imgH="241200" progId="Equation.3">
                  <p:embed/>
                </p:oleObj>
              </mc:Choice>
              <mc:Fallback>
                <p:oleObj name="公式" r:id="rId7" imgW="850680" imgH="241200" progId="Equation.3">
                  <p:embed/>
                  <p:pic>
                    <p:nvPicPr>
                      <p:cNvPr id="2711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514570"/>
                        <a:ext cx="14398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52463" y="3960657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特别，称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55122"/>
              </p:ext>
            </p:extLst>
          </p:nvPr>
        </p:nvGraphicFramePr>
        <p:xfrm>
          <a:off x="2449513" y="4590895"/>
          <a:ext cx="1584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9" imgW="1002960" imgH="241200" progId="Equation.3">
                  <p:embed/>
                </p:oleObj>
              </mc:Choice>
              <mc:Fallback>
                <p:oleObj name="公式" r:id="rId9" imgW="1002960" imgH="241200" progId="Equation.3">
                  <p:embed/>
                  <p:pic>
                    <p:nvPicPr>
                      <p:cNvPr id="2711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590895"/>
                        <a:ext cx="1584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56561"/>
              </p:ext>
            </p:extLst>
          </p:nvPr>
        </p:nvGraphicFramePr>
        <p:xfrm>
          <a:off x="1166813" y="4565495"/>
          <a:ext cx="1300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1" imgW="825480" imgH="241200" progId="Equation.3">
                  <p:embed/>
                </p:oleObj>
              </mc:Choice>
              <mc:Fallback>
                <p:oleObj name="公式" r:id="rId11" imgW="825480" imgH="241200" progId="Equation.3">
                  <p:embed/>
                  <p:pic>
                    <p:nvPicPr>
                      <p:cNvPr id="2711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65495"/>
                        <a:ext cx="1300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632200" y="3500282"/>
            <a:ext cx="470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称为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</a:rPr>
              <a:t>下的条件分布函数。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529013" y="4524220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为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Y=y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的条件分布函数。</a:t>
            </a:r>
          </a:p>
        </p:txBody>
      </p:sp>
    </p:spTree>
    <p:extLst>
      <p:ext uri="{BB962C8B-B14F-4D97-AF65-F5344CB8AC3E}">
        <p14:creationId xmlns:p14="http://schemas.microsoft.com/office/powerpoint/2010/main" val="6055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18" grpId="0" autoUpdateAnimBg="0"/>
      <p:bldP spid="19" grpId="0" build="p" autoUpdateAnimBg="0"/>
      <p:bldP spid="23" grpId="0" build="p" autoUpdateAnimBg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3.2.2 </a:t>
            </a:r>
            <a:r>
              <a:rPr lang="zh-CN" altLang="en-US" sz="3600" dirty="0"/>
              <a:t>离散情形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66684" y="1412720"/>
            <a:ext cx="8142287" cy="63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的联合分布列为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=1,2,…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grpSp>
        <p:nvGrpSpPr>
          <p:cNvPr id="29" name="Group 20"/>
          <p:cNvGrpSpPr>
            <a:grpSpLocks/>
          </p:cNvGrpSpPr>
          <p:nvPr/>
        </p:nvGrpSpPr>
        <p:grpSpPr bwMode="auto">
          <a:xfrm>
            <a:off x="1238209" y="3981295"/>
            <a:ext cx="6775450" cy="887413"/>
            <a:chOff x="777" y="2296"/>
            <a:chExt cx="4268" cy="559"/>
          </a:xfrm>
          <a:solidFill>
            <a:srgbClr val="FFC000"/>
          </a:solidFill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793" y="2296"/>
              <a:ext cx="4219" cy="55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777" y="2296"/>
            <a:ext cx="4268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3" imgW="3543120" imgH="457200" progId="Equation.DSMT4">
                    <p:embed/>
                  </p:oleObj>
                </mc:Choice>
                <mc:Fallback>
                  <p:oleObj name="Equation" r:id="rId3" imgW="3543120" imgH="457200" progId="Equation.DSMT4">
                    <p:embed/>
                    <p:pic>
                      <p:nvPicPr>
                        <p:cNvPr id="2048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2296"/>
                          <a:ext cx="4268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1263609" y="2131858"/>
            <a:ext cx="6697662" cy="917575"/>
            <a:chOff x="793" y="1207"/>
            <a:chExt cx="4219" cy="578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793" y="1207"/>
              <a:ext cx="4218" cy="5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794" y="1245"/>
            <a:ext cx="421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5" imgW="3632040" imgH="469800" progId="Equation.DSMT4">
                    <p:embed/>
                  </p:oleObj>
                </mc:Choice>
                <mc:Fallback>
                  <p:oleObj name="Equation" r:id="rId5" imgW="3632040" imgH="469800" progId="Equation.DSMT4">
                    <p:embed/>
                    <p:pic>
                      <p:nvPicPr>
                        <p:cNvPr id="204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245"/>
                          <a:ext cx="421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15909" y="3284383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的条件分布列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746084" y="5157633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的条件分布列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2517" y="6303408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701865" y="3468875"/>
            <a:ext cx="13716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563156"/>
              </p:ext>
            </p:extLst>
          </p:nvPr>
        </p:nvGraphicFramePr>
        <p:xfrm>
          <a:off x="4773302" y="3494275"/>
          <a:ext cx="13668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公式" r:id="rId4" imgW="863280" imgH="241200" progId="Equation.3">
                  <p:embed/>
                </p:oleObj>
              </mc:Choice>
              <mc:Fallback>
                <p:oleObj name="公式" r:id="rId4" imgW="863280" imgH="241200" progId="Equation.3">
                  <p:embed/>
                  <p:pic>
                    <p:nvPicPr>
                      <p:cNvPr id="2716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302" y="3494275"/>
                        <a:ext cx="13668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625165" y="1020950"/>
            <a:ext cx="8027987" cy="4318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51377" y="4054662"/>
            <a:ext cx="1447800" cy="53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39440" y="444687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 设某医院一天出生的婴儿数为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，其中男婴数为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，已知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的联合分布列为：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74537"/>
              </p:ext>
            </p:extLst>
          </p:nvPr>
        </p:nvGraphicFramePr>
        <p:xfrm>
          <a:off x="1245877" y="1267012"/>
          <a:ext cx="435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公式" r:id="rId6" imgW="3035160" imgH="520560" progId="Equation.3">
                  <p:embed/>
                </p:oleObj>
              </mc:Choice>
              <mc:Fallback>
                <p:oleObj name="公式" r:id="rId6" imgW="3035160" imgH="520560" progId="Equation.3">
                  <p:embed/>
                  <p:pic>
                    <p:nvPicPr>
                      <p:cNvPr id="271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77" y="1267012"/>
                        <a:ext cx="43529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37786"/>
              </p:ext>
            </p:extLst>
          </p:nvPr>
        </p:nvGraphicFramePr>
        <p:xfrm>
          <a:off x="5997265" y="1627375"/>
          <a:ext cx="13668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公式" r:id="rId8" imgW="1041120" imgH="228600" progId="Equation.3">
                  <p:embed/>
                </p:oleObj>
              </mc:Choice>
              <mc:Fallback>
                <p:oleObj name="公式" r:id="rId8" imgW="1041120" imgH="228600" progId="Equation.3">
                  <p:embed/>
                  <p:pic>
                    <p:nvPicPr>
                      <p:cNvPr id="2716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265" y="1627375"/>
                        <a:ext cx="13668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35927"/>
              </p:ext>
            </p:extLst>
          </p:nvPr>
        </p:nvGraphicFramePr>
        <p:xfrm>
          <a:off x="6000440" y="1322575"/>
          <a:ext cx="10048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公式" r:id="rId10" imgW="799920" imgH="228600" progId="Equation.3">
                  <p:embed/>
                </p:oleObj>
              </mc:Choice>
              <mc:Fallback>
                <p:oleObj name="公式" r:id="rId10" imgW="799920" imgH="228600" progId="Equation.3">
                  <p:embed/>
                  <p:pic>
                    <p:nvPicPr>
                      <p:cNvPr id="2716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440" y="1322575"/>
                        <a:ext cx="100488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937902" y="1962337"/>
            <a:ext cx="455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的边缘分布和条件分布。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49843"/>
              </p:ext>
            </p:extLst>
          </p:nvPr>
        </p:nvGraphicFramePr>
        <p:xfrm>
          <a:off x="1029977" y="2749737"/>
          <a:ext cx="4718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12" imgW="3352680" imgH="520560" progId="Equation.3">
                  <p:embed/>
                </p:oleObj>
              </mc:Choice>
              <mc:Fallback>
                <p:oleObj name="公式" r:id="rId12" imgW="3352680" imgH="520560" progId="Equation.3">
                  <p:embed/>
                  <p:pic>
                    <p:nvPicPr>
                      <p:cNvPr id="2716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77" y="2749737"/>
                        <a:ext cx="47180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39440" y="28211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26461"/>
              </p:ext>
            </p:extLst>
          </p:nvPr>
        </p:nvGraphicFramePr>
        <p:xfrm>
          <a:off x="5709927" y="2792600"/>
          <a:ext cx="20161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14" imgW="1536480" imgH="482400" progId="Equation.3">
                  <p:embed/>
                </p:oleObj>
              </mc:Choice>
              <mc:Fallback>
                <p:oleObj name="公式" r:id="rId14" imgW="1536480" imgH="482400" progId="Equation.3">
                  <p:embed/>
                  <p:pic>
                    <p:nvPicPr>
                      <p:cNvPr id="2716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927" y="2792600"/>
                        <a:ext cx="20161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65312"/>
              </p:ext>
            </p:extLst>
          </p:nvPr>
        </p:nvGraphicFramePr>
        <p:xfrm>
          <a:off x="6862452" y="3468875"/>
          <a:ext cx="1193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16" imgW="799920" imgH="228600" progId="Equation.3">
                  <p:embed/>
                </p:oleObj>
              </mc:Choice>
              <mc:Fallback>
                <p:oleObj name="公式" r:id="rId16" imgW="799920" imgH="228600" progId="Equation.3">
                  <p:embed/>
                  <p:pic>
                    <p:nvPicPr>
                      <p:cNvPr id="27166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52" y="3468875"/>
                        <a:ext cx="1193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31321"/>
              </p:ext>
            </p:extLst>
          </p:nvPr>
        </p:nvGraphicFramePr>
        <p:xfrm>
          <a:off x="583890" y="4016562"/>
          <a:ext cx="4391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18" imgW="3162240" imgH="520560" progId="Equation.3">
                  <p:embed/>
                </p:oleObj>
              </mc:Choice>
              <mc:Fallback>
                <p:oleObj name="公式" r:id="rId18" imgW="3162240" imgH="520560" progId="Equation.3">
                  <p:embed/>
                  <p:pic>
                    <p:nvPicPr>
                      <p:cNvPr id="2716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90" y="4016562"/>
                        <a:ext cx="4391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99997"/>
              </p:ext>
            </p:extLst>
          </p:nvPr>
        </p:nvGraphicFramePr>
        <p:xfrm>
          <a:off x="4839977" y="4126100"/>
          <a:ext cx="12398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20" imgW="1054080" imgH="482400" progId="Equation.3">
                  <p:embed/>
                </p:oleObj>
              </mc:Choice>
              <mc:Fallback>
                <p:oleObj name="公式" r:id="rId20" imgW="1054080" imgH="482400" progId="Equation.3">
                  <p:embed/>
                  <p:pic>
                    <p:nvPicPr>
                      <p:cNvPr id="2716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977" y="4126100"/>
                        <a:ext cx="12398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28520"/>
              </p:ext>
            </p:extLst>
          </p:nvPr>
        </p:nvGraphicFramePr>
        <p:xfrm>
          <a:off x="6057590" y="4305487"/>
          <a:ext cx="11509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公式" r:id="rId22" imgW="850680" imgH="228600" progId="Equation.3">
                  <p:embed/>
                </p:oleObj>
              </mc:Choice>
              <mc:Fallback>
                <p:oleObj name="公式" r:id="rId22" imgW="850680" imgH="228600" progId="Equation.3">
                  <p:embed/>
                  <p:pic>
                    <p:nvPicPr>
                      <p:cNvPr id="2716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590" y="4305487"/>
                        <a:ext cx="11509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81419"/>
              </p:ext>
            </p:extLst>
          </p:nvPr>
        </p:nvGraphicFramePr>
        <p:xfrm>
          <a:off x="7162490" y="4205475"/>
          <a:ext cx="14859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公式" r:id="rId24" imgW="977760" imgH="241200" progId="Equation.3">
                  <p:embed/>
                </p:oleObj>
              </mc:Choice>
              <mc:Fallback>
                <p:oleObj name="公式" r:id="rId24" imgW="977760" imgH="241200" progId="Equation.3">
                  <p:embed/>
                  <p:pic>
                    <p:nvPicPr>
                      <p:cNvPr id="2716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490" y="4205475"/>
                        <a:ext cx="14859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56995"/>
              </p:ext>
            </p:extLst>
          </p:nvPr>
        </p:nvGraphicFramePr>
        <p:xfrm>
          <a:off x="596590" y="5413562"/>
          <a:ext cx="20161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26" imgW="1244520" imgH="203040" progId="Equation.DSMT4">
                  <p:embed/>
                </p:oleObj>
              </mc:Choice>
              <mc:Fallback>
                <p:oleObj name="Equation" r:id="rId26" imgW="1244520" imgH="203040" progId="Equation.DSMT4">
                  <p:embed/>
                  <p:pic>
                    <p:nvPicPr>
                      <p:cNvPr id="2716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90" y="5413562"/>
                        <a:ext cx="20161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90572"/>
              </p:ext>
            </p:extLst>
          </p:nvPr>
        </p:nvGraphicFramePr>
        <p:xfrm>
          <a:off x="6813240" y="5618350"/>
          <a:ext cx="1346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公式" r:id="rId28" imgW="888840" imgH="431640" progId="Equation.3">
                  <p:embed/>
                </p:oleObj>
              </mc:Choice>
              <mc:Fallback>
                <p:oleObj name="公式" r:id="rId28" imgW="888840" imgH="431640" progId="Equation.3">
                  <p:embed/>
                  <p:pic>
                    <p:nvPicPr>
                      <p:cNvPr id="2716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40" y="5618350"/>
                        <a:ext cx="1346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5761"/>
              </p:ext>
            </p:extLst>
          </p:nvPr>
        </p:nvGraphicFramePr>
        <p:xfrm>
          <a:off x="1818965" y="4521387"/>
          <a:ext cx="42068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公式" r:id="rId30" imgW="507960" imgH="164880" progId="Equation.3">
                  <p:embed/>
                </p:oleObj>
              </mc:Choice>
              <mc:Fallback>
                <p:oleObj name="公式" r:id="rId30" imgW="507960" imgH="164880" progId="Equation.3">
                  <p:embed/>
                  <p:pic>
                    <p:nvPicPr>
                      <p:cNvPr id="27166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965" y="4521387"/>
                        <a:ext cx="420687" cy="13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06408"/>
              </p:ext>
            </p:extLst>
          </p:nvPr>
        </p:nvGraphicFramePr>
        <p:xfrm>
          <a:off x="1947552" y="4046725"/>
          <a:ext cx="233363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32" imgW="190440" imgH="152280" progId="Equation.3">
                  <p:embed/>
                </p:oleObj>
              </mc:Choice>
              <mc:Fallback>
                <p:oleObj name="公式" r:id="rId32" imgW="190440" imgH="152280" progId="Equation.3">
                  <p:embed/>
                  <p:pic>
                    <p:nvPicPr>
                      <p:cNvPr id="2716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552" y="4046725"/>
                        <a:ext cx="233363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34357"/>
              </p:ext>
            </p:extLst>
          </p:nvPr>
        </p:nvGraphicFramePr>
        <p:xfrm>
          <a:off x="3636652" y="3505387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公式" r:id="rId34" imgW="114120" imgH="215640" progId="Equation.3">
                  <p:embed/>
                </p:oleObj>
              </mc:Choice>
              <mc:Fallback>
                <p:oleObj name="公式" r:id="rId34" imgW="114120" imgH="215640" progId="Equation.3">
                  <p:embed/>
                  <p:pic>
                    <p:nvPicPr>
                      <p:cNvPr id="21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652" y="3505387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96848"/>
              </p:ext>
            </p:extLst>
          </p:nvPr>
        </p:nvGraphicFramePr>
        <p:xfrm>
          <a:off x="4768540" y="5156387"/>
          <a:ext cx="1790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公式" r:id="rId36" imgW="952200" imgH="444240" progId="Equation.3">
                  <p:embed/>
                </p:oleObj>
              </mc:Choice>
              <mc:Fallback>
                <p:oleObj name="公式" r:id="rId36" imgW="952200" imgH="444240" progId="Equation.3">
                  <p:embed/>
                  <p:pic>
                    <p:nvPicPr>
                      <p:cNvPr id="2716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540" y="5156387"/>
                        <a:ext cx="17907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22908"/>
              </p:ext>
            </p:extLst>
          </p:nvPr>
        </p:nvGraphicFramePr>
        <p:xfrm>
          <a:off x="2541277" y="4837300"/>
          <a:ext cx="21050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38" imgW="1257120" imgH="660240" progId="Equation.3">
                  <p:embed/>
                </p:oleObj>
              </mc:Choice>
              <mc:Fallback>
                <p:oleObj name="公式" r:id="rId38" imgW="1257120" imgH="660240" progId="Equation.3">
                  <p:embed/>
                  <p:pic>
                    <p:nvPicPr>
                      <p:cNvPr id="2716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277" y="4837300"/>
                        <a:ext cx="21050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2296"/>
              </p:ext>
            </p:extLst>
          </p:nvPr>
        </p:nvGraphicFramePr>
        <p:xfrm>
          <a:off x="3054040" y="5583425"/>
          <a:ext cx="1209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公式" r:id="rId40" imgW="723600" imgH="419040" progId="Equation.3">
                  <p:embed/>
                </p:oleObj>
              </mc:Choice>
              <mc:Fallback>
                <p:oleObj name="公式" r:id="rId40" imgW="723600" imgH="419040" progId="Equation.3">
                  <p:embed/>
                  <p:pic>
                    <p:nvPicPr>
                      <p:cNvPr id="2716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040" y="5583425"/>
                        <a:ext cx="12096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36926"/>
              </p:ext>
            </p:extLst>
          </p:nvPr>
        </p:nvGraphicFramePr>
        <p:xfrm>
          <a:off x="525152" y="5413562"/>
          <a:ext cx="21605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42" imgW="1244520" imgH="203040" progId="Equation.DSMT4">
                  <p:embed/>
                </p:oleObj>
              </mc:Choice>
              <mc:Fallback>
                <p:oleObj name="Equation" r:id="rId42" imgW="1244520" imgH="203040" progId="Equation.DSMT4">
                  <p:embed/>
                  <p:pic>
                    <p:nvPicPr>
                      <p:cNvPr id="2716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52" y="5413562"/>
                        <a:ext cx="2160588" cy="350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84275"/>
              </p:ext>
            </p:extLst>
          </p:nvPr>
        </p:nvGraphicFramePr>
        <p:xfrm>
          <a:off x="3046102" y="5629462"/>
          <a:ext cx="11922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44" imgW="660240" imgH="419040" progId="Equation.DSMT4">
                  <p:embed/>
                </p:oleObj>
              </mc:Choice>
              <mc:Fallback>
                <p:oleObj name="Equation" r:id="rId44" imgW="660240" imgH="419040" progId="Equation.DSMT4">
                  <p:embed/>
                  <p:pic>
                    <p:nvPicPr>
                      <p:cNvPr id="2716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02" y="5629462"/>
                        <a:ext cx="1192213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4730440" y="5050025"/>
            <a:ext cx="35814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95246"/>
              </p:ext>
            </p:extLst>
          </p:nvPr>
        </p:nvGraphicFramePr>
        <p:xfrm>
          <a:off x="4630427" y="5181787"/>
          <a:ext cx="23749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公式" r:id="rId46" imgW="1726920" imgH="482400" progId="Equation.3">
                  <p:embed/>
                </p:oleObj>
              </mc:Choice>
              <mc:Fallback>
                <p:oleObj name="公式" r:id="rId46" imgW="1726920" imgH="482400" progId="Equation.3">
                  <p:embed/>
                  <p:pic>
                    <p:nvPicPr>
                      <p:cNvPr id="2716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427" y="5181787"/>
                        <a:ext cx="23749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82741"/>
              </p:ext>
            </p:extLst>
          </p:nvPr>
        </p:nvGraphicFramePr>
        <p:xfrm>
          <a:off x="7149790" y="4981762"/>
          <a:ext cx="11477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48" imgW="977760" imgH="533160" progId="Equation.3">
                  <p:embed/>
                </p:oleObj>
              </mc:Choice>
              <mc:Fallback>
                <p:oleObj name="公式" r:id="rId48" imgW="977760" imgH="533160" progId="Equation.3">
                  <p:embed/>
                  <p:pic>
                    <p:nvPicPr>
                      <p:cNvPr id="2716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790" y="4981762"/>
                        <a:ext cx="11477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416240" y="5888225"/>
            <a:ext cx="2895600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64791"/>
              </p:ext>
            </p:extLst>
          </p:nvPr>
        </p:nvGraphicFramePr>
        <p:xfrm>
          <a:off x="5535302" y="5910450"/>
          <a:ext cx="2686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公式" r:id="rId50" imgW="1879560" imgH="253800" progId="Equation.3">
                  <p:embed/>
                </p:oleObj>
              </mc:Choice>
              <mc:Fallback>
                <p:oleObj name="公式" r:id="rId50" imgW="1879560" imgH="253800" progId="Equation.3">
                  <p:embed/>
                  <p:pic>
                    <p:nvPicPr>
                      <p:cNvPr id="27167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302" y="5910450"/>
                        <a:ext cx="26860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5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build="p" autoUpdateAnimBg="0"/>
      <p:bldP spid="23" grpId="0" build="p" autoUpdateAnimBg="0"/>
      <p:bldP spid="25" grpId="0" build="p" autoUpdateAnimBg="0"/>
      <p:bldP spid="51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14" name="Object 1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1888256"/>
              </p:ext>
            </p:extLst>
          </p:nvPr>
        </p:nvGraphicFramePr>
        <p:xfrm>
          <a:off x="6057486" y="1108954"/>
          <a:ext cx="649287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3" imgW="355320" imgH="101520" progId="Equation.3">
                  <p:embed/>
                </p:oleObj>
              </mc:Choice>
              <mc:Fallback>
                <p:oleObj name="公式" r:id="rId3" imgW="355320" imgH="101520" progId="Equation.3">
                  <p:embed/>
                  <p:pic>
                    <p:nvPicPr>
                      <p:cNvPr id="2711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486" y="1108954"/>
                        <a:ext cx="649287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27637"/>
              </p:ext>
            </p:extLst>
          </p:nvPr>
        </p:nvGraphicFramePr>
        <p:xfrm>
          <a:off x="767936" y="977191"/>
          <a:ext cx="11858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5" imgW="825480" imgH="279360" progId="Equation.3">
                  <p:embed/>
                </p:oleObj>
              </mc:Choice>
              <mc:Fallback>
                <p:oleObj name="公式" r:id="rId5" imgW="825480" imgH="279360" progId="Equation.3">
                  <p:embed/>
                  <p:pic>
                    <p:nvPicPr>
                      <p:cNvPr id="2711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36" y="977191"/>
                        <a:ext cx="11858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15570"/>
              </p:ext>
            </p:extLst>
          </p:nvPr>
        </p:nvGraphicFramePr>
        <p:xfrm>
          <a:off x="377411" y="1466141"/>
          <a:ext cx="33131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7" imgW="2260440" imgH="533160" progId="Equation.3">
                  <p:embed/>
                </p:oleObj>
              </mc:Choice>
              <mc:Fallback>
                <p:oleObj name="公式" r:id="rId7" imgW="2260440" imgH="533160" progId="Equation.3">
                  <p:embed/>
                  <p:pic>
                    <p:nvPicPr>
                      <p:cNvPr id="2711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11" y="1466141"/>
                        <a:ext cx="33131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42292"/>
              </p:ext>
            </p:extLst>
          </p:nvPr>
        </p:nvGraphicFramePr>
        <p:xfrm>
          <a:off x="2098261" y="832729"/>
          <a:ext cx="40655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9" imgW="2527200" imgH="419040" progId="Equation.3">
                  <p:embed/>
                </p:oleObj>
              </mc:Choice>
              <mc:Fallback>
                <p:oleObj name="公式" r:id="rId9" imgW="2527200" imgH="419040" progId="Equation.3">
                  <p:embed/>
                  <p:pic>
                    <p:nvPicPr>
                      <p:cNvPr id="2711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61" y="832729"/>
                        <a:ext cx="40655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45587"/>
              </p:ext>
            </p:extLst>
          </p:nvPr>
        </p:nvGraphicFramePr>
        <p:xfrm>
          <a:off x="3655598" y="1482016"/>
          <a:ext cx="38893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11" imgW="2692080" imgH="533160" progId="Equation.3">
                  <p:embed/>
                </p:oleObj>
              </mc:Choice>
              <mc:Fallback>
                <p:oleObj name="公式" r:id="rId11" imgW="2692080" imgH="533160" progId="Equation.3">
                  <p:embed/>
                  <p:pic>
                    <p:nvPicPr>
                      <p:cNvPr id="2711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598" y="1482016"/>
                        <a:ext cx="38893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4554"/>
              </p:ext>
            </p:extLst>
          </p:nvPr>
        </p:nvGraphicFramePr>
        <p:xfrm>
          <a:off x="7494173" y="1239129"/>
          <a:ext cx="11525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13" imgW="927000" imgH="787320" progId="Equation.3">
                  <p:embed/>
                </p:oleObj>
              </mc:Choice>
              <mc:Fallback>
                <p:oleObj name="公式" r:id="rId13" imgW="927000" imgH="787320" progId="Equation.3">
                  <p:embed/>
                  <p:pic>
                    <p:nvPicPr>
                      <p:cNvPr id="2711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73" y="1239129"/>
                        <a:ext cx="11525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61857" y="2260876"/>
            <a:ext cx="8640763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的联合密度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边缘密度分别为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9195" y="4100789"/>
            <a:ext cx="78628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的条件概率密度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60257" y="5997851"/>
            <a:ext cx="78628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-윤고딕120" pitchFamily="18" charset="-127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-윤고딕120" pitchFamily="18" charset="-127"/>
              </a:rPr>
              <a:t>称为</a:t>
            </a:r>
            <a:r>
              <a:rPr kumimoji="1" lang="zh-CN" altLang="en-US" b="1" dirty="0">
                <a:solidFill>
                  <a:srgbClr val="FD0119"/>
                </a:solidFill>
                <a:latin typeface="-윤고딕120" pitchFamily="18" charset="-127"/>
              </a:rPr>
              <a:t>在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FD0119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FD0119"/>
                </a:solidFill>
                <a:latin typeface="宋体" panose="02010600030101010101" pitchFamily="2" charset="-122"/>
              </a:rPr>
              <a:t>的条件概率密度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657257" y="4748489"/>
            <a:ext cx="4465638" cy="10064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96998"/>
              </p:ext>
            </p:extLst>
          </p:nvPr>
        </p:nvGraphicFramePr>
        <p:xfrm>
          <a:off x="2449420" y="4781826"/>
          <a:ext cx="248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5" imgW="1193760" imgH="444240" progId="Equation.DSMT4">
                  <p:embed/>
                </p:oleObj>
              </mc:Choice>
              <mc:Fallback>
                <p:oleObj name="Equation" r:id="rId15" imgW="1193760" imgH="444240" progId="Equation.DSMT4">
                  <p:embed/>
                  <p:pic>
                    <p:nvPicPr>
                      <p:cNvPr id="2253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20" y="4781826"/>
                        <a:ext cx="248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1585820" y="2948264"/>
            <a:ext cx="4451350" cy="1031875"/>
            <a:chOff x="975" y="1207"/>
            <a:chExt cx="2804" cy="650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975" y="1207"/>
              <a:ext cx="2804" cy="65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1589" y="1253"/>
            <a:ext cx="1591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公式" r:id="rId17" imgW="1638000" imgH="533160" progId="Equation.3">
                    <p:embed/>
                  </p:oleObj>
                </mc:Choice>
                <mc:Fallback>
                  <p:oleObj name="公式" r:id="rId17" imgW="1638000" imgH="533160" progId="Equation.3">
                    <p:embed/>
                    <p:pic>
                      <p:nvPicPr>
                        <p:cNvPr id="2253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253"/>
                          <a:ext cx="1591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1338" y="1449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16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600" b="1">
                  <a:latin typeface="Times New Roman" panose="02020603050405020304" pitchFamily="18" charset="0"/>
                </a:rPr>
                <a:t>|</a:t>
              </a:r>
              <a:r>
                <a:rPr lang="en-US" altLang="zh-CN" sz="1600" b="1" i="1"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0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42414" y="85839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6053"/>
              </p:ext>
            </p:extLst>
          </p:nvPr>
        </p:nvGraphicFramePr>
        <p:xfrm>
          <a:off x="1118677" y="918721"/>
          <a:ext cx="6470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4" imgW="3962160" imgH="266400" progId="Equation.3">
                  <p:embed/>
                </p:oleObj>
              </mc:Choice>
              <mc:Fallback>
                <p:oleObj name="公式" r:id="rId4" imgW="3962160" imgH="266400" progId="Equation.3">
                  <p:embed/>
                  <p:pic>
                    <p:nvPicPr>
                      <p:cNvPr id="257541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77" y="918721"/>
                        <a:ext cx="6470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47146"/>
              </p:ext>
            </p:extLst>
          </p:nvPr>
        </p:nvGraphicFramePr>
        <p:xfrm>
          <a:off x="686877" y="2390334"/>
          <a:ext cx="66960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6" imgW="5016240" imgH="672840" progId="Equation.DSMT4">
                  <p:embed/>
                </p:oleObj>
              </mc:Choice>
              <mc:Fallback>
                <p:oleObj name="Equation" r:id="rId6" imgW="5016240" imgH="672840" progId="Equation.DSMT4">
                  <p:embed/>
                  <p:pic>
                    <p:nvPicPr>
                      <p:cNvPr id="257541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77" y="2390334"/>
                        <a:ext cx="66960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613852" y="182677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82934"/>
              </p:ext>
            </p:extLst>
          </p:nvPr>
        </p:nvGraphicFramePr>
        <p:xfrm>
          <a:off x="1761614" y="3050734"/>
          <a:ext cx="26654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8" imgW="1917360" imgH="533160" progId="Equation.3">
                  <p:embed/>
                </p:oleObj>
              </mc:Choice>
              <mc:Fallback>
                <p:oleObj name="公式" r:id="rId8" imgW="1917360" imgH="533160" progId="Equation.3">
                  <p:embed/>
                  <p:pic>
                    <p:nvPicPr>
                      <p:cNvPr id="257541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14" y="3050734"/>
                        <a:ext cx="26654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26500"/>
              </p:ext>
            </p:extLst>
          </p:nvPr>
        </p:nvGraphicFramePr>
        <p:xfrm>
          <a:off x="758314" y="3698434"/>
          <a:ext cx="51133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10" imgW="3936960" imgH="799920" progId="Equation.3">
                  <p:embed/>
                </p:oleObj>
              </mc:Choice>
              <mc:Fallback>
                <p:oleObj name="公式" r:id="rId10" imgW="3936960" imgH="799920" progId="Equation.3">
                  <p:embed/>
                  <p:pic>
                    <p:nvPicPr>
                      <p:cNvPr id="25754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14" y="3698434"/>
                        <a:ext cx="51133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26706"/>
              </p:ext>
            </p:extLst>
          </p:nvPr>
        </p:nvGraphicFramePr>
        <p:xfrm>
          <a:off x="1047239" y="4800159"/>
          <a:ext cx="55435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12" imgW="3644640" imgH="533160" progId="Equation.3">
                  <p:embed/>
                </p:oleObj>
              </mc:Choice>
              <mc:Fallback>
                <p:oleObj name="公式" r:id="rId12" imgW="3644640" imgH="533160" progId="Equation.3">
                  <p:embed/>
                  <p:pic>
                    <p:nvPicPr>
                      <p:cNvPr id="25754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39" y="4800159"/>
                        <a:ext cx="5543550" cy="811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413827" y="504145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00670"/>
              </p:ext>
            </p:extLst>
          </p:nvPr>
        </p:nvGraphicFramePr>
        <p:xfrm>
          <a:off x="1047750" y="5699125"/>
          <a:ext cx="55594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14" imgW="3657600" imgH="533160" progId="Equation.3">
                  <p:embed/>
                </p:oleObj>
              </mc:Choice>
              <mc:Fallback>
                <p:oleObj name="公式" r:id="rId14" imgW="3657600" imgH="533160" progId="Equation.3">
                  <p:embed/>
                  <p:pic>
                    <p:nvPicPr>
                      <p:cNvPr id="257542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699125"/>
                        <a:ext cx="5559425" cy="80803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56641937"/>
              </p:ext>
            </p:extLst>
          </p:nvPr>
        </p:nvGraphicFramePr>
        <p:xfrm>
          <a:off x="1263139" y="1710884"/>
          <a:ext cx="243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16" imgW="1625400" imgH="533160" progId="Equation.3">
                  <p:embed/>
                </p:oleObj>
              </mc:Choice>
              <mc:Fallback>
                <p:oleObj name="公式" r:id="rId16" imgW="1625400" imgH="533160" progId="Equation.3">
                  <p:embed/>
                  <p:pic>
                    <p:nvPicPr>
                      <p:cNvPr id="257542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139" y="1710884"/>
                        <a:ext cx="2438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3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2" grpId="0" build="p" autoUpdateAnimBg="0"/>
      <p:bldP spid="3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2810" y="252949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3.2.3 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42414" y="85839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6053"/>
              </p:ext>
            </p:extLst>
          </p:nvPr>
        </p:nvGraphicFramePr>
        <p:xfrm>
          <a:off x="1118677" y="918721"/>
          <a:ext cx="6470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3962160" imgH="266400" progId="Equation.3">
                  <p:embed/>
                </p:oleObj>
              </mc:Choice>
              <mc:Fallback>
                <p:oleObj name="公式" r:id="rId5" imgW="3962160" imgH="266400" progId="Equation.3">
                  <p:embed/>
                  <p:pic>
                    <p:nvPicPr>
                      <p:cNvPr id="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677" y="918721"/>
                        <a:ext cx="6470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3093527" y="3602228"/>
            <a:ext cx="5257800" cy="990600"/>
            <a:chOff x="2208" y="2160"/>
            <a:chExt cx="3312" cy="624"/>
          </a:xfrm>
        </p:grpSpPr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2208" y="2160"/>
              <a:ext cx="33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251" y="249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15710"/>
              </p:ext>
            </p:extLst>
          </p:nvPr>
        </p:nvGraphicFramePr>
        <p:xfrm>
          <a:off x="1444115" y="3078353"/>
          <a:ext cx="6145212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BMP 图象" r:id="rId7" imgW="6144483" imgH="2809524" progId="Paint.Picture">
                  <p:embed/>
                </p:oleObj>
              </mc:Choice>
              <mc:Fallback>
                <p:oleObj name="BMP 图象" r:id="rId7" imgW="6144483" imgH="2809524" progId="Paint.Picture">
                  <p:embed/>
                  <p:pic>
                    <p:nvPicPr>
                      <p:cNvPr id="585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115" y="3078353"/>
                        <a:ext cx="6145212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4242"/>
              </p:ext>
            </p:extLst>
          </p:nvPr>
        </p:nvGraphicFramePr>
        <p:xfrm>
          <a:off x="1434590" y="2973578"/>
          <a:ext cx="6154737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MP 图象" r:id="rId9" imgW="6152381" imgH="2991268" progId="Paint.Picture">
                  <p:embed/>
                </p:oleObj>
              </mc:Choice>
              <mc:Fallback>
                <p:oleObj name="BMP 图象" r:id="rId9" imgW="6152381" imgH="2991268" progId="Paint.Picture">
                  <p:embed/>
                  <p:pic>
                    <p:nvPicPr>
                      <p:cNvPr id="585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90" y="2973578"/>
                        <a:ext cx="6154737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45874"/>
              </p:ext>
            </p:extLst>
          </p:nvPr>
        </p:nvGraphicFramePr>
        <p:xfrm>
          <a:off x="1463165" y="2840228"/>
          <a:ext cx="612616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BMP 图象" r:id="rId11" imgW="6125430" imgH="3048426" progId="Paint.Picture">
                  <p:embed/>
                </p:oleObj>
              </mc:Choice>
              <mc:Fallback>
                <p:oleObj name="BMP 图象" r:id="rId11" imgW="6125430" imgH="3048426" progId="Paint.Picture">
                  <p:embed/>
                  <p:pic>
                    <p:nvPicPr>
                      <p:cNvPr id="585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165" y="2840228"/>
                        <a:ext cx="6126162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27693"/>
              </p:ext>
            </p:extLst>
          </p:nvPr>
        </p:nvGraphicFramePr>
        <p:xfrm>
          <a:off x="1434590" y="3068828"/>
          <a:ext cx="6154737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MP 图象" r:id="rId13" imgW="6152381" imgH="2876190" progId="Paint.Picture">
                  <p:embed/>
                </p:oleObj>
              </mc:Choice>
              <mc:Fallback>
                <p:oleObj name="BMP 图象" r:id="rId13" imgW="6152381" imgH="2876190" progId="Paint.Picture">
                  <p:embed/>
                  <p:pic>
                    <p:nvPicPr>
                      <p:cNvPr id="585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90" y="3068828"/>
                        <a:ext cx="6154737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3093527" y="1925828"/>
            <a:ext cx="990600" cy="1676400"/>
            <a:chOff x="2208" y="1104"/>
            <a:chExt cx="624" cy="1056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208" y="1104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17" y="117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807527" y="3602228"/>
            <a:ext cx="2286000" cy="2362200"/>
            <a:chOff x="768" y="2160"/>
            <a:chExt cx="1440" cy="1488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768" y="2160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912" y="336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626677" y="424992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417127" y="440232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797040" y="352602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28" grpId="0" autoUpdateAnimBg="0"/>
      <p:bldP spid="37" grpId="0" autoUpdateAnimBg="0"/>
      <p:bldP spid="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随机变量的独立性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Pages>0</Pages>
  <Words>344</Words>
  <Characters>0</Characters>
  <Application>Microsoft Office PowerPoint</Application>
  <PresentationFormat>全屏显示(4:3)</PresentationFormat>
  <Lines>0</Lines>
  <Paragraphs>90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楷体</vt:lpstr>
      <vt:lpstr>楷体_GB2312</vt:lpstr>
      <vt:lpstr>宋体</vt:lpstr>
      <vt:lpstr>-윤고딕120</vt:lpstr>
      <vt:lpstr>Arial</vt:lpstr>
      <vt:lpstr>Calibri</vt:lpstr>
      <vt:lpstr>Corbel</vt:lpstr>
      <vt:lpstr>Lucida Sans Unicode</vt:lpstr>
      <vt:lpstr>Times New Roman</vt:lpstr>
      <vt:lpstr>基础</vt:lpstr>
      <vt:lpstr>公式</vt:lpstr>
      <vt:lpstr>Equation</vt:lpstr>
      <vt:lpstr>BMP 图象</vt:lpstr>
      <vt:lpstr>概率论与数理统计  第三章 多维随机变量及其分布</vt:lpstr>
      <vt:lpstr>第三章  多维随机变量 及其分布</vt:lpstr>
      <vt:lpstr>3.2.1 条件分布</vt:lpstr>
      <vt:lpstr>3.2.2 离散情形</vt:lpstr>
      <vt:lpstr>PowerPoint 演示文稿</vt:lpstr>
      <vt:lpstr>3.2.3 连续情形</vt:lpstr>
      <vt:lpstr>3.2.3 连续情形</vt:lpstr>
      <vt:lpstr>3.2.3 连续情形</vt:lpstr>
      <vt:lpstr>第三章  多维随机变量 及其分布</vt:lpstr>
      <vt:lpstr>3.3 随机变量的独立性</vt:lpstr>
      <vt:lpstr>3.3 随机变量的独立性</vt:lpstr>
      <vt:lpstr>3.3 随机变量的独立性</vt:lpstr>
      <vt:lpstr>3.3 随机变量的独立性</vt:lpstr>
      <vt:lpstr>3.3 随机变量的独立性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6140</cp:revision>
  <dcterms:created xsi:type="dcterms:W3CDTF">2003-07-06T11:35:33Z</dcterms:created>
  <dcterms:modified xsi:type="dcterms:W3CDTF">2018-05-21T15:04:47Z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