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273" r:id="rId2"/>
    <p:sldId id="278" r:id="rId3"/>
    <p:sldId id="274" r:id="rId4"/>
    <p:sldId id="275" r:id="rId5"/>
    <p:sldId id="276" r:id="rId6"/>
    <p:sldId id="277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30" autoAdjust="0"/>
  </p:normalViewPr>
  <p:slideViewPr>
    <p:cSldViewPr>
      <p:cViewPr varScale="1">
        <p:scale>
          <a:sx n="65" d="100"/>
          <a:sy n="65" d="100"/>
        </p:scale>
        <p:origin x="14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1C6E43A-1BAD-4436-A5C4-A72C07C7B8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0536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ECE10-C36D-4D77-B34D-350BF74CE7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B425C-E84B-4AF4-9E53-ABE2054B41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6292A-91BD-442F-9695-F6ED3D24A8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Verdana" pitchFamily="34" charset="0"/>
              </a:defRPr>
            </a:lvl1pPr>
            <a:lvl2pPr>
              <a:defRPr baseline="0">
                <a:latin typeface="Verdana" pitchFamily="34" charset="0"/>
              </a:defRPr>
            </a:lvl2pPr>
            <a:lvl3pPr>
              <a:defRPr baseline="0">
                <a:latin typeface="Verdana" pitchFamily="34" charset="0"/>
              </a:defRPr>
            </a:lvl3pPr>
            <a:lvl4pPr>
              <a:defRPr baseline="0">
                <a:latin typeface="Verdana" pitchFamily="34" charset="0"/>
              </a:defRPr>
            </a:lvl4pPr>
            <a:lvl5pPr>
              <a:defRPr baseline="0">
                <a:latin typeface="Verdana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849D9-A748-49B4-AB27-BB1E33A4E5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AE9BD-5396-4307-9EC9-859A80AD83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12EB8-FE39-4CE8-A366-050868DE78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4D91A-E741-4A70-8CEA-294308196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58519-94C2-4B71-965D-A37E049901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057E0-9983-4603-BCF5-DBA5904C68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2C68B-0243-4586-B3F1-0D30BA1EC1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D2581-528D-48FD-B3E1-33262C05F7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05D9CD29-BF13-4411-BCA6-700B326D5F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>
                <a:ea typeface="宋体" pitchFamily="2" charset="-122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>
                <a:ea typeface="宋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8" r:id="rId2"/>
    <p:sldLayoutId id="2147483727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8" r:id="rId9"/>
    <p:sldLayoutId id="2147483724" r:id="rId10"/>
    <p:sldLayoutId id="214748372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3</a:t>
            </a:r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X→Y</a:t>
            </a:r>
            <a:r>
              <a:rPr lang="zh-CN" altLang="en-US" dirty="0" smtClean="0"/>
              <a:t>，由增广律可得</a:t>
            </a:r>
            <a:r>
              <a:rPr lang="en-US" altLang="zh-CN" dirty="0" smtClean="0"/>
              <a:t>XZ →YZ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同理</a:t>
            </a:r>
            <a:r>
              <a:rPr lang="en-US" altLang="zh-CN" dirty="0" smtClean="0"/>
              <a:t>X →Z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XX →XZ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再由传递律可得</a:t>
            </a:r>
            <a:r>
              <a:rPr lang="en-US" altLang="zh-CN" dirty="0" smtClean="0"/>
              <a:t>X →XZ →YZ</a:t>
            </a:r>
            <a:r>
              <a:rPr lang="zh-CN" altLang="en-US" dirty="0" smtClean="0"/>
              <a:t>。证毕。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X →Y</a:t>
            </a:r>
            <a:r>
              <a:rPr lang="zh-CN" altLang="en-US" dirty="0" smtClean="0"/>
              <a:t>，由增广律可得</a:t>
            </a:r>
            <a:r>
              <a:rPr lang="en-US" altLang="zh-CN" dirty="0" smtClean="0"/>
              <a:t>WX →WY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再由传递律可得</a:t>
            </a:r>
            <a:r>
              <a:rPr lang="en-US" altLang="zh-CN" dirty="0" smtClean="0"/>
              <a:t>XW →WY →Z</a:t>
            </a:r>
            <a:r>
              <a:rPr lang="zh-CN" altLang="en-US" dirty="0" smtClean="0"/>
              <a:t>，证毕。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）由自反律可得</a:t>
            </a:r>
            <a:r>
              <a:rPr lang="en-US" altLang="zh-CN" dirty="0" smtClean="0"/>
              <a:t>Y →Z</a:t>
            </a:r>
            <a:r>
              <a:rPr lang="zh-CN" altLang="en-US" dirty="0" smtClean="0"/>
              <a:t>，再由传递律可得</a:t>
            </a:r>
            <a:r>
              <a:rPr lang="en-US" altLang="zh-CN" dirty="0" smtClean="0"/>
              <a:t>X →Y →Z</a:t>
            </a:r>
            <a:r>
              <a:rPr lang="zh-CN" altLang="en-US" dirty="0" smtClean="0"/>
              <a:t>，证毕。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849D9-A748-49B4-AB27-BB1E33A4E51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55598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6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BC</a:t>
            </a:r>
            <a:r>
              <a:rPr lang="zh-CN" altLang="en-US" dirty="0" smtClean="0"/>
              <a:t>包含码，亦即</a:t>
            </a:r>
            <a:r>
              <a:rPr lang="en-US" altLang="zh-CN" dirty="0" smtClean="0"/>
              <a:t>BC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B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C</a:t>
            </a:r>
            <a:r>
              <a:rPr lang="zh-CN" altLang="en-US" dirty="0" smtClean="0"/>
              <a:t>决定</a:t>
            </a:r>
            <a:r>
              <a:rPr lang="en-US" altLang="zh-CN" dirty="0" smtClean="0"/>
              <a:t>A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DCE</a:t>
            </a:r>
            <a:r>
              <a:rPr lang="zh-CN" altLang="en-US" dirty="0" smtClean="0"/>
              <a:t>（</a:t>
            </a:r>
            <a:r>
              <a:rPr lang="zh-CN" altLang="en-US" dirty="0"/>
              <a:t>候选</a:t>
            </a:r>
            <a:r>
              <a:rPr lang="zh-CN" altLang="en-US" dirty="0" smtClean="0"/>
              <a:t>码必须包含</a:t>
            </a:r>
            <a:r>
              <a:rPr lang="en-US" altLang="zh-CN" dirty="0" smtClean="0"/>
              <a:t>CE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）该关系没有非主属性，所以是</a:t>
            </a:r>
            <a:r>
              <a:rPr lang="en-US" altLang="zh-CN" dirty="0" smtClean="0"/>
              <a:t>3NF</a:t>
            </a:r>
            <a:r>
              <a:rPr lang="zh-CN" altLang="en-US" dirty="0" smtClean="0"/>
              <a:t>。但由于</a:t>
            </a:r>
            <a:r>
              <a:rPr lang="en-US" altLang="zh-CN" dirty="0" smtClean="0"/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左部不包含码，所以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BCNF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849D9-A748-49B4-AB27-BB1E33A4E51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04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5631904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7</a:t>
            </a:r>
          </a:p>
          <a:p>
            <a:pPr>
              <a:buNone/>
            </a:pPr>
            <a:r>
              <a:rPr lang="zh-CN" altLang="en-US" dirty="0" smtClean="0"/>
              <a:t>正确的：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错误的：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反例：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）若</a:t>
            </a:r>
            <a:r>
              <a:rPr lang="en-US" altLang="zh-CN" dirty="0" smtClean="0"/>
              <a:t>A →B</a:t>
            </a:r>
            <a:r>
              <a:rPr lang="zh-CN" altLang="en-US" dirty="0" smtClean="0"/>
              <a:t>使得分解无损连接，由于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属性具有对称性，则当</a:t>
            </a:r>
            <a:r>
              <a:rPr lang="en-US" altLang="zh-CN" dirty="0" smtClean="0"/>
              <a:t>A →C</a:t>
            </a:r>
            <a:r>
              <a:rPr lang="zh-CN" altLang="en-US" dirty="0" smtClean="0"/>
              <a:t>时分解同样也是无损连接的，因此当且仅当不成立。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8</a:t>
            </a:r>
            <a:r>
              <a:rPr lang="zh-CN" altLang="en-US" dirty="0" smtClean="0"/>
              <a:t>）当</a:t>
            </a:r>
            <a:r>
              <a:rPr lang="en-US" altLang="zh-CN" dirty="0" smtClean="0"/>
              <a:t>BC</a:t>
            </a:r>
            <a:r>
              <a:rPr lang="zh-CN" altLang="en-US" dirty="0" smtClean="0"/>
              <a:t>完全函数决定</a:t>
            </a:r>
            <a:r>
              <a:rPr lang="en-US" altLang="zh-CN" dirty="0" smtClean="0"/>
              <a:t>A</a:t>
            </a:r>
            <a:r>
              <a:rPr lang="zh-CN" altLang="en-US" dirty="0" smtClean="0"/>
              <a:t>时，没有单独的</a:t>
            </a:r>
            <a:r>
              <a:rPr lang="en-US" altLang="zh-CN" dirty="0" smtClean="0"/>
              <a:t>B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C</a:t>
            </a:r>
            <a:r>
              <a:rPr lang="zh-CN" altLang="en-US" dirty="0" smtClean="0"/>
              <a:t>决定</a:t>
            </a:r>
            <a:r>
              <a:rPr lang="en-US" altLang="zh-CN" dirty="0" smtClean="0"/>
              <a:t>A</a:t>
            </a:r>
          </a:p>
          <a:p>
            <a:pPr>
              <a:buNone/>
            </a:pPr>
            <a:r>
              <a:rPr lang="zh-CN" altLang="en-US" dirty="0" smtClean="0"/>
              <a:t>，例如</a:t>
            </a:r>
            <a:r>
              <a:rPr lang="en-US" altLang="zh-CN" dirty="0" smtClean="0"/>
              <a:t>(SNO,CNO)</a:t>
            </a:r>
            <a:r>
              <a:rPr lang="en-US" altLang="zh-CN" dirty="0"/>
              <a:t> → </a:t>
            </a:r>
            <a:r>
              <a:rPr lang="en-US" altLang="zh-CN" dirty="0" smtClean="0"/>
              <a:t>CJ</a:t>
            </a:r>
            <a:r>
              <a:rPr lang="zh-CN" altLang="en-US" dirty="0" smtClean="0"/>
              <a:t>成立，并不代表</a:t>
            </a:r>
            <a:r>
              <a:rPr lang="en-US" altLang="zh-CN" dirty="0" smtClean="0"/>
              <a:t>SNO→ CJ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CNO </a:t>
            </a:r>
            <a:r>
              <a:rPr lang="en-US" altLang="zh-CN" dirty="0"/>
              <a:t>→ </a:t>
            </a:r>
            <a:r>
              <a:rPr lang="en-US" altLang="zh-CN" dirty="0" smtClean="0"/>
              <a:t>CJ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849D9-A748-49B4-AB27-BB1E33A4E51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707926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 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40582"/>
            <a:ext cx="8507288" cy="5680893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/>
              <a:t>2</a:t>
            </a:r>
          </a:p>
          <a:p>
            <a:pPr marL="0" indent="0">
              <a:buNone/>
            </a:pPr>
            <a:r>
              <a:rPr lang="zh-CN" altLang="en-US" sz="2400" dirty="0"/>
              <a:t>易</a:t>
            </a:r>
            <a:r>
              <a:rPr lang="zh-CN" altLang="en-US" sz="2400" dirty="0" smtClean="0"/>
              <a:t>知：关系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占有磁盘块</a:t>
            </a:r>
            <a:r>
              <a:rPr lang="en-US" altLang="zh-CN" sz="2400" dirty="0" smtClean="0"/>
              <a:t>20000/40=500</a:t>
            </a:r>
            <a:r>
              <a:rPr lang="zh-CN" altLang="en-US" sz="2400" dirty="0" smtClean="0"/>
              <a:t>块，关系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占有磁盘块</a:t>
            </a:r>
            <a:r>
              <a:rPr lang="en-US" altLang="zh-CN" sz="2400" dirty="0" smtClean="0"/>
              <a:t>1200/30=40</a:t>
            </a:r>
            <a:r>
              <a:rPr lang="zh-CN" altLang="en-US" sz="2400" dirty="0" smtClean="0"/>
              <a:t>块。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20000/40=500</a:t>
            </a:r>
            <a:r>
              <a:rPr lang="zh-CN" altLang="en-US" sz="2400" dirty="0" smtClean="0"/>
              <a:t>次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3+1=4</a:t>
            </a:r>
            <a:r>
              <a:rPr lang="zh-CN" altLang="en-US" sz="2400" dirty="0" smtClean="0"/>
              <a:t>次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）依据查询优化原则，选择块数较小的表作为外表，若不考虑结果写到磁盘上的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开销（直接返回给用户），且缓存外表、内表和临时结果的均只有一个页面，则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次数</a:t>
            </a:r>
            <a:r>
              <a:rPr lang="en-US" altLang="zh-CN" sz="2400" dirty="0" smtClean="0"/>
              <a:t>=40+40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500=20040</a:t>
            </a:r>
            <a:r>
              <a:rPr lang="zh-CN" altLang="en-US" sz="2400" dirty="0" smtClean="0"/>
              <a:t>次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）已排序，</a:t>
            </a:r>
            <a:r>
              <a:rPr lang="en-US" altLang="zh-CN" sz="2400" dirty="0" smtClean="0"/>
              <a:t>500+40=540</a:t>
            </a:r>
            <a:r>
              <a:rPr lang="zh-CN" altLang="en-US" sz="2400" dirty="0" smtClean="0"/>
              <a:t>次（其中一张表没有重复值的情况下）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未排序：</a:t>
            </a:r>
            <a:r>
              <a:rPr lang="en-US" altLang="zh-CN" sz="2400" dirty="0" smtClean="0"/>
              <a:t>540+</a:t>
            </a:r>
            <a:r>
              <a:rPr lang="zh-CN" altLang="en-US" sz="2400" dirty="0" smtClean="0"/>
              <a:t>两张表的外部排序开销，若采用外部排序法，则理想状况为</a:t>
            </a:r>
            <a:r>
              <a:rPr lang="en-US" altLang="zh-CN" sz="2400" dirty="0" smtClean="0"/>
              <a:t>540+500log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500+40log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40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849D9-A748-49B4-AB27-BB1E33A4E51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查询树.em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764704"/>
            <a:ext cx="3312368" cy="4262401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849D9-A748-49B4-AB27-BB1E33A4E51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1619672" y="566124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查询树</a:t>
            </a:r>
            <a:endParaRPr lang="zh-CN" altLang="en-US" dirty="0"/>
          </a:p>
        </p:txBody>
      </p:sp>
      <p:pic>
        <p:nvPicPr>
          <p:cNvPr id="7" name="图片 6" descr="语法树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692696"/>
            <a:ext cx="3816424" cy="4237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40152" y="56316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语法树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849D9-A748-49B4-AB27-BB1E33A4E51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3782233" y="573325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查询树优化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052735"/>
            <a:ext cx="4320480" cy="4513143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3132</TotalTime>
  <Words>416</Words>
  <Application>Microsoft Office PowerPoint</Application>
  <PresentationFormat>全屏显示(4:3)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隶书</vt:lpstr>
      <vt:lpstr>宋体</vt:lpstr>
      <vt:lpstr>Calibri</vt:lpstr>
      <vt:lpstr>Constantia</vt:lpstr>
      <vt:lpstr>Times New Roman</vt:lpstr>
      <vt:lpstr>Verdana</vt:lpstr>
      <vt:lpstr>Wingdings 2</vt:lpstr>
      <vt:lpstr>流畅</vt:lpstr>
      <vt:lpstr>第6章 作业</vt:lpstr>
      <vt:lpstr>PowerPoint 演示文稿</vt:lpstr>
      <vt:lpstr>PowerPoint 演示文稿</vt:lpstr>
      <vt:lpstr>第9章 作业</vt:lpstr>
      <vt:lpstr>PowerPoint 演示文稿</vt:lpstr>
      <vt:lpstr>PowerPoint 演示文稿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数据库保护</dc:title>
  <dc:creator>panpeng</dc:creator>
  <cp:lastModifiedBy>panpp</cp:lastModifiedBy>
  <cp:revision>319</cp:revision>
  <dcterms:created xsi:type="dcterms:W3CDTF">2005-04-05T01:48:35Z</dcterms:created>
  <dcterms:modified xsi:type="dcterms:W3CDTF">2021-06-21T09:01:29Z</dcterms:modified>
</cp:coreProperties>
</file>