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7" r:id="rId2"/>
    <p:sldId id="282" r:id="rId3"/>
    <p:sldId id="278" r:id="rId4"/>
    <p:sldId id="273" r:id="rId5"/>
    <p:sldId id="279" r:id="rId6"/>
    <p:sldId id="274" r:id="rId7"/>
    <p:sldId id="281" r:id="rId8"/>
    <p:sldId id="275" r:id="rId9"/>
    <p:sldId id="276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0" autoAdjust="0"/>
  </p:normalViewPr>
  <p:slideViewPr>
    <p:cSldViewPr>
      <p:cViewPr varScale="1">
        <p:scale>
          <a:sx n="65" d="100"/>
          <a:sy n="65" d="100"/>
        </p:scale>
        <p:origin x="14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C6E43A-1BAD-4436-A5C4-A72C07C7B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6E43A-1BAD-4436-A5C4-A72C07C7B8C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36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8" r:id="rId2"/>
    <p:sldLayoutId id="214748372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2127"/>
            <a:ext cx="8229600" cy="76254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48664"/>
            <a:ext cx="3024336" cy="580933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11760" y="4869160"/>
            <a:ext cx="13681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940152" y="1052736"/>
            <a:ext cx="3024336" cy="4752528"/>
          </a:xfrm>
          <a:prstGeom prst="wedgeRoundRectCallout">
            <a:avLst>
              <a:gd name="adj1" fmla="val -110669"/>
              <a:gd name="adj2" fmla="val 3314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日志中出现的事务</a:t>
            </a:r>
            <a:r>
              <a:rPr lang="zh-CN" altLang="en-US" dirty="0" smtClean="0">
                <a:solidFill>
                  <a:srgbClr val="FF0000"/>
                </a:solidFill>
              </a:rPr>
              <a:t>以回滚记录结束的</a:t>
            </a:r>
            <a:r>
              <a:rPr lang="zh-CN" altLang="en-US" dirty="0" smtClean="0"/>
              <a:t>解决方案在具体系统中不尽相同，</a:t>
            </a:r>
            <a:r>
              <a:rPr lang="zh-CN" altLang="en-US" dirty="0" smtClean="0">
                <a:solidFill>
                  <a:srgbClr val="FF0000"/>
                </a:solidFill>
              </a:rPr>
              <a:t>恢复时遇到此类结束的事务可以不作处理，</a:t>
            </a:r>
            <a:r>
              <a:rPr lang="zh-CN" altLang="en-US" dirty="0" smtClean="0"/>
              <a:t>可以理解为已经回滚完成的事务无需再次回滚，答案</a:t>
            </a:r>
            <a:r>
              <a:rPr lang="zh-CN" altLang="en-US" dirty="0"/>
              <a:t>中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小</a:t>
            </a:r>
            <a:r>
              <a:rPr lang="zh-CN" altLang="en-US" dirty="0" smtClean="0"/>
              <a:t>题即对事务</a:t>
            </a:r>
            <a:r>
              <a:rPr lang="en-US" altLang="zh-CN" dirty="0" smtClean="0"/>
              <a:t>T2</a:t>
            </a:r>
            <a:r>
              <a:rPr lang="zh-CN" altLang="en-US" dirty="0" smtClean="0"/>
              <a:t>如此处理的。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T3</a:t>
            </a:r>
            <a:r>
              <a:rPr lang="zh-CN" altLang="en-US" dirty="0" smtClean="0"/>
              <a:t>重做，</a:t>
            </a:r>
            <a:r>
              <a:rPr lang="en-US" altLang="zh-CN" dirty="0" smtClean="0"/>
              <a:t>T4</a:t>
            </a:r>
            <a:r>
              <a:rPr lang="zh-CN" altLang="en-US" dirty="0" smtClean="0"/>
              <a:t>回滚。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T1</a:t>
            </a:r>
            <a:r>
              <a:rPr lang="zh-CN" altLang="en-US" dirty="0" smtClean="0"/>
              <a:t>重做，</a:t>
            </a:r>
            <a:r>
              <a:rPr lang="en-US" altLang="zh-CN" dirty="0" smtClean="0"/>
              <a:t>T3</a:t>
            </a:r>
            <a:r>
              <a:rPr lang="zh-CN" altLang="en-US" dirty="0" smtClean="0"/>
              <a:t>回滚。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T1</a:t>
            </a:r>
            <a:r>
              <a:rPr lang="zh-CN" altLang="en-US" dirty="0" smtClean="0"/>
              <a:t>重做，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T3</a:t>
            </a:r>
            <a:r>
              <a:rPr lang="zh-CN" altLang="en-US" dirty="0" smtClean="0"/>
              <a:t>回滚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T1</a:t>
            </a:r>
            <a:r>
              <a:rPr lang="zh-CN" altLang="en-US" dirty="0" smtClean="0"/>
              <a:t>重做，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回滚。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A=8,B=7,C=11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C=11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5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C=11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C=11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参见教材</a:t>
            </a:r>
            <a:r>
              <a:rPr lang="en-US" altLang="zh-CN" dirty="0" smtClean="0"/>
              <a:t>10.6</a:t>
            </a:r>
            <a:r>
              <a:rPr lang="zh-CN" altLang="en-US" dirty="0" smtClean="0"/>
              <a:t>节末尾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注意恢复时</a:t>
            </a:r>
            <a:r>
              <a:rPr lang="en-US" altLang="zh-CN" dirty="0" smtClean="0">
                <a:solidFill>
                  <a:srgbClr val="FF0000"/>
                </a:solidFill>
              </a:rPr>
              <a:t>redo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undo</a:t>
            </a:r>
            <a:r>
              <a:rPr lang="zh-CN" altLang="en-US" dirty="0" smtClean="0">
                <a:solidFill>
                  <a:srgbClr val="FF0000"/>
                </a:solidFill>
              </a:rPr>
              <a:t>的动作执行方向，</a:t>
            </a:r>
            <a:r>
              <a:rPr lang="en-US" altLang="zh-CN" dirty="0" smtClean="0">
                <a:solidFill>
                  <a:srgbClr val="FF0000"/>
                </a:solidFill>
              </a:rPr>
              <a:t>redo</a:t>
            </a:r>
            <a:r>
              <a:rPr lang="zh-CN" altLang="en-US" dirty="0" smtClean="0">
                <a:solidFill>
                  <a:srgbClr val="FF0000"/>
                </a:solidFill>
              </a:rPr>
              <a:t>从前往后应用日志记录的后像，</a:t>
            </a:r>
            <a:r>
              <a:rPr lang="en-US" altLang="zh-CN" dirty="0" smtClean="0">
                <a:solidFill>
                  <a:srgbClr val="FF0000"/>
                </a:solidFill>
              </a:rPr>
              <a:t>undo</a:t>
            </a:r>
            <a:r>
              <a:rPr lang="zh-CN" altLang="en-US" dirty="0" smtClean="0">
                <a:solidFill>
                  <a:srgbClr val="FF0000"/>
                </a:solidFill>
              </a:rPr>
              <a:t>从后往前应用日志记录的前像。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9</a:t>
            </a:r>
            <a:r>
              <a:rPr lang="zh-CN" altLang="en-US" smtClean="0"/>
              <a:t>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）正确答案：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T1T2T3——16</a:t>
            </a:r>
          </a:p>
          <a:p>
            <a:pPr>
              <a:buNone/>
            </a:pPr>
            <a:r>
              <a:rPr lang="en-US" altLang="zh-CN" dirty="0" smtClean="0"/>
              <a:t>    T1T3T2——8</a:t>
            </a:r>
          </a:p>
          <a:p>
            <a:pPr>
              <a:buNone/>
            </a:pPr>
            <a:r>
              <a:rPr lang="en-US" altLang="zh-CN" dirty="0" smtClean="0"/>
              <a:t>    T2T1T3——4</a:t>
            </a:r>
          </a:p>
          <a:p>
            <a:pPr>
              <a:buNone/>
            </a:pPr>
            <a:r>
              <a:rPr lang="en-US" altLang="zh-CN" dirty="0" smtClean="0"/>
              <a:t>    T2T3T1——2</a:t>
            </a:r>
          </a:p>
          <a:p>
            <a:pPr>
              <a:buNone/>
            </a:pPr>
            <a:r>
              <a:rPr lang="en-US" altLang="zh-CN" dirty="0" smtClean="0"/>
              <a:t>    T3T1T2——4</a:t>
            </a:r>
          </a:p>
          <a:p>
            <a:pPr>
              <a:buNone/>
            </a:pPr>
            <a:r>
              <a:rPr lang="en-US" altLang="zh-CN" dirty="0" smtClean="0"/>
              <a:t>    T3T2T1 ——2</a:t>
            </a:r>
          </a:p>
          <a:p>
            <a:pPr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）可串行化调度</a:t>
            </a:r>
            <a:r>
              <a:rPr lang="en-US" altLang="zh-CN" dirty="0" smtClean="0"/>
              <a:t>T1T2T3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或者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T2:R(A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 smtClean="0"/>
              <a:t>T3</a:t>
            </a:r>
            <a:r>
              <a:rPr lang="zh-CN" altLang="en-US" dirty="0"/>
              <a:t>：</a:t>
            </a:r>
            <a:r>
              <a:rPr lang="en-US" altLang="zh-CN" dirty="0"/>
              <a:t>R(A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 smtClean="0"/>
              <a:t>T2</a:t>
            </a:r>
            <a:r>
              <a:rPr lang="zh-CN" altLang="en-US" dirty="0"/>
              <a:t>：</a:t>
            </a:r>
            <a:r>
              <a:rPr lang="en-US" altLang="zh-CN" dirty="0"/>
              <a:t>W(A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 smtClean="0"/>
              <a:t>T3</a:t>
            </a:r>
            <a:r>
              <a:rPr lang="zh-CN" altLang="en-US" dirty="0"/>
              <a:t>：</a:t>
            </a:r>
            <a:r>
              <a:rPr lang="en-US" altLang="zh-CN" dirty="0"/>
              <a:t>W(A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 smtClean="0"/>
              <a:t>T1:R(A</a:t>
            </a:r>
            <a:r>
              <a:rPr lang="en-US" altLang="zh-CN" dirty="0"/>
              <a:t>),T1</a:t>
            </a:r>
            <a:r>
              <a:rPr lang="zh-CN" altLang="en-US" dirty="0"/>
              <a:t>：</a:t>
            </a:r>
            <a:r>
              <a:rPr lang="en-US" altLang="zh-CN" dirty="0"/>
              <a:t>W(A),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/////////////////////////////////////////</a:t>
            </a:r>
          </a:p>
          <a:p>
            <a:pPr marL="0" indent="0">
              <a:buNone/>
            </a:pPr>
            <a:r>
              <a:rPr lang="en-US" altLang="zh-CN" dirty="0" smtClean="0"/>
              <a:t>T2:R(A</a:t>
            </a:r>
            <a:r>
              <a:rPr lang="en-US" altLang="zh-CN" dirty="0"/>
              <a:t>),T3</a:t>
            </a:r>
            <a:r>
              <a:rPr lang="zh-CN" altLang="en-US" dirty="0"/>
              <a:t>：</a:t>
            </a:r>
            <a:r>
              <a:rPr lang="en-US" altLang="zh-CN" dirty="0"/>
              <a:t>R(A),T2</a:t>
            </a:r>
            <a:r>
              <a:rPr lang="zh-CN" altLang="en-US" dirty="0"/>
              <a:t>：</a:t>
            </a:r>
            <a:r>
              <a:rPr lang="en-US" altLang="zh-CN" dirty="0"/>
              <a:t>W(A),T3</a:t>
            </a:r>
            <a:r>
              <a:rPr lang="zh-CN" altLang="en-US" dirty="0"/>
              <a:t>：</a:t>
            </a:r>
            <a:r>
              <a:rPr lang="en-US" altLang="zh-CN" dirty="0"/>
              <a:t>W(A),T1:R(A),T1</a:t>
            </a:r>
            <a:r>
              <a:rPr lang="zh-CN" altLang="en-US" dirty="0"/>
              <a:t>：</a:t>
            </a:r>
            <a:r>
              <a:rPr lang="en-US" altLang="zh-CN" dirty="0"/>
              <a:t>W(A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，结果</a:t>
            </a:r>
            <a:r>
              <a:rPr lang="en-US" altLang="zh-CN" dirty="0"/>
              <a:t>A=2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0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3)</a:t>
            </a:r>
            <a:r>
              <a:rPr lang="zh-CN" altLang="en-US" dirty="0" smtClean="0"/>
              <a:t>不可串行化调度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T3:R(A),T2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R(A), T2:W(A), T1:R(A), T1:W(A),T3:W(A)</a:t>
            </a:r>
            <a:r>
              <a:rPr lang="zh-CN" altLang="en-US" dirty="0" smtClean="0"/>
              <a:t>，结果</a:t>
            </a:r>
            <a:r>
              <a:rPr lang="en-US" altLang="zh-CN" dirty="0" smtClean="0"/>
              <a:t>A=0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/////////////////////////////////////////</a:t>
            </a:r>
          </a:p>
          <a:p>
            <a:pPr marL="0" indent="0">
              <a:buNone/>
            </a:pPr>
            <a:r>
              <a:rPr lang="en-US" altLang="zh-CN" dirty="0" smtClean="0"/>
              <a:t>T3:R(A),</a:t>
            </a:r>
          </a:p>
          <a:p>
            <a:pPr marL="0" indent="0">
              <a:buNone/>
            </a:pPr>
            <a:r>
              <a:rPr lang="en-US" altLang="zh-CN" dirty="0" smtClean="0"/>
              <a:t>T2</a:t>
            </a:r>
            <a:r>
              <a:rPr lang="zh-CN" altLang="en-US" dirty="0"/>
              <a:t>：</a:t>
            </a:r>
            <a:r>
              <a:rPr lang="en-US" altLang="zh-CN" dirty="0"/>
              <a:t>R(A), T2:W(A),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T1:R(A</a:t>
            </a:r>
            <a:r>
              <a:rPr lang="en-US" altLang="zh-CN" dirty="0"/>
              <a:t>), T1:W(A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 smtClean="0"/>
              <a:t>T3:W(A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</a:t>
            </a:r>
            <a:r>
              <a:rPr lang="en-US" altLang="zh-CN" dirty="0"/>
              <a:t>A=0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12961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/>
              <a:t>）两段锁且不</a:t>
            </a:r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92063"/>
              </p:ext>
            </p:extLst>
          </p:nvPr>
        </p:nvGraphicFramePr>
        <p:xfrm>
          <a:off x="971600" y="1052736"/>
          <a:ext cx="6696744" cy="4937760"/>
        </p:xfrm>
        <a:graphic>
          <a:graphicData uri="http://schemas.openxmlformats.org/drawingml/2006/table">
            <a:tbl>
              <a:tblPr/>
              <a:tblGrid>
                <a:gridCol w="223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W(A)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COMMIT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UNLOCK(A)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W(A)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COMMIT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UNLOCK(A)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R(A)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W(A)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COMMIT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UNLOCK(A)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3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83568" y="1268760"/>
          <a:ext cx="7344815" cy="3657600"/>
        </p:xfrm>
        <a:graphic>
          <a:graphicData uri="http://schemas.openxmlformats.org/drawingml/2006/table">
            <a:tbl>
              <a:tblPr/>
              <a:tblGrid>
                <a:gridCol w="244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T1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T3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SLOCK(A)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R(A)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SLOCK(A)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R(A)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SLOCK(A)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R(A)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XLOCK(A)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等待</a:t>
                      </a: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973" marR="179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683568" y="764704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）两段锁且死锁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5085184"/>
            <a:ext cx="8507288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5"/>
            <a:ext cx="8507288" cy="2376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R3(B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R1(A)</a:t>
            </a:r>
            <a:r>
              <a:rPr lang="en-US" altLang="zh-CN" dirty="0" smtClean="0"/>
              <a:t>W3(B)R2(B)R2(A)W2(B</a:t>
            </a:r>
            <a:r>
              <a:rPr lang="en-US" altLang="zh-CN" dirty="0"/>
              <a:t>) </a:t>
            </a:r>
            <a:r>
              <a:rPr lang="en-US" altLang="zh-CN" dirty="0" smtClean="0"/>
              <a:t>R1(B)W1(A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zh-CN" altLang="en-US" dirty="0" smtClean="0"/>
              <a:t>冲突可串行化调度，在</a:t>
            </a:r>
            <a:r>
              <a:rPr lang="zh-CN" altLang="en-US" dirty="0" smtClean="0">
                <a:solidFill>
                  <a:srgbClr val="FF0000"/>
                </a:solidFill>
              </a:rPr>
              <a:t>可交换的条件下</a:t>
            </a:r>
            <a:r>
              <a:rPr lang="zh-CN" altLang="en-US" dirty="0" smtClean="0"/>
              <a:t>先等价变为调度序列：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R3(B)W3(B)R2(B)R2(A)W2(B) </a:t>
            </a:r>
            <a:r>
              <a:rPr lang="en-US" altLang="zh-CN" dirty="0" smtClean="0">
                <a:solidFill>
                  <a:srgbClr val="FF0000"/>
                </a:solidFill>
              </a:rPr>
              <a:t>R1(A)</a:t>
            </a:r>
            <a:r>
              <a:rPr lang="en-US" altLang="zh-CN" dirty="0" smtClean="0"/>
              <a:t>R1(B)W1(A)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r>
              <a:rPr lang="en-US" altLang="zh-CN" dirty="0" smtClean="0"/>
              <a:t>T3,T2,T1</a:t>
            </a:r>
            <a:r>
              <a:rPr lang="zh-CN" altLang="en-US" dirty="0" smtClean="0"/>
              <a:t>的执行序列。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3145</TotalTime>
  <Words>450</Words>
  <Application>Microsoft Office PowerPoint</Application>
  <PresentationFormat>全屏显示(4:3)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隶书</vt:lpstr>
      <vt:lpstr>宋体</vt:lpstr>
      <vt:lpstr>Calibri</vt:lpstr>
      <vt:lpstr>Constantia</vt:lpstr>
      <vt:lpstr>Times New Roman</vt:lpstr>
      <vt:lpstr>Verdana</vt:lpstr>
      <vt:lpstr>Wingdings 2</vt:lpstr>
      <vt:lpstr>流畅</vt:lpstr>
      <vt:lpstr>第10章 作业</vt:lpstr>
      <vt:lpstr>第10章 作业</vt:lpstr>
      <vt:lpstr>PowerPoint 演示文稿</vt:lpstr>
      <vt:lpstr>第11章 作业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panpp</cp:lastModifiedBy>
  <cp:revision>352</cp:revision>
  <dcterms:created xsi:type="dcterms:W3CDTF">2005-04-05T01:48:35Z</dcterms:created>
  <dcterms:modified xsi:type="dcterms:W3CDTF">2021-06-21T09:33:23Z</dcterms:modified>
</cp:coreProperties>
</file>