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879" r:id="rId2"/>
    <p:sldMasterId id="2147483886" r:id="rId3"/>
  </p:sldMasterIdLst>
  <p:notesMasterIdLst>
    <p:notesMasterId r:id="rId124"/>
  </p:notesMasterIdLst>
  <p:sldIdLst>
    <p:sldId id="256" r:id="rId4"/>
    <p:sldId id="386" r:id="rId5"/>
    <p:sldId id="396" r:id="rId6"/>
    <p:sldId id="370" r:id="rId7"/>
    <p:sldId id="371" r:id="rId8"/>
    <p:sldId id="364" r:id="rId9"/>
    <p:sldId id="365" r:id="rId10"/>
    <p:sldId id="367" r:id="rId11"/>
    <p:sldId id="373" r:id="rId12"/>
    <p:sldId id="374" r:id="rId13"/>
    <p:sldId id="325" r:id="rId14"/>
    <p:sldId id="361" r:id="rId15"/>
    <p:sldId id="328" r:id="rId16"/>
    <p:sldId id="273" r:id="rId17"/>
    <p:sldId id="318" r:id="rId18"/>
    <p:sldId id="383" r:id="rId19"/>
    <p:sldId id="319" r:id="rId20"/>
    <p:sldId id="331" r:id="rId21"/>
    <p:sldId id="327" r:id="rId22"/>
    <p:sldId id="333" r:id="rId23"/>
    <p:sldId id="334" r:id="rId24"/>
    <p:sldId id="261" r:id="rId25"/>
    <p:sldId id="340" r:id="rId26"/>
    <p:sldId id="262" r:id="rId27"/>
    <p:sldId id="263" r:id="rId28"/>
    <p:sldId id="264" r:id="rId29"/>
    <p:sldId id="372" r:id="rId30"/>
    <p:sldId id="337" r:id="rId31"/>
    <p:sldId id="338" r:id="rId32"/>
    <p:sldId id="336" r:id="rId33"/>
    <p:sldId id="259" r:id="rId34"/>
    <p:sldId id="268" r:id="rId35"/>
    <p:sldId id="376" r:id="rId36"/>
    <p:sldId id="260" r:id="rId37"/>
    <p:sldId id="269" r:id="rId38"/>
    <p:sldId id="320" r:id="rId39"/>
    <p:sldId id="270" r:id="rId40"/>
    <p:sldId id="271" r:id="rId41"/>
    <p:sldId id="272" r:id="rId42"/>
    <p:sldId id="274" r:id="rId43"/>
    <p:sldId id="344" r:id="rId44"/>
    <p:sldId id="275" r:id="rId45"/>
    <p:sldId id="378" r:id="rId46"/>
    <p:sldId id="380" r:id="rId47"/>
    <p:sldId id="379" r:id="rId48"/>
    <p:sldId id="381" r:id="rId49"/>
    <p:sldId id="377" r:id="rId50"/>
    <p:sldId id="345" r:id="rId51"/>
    <p:sldId id="321" r:id="rId52"/>
    <p:sldId id="277" r:id="rId53"/>
    <p:sldId id="322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350" r:id="rId62"/>
    <p:sldId id="384" r:id="rId63"/>
    <p:sldId id="385" r:id="rId64"/>
    <p:sldId id="323" r:id="rId65"/>
    <p:sldId id="286" r:id="rId66"/>
    <p:sldId id="287" r:id="rId67"/>
    <p:sldId id="347" r:id="rId68"/>
    <p:sldId id="289" r:id="rId69"/>
    <p:sldId id="288" r:id="rId70"/>
    <p:sldId id="348" r:id="rId71"/>
    <p:sldId id="290" r:id="rId72"/>
    <p:sldId id="291" r:id="rId73"/>
    <p:sldId id="292" r:id="rId74"/>
    <p:sldId id="293" r:id="rId75"/>
    <p:sldId id="324" r:id="rId76"/>
    <p:sldId id="296" r:id="rId77"/>
    <p:sldId id="351" r:id="rId78"/>
    <p:sldId id="297" r:id="rId79"/>
    <p:sldId id="363" r:id="rId80"/>
    <p:sldId id="346" r:id="rId81"/>
    <p:sldId id="341" r:id="rId82"/>
    <p:sldId id="342" r:id="rId83"/>
    <p:sldId id="343" r:id="rId84"/>
    <p:sldId id="298" r:id="rId85"/>
    <p:sldId id="299" r:id="rId86"/>
    <p:sldId id="300" r:id="rId87"/>
    <p:sldId id="301" r:id="rId88"/>
    <p:sldId id="302" r:id="rId89"/>
    <p:sldId id="356" r:id="rId90"/>
    <p:sldId id="357" r:id="rId91"/>
    <p:sldId id="303" r:id="rId92"/>
    <p:sldId id="304" r:id="rId93"/>
    <p:sldId id="305" r:id="rId94"/>
    <p:sldId id="306" r:id="rId95"/>
    <p:sldId id="307" r:id="rId96"/>
    <p:sldId id="352" r:id="rId97"/>
    <p:sldId id="353" r:id="rId98"/>
    <p:sldId id="308" r:id="rId99"/>
    <p:sldId id="309" r:id="rId100"/>
    <p:sldId id="310" r:id="rId101"/>
    <p:sldId id="311" r:id="rId102"/>
    <p:sldId id="312" r:id="rId103"/>
    <p:sldId id="267" r:id="rId104"/>
    <p:sldId id="313" r:id="rId105"/>
    <p:sldId id="382" r:id="rId106"/>
    <p:sldId id="355" r:id="rId107"/>
    <p:sldId id="358" r:id="rId108"/>
    <p:sldId id="387" r:id="rId109"/>
    <p:sldId id="354" r:id="rId110"/>
    <p:sldId id="388" r:id="rId111"/>
    <p:sldId id="389" r:id="rId112"/>
    <p:sldId id="390" r:id="rId113"/>
    <p:sldId id="391" r:id="rId114"/>
    <p:sldId id="392" r:id="rId115"/>
    <p:sldId id="393" r:id="rId116"/>
    <p:sldId id="394" r:id="rId117"/>
    <p:sldId id="395" r:id="rId118"/>
    <p:sldId id="314" r:id="rId119"/>
    <p:sldId id="315" r:id="rId120"/>
    <p:sldId id="316" r:id="rId121"/>
    <p:sldId id="317" r:id="rId122"/>
    <p:sldId id="397" r:id="rId1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009999"/>
    <a:srgbClr val="3366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148" autoAdjust="0"/>
  </p:normalViewPr>
  <p:slideViewPr>
    <p:cSldViewPr>
      <p:cViewPr varScale="1">
        <p:scale>
          <a:sx n="61" d="100"/>
          <a:sy n="61" d="100"/>
        </p:scale>
        <p:origin x="151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&#24037;&#20316;&#30446;&#24405;\2019&#24180;&#24037;&#20316;&#30446;&#24405;\&#36895;&#36882;&#31867;\Oracle&#21644;&#24494;&#36719;&#21512;&#20316;&#20998;&#26512;\&#25968;&#25454;&#24211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712722235689825E-2"/>
          <c:y val="4.6191957507366904E-2"/>
          <c:w val="0.88652371958671261"/>
          <c:h val="0.7693361451902169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Sheet2!$C$26</c:f>
              <c:strCache>
                <c:ptCount val="1"/>
                <c:pt idx="0">
                  <c:v>Microsoft</c:v>
                </c:pt>
              </c:strCache>
            </c:strRef>
          </c:tx>
          <c:spPr>
            <a:solidFill>
              <a:srgbClr val="32323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Sheet2!$D$26:$H$26</c:f>
              <c:numCache>
                <c:formatCode>0.0%</c:formatCode>
                <c:ptCount val="5"/>
                <c:pt idx="0">
                  <c:v>0.18668243612069069</c:v>
                </c:pt>
                <c:pt idx="1">
                  <c:v>0.20159266848288249</c:v>
                </c:pt>
                <c:pt idx="2">
                  <c:v>0.21119491948563052</c:v>
                </c:pt>
                <c:pt idx="3">
                  <c:v>0.21594859331563998</c:v>
                </c:pt>
                <c:pt idx="4">
                  <c:v>0.23947878228576483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E-4EDA-954D-0D0F8B232745}"/>
            </c:ext>
          </c:extLst>
        </c:ser>
        <c:ser>
          <c:idx val="1"/>
          <c:order val="1"/>
          <c:tx>
            <c:strRef>
              <c:f>Sheet2!$C$27</c:f>
              <c:strCache>
                <c:ptCount val="1"/>
                <c:pt idx="0">
                  <c:v>IBM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Sheet2!$D$27:$H$27</c:f>
              <c:numCache>
                <c:formatCode>0.0%</c:formatCode>
                <c:ptCount val="5"/>
                <c:pt idx="0">
                  <c:v>0.1843040638378845</c:v>
                </c:pt>
                <c:pt idx="1">
                  <c:v>0.16987601102267832</c:v>
                </c:pt>
                <c:pt idx="2">
                  <c:v>0.15563004768238178</c:v>
                </c:pt>
                <c:pt idx="3">
                  <c:v>0.12813648309278752</c:v>
                </c:pt>
                <c:pt idx="4">
                  <c:v>0.10558181377389293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3E-4EDA-954D-0D0F8B232745}"/>
            </c:ext>
          </c:extLst>
        </c:ser>
        <c:ser>
          <c:idx val="2"/>
          <c:order val="2"/>
          <c:tx>
            <c:strRef>
              <c:f>Sheet2!$C$28</c:f>
              <c:strCache>
                <c:ptCount val="1"/>
                <c:pt idx="0">
                  <c:v>Oracle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Sheet2!$D$28:$H$28</c:f>
              <c:numCache>
                <c:formatCode>0.0%</c:formatCode>
                <c:ptCount val="5"/>
                <c:pt idx="0">
                  <c:v>0.4306188796764967</c:v>
                </c:pt>
                <c:pt idx="1">
                  <c:v>0.42239589390498711</c:v>
                </c:pt>
                <c:pt idx="2">
                  <c:v>0.41227783643719318</c:v>
                </c:pt>
                <c:pt idx="3">
                  <c:v>0.36301722872360581</c:v>
                </c:pt>
                <c:pt idx="4">
                  <c:v>0.3149377957787069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3E-4EDA-954D-0D0F8B232745}"/>
            </c:ext>
          </c:extLst>
        </c:ser>
        <c:ser>
          <c:idx val="3"/>
          <c:order val="3"/>
          <c:tx>
            <c:strRef>
              <c:f>Sheet2!$C$29</c:f>
              <c:strCache>
                <c:ptCount val="1"/>
                <c:pt idx="0">
                  <c:v>Amazon</c:v>
                </c:pt>
              </c:strCache>
            </c:strRef>
          </c:tx>
          <c:spPr>
            <a:solidFill>
              <a:srgbClr val="7C000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Sheet2!$D$29:$H$29</c:f>
              <c:numCache>
                <c:formatCode>0.0%</c:formatCode>
                <c:ptCount val="5"/>
                <c:pt idx="0">
                  <c:v>1.3273417318029853E-2</c:v>
                </c:pt>
                <c:pt idx="1">
                  <c:v>1.8153265134516088E-2</c:v>
                </c:pt>
                <c:pt idx="2">
                  <c:v>3.5720659740550997E-2</c:v>
                </c:pt>
                <c:pt idx="3">
                  <c:v>9.2858134074341597E-2</c:v>
                </c:pt>
                <c:pt idx="4">
                  <c:v>0.13707903081317832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3E-4EDA-954D-0D0F8B232745}"/>
            </c:ext>
          </c:extLst>
        </c:ser>
        <c:ser>
          <c:idx val="4"/>
          <c:order val="4"/>
          <c:tx>
            <c:strRef>
              <c:f>Sheet2!$C$30</c:f>
              <c:strCache>
                <c:ptCount val="1"/>
                <c:pt idx="0">
                  <c:v>SAP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E1D94CC7-7C35-4163-A068-E7E18F69094A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43E-4EDA-954D-0D0F8B232745}"/>
                </c:ext>
              </c:extLst>
            </c:dLbl>
            <c:spPr>
              <a:solidFill>
                <a:srgbClr val="DDDDDD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Sheet2!$D$30:$H$30</c:f>
              <c:numCache>
                <c:formatCode>0.0%</c:formatCode>
                <c:ptCount val="5"/>
                <c:pt idx="0">
                  <c:v>7.0734575831393573E-2</c:v>
                </c:pt>
                <c:pt idx="1">
                  <c:v>6.894591193551107E-2</c:v>
                </c:pt>
                <c:pt idx="2">
                  <c:v>7.2768375312299169E-2</c:v>
                </c:pt>
                <c:pt idx="3">
                  <c:v>7.439292213408899E-2</c:v>
                </c:pt>
                <c:pt idx="4">
                  <c:v>7.0007947123313582E-2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3E-4EDA-954D-0D0F8B232745}"/>
            </c:ext>
          </c:extLst>
        </c:ser>
        <c:ser>
          <c:idx val="5"/>
          <c:order val="5"/>
          <c:tx>
            <c:strRef>
              <c:f>Sheet2!$C$31</c:f>
              <c:strCache>
                <c:ptCount val="1"/>
                <c:pt idx="0">
                  <c:v>Others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Sheet2!$D$31:$H$31</c:f>
              <c:numCache>
                <c:formatCode>0.0%</c:formatCode>
                <c:ptCount val="5"/>
                <c:pt idx="0">
                  <c:v>0.11438662721550463</c:v>
                </c:pt>
                <c:pt idx="1">
                  <c:v>0.11903624951942493</c:v>
                </c:pt>
                <c:pt idx="2">
                  <c:v>0.11240816134194431</c:v>
                </c:pt>
                <c:pt idx="3">
                  <c:v>0.12564663865953607</c:v>
                </c:pt>
                <c:pt idx="4">
                  <c:v>0.13291463022514338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3E-4EDA-954D-0D0F8B232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602479136"/>
        <c:axId val="602486752"/>
      </c:barChart>
      <c:catAx>
        <c:axId val="60247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86752"/>
        <c:crosses val="autoZero"/>
        <c:auto val="1"/>
        <c:lblAlgn val="ctr"/>
        <c:lblOffset val="100"/>
        <c:noMultiLvlLbl val="0"/>
      </c:catAx>
      <c:valAx>
        <c:axId val="6024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uawei Sans" panose="020C0503030203020204" pitchFamily="34" charset="0"/>
          <a:ea typeface="方正兰亭黑简体" panose="02000000000000000000" pitchFamily="2" charset="-122"/>
          <a:sym typeface="Huawei Sans" panose="020C0503030203020204" pitchFamily="34" charset="0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Sheet3!$B$19</c:f>
              <c:strCache>
                <c:ptCount val="1"/>
                <c:pt idx="0">
                  <c:v>总收入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Sheet3!$C$19:$G$19</c:f>
              <c:numCache>
                <c:formatCode>#,##0.0</c:formatCode>
                <c:ptCount val="5"/>
                <c:pt idx="0">
                  <c:v>32507.424325</c:v>
                </c:pt>
                <c:pt idx="1">
                  <c:v>31846.046522000008</c:v>
                </c:pt>
                <c:pt idx="2">
                  <c:v>33701.36052200001</c:v>
                </c:pt>
                <c:pt idx="3">
                  <c:v>38940.056216351506</c:v>
                </c:pt>
                <c:pt idx="4">
                  <c:v>46098.291959851267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4-4979-90D9-9A8968F6E90C}"/>
            </c:ext>
          </c:extLst>
        </c:ser>
        <c:ser>
          <c:idx val="2"/>
          <c:order val="2"/>
          <c:tx>
            <c:strRef>
              <c:f>Sheet3!$B$21</c:f>
              <c:strCache>
                <c:ptCount val="1"/>
                <c:pt idx="0">
                  <c:v>Oracle收入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Sheet3!$C$21:$G$21</c:f>
              <c:numCache>
                <c:formatCode>#,##0.0</c:formatCode>
                <c:ptCount val="5"/>
                <c:pt idx="0">
                  <c:v>13998.310643999997</c:v>
                </c:pt>
                <c:pt idx="1">
                  <c:v>13451.639287999998</c:v>
                </c:pt>
                <c:pt idx="2">
                  <c:v>13894.324000999999</c:v>
                </c:pt>
                <c:pt idx="3">
                  <c:v>14135.911294001342</c:v>
                </c:pt>
                <c:pt idx="4">
                  <c:v>14518.094458998845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B4-4979-90D9-9A8968F6E90C}"/>
            </c:ext>
          </c:extLst>
        </c:ser>
        <c:ser>
          <c:idx val="4"/>
          <c:order val="4"/>
          <c:tx>
            <c:strRef>
              <c:f>Sheet3!$B$23</c:f>
              <c:strCache>
                <c:ptCount val="1"/>
                <c:pt idx="0">
                  <c:v>微软收入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Sheet3!$C$23:$G$23</c:f>
              <c:numCache>
                <c:formatCode>#,##0.0</c:formatCode>
                <c:ptCount val="5"/>
                <c:pt idx="0">
                  <c:v>6068.5651649999991</c:v>
                </c:pt>
                <c:pt idx="1">
                  <c:v>6419.9294990000008</c:v>
                </c:pt>
                <c:pt idx="2">
                  <c:v>7117.556121999999</c:v>
                </c:pt>
                <c:pt idx="3">
                  <c:v>8409.0503635530495</c:v>
                </c:pt>
                <c:pt idx="4">
                  <c:v>11039.562823998845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4-4979-90D9-9A8968F6E90C}"/>
            </c:ext>
          </c:extLst>
        </c:ser>
        <c:ser>
          <c:idx val="6"/>
          <c:order val="6"/>
          <c:tx>
            <c:strRef>
              <c:f>Sheet3!$B$25</c:f>
              <c:strCache>
                <c:ptCount val="1"/>
                <c:pt idx="0">
                  <c:v>AWS收入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Sheet3!$C$25:$G$25</c:f>
              <c:numCache>
                <c:formatCode>#,##0.0</c:formatCode>
                <c:ptCount val="5"/>
                <c:pt idx="0">
                  <c:v>431.48460899999992</c:v>
                </c:pt>
                <c:pt idx="1">
                  <c:v>578.10972600000002</c:v>
                </c:pt>
                <c:pt idx="2">
                  <c:v>1203.8348320000005</c:v>
                </c:pt>
                <c:pt idx="3">
                  <c:v>3615.9009610003673</c:v>
                </c:pt>
                <c:pt idx="4">
                  <c:v>6319.1091839993423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B4-4979-90D9-9A8968F6E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602477504"/>
        <c:axId val="602480768"/>
      </c:barChart>
      <c:lineChart>
        <c:grouping val="stacked"/>
        <c:varyColors val="0"/>
        <c:ser>
          <c:idx val="1"/>
          <c:order val="1"/>
          <c:tx>
            <c:strRef>
              <c:f>Sheet3!$B$20</c:f>
              <c:strCache>
                <c:ptCount val="1"/>
                <c:pt idx="0">
                  <c:v>总体增速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Sheet3!$C$20:$G$20</c:f>
              <c:numCache>
                <c:formatCode>0.0%</c:formatCode>
                <c:ptCount val="5"/>
                <c:pt idx="1">
                  <c:v>-0.02</c:v>
                </c:pt>
                <c:pt idx="2">
                  <c:v>5.8000000000000003E-2</c:v>
                </c:pt>
                <c:pt idx="3">
                  <c:v>0.155</c:v>
                </c:pt>
                <c:pt idx="4">
                  <c:v>0.184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B4-4979-90D9-9A8968F6E90C}"/>
            </c:ext>
          </c:extLst>
        </c:ser>
        <c:ser>
          <c:idx val="3"/>
          <c:order val="3"/>
          <c:tx>
            <c:strRef>
              <c:f>Sheet3!$B$22</c:f>
              <c:strCache>
                <c:ptCount val="1"/>
                <c:pt idx="0">
                  <c:v>Oracle增速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Sheet3!$C$22:$G$22</c:f>
              <c:numCache>
                <c:formatCode>0.0%</c:formatCode>
                <c:ptCount val="5"/>
                <c:pt idx="1">
                  <c:v>-3.90526664183092E-2</c:v>
                </c:pt>
                <c:pt idx="2">
                  <c:v>3.2909350564797914E-2</c:v>
                </c:pt>
                <c:pt idx="3">
                  <c:v>1.7387480886724354E-2</c:v>
                </c:pt>
                <c:pt idx="4">
                  <c:v>2.7036330169932843E-2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B4-4979-90D9-9A8968F6E90C}"/>
            </c:ext>
          </c:extLst>
        </c:ser>
        <c:ser>
          <c:idx val="5"/>
          <c:order val="5"/>
          <c:tx>
            <c:strRef>
              <c:f>Sheet3!$B$24</c:f>
              <c:strCache>
                <c:ptCount val="1"/>
                <c:pt idx="0">
                  <c:v>微软增速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B4-4979-90D9-9A8968F6E90C}"/>
                </c:ext>
              </c:extLst>
            </c:dLbl>
            <c:dLbl>
              <c:idx val="1"/>
              <c:layout>
                <c:manualLayout>
                  <c:x val="0"/>
                  <c:y val="-4.1992688643060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B4-4979-90D9-9A8968F6E90C}"/>
                </c:ext>
              </c:extLst>
            </c:dLbl>
            <c:dLbl>
              <c:idx val="2"/>
              <c:layout>
                <c:manualLayout>
                  <c:x val="2.2611447730878907E-3"/>
                  <c:y val="-6.7188301828897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B4-4979-90D9-9A8968F6E90C}"/>
                </c:ext>
              </c:extLst>
            </c:dLbl>
            <c:dLbl>
              <c:idx val="3"/>
              <c:layout>
                <c:manualLayout>
                  <c:x val="-1.1305723865439536E-2"/>
                  <c:y val="-4.1992688643060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B4-4979-90D9-9A8968F6E90C}"/>
                </c:ext>
              </c:extLst>
            </c:dLbl>
            <c:dLbl>
              <c:idx val="4"/>
              <c:layout>
                <c:manualLayout>
                  <c:x val="-2.2611447730878907E-3"/>
                  <c:y val="-3.3594150914448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B4-4979-90D9-9A8968F6E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Sheet3!$C$24:$G$24</c:f>
              <c:numCache>
                <c:formatCode>0.0%</c:formatCode>
                <c:ptCount val="5"/>
                <c:pt idx="1">
                  <c:v>5.7899079015657523E-2</c:v>
                </c:pt>
                <c:pt idx="2">
                  <c:v>0.10866577633113635</c:v>
                </c:pt>
                <c:pt idx="3">
                  <c:v>0.18145192245988875</c:v>
                </c:pt>
                <c:pt idx="4">
                  <c:v>0.31281920629790755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2B4-4979-90D9-9A8968F6E90C}"/>
            </c:ext>
          </c:extLst>
        </c:ser>
        <c:ser>
          <c:idx val="7"/>
          <c:order val="7"/>
          <c:tx>
            <c:strRef>
              <c:f>Sheet3!$B$26</c:f>
              <c:strCache>
                <c:ptCount val="1"/>
                <c:pt idx="0">
                  <c:v>AWS增速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2B4-4979-90D9-9A8968F6E90C}"/>
                </c:ext>
              </c:extLst>
            </c:dLbl>
            <c:dLbl>
              <c:idx val="1"/>
              <c:layout>
                <c:manualLayout>
                  <c:x val="-3.6178316369406251E-2"/>
                  <c:y val="-6.71883018288974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B4-4979-90D9-9A8968F6E90C}"/>
                </c:ext>
              </c:extLst>
            </c:dLbl>
            <c:dLbl>
              <c:idx val="2"/>
              <c:layout>
                <c:manualLayout>
                  <c:x val="-2.9394882050142578E-2"/>
                  <c:y val="-0.113380259336264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B4-4979-90D9-9A8968F6E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Sheet3!$C$26:$G$26</c:f>
              <c:numCache>
                <c:formatCode>0.0%</c:formatCode>
                <c:ptCount val="5"/>
                <c:pt idx="1">
                  <c:v>0.33981540463242832</c:v>
                </c:pt>
                <c:pt idx="2">
                  <c:v>1.082363914424094</c:v>
                </c:pt>
                <c:pt idx="3">
                  <c:v>2.0036520500017945</c:v>
                </c:pt>
                <c:pt idx="4">
                  <c:v>0.74758912153697687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2B4-4979-90D9-9A8968F6E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76960"/>
        <c:axId val="602485120"/>
      </c:lineChart>
      <c:catAx>
        <c:axId val="60247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80768"/>
        <c:crosses val="autoZero"/>
        <c:auto val="1"/>
        <c:lblAlgn val="ctr"/>
        <c:lblOffset val="100"/>
        <c:noMultiLvlLbl val="0"/>
      </c:catAx>
      <c:valAx>
        <c:axId val="6024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7504"/>
        <c:crosses val="autoZero"/>
        <c:crossBetween val="between"/>
      </c:valAx>
      <c:valAx>
        <c:axId val="602485120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6960"/>
        <c:crosses val="max"/>
        <c:crossBetween val="between"/>
      </c:valAx>
      <c:catAx>
        <c:axId val="602476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2485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uawei Sans" panose="020C0503030203020204" pitchFamily="34" charset="0"/>
          <a:ea typeface="方正兰亭黑简体" panose="02000000000000000000" pitchFamily="2" charset="-122"/>
          <a:sym typeface="Huawei Sans" panose="020C0503030203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E7EC9-FEFA-4E53-BBE2-1E23B138529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DE2B4E6-1E33-4C1F-B850-208F039E74F1}">
      <dgm:prSet phldrT="[文本]"/>
      <dgm:spPr/>
      <dgm:t>
        <a:bodyPr/>
        <a:lstStyle/>
        <a:p>
          <a:r>
            <a:rPr lang="zh-CN" altLang="en-US" b="1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共建生态</a:t>
          </a:r>
          <a:endParaRPr lang="zh-CN" altLang="en-US" b="1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FFD7D656-FA62-4D52-807A-8608D7C3871B}" type="parTrans" cxnId="{D62C7859-6286-460F-B673-1109DFF6C212}">
      <dgm:prSet/>
      <dgm:spPr/>
      <dgm:t>
        <a:bodyPr/>
        <a:lstStyle/>
        <a:p>
          <a:endParaRPr lang="zh-CN" altLang="en-US"/>
        </a:p>
      </dgm:t>
    </dgm:pt>
    <dgm:pt modelId="{EDE8382A-9AFB-48D1-AF49-9CF1BAFCBDB4}" type="sibTrans" cxnId="{D62C7859-6286-460F-B673-1109DFF6C212}">
      <dgm:prSet/>
      <dgm:spPr/>
      <dgm:t>
        <a:bodyPr/>
        <a:lstStyle/>
        <a:p>
          <a:endParaRPr lang="zh-CN" altLang="en-US"/>
        </a:p>
      </dgm:t>
    </dgm:pt>
    <dgm:pt modelId="{AE3A9972-CB71-4931-97E6-9250B18FE2E5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41EB7084-E706-43FB-8913-BB28499D1A35}" type="parTrans" cxnId="{D3ADDE0A-99C0-461E-AAB4-E75742305733}">
      <dgm:prSet/>
      <dgm:spPr/>
      <dgm:t>
        <a:bodyPr/>
        <a:lstStyle/>
        <a:p>
          <a:endParaRPr lang="zh-CN" altLang="en-US"/>
        </a:p>
      </dgm:t>
    </dgm:pt>
    <dgm:pt modelId="{2A47BF6A-C9EA-4CB6-B517-C4B96F681206}" type="sibTrans" cxnId="{D3ADDE0A-99C0-461E-AAB4-E75742305733}">
      <dgm:prSet/>
      <dgm:spPr/>
      <dgm:t>
        <a:bodyPr/>
        <a:lstStyle/>
        <a:p>
          <a:endParaRPr lang="zh-CN" altLang="en-US"/>
        </a:p>
      </dgm:t>
    </dgm:pt>
    <dgm:pt modelId="{CFEDD78D-F2A6-47D3-9596-FEA155EEA01A}">
      <dgm:prSet phldrT="[文本]"/>
      <dgm:spPr/>
      <dgm:t>
        <a:bodyPr/>
        <a:lstStyle/>
        <a:p>
          <a:r>
            <a:rPr lang="zh-CN" altLang="en-US" b="1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分享企业级能力</a:t>
          </a:r>
          <a:endParaRPr lang="zh-CN" altLang="en-US" b="1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542991B8-2BFE-4823-BF41-83C1AB45164E}" type="parTrans" cxnId="{2B08AF09-D39A-4868-AC7B-B628533D6292}">
      <dgm:prSet/>
      <dgm:spPr/>
      <dgm:t>
        <a:bodyPr/>
        <a:lstStyle/>
        <a:p>
          <a:endParaRPr lang="zh-CN" altLang="en-US"/>
        </a:p>
      </dgm:t>
    </dgm:pt>
    <dgm:pt modelId="{31E38977-16F9-4D15-9A43-6F2031AEEEA0}" type="sibTrans" cxnId="{2B08AF09-D39A-4868-AC7B-B628533D6292}">
      <dgm:prSet/>
      <dgm:spPr/>
      <dgm:t>
        <a:bodyPr/>
        <a:lstStyle/>
        <a:p>
          <a:endParaRPr lang="zh-CN" altLang="en-US"/>
        </a:p>
      </dgm:t>
    </dgm:pt>
    <dgm:pt modelId="{4BFA1251-7D45-4B5C-86AF-7858C97DEAFC}">
      <dgm:prSet phldrT="[文本]" custT="1"/>
      <dgm:spPr/>
      <dgm:t>
        <a:bodyPr/>
        <a:lstStyle/>
        <a:p>
          <a:pPr marL="0" indent="0"/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把企业级能力带给客户</a:t>
          </a:r>
          <a:endParaRPr lang="zh-CN" altLang="en-US" sz="14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9B2EB059-9157-4F97-9B1C-AE85ECDA10CC}" type="parTrans" cxnId="{F4FD860F-E82A-47C4-B603-B168BCABF56E}">
      <dgm:prSet/>
      <dgm:spPr/>
      <dgm:t>
        <a:bodyPr/>
        <a:lstStyle/>
        <a:p>
          <a:endParaRPr lang="zh-CN" altLang="en-US"/>
        </a:p>
      </dgm:t>
    </dgm:pt>
    <dgm:pt modelId="{408E5FC1-8818-4064-95A7-85740B7A653B}" type="sibTrans" cxnId="{F4FD860F-E82A-47C4-B603-B168BCABF56E}">
      <dgm:prSet/>
      <dgm:spPr/>
      <dgm:t>
        <a:bodyPr/>
        <a:lstStyle/>
        <a:p>
          <a:endParaRPr lang="zh-CN" altLang="en-US"/>
        </a:p>
      </dgm:t>
    </dgm:pt>
    <dgm:pt modelId="{10890D9B-A4E7-4CDD-8EB9-D3C8315B4621}">
      <dgm:prSet phldrT="[文本]" custT="1"/>
      <dgm:spPr/>
      <dgm:t>
        <a:bodyPr/>
        <a:lstStyle/>
        <a:p>
          <a:pPr marL="0" indent="0"/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社区共同研发；</a:t>
          </a:r>
          <a:endParaRPr lang="zh-CN" altLang="en-US" sz="14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37826673-4CE6-46C2-B6B9-1D5E5EAC1346}" type="parTrans" cxnId="{10B97880-22DE-4908-93B2-98BEDC26FE01}">
      <dgm:prSet/>
      <dgm:spPr/>
      <dgm:t>
        <a:bodyPr/>
        <a:lstStyle/>
        <a:p>
          <a:endParaRPr lang="zh-CN" altLang="en-US"/>
        </a:p>
      </dgm:t>
    </dgm:pt>
    <dgm:pt modelId="{6D64E2CC-AC54-4D3F-A902-40FB6B6877BE}" type="sibTrans" cxnId="{10B97880-22DE-4908-93B2-98BEDC26FE01}">
      <dgm:prSet/>
      <dgm:spPr/>
      <dgm:t>
        <a:bodyPr/>
        <a:lstStyle/>
        <a:p>
          <a:endParaRPr lang="zh-CN" altLang="en-US"/>
        </a:p>
      </dgm:t>
    </dgm:pt>
    <dgm:pt modelId="{074A2550-31AA-4677-99F8-81B28D7FDFE9}">
      <dgm:prSet phldrT="[文本]"/>
      <dgm:spPr/>
      <dgm:t>
        <a:bodyPr/>
        <a:lstStyle/>
        <a:p>
          <a:r>
            <a:rPr lang="zh-CN" altLang="en-US" b="1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高校产学研</a:t>
          </a:r>
          <a:endParaRPr lang="zh-CN" altLang="en-US" b="1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BC91DE6E-A2FB-44EA-BF94-C8E5AA9AF52F}" type="parTrans" cxnId="{8F3E3296-BF18-41A5-9CFD-A365B7C7C306}">
      <dgm:prSet/>
      <dgm:spPr/>
      <dgm:t>
        <a:bodyPr/>
        <a:lstStyle/>
        <a:p>
          <a:endParaRPr lang="zh-CN" altLang="en-US"/>
        </a:p>
      </dgm:t>
    </dgm:pt>
    <dgm:pt modelId="{BAE90E32-A218-496D-A78D-4BFC394E40D2}" type="sibTrans" cxnId="{8F3E3296-BF18-41A5-9CFD-A365B7C7C306}">
      <dgm:prSet/>
      <dgm:spPr/>
      <dgm:t>
        <a:bodyPr/>
        <a:lstStyle/>
        <a:p>
          <a:endParaRPr lang="zh-CN" altLang="en-US"/>
        </a:p>
      </dgm:t>
    </dgm:pt>
    <dgm:pt modelId="{5C11B2A0-39A0-46E6-847A-EDBCF6A3EA82}">
      <dgm:prSet phldrT="[文本]" custT="1"/>
      <dgm:spPr/>
      <dgm:t>
        <a:bodyPr/>
        <a:lstStyle/>
        <a:p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建设高校生态；</a:t>
          </a:r>
          <a:endParaRPr lang="zh-CN" altLang="en-US" sz="14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C1F32947-790E-41F5-9186-D89CA9490BB2}" type="parTrans" cxnId="{30D943DE-74D7-424B-B6D8-ADEA02E61A4F}">
      <dgm:prSet/>
      <dgm:spPr/>
      <dgm:t>
        <a:bodyPr/>
        <a:lstStyle/>
        <a:p>
          <a:endParaRPr lang="zh-CN" altLang="en-US"/>
        </a:p>
      </dgm:t>
    </dgm:pt>
    <dgm:pt modelId="{D46512A6-054B-42A2-BB0F-A8504FF0CBEA}" type="sibTrans" cxnId="{30D943DE-74D7-424B-B6D8-ADEA02E61A4F}">
      <dgm:prSet/>
      <dgm:spPr/>
      <dgm:t>
        <a:bodyPr/>
        <a:lstStyle/>
        <a:p>
          <a:endParaRPr lang="zh-CN" altLang="en-US"/>
        </a:p>
      </dgm:t>
    </dgm:pt>
    <dgm:pt modelId="{26BBCA58-A6E1-4342-B124-8B39710C4B02}">
      <dgm:prSet phldrT="[文本]" custT="1"/>
      <dgm:spPr/>
      <dgm:t>
        <a:bodyPr/>
        <a:lstStyle/>
        <a:p>
          <a:pPr marL="0" indent="0"/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技术分享；</a:t>
          </a:r>
          <a:endParaRPr lang="zh-CN" altLang="en-US" sz="14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6568045D-41AF-4C6B-9E31-FDDC4B43C170}" type="parTrans" cxnId="{7265F5E7-EAF5-4365-8384-2D90D1AB3253}">
      <dgm:prSet/>
      <dgm:spPr/>
      <dgm:t>
        <a:bodyPr/>
        <a:lstStyle/>
        <a:p>
          <a:endParaRPr lang="zh-CN" altLang="en-US"/>
        </a:p>
      </dgm:t>
    </dgm:pt>
    <dgm:pt modelId="{E60F20ED-23E3-44F7-B4A0-E26B9E773D8B}" type="sibTrans" cxnId="{7265F5E7-EAF5-4365-8384-2D90D1AB3253}">
      <dgm:prSet/>
      <dgm:spPr/>
      <dgm:t>
        <a:bodyPr/>
        <a:lstStyle/>
        <a:p>
          <a:endParaRPr lang="zh-CN" altLang="en-US"/>
        </a:p>
      </dgm:t>
    </dgm:pt>
    <dgm:pt modelId="{35359B15-9B09-4F40-A41B-474F8F866F26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74DBDFB6-CED0-41FC-9ACC-C1AF2C156443}" type="parTrans" cxnId="{CB6392E1-0D6B-48DF-A881-B20A069CEDD8}">
      <dgm:prSet/>
      <dgm:spPr/>
      <dgm:t>
        <a:bodyPr/>
        <a:lstStyle/>
        <a:p>
          <a:endParaRPr lang="zh-CN" altLang="en-US"/>
        </a:p>
      </dgm:t>
    </dgm:pt>
    <dgm:pt modelId="{416029B5-20A4-4D17-B4EB-3A2BA0763033}" type="sibTrans" cxnId="{CB6392E1-0D6B-48DF-A881-B20A069CEDD8}">
      <dgm:prSet/>
      <dgm:spPr/>
      <dgm:t>
        <a:bodyPr/>
        <a:lstStyle/>
        <a:p>
          <a:endParaRPr lang="zh-CN" altLang="en-US"/>
        </a:p>
      </dgm:t>
    </dgm:pt>
    <dgm:pt modelId="{38607298-72EC-427C-BAFA-F48D7D6E7558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48E22D1-79B6-4BBC-AFBF-5419280AA8AC}" type="parTrans" cxnId="{834814E6-FC67-4B72-95FF-7A3F5B6CDA62}">
      <dgm:prSet/>
      <dgm:spPr/>
      <dgm:t>
        <a:bodyPr/>
        <a:lstStyle/>
        <a:p>
          <a:endParaRPr lang="zh-CN" altLang="en-US"/>
        </a:p>
      </dgm:t>
    </dgm:pt>
    <dgm:pt modelId="{F4357EC3-26A6-4847-ADF3-C1826D91D822}" type="sibTrans" cxnId="{834814E6-FC67-4B72-95FF-7A3F5B6CDA62}">
      <dgm:prSet/>
      <dgm:spPr/>
      <dgm:t>
        <a:bodyPr/>
        <a:lstStyle/>
        <a:p>
          <a:endParaRPr lang="zh-CN" altLang="en-US"/>
        </a:p>
      </dgm:t>
    </dgm:pt>
    <dgm:pt modelId="{72214FC3-6765-4FC0-9B3D-F6CCD40BDBE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0D83D6AD-DBCF-4290-A24A-A7D6BF891304}" type="parTrans" cxnId="{36938061-1EAC-4AE2-994D-0BD50CC10D99}">
      <dgm:prSet/>
      <dgm:spPr/>
      <dgm:t>
        <a:bodyPr/>
        <a:lstStyle/>
        <a:p>
          <a:endParaRPr lang="zh-CN" altLang="en-US"/>
        </a:p>
      </dgm:t>
    </dgm:pt>
    <dgm:pt modelId="{2F972DF1-4C9A-41B3-A6B5-596C5B85ECE0}" type="sibTrans" cxnId="{36938061-1EAC-4AE2-994D-0BD50CC10D99}">
      <dgm:prSet/>
      <dgm:spPr/>
      <dgm:t>
        <a:bodyPr/>
        <a:lstStyle/>
        <a:p>
          <a:endParaRPr lang="zh-CN" altLang="en-US"/>
        </a:p>
      </dgm:t>
    </dgm:pt>
    <dgm:pt modelId="{6E2CC39D-B2CD-4FBF-9732-D8D20C0099E1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ED82C415-8A93-4ABA-B873-926D6212C872}" type="parTrans" cxnId="{FBC6B6A0-1AEF-49CE-9B92-E005BB6F03D0}">
      <dgm:prSet/>
      <dgm:spPr/>
      <dgm:t>
        <a:bodyPr/>
        <a:lstStyle/>
        <a:p>
          <a:endParaRPr lang="zh-CN" altLang="en-US"/>
        </a:p>
      </dgm:t>
    </dgm:pt>
    <dgm:pt modelId="{329CAEA4-9083-4C23-A0C0-FEA3C5CC690A}" type="sibTrans" cxnId="{FBC6B6A0-1AEF-49CE-9B92-E005BB6F03D0}">
      <dgm:prSet/>
      <dgm:spPr/>
      <dgm:t>
        <a:bodyPr/>
        <a:lstStyle/>
        <a:p>
          <a:endParaRPr lang="zh-CN" altLang="en-US"/>
        </a:p>
      </dgm:t>
    </dgm:pt>
    <dgm:pt modelId="{A92320E9-E001-478F-BE2C-A54317AF3E89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DDCF0F96-4CF3-448D-A023-0915B2550B25}" type="parTrans" cxnId="{F601125A-7B63-4BE7-A2A2-C2E1EA739F23}">
      <dgm:prSet/>
      <dgm:spPr/>
      <dgm:t>
        <a:bodyPr/>
        <a:lstStyle/>
        <a:p>
          <a:endParaRPr lang="zh-CN" altLang="en-US"/>
        </a:p>
      </dgm:t>
    </dgm:pt>
    <dgm:pt modelId="{614F568B-00F6-4627-B00E-CB712D1F659D}" type="sibTrans" cxnId="{F601125A-7B63-4BE7-A2A2-C2E1EA739F23}">
      <dgm:prSet/>
      <dgm:spPr/>
      <dgm:t>
        <a:bodyPr/>
        <a:lstStyle/>
        <a:p>
          <a:endParaRPr lang="zh-CN" altLang="en-US"/>
        </a:p>
      </dgm:t>
    </dgm:pt>
    <dgm:pt modelId="{170738F5-8856-4FBE-893C-5904E5CC58CB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8926BA3C-3787-4D81-82E6-688F0C1E946D}" type="parTrans" cxnId="{041867BD-295F-4DF6-9E8E-3AF2BF70EA6E}">
      <dgm:prSet/>
      <dgm:spPr/>
      <dgm:t>
        <a:bodyPr/>
        <a:lstStyle/>
        <a:p>
          <a:endParaRPr lang="zh-CN" altLang="en-US"/>
        </a:p>
      </dgm:t>
    </dgm:pt>
    <dgm:pt modelId="{8E4A98AC-B64D-4DE3-A762-5FA76DD51E00}" type="sibTrans" cxnId="{041867BD-295F-4DF6-9E8E-3AF2BF70EA6E}">
      <dgm:prSet/>
      <dgm:spPr/>
      <dgm:t>
        <a:bodyPr/>
        <a:lstStyle/>
        <a:p>
          <a:endParaRPr lang="zh-CN" altLang="en-US"/>
        </a:p>
      </dgm:t>
    </dgm:pt>
    <dgm:pt modelId="{1940145A-8E22-4B00-AC15-F7003FE28BC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624988FD-A038-4FDF-8090-BD457C53679A}" type="parTrans" cxnId="{332D3916-2A23-4F2C-881B-3498C1E50486}">
      <dgm:prSet/>
      <dgm:spPr/>
      <dgm:t>
        <a:bodyPr/>
        <a:lstStyle/>
        <a:p>
          <a:endParaRPr lang="zh-CN" altLang="en-US"/>
        </a:p>
      </dgm:t>
    </dgm:pt>
    <dgm:pt modelId="{B457CB27-89CD-4DC3-B2AE-93C9D9A636C6}" type="sibTrans" cxnId="{332D3916-2A23-4F2C-881B-3498C1E50486}">
      <dgm:prSet/>
      <dgm:spPr/>
      <dgm:t>
        <a:bodyPr/>
        <a:lstStyle/>
        <a:p>
          <a:endParaRPr lang="zh-CN" altLang="en-US"/>
        </a:p>
      </dgm:t>
    </dgm:pt>
    <dgm:pt modelId="{71BF584B-638F-419D-9472-603263C5EA76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7192903-094D-46A3-AF7C-7739586F2B16}" type="parTrans" cxnId="{94C04F0C-8FBC-4D1D-984C-2479789B9AF0}">
      <dgm:prSet/>
      <dgm:spPr/>
      <dgm:t>
        <a:bodyPr/>
        <a:lstStyle/>
        <a:p>
          <a:endParaRPr lang="zh-CN" altLang="en-US"/>
        </a:p>
      </dgm:t>
    </dgm:pt>
    <dgm:pt modelId="{A3BE3C06-406E-4EBB-BE5E-9350E2B58A6C}" type="sibTrans" cxnId="{94C04F0C-8FBC-4D1D-984C-2479789B9AF0}">
      <dgm:prSet/>
      <dgm:spPr/>
      <dgm:t>
        <a:bodyPr/>
        <a:lstStyle/>
        <a:p>
          <a:endParaRPr lang="zh-CN" altLang="en-US"/>
        </a:p>
      </dgm:t>
    </dgm:pt>
    <dgm:pt modelId="{D5571867-1446-4F19-8CD3-1D6278D7EFF2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77DB9B4-B5EC-465E-A14D-845F9C337036}" type="parTrans" cxnId="{912BB9AE-D322-41D2-BFC2-17C06AB43595}">
      <dgm:prSet/>
      <dgm:spPr/>
      <dgm:t>
        <a:bodyPr/>
        <a:lstStyle/>
        <a:p>
          <a:endParaRPr lang="zh-CN" altLang="en-US"/>
        </a:p>
      </dgm:t>
    </dgm:pt>
    <dgm:pt modelId="{9A16B6E4-008D-432F-AEBD-ED31C826E4DC}" type="sibTrans" cxnId="{912BB9AE-D322-41D2-BFC2-17C06AB43595}">
      <dgm:prSet/>
      <dgm:spPr/>
      <dgm:t>
        <a:bodyPr/>
        <a:lstStyle/>
        <a:p>
          <a:endParaRPr lang="zh-CN" altLang="en-US"/>
        </a:p>
      </dgm:t>
    </dgm:pt>
    <dgm:pt modelId="{CCBA878A-B91B-4F1D-A2AD-5D68547EE95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34E2584C-9937-483C-A87D-370552055CA5}" type="parTrans" cxnId="{BB9BBD8D-B7D2-4193-B432-2C27B6227BCF}">
      <dgm:prSet/>
      <dgm:spPr/>
      <dgm:t>
        <a:bodyPr/>
        <a:lstStyle/>
        <a:p>
          <a:endParaRPr lang="zh-CN" altLang="en-US"/>
        </a:p>
      </dgm:t>
    </dgm:pt>
    <dgm:pt modelId="{05AB71D3-D6DD-4251-9B80-312733B82208}" type="sibTrans" cxnId="{BB9BBD8D-B7D2-4193-B432-2C27B6227BCF}">
      <dgm:prSet/>
      <dgm:spPr/>
      <dgm:t>
        <a:bodyPr/>
        <a:lstStyle/>
        <a:p>
          <a:endParaRPr lang="zh-CN" altLang="en-US"/>
        </a:p>
      </dgm:t>
    </dgm:pt>
    <dgm:pt modelId="{0AAA770F-FB25-45D6-AA03-87E9A5920E17}">
      <dgm:prSet phldrT="[文本]" custT="1"/>
      <dgm:spPr/>
      <dgm:t>
        <a:bodyPr/>
        <a:lstStyle/>
        <a:p>
          <a:pPr marL="0" indent="0"/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高性能，高可用，安全可信；</a:t>
          </a:r>
          <a:endParaRPr lang="zh-CN" altLang="en-US" sz="14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D5441AF4-9210-4C65-8CA5-639BC7765703}" type="parTrans" cxnId="{2A498C43-30F4-4551-ADF4-348B82F1E586}">
      <dgm:prSet/>
      <dgm:spPr/>
      <dgm:t>
        <a:bodyPr/>
        <a:lstStyle/>
        <a:p>
          <a:endParaRPr lang="zh-CN" altLang="en-US"/>
        </a:p>
      </dgm:t>
    </dgm:pt>
    <dgm:pt modelId="{2F4578A9-89FA-401B-9675-DDE54E08533B}" type="sibTrans" cxnId="{2A498C43-30F4-4551-ADF4-348B82F1E586}">
      <dgm:prSet/>
      <dgm:spPr/>
      <dgm:t>
        <a:bodyPr/>
        <a:lstStyle/>
        <a:p>
          <a:endParaRPr lang="zh-CN" altLang="en-US"/>
        </a:p>
      </dgm:t>
    </dgm:pt>
    <dgm:pt modelId="{CEEED393-0E14-40DE-B331-490DFE58F8C8}">
      <dgm:prSet phldrT="[文本]" custT="1"/>
      <dgm:spPr/>
      <dgm:t>
        <a:bodyPr/>
        <a:lstStyle/>
        <a:p>
          <a:pPr marL="0" indent="0"/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合作共赢：</a:t>
          </a:r>
          <a:r>
            <a:rPr lang="zh-CN" altLang="en-US" sz="1400" b="1" dirty="0" smtClean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各显神通。</a:t>
          </a:r>
          <a:endParaRPr lang="zh-CN" altLang="en-US" sz="1400" b="1" dirty="0">
            <a:solidFill>
              <a:srgbClr val="C7000B"/>
            </a:solidFill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484D9AFC-792A-4116-9CB1-30E4AF73AB56}" type="sibTrans" cxnId="{2CC88AEB-A9ED-4AAF-A1CA-2C5A28C3F93F}">
      <dgm:prSet/>
      <dgm:spPr/>
      <dgm:t>
        <a:bodyPr/>
        <a:lstStyle/>
        <a:p>
          <a:endParaRPr lang="zh-CN" altLang="en-US"/>
        </a:p>
      </dgm:t>
    </dgm:pt>
    <dgm:pt modelId="{3E4FC4D5-9B7B-4938-8785-C48F0D0A513D}" type="parTrans" cxnId="{2CC88AEB-A9ED-4AAF-A1CA-2C5A28C3F93F}">
      <dgm:prSet/>
      <dgm:spPr/>
      <dgm:t>
        <a:bodyPr/>
        <a:lstStyle/>
        <a:p>
          <a:endParaRPr lang="zh-CN" altLang="en-US"/>
        </a:p>
      </dgm:t>
    </dgm:pt>
    <dgm:pt modelId="{FCB7EDA2-6357-4B79-8289-ACAFFB2C37D2}">
      <dgm:prSet phldrT="[文本]" custT="1"/>
      <dgm:spPr/>
      <dgm:t>
        <a:bodyPr/>
        <a:lstStyle/>
        <a:p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产学研模式；</a:t>
          </a:r>
          <a:endParaRPr lang="zh-CN" altLang="en-US" sz="14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A73821E8-5F6C-4107-B8BC-0429F2D66384}" type="parTrans" cxnId="{8C150C59-F311-4A9A-B199-D0C62E707934}">
      <dgm:prSet/>
      <dgm:spPr/>
      <dgm:t>
        <a:bodyPr/>
        <a:lstStyle/>
        <a:p>
          <a:endParaRPr lang="zh-CN" altLang="en-US"/>
        </a:p>
      </dgm:t>
    </dgm:pt>
    <dgm:pt modelId="{3AFAB2AA-C2AB-4DB8-9519-3FCBB81BCF72}" type="sibTrans" cxnId="{8C150C59-F311-4A9A-B199-D0C62E707934}">
      <dgm:prSet/>
      <dgm:spPr/>
      <dgm:t>
        <a:bodyPr/>
        <a:lstStyle/>
        <a:p>
          <a:endParaRPr lang="zh-CN" altLang="en-US"/>
        </a:p>
      </dgm:t>
    </dgm:pt>
    <dgm:pt modelId="{AD840104-C296-420A-843F-E58166D07007}">
      <dgm:prSet phldrT="[文本]" custT="1"/>
      <dgm:spPr/>
      <dgm:t>
        <a:bodyPr/>
        <a:lstStyle/>
        <a:p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促进国内基础软件发展、教育。</a:t>
          </a:r>
          <a:endParaRPr lang="zh-CN" altLang="en-US" sz="14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83038F81-F065-4036-8EB8-6B9EF7A1C891}" type="parTrans" cxnId="{12EA9AAA-DB9B-42AF-9D78-6DD5F2884EB5}">
      <dgm:prSet/>
      <dgm:spPr/>
      <dgm:t>
        <a:bodyPr/>
        <a:lstStyle/>
        <a:p>
          <a:endParaRPr lang="zh-CN" altLang="en-US"/>
        </a:p>
      </dgm:t>
    </dgm:pt>
    <dgm:pt modelId="{93DC0ED7-D0CF-44E9-8692-99B09FAA84D6}" type="sibTrans" cxnId="{12EA9AAA-DB9B-42AF-9D78-6DD5F2884EB5}">
      <dgm:prSet/>
      <dgm:spPr/>
      <dgm:t>
        <a:bodyPr/>
        <a:lstStyle/>
        <a:p>
          <a:endParaRPr lang="zh-CN" altLang="en-US"/>
        </a:p>
      </dgm:t>
    </dgm:pt>
    <dgm:pt modelId="{EB62EEF9-FB6A-40FF-AB6B-CF28969BF083}">
      <dgm:prSet phldrT="[文本]" custT="1"/>
      <dgm:spPr/>
      <dgm:t>
        <a:bodyPr/>
        <a:lstStyle/>
        <a:p>
          <a:r>
            <a: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共同挑战数据库难题；</a:t>
          </a:r>
          <a:endParaRPr lang="zh-CN" altLang="en-US" sz="14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D9B3D9AF-8944-468B-A63C-60A5794265D7}" type="parTrans" cxnId="{32595562-8B08-4496-88DB-BDB9ABF713F2}">
      <dgm:prSet/>
      <dgm:spPr/>
      <dgm:t>
        <a:bodyPr/>
        <a:lstStyle/>
        <a:p>
          <a:endParaRPr lang="zh-CN" altLang="en-US"/>
        </a:p>
      </dgm:t>
    </dgm:pt>
    <dgm:pt modelId="{8F177348-D98A-4C21-AF4F-D971C0E4AEFF}" type="sibTrans" cxnId="{32595562-8B08-4496-88DB-BDB9ABF713F2}">
      <dgm:prSet/>
      <dgm:spPr/>
      <dgm:t>
        <a:bodyPr/>
        <a:lstStyle/>
        <a:p>
          <a:endParaRPr lang="zh-CN" altLang="en-US"/>
        </a:p>
      </dgm:t>
    </dgm:pt>
    <dgm:pt modelId="{84DC7294-1814-4720-89C4-D06506BB8781}" type="pres">
      <dgm:prSet presAssocID="{D93E7EC9-FEFA-4E53-BBE2-1E23B13852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E29C74-D92E-464E-9725-AD170F6E8F6D}" type="pres">
      <dgm:prSet presAssocID="{0DE2B4E6-1E33-4C1F-B850-208F039E74F1}" presName="composite" presStyleCnt="0"/>
      <dgm:spPr/>
      <dgm:t>
        <a:bodyPr/>
        <a:lstStyle/>
        <a:p>
          <a:endParaRPr lang="zh-CN" altLang="en-US"/>
        </a:p>
      </dgm:t>
    </dgm:pt>
    <dgm:pt modelId="{AB5678C0-3E21-4C63-8E36-8DC2C8833077}" type="pres">
      <dgm:prSet presAssocID="{0DE2B4E6-1E33-4C1F-B850-208F039E74F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1B3DFE-FF00-49D7-AB75-80CB789BBFD7}" type="pres">
      <dgm:prSet presAssocID="{0DE2B4E6-1E33-4C1F-B850-208F039E74F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00F58D-8AE2-4996-A57F-2C988980E4A5}" type="pres">
      <dgm:prSet presAssocID="{EDE8382A-9AFB-48D1-AF49-9CF1BAFCBDB4}" presName="space" presStyleCnt="0"/>
      <dgm:spPr/>
      <dgm:t>
        <a:bodyPr/>
        <a:lstStyle/>
        <a:p>
          <a:endParaRPr lang="zh-CN" altLang="en-US"/>
        </a:p>
      </dgm:t>
    </dgm:pt>
    <dgm:pt modelId="{6616E708-FEA9-40B9-946E-B8AA48A8CA01}" type="pres">
      <dgm:prSet presAssocID="{CFEDD78D-F2A6-47D3-9596-FEA155EEA01A}" presName="composite" presStyleCnt="0"/>
      <dgm:spPr/>
      <dgm:t>
        <a:bodyPr/>
        <a:lstStyle/>
        <a:p>
          <a:endParaRPr lang="zh-CN" altLang="en-US"/>
        </a:p>
      </dgm:t>
    </dgm:pt>
    <dgm:pt modelId="{5BB8F383-57B5-4EAA-AEC7-90E10D211600}" type="pres">
      <dgm:prSet presAssocID="{CFEDD78D-F2A6-47D3-9596-FEA155EEA01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821E1-A6CA-450E-BCC5-113EA81A18EF}" type="pres">
      <dgm:prSet presAssocID="{CFEDD78D-F2A6-47D3-9596-FEA155EEA01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05E3C-FF3C-4169-B57F-79E68F7AAF5D}" type="pres">
      <dgm:prSet presAssocID="{31E38977-16F9-4D15-9A43-6F2031AEEEA0}" presName="space" presStyleCnt="0"/>
      <dgm:spPr/>
      <dgm:t>
        <a:bodyPr/>
        <a:lstStyle/>
        <a:p>
          <a:endParaRPr lang="zh-CN" altLang="en-US"/>
        </a:p>
      </dgm:t>
    </dgm:pt>
    <dgm:pt modelId="{D2329E51-9C2A-4C4D-815F-1269AFE90B4B}" type="pres">
      <dgm:prSet presAssocID="{074A2550-31AA-4677-99F8-81B28D7FDFE9}" presName="composite" presStyleCnt="0"/>
      <dgm:spPr/>
      <dgm:t>
        <a:bodyPr/>
        <a:lstStyle/>
        <a:p>
          <a:endParaRPr lang="zh-CN" altLang="en-US"/>
        </a:p>
      </dgm:t>
    </dgm:pt>
    <dgm:pt modelId="{B3C856B6-68FA-491A-8054-4FF83A6DF97D}" type="pres">
      <dgm:prSet presAssocID="{074A2550-31AA-4677-99F8-81B28D7FDFE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1FEEAF-47BC-485A-B64B-A9A74E1090FE}" type="pres">
      <dgm:prSet presAssocID="{074A2550-31AA-4677-99F8-81B28D7FDFE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65F5E7-EAF5-4365-8384-2D90D1AB3253}" srcId="{CFEDD78D-F2A6-47D3-9596-FEA155EEA01A}" destId="{26BBCA58-A6E1-4342-B124-8B39710C4B02}" srcOrd="1" destOrd="0" parTransId="{6568045D-41AF-4C6B-9E31-FDDC4B43C170}" sibTransId="{E60F20ED-23E3-44F7-B4A0-E26B9E773D8B}"/>
    <dgm:cxn modelId="{94C04F0C-8FBC-4D1D-984C-2479789B9AF0}" srcId="{0DE2B4E6-1E33-4C1F-B850-208F039E74F1}" destId="{71BF584B-638F-419D-9472-603263C5EA76}" srcOrd="3" destOrd="0" parTransId="{27192903-094D-46A3-AF7C-7739586F2B16}" sibTransId="{A3BE3C06-406E-4EBB-BE5E-9350E2B58A6C}"/>
    <dgm:cxn modelId="{30D943DE-74D7-424B-B6D8-ADEA02E61A4F}" srcId="{074A2550-31AA-4677-99F8-81B28D7FDFE9}" destId="{5C11B2A0-39A0-46E6-847A-EDBCF6A3EA82}" srcOrd="0" destOrd="0" parTransId="{C1F32947-790E-41F5-9186-D89CA9490BB2}" sibTransId="{D46512A6-054B-42A2-BB0F-A8504FF0CBEA}"/>
    <dgm:cxn modelId="{5080B3D1-B735-4D9F-BF08-1F9C26682965}" type="presOf" srcId="{FCB7EDA2-6357-4B79-8289-ACAFFB2C37D2}" destId="{9C1FEEAF-47BC-485A-B64B-A9A74E1090FE}" srcOrd="0" destOrd="1" presId="urn:microsoft.com/office/officeart/2005/8/layout/hList1"/>
    <dgm:cxn modelId="{2A498C43-30F4-4551-ADF4-348B82F1E586}" srcId="{4BFA1251-7D45-4B5C-86AF-7858C97DEAFC}" destId="{0AAA770F-FB25-45D6-AA03-87E9A5920E17}" srcOrd="0" destOrd="0" parTransId="{D5441AF4-9210-4C65-8CA5-639BC7765703}" sibTransId="{2F4578A9-89FA-401B-9675-DDE54E08533B}"/>
    <dgm:cxn modelId="{F601125A-7B63-4BE7-A2A2-C2E1EA739F23}" srcId="{0DE2B4E6-1E33-4C1F-B850-208F039E74F1}" destId="{A92320E9-E001-478F-BE2C-A54317AF3E89}" srcOrd="9" destOrd="0" parTransId="{DDCF0F96-4CF3-448D-A023-0915B2550B25}" sibTransId="{614F568B-00F6-4627-B00E-CB712D1F659D}"/>
    <dgm:cxn modelId="{F12722DA-CCAB-4FF9-85C2-E43C98AB9393}" type="presOf" srcId="{0DE2B4E6-1E33-4C1F-B850-208F039E74F1}" destId="{AB5678C0-3E21-4C63-8E36-8DC2C8833077}" srcOrd="0" destOrd="0" presId="urn:microsoft.com/office/officeart/2005/8/layout/hList1"/>
    <dgm:cxn modelId="{36938061-1EAC-4AE2-994D-0BD50CC10D99}" srcId="{0DE2B4E6-1E33-4C1F-B850-208F039E74F1}" destId="{72214FC3-6765-4FC0-9B3D-F6CCD40BDBE3}" srcOrd="7" destOrd="0" parTransId="{0D83D6AD-DBCF-4290-A24A-A7D6BF891304}" sibTransId="{2F972DF1-4C9A-41B3-A6B5-596C5B85ECE0}"/>
    <dgm:cxn modelId="{12EA9AAA-DB9B-42AF-9D78-6DD5F2884EB5}" srcId="{074A2550-31AA-4677-99F8-81B28D7FDFE9}" destId="{AD840104-C296-420A-843F-E58166D07007}" srcOrd="3" destOrd="0" parTransId="{83038F81-F065-4036-8EB8-6B9EF7A1C891}" sibTransId="{93DC0ED7-D0CF-44E9-8692-99B09FAA84D6}"/>
    <dgm:cxn modelId="{D3ADDE0A-99C0-461E-AAB4-E75742305733}" srcId="{0DE2B4E6-1E33-4C1F-B850-208F039E74F1}" destId="{AE3A9972-CB71-4931-97E6-9250B18FE2E5}" srcOrd="10" destOrd="0" parTransId="{41EB7084-E706-43FB-8913-BB28499D1A35}" sibTransId="{2A47BF6A-C9EA-4CB6-B517-C4B96F681206}"/>
    <dgm:cxn modelId="{2CC88AEB-A9ED-4AAF-A1CA-2C5A28C3F93F}" srcId="{CFEDD78D-F2A6-47D3-9596-FEA155EEA01A}" destId="{CEEED393-0E14-40DE-B331-490DFE58F8C8}" srcOrd="3" destOrd="0" parTransId="{3E4FC4D5-9B7B-4938-8785-C48F0D0A513D}" sibTransId="{484D9AFC-792A-4116-9CB1-30E4AF73AB56}"/>
    <dgm:cxn modelId="{8107F703-4498-46D7-BD5A-5DDF7B335791}" type="presOf" srcId="{AD840104-C296-420A-843F-E58166D07007}" destId="{9C1FEEAF-47BC-485A-B64B-A9A74E1090FE}" srcOrd="0" destOrd="3" presId="urn:microsoft.com/office/officeart/2005/8/layout/hList1"/>
    <dgm:cxn modelId="{69C55C6A-024A-4162-AE2F-4786626BF755}" type="presOf" srcId="{26BBCA58-A6E1-4342-B124-8B39710C4B02}" destId="{9EA821E1-A6CA-450E-BCC5-113EA81A18EF}" srcOrd="0" destOrd="2" presId="urn:microsoft.com/office/officeart/2005/8/layout/hList1"/>
    <dgm:cxn modelId="{041867BD-295F-4DF6-9E8E-3AF2BF70EA6E}" srcId="{0DE2B4E6-1E33-4C1F-B850-208F039E74F1}" destId="{170738F5-8856-4FBE-893C-5904E5CC58CB}" srcOrd="1" destOrd="0" parTransId="{8926BA3C-3787-4D81-82E6-688F0C1E946D}" sibTransId="{8E4A98AC-B64D-4DE3-A762-5FA76DD51E00}"/>
    <dgm:cxn modelId="{85D2A613-DBEE-4EAB-991B-5EE6B70368EC}" type="presOf" srcId="{A92320E9-E001-478F-BE2C-A54317AF3E89}" destId="{231B3DFE-FF00-49D7-AB75-80CB789BBFD7}" srcOrd="0" destOrd="9" presId="urn:microsoft.com/office/officeart/2005/8/layout/hList1"/>
    <dgm:cxn modelId="{7AC8C588-98F7-487E-AD67-C9A5D8C3788E}" type="presOf" srcId="{38607298-72EC-427C-BAFA-F48D7D6E7558}" destId="{231B3DFE-FF00-49D7-AB75-80CB789BBFD7}" srcOrd="0" destOrd="6" presId="urn:microsoft.com/office/officeart/2005/8/layout/hList1"/>
    <dgm:cxn modelId="{0DFB7E81-DE70-4125-BB05-346C1C7041C1}" type="presOf" srcId="{6E2CC39D-B2CD-4FBF-9732-D8D20C0099E1}" destId="{231B3DFE-FF00-49D7-AB75-80CB789BBFD7}" srcOrd="0" destOrd="8" presId="urn:microsoft.com/office/officeart/2005/8/layout/hList1"/>
    <dgm:cxn modelId="{2B607632-9BEE-4EE5-8076-C4735BAD8CB7}" type="presOf" srcId="{10890D9B-A4E7-4CDD-8EB9-D3C8315B4621}" destId="{9EA821E1-A6CA-450E-BCC5-113EA81A18EF}" srcOrd="0" destOrd="3" presId="urn:microsoft.com/office/officeart/2005/8/layout/hList1"/>
    <dgm:cxn modelId="{10B97880-22DE-4908-93B2-98BEDC26FE01}" srcId="{CFEDD78D-F2A6-47D3-9596-FEA155EEA01A}" destId="{10890D9B-A4E7-4CDD-8EB9-D3C8315B4621}" srcOrd="2" destOrd="0" parTransId="{37826673-4CE6-46C2-B6B9-1D5E5EAC1346}" sibTransId="{6D64E2CC-AC54-4D3F-A902-40FB6B6877BE}"/>
    <dgm:cxn modelId="{F4FD860F-E82A-47C4-B603-B168BCABF56E}" srcId="{CFEDD78D-F2A6-47D3-9596-FEA155EEA01A}" destId="{4BFA1251-7D45-4B5C-86AF-7858C97DEAFC}" srcOrd="0" destOrd="0" parTransId="{9B2EB059-9157-4F97-9B1C-AE85ECDA10CC}" sibTransId="{408E5FC1-8818-4064-95A7-85740B7A653B}"/>
    <dgm:cxn modelId="{332D3916-2A23-4F2C-881B-3498C1E50486}" srcId="{0DE2B4E6-1E33-4C1F-B850-208F039E74F1}" destId="{1940145A-8E22-4B00-AC15-F7003FE28BC3}" srcOrd="2" destOrd="0" parTransId="{624988FD-A038-4FDF-8090-BD457C53679A}" sibTransId="{B457CB27-89CD-4DC3-B2AE-93C9D9A636C6}"/>
    <dgm:cxn modelId="{F7655F82-2DAF-4093-B597-5D425A0938CB}" type="presOf" srcId="{5C11B2A0-39A0-46E6-847A-EDBCF6A3EA82}" destId="{9C1FEEAF-47BC-485A-B64B-A9A74E1090FE}" srcOrd="0" destOrd="0" presId="urn:microsoft.com/office/officeart/2005/8/layout/hList1"/>
    <dgm:cxn modelId="{834814E6-FC67-4B72-95FF-7A3F5B6CDA62}" srcId="{0DE2B4E6-1E33-4C1F-B850-208F039E74F1}" destId="{38607298-72EC-427C-BAFA-F48D7D6E7558}" srcOrd="6" destOrd="0" parTransId="{248E22D1-79B6-4BBC-AFBF-5419280AA8AC}" sibTransId="{F4357EC3-26A6-4847-ADF3-C1826D91D822}"/>
    <dgm:cxn modelId="{32595562-8B08-4496-88DB-BDB9ABF713F2}" srcId="{074A2550-31AA-4677-99F8-81B28D7FDFE9}" destId="{EB62EEF9-FB6A-40FF-AB6B-CF28969BF083}" srcOrd="2" destOrd="0" parTransId="{D9B3D9AF-8944-468B-A63C-60A5794265D7}" sibTransId="{8F177348-D98A-4C21-AF4F-D971C0E4AEFF}"/>
    <dgm:cxn modelId="{AF590D88-8509-41CF-9292-176771EA3891}" type="presOf" srcId="{0AAA770F-FB25-45D6-AA03-87E9A5920E17}" destId="{9EA821E1-A6CA-450E-BCC5-113EA81A18EF}" srcOrd="0" destOrd="1" presId="urn:microsoft.com/office/officeart/2005/8/layout/hList1"/>
    <dgm:cxn modelId="{8537E4AE-63C0-468B-8719-8C2993C61AB5}" type="presOf" srcId="{CFEDD78D-F2A6-47D3-9596-FEA155EEA01A}" destId="{5BB8F383-57B5-4EAA-AEC7-90E10D211600}" srcOrd="0" destOrd="0" presId="urn:microsoft.com/office/officeart/2005/8/layout/hList1"/>
    <dgm:cxn modelId="{A70D648C-D7B9-4A9E-A8DF-C195AE3BFCB4}" type="presOf" srcId="{71BF584B-638F-419D-9472-603263C5EA76}" destId="{231B3DFE-FF00-49D7-AB75-80CB789BBFD7}" srcOrd="0" destOrd="3" presId="urn:microsoft.com/office/officeart/2005/8/layout/hList1"/>
    <dgm:cxn modelId="{02E54C9C-13AE-497D-8C74-4D2FEEEE7619}" type="presOf" srcId="{35359B15-9B09-4F40-A41B-474F8F866F26}" destId="{231B3DFE-FF00-49D7-AB75-80CB789BBFD7}" srcOrd="0" destOrd="0" presId="urn:microsoft.com/office/officeart/2005/8/layout/hList1"/>
    <dgm:cxn modelId="{5CD4ED40-354A-48DA-B497-36AE722F7E34}" type="presOf" srcId="{D5571867-1446-4F19-8CD3-1D6278D7EFF2}" destId="{231B3DFE-FF00-49D7-AB75-80CB789BBFD7}" srcOrd="0" destOrd="4" presId="urn:microsoft.com/office/officeart/2005/8/layout/hList1"/>
    <dgm:cxn modelId="{179FD620-C349-424C-9100-F38100B45745}" type="presOf" srcId="{AE3A9972-CB71-4931-97E6-9250B18FE2E5}" destId="{231B3DFE-FF00-49D7-AB75-80CB789BBFD7}" srcOrd="0" destOrd="10" presId="urn:microsoft.com/office/officeart/2005/8/layout/hList1"/>
    <dgm:cxn modelId="{2B08AF09-D39A-4868-AC7B-B628533D6292}" srcId="{D93E7EC9-FEFA-4E53-BBE2-1E23B1385292}" destId="{CFEDD78D-F2A6-47D3-9596-FEA155EEA01A}" srcOrd="1" destOrd="0" parTransId="{542991B8-2BFE-4823-BF41-83C1AB45164E}" sibTransId="{31E38977-16F9-4D15-9A43-6F2031AEEEA0}"/>
    <dgm:cxn modelId="{D62C7859-6286-460F-B673-1109DFF6C212}" srcId="{D93E7EC9-FEFA-4E53-BBE2-1E23B1385292}" destId="{0DE2B4E6-1E33-4C1F-B850-208F039E74F1}" srcOrd="0" destOrd="0" parTransId="{FFD7D656-FA62-4D52-807A-8608D7C3871B}" sibTransId="{EDE8382A-9AFB-48D1-AF49-9CF1BAFCBDB4}"/>
    <dgm:cxn modelId="{CB6392E1-0D6B-48DF-A881-B20A069CEDD8}" srcId="{0DE2B4E6-1E33-4C1F-B850-208F039E74F1}" destId="{35359B15-9B09-4F40-A41B-474F8F866F26}" srcOrd="0" destOrd="0" parTransId="{74DBDFB6-CED0-41FC-9ACC-C1AF2C156443}" sibTransId="{416029B5-20A4-4D17-B4EB-3A2BA0763033}"/>
    <dgm:cxn modelId="{EDBE6305-4434-4973-B961-4D161D8F0370}" type="presOf" srcId="{CCBA878A-B91B-4F1D-A2AD-5D68547EE953}" destId="{231B3DFE-FF00-49D7-AB75-80CB789BBFD7}" srcOrd="0" destOrd="5" presId="urn:microsoft.com/office/officeart/2005/8/layout/hList1"/>
    <dgm:cxn modelId="{06C9F350-784F-4655-9C75-968A9561FCBF}" type="presOf" srcId="{170738F5-8856-4FBE-893C-5904E5CC58CB}" destId="{231B3DFE-FF00-49D7-AB75-80CB789BBFD7}" srcOrd="0" destOrd="1" presId="urn:microsoft.com/office/officeart/2005/8/layout/hList1"/>
    <dgm:cxn modelId="{BB9BBD8D-B7D2-4193-B432-2C27B6227BCF}" srcId="{0DE2B4E6-1E33-4C1F-B850-208F039E74F1}" destId="{CCBA878A-B91B-4F1D-A2AD-5D68547EE953}" srcOrd="5" destOrd="0" parTransId="{34E2584C-9937-483C-A87D-370552055CA5}" sibTransId="{05AB71D3-D6DD-4251-9B80-312733B82208}"/>
    <dgm:cxn modelId="{BA37367F-2CFC-4144-8E21-F5DE4F40446F}" type="presOf" srcId="{CEEED393-0E14-40DE-B331-490DFE58F8C8}" destId="{9EA821E1-A6CA-450E-BCC5-113EA81A18EF}" srcOrd="0" destOrd="4" presId="urn:microsoft.com/office/officeart/2005/8/layout/hList1"/>
    <dgm:cxn modelId="{912BB9AE-D322-41D2-BFC2-17C06AB43595}" srcId="{0DE2B4E6-1E33-4C1F-B850-208F039E74F1}" destId="{D5571867-1446-4F19-8CD3-1D6278D7EFF2}" srcOrd="4" destOrd="0" parTransId="{277DB9B4-B5EC-465E-A14D-845F9C337036}" sibTransId="{9A16B6E4-008D-432F-AEBD-ED31C826E4DC}"/>
    <dgm:cxn modelId="{8C150C59-F311-4A9A-B199-D0C62E707934}" srcId="{074A2550-31AA-4677-99F8-81B28D7FDFE9}" destId="{FCB7EDA2-6357-4B79-8289-ACAFFB2C37D2}" srcOrd="1" destOrd="0" parTransId="{A73821E8-5F6C-4107-B8BC-0429F2D66384}" sibTransId="{3AFAB2AA-C2AB-4DB8-9519-3FCBB81BCF72}"/>
    <dgm:cxn modelId="{87C0020D-00E8-47D8-A271-E6BF5BF83023}" type="presOf" srcId="{4BFA1251-7D45-4B5C-86AF-7858C97DEAFC}" destId="{9EA821E1-A6CA-450E-BCC5-113EA81A18EF}" srcOrd="0" destOrd="0" presId="urn:microsoft.com/office/officeart/2005/8/layout/hList1"/>
    <dgm:cxn modelId="{E2281271-9BC5-4F6F-BDDF-970BC9438BEF}" type="presOf" srcId="{72214FC3-6765-4FC0-9B3D-F6CCD40BDBE3}" destId="{231B3DFE-FF00-49D7-AB75-80CB789BBFD7}" srcOrd="0" destOrd="7" presId="urn:microsoft.com/office/officeart/2005/8/layout/hList1"/>
    <dgm:cxn modelId="{8F3E3296-BF18-41A5-9CFD-A365B7C7C306}" srcId="{D93E7EC9-FEFA-4E53-BBE2-1E23B1385292}" destId="{074A2550-31AA-4677-99F8-81B28D7FDFE9}" srcOrd="2" destOrd="0" parTransId="{BC91DE6E-A2FB-44EA-BF94-C8E5AA9AF52F}" sibTransId="{BAE90E32-A218-496D-A78D-4BFC394E40D2}"/>
    <dgm:cxn modelId="{65FBD07E-52CC-4AAC-911E-F513F10B98CC}" type="presOf" srcId="{074A2550-31AA-4677-99F8-81B28D7FDFE9}" destId="{B3C856B6-68FA-491A-8054-4FF83A6DF97D}" srcOrd="0" destOrd="0" presId="urn:microsoft.com/office/officeart/2005/8/layout/hList1"/>
    <dgm:cxn modelId="{FBC6B6A0-1AEF-49CE-9B92-E005BB6F03D0}" srcId="{0DE2B4E6-1E33-4C1F-B850-208F039E74F1}" destId="{6E2CC39D-B2CD-4FBF-9732-D8D20C0099E1}" srcOrd="8" destOrd="0" parTransId="{ED82C415-8A93-4ABA-B873-926D6212C872}" sibTransId="{329CAEA4-9083-4C23-A0C0-FEA3C5CC690A}"/>
    <dgm:cxn modelId="{E6D7AD0A-52FA-463B-970B-D7C2E3FAEBBA}" type="presOf" srcId="{EB62EEF9-FB6A-40FF-AB6B-CF28969BF083}" destId="{9C1FEEAF-47BC-485A-B64B-A9A74E1090FE}" srcOrd="0" destOrd="2" presId="urn:microsoft.com/office/officeart/2005/8/layout/hList1"/>
    <dgm:cxn modelId="{4C84C732-C406-4EA2-8F51-A6C01DCB842C}" type="presOf" srcId="{D93E7EC9-FEFA-4E53-BBE2-1E23B1385292}" destId="{84DC7294-1814-4720-89C4-D06506BB8781}" srcOrd="0" destOrd="0" presId="urn:microsoft.com/office/officeart/2005/8/layout/hList1"/>
    <dgm:cxn modelId="{F3E03CB9-22FF-45AA-9D51-CB91CD8F08C2}" type="presOf" srcId="{1940145A-8E22-4B00-AC15-F7003FE28BC3}" destId="{231B3DFE-FF00-49D7-AB75-80CB789BBFD7}" srcOrd="0" destOrd="2" presId="urn:microsoft.com/office/officeart/2005/8/layout/hList1"/>
    <dgm:cxn modelId="{ECD62382-5F4B-4483-9E88-F185ED6AA6A3}" type="presParOf" srcId="{84DC7294-1814-4720-89C4-D06506BB8781}" destId="{7FE29C74-D92E-464E-9725-AD170F6E8F6D}" srcOrd="0" destOrd="0" presId="urn:microsoft.com/office/officeart/2005/8/layout/hList1"/>
    <dgm:cxn modelId="{287E0CFE-6BF8-4C0B-8D72-EC1BC3265593}" type="presParOf" srcId="{7FE29C74-D92E-464E-9725-AD170F6E8F6D}" destId="{AB5678C0-3E21-4C63-8E36-8DC2C8833077}" srcOrd="0" destOrd="0" presId="urn:microsoft.com/office/officeart/2005/8/layout/hList1"/>
    <dgm:cxn modelId="{C0BE1C52-003B-4E1D-B8B8-8B1F756BAD80}" type="presParOf" srcId="{7FE29C74-D92E-464E-9725-AD170F6E8F6D}" destId="{231B3DFE-FF00-49D7-AB75-80CB789BBFD7}" srcOrd="1" destOrd="0" presId="urn:microsoft.com/office/officeart/2005/8/layout/hList1"/>
    <dgm:cxn modelId="{3FCF447D-2AC3-406B-84D9-9D281C425C1A}" type="presParOf" srcId="{84DC7294-1814-4720-89C4-D06506BB8781}" destId="{2D00F58D-8AE2-4996-A57F-2C988980E4A5}" srcOrd="1" destOrd="0" presId="urn:microsoft.com/office/officeart/2005/8/layout/hList1"/>
    <dgm:cxn modelId="{6422C983-4362-4C45-A0BB-E2232B9E54F4}" type="presParOf" srcId="{84DC7294-1814-4720-89C4-D06506BB8781}" destId="{6616E708-FEA9-40B9-946E-B8AA48A8CA01}" srcOrd="2" destOrd="0" presId="urn:microsoft.com/office/officeart/2005/8/layout/hList1"/>
    <dgm:cxn modelId="{7BFA0378-18CE-4AE3-87EF-55E197542B54}" type="presParOf" srcId="{6616E708-FEA9-40B9-946E-B8AA48A8CA01}" destId="{5BB8F383-57B5-4EAA-AEC7-90E10D211600}" srcOrd="0" destOrd="0" presId="urn:microsoft.com/office/officeart/2005/8/layout/hList1"/>
    <dgm:cxn modelId="{A39E1F89-37A4-4223-8FDB-13BF6B1B54F3}" type="presParOf" srcId="{6616E708-FEA9-40B9-946E-B8AA48A8CA01}" destId="{9EA821E1-A6CA-450E-BCC5-113EA81A18EF}" srcOrd="1" destOrd="0" presId="urn:microsoft.com/office/officeart/2005/8/layout/hList1"/>
    <dgm:cxn modelId="{3E5F2E01-65D0-4800-8B8B-A8470C06E46D}" type="presParOf" srcId="{84DC7294-1814-4720-89C4-D06506BB8781}" destId="{C0B05E3C-FF3C-4169-B57F-79E68F7AAF5D}" srcOrd="3" destOrd="0" presId="urn:microsoft.com/office/officeart/2005/8/layout/hList1"/>
    <dgm:cxn modelId="{FDFE2EA1-CB87-4136-9283-6F0A73B16141}" type="presParOf" srcId="{84DC7294-1814-4720-89C4-D06506BB8781}" destId="{D2329E51-9C2A-4C4D-815F-1269AFE90B4B}" srcOrd="4" destOrd="0" presId="urn:microsoft.com/office/officeart/2005/8/layout/hList1"/>
    <dgm:cxn modelId="{1357B363-1D98-4149-BAB6-97C35A32B1CA}" type="presParOf" srcId="{D2329E51-9C2A-4C4D-815F-1269AFE90B4B}" destId="{B3C856B6-68FA-491A-8054-4FF83A6DF97D}" srcOrd="0" destOrd="0" presId="urn:microsoft.com/office/officeart/2005/8/layout/hList1"/>
    <dgm:cxn modelId="{C39043C5-A354-4662-B682-96848781C781}" type="presParOf" srcId="{D2329E51-9C2A-4C4D-815F-1269AFE90B4B}" destId="{9C1FEEAF-47BC-485A-B64B-A9A74E1090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78C0-3E21-4C63-8E36-8DC2C8833077}">
      <dsp:nvSpPr>
        <dsp:cNvPr id="0" name=""/>
        <dsp:cNvSpPr/>
      </dsp:nvSpPr>
      <dsp:spPr>
        <a:xfrm>
          <a:off x="2077" y="80553"/>
          <a:ext cx="2025124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共建生态</a:t>
          </a:r>
          <a:endParaRPr lang="zh-CN" altLang="en-US" sz="1100" b="1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2077" y="80553"/>
        <a:ext cx="2025124" cy="316800"/>
      </dsp:txXfrm>
    </dsp:sp>
    <dsp:sp modelId="{231B3DFE-FF00-49D7-AB75-80CB789BBFD7}">
      <dsp:nvSpPr>
        <dsp:cNvPr id="0" name=""/>
        <dsp:cNvSpPr/>
      </dsp:nvSpPr>
      <dsp:spPr>
        <a:xfrm>
          <a:off x="2077" y="397353"/>
          <a:ext cx="2025124" cy="21136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2077" y="397353"/>
        <a:ext cx="2025124" cy="2113650"/>
      </dsp:txXfrm>
    </dsp:sp>
    <dsp:sp modelId="{5BB8F383-57B5-4EAA-AEC7-90E10D211600}">
      <dsp:nvSpPr>
        <dsp:cNvPr id="0" name=""/>
        <dsp:cNvSpPr/>
      </dsp:nvSpPr>
      <dsp:spPr>
        <a:xfrm>
          <a:off x="2310718" y="80553"/>
          <a:ext cx="2025124" cy="3168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分享企业级能力</a:t>
          </a:r>
          <a:endParaRPr lang="zh-CN" altLang="en-US" sz="1100" b="1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2310718" y="80553"/>
        <a:ext cx="2025124" cy="316800"/>
      </dsp:txXfrm>
    </dsp:sp>
    <dsp:sp modelId="{9EA821E1-A6CA-450E-BCC5-113EA81A18EF}">
      <dsp:nvSpPr>
        <dsp:cNvPr id="0" name=""/>
        <dsp:cNvSpPr/>
      </dsp:nvSpPr>
      <dsp:spPr>
        <a:xfrm>
          <a:off x="2310718" y="397353"/>
          <a:ext cx="2025124" cy="211365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把企业级能力带给客户</a:t>
          </a:r>
          <a:endParaRPr lang="zh-CN" altLang="en-US" sz="14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0" lvl="2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高性能，高可用，安全可信；</a:t>
          </a:r>
          <a:endParaRPr lang="zh-CN" altLang="en-US" sz="14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技术分享；</a:t>
          </a:r>
          <a:endParaRPr lang="zh-CN" altLang="en-US" sz="14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社区共同研发；</a:t>
          </a:r>
          <a:endParaRPr lang="zh-CN" altLang="en-US" sz="14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合作共赢：</a:t>
          </a:r>
          <a:r>
            <a:rPr lang="zh-CN" altLang="en-US" sz="1400" b="1" kern="1200" dirty="0" smtClean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各显神通。</a:t>
          </a:r>
          <a:endParaRPr lang="zh-CN" altLang="en-US" sz="1400" b="1" kern="1200" dirty="0">
            <a:solidFill>
              <a:srgbClr val="C7000B"/>
            </a:solidFill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2310718" y="397353"/>
        <a:ext cx="2025124" cy="2113650"/>
      </dsp:txXfrm>
    </dsp:sp>
    <dsp:sp modelId="{B3C856B6-68FA-491A-8054-4FF83A6DF97D}">
      <dsp:nvSpPr>
        <dsp:cNvPr id="0" name=""/>
        <dsp:cNvSpPr/>
      </dsp:nvSpPr>
      <dsp:spPr>
        <a:xfrm>
          <a:off x="4619360" y="80553"/>
          <a:ext cx="2025124" cy="3168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高校产学研</a:t>
          </a:r>
          <a:endParaRPr lang="zh-CN" altLang="en-US" sz="1100" b="1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4619360" y="80553"/>
        <a:ext cx="2025124" cy="316800"/>
      </dsp:txXfrm>
    </dsp:sp>
    <dsp:sp modelId="{9C1FEEAF-47BC-485A-B64B-A9A74E1090FE}">
      <dsp:nvSpPr>
        <dsp:cNvPr id="0" name=""/>
        <dsp:cNvSpPr/>
      </dsp:nvSpPr>
      <dsp:spPr>
        <a:xfrm>
          <a:off x="4619360" y="397353"/>
          <a:ext cx="2025124" cy="211365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建设高校生态；</a:t>
          </a:r>
          <a:endParaRPr lang="zh-CN" altLang="en-US" sz="14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产学研模式；</a:t>
          </a:r>
          <a:endParaRPr lang="zh-CN" altLang="en-US" sz="14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共同挑战数据库难题；</a:t>
          </a:r>
          <a:endParaRPr lang="zh-CN" altLang="en-US" sz="14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促进国内基础软件发展、教育。</a:t>
          </a:r>
          <a:endParaRPr lang="zh-CN" altLang="en-US" sz="14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4619360" y="397353"/>
        <a:ext cx="2025124" cy="2113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0.93651</cdr:x>
      <cdr:y>0.30664</cdr:y>
    </cdr:from>
    <cdr:to>
      <cdr:x>1</cdr:x>
      <cdr:y>0.72741</cdr:y>
    </cdr:to>
    <cdr:sp macro="" textlink="">
      <cdr:nvSpPr>
        <cdr:cNvPr id="4" name="文本框 4"/>
        <cdr:cNvSpPr txBox="1"/>
      </cdr:nvSpPr>
      <cdr:spPr>
        <a:xfrm xmlns:a="http://schemas.openxmlformats.org/drawingml/2006/main">
          <a:off x="5280278" y="1143909"/>
          <a:ext cx="357972" cy="156966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09722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19444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829166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438888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048610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658332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268053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877775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b="1" dirty="0">
              <a:solidFill>
                <a:srgbClr val="C7000B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rPr>
            <a:t>线</a:t>
          </a:r>
          <a:r>
            <a:rPr lang="zh-CN" altLang="en-US" sz="1200" b="1" dirty="0" smtClean="0">
              <a:solidFill>
                <a:srgbClr val="C7000B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rPr>
            <a:t>下占比持续下滑</a:t>
          </a:r>
          <a:endParaRPr lang="en-US" altLang="zh-CN" sz="1200" b="1" dirty="0" smtClean="0">
            <a:solidFill>
              <a:srgbClr val="C7000B"/>
            </a:solidFill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44D3E43-1D8B-4F51-BA77-0B67D9B32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92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5B13-1FF0-4C20-BC30-06CCB644405B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92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14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>
                <a:sym typeface="Huawei Sans"/>
              </a:rPr>
              <a:t>openGauss</a:t>
            </a:r>
            <a:r>
              <a:rPr lang="zh-CN" altLang="en-US" dirty="0" smtClean="0">
                <a:sym typeface="Huawei Sans"/>
              </a:rPr>
              <a:t>产品：商用</a:t>
            </a:r>
            <a:r>
              <a:rPr lang="en-US" altLang="zh-CN" dirty="0" smtClean="0">
                <a:sym typeface="Huawei Sans"/>
              </a:rPr>
              <a:t>+</a:t>
            </a:r>
            <a:r>
              <a:rPr lang="zh-CN" altLang="en-US" dirty="0" smtClean="0">
                <a:sym typeface="Huawei Sans"/>
              </a:rPr>
              <a:t>自用</a:t>
            </a:r>
            <a:r>
              <a:rPr lang="en-US" altLang="zh-CN" dirty="0" smtClean="0">
                <a:sym typeface="Huawei Sans"/>
              </a:rPr>
              <a:t>+</a:t>
            </a:r>
            <a:r>
              <a:rPr lang="zh-CN" altLang="en-US" dirty="0" smtClean="0">
                <a:sym typeface="Huawei Sans"/>
              </a:rPr>
              <a:t>开源相结合，内核将长期演进策略的学习，激励自己</a:t>
            </a:r>
            <a:r>
              <a:rPr lang="zh-CN" altLang="en-US" dirty="0" smtClean="0"/>
              <a:t>勇攀高峰、精益求精的责任感、使命感、大国工匠精神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0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激励自己科研报国、公主国产数据库事业的责任感、使命感、大国工匠精神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67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这是基本的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进程架构，培养对于数据库管理系统软件的整体科学认识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16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首先大致了解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openGauss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虽然衍生自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PostgreSQL-XC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，单机逻辑架构与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接近，但架构和关键技术上有根本性差异，尤其是存储引擎和优化器两大核心能力。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通过上述了解，激励自己勇攀高峰、精益求精的责任感、使命感、大国工匠精神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07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>
                <a:sym typeface="Calibri"/>
              </a:rPr>
              <a:t>多样性算力下首先企业级开源数据库，多样性算力（鲲鹏，</a:t>
            </a:r>
            <a:r>
              <a:rPr lang="en-US" altLang="zh-CN" sz="1100" dirty="0" smtClean="0">
                <a:sym typeface="Calibri"/>
              </a:rPr>
              <a:t>X86</a:t>
            </a:r>
            <a:r>
              <a:rPr lang="zh-CN" altLang="en-US" sz="1100" dirty="0" smtClean="0">
                <a:sym typeface="Calibri"/>
              </a:rPr>
              <a:t>）</a:t>
            </a:r>
            <a:endParaRPr lang="en-US" altLang="zh-CN" sz="1100" dirty="0" smtClean="0">
              <a:sym typeface="Calibri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使用三种性能 和价格度量，其中性能由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吞吐率衡量，单位是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tpmC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transactionsper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minute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的简称；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基准程序。</a:t>
            </a:r>
            <a:endParaRPr lang="en-US" altLang="zh-CN" sz="1100" dirty="0" smtClean="0">
              <a:sym typeface="Calibri"/>
            </a:endParaRPr>
          </a:p>
          <a:p>
            <a:r>
              <a:rPr lang="en-US" altLang="zh-CN" sz="1100" dirty="0" smtClean="0">
                <a:sym typeface="Calibri"/>
              </a:rPr>
              <a:t>RTO</a:t>
            </a:r>
            <a:r>
              <a:rPr lang="zh-CN" altLang="en-US" sz="1100" dirty="0" smtClean="0">
                <a:sym typeface="Calibri"/>
              </a:rPr>
              <a:t>恢复时间目标</a:t>
            </a:r>
            <a:endParaRPr lang="en-US" altLang="zh-CN" sz="1100" dirty="0" smtClean="0">
              <a:sym typeface="Calibri"/>
            </a:endParaRPr>
          </a:p>
          <a:p>
            <a:r>
              <a:rPr lang="en-US" altLang="zh-CN" sz="1100" dirty="0" smtClean="0">
                <a:sym typeface="Calibri"/>
              </a:rPr>
              <a:t>RPO</a:t>
            </a:r>
            <a:r>
              <a:rPr lang="zh-CN" altLang="en-US" sz="1100" dirty="0" smtClean="0">
                <a:sym typeface="Calibri"/>
              </a:rPr>
              <a:t>恢复点目标</a:t>
            </a:r>
            <a:endParaRPr lang="en-US" altLang="zh-CN" sz="1100" dirty="0">
              <a:sym typeface="Calibri"/>
            </a:endParaRP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71355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数据库</a:t>
            </a:r>
            <a:r>
              <a:rPr lang="zh-CN" altLang="zh-CN" dirty="0" smtClean="0"/>
              <a:t>云服务</a:t>
            </a:r>
            <a:r>
              <a:rPr lang="zh-CN" altLang="en-US" dirty="0" smtClean="0"/>
              <a:t>市场增长迅速，传统线下数据库增长乏力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</p:spTree>
    <p:extLst>
      <p:ext uri="{BB962C8B-B14F-4D97-AF65-F5344CB8AC3E}">
        <p14:creationId xmlns:p14="http://schemas.microsoft.com/office/powerpoint/2010/main" val="346637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数据库</a:t>
            </a:r>
            <a:r>
              <a:rPr lang="zh-CN" altLang="zh-CN" dirty="0" smtClean="0"/>
              <a:t>云服务</a:t>
            </a:r>
            <a:r>
              <a:rPr lang="zh-CN" altLang="en-US" dirty="0" smtClean="0"/>
              <a:t>市场增长迅速，传统线下数据库增长乏力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</p:spTree>
    <p:extLst>
      <p:ext uri="{BB962C8B-B14F-4D97-AF65-F5344CB8AC3E}">
        <p14:creationId xmlns:p14="http://schemas.microsoft.com/office/powerpoint/2010/main" val="82896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GaussDB</a:t>
            </a:r>
            <a:r>
              <a:rPr lang="zh-CN" altLang="en-US" dirty="0" smtClean="0"/>
              <a:t>数据库升级为全场景云服务，依托华为云与云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，持续服务客户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学习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GuassDB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与时俱进、勇于开拓云服务技术、全场景服务技术的进取精神，再次激励自己</a:t>
            </a:r>
            <a:r>
              <a:rPr lang="zh-CN" altLang="en-US" dirty="0" smtClean="0"/>
              <a:t>勇攀高峰、精益求精的责任感、使命感、大国工匠精神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01416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019B-DBA2-4FAB-8895-A8FED0098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0340-00F0-45DE-9453-8E2D181A26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7EAF1-1024-484A-AB85-5ECFDE105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484312"/>
            <a:ext cx="8046245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620922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047751"/>
            <a:ext cx="804624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291059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999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9"/>
            <a:ext cx="8046244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4432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025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5225" y="1813241"/>
            <a:ext cx="7712945" cy="385603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505225" y="623739"/>
            <a:ext cx="37007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718" tIns="12859" rIns="25718" bIns="12859" rtlCol="0" anchor="ctr"/>
          <a:lstStyle/>
          <a:p>
            <a:pPr algn="ctr"/>
            <a:endParaRPr lang="en-US" sz="1800"/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57940" y="665625"/>
            <a:ext cx="3868340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85712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9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7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438775" y="0"/>
            <a:ext cx="3705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E52B-4C93-4B76-9495-20A0E949F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49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75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261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4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5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91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91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69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9"/>
            <a:ext cx="8046244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035612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2E6E3-8304-4415-93AC-C4968BB046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DE4A4-974D-43E0-B556-BA3EB635E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F6190-064A-484C-AE47-F738F0812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7A60-6A5D-4DCB-B230-02F2C7F7B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438775" y="0"/>
            <a:ext cx="3705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95A4-BEB3-4C64-A081-FC37F4F1C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5202-918B-41E4-BA4A-8517BA52D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2AF98-9D31-4096-9C68-D874AB6B0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458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45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1A2E28F-27FB-4988-8687-4E7A97180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4585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68" r:id="rId4"/>
    <p:sldLayoutId id="2147483869" r:id="rId5"/>
    <p:sldLayoutId id="2147483870" r:id="rId6"/>
    <p:sldLayoutId id="2147483877" r:id="rId7"/>
    <p:sldLayoutId id="2147483871" r:id="rId8"/>
    <p:sldLayoutId id="2147483878" r:id="rId9"/>
    <p:sldLayoutId id="2147483872" r:id="rId10"/>
    <p:sldLayoutId id="21474838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50598" y="457500"/>
            <a:ext cx="8044524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562" y="1483479"/>
            <a:ext cx="8046244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821601" y="6356939"/>
            <a:ext cx="1097600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1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550599" y="6402807"/>
            <a:ext cx="374797" cy="112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681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731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6681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31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00" y="6319871"/>
            <a:ext cx="951806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17854" y="2656168"/>
            <a:ext cx="1472492" cy="4202737"/>
            <a:chOff x="5343885" y="2305"/>
            <a:chExt cx="3263586" cy="6986117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745659"/>
              <a:ext cx="1052647" cy="15348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6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375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465"/>
                </a:lnSpc>
                <a:spcBef>
                  <a:spcPts val="0"/>
                </a:spcBef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2305"/>
              <a:ext cx="726488" cy="15348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6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1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</p:sldLayoutIdLst>
  <p:timing>
    <p:tnLst>
      <p:par>
        <p:cTn id="1" dur="indefinite" restart="never" nodeType="tmRoot"/>
      </p:par>
    </p:tnLst>
  </p:timing>
  <p:txStyles>
    <p:titleStyle>
      <a:lvl1pPr algn="l" defTabSz="685526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24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226709" indent="-226709" algn="l" defTabSz="685526" rtl="0" eaLnBrk="1" fontAlgn="ctr" latinLnBrk="0" hangingPunct="1">
        <a:lnSpc>
          <a:spcPct val="140000"/>
        </a:lnSpc>
        <a:spcBef>
          <a:spcPts val="594"/>
        </a:spcBef>
        <a:buSzPct val="50000"/>
        <a:buFont typeface="Wingdings" panose="05000000000000000000" pitchFamily="2" charset="2"/>
        <a:buChar char="l"/>
        <a:defRPr sz="16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491204" indent="-188924" algn="l" defTabSz="685526" rtl="0" eaLnBrk="1" fontAlgn="ctr" latinLnBrk="0" hangingPunct="1">
        <a:lnSpc>
          <a:spcPct val="140000"/>
        </a:lnSpc>
        <a:spcBef>
          <a:spcPts val="540"/>
        </a:spcBef>
        <a:buClrTx/>
        <a:buSzPct val="50000"/>
        <a:buFont typeface="Wingdings" panose="05000000000000000000" pitchFamily="2" charset="2"/>
        <a:buChar char="p"/>
        <a:defRPr sz="14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752999" indent="-151139" algn="l" defTabSz="685526" rtl="0" eaLnBrk="1" fontAlgn="ctr" latinLnBrk="0" hangingPunct="1">
        <a:lnSpc>
          <a:spcPct val="140000"/>
        </a:lnSpc>
        <a:spcBef>
          <a:spcPts val="486"/>
        </a:spcBef>
        <a:buClrTx/>
        <a:buSzPct val="50000"/>
        <a:buFont typeface="Wingdings" panose="05000000000000000000" pitchFamily="2" charset="2"/>
        <a:buChar char="n"/>
        <a:defRPr sz="13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049880" indent="-148441" algn="l" defTabSz="685526" rtl="0" eaLnBrk="1" fontAlgn="ctr" latinLnBrk="0" hangingPunct="1">
        <a:lnSpc>
          <a:spcPct val="140000"/>
        </a:lnSpc>
        <a:spcBef>
          <a:spcPts val="432"/>
        </a:spcBef>
        <a:buFont typeface="Huawei Sans" panose="020C0503030203020204" pitchFamily="34" charset="0"/>
        <a:buChar char="−"/>
        <a:defRPr sz="1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352159" indent="-151139" algn="l" defTabSz="685526" rtl="0" eaLnBrk="1" fontAlgn="ctr" latinLnBrk="0" hangingPunct="1">
        <a:lnSpc>
          <a:spcPct val="140000"/>
        </a:lnSpc>
        <a:spcBef>
          <a:spcPts val="432"/>
        </a:spcBef>
        <a:buFont typeface="Huawei Sans" panose="020C0503030203020204" pitchFamily="34" charset="0"/>
        <a:buChar char="~"/>
        <a:defRPr sz="10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1885196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5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8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5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FF43-20F1-4505-AC61-BA301470A50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4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0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1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2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3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数据库系统原理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——</a:t>
            </a: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潘鹏</a:t>
            </a:r>
            <a: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13006147552</a:t>
            </a:r>
            <a:endParaRPr lang="zh-CN" altLang="en-US" sz="3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935163"/>
            <a:ext cx="8713788" cy="4786312"/>
          </a:xfrm>
        </p:spPr>
        <p:txBody>
          <a:bodyPr/>
          <a:lstStyle/>
          <a:p>
            <a:pPr eaLnBrk="1" hangingPunct="1">
              <a:buClrTx/>
              <a:buSzTx/>
              <a:buFontTx/>
              <a:buChar char="•"/>
            </a:pPr>
            <a:r>
              <a:rPr lang="zh-CN" altLang="en-US" sz="3600" dirty="0" smtClean="0"/>
              <a:t>教材</a:t>
            </a:r>
            <a:r>
              <a:rPr lang="zh-CN" altLang="en-US" sz="4400" dirty="0" smtClean="0"/>
              <a:t>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eaLnBrk="1" hangingPunct="1">
              <a:buClrTx/>
              <a:buSzTx/>
              <a:buFontTx/>
              <a:buChar char="–"/>
            </a:pPr>
            <a:r>
              <a:rPr lang="zh-CN" altLang="en-US" dirty="0" smtClean="0">
                <a:latin typeface="华文新魏" pitchFamily="2" charset="-122"/>
              </a:rPr>
              <a:t>王珊，萨师煊著。数据库系统概论</a:t>
            </a:r>
            <a:r>
              <a:rPr lang="en-US" altLang="zh-CN" dirty="0" smtClean="0">
                <a:latin typeface="华文新魏" pitchFamily="2" charset="-122"/>
              </a:rPr>
              <a:t>(</a:t>
            </a:r>
            <a:r>
              <a:rPr lang="zh-CN" altLang="en-US" dirty="0" smtClean="0">
                <a:latin typeface="华文新魏" pitchFamily="2" charset="-122"/>
              </a:rPr>
              <a:t>第五版</a:t>
            </a:r>
            <a:r>
              <a:rPr lang="en-US" altLang="zh-CN" dirty="0" smtClean="0">
                <a:latin typeface="华文新魏" pitchFamily="2" charset="-122"/>
              </a:rPr>
              <a:t>)</a:t>
            </a:r>
            <a:r>
              <a:rPr lang="zh-CN" altLang="en-US" dirty="0" smtClean="0">
                <a:latin typeface="华文新魏" pitchFamily="2" charset="-122"/>
              </a:rPr>
              <a:t>，北京：高等教育出版社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zh-CN" altLang="en-US" sz="3600" dirty="0" smtClean="0"/>
              <a:t>相关工具软件</a:t>
            </a:r>
            <a:endParaRPr lang="en-US" altLang="zh-CN" sz="3600" dirty="0" smtClean="0"/>
          </a:p>
          <a:p>
            <a:pPr eaLnBrk="1" hangingPunct="1">
              <a:buClrTx/>
              <a:buSzTx/>
              <a:buFont typeface="Wingdings 2" pitchFamily="18" charset="2"/>
              <a:buNone/>
            </a:pPr>
            <a:r>
              <a:rPr lang="en-US" altLang="zh-CN" sz="3600" dirty="0" smtClean="0">
                <a:latin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</a:rPr>
              <a:t>DBMS</a:t>
            </a:r>
            <a:r>
              <a:rPr lang="zh-CN" altLang="en-US" dirty="0" smtClean="0">
                <a:latin typeface="Times New Roman" pitchFamily="18" charset="0"/>
              </a:rPr>
              <a:t>（数据库管理系统）</a:t>
            </a:r>
            <a:r>
              <a:rPr lang="en-US" altLang="zh-CN" dirty="0" smtClean="0">
                <a:latin typeface="Times New Roman" pitchFamily="18" charset="0"/>
              </a:rPr>
              <a:t>: SQL Server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</a:rPr>
              <a:t>ORACLE </a:t>
            </a:r>
            <a:r>
              <a:rPr lang="zh-CN" altLang="en-US" dirty="0" smtClean="0">
                <a:latin typeface="Times New Roman" pitchFamily="18" charset="0"/>
              </a:rPr>
              <a:t>。。。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buClrTx/>
              <a:buSzTx/>
              <a:buFont typeface="Wingdings 2" pitchFamily="18" charset="2"/>
              <a:buNone/>
            </a:pPr>
            <a:r>
              <a:rPr lang="en-US" altLang="zh-CN" dirty="0" smtClean="0">
                <a:latin typeface="Times New Roman" pitchFamily="18" charset="0"/>
              </a:rPr>
              <a:t>    Develop</a:t>
            </a:r>
            <a:r>
              <a:rPr lang="zh-CN" altLang="en-US" dirty="0" smtClean="0">
                <a:latin typeface="Times New Roman" pitchFamily="18" charset="0"/>
              </a:rPr>
              <a:t>（客户端程序开发软件）：</a:t>
            </a:r>
            <a:r>
              <a:rPr lang="en-US" altLang="zh-CN" dirty="0" smtClean="0">
                <a:latin typeface="Times New Roman" pitchFamily="18" charset="0"/>
              </a:rPr>
              <a:t>VB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</a:rPr>
              <a:t>C#</a:t>
            </a:r>
            <a:r>
              <a:rPr lang="zh-CN" altLang="en-US" dirty="0" smtClean="0">
                <a:latin typeface="Times New Roman" pitchFamily="18" charset="0"/>
              </a:rPr>
              <a:t>。。。。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E8A2C-0255-4C3C-9B38-B58E97CD26CB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795337"/>
          </a:xfrm>
        </p:spPr>
        <p:txBody>
          <a:bodyPr/>
          <a:lstStyle/>
          <a:p>
            <a:r>
              <a:rPr lang="zh-CN" altLang="en-US" smtClean="0"/>
              <a:t>系统组成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1439862" cy="43211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3BC67-A77F-4CDE-9153-462BD755548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37893" name="组合 31"/>
          <p:cNvGrpSpPr>
            <a:grpSpLocks/>
          </p:cNvGrpSpPr>
          <p:nvPr/>
        </p:nvGrpSpPr>
        <p:grpSpPr bwMode="auto">
          <a:xfrm>
            <a:off x="990600" y="1341438"/>
            <a:ext cx="7469188" cy="5059362"/>
            <a:chOff x="990600" y="304800"/>
            <a:chExt cx="7543800" cy="6096000"/>
          </a:xfrm>
        </p:grpSpPr>
        <p:sp>
          <p:nvSpPr>
            <p:cNvPr id="37894" name="AutoShape 2"/>
            <p:cNvSpPr>
              <a:spLocks noChangeArrowheads="1"/>
            </p:cNvSpPr>
            <p:nvPr/>
          </p:nvSpPr>
          <p:spPr bwMode="auto">
            <a:xfrm>
              <a:off x="3038475" y="5410200"/>
              <a:ext cx="1676400" cy="990600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Rectangle 3"/>
            <p:cNvSpPr>
              <a:spLocks noChangeArrowheads="1"/>
            </p:cNvSpPr>
            <p:nvPr/>
          </p:nvSpPr>
          <p:spPr bwMode="auto">
            <a:xfrm>
              <a:off x="990600" y="304800"/>
              <a:ext cx="1600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48000" y="304800"/>
              <a:ext cx="1600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5715000" y="304800"/>
              <a:ext cx="1600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AutoShape 6"/>
            <p:cNvSpPr>
              <a:spLocks noChangeArrowheads="1"/>
            </p:cNvSpPr>
            <p:nvPr/>
          </p:nvSpPr>
          <p:spPr bwMode="auto">
            <a:xfrm>
              <a:off x="2514600" y="2133600"/>
              <a:ext cx="2971800" cy="609600"/>
            </a:xfrm>
            <a:prstGeom prst="hexagon">
              <a:avLst>
                <a:gd name="adj" fmla="val 121875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AutoShape 7"/>
            <p:cNvSpPr>
              <a:spLocks noChangeArrowheads="1"/>
            </p:cNvSpPr>
            <p:nvPr/>
          </p:nvSpPr>
          <p:spPr bwMode="auto">
            <a:xfrm>
              <a:off x="2209800" y="3200400"/>
              <a:ext cx="3733800" cy="762000"/>
            </a:xfrm>
            <a:prstGeom prst="hexagon">
              <a:avLst>
                <a:gd name="adj" fmla="val 1225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AutoShape 8"/>
            <p:cNvSpPr>
              <a:spLocks noChangeArrowheads="1"/>
            </p:cNvSpPr>
            <p:nvPr/>
          </p:nvSpPr>
          <p:spPr bwMode="auto">
            <a:xfrm>
              <a:off x="2743200" y="1143000"/>
              <a:ext cx="2133600" cy="609600"/>
            </a:xfrm>
            <a:prstGeom prst="hexagon">
              <a:avLst>
                <a:gd name="adj" fmla="val 875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AutoShape 9"/>
            <p:cNvSpPr>
              <a:spLocks noChangeArrowheads="1"/>
            </p:cNvSpPr>
            <p:nvPr/>
          </p:nvSpPr>
          <p:spPr bwMode="auto">
            <a:xfrm>
              <a:off x="2971800" y="4419600"/>
              <a:ext cx="2133600" cy="685800"/>
            </a:xfrm>
            <a:prstGeom prst="hexagon">
              <a:avLst>
                <a:gd name="adj" fmla="val 77778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6629400" y="3276600"/>
              <a:ext cx="19050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数据库管理员</a:t>
              </a:r>
            </a:p>
          </p:txBody>
        </p:sp>
        <p:sp>
          <p:nvSpPr>
            <p:cNvPr id="37903" name="Text Box 11"/>
            <p:cNvSpPr txBox="1">
              <a:spLocks noChangeArrowheads="1"/>
            </p:cNvSpPr>
            <p:nvPr/>
          </p:nvSpPr>
          <p:spPr bwMode="auto">
            <a:xfrm>
              <a:off x="1447800" y="304800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用户</a:t>
              </a:r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505200" y="304800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用户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6172200" y="304800"/>
              <a:ext cx="1371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用户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200400" y="1219200"/>
              <a:ext cx="1524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应用系统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3124200" y="2209800"/>
              <a:ext cx="1981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应用开发工具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3200400" y="3352800"/>
              <a:ext cx="1981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数据库管理系统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操作系统</a:t>
              </a: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657600" y="5791200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数据库</a:t>
              </a:r>
            </a:p>
          </p:txBody>
        </p:sp>
        <p:sp>
          <p:nvSpPr>
            <p:cNvPr id="37911" name="Line 19"/>
            <p:cNvSpPr>
              <a:spLocks noChangeShapeType="1"/>
            </p:cNvSpPr>
            <p:nvPr/>
          </p:nvSpPr>
          <p:spPr bwMode="auto">
            <a:xfrm flipH="1">
              <a:off x="5943600" y="3581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2" name="Line 20"/>
            <p:cNvSpPr>
              <a:spLocks noChangeShapeType="1"/>
            </p:cNvSpPr>
            <p:nvPr/>
          </p:nvSpPr>
          <p:spPr bwMode="auto">
            <a:xfrm>
              <a:off x="7620000" y="3810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3" name="Line 21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4" name="Line 22"/>
            <p:cNvSpPr>
              <a:spLocks noChangeShapeType="1"/>
            </p:cNvSpPr>
            <p:nvPr/>
          </p:nvSpPr>
          <p:spPr bwMode="auto">
            <a:xfrm>
              <a:off x="2362200" y="685800"/>
              <a:ext cx="914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5" name="Line 23"/>
            <p:cNvSpPr>
              <a:spLocks noChangeShapeType="1"/>
            </p:cNvSpPr>
            <p:nvPr/>
          </p:nvSpPr>
          <p:spPr bwMode="auto">
            <a:xfrm>
              <a:off x="3886200" y="685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24"/>
            <p:cNvSpPr>
              <a:spLocks noChangeShapeType="1"/>
            </p:cNvSpPr>
            <p:nvPr/>
          </p:nvSpPr>
          <p:spPr bwMode="auto">
            <a:xfrm flipH="1">
              <a:off x="4343400" y="685800"/>
              <a:ext cx="1828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25"/>
            <p:cNvSpPr>
              <a:spLocks noChangeShapeType="1"/>
            </p:cNvSpPr>
            <p:nvPr/>
          </p:nvSpPr>
          <p:spPr bwMode="auto">
            <a:xfrm>
              <a:off x="3886200" y="1752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26"/>
            <p:cNvSpPr>
              <a:spLocks noChangeShapeType="1"/>
            </p:cNvSpPr>
            <p:nvPr/>
          </p:nvSpPr>
          <p:spPr bwMode="auto">
            <a:xfrm>
              <a:off x="3857625" y="2743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27"/>
            <p:cNvSpPr>
              <a:spLocks noChangeShapeType="1"/>
            </p:cNvSpPr>
            <p:nvPr/>
          </p:nvSpPr>
          <p:spPr bwMode="auto">
            <a:xfrm>
              <a:off x="3857625" y="396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Line 28"/>
            <p:cNvSpPr>
              <a:spLocks noChangeShapeType="1"/>
            </p:cNvSpPr>
            <p:nvPr/>
          </p:nvSpPr>
          <p:spPr bwMode="auto">
            <a:xfrm>
              <a:off x="3857625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24A73-3646-4499-846E-C390E2247FDF}" type="slidenum">
              <a:rPr lang="en-US" altLang="zh-CN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108547" name="Rectangle 1026"/>
          <p:cNvSpPr>
            <a:spLocks noChangeArrowheads="1"/>
          </p:cNvSpPr>
          <p:nvPr/>
        </p:nvSpPr>
        <p:spPr bwMode="auto">
          <a:xfrm>
            <a:off x="381000" y="538163"/>
            <a:ext cx="84582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>
                <a:latin typeface="Arial" charset="0"/>
                <a:ea typeface="黑体" pitchFamily="49" charset="-122"/>
              </a:rPr>
              <a:t>1.5  DBS</a:t>
            </a:r>
            <a:r>
              <a:rPr lang="zh-CN" altLang="en-US" sz="2800">
                <a:latin typeface="Arial" charset="0"/>
                <a:ea typeface="黑体" pitchFamily="49" charset="-122"/>
              </a:rPr>
              <a:t>工作过程</a:t>
            </a:r>
          </a:p>
          <a:p>
            <a:pPr eaLnBrk="0" hangingPunct="0"/>
            <a:r>
              <a:rPr lang="en-US" altLang="zh-CN"/>
              <a:t>1.5.1</a:t>
            </a:r>
            <a:r>
              <a:rPr lang="zh-CN" altLang="en-US">
                <a:latin typeface="Times New Roman" pitchFamily="18" charset="0"/>
              </a:rPr>
              <a:t>从数据库中读取记录的过程</a:t>
            </a:r>
            <a:r>
              <a:rPr lang="zh-CN" altLang="en-US"/>
              <a:t> </a:t>
            </a:r>
            <a:endParaRPr lang="zh-CN" altLang="en-US">
              <a:latin typeface="Times New Roman" pitchFamily="18" charset="0"/>
            </a:endParaRPr>
          </a:p>
        </p:txBody>
      </p:sp>
      <p:grpSp>
        <p:nvGrpSpPr>
          <p:cNvPr id="108548" name="Group 1027"/>
          <p:cNvGrpSpPr>
            <a:grpSpLocks/>
          </p:cNvGrpSpPr>
          <p:nvPr/>
        </p:nvGrpSpPr>
        <p:grpSpPr bwMode="auto">
          <a:xfrm>
            <a:off x="381000" y="1452563"/>
            <a:ext cx="8077200" cy="5334000"/>
            <a:chOff x="48" y="144"/>
            <a:chExt cx="5568" cy="4032"/>
          </a:xfrm>
        </p:grpSpPr>
        <p:sp>
          <p:nvSpPr>
            <p:cNvPr id="108550" name="Rectangle 1028"/>
            <p:cNvSpPr>
              <a:spLocks noChangeArrowheads="1"/>
            </p:cNvSpPr>
            <p:nvPr/>
          </p:nvSpPr>
          <p:spPr bwMode="auto">
            <a:xfrm>
              <a:off x="48" y="144"/>
              <a:ext cx="3600" cy="4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1" name="Text Box 1029"/>
            <p:cNvSpPr txBox="1">
              <a:spLocks noChangeArrowheads="1"/>
            </p:cNvSpPr>
            <p:nvPr/>
          </p:nvSpPr>
          <p:spPr bwMode="auto">
            <a:xfrm>
              <a:off x="1681" y="720"/>
              <a:ext cx="76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……</a:t>
              </a:r>
              <a:r>
                <a:rPr lang="en-US" altLang="zh-CN" b="1">
                  <a:latin typeface="Tahoma" pitchFamily="34" charset="0"/>
                </a:rPr>
                <a:t>.</a:t>
              </a:r>
            </a:p>
          </p:txBody>
        </p:sp>
        <p:grpSp>
          <p:nvGrpSpPr>
            <p:cNvPr id="108552" name="Group 1030"/>
            <p:cNvGrpSpPr>
              <a:grpSpLocks/>
            </p:cNvGrpSpPr>
            <p:nvPr/>
          </p:nvGrpSpPr>
          <p:grpSpPr bwMode="auto">
            <a:xfrm>
              <a:off x="144" y="144"/>
              <a:ext cx="960" cy="960"/>
              <a:chOff x="144" y="336"/>
              <a:chExt cx="960" cy="960"/>
            </a:xfrm>
          </p:grpSpPr>
          <p:grpSp>
            <p:nvGrpSpPr>
              <p:cNvPr id="108594" name="Group 1031"/>
              <p:cNvGrpSpPr>
                <a:grpSpLocks/>
              </p:cNvGrpSpPr>
              <p:nvPr/>
            </p:nvGrpSpPr>
            <p:grpSpPr bwMode="auto">
              <a:xfrm>
                <a:off x="144" y="624"/>
                <a:ext cx="960" cy="672"/>
                <a:chOff x="2592" y="528"/>
                <a:chExt cx="960" cy="672"/>
              </a:xfrm>
            </p:grpSpPr>
            <p:grpSp>
              <p:nvGrpSpPr>
                <p:cNvPr id="108596" name="Group 1032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08600" name="Rectangle 1033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01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597" name="Group 1035"/>
                <p:cNvGrpSpPr>
                  <a:grpSpLocks/>
                </p:cNvGrpSpPr>
                <p:nvPr/>
              </p:nvGrpSpPr>
              <p:grpSpPr bwMode="auto">
                <a:xfrm>
                  <a:off x="2592" y="576"/>
                  <a:ext cx="960" cy="613"/>
                  <a:chOff x="384" y="336"/>
                  <a:chExt cx="960" cy="613"/>
                </a:xfrm>
              </p:grpSpPr>
              <p:sp>
                <p:nvSpPr>
                  <p:cNvPr id="100405" name="Text Box 10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6"/>
                    <a:ext cx="960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应用程序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00406" name="Text Box 10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2"/>
                    <a:ext cx="960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>
                        <a:latin typeface="Tahoma" pitchFamily="34" charset="0"/>
                        <a:ea typeface="宋体" pitchFamily="2" charset="-122"/>
                      </a:rPr>
                      <a:t>用户工作区</a:t>
                    </a:r>
                  </a:p>
                </p:txBody>
              </p:sp>
            </p:grpSp>
          </p:grpSp>
          <p:sp>
            <p:nvSpPr>
              <p:cNvPr id="108595" name="Text Box 1038"/>
              <p:cNvSpPr txBox="1">
                <a:spLocks noChangeArrowheads="1"/>
              </p:cNvSpPr>
              <p:nvPr/>
            </p:nvSpPr>
            <p:spPr bwMode="auto">
              <a:xfrm>
                <a:off x="192" y="336"/>
                <a:ext cx="81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8553" name="Group 1039"/>
            <p:cNvGrpSpPr>
              <a:grpSpLocks/>
            </p:cNvGrpSpPr>
            <p:nvPr/>
          </p:nvGrpSpPr>
          <p:grpSpPr bwMode="auto">
            <a:xfrm>
              <a:off x="2400" y="144"/>
              <a:ext cx="960" cy="912"/>
              <a:chOff x="2592" y="384"/>
              <a:chExt cx="960" cy="912"/>
            </a:xfrm>
          </p:grpSpPr>
          <p:grpSp>
            <p:nvGrpSpPr>
              <p:cNvPr id="108586" name="Group 1040"/>
              <p:cNvGrpSpPr>
                <a:grpSpLocks/>
              </p:cNvGrpSpPr>
              <p:nvPr/>
            </p:nvGrpSpPr>
            <p:grpSpPr bwMode="auto">
              <a:xfrm>
                <a:off x="2592" y="624"/>
                <a:ext cx="960" cy="672"/>
                <a:chOff x="2592" y="528"/>
                <a:chExt cx="960" cy="672"/>
              </a:xfrm>
            </p:grpSpPr>
            <p:grpSp>
              <p:nvGrpSpPr>
                <p:cNvPr id="108588" name="Group 1041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08592" name="Rectangle 10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3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589" name="Group 1044"/>
                <p:cNvGrpSpPr>
                  <a:grpSpLocks/>
                </p:cNvGrpSpPr>
                <p:nvPr/>
              </p:nvGrpSpPr>
              <p:grpSpPr bwMode="auto">
                <a:xfrm>
                  <a:off x="2592" y="575"/>
                  <a:ext cx="958" cy="613"/>
                  <a:chOff x="384" y="335"/>
                  <a:chExt cx="958" cy="613"/>
                </a:xfrm>
              </p:grpSpPr>
              <p:sp>
                <p:nvSpPr>
                  <p:cNvPr id="100397" name="Text Box 10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5"/>
                    <a:ext cx="958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应用程序 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100398" name="Text Box 10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1"/>
                    <a:ext cx="958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用户工作区</a:t>
                    </a:r>
                  </a:p>
                </p:txBody>
              </p:sp>
            </p:grpSp>
          </p:grpSp>
          <p:sp>
            <p:nvSpPr>
              <p:cNvPr id="108587" name="Text Box 1047"/>
              <p:cNvSpPr txBox="1">
                <a:spLocks noChangeArrowheads="1"/>
              </p:cNvSpPr>
              <p:nvPr/>
            </p:nvSpPr>
            <p:spPr bwMode="auto">
              <a:xfrm>
                <a:off x="2640" y="384"/>
                <a:ext cx="81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00361" name="Rectangle 1048"/>
            <p:cNvSpPr>
              <a:spLocks noChangeArrowheads="1"/>
            </p:cNvSpPr>
            <p:nvPr/>
          </p:nvSpPr>
          <p:spPr bwMode="auto">
            <a:xfrm>
              <a:off x="144" y="1920"/>
              <a:ext cx="960" cy="2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>
                  <a:latin typeface="Tahoma" pitchFamily="34" charset="0"/>
                  <a:ea typeface="宋体" pitchFamily="2" charset="-122"/>
                </a:rPr>
                <a:t>系统缓冲区</a:t>
              </a:r>
            </a:p>
          </p:txBody>
        </p:sp>
        <p:sp>
          <p:nvSpPr>
            <p:cNvPr id="100362" name="AutoShape 1049"/>
            <p:cNvSpPr>
              <a:spLocks noChangeArrowheads="1"/>
            </p:cNvSpPr>
            <p:nvPr/>
          </p:nvSpPr>
          <p:spPr bwMode="auto">
            <a:xfrm>
              <a:off x="1536" y="1872"/>
              <a:ext cx="1248" cy="336"/>
            </a:xfrm>
            <a:prstGeom prst="hexagon">
              <a:avLst>
                <a:gd name="adj" fmla="val 92857"/>
                <a:gd name="vf" fmla="val 115470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latin typeface="Tahoma" pitchFamily="34" charset="0"/>
                  <a:ea typeface="宋体" pitchFamily="2" charset="-122"/>
                </a:rPr>
                <a:t>DBMS</a:t>
              </a:r>
            </a:p>
          </p:txBody>
        </p:sp>
        <p:sp>
          <p:nvSpPr>
            <p:cNvPr id="100363" name="Oval 1050"/>
            <p:cNvSpPr>
              <a:spLocks noChangeArrowheads="1"/>
            </p:cNvSpPr>
            <p:nvPr/>
          </p:nvSpPr>
          <p:spPr bwMode="auto">
            <a:xfrm>
              <a:off x="1824" y="2880"/>
              <a:ext cx="720" cy="62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操作系统</a:t>
              </a:r>
            </a:p>
          </p:txBody>
        </p:sp>
        <p:sp>
          <p:nvSpPr>
            <p:cNvPr id="100364" name="AutoShape 1051"/>
            <p:cNvSpPr>
              <a:spLocks noChangeArrowheads="1"/>
            </p:cNvSpPr>
            <p:nvPr/>
          </p:nvSpPr>
          <p:spPr bwMode="auto">
            <a:xfrm>
              <a:off x="192" y="3360"/>
              <a:ext cx="912" cy="528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>
                  <a:latin typeface="Tahoma" pitchFamily="34" charset="0"/>
                  <a:ea typeface="宋体" pitchFamily="2" charset="-122"/>
                </a:rPr>
                <a:t>数据库</a:t>
              </a:r>
            </a:p>
          </p:txBody>
        </p:sp>
        <p:sp>
          <p:nvSpPr>
            <p:cNvPr id="100365" name="Rectangle 1052"/>
            <p:cNvSpPr>
              <a:spLocks noChangeArrowheads="1"/>
            </p:cNvSpPr>
            <p:nvPr/>
          </p:nvSpPr>
          <p:spPr bwMode="auto">
            <a:xfrm>
              <a:off x="3792" y="3456"/>
              <a:ext cx="914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内模式</a:t>
              </a:r>
            </a:p>
          </p:txBody>
        </p:sp>
        <p:sp>
          <p:nvSpPr>
            <p:cNvPr id="100366" name="Rectangle 1053"/>
            <p:cNvSpPr>
              <a:spLocks noChangeArrowheads="1"/>
            </p:cNvSpPr>
            <p:nvPr/>
          </p:nvSpPr>
          <p:spPr bwMode="auto">
            <a:xfrm>
              <a:off x="3744" y="1968"/>
              <a:ext cx="768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模式</a:t>
              </a:r>
            </a:p>
          </p:txBody>
        </p:sp>
        <p:sp>
          <p:nvSpPr>
            <p:cNvPr id="100367" name="Rectangle 1054"/>
            <p:cNvSpPr>
              <a:spLocks noChangeArrowheads="1"/>
            </p:cNvSpPr>
            <p:nvPr/>
          </p:nvSpPr>
          <p:spPr bwMode="auto">
            <a:xfrm>
              <a:off x="3697" y="432"/>
              <a:ext cx="767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子模式</a:t>
              </a:r>
              <a:r>
                <a:rPr lang="en-US" altLang="zh-CN" b="1"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00368" name="Rectangle 1055"/>
            <p:cNvSpPr>
              <a:spLocks noChangeArrowheads="1"/>
            </p:cNvSpPr>
            <p:nvPr/>
          </p:nvSpPr>
          <p:spPr bwMode="auto">
            <a:xfrm>
              <a:off x="4848" y="432"/>
              <a:ext cx="768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子模式</a:t>
              </a:r>
              <a:r>
                <a:rPr lang="en-US" altLang="zh-CN" b="1" dirty="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08562" name="Text Box 1056"/>
            <p:cNvSpPr txBox="1">
              <a:spLocks noChangeArrowheads="1"/>
            </p:cNvSpPr>
            <p:nvPr/>
          </p:nvSpPr>
          <p:spPr bwMode="auto">
            <a:xfrm>
              <a:off x="4465" y="480"/>
              <a:ext cx="28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</a:t>
              </a:r>
              <a:endParaRPr lang="en-US" altLang="zh-CN" b="1">
                <a:latin typeface="Tahoma" pitchFamily="34" charset="0"/>
              </a:endParaRPr>
            </a:p>
          </p:txBody>
        </p:sp>
        <p:sp>
          <p:nvSpPr>
            <p:cNvPr id="108563" name="Line 1057"/>
            <p:cNvSpPr>
              <a:spLocks noChangeShapeType="1"/>
            </p:cNvSpPr>
            <p:nvPr/>
          </p:nvSpPr>
          <p:spPr bwMode="auto">
            <a:xfrm>
              <a:off x="4128" y="230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4" name="Line 1058"/>
            <p:cNvSpPr>
              <a:spLocks noChangeShapeType="1"/>
            </p:cNvSpPr>
            <p:nvPr/>
          </p:nvSpPr>
          <p:spPr bwMode="auto">
            <a:xfrm flipH="1">
              <a:off x="4032" y="768"/>
              <a:ext cx="4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5" name="Line 1059"/>
            <p:cNvSpPr>
              <a:spLocks noChangeShapeType="1"/>
            </p:cNvSpPr>
            <p:nvPr/>
          </p:nvSpPr>
          <p:spPr bwMode="auto">
            <a:xfrm flipH="1">
              <a:off x="4272" y="768"/>
              <a:ext cx="91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6" name="Line 1060"/>
            <p:cNvSpPr>
              <a:spLocks noChangeShapeType="1"/>
            </p:cNvSpPr>
            <p:nvPr/>
          </p:nvSpPr>
          <p:spPr bwMode="auto">
            <a:xfrm>
              <a:off x="1104" y="528"/>
              <a:ext cx="76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7" name="Line 1061"/>
            <p:cNvSpPr>
              <a:spLocks noChangeShapeType="1"/>
            </p:cNvSpPr>
            <p:nvPr/>
          </p:nvSpPr>
          <p:spPr bwMode="auto">
            <a:xfrm flipH="1" flipV="1">
              <a:off x="1104" y="720"/>
              <a:ext cx="67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8" name="Line 1062"/>
            <p:cNvSpPr>
              <a:spLocks noChangeShapeType="1"/>
            </p:cNvSpPr>
            <p:nvPr/>
          </p:nvSpPr>
          <p:spPr bwMode="auto">
            <a:xfrm flipV="1">
              <a:off x="528" y="110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9" name="Line 1063"/>
            <p:cNvSpPr>
              <a:spLocks noChangeShapeType="1"/>
            </p:cNvSpPr>
            <p:nvPr/>
          </p:nvSpPr>
          <p:spPr bwMode="auto">
            <a:xfrm flipH="1" flipV="1">
              <a:off x="528" y="1536"/>
              <a:ext cx="11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0" name="Line 1064"/>
            <p:cNvSpPr>
              <a:spLocks noChangeShapeType="1"/>
            </p:cNvSpPr>
            <p:nvPr/>
          </p:nvSpPr>
          <p:spPr bwMode="auto">
            <a:xfrm>
              <a:off x="624" y="220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1" name="Line 1065"/>
            <p:cNvSpPr>
              <a:spLocks noChangeShapeType="1"/>
            </p:cNvSpPr>
            <p:nvPr/>
          </p:nvSpPr>
          <p:spPr bwMode="auto">
            <a:xfrm flipV="1">
              <a:off x="2208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2" name="Line 1066"/>
            <p:cNvSpPr>
              <a:spLocks noChangeShapeType="1"/>
            </p:cNvSpPr>
            <p:nvPr/>
          </p:nvSpPr>
          <p:spPr bwMode="auto">
            <a:xfrm flipH="1" flipV="1">
              <a:off x="624" y="2784"/>
              <a:ext cx="12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3" name="Line 1067"/>
            <p:cNvSpPr>
              <a:spLocks noChangeShapeType="1"/>
            </p:cNvSpPr>
            <p:nvPr/>
          </p:nvSpPr>
          <p:spPr bwMode="auto">
            <a:xfrm flipH="1">
              <a:off x="2496" y="768"/>
              <a:ext cx="1296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4" name="Line 1068"/>
            <p:cNvSpPr>
              <a:spLocks noChangeShapeType="1"/>
            </p:cNvSpPr>
            <p:nvPr/>
          </p:nvSpPr>
          <p:spPr bwMode="auto">
            <a:xfrm flipH="1">
              <a:off x="2736" y="20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5" name="Line 1069"/>
            <p:cNvSpPr>
              <a:spLocks noChangeShapeType="1"/>
            </p:cNvSpPr>
            <p:nvPr/>
          </p:nvSpPr>
          <p:spPr bwMode="auto">
            <a:xfrm flipH="1" flipV="1">
              <a:off x="2544" y="2160"/>
              <a:ext cx="1248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6" name="Oval 1070"/>
            <p:cNvSpPr>
              <a:spLocks noChangeArrowheads="1"/>
            </p:cNvSpPr>
            <p:nvPr/>
          </p:nvSpPr>
          <p:spPr bwMode="auto">
            <a:xfrm>
              <a:off x="1392" y="81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8577" name="Oval 1071"/>
            <p:cNvSpPr>
              <a:spLocks noChangeArrowheads="1"/>
            </p:cNvSpPr>
            <p:nvPr/>
          </p:nvSpPr>
          <p:spPr bwMode="auto">
            <a:xfrm>
              <a:off x="2784" y="12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2</a:t>
              </a:r>
            </a:p>
          </p:txBody>
        </p:sp>
        <p:sp>
          <p:nvSpPr>
            <p:cNvPr id="108578" name="Oval 1072"/>
            <p:cNvSpPr>
              <a:spLocks noChangeArrowheads="1"/>
            </p:cNvSpPr>
            <p:nvPr/>
          </p:nvSpPr>
          <p:spPr bwMode="auto">
            <a:xfrm>
              <a:off x="3168" y="177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3</a:t>
              </a:r>
            </a:p>
          </p:txBody>
        </p:sp>
        <p:sp>
          <p:nvSpPr>
            <p:cNvPr id="108579" name="Oval 1073"/>
            <p:cNvSpPr>
              <a:spLocks noChangeArrowheads="1"/>
            </p:cNvSpPr>
            <p:nvPr/>
          </p:nvSpPr>
          <p:spPr bwMode="auto">
            <a:xfrm>
              <a:off x="3264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4</a:t>
              </a:r>
            </a:p>
          </p:txBody>
        </p:sp>
        <p:sp>
          <p:nvSpPr>
            <p:cNvPr id="108580" name="Oval 1074"/>
            <p:cNvSpPr>
              <a:spLocks noChangeArrowheads="1"/>
            </p:cNvSpPr>
            <p:nvPr/>
          </p:nvSpPr>
          <p:spPr bwMode="auto">
            <a:xfrm>
              <a:off x="2256" y="244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5</a:t>
              </a:r>
            </a:p>
          </p:txBody>
        </p:sp>
        <p:sp>
          <p:nvSpPr>
            <p:cNvPr id="108581" name="Oval 1075"/>
            <p:cNvSpPr>
              <a:spLocks noChangeArrowheads="1"/>
            </p:cNvSpPr>
            <p:nvPr/>
          </p:nvSpPr>
          <p:spPr bwMode="auto">
            <a:xfrm>
              <a:off x="1200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6</a:t>
              </a:r>
            </a:p>
          </p:txBody>
        </p:sp>
        <p:sp>
          <p:nvSpPr>
            <p:cNvPr id="108582" name="Oval 1076"/>
            <p:cNvSpPr>
              <a:spLocks noChangeArrowheads="1"/>
            </p:cNvSpPr>
            <p:nvPr/>
          </p:nvSpPr>
          <p:spPr bwMode="auto">
            <a:xfrm>
              <a:off x="672" y="24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7</a:t>
              </a:r>
            </a:p>
          </p:txBody>
        </p:sp>
        <p:sp>
          <p:nvSpPr>
            <p:cNvPr id="108583" name="Oval 1077"/>
            <p:cNvSpPr>
              <a:spLocks noChangeArrowheads="1"/>
            </p:cNvSpPr>
            <p:nvPr/>
          </p:nvSpPr>
          <p:spPr bwMode="auto">
            <a:xfrm>
              <a:off x="1056" y="14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8</a:t>
              </a:r>
            </a:p>
          </p:txBody>
        </p:sp>
        <p:sp>
          <p:nvSpPr>
            <p:cNvPr id="108584" name="Oval 1078"/>
            <p:cNvSpPr>
              <a:spLocks noChangeArrowheads="1"/>
            </p:cNvSpPr>
            <p:nvPr/>
          </p:nvSpPr>
          <p:spPr bwMode="auto">
            <a:xfrm>
              <a:off x="240" y="134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9</a:t>
              </a:r>
            </a:p>
          </p:txBody>
        </p:sp>
        <p:sp>
          <p:nvSpPr>
            <p:cNvPr id="108585" name="Oval 1079"/>
            <p:cNvSpPr>
              <a:spLocks noChangeArrowheads="1"/>
            </p:cNvSpPr>
            <p:nvPr/>
          </p:nvSpPr>
          <p:spPr bwMode="auto">
            <a:xfrm>
              <a:off x="1104" y="110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108549" name="AutoShape 4"/>
          <p:cNvSpPr>
            <a:spLocks noChangeArrowheads="1"/>
          </p:cNvSpPr>
          <p:nvPr/>
        </p:nvSpPr>
        <p:spPr bwMode="auto">
          <a:xfrm>
            <a:off x="8243888" y="10525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39069-04D5-43AC-AFAD-5FCAB29283D0}" type="slidenum">
              <a:rPr lang="en-US" altLang="zh-CN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109571" name="Rectangle 55"/>
          <p:cNvSpPr>
            <a:spLocks noChangeArrowheads="1"/>
          </p:cNvSpPr>
          <p:nvPr/>
        </p:nvSpPr>
        <p:spPr bwMode="auto">
          <a:xfrm>
            <a:off x="304800" y="781050"/>
            <a:ext cx="8610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dirty="0" smtClean="0">
                <a:latin typeface="Times New Roman" pitchFamily="18" charset="0"/>
              </a:rPr>
              <a:t>        在</a:t>
            </a:r>
            <a:r>
              <a:rPr lang="zh-CN" altLang="en-US" dirty="0">
                <a:latin typeface="Times New Roman" pitchFamily="18" charset="0"/>
              </a:rPr>
              <a:t>数据库系统中，当一个应用程序或用户需要存取</a:t>
            </a:r>
            <a:r>
              <a:rPr lang="zh-CN" altLang="en-US" dirty="0" smtClean="0">
                <a:latin typeface="Times New Roman" pitchFamily="18" charset="0"/>
              </a:rPr>
              <a:t>数据库</a:t>
            </a:r>
            <a:r>
              <a:rPr lang="zh-CN" altLang="en-US" dirty="0">
                <a:latin typeface="Times New Roman" pitchFamily="18" charset="0"/>
              </a:rPr>
              <a:t>中的数据时，应用程序、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、操作系统、硬件等几个方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面必须协同工作，共同完成用户的请求。这是一个较为复杂的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过程，其中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起着关键的中介作用。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    应用程序</a:t>
            </a:r>
            <a:r>
              <a:rPr lang="zh-CN" altLang="en-US" dirty="0">
                <a:latin typeface="Times New Roman" pitchFamily="18" charset="0"/>
              </a:rPr>
              <a:t>（或用户）从数据库读取一个数据通常需要</a:t>
            </a:r>
            <a:r>
              <a:rPr lang="zh-CN" altLang="en-US" dirty="0" smtClean="0">
                <a:latin typeface="Times New Roman" pitchFamily="18" charset="0"/>
              </a:rPr>
              <a:t>以下</a:t>
            </a:r>
            <a:r>
              <a:rPr lang="zh-CN" altLang="en-US" dirty="0">
                <a:latin typeface="Times New Roman" pitchFamily="18" charset="0"/>
              </a:rPr>
              <a:t>步骤：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zh-CN" altLang="en-US" dirty="0">
                <a:latin typeface="Times New Roman" pitchFamily="18" charset="0"/>
              </a:rPr>
              <a:t>应用程序（或用户）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向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发出从数据库中读数据记录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的命令；</a:t>
            </a:r>
          </a:p>
          <a:p>
            <a:pPr algn="just" eaLnBrk="0" hangingPunct="0"/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2. DBMS</a:t>
            </a:r>
            <a:r>
              <a:rPr lang="zh-CN" altLang="en-US" dirty="0">
                <a:latin typeface="Times New Roman" pitchFamily="18" charset="0"/>
              </a:rPr>
              <a:t>对该命令进行语法检查、语义检查，并调用应用程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对应的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子模式</a:t>
            </a:r>
            <a:r>
              <a:rPr lang="zh-CN" altLang="en-US" dirty="0">
                <a:latin typeface="Times New Roman" pitchFamily="18" charset="0"/>
              </a:rPr>
              <a:t>，检查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存取权限</a:t>
            </a:r>
            <a:r>
              <a:rPr lang="zh-CN" altLang="en-US" dirty="0">
                <a:latin typeface="Times New Roman" pitchFamily="18" charset="0"/>
              </a:rPr>
              <a:t>，决定是否执行命令，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如果拒绝执行，则向用户返回错误信息；</a:t>
            </a:r>
          </a:p>
          <a:p>
            <a:pPr algn="just" eaLnBrk="0" hangingPunct="0"/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</a:rPr>
              <a:t>在决定执行该命令后，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调用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模式</a:t>
            </a:r>
            <a:r>
              <a:rPr lang="zh-CN" altLang="en-US" dirty="0">
                <a:latin typeface="Times New Roman" pitchFamily="18" charset="0"/>
              </a:rPr>
              <a:t>，依据子模式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式映象的定义，确定应读入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模式中的哪些记录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pPr algn="just" eaLnBrk="0" hangingPunct="0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22DC6-69A5-475F-94C7-747D5FC4B383}" type="slidenum">
              <a:rPr lang="en-US" altLang="zh-CN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152400"/>
            <a:ext cx="83058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4</a:t>
            </a:r>
            <a:r>
              <a:rPr lang="en-US" altLang="zh-CN" dirty="0"/>
              <a:t>. DBMS</a:t>
            </a:r>
            <a:r>
              <a:rPr lang="zh-CN" altLang="en-US" dirty="0"/>
              <a:t>调用物理模式，依据模式</a:t>
            </a:r>
            <a:r>
              <a:rPr lang="en-US" altLang="zh-CN" dirty="0"/>
              <a:t>/</a:t>
            </a:r>
            <a:r>
              <a:rPr lang="zh-CN" altLang="en-US" dirty="0"/>
              <a:t>物理模式映象的定义，</a:t>
            </a:r>
            <a:r>
              <a:rPr lang="zh-CN" altLang="en-US" dirty="0" smtClean="0"/>
              <a:t>决定从</a:t>
            </a:r>
            <a:r>
              <a:rPr lang="zh-CN" altLang="en-US" dirty="0"/>
              <a:t>哪个文件、用什么</a:t>
            </a:r>
            <a:r>
              <a:rPr lang="zh-CN" altLang="en-US" b="1" dirty="0">
                <a:solidFill>
                  <a:srgbClr val="0000FF"/>
                </a:solidFill>
              </a:rPr>
              <a:t>存取方式</a:t>
            </a:r>
            <a:r>
              <a:rPr lang="zh-CN" altLang="en-US" dirty="0"/>
              <a:t>、读入</a:t>
            </a:r>
            <a:r>
              <a:rPr lang="zh-CN" altLang="en-US" b="1" dirty="0">
                <a:solidFill>
                  <a:srgbClr val="0000FF"/>
                </a:solidFill>
              </a:rPr>
              <a:t>哪个或哪些物理记录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5</a:t>
            </a:r>
            <a:r>
              <a:rPr lang="en-US" altLang="zh-CN" dirty="0"/>
              <a:t>. DBMS</a:t>
            </a:r>
            <a:r>
              <a:rPr lang="zh-CN" altLang="en-US" b="1" dirty="0">
                <a:solidFill>
                  <a:srgbClr val="0000FF"/>
                </a:solidFill>
              </a:rPr>
              <a:t>向操作系统发出</a:t>
            </a:r>
            <a:r>
              <a:rPr lang="zh-CN" altLang="en-US" dirty="0"/>
              <a:t>执行读取所需物理记录的命令；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6.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操作系统执行</a:t>
            </a:r>
            <a:r>
              <a:rPr lang="zh-CN" altLang="en-US" dirty="0">
                <a:latin typeface="Times New Roman" pitchFamily="18" charset="0"/>
              </a:rPr>
              <a:t>读数据的有关操作；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7. </a:t>
            </a:r>
            <a:r>
              <a:rPr lang="zh-CN" altLang="en-US" dirty="0">
                <a:latin typeface="Times New Roman" pitchFamily="18" charset="0"/>
              </a:rPr>
              <a:t>操作系统将数据从数据库的存储区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送到系统缓冲区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8. DBMS</a:t>
            </a:r>
            <a:r>
              <a:rPr lang="zh-CN" altLang="en-US" dirty="0">
                <a:latin typeface="Times New Roman" pitchFamily="18" charset="0"/>
              </a:rPr>
              <a:t>依据子模式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模式映象的定义，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导出</a:t>
            </a:r>
            <a:r>
              <a:rPr lang="zh-CN" altLang="en-US" dirty="0">
                <a:latin typeface="Times New Roman" pitchFamily="18" charset="0"/>
              </a:rPr>
              <a:t>应用程序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所要读取记录的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格式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9. DBMS</a:t>
            </a:r>
            <a:r>
              <a:rPr lang="zh-CN" altLang="en-US" dirty="0">
                <a:latin typeface="Times New Roman" pitchFamily="18" charset="0"/>
              </a:rPr>
              <a:t>将数据记录从系统缓冲区传送到应用程序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用户工作区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10. DBMS</a:t>
            </a:r>
            <a:r>
              <a:rPr lang="zh-CN" altLang="en-US" dirty="0">
                <a:latin typeface="Times New Roman" pitchFamily="18" charset="0"/>
              </a:rPr>
              <a:t>向应用程序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返回</a:t>
            </a:r>
            <a:r>
              <a:rPr lang="zh-CN" altLang="en-US" dirty="0">
                <a:latin typeface="Times New Roman" pitchFamily="18" charset="0"/>
              </a:rPr>
              <a:t>命令执行情况的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状态信息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 </a:t>
            </a:r>
            <a:r>
              <a:rPr lang="zh-CN" altLang="en-US" dirty="0" smtClean="0">
                <a:latin typeface="宋体" charset="-122"/>
              </a:rPr>
              <a:t>   图</a:t>
            </a:r>
            <a:r>
              <a:rPr lang="zh-CN" altLang="en-US" dirty="0">
                <a:latin typeface="宋体" charset="-122"/>
              </a:rPr>
              <a:t>中显示了应用程序（用户）从数据库中读取记录的过程。执行其他操作的过程也与此类似。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E3DD-6BC1-40E2-BC6D-B3390E1681E2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  <p:grpSp>
        <p:nvGrpSpPr>
          <p:cNvPr id="111619" name="Group 1027"/>
          <p:cNvGrpSpPr>
            <a:grpSpLocks/>
          </p:cNvGrpSpPr>
          <p:nvPr/>
        </p:nvGrpSpPr>
        <p:grpSpPr bwMode="auto">
          <a:xfrm>
            <a:off x="381000" y="1452563"/>
            <a:ext cx="8367713" cy="5334000"/>
            <a:chOff x="48" y="144"/>
            <a:chExt cx="5768" cy="4032"/>
          </a:xfrm>
        </p:grpSpPr>
        <p:sp>
          <p:nvSpPr>
            <p:cNvPr id="111620" name="Rectangle 1028"/>
            <p:cNvSpPr>
              <a:spLocks noChangeArrowheads="1"/>
            </p:cNvSpPr>
            <p:nvPr/>
          </p:nvSpPr>
          <p:spPr bwMode="auto">
            <a:xfrm>
              <a:off x="48" y="144"/>
              <a:ext cx="3600" cy="4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1" name="Text Box 1029"/>
            <p:cNvSpPr txBox="1">
              <a:spLocks noChangeArrowheads="1"/>
            </p:cNvSpPr>
            <p:nvPr/>
          </p:nvSpPr>
          <p:spPr bwMode="auto">
            <a:xfrm>
              <a:off x="1681" y="720"/>
              <a:ext cx="76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……</a:t>
              </a:r>
              <a:r>
                <a:rPr lang="en-US" altLang="zh-CN" b="1">
                  <a:latin typeface="Tahoma" pitchFamily="34" charset="0"/>
                </a:rPr>
                <a:t>.</a:t>
              </a:r>
            </a:p>
          </p:txBody>
        </p:sp>
        <p:grpSp>
          <p:nvGrpSpPr>
            <p:cNvPr id="111622" name="Group 1030"/>
            <p:cNvGrpSpPr>
              <a:grpSpLocks/>
            </p:cNvGrpSpPr>
            <p:nvPr/>
          </p:nvGrpSpPr>
          <p:grpSpPr bwMode="auto">
            <a:xfrm>
              <a:off x="144" y="144"/>
              <a:ext cx="960" cy="960"/>
              <a:chOff x="144" y="336"/>
              <a:chExt cx="960" cy="960"/>
            </a:xfrm>
          </p:grpSpPr>
          <p:grpSp>
            <p:nvGrpSpPr>
              <p:cNvPr id="111664" name="Group 1031"/>
              <p:cNvGrpSpPr>
                <a:grpSpLocks/>
              </p:cNvGrpSpPr>
              <p:nvPr/>
            </p:nvGrpSpPr>
            <p:grpSpPr bwMode="auto">
              <a:xfrm>
                <a:off x="144" y="624"/>
                <a:ext cx="960" cy="672"/>
                <a:chOff x="2592" y="528"/>
                <a:chExt cx="960" cy="672"/>
              </a:xfrm>
            </p:grpSpPr>
            <p:grpSp>
              <p:nvGrpSpPr>
                <p:cNvPr id="111666" name="Group 1032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11670" name="Rectangle 1033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71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667" name="Group 1035"/>
                <p:cNvGrpSpPr>
                  <a:grpSpLocks/>
                </p:cNvGrpSpPr>
                <p:nvPr/>
              </p:nvGrpSpPr>
              <p:grpSpPr bwMode="auto">
                <a:xfrm>
                  <a:off x="2592" y="576"/>
                  <a:ext cx="960" cy="592"/>
                  <a:chOff x="384" y="336"/>
                  <a:chExt cx="960" cy="592"/>
                </a:xfrm>
              </p:grpSpPr>
              <p:sp>
                <p:nvSpPr>
                  <p:cNvPr id="53" name="Text Box 10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6"/>
                    <a:ext cx="960" cy="25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餐桌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54" name="Text Box 10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2"/>
                    <a:ext cx="960" cy="25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服务台</a:t>
                    </a:r>
                  </a:p>
                </p:txBody>
              </p:sp>
            </p:grpSp>
          </p:grpSp>
          <p:sp>
            <p:nvSpPr>
              <p:cNvPr id="111665" name="Text Box 1038"/>
              <p:cNvSpPr txBox="1">
                <a:spLocks noChangeArrowheads="1"/>
              </p:cNvSpPr>
              <p:nvPr/>
            </p:nvSpPr>
            <p:spPr bwMode="auto">
              <a:xfrm>
                <a:off x="192" y="336"/>
                <a:ext cx="81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11623" name="Group 1039"/>
            <p:cNvGrpSpPr>
              <a:grpSpLocks/>
            </p:cNvGrpSpPr>
            <p:nvPr/>
          </p:nvGrpSpPr>
          <p:grpSpPr bwMode="auto">
            <a:xfrm>
              <a:off x="2400" y="144"/>
              <a:ext cx="960" cy="912"/>
              <a:chOff x="2592" y="384"/>
              <a:chExt cx="960" cy="912"/>
            </a:xfrm>
          </p:grpSpPr>
          <p:grpSp>
            <p:nvGrpSpPr>
              <p:cNvPr id="111656" name="Group 1040"/>
              <p:cNvGrpSpPr>
                <a:grpSpLocks/>
              </p:cNvGrpSpPr>
              <p:nvPr/>
            </p:nvGrpSpPr>
            <p:grpSpPr bwMode="auto">
              <a:xfrm>
                <a:off x="2592" y="624"/>
                <a:ext cx="960" cy="672"/>
                <a:chOff x="2592" y="528"/>
                <a:chExt cx="960" cy="672"/>
              </a:xfrm>
            </p:grpSpPr>
            <p:grpSp>
              <p:nvGrpSpPr>
                <p:cNvPr id="111658" name="Group 1041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11662" name="Rectangle 10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63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659" name="Group 1044"/>
                <p:cNvGrpSpPr>
                  <a:grpSpLocks/>
                </p:cNvGrpSpPr>
                <p:nvPr/>
              </p:nvGrpSpPr>
              <p:grpSpPr bwMode="auto">
                <a:xfrm>
                  <a:off x="2592" y="575"/>
                  <a:ext cx="958" cy="592"/>
                  <a:chOff x="384" y="335"/>
                  <a:chExt cx="958" cy="592"/>
                </a:xfrm>
              </p:grpSpPr>
              <p:sp>
                <p:nvSpPr>
                  <p:cNvPr id="45" name="Text Box 10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5"/>
                    <a:ext cx="959" cy="25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餐桌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46" name="Text Box 10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1"/>
                    <a:ext cx="959" cy="25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服务台</a:t>
                    </a:r>
                  </a:p>
                </p:txBody>
              </p:sp>
            </p:grpSp>
          </p:grpSp>
          <p:sp>
            <p:nvSpPr>
              <p:cNvPr id="111657" name="Text Box 1047"/>
              <p:cNvSpPr txBox="1">
                <a:spLocks noChangeArrowheads="1"/>
              </p:cNvSpPr>
              <p:nvPr/>
            </p:nvSpPr>
            <p:spPr bwMode="auto">
              <a:xfrm>
                <a:off x="2640" y="384"/>
                <a:ext cx="81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9" name="Rectangle 1048"/>
            <p:cNvSpPr>
              <a:spLocks noChangeArrowheads="1"/>
            </p:cNvSpPr>
            <p:nvPr/>
          </p:nvSpPr>
          <p:spPr bwMode="auto">
            <a:xfrm>
              <a:off x="144" y="1920"/>
              <a:ext cx="960" cy="2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上菜调度</a:t>
              </a:r>
            </a:p>
          </p:txBody>
        </p:sp>
        <p:sp>
          <p:nvSpPr>
            <p:cNvPr id="10" name="AutoShape 1049"/>
            <p:cNvSpPr>
              <a:spLocks noChangeArrowheads="1"/>
            </p:cNvSpPr>
            <p:nvPr/>
          </p:nvSpPr>
          <p:spPr bwMode="auto">
            <a:xfrm>
              <a:off x="1536" y="1872"/>
              <a:ext cx="1247" cy="336"/>
            </a:xfrm>
            <a:prstGeom prst="hexagon">
              <a:avLst>
                <a:gd name="adj" fmla="val 92857"/>
                <a:gd name="vf" fmla="val 115470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管理</a:t>
              </a:r>
              <a:endParaRPr lang="en-US" altLang="zh-CN" b="1" dirty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1" name="Oval 1050"/>
            <p:cNvSpPr>
              <a:spLocks noChangeArrowheads="1"/>
            </p:cNvSpPr>
            <p:nvPr/>
          </p:nvSpPr>
          <p:spPr bwMode="auto">
            <a:xfrm>
              <a:off x="1824" y="2880"/>
              <a:ext cx="720" cy="62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厨师</a:t>
              </a:r>
            </a:p>
          </p:txBody>
        </p:sp>
        <p:sp>
          <p:nvSpPr>
            <p:cNvPr id="12" name="AutoShape 1051"/>
            <p:cNvSpPr>
              <a:spLocks noChangeArrowheads="1"/>
            </p:cNvSpPr>
            <p:nvPr/>
          </p:nvSpPr>
          <p:spPr bwMode="auto">
            <a:xfrm>
              <a:off x="192" y="3360"/>
              <a:ext cx="912" cy="528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原料库</a:t>
              </a:r>
            </a:p>
          </p:txBody>
        </p:sp>
        <p:sp>
          <p:nvSpPr>
            <p:cNvPr id="13" name="Rectangle 1052"/>
            <p:cNvSpPr>
              <a:spLocks noChangeArrowheads="1"/>
            </p:cNvSpPr>
            <p:nvPr/>
          </p:nvSpPr>
          <p:spPr bwMode="auto">
            <a:xfrm>
              <a:off x="3792" y="3456"/>
              <a:ext cx="915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原料表</a:t>
              </a:r>
            </a:p>
          </p:txBody>
        </p:sp>
        <p:sp>
          <p:nvSpPr>
            <p:cNvPr id="14" name="Rectangle 1053"/>
            <p:cNvSpPr>
              <a:spLocks noChangeArrowheads="1"/>
            </p:cNvSpPr>
            <p:nvPr/>
          </p:nvSpPr>
          <p:spPr bwMode="auto">
            <a:xfrm>
              <a:off x="3745" y="1968"/>
              <a:ext cx="1179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餐厅菜单</a:t>
              </a:r>
            </a:p>
          </p:txBody>
        </p:sp>
        <p:sp>
          <p:nvSpPr>
            <p:cNvPr id="15" name="Rectangle 1054"/>
            <p:cNvSpPr>
              <a:spLocks noChangeArrowheads="1"/>
            </p:cNvSpPr>
            <p:nvPr/>
          </p:nvSpPr>
          <p:spPr bwMode="auto">
            <a:xfrm>
              <a:off x="3697" y="432"/>
              <a:ext cx="976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宴席订单</a:t>
              </a:r>
              <a:r>
                <a:rPr lang="en-US" altLang="zh-CN" b="1" dirty="0"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6" name="Rectangle 1055"/>
            <p:cNvSpPr>
              <a:spLocks noChangeArrowheads="1"/>
            </p:cNvSpPr>
            <p:nvPr/>
          </p:nvSpPr>
          <p:spPr bwMode="auto">
            <a:xfrm>
              <a:off x="5048" y="432"/>
              <a:ext cx="768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宴席</a:t>
              </a:r>
              <a:r>
                <a:rPr lang="en-US" altLang="zh-CN" b="1" dirty="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11632" name="Text Box 1056"/>
            <p:cNvSpPr txBox="1">
              <a:spLocks noChangeArrowheads="1"/>
            </p:cNvSpPr>
            <p:nvPr/>
          </p:nvSpPr>
          <p:spPr bwMode="auto">
            <a:xfrm>
              <a:off x="4686" y="480"/>
              <a:ext cx="28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</a:t>
              </a:r>
              <a:endParaRPr lang="en-US" altLang="zh-CN" b="1">
                <a:latin typeface="Tahoma" pitchFamily="34" charset="0"/>
              </a:endParaRPr>
            </a:p>
          </p:txBody>
        </p:sp>
        <p:sp>
          <p:nvSpPr>
            <p:cNvPr id="111633" name="Line 1057"/>
            <p:cNvSpPr>
              <a:spLocks noChangeShapeType="1"/>
            </p:cNvSpPr>
            <p:nvPr/>
          </p:nvSpPr>
          <p:spPr bwMode="auto">
            <a:xfrm>
              <a:off x="4128" y="230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4" name="Line 1058"/>
            <p:cNvSpPr>
              <a:spLocks noChangeShapeType="1"/>
            </p:cNvSpPr>
            <p:nvPr/>
          </p:nvSpPr>
          <p:spPr bwMode="auto">
            <a:xfrm flipH="1">
              <a:off x="4032" y="768"/>
              <a:ext cx="4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5" name="Line 1059"/>
            <p:cNvSpPr>
              <a:spLocks noChangeShapeType="1"/>
            </p:cNvSpPr>
            <p:nvPr/>
          </p:nvSpPr>
          <p:spPr bwMode="auto">
            <a:xfrm flipH="1">
              <a:off x="4272" y="768"/>
              <a:ext cx="91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6" name="Line 1060"/>
            <p:cNvSpPr>
              <a:spLocks noChangeShapeType="1"/>
            </p:cNvSpPr>
            <p:nvPr/>
          </p:nvSpPr>
          <p:spPr bwMode="auto">
            <a:xfrm>
              <a:off x="1104" y="528"/>
              <a:ext cx="76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7" name="Line 1061"/>
            <p:cNvSpPr>
              <a:spLocks noChangeShapeType="1"/>
            </p:cNvSpPr>
            <p:nvPr/>
          </p:nvSpPr>
          <p:spPr bwMode="auto">
            <a:xfrm flipH="1" flipV="1">
              <a:off x="1104" y="720"/>
              <a:ext cx="67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8" name="Line 1062"/>
            <p:cNvSpPr>
              <a:spLocks noChangeShapeType="1"/>
            </p:cNvSpPr>
            <p:nvPr/>
          </p:nvSpPr>
          <p:spPr bwMode="auto">
            <a:xfrm flipV="1">
              <a:off x="528" y="110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9" name="Line 1063"/>
            <p:cNvSpPr>
              <a:spLocks noChangeShapeType="1"/>
            </p:cNvSpPr>
            <p:nvPr/>
          </p:nvSpPr>
          <p:spPr bwMode="auto">
            <a:xfrm flipH="1" flipV="1">
              <a:off x="528" y="1536"/>
              <a:ext cx="11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0" name="Line 1064"/>
            <p:cNvSpPr>
              <a:spLocks noChangeShapeType="1"/>
            </p:cNvSpPr>
            <p:nvPr/>
          </p:nvSpPr>
          <p:spPr bwMode="auto">
            <a:xfrm>
              <a:off x="624" y="220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1" name="Line 1065"/>
            <p:cNvSpPr>
              <a:spLocks noChangeShapeType="1"/>
            </p:cNvSpPr>
            <p:nvPr/>
          </p:nvSpPr>
          <p:spPr bwMode="auto">
            <a:xfrm flipV="1">
              <a:off x="2208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2" name="Line 1066"/>
            <p:cNvSpPr>
              <a:spLocks noChangeShapeType="1"/>
            </p:cNvSpPr>
            <p:nvPr/>
          </p:nvSpPr>
          <p:spPr bwMode="auto">
            <a:xfrm flipH="1" flipV="1">
              <a:off x="624" y="2784"/>
              <a:ext cx="12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3" name="Line 1067"/>
            <p:cNvSpPr>
              <a:spLocks noChangeShapeType="1"/>
            </p:cNvSpPr>
            <p:nvPr/>
          </p:nvSpPr>
          <p:spPr bwMode="auto">
            <a:xfrm flipH="1">
              <a:off x="2496" y="768"/>
              <a:ext cx="1296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4" name="Line 1068"/>
            <p:cNvSpPr>
              <a:spLocks noChangeShapeType="1"/>
            </p:cNvSpPr>
            <p:nvPr/>
          </p:nvSpPr>
          <p:spPr bwMode="auto">
            <a:xfrm flipH="1">
              <a:off x="2736" y="20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5" name="Line 1069"/>
            <p:cNvSpPr>
              <a:spLocks noChangeShapeType="1"/>
            </p:cNvSpPr>
            <p:nvPr/>
          </p:nvSpPr>
          <p:spPr bwMode="auto">
            <a:xfrm flipH="1" flipV="1">
              <a:off x="2544" y="2160"/>
              <a:ext cx="1248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6" name="Oval 1070"/>
            <p:cNvSpPr>
              <a:spLocks noChangeArrowheads="1"/>
            </p:cNvSpPr>
            <p:nvPr/>
          </p:nvSpPr>
          <p:spPr bwMode="auto">
            <a:xfrm>
              <a:off x="1392" y="81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1647" name="Oval 1071"/>
            <p:cNvSpPr>
              <a:spLocks noChangeArrowheads="1"/>
            </p:cNvSpPr>
            <p:nvPr/>
          </p:nvSpPr>
          <p:spPr bwMode="auto">
            <a:xfrm>
              <a:off x="2784" y="12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2</a:t>
              </a:r>
            </a:p>
          </p:txBody>
        </p:sp>
        <p:sp>
          <p:nvSpPr>
            <p:cNvPr id="111648" name="Oval 1072"/>
            <p:cNvSpPr>
              <a:spLocks noChangeArrowheads="1"/>
            </p:cNvSpPr>
            <p:nvPr/>
          </p:nvSpPr>
          <p:spPr bwMode="auto">
            <a:xfrm>
              <a:off x="3168" y="177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3</a:t>
              </a:r>
            </a:p>
          </p:txBody>
        </p:sp>
        <p:sp>
          <p:nvSpPr>
            <p:cNvPr id="111649" name="Oval 1073"/>
            <p:cNvSpPr>
              <a:spLocks noChangeArrowheads="1"/>
            </p:cNvSpPr>
            <p:nvPr/>
          </p:nvSpPr>
          <p:spPr bwMode="auto">
            <a:xfrm>
              <a:off x="3264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4</a:t>
              </a:r>
            </a:p>
          </p:txBody>
        </p:sp>
        <p:sp>
          <p:nvSpPr>
            <p:cNvPr id="111650" name="Oval 1074"/>
            <p:cNvSpPr>
              <a:spLocks noChangeArrowheads="1"/>
            </p:cNvSpPr>
            <p:nvPr/>
          </p:nvSpPr>
          <p:spPr bwMode="auto">
            <a:xfrm>
              <a:off x="2256" y="244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5</a:t>
              </a:r>
            </a:p>
          </p:txBody>
        </p:sp>
        <p:sp>
          <p:nvSpPr>
            <p:cNvPr id="111651" name="Oval 1075"/>
            <p:cNvSpPr>
              <a:spLocks noChangeArrowheads="1"/>
            </p:cNvSpPr>
            <p:nvPr/>
          </p:nvSpPr>
          <p:spPr bwMode="auto">
            <a:xfrm>
              <a:off x="1200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6</a:t>
              </a:r>
            </a:p>
          </p:txBody>
        </p:sp>
        <p:sp>
          <p:nvSpPr>
            <p:cNvPr id="111652" name="Oval 1076"/>
            <p:cNvSpPr>
              <a:spLocks noChangeArrowheads="1"/>
            </p:cNvSpPr>
            <p:nvPr/>
          </p:nvSpPr>
          <p:spPr bwMode="auto">
            <a:xfrm>
              <a:off x="672" y="24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7</a:t>
              </a:r>
            </a:p>
          </p:txBody>
        </p:sp>
        <p:sp>
          <p:nvSpPr>
            <p:cNvPr id="111653" name="Oval 1077"/>
            <p:cNvSpPr>
              <a:spLocks noChangeArrowheads="1"/>
            </p:cNvSpPr>
            <p:nvPr/>
          </p:nvSpPr>
          <p:spPr bwMode="auto">
            <a:xfrm>
              <a:off x="1056" y="14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8</a:t>
              </a:r>
            </a:p>
          </p:txBody>
        </p:sp>
        <p:sp>
          <p:nvSpPr>
            <p:cNvPr id="111654" name="Oval 1078"/>
            <p:cNvSpPr>
              <a:spLocks noChangeArrowheads="1"/>
            </p:cNvSpPr>
            <p:nvPr/>
          </p:nvSpPr>
          <p:spPr bwMode="auto">
            <a:xfrm>
              <a:off x="240" y="134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9</a:t>
              </a:r>
            </a:p>
          </p:txBody>
        </p:sp>
        <p:sp>
          <p:nvSpPr>
            <p:cNvPr id="111655" name="Oval 1079"/>
            <p:cNvSpPr>
              <a:spLocks noChangeArrowheads="1"/>
            </p:cNvSpPr>
            <p:nvPr/>
          </p:nvSpPr>
          <p:spPr bwMode="auto">
            <a:xfrm>
              <a:off x="1104" y="110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09688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宋体" charset="-122"/>
              </a:rPr>
              <a:t>课本第</a:t>
            </a:r>
            <a:r>
              <a:rPr lang="en-US" altLang="zh-CN" sz="2800" smtClean="0">
                <a:latin typeface="宋体" charset="-122"/>
              </a:rPr>
              <a:t>332</a:t>
            </a:r>
            <a:r>
              <a:rPr lang="zh-CN" altLang="en-US" sz="2800" smtClean="0">
                <a:latin typeface="宋体" charset="-122"/>
              </a:rPr>
              <a:t>页描述了</a:t>
            </a:r>
            <a:r>
              <a:rPr lang="en-US" altLang="zh-CN" sz="2800" smtClean="0">
                <a:latin typeface="宋体" charset="-122"/>
              </a:rPr>
              <a:t>RDBMS</a:t>
            </a:r>
            <a:r>
              <a:rPr lang="zh-CN" altLang="en-US" sz="2800" smtClean="0">
                <a:latin typeface="宋体" charset="-122"/>
              </a:rPr>
              <a:t>运行的</a:t>
            </a:r>
            <a:r>
              <a:rPr lang="en-US" altLang="zh-CN" sz="2800" smtClean="0">
                <a:latin typeface="宋体" charset="-122"/>
              </a:rPr>
              <a:t>12</a:t>
            </a:r>
            <a:r>
              <a:rPr lang="zh-CN" altLang="en-US" sz="2800" smtClean="0">
                <a:latin typeface="宋体" charset="-122"/>
              </a:rPr>
              <a:t>个步骤，分析的角度不同，不是从三层模式的转换这个角度分析，而是从</a:t>
            </a:r>
            <a:r>
              <a:rPr lang="en-US" altLang="zh-CN" sz="2800" smtClean="0">
                <a:latin typeface="宋体" charset="-122"/>
              </a:rPr>
              <a:t>DBMS</a:t>
            </a:r>
            <a:r>
              <a:rPr lang="zh-CN" altLang="en-US" sz="2800" smtClean="0">
                <a:latin typeface="宋体" charset="-122"/>
              </a:rPr>
              <a:t>功能调用序列的角度分析。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8FBE7-F70D-4A87-AECD-8DC51D201908}" type="slidenum">
              <a:rPr lang="en-US" altLang="zh-CN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2C507-7664-4E61-93CD-F6B6BFF10261}" type="slidenum">
              <a:rPr lang="en-US" altLang="zh-CN"/>
              <a:pPr>
                <a:defRPr/>
              </a:pPr>
              <a:t>105</a:t>
            </a:fld>
            <a:endParaRPr lang="en-US" altLang="zh-CN"/>
          </a:p>
        </p:txBody>
      </p:sp>
      <p:pic>
        <p:nvPicPr>
          <p:cNvPr id="113667" name="Picture 2" descr="RDBMS运行过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75438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4735364"/>
            <a:ext cx="8458200" cy="4191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>
                <a:latin typeface="宋体" charset="-122"/>
              </a:rPr>
              <a:t>1</a:t>
            </a:r>
            <a:r>
              <a:rPr kumimoji="0" lang="zh-CN" altLang="en-US" dirty="0" smtClean="0">
                <a:latin typeface="宋体" charset="-122"/>
              </a:rPr>
              <a:t>）应用程序发出</a:t>
            </a:r>
            <a:r>
              <a:rPr kumimoji="0" lang="en-US" altLang="zh-CN" dirty="0" smtClean="0">
                <a:latin typeface="宋体" charset="-122"/>
              </a:rPr>
              <a:t>SQL</a:t>
            </a:r>
            <a:r>
              <a:rPr kumimoji="0" lang="zh-CN" altLang="en-US" dirty="0" smtClean="0">
                <a:latin typeface="宋体" charset="-122"/>
              </a:rPr>
              <a:t>语句。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>
                <a:latin typeface="宋体" charset="-122"/>
              </a:rPr>
              <a:t>2</a:t>
            </a:r>
            <a:r>
              <a:rPr kumimoji="0" lang="zh-CN" altLang="en-US" dirty="0" smtClean="0">
                <a:latin typeface="宋体" charset="-122"/>
              </a:rPr>
              <a:t>）</a:t>
            </a:r>
            <a:r>
              <a:rPr kumimoji="0" lang="en-US" altLang="zh-CN" dirty="0" smtClean="0">
                <a:latin typeface="宋体" charset="-122"/>
              </a:rPr>
              <a:t>RDBMS</a:t>
            </a:r>
            <a:r>
              <a:rPr kumimoji="0" lang="zh-CN" altLang="en-US" dirty="0" smtClean="0">
                <a:latin typeface="宋体" charset="-122"/>
              </a:rPr>
              <a:t>进行语法、语义、存取权限检查。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>
                <a:latin typeface="宋体" charset="-122"/>
              </a:rPr>
              <a:t>3</a:t>
            </a:r>
            <a:r>
              <a:rPr kumimoji="0" lang="zh-CN" altLang="en-US" dirty="0" smtClean="0">
                <a:latin typeface="宋体" charset="-122"/>
              </a:rPr>
              <a:t>）</a:t>
            </a:r>
            <a:r>
              <a:rPr kumimoji="0" lang="en-US" altLang="zh-CN" dirty="0" smtClean="0">
                <a:latin typeface="宋体" charset="-122"/>
              </a:rPr>
              <a:t>RDBMS</a:t>
            </a:r>
            <a:r>
              <a:rPr kumimoji="0" lang="zh-CN" altLang="en-US" dirty="0" smtClean="0">
                <a:latin typeface="宋体" charset="-122"/>
              </a:rPr>
              <a:t>进行查询优化，转换成操作序列。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 smtClean="0">
                <a:latin typeface="宋体" charset="-122"/>
              </a:rPr>
              <a:t>4</a:t>
            </a:r>
            <a:r>
              <a:rPr kumimoji="0" lang="zh-CN" altLang="en-US" dirty="0" smtClean="0">
                <a:latin typeface="宋体" charset="-122"/>
              </a:rPr>
              <a:t>）</a:t>
            </a:r>
            <a:r>
              <a:rPr kumimoji="0" lang="en-US" altLang="zh-CN" dirty="0" smtClean="0">
                <a:latin typeface="宋体" charset="-122"/>
              </a:rPr>
              <a:t>RDBMS</a:t>
            </a:r>
            <a:r>
              <a:rPr kumimoji="0" lang="zh-CN" altLang="en-US" dirty="0" smtClean="0">
                <a:latin typeface="宋体" charset="-122"/>
              </a:rPr>
              <a:t>执行存取操作序列（</a:t>
            </a:r>
            <a:r>
              <a:rPr kumimoji="0" lang="zh-CN" altLang="en-US" dirty="0" smtClean="0">
                <a:solidFill>
                  <a:srgbClr val="0000FF"/>
                </a:solidFill>
                <a:latin typeface="宋体" charset="-122"/>
              </a:rPr>
              <a:t>反复执行后续步骤</a:t>
            </a:r>
            <a:r>
              <a:rPr kumimoji="0" lang="zh-CN" altLang="en-US" dirty="0" smtClean="0">
                <a:latin typeface="宋体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2C507-7664-4E61-93CD-F6B6BFF10261}" type="slidenum">
              <a:rPr lang="en-US" altLang="zh-CN"/>
              <a:pPr>
                <a:defRPr/>
              </a:pPr>
              <a:t>106</a:t>
            </a:fld>
            <a:endParaRPr lang="en-US" altLang="zh-CN"/>
          </a:p>
        </p:txBody>
      </p:sp>
      <p:pic>
        <p:nvPicPr>
          <p:cNvPr id="113667" name="Picture 2" descr="RDBMS运行过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75438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5294" y="4815173"/>
            <a:ext cx="8458200" cy="2034714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）操作系统存取文件。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9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）操作系统将读取结果送至系统缓冲区。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导出记录格式。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将结果从系统缓冲区送至用户工作区。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12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返回状态信息。</a:t>
            </a:r>
          </a:p>
        </p:txBody>
      </p:sp>
      <p:sp>
        <p:nvSpPr>
          <p:cNvPr id="2" name="矩形 1"/>
          <p:cNvSpPr/>
          <p:nvPr/>
        </p:nvSpPr>
        <p:spPr>
          <a:xfrm>
            <a:off x="4714394" y="32129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）首先在系统缓冲区中查找记录，找到则转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），否则转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）查阅存储模式，确定如何从文件中存取数据。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7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）向操作系统发出存取命令。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9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953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/>
              <a:t>Postgres</a:t>
            </a:r>
            <a:r>
              <a:rPr lang="zh-CN" altLang="en-US" dirty="0"/>
              <a:t>的语句执行过程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F519D-8C4C-442F-801D-72F1392E4532}" type="slidenum">
              <a:rPr lang="en-US" altLang="zh-CN"/>
              <a:pPr>
                <a:defRPr/>
              </a:pPr>
              <a:t>107</a:t>
            </a:fld>
            <a:endParaRPr lang="en-US" altLang="zh-CN"/>
          </a:p>
        </p:txBody>
      </p:sp>
      <p:pic>
        <p:nvPicPr>
          <p:cNvPr id="1167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268413"/>
            <a:ext cx="842486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595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dirty="0" err="1">
                <a:sym typeface="Huawei Sans"/>
              </a:rPr>
              <a:t>openGauss</a:t>
            </a:r>
            <a:r>
              <a:rPr lang="zh-CN" altLang="en-US" dirty="0">
                <a:sym typeface="Huawei Sans"/>
              </a:rPr>
              <a:t>产品：商用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自用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开源相结合，内核将长期演进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华为公司内部配套和公有云的</a:t>
            </a:r>
            <a:r>
              <a:rPr lang="en-US" altLang="zh-CN" dirty="0" err="1" smtClean="0">
                <a:sym typeface="Huawei Sans" panose="020C0503030203020204" pitchFamily="34" charset="0"/>
              </a:rPr>
              <a:t>GaussDB</a:t>
            </a:r>
            <a:r>
              <a:rPr lang="zh-CN" altLang="en-US" dirty="0" smtClean="0">
                <a:sym typeface="Huawei Sans" panose="020C0503030203020204" pitchFamily="34" charset="0"/>
              </a:rPr>
              <a:t>服务均基于</a:t>
            </a:r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，内核将保持长期演进。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71" name="组合 1"/>
          <p:cNvGrpSpPr/>
          <p:nvPr/>
        </p:nvGrpSpPr>
        <p:grpSpPr>
          <a:xfrm>
            <a:off x="476295" y="2493047"/>
            <a:ext cx="8008411" cy="3014787"/>
            <a:chOff x="224480" y="1505915"/>
            <a:chExt cx="10944903" cy="4682722"/>
          </a:xfrm>
        </p:grpSpPr>
        <p:sp>
          <p:nvSpPr>
            <p:cNvPr id="9" name="文本框 3"/>
            <p:cNvSpPr txBox="1"/>
            <p:nvPr/>
          </p:nvSpPr>
          <p:spPr>
            <a:xfrm>
              <a:off x="594123" y="2159546"/>
              <a:ext cx="725589" cy="46590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defTabSz="9135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49" b="1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客户</a:t>
              </a:r>
            </a:p>
          </p:txBody>
        </p:sp>
        <p:sp>
          <p:nvSpPr>
            <p:cNvPr id="10" name="文本框 4"/>
            <p:cNvSpPr txBox="1"/>
            <p:nvPr/>
          </p:nvSpPr>
          <p:spPr>
            <a:xfrm>
              <a:off x="224480" y="5061946"/>
              <a:ext cx="1390344" cy="46590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defTabSz="9135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49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统一内核</a:t>
              </a:r>
              <a:endParaRPr kumimoji="0" lang="en-US" altLang="zh-CN" sz="134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1" name="矩形 5"/>
            <p:cNvSpPr/>
            <p:nvPr/>
          </p:nvSpPr>
          <p:spPr bwMode="auto">
            <a:xfrm flipV="1">
              <a:off x="1482845" y="3557929"/>
              <a:ext cx="9684753" cy="1282304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kumimoji="0" lang="zh-CN" altLang="en-US" sz="9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12" name="直接连接符 6"/>
            <p:cNvCxnSpPr/>
            <p:nvPr/>
          </p:nvCxnSpPr>
          <p:spPr bwMode="auto">
            <a:xfrm>
              <a:off x="475296" y="3427771"/>
              <a:ext cx="10694087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本框 7"/>
            <p:cNvSpPr txBox="1"/>
            <p:nvPr/>
          </p:nvSpPr>
          <p:spPr>
            <a:xfrm>
              <a:off x="3839065" y="3576399"/>
              <a:ext cx="1934903" cy="43005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199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云数据库服务上线</a:t>
              </a:r>
              <a:endPara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8645288" y="3587576"/>
              <a:ext cx="1514272" cy="43005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199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计算产业生态</a:t>
              </a:r>
              <a:endPara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" name="矩形 16"/>
            <p:cNvSpPr/>
            <p:nvPr/>
          </p:nvSpPr>
          <p:spPr bwMode="auto">
            <a:xfrm>
              <a:off x="1723785" y="4002616"/>
              <a:ext cx="5832491" cy="422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GaussDB</a:t>
              </a: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</a:t>
              </a:r>
              <a:r>
                <a:rPr kumimoji="0" lang="en-US" altLang="zh-CN" sz="105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</a:t>
              </a: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云服务</a:t>
              </a:r>
              <a:endParaRPr kumimoji="0" lang="en-US" altLang="zh-CN" sz="105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（分布式交易型数据库）</a:t>
              </a:r>
            </a:p>
          </p:txBody>
        </p:sp>
        <p:sp>
          <p:nvSpPr>
            <p:cNvPr id="18" name="上箭头 72"/>
            <p:cNvSpPr/>
            <p:nvPr/>
          </p:nvSpPr>
          <p:spPr>
            <a:xfrm>
              <a:off x="9088586" y="4871927"/>
              <a:ext cx="396919" cy="203119"/>
            </a:xfrm>
            <a:prstGeom prst="upArrow">
              <a:avLst/>
            </a:prstGeom>
            <a:solidFill>
              <a:schemeClr val="bg1">
                <a:lumMod val="50000"/>
                <a:lumOff val="50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9" name="上箭头 73"/>
            <p:cNvSpPr/>
            <p:nvPr/>
          </p:nvSpPr>
          <p:spPr>
            <a:xfrm>
              <a:off x="3601473" y="4839263"/>
              <a:ext cx="433122" cy="222681"/>
            </a:xfrm>
            <a:prstGeom prst="upArrow">
              <a:avLst/>
            </a:prstGeom>
            <a:solidFill>
              <a:schemeClr val="bg1">
                <a:lumMod val="50000"/>
                <a:lumOff val="50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上箭头 74"/>
            <p:cNvSpPr/>
            <p:nvPr/>
          </p:nvSpPr>
          <p:spPr>
            <a:xfrm>
              <a:off x="9088586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上箭头 75"/>
            <p:cNvSpPr/>
            <p:nvPr/>
          </p:nvSpPr>
          <p:spPr>
            <a:xfrm>
              <a:off x="3753319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22" name="组合 76"/>
            <p:cNvGrpSpPr/>
            <p:nvPr/>
          </p:nvGrpSpPr>
          <p:grpSpPr>
            <a:xfrm>
              <a:off x="1482845" y="1505915"/>
              <a:ext cx="9684752" cy="1737365"/>
              <a:chOff x="907288" y="1103178"/>
              <a:chExt cx="9447556" cy="995664"/>
            </a:xfrm>
          </p:grpSpPr>
          <p:sp>
            <p:nvSpPr>
              <p:cNvPr id="23" name="矩形 60"/>
              <p:cNvSpPr/>
              <p:nvPr/>
            </p:nvSpPr>
            <p:spPr bwMode="auto">
              <a:xfrm>
                <a:off x="907288" y="1103178"/>
                <a:ext cx="4419489" cy="995664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4" name="矩形 60"/>
              <p:cNvSpPr/>
              <p:nvPr/>
            </p:nvSpPr>
            <p:spPr bwMode="auto">
              <a:xfrm>
                <a:off x="5403990" y="1105988"/>
                <a:ext cx="2072790" cy="992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5" name="矩形 60"/>
              <p:cNvSpPr/>
              <p:nvPr/>
            </p:nvSpPr>
            <p:spPr bwMode="auto">
              <a:xfrm>
                <a:off x="6254746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终端云</a:t>
                </a:r>
              </a:p>
            </p:txBody>
          </p:sp>
          <p:sp>
            <p:nvSpPr>
              <p:cNvPr id="26" name="TextBox 19"/>
              <p:cNvSpPr txBox="1"/>
              <p:nvPr/>
            </p:nvSpPr>
            <p:spPr>
              <a:xfrm>
                <a:off x="5602401" y="1211095"/>
                <a:ext cx="1682752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华为内部业务</a:t>
                </a:r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1879184" y="1209292"/>
                <a:ext cx="2342395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公有云</a:t>
                </a:r>
                <a:r>
                  <a:rPr kumimoji="0" lang="en-US" altLang="zh-CN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/</a:t>
                </a: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混合云</a:t>
                </a:r>
              </a:p>
            </p:txBody>
          </p:sp>
          <p:sp>
            <p:nvSpPr>
              <p:cNvPr id="28" name="矩形 60"/>
              <p:cNvSpPr/>
              <p:nvPr/>
            </p:nvSpPr>
            <p:spPr bwMode="auto">
              <a:xfrm>
                <a:off x="1036034" y="1446277"/>
                <a:ext cx="729723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9" name="矩形 60"/>
              <p:cNvSpPr/>
              <p:nvPr/>
            </p:nvSpPr>
            <p:spPr bwMode="auto">
              <a:xfrm>
                <a:off x="3100292" y="1442374"/>
                <a:ext cx="928039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0" name="矩形 60"/>
              <p:cNvSpPr/>
              <p:nvPr/>
            </p:nvSpPr>
            <p:spPr bwMode="auto">
              <a:xfrm>
                <a:off x="2129509" y="1446277"/>
                <a:ext cx="729723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45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2" name="矩形 60"/>
              <p:cNvSpPr/>
              <p:nvPr/>
            </p:nvSpPr>
            <p:spPr bwMode="auto">
              <a:xfrm>
                <a:off x="4225851" y="1446277"/>
                <a:ext cx="818318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3" name="矩形 60"/>
              <p:cNvSpPr/>
              <p:nvPr/>
            </p:nvSpPr>
            <p:spPr bwMode="auto">
              <a:xfrm>
                <a:off x="5577521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运营商</a:t>
                </a:r>
              </a:p>
            </p:txBody>
          </p:sp>
          <p:sp>
            <p:nvSpPr>
              <p:cNvPr id="34" name="矩形 60"/>
              <p:cNvSpPr/>
              <p:nvPr/>
            </p:nvSpPr>
            <p:spPr bwMode="auto">
              <a:xfrm>
                <a:off x="7626442" y="1105988"/>
                <a:ext cx="2728402" cy="992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5" name="TextBox 19"/>
              <p:cNvSpPr txBox="1"/>
              <p:nvPr/>
            </p:nvSpPr>
            <p:spPr>
              <a:xfrm>
                <a:off x="8076322" y="1211095"/>
                <a:ext cx="1682752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合作伙伴</a:t>
                </a:r>
              </a:p>
            </p:txBody>
          </p:sp>
          <p:sp>
            <p:nvSpPr>
              <p:cNvPr id="36" name="矩形 60"/>
              <p:cNvSpPr/>
              <p:nvPr/>
            </p:nvSpPr>
            <p:spPr bwMode="auto">
              <a:xfrm>
                <a:off x="6931972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内部</a:t>
                </a:r>
                <a:endParaRPr kumimoji="0" lang="en-US" altLang="zh-CN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en-US" altLang="zh-CN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IT</a:t>
                </a:r>
                <a:endParaRPr kumimoji="0" lang="zh-CN" altLang="en-US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37" name="组合 77"/>
            <p:cNvGrpSpPr/>
            <p:nvPr/>
          </p:nvGrpSpPr>
          <p:grpSpPr>
            <a:xfrm>
              <a:off x="1482846" y="5153924"/>
              <a:ext cx="9684754" cy="1034713"/>
              <a:chOff x="923731" y="3698374"/>
              <a:chExt cx="6553049" cy="817142"/>
            </a:xfrm>
          </p:grpSpPr>
          <p:sp>
            <p:nvSpPr>
              <p:cNvPr id="38" name="矩形 104"/>
              <p:cNvSpPr/>
              <p:nvPr/>
            </p:nvSpPr>
            <p:spPr bwMode="auto">
              <a:xfrm>
                <a:off x="923731" y="3698374"/>
                <a:ext cx="6553049" cy="817142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9" name="TextBox 19"/>
              <p:cNvSpPr txBox="1"/>
              <p:nvPr/>
            </p:nvSpPr>
            <p:spPr>
              <a:xfrm>
                <a:off x="2998088" y="3749344"/>
                <a:ext cx="2791082" cy="226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en-US" altLang="zh-CN" sz="1200" b="1" kern="0" dirty="0" err="1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GaussDB</a:t>
                </a:r>
                <a:r>
                  <a:rPr kumimoji="0" lang="en-US" altLang="zh-CN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 Kernel</a:t>
                </a: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开发项目</a:t>
                </a:r>
              </a:p>
            </p:txBody>
          </p:sp>
          <p:sp>
            <p:nvSpPr>
              <p:cNvPr id="40" name="矩形 60"/>
              <p:cNvSpPr/>
              <p:nvPr/>
            </p:nvSpPr>
            <p:spPr bwMode="auto">
              <a:xfrm>
                <a:off x="1145258" y="4111289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高性能</a:t>
                </a:r>
              </a:p>
            </p:txBody>
          </p:sp>
          <p:sp>
            <p:nvSpPr>
              <p:cNvPr id="41" name="矩形 60"/>
              <p:cNvSpPr/>
              <p:nvPr/>
            </p:nvSpPr>
            <p:spPr bwMode="auto">
              <a:xfrm>
                <a:off x="3537440" y="4119537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高可用</a:t>
                </a:r>
              </a:p>
            </p:txBody>
          </p:sp>
          <p:sp>
            <p:nvSpPr>
              <p:cNvPr id="42" name="矩形 60"/>
              <p:cNvSpPr/>
              <p:nvPr/>
            </p:nvSpPr>
            <p:spPr bwMode="auto">
              <a:xfrm>
                <a:off x="5929623" y="4107102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高安全</a:t>
                </a:r>
              </a:p>
            </p:txBody>
          </p:sp>
        </p:grpSp>
        <p:sp>
          <p:nvSpPr>
            <p:cNvPr id="43" name="矩形 78"/>
            <p:cNvSpPr/>
            <p:nvPr/>
          </p:nvSpPr>
          <p:spPr bwMode="auto">
            <a:xfrm>
              <a:off x="8501208" y="2112024"/>
              <a:ext cx="2439684" cy="101678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b="1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r>
                <a:rPr kumimoji="0" lang="zh-CN" altLang="en-US" sz="105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系</a:t>
              </a:r>
              <a:endParaRPr kumimoji="0" lang="en-US" altLang="zh-CN" sz="105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商业发行版</a:t>
              </a:r>
            </a:p>
          </p:txBody>
        </p:sp>
        <p:sp>
          <p:nvSpPr>
            <p:cNvPr id="44" name="五角星 79"/>
            <p:cNvSpPr/>
            <p:nvPr/>
          </p:nvSpPr>
          <p:spPr bwMode="auto">
            <a:xfrm>
              <a:off x="9485504" y="4030760"/>
              <a:ext cx="363742" cy="282722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68553" tIns="34277" rIns="68553" bIns="34277" numCol="1" rtlCol="0" anchor="t" anchorCtr="0" compatLnSpc="1">
              <a:prstTxWarp prst="textNoShape">
                <a:avLst/>
              </a:prstTxWarp>
            </a:bodyPr>
            <a:lstStyle/>
            <a:p>
              <a:pPr defTabSz="685859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kumimoji="0" lang="zh-CN" altLang="en-US" sz="9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5" name="TextBox 110"/>
            <p:cNvSpPr txBox="1"/>
            <p:nvPr/>
          </p:nvSpPr>
          <p:spPr>
            <a:xfrm>
              <a:off x="1409344" y="2773772"/>
              <a:ext cx="1159004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金融</a:t>
              </a:r>
            </a:p>
          </p:txBody>
        </p:sp>
        <p:sp>
          <p:nvSpPr>
            <p:cNvPr id="46" name="TextBox 124"/>
            <p:cNvSpPr txBox="1"/>
            <p:nvPr/>
          </p:nvSpPr>
          <p:spPr>
            <a:xfrm>
              <a:off x="2531875" y="2773772"/>
              <a:ext cx="1116787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政府</a:t>
              </a:r>
            </a:p>
          </p:txBody>
        </p:sp>
        <p:sp>
          <p:nvSpPr>
            <p:cNvPr id="48" name="TextBox 135"/>
            <p:cNvSpPr txBox="1"/>
            <p:nvPr/>
          </p:nvSpPr>
          <p:spPr>
            <a:xfrm>
              <a:off x="3488212" y="2773772"/>
              <a:ext cx="1396942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运营商</a:t>
              </a:r>
            </a:p>
          </p:txBody>
        </p:sp>
        <p:sp>
          <p:nvSpPr>
            <p:cNvPr id="49" name="Freeform 55"/>
            <p:cNvSpPr>
              <a:spLocks noEditPoints="1"/>
            </p:cNvSpPr>
            <p:nvPr/>
          </p:nvSpPr>
          <p:spPr bwMode="auto">
            <a:xfrm>
              <a:off x="1714025" y="2191355"/>
              <a:ext cx="501841" cy="538232"/>
            </a:xfrm>
            <a:custGeom>
              <a:avLst/>
              <a:gdLst/>
              <a:ahLst/>
              <a:cxnLst>
                <a:cxn ang="0">
                  <a:pos x="6407" y="5358"/>
                </a:cxn>
                <a:cxn ang="0">
                  <a:pos x="5637" y="1786"/>
                </a:cxn>
                <a:cxn ang="0">
                  <a:pos x="3180" y="3331"/>
                </a:cxn>
                <a:cxn ang="0">
                  <a:pos x="4914" y="3331"/>
                </a:cxn>
                <a:cxn ang="0">
                  <a:pos x="0" y="16027"/>
                </a:cxn>
                <a:cxn ang="0">
                  <a:pos x="4228" y="13934"/>
                </a:cxn>
                <a:cxn ang="0">
                  <a:pos x="1461" y="13934"/>
                </a:cxn>
                <a:cxn ang="0">
                  <a:pos x="4228" y="12950"/>
                </a:cxn>
                <a:cxn ang="0">
                  <a:pos x="1461" y="10177"/>
                </a:cxn>
                <a:cxn ang="0">
                  <a:pos x="1461" y="11072"/>
                </a:cxn>
                <a:cxn ang="0">
                  <a:pos x="4228" y="8299"/>
                </a:cxn>
                <a:cxn ang="0">
                  <a:pos x="1461" y="8299"/>
                </a:cxn>
                <a:cxn ang="0">
                  <a:pos x="4228" y="7316"/>
                </a:cxn>
                <a:cxn ang="0">
                  <a:pos x="1461" y="4543"/>
                </a:cxn>
                <a:cxn ang="0">
                  <a:pos x="1461" y="5438"/>
                </a:cxn>
                <a:cxn ang="0">
                  <a:pos x="8768" y="16075"/>
                </a:cxn>
                <a:cxn ang="0">
                  <a:pos x="11899" y="7530"/>
                </a:cxn>
                <a:cxn ang="0">
                  <a:pos x="10068" y="5890"/>
                </a:cxn>
                <a:cxn ang="0">
                  <a:pos x="8093" y="5890"/>
                </a:cxn>
                <a:cxn ang="0">
                  <a:pos x="6070" y="7530"/>
                </a:cxn>
                <a:cxn ang="0">
                  <a:pos x="7574" y="8121"/>
                </a:cxn>
                <a:cxn ang="0">
                  <a:pos x="6771" y="8121"/>
                </a:cxn>
                <a:cxn ang="0">
                  <a:pos x="8823" y="9418"/>
                </a:cxn>
                <a:cxn ang="0">
                  <a:pos x="9270" y="8121"/>
                </a:cxn>
                <a:cxn ang="0">
                  <a:pos x="9270" y="9418"/>
                </a:cxn>
                <a:cxn ang="0">
                  <a:pos x="11322" y="8121"/>
                </a:cxn>
                <a:cxn ang="0">
                  <a:pos x="10519" y="8121"/>
                </a:cxn>
                <a:cxn ang="0">
                  <a:pos x="7574" y="11027"/>
                </a:cxn>
                <a:cxn ang="0">
                  <a:pos x="6771" y="11340"/>
                </a:cxn>
                <a:cxn ang="0">
                  <a:pos x="6771" y="12637"/>
                </a:cxn>
                <a:cxn ang="0">
                  <a:pos x="7574" y="12950"/>
                </a:cxn>
                <a:cxn ang="0">
                  <a:pos x="6771" y="12950"/>
                </a:cxn>
                <a:cxn ang="0">
                  <a:pos x="9586" y="11827"/>
                </a:cxn>
                <a:cxn ang="0">
                  <a:pos x="10924" y="14601"/>
                </a:cxn>
                <a:cxn ang="0">
                  <a:pos x="10924" y="15495"/>
                </a:cxn>
                <a:cxn ang="0">
                  <a:pos x="11499" y="13417"/>
                </a:cxn>
                <a:cxn ang="0">
                  <a:pos x="10924" y="13417"/>
                </a:cxn>
                <a:cxn ang="0">
                  <a:pos x="10603" y="15495"/>
                </a:cxn>
                <a:cxn ang="0">
                  <a:pos x="10028" y="13417"/>
                </a:cxn>
                <a:cxn ang="0">
                  <a:pos x="10028" y="14312"/>
                </a:cxn>
                <a:cxn ang="0">
                  <a:pos x="11499" y="12234"/>
                </a:cxn>
                <a:cxn ang="0">
                  <a:pos x="10924" y="12234"/>
                </a:cxn>
                <a:cxn ang="0">
                  <a:pos x="10603" y="13129"/>
                </a:cxn>
                <a:cxn ang="0">
                  <a:pos x="16475" y="16027"/>
                </a:cxn>
                <a:cxn ang="0">
                  <a:pos x="12910" y="11054"/>
                </a:cxn>
                <a:cxn ang="0">
                  <a:pos x="16475" y="16027"/>
                </a:cxn>
                <a:cxn ang="0">
                  <a:pos x="15829" y="10580"/>
                </a:cxn>
                <a:cxn ang="0">
                  <a:pos x="13376" y="8479"/>
                </a:cxn>
                <a:cxn ang="0">
                  <a:pos x="13376" y="9149"/>
                </a:cxn>
                <a:cxn ang="0">
                  <a:pos x="15829" y="7047"/>
                </a:cxn>
                <a:cxn ang="0">
                  <a:pos x="13376" y="7047"/>
                </a:cxn>
                <a:cxn ang="0">
                  <a:pos x="15829" y="6287"/>
                </a:cxn>
                <a:cxn ang="0">
                  <a:pos x="13376" y="4185"/>
                </a:cxn>
                <a:cxn ang="0">
                  <a:pos x="13376" y="4856"/>
                </a:cxn>
                <a:cxn ang="0">
                  <a:pos x="15829" y="2755"/>
                </a:cxn>
                <a:cxn ang="0">
                  <a:pos x="13376" y="2755"/>
                </a:cxn>
                <a:cxn ang="0">
                  <a:pos x="12466" y="1591"/>
                </a:cxn>
                <a:cxn ang="0">
                  <a:pos x="10117" y="0"/>
                </a:cxn>
                <a:cxn ang="0">
                  <a:pos x="9249" y="3814"/>
                </a:cxn>
                <a:cxn ang="0">
                  <a:pos x="10743" y="3814"/>
                </a:cxn>
                <a:cxn ang="0">
                  <a:pos x="11705" y="6179"/>
                </a:cxn>
              </a:cxnLst>
              <a:rect l="0" t="0" r="r" b="b"/>
              <a:pathLst>
                <a:path w="16475" h="16075">
                  <a:moveTo>
                    <a:pt x="5637" y="6854"/>
                  </a:moveTo>
                  <a:lnTo>
                    <a:pt x="6407" y="6854"/>
                  </a:lnTo>
                  <a:lnTo>
                    <a:pt x="6407" y="5358"/>
                  </a:lnTo>
                  <a:lnTo>
                    <a:pt x="7371" y="5358"/>
                  </a:lnTo>
                  <a:lnTo>
                    <a:pt x="7371" y="1786"/>
                  </a:lnTo>
                  <a:lnTo>
                    <a:pt x="5637" y="1786"/>
                  </a:lnTo>
                  <a:lnTo>
                    <a:pt x="5637" y="6854"/>
                  </a:lnTo>
                  <a:close/>
                  <a:moveTo>
                    <a:pt x="0" y="3331"/>
                  </a:moveTo>
                  <a:lnTo>
                    <a:pt x="3180" y="3331"/>
                  </a:lnTo>
                  <a:lnTo>
                    <a:pt x="3180" y="1207"/>
                  </a:lnTo>
                  <a:lnTo>
                    <a:pt x="4914" y="1207"/>
                  </a:lnTo>
                  <a:lnTo>
                    <a:pt x="4914" y="3331"/>
                  </a:lnTo>
                  <a:lnTo>
                    <a:pt x="4914" y="3765"/>
                  </a:lnTo>
                  <a:lnTo>
                    <a:pt x="4914" y="16027"/>
                  </a:lnTo>
                  <a:lnTo>
                    <a:pt x="0" y="16027"/>
                  </a:lnTo>
                  <a:lnTo>
                    <a:pt x="0" y="3331"/>
                  </a:lnTo>
                  <a:close/>
                  <a:moveTo>
                    <a:pt x="1461" y="13934"/>
                  </a:moveTo>
                  <a:lnTo>
                    <a:pt x="4228" y="13934"/>
                  </a:lnTo>
                  <a:lnTo>
                    <a:pt x="4228" y="14829"/>
                  </a:lnTo>
                  <a:lnTo>
                    <a:pt x="1461" y="14829"/>
                  </a:lnTo>
                  <a:lnTo>
                    <a:pt x="1461" y="13934"/>
                  </a:lnTo>
                  <a:close/>
                  <a:moveTo>
                    <a:pt x="1461" y="12056"/>
                  </a:moveTo>
                  <a:lnTo>
                    <a:pt x="4228" y="12056"/>
                  </a:lnTo>
                  <a:lnTo>
                    <a:pt x="4228" y="12950"/>
                  </a:lnTo>
                  <a:lnTo>
                    <a:pt x="1461" y="12950"/>
                  </a:lnTo>
                  <a:lnTo>
                    <a:pt x="1461" y="12056"/>
                  </a:lnTo>
                  <a:close/>
                  <a:moveTo>
                    <a:pt x="1461" y="10177"/>
                  </a:moveTo>
                  <a:lnTo>
                    <a:pt x="4228" y="10177"/>
                  </a:lnTo>
                  <a:lnTo>
                    <a:pt x="4228" y="11072"/>
                  </a:lnTo>
                  <a:lnTo>
                    <a:pt x="1461" y="11072"/>
                  </a:lnTo>
                  <a:lnTo>
                    <a:pt x="1461" y="10177"/>
                  </a:lnTo>
                  <a:close/>
                  <a:moveTo>
                    <a:pt x="1461" y="8299"/>
                  </a:moveTo>
                  <a:lnTo>
                    <a:pt x="4228" y="8299"/>
                  </a:lnTo>
                  <a:lnTo>
                    <a:pt x="4228" y="9194"/>
                  </a:lnTo>
                  <a:lnTo>
                    <a:pt x="1461" y="9194"/>
                  </a:lnTo>
                  <a:lnTo>
                    <a:pt x="1461" y="8299"/>
                  </a:lnTo>
                  <a:close/>
                  <a:moveTo>
                    <a:pt x="1461" y="6421"/>
                  </a:moveTo>
                  <a:lnTo>
                    <a:pt x="4228" y="6421"/>
                  </a:lnTo>
                  <a:lnTo>
                    <a:pt x="4228" y="7316"/>
                  </a:lnTo>
                  <a:lnTo>
                    <a:pt x="1461" y="7316"/>
                  </a:lnTo>
                  <a:lnTo>
                    <a:pt x="1461" y="6421"/>
                  </a:lnTo>
                  <a:close/>
                  <a:moveTo>
                    <a:pt x="1461" y="4543"/>
                  </a:moveTo>
                  <a:lnTo>
                    <a:pt x="4228" y="4543"/>
                  </a:lnTo>
                  <a:lnTo>
                    <a:pt x="4228" y="5438"/>
                  </a:lnTo>
                  <a:lnTo>
                    <a:pt x="1461" y="5438"/>
                  </a:lnTo>
                  <a:lnTo>
                    <a:pt x="1461" y="4543"/>
                  </a:lnTo>
                  <a:close/>
                  <a:moveTo>
                    <a:pt x="6070" y="16075"/>
                  </a:moveTo>
                  <a:lnTo>
                    <a:pt x="8768" y="16075"/>
                  </a:lnTo>
                  <a:lnTo>
                    <a:pt x="8768" y="11054"/>
                  </a:lnTo>
                  <a:lnTo>
                    <a:pt x="11899" y="11054"/>
                  </a:lnTo>
                  <a:lnTo>
                    <a:pt x="11899" y="7530"/>
                  </a:lnTo>
                  <a:lnTo>
                    <a:pt x="11225" y="7530"/>
                  </a:lnTo>
                  <a:lnTo>
                    <a:pt x="11225" y="5890"/>
                  </a:lnTo>
                  <a:lnTo>
                    <a:pt x="10068" y="5890"/>
                  </a:lnTo>
                  <a:lnTo>
                    <a:pt x="10068" y="4248"/>
                  </a:lnTo>
                  <a:lnTo>
                    <a:pt x="8093" y="4248"/>
                  </a:lnTo>
                  <a:lnTo>
                    <a:pt x="8093" y="5890"/>
                  </a:lnTo>
                  <a:lnTo>
                    <a:pt x="6937" y="5890"/>
                  </a:lnTo>
                  <a:lnTo>
                    <a:pt x="6937" y="7530"/>
                  </a:lnTo>
                  <a:lnTo>
                    <a:pt x="6070" y="7530"/>
                  </a:lnTo>
                  <a:lnTo>
                    <a:pt x="6070" y="16075"/>
                  </a:lnTo>
                  <a:close/>
                  <a:moveTo>
                    <a:pt x="6771" y="8121"/>
                  </a:moveTo>
                  <a:lnTo>
                    <a:pt x="7574" y="8121"/>
                  </a:lnTo>
                  <a:lnTo>
                    <a:pt x="7574" y="9418"/>
                  </a:lnTo>
                  <a:lnTo>
                    <a:pt x="6771" y="9418"/>
                  </a:lnTo>
                  <a:lnTo>
                    <a:pt x="6771" y="8121"/>
                  </a:lnTo>
                  <a:close/>
                  <a:moveTo>
                    <a:pt x="8020" y="8121"/>
                  </a:moveTo>
                  <a:lnTo>
                    <a:pt x="8823" y="8121"/>
                  </a:lnTo>
                  <a:lnTo>
                    <a:pt x="8823" y="9418"/>
                  </a:lnTo>
                  <a:lnTo>
                    <a:pt x="8020" y="9418"/>
                  </a:lnTo>
                  <a:lnTo>
                    <a:pt x="8020" y="8121"/>
                  </a:lnTo>
                  <a:close/>
                  <a:moveTo>
                    <a:pt x="9270" y="8121"/>
                  </a:moveTo>
                  <a:lnTo>
                    <a:pt x="10073" y="8121"/>
                  </a:lnTo>
                  <a:lnTo>
                    <a:pt x="10073" y="9418"/>
                  </a:lnTo>
                  <a:lnTo>
                    <a:pt x="9270" y="9418"/>
                  </a:lnTo>
                  <a:lnTo>
                    <a:pt x="9270" y="8121"/>
                  </a:lnTo>
                  <a:close/>
                  <a:moveTo>
                    <a:pt x="10519" y="8121"/>
                  </a:moveTo>
                  <a:lnTo>
                    <a:pt x="11322" y="8121"/>
                  </a:lnTo>
                  <a:lnTo>
                    <a:pt x="11322" y="9418"/>
                  </a:lnTo>
                  <a:lnTo>
                    <a:pt x="10519" y="9418"/>
                  </a:lnTo>
                  <a:lnTo>
                    <a:pt x="10519" y="8121"/>
                  </a:lnTo>
                  <a:close/>
                  <a:moveTo>
                    <a:pt x="6771" y="9730"/>
                  </a:moveTo>
                  <a:lnTo>
                    <a:pt x="7574" y="9730"/>
                  </a:lnTo>
                  <a:lnTo>
                    <a:pt x="7574" y="11027"/>
                  </a:lnTo>
                  <a:lnTo>
                    <a:pt x="6771" y="11027"/>
                  </a:lnTo>
                  <a:lnTo>
                    <a:pt x="6771" y="9730"/>
                  </a:lnTo>
                  <a:close/>
                  <a:moveTo>
                    <a:pt x="6771" y="11340"/>
                  </a:moveTo>
                  <a:lnTo>
                    <a:pt x="7574" y="11340"/>
                  </a:lnTo>
                  <a:lnTo>
                    <a:pt x="7574" y="12637"/>
                  </a:lnTo>
                  <a:lnTo>
                    <a:pt x="6771" y="12637"/>
                  </a:lnTo>
                  <a:lnTo>
                    <a:pt x="6771" y="11340"/>
                  </a:lnTo>
                  <a:close/>
                  <a:moveTo>
                    <a:pt x="6771" y="12950"/>
                  </a:moveTo>
                  <a:lnTo>
                    <a:pt x="7574" y="12950"/>
                  </a:lnTo>
                  <a:lnTo>
                    <a:pt x="7574" y="14247"/>
                  </a:lnTo>
                  <a:lnTo>
                    <a:pt x="6771" y="14247"/>
                  </a:lnTo>
                  <a:lnTo>
                    <a:pt x="6771" y="12950"/>
                  </a:lnTo>
                  <a:close/>
                  <a:moveTo>
                    <a:pt x="13151" y="16075"/>
                  </a:moveTo>
                  <a:lnTo>
                    <a:pt x="9586" y="16075"/>
                  </a:lnTo>
                  <a:lnTo>
                    <a:pt x="9586" y="11827"/>
                  </a:lnTo>
                  <a:lnTo>
                    <a:pt x="13151" y="11827"/>
                  </a:lnTo>
                  <a:lnTo>
                    <a:pt x="13151" y="16075"/>
                  </a:lnTo>
                  <a:close/>
                  <a:moveTo>
                    <a:pt x="10924" y="14601"/>
                  </a:moveTo>
                  <a:lnTo>
                    <a:pt x="11499" y="14601"/>
                  </a:lnTo>
                  <a:lnTo>
                    <a:pt x="11499" y="15495"/>
                  </a:lnTo>
                  <a:lnTo>
                    <a:pt x="10924" y="15495"/>
                  </a:lnTo>
                  <a:lnTo>
                    <a:pt x="10924" y="14601"/>
                  </a:lnTo>
                  <a:close/>
                  <a:moveTo>
                    <a:pt x="10924" y="13417"/>
                  </a:moveTo>
                  <a:lnTo>
                    <a:pt x="11499" y="13417"/>
                  </a:lnTo>
                  <a:lnTo>
                    <a:pt x="11499" y="14312"/>
                  </a:lnTo>
                  <a:lnTo>
                    <a:pt x="10924" y="14312"/>
                  </a:lnTo>
                  <a:lnTo>
                    <a:pt x="10924" y="13417"/>
                  </a:lnTo>
                  <a:close/>
                  <a:moveTo>
                    <a:pt x="10028" y="14601"/>
                  </a:moveTo>
                  <a:lnTo>
                    <a:pt x="10603" y="14601"/>
                  </a:lnTo>
                  <a:lnTo>
                    <a:pt x="10603" y="15495"/>
                  </a:lnTo>
                  <a:lnTo>
                    <a:pt x="10028" y="15495"/>
                  </a:lnTo>
                  <a:lnTo>
                    <a:pt x="10028" y="14601"/>
                  </a:lnTo>
                  <a:close/>
                  <a:moveTo>
                    <a:pt x="10028" y="13417"/>
                  </a:moveTo>
                  <a:lnTo>
                    <a:pt x="10603" y="13417"/>
                  </a:lnTo>
                  <a:lnTo>
                    <a:pt x="10603" y="14312"/>
                  </a:lnTo>
                  <a:lnTo>
                    <a:pt x="10028" y="14312"/>
                  </a:lnTo>
                  <a:lnTo>
                    <a:pt x="10028" y="13417"/>
                  </a:lnTo>
                  <a:close/>
                  <a:moveTo>
                    <a:pt x="10924" y="12234"/>
                  </a:moveTo>
                  <a:lnTo>
                    <a:pt x="11499" y="12234"/>
                  </a:lnTo>
                  <a:lnTo>
                    <a:pt x="11499" y="13129"/>
                  </a:lnTo>
                  <a:lnTo>
                    <a:pt x="10924" y="13129"/>
                  </a:lnTo>
                  <a:lnTo>
                    <a:pt x="10924" y="12234"/>
                  </a:lnTo>
                  <a:close/>
                  <a:moveTo>
                    <a:pt x="10028" y="12234"/>
                  </a:moveTo>
                  <a:lnTo>
                    <a:pt x="10603" y="12234"/>
                  </a:lnTo>
                  <a:lnTo>
                    <a:pt x="10603" y="13129"/>
                  </a:lnTo>
                  <a:lnTo>
                    <a:pt x="10028" y="13129"/>
                  </a:lnTo>
                  <a:lnTo>
                    <a:pt x="10028" y="12234"/>
                  </a:lnTo>
                  <a:close/>
                  <a:moveTo>
                    <a:pt x="16475" y="16027"/>
                  </a:moveTo>
                  <a:lnTo>
                    <a:pt x="13874" y="16027"/>
                  </a:lnTo>
                  <a:lnTo>
                    <a:pt x="13874" y="11054"/>
                  </a:lnTo>
                  <a:lnTo>
                    <a:pt x="12910" y="11054"/>
                  </a:lnTo>
                  <a:lnTo>
                    <a:pt x="12910" y="2028"/>
                  </a:lnTo>
                  <a:lnTo>
                    <a:pt x="16475" y="627"/>
                  </a:lnTo>
                  <a:lnTo>
                    <a:pt x="16475" y="16027"/>
                  </a:lnTo>
                  <a:close/>
                  <a:moveTo>
                    <a:pt x="13376" y="9909"/>
                  </a:moveTo>
                  <a:lnTo>
                    <a:pt x="15829" y="9909"/>
                  </a:lnTo>
                  <a:lnTo>
                    <a:pt x="15829" y="10580"/>
                  </a:lnTo>
                  <a:lnTo>
                    <a:pt x="13376" y="10580"/>
                  </a:lnTo>
                  <a:lnTo>
                    <a:pt x="13376" y="9909"/>
                  </a:lnTo>
                  <a:close/>
                  <a:moveTo>
                    <a:pt x="13376" y="8479"/>
                  </a:moveTo>
                  <a:lnTo>
                    <a:pt x="15829" y="8479"/>
                  </a:lnTo>
                  <a:lnTo>
                    <a:pt x="15829" y="9149"/>
                  </a:lnTo>
                  <a:lnTo>
                    <a:pt x="13376" y="9149"/>
                  </a:lnTo>
                  <a:lnTo>
                    <a:pt x="13376" y="8479"/>
                  </a:lnTo>
                  <a:close/>
                  <a:moveTo>
                    <a:pt x="13376" y="7047"/>
                  </a:moveTo>
                  <a:lnTo>
                    <a:pt x="15829" y="7047"/>
                  </a:lnTo>
                  <a:lnTo>
                    <a:pt x="15829" y="7718"/>
                  </a:lnTo>
                  <a:lnTo>
                    <a:pt x="13376" y="7718"/>
                  </a:lnTo>
                  <a:lnTo>
                    <a:pt x="13376" y="7047"/>
                  </a:lnTo>
                  <a:close/>
                  <a:moveTo>
                    <a:pt x="13376" y="5616"/>
                  </a:moveTo>
                  <a:lnTo>
                    <a:pt x="15829" y="5616"/>
                  </a:lnTo>
                  <a:lnTo>
                    <a:pt x="15829" y="6287"/>
                  </a:lnTo>
                  <a:lnTo>
                    <a:pt x="13376" y="6287"/>
                  </a:lnTo>
                  <a:lnTo>
                    <a:pt x="13376" y="5616"/>
                  </a:lnTo>
                  <a:close/>
                  <a:moveTo>
                    <a:pt x="13376" y="4185"/>
                  </a:moveTo>
                  <a:lnTo>
                    <a:pt x="15829" y="4185"/>
                  </a:lnTo>
                  <a:lnTo>
                    <a:pt x="15829" y="4856"/>
                  </a:lnTo>
                  <a:lnTo>
                    <a:pt x="13376" y="4856"/>
                  </a:lnTo>
                  <a:lnTo>
                    <a:pt x="13376" y="4185"/>
                  </a:lnTo>
                  <a:close/>
                  <a:moveTo>
                    <a:pt x="13376" y="2755"/>
                  </a:moveTo>
                  <a:lnTo>
                    <a:pt x="15829" y="2755"/>
                  </a:lnTo>
                  <a:lnTo>
                    <a:pt x="15829" y="3426"/>
                  </a:lnTo>
                  <a:lnTo>
                    <a:pt x="13376" y="3426"/>
                  </a:lnTo>
                  <a:lnTo>
                    <a:pt x="13376" y="2755"/>
                  </a:lnTo>
                  <a:close/>
                  <a:moveTo>
                    <a:pt x="11705" y="6179"/>
                  </a:moveTo>
                  <a:lnTo>
                    <a:pt x="12466" y="6179"/>
                  </a:lnTo>
                  <a:lnTo>
                    <a:pt x="12466" y="1591"/>
                  </a:lnTo>
                  <a:lnTo>
                    <a:pt x="13921" y="897"/>
                  </a:lnTo>
                  <a:lnTo>
                    <a:pt x="13921" y="0"/>
                  </a:lnTo>
                  <a:lnTo>
                    <a:pt x="10117" y="0"/>
                  </a:lnTo>
                  <a:lnTo>
                    <a:pt x="10117" y="2559"/>
                  </a:lnTo>
                  <a:lnTo>
                    <a:pt x="9249" y="2559"/>
                  </a:lnTo>
                  <a:lnTo>
                    <a:pt x="9249" y="3814"/>
                  </a:lnTo>
                  <a:lnTo>
                    <a:pt x="10117" y="3814"/>
                  </a:lnTo>
                  <a:lnTo>
                    <a:pt x="10694" y="3814"/>
                  </a:lnTo>
                  <a:lnTo>
                    <a:pt x="10743" y="3814"/>
                  </a:lnTo>
                  <a:lnTo>
                    <a:pt x="10743" y="5310"/>
                  </a:lnTo>
                  <a:lnTo>
                    <a:pt x="11705" y="5310"/>
                  </a:lnTo>
                  <a:lnTo>
                    <a:pt x="11705" y="617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b="1" kern="0">
                <a:solidFill>
                  <a:srgbClr val="000000">
                    <a:lumMod val="50000"/>
                    <a:lumOff val="50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grpSp>
          <p:nvGrpSpPr>
            <p:cNvPr id="50" name="组合 61"/>
            <p:cNvGrpSpPr/>
            <p:nvPr/>
          </p:nvGrpSpPr>
          <p:grpSpPr>
            <a:xfrm>
              <a:off x="2837454" y="2169190"/>
              <a:ext cx="465083" cy="560398"/>
              <a:chOff x="13079665" y="1704975"/>
              <a:chExt cx="342900" cy="320675"/>
            </a:xfrm>
            <a:solidFill>
              <a:srgbClr val="00B0F0"/>
            </a:solidFill>
          </p:grpSpPr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131177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2" y="108"/>
                  </a:cxn>
                  <a:cxn ang="0">
                    <a:pos x="2" y="108"/>
                  </a:cxn>
                  <a:cxn ang="0">
                    <a:pos x="0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2" y="108"/>
                    </a:lnTo>
                    <a:lnTo>
                      <a:pt x="2" y="108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13174918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0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13289216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4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4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4" name="Freeform 41"/>
              <p:cNvSpPr>
                <a:spLocks/>
              </p:cNvSpPr>
              <p:nvPr/>
            </p:nvSpPr>
            <p:spPr bwMode="auto">
              <a:xfrm>
                <a:off x="132320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5" name="Freeform 42"/>
              <p:cNvSpPr>
                <a:spLocks/>
              </p:cNvSpPr>
              <p:nvPr/>
            </p:nvSpPr>
            <p:spPr bwMode="auto">
              <a:xfrm>
                <a:off x="133463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6"/>
                  </a:cxn>
                  <a:cxn ang="0">
                    <a:pos x="24" y="106"/>
                  </a:cxn>
                  <a:cxn ang="0">
                    <a:pos x="24" y="108"/>
                  </a:cxn>
                  <a:cxn ang="0">
                    <a:pos x="22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8"/>
                  </a:cxn>
                  <a:cxn ang="0">
                    <a:pos x="0" y="10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4" y="2"/>
                  </a:cxn>
                  <a:cxn ang="0">
                    <a:pos x="24" y="4"/>
                  </a:cxn>
                  <a:cxn ang="0">
                    <a:pos x="24" y="106"/>
                  </a:cxn>
                </a:cxnLst>
                <a:rect l="0" t="0" r="r" b="b"/>
                <a:pathLst>
                  <a:path w="24" h="108">
                    <a:moveTo>
                      <a:pt x="24" y="106"/>
                    </a:moveTo>
                    <a:lnTo>
                      <a:pt x="24" y="106"/>
                    </a:lnTo>
                    <a:lnTo>
                      <a:pt x="24" y="108"/>
                    </a:lnTo>
                    <a:lnTo>
                      <a:pt x="22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8"/>
                    </a:lnTo>
                    <a:lnTo>
                      <a:pt x="0" y="10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4" y="1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6" name="Freeform 43"/>
              <p:cNvSpPr>
                <a:spLocks/>
              </p:cNvSpPr>
              <p:nvPr/>
            </p:nvSpPr>
            <p:spPr bwMode="auto">
              <a:xfrm>
                <a:off x="13108240" y="1704975"/>
                <a:ext cx="285750" cy="88900"/>
              </a:xfrm>
              <a:custGeom>
                <a:avLst/>
                <a:gdLst/>
                <a:ahLst/>
                <a:cxnLst>
                  <a:cxn ang="0">
                    <a:pos x="58" y="8"/>
                  </a:cxn>
                  <a:cxn ang="0">
                    <a:pos x="58" y="8"/>
                  </a:cxn>
                  <a:cxn ang="0">
                    <a:pos x="64" y="6"/>
                  </a:cxn>
                  <a:cxn ang="0">
                    <a:pos x="72" y="2"/>
                  </a:cxn>
                  <a:cxn ang="0">
                    <a:pos x="90" y="0"/>
                  </a:cxn>
                  <a:cxn ang="0">
                    <a:pos x="108" y="2"/>
                  </a:cxn>
                  <a:cxn ang="0">
                    <a:pos x="116" y="6"/>
                  </a:cxn>
                  <a:cxn ang="0">
                    <a:pos x="122" y="8"/>
                  </a:cxn>
                  <a:cxn ang="0">
                    <a:pos x="168" y="36"/>
                  </a:cxn>
                  <a:cxn ang="0">
                    <a:pos x="168" y="36"/>
                  </a:cxn>
                  <a:cxn ang="0">
                    <a:pos x="178" y="44"/>
                  </a:cxn>
                  <a:cxn ang="0">
                    <a:pos x="180" y="48"/>
                  </a:cxn>
                  <a:cxn ang="0">
                    <a:pos x="180" y="50"/>
                  </a:cxn>
                  <a:cxn ang="0">
                    <a:pos x="178" y="52"/>
                  </a:cxn>
                  <a:cxn ang="0">
                    <a:pos x="174" y="54"/>
                  </a:cxn>
                  <a:cxn ang="0">
                    <a:pos x="162" y="56"/>
                  </a:cxn>
                  <a:cxn ang="0">
                    <a:pos x="128" y="56"/>
                  </a:cxn>
                  <a:cxn ang="0">
                    <a:pos x="128" y="56"/>
                  </a:cxn>
                  <a:cxn ang="0">
                    <a:pos x="52" y="56"/>
                  </a:cxn>
                  <a:cxn ang="0">
                    <a:pos x="18" y="56"/>
                  </a:cxn>
                  <a:cxn ang="0">
                    <a:pos x="18" y="56"/>
                  </a:cxn>
                  <a:cxn ang="0">
                    <a:pos x="6" y="54"/>
                  </a:cxn>
                  <a:cxn ang="0">
                    <a:pos x="2" y="52"/>
                  </a:cxn>
                  <a:cxn ang="0">
                    <a:pos x="0" y="50"/>
                  </a:cxn>
                  <a:cxn ang="0">
                    <a:pos x="0" y="48"/>
                  </a:cxn>
                  <a:cxn ang="0">
                    <a:pos x="2" y="44"/>
                  </a:cxn>
                  <a:cxn ang="0">
                    <a:pos x="12" y="36"/>
                  </a:cxn>
                  <a:cxn ang="0">
                    <a:pos x="58" y="8"/>
                  </a:cxn>
                </a:cxnLst>
                <a:rect l="0" t="0" r="r" b="b"/>
                <a:pathLst>
                  <a:path w="180" h="56">
                    <a:moveTo>
                      <a:pt x="58" y="8"/>
                    </a:moveTo>
                    <a:lnTo>
                      <a:pt x="58" y="8"/>
                    </a:lnTo>
                    <a:lnTo>
                      <a:pt x="64" y="6"/>
                    </a:lnTo>
                    <a:lnTo>
                      <a:pt x="72" y="2"/>
                    </a:lnTo>
                    <a:lnTo>
                      <a:pt x="90" y="0"/>
                    </a:lnTo>
                    <a:lnTo>
                      <a:pt x="108" y="2"/>
                    </a:lnTo>
                    <a:lnTo>
                      <a:pt x="116" y="6"/>
                    </a:lnTo>
                    <a:lnTo>
                      <a:pt x="122" y="8"/>
                    </a:lnTo>
                    <a:lnTo>
                      <a:pt x="168" y="36"/>
                    </a:lnTo>
                    <a:lnTo>
                      <a:pt x="168" y="36"/>
                    </a:lnTo>
                    <a:lnTo>
                      <a:pt x="178" y="44"/>
                    </a:lnTo>
                    <a:lnTo>
                      <a:pt x="180" y="48"/>
                    </a:lnTo>
                    <a:lnTo>
                      <a:pt x="180" y="50"/>
                    </a:lnTo>
                    <a:lnTo>
                      <a:pt x="178" y="52"/>
                    </a:lnTo>
                    <a:lnTo>
                      <a:pt x="174" y="54"/>
                    </a:lnTo>
                    <a:lnTo>
                      <a:pt x="162" y="56"/>
                    </a:lnTo>
                    <a:lnTo>
                      <a:pt x="128" y="56"/>
                    </a:lnTo>
                    <a:lnTo>
                      <a:pt x="128" y="56"/>
                    </a:lnTo>
                    <a:lnTo>
                      <a:pt x="52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6" y="54"/>
                    </a:lnTo>
                    <a:lnTo>
                      <a:pt x="2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2" y="44"/>
                    </a:lnTo>
                    <a:lnTo>
                      <a:pt x="12" y="36"/>
                    </a:lnTo>
                    <a:lnTo>
                      <a:pt x="5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7" name="Freeform 44"/>
              <p:cNvSpPr>
                <a:spLocks noEditPoints="1"/>
              </p:cNvSpPr>
              <p:nvPr/>
            </p:nvSpPr>
            <p:spPr bwMode="auto">
              <a:xfrm>
                <a:off x="13079665" y="1987550"/>
                <a:ext cx="342900" cy="38100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4"/>
                  </a:cxn>
                  <a:cxn ang="0">
                    <a:pos x="212" y="24"/>
                  </a:cxn>
                  <a:cxn ang="0">
                    <a:pos x="212" y="24"/>
                  </a:cxn>
                  <a:cxn ang="0">
                    <a:pos x="214" y="24"/>
                  </a:cxn>
                  <a:cxn ang="0">
                    <a:pos x="216" y="22"/>
                  </a:cxn>
                  <a:cxn ang="0">
                    <a:pos x="216" y="2"/>
                  </a:cxn>
                  <a:cxn ang="0">
                    <a:pos x="216" y="2"/>
                  </a:cxn>
                  <a:cxn ang="0">
                    <a:pos x="214" y="0"/>
                  </a:cxn>
                  <a:cxn ang="0">
                    <a:pos x="212" y="0"/>
                  </a:cxn>
                  <a:cxn ang="0">
                    <a:pos x="212" y="0"/>
                  </a:cxn>
                  <a:cxn ang="0">
                    <a:pos x="148" y="18"/>
                  </a:cxn>
                  <a:cxn ang="0">
                    <a:pos x="148" y="18"/>
                  </a:cxn>
                  <a:cxn ang="0">
                    <a:pos x="146" y="20"/>
                  </a:cxn>
                  <a:cxn ang="0">
                    <a:pos x="144" y="20"/>
                  </a:cxn>
                  <a:cxn ang="0">
                    <a:pos x="72" y="20"/>
                  </a:cxn>
                  <a:cxn ang="0">
                    <a:pos x="72" y="20"/>
                  </a:cxn>
                  <a:cxn ang="0">
                    <a:pos x="70" y="20"/>
                  </a:cxn>
                  <a:cxn ang="0">
                    <a:pos x="68" y="18"/>
                  </a:cxn>
                  <a:cxn ang="0">
                    <a:pos x="68" y="16"/>
                  </a:cxn>
                  <a:cxn ang="0">
                    <a:pos x="68" y="16"/>
                  </a:cxn>
                  <a:cxn ang="0">
                    <a:pos x="70" y="14"/>
                  </a:cxn>
                  <a:cxn ang="0">
                    <a:pos x="72" y="14"/>
                  </a:cxn>
                  <a:cxn ang="0">
                    <a:pos x="144" y="14"/>
                  </a:cxn>
                  <a:cxn ang="0">
                    <a:pos x="144" y="14"/>
                  </a:cxn>
                  <a:cxn ang="0">
                    <a:pos x="146" y="14"/>
                  </a:cxn>
                  <a:cxn ang="0">
                    <a:pos x="148" y="16"/>
                  </a:cxn>
                  <a:cxn ang="0">
                    <a:pos x="148" y="18"/>
                  </a:cxn>
                  <a:cxn ang="0">
                    <a:pos x="148" y="8"/>
                  </a:cxn>
                  <a:cxn ang="0">
                    <a:pos x="148" y="8"/>
                  </a:cxn>
                  <a:cxn ang="0">
                    <a:pos x="146" y="10"/>
                  </a:cxn>
                  <a:cxn ang="0">
                    <a:pos x="144" y="10"/>
                  </a:cxn>
                  <a:cxn ang="0">
                    <a:pos x="72" y="10"/>
                  </a:cxn>
                  <a:cxn ang="0">
                    <a:pos x="72" y="10"/>
                  </a:cxn>
                  <a:cxn ang="0">
                    <a:pos x="70" y="10"/>
                  </a:cxn>
                  <a:cxn ang="0">
                    <a:pos x="68" y="8"/>
                  </a:cxn>
                  <a:cxn ang="0">
                    <a:pos x="68" y="6"/>
                  </a:cxn>
                  <a:cxn ang="0">
                    <a:pos x="68" y="6"/>
                  </a:cxn>
                  <a:cxn ang="0">
                    <a:pos x="70" y="4"/>
                  </a:cxn>
                  <a:cxn ang="0">
                    <a:pos x="72" y="4"/>
                  </a:cxn>
                  <a:cxn ang="0">
                    <a:pos x="144" y="4"/>
                  </a:cxn>
                  <a:cxn ang="0">
                    <a:pos x="144" y="4"/>
                  </a:cxn>
                  <a:cxn ang="0">
                    <a:pos x="146" y="4"/>
                  </a:cxn>
                  <a:cxn ang="0">
                    <a:pos x="148" y="6"/>
                  </a:cxn>
                  <a:cxn ang="0">
                    <a:pos x="148" y="8"/>
                  </a:cxn>
                </a:cxnLst>
                <a:rect l="0" t="0" r="r" b="b"/>
                <a:pathLst>
                  <a:path w="216" h="24">
                    <a:moveTo>
                      <a:pt x="212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212" y="24"/>
                    </a:lnTo>
                    <a:lnTo>
                      <a:pt x="212" y="24"/>
                    </a:lnTo>
                    <a:lnTo>
                      <a:pt x="214" y="24"/>
                    </a:lnTo>
                    <a:lnTo>
                      <a:pt x="216" y="2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4" y="0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  <a:moveTo>
                      <a:pt x="148" y="18"/>
                    </a:moveTo>
                    <a:lnTo>
                      <a:pt x="148" y="18"/>
                    </a:lnTo>
                    <a:lnTo>
                      <a:pt x="146" y="20"/>
                    </a:lnTo>
                    <a:lnTo>
                      <a:pt x="144" y="20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6"/>
                    </a:lnTo>
                    <a:lnTo>
                      <a:pt x="148" y="18"/>
                    </a:lnTo>
                    <a:close/>
                    <a:moveTo>
                      <a:pt x="148" y="8"/>
                    </a:moveTo>
                    <a:lnTo>
                      <a:pt x="148" y="8"/>
                    </a:lnTo>
                    <a:lnTo>
                      <a:pt x="146" y="10"/>
                    </a:lnTo>
                    <a:lnTo>
                      <a:pt x="144" y="10"/>
                    </a:lnTo>
                    <a:lnTo>
                      <a:pt x="72" y="10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8" y="6"/>
                    </a:lnTo>
                    <a:lnTo>
                      <a:pt x="68" y="6"/>
                    </a:lnTo>
                    <a:lnTo>
                      <a:pt x="70" y="4"/>
                    </a:lnTo>
                    <a:lnTo>
                      <a:pt x="72" y="4"/>
                    </a:lnTo>
                    <a:lnTo>
                      <a:pt x="144" y="4"/>
                    </a:lnTo>
                    <a:lnTo>
                      <a:pt x="144" y="4"/>
                    </a:lnTo>
                    <a:lnTo>
                      <a:pt x="146" y="4"/>
                    </a:lnTo>
                    <a:lnTo>
                      <a:pt x="148" y="6"/>
                    </a:lnTo>
                    <a:lnTo>
                      <a:pt x="14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59" name="组合 251"/>
            <p:cNvGrpSpPr/>
            <p:nvPr/>
          </p:nvGrpSpPr>
          <p:grpSpPr>
            <a:xfrm>
              <a:off x="3856416" y="2217569"/>
              <a:ext cx="671435" cy="512018"/>
              <a:chOff x="13091838" y="3422650"/>
              <a:chExt cx="1525588" cy="984243"/>
            </a:xfrm>
            <a:solidFill>
              <a:srgbClr val="00B0F0"/>
            </a:solidFill>
          </p:grpSpPr>
          <p:sp>
            <p:nvSpPr>
              <p:cNvPr id="60" name="Freeform 76"/>
              <p:cNvSpPr>
                <a:spLocks/>
              </p:cNvSpPr>
              <p:nvPr/>
            </p:nvSpPr>
            <p:spPr bwMode="auto">
              <a:xfrm>
                <a:off x="13583966" y="3422650"/>
                <a:ext cx="401639" cy="141289"/>
              </a:xfrm>
              <a:custGeom>
                <a:avLst/>
                <a:gdLst/>
                <a:ahLst/>
                <a:cxnLst>
                  <a:cxn ang="0">
                    <a:pos x="439" y="172"/>
                  </a:cxn>
                  <a:cxn ang="0">
                    <a:pos x="452" y="179"/>
                  </a:cxn>
                  <a:cxn ang="0">
                    <a:pos x="459" y="177"/>
                  </a:cxn>
                  <a:cxn ang="0">
                    <a:pos x="501" y="143"/>
                  </a:cxn>
                  <a:cxn ang="0">
                    <a:pos x="504" y="138"/>
                  </a:cxn>
                  <a:cxn ang="0">
                    <a:pos x="506" y="132"/>
                  </a:cxn>
                  <a:cxn ang="0">
                    <a:pos x="501" y="118"/>
                  </a:cxn>
                  <a:cxn ang="0">
                    <a:pos x="477" y="93"/>
                  </a:cxn>
                  <a:cxn ang="0">
                    <a:pos x="423" y="52"/>
                  </a:cxn>
                  <a:cxn ang="0">
                    <a:pos x="363" y="22"/>
                  </a:cxn>
                  <a:cxn ang="0">
                    <a:pos x="297" y="5"/>
                  </a:cxn>
                  <a:cxn ang="0">
                    <a:pos x="262" y="0"/>
                  </a:cxn>
                  <a:cxn ang="0">
                    <a:pos x="241" y="0"/>
                  </a:cxn>
                  <a:cxn ang="0">
                    <a:pos x="177" y="7"/>
                  </a:cxn>
                  <a:cxn ang="0">
                    <a:pos x="115" y="24"/>
                  </a:cxn>
                  <a:cxn ang="0">
                    <a:pos x="57" y="52"/>
                  </a:cxn>
                  <a:cxn ang="0">
                    <a:pos x="7" y="91"/>
                  </a:cxn>
                  <a:cxn ang="0">
                    <a:pos x="2" y="98"/>
                  </a:cxn>
                  <a:cxn ang="0">
                    <a:pos x="2" y="111"/>
                  </a:cxn>
                  <a:cxn ang="0">
                    <a:pos x="37" y="152"/>
                  </a:cxn>
                  <a:cxn ang="0">
                    <a:pos x="42" y="155"/>
                  </a:cxn>
                  <a:cxn ang="0">
                    <a:pos x="51" y="157"/>
                  </a:cxn>
                  <a:cxn ang="0">
                    <a:pos x="62" y="154"/>
                  </a:cxn>
                  <a:cxn ang="0">
                    <a:pos x="81" y="137"/>
                  </a:cxn>
                  <a:cxn ang="0">
                    <a:pos x="123" y="111"/>
                  </a:cxn>
                  <a:cxn ang="0">
                    <a:pos x="169" y="93"/>
                  </a:cxn>
                  <a:cxn ang="0">
                    <a:pos x="216" y="84"/>
                  </a:cxn>
                  <a:cxn ang="0">
                    <a:pos x="241" y="83"/>
                  </a:cxn>
                  <a:cxn ang="0">
                    <a:pos x="256" y="84"/>
                  </a:cxn>
                  <a:cxn ang="0">
                    <a:pos x="309" y="93"/>
                  </a:cxn>
                  <a:cxn ang="0">
                    <a:pos x="358" y="110"/>
                  </a:cxn>
                  <a:cxn ang="0">
                    <a:pos x="402" y="137"/>
                  </a:cxn>
                  <a:cxn ang="0">
                    <a:pos x="439" y="172"/>
                  </a:cxn>
                </a:cxnLst>
                <a:rect l="0" t="0" r="r" b="b"/>
                <a:pathLst>
                  <a:path w="506" h="179">
                    <a:moveTo>
                      <a:pt x="439" y="172"/>
                    </a:moveTo>
                    <a:lnTo>
                      <a:pt x="439" y="172"/>
                    </a:lnTo>
                    <a:lnTo>
                      <a:pt x="445" y="177"/>
                    </a:lnTo>
                    <a:lnTo>
                      <a:pt x="452" y="179"/>
                    </a:lnTo>
                    <a:lnTo>
                      <a:pt x="452" y="179"/>
                    </a:lnTo>
                    <a:lnTo>
                      <a:pt x="459" y="177"/>
                    </a:lnTo>
                    <a:lnTo>
                      <a:pt x="464" y="174"/>
                    </a:lnTo>
                    <a:lnTo>
                      <a:pt x="501" y="143"/>
                    </a:lnTo>
                    <a:lnTo>
                      <a:pt x="501" y="143"/>
                    </a:lnTo>
                    <a:lnTo>
                      <a:pt x="504" y="138"/>
                    </a:lnTo>
                    <a:lnTo>
                      <a:pt x="506" y="132"/>
                    </a:lnTo>
                    <a:lnTo>
                      <a:pt x="506" y="132"/>
                    </a:lnTo>
                    <a:lnTo>
                      <a:pt x="506" y="125"/>
                    </a:lnTo>
                    <a:lnTo>
                      <a:pt x="501" y="118"/>
                    </a:lnTo>
                    <a:lnTo>
                      <a:pt x="501" y="118"/>
                    </a:lnTo>
                    <a:lnTo>
                      <a:pt x="477" y="93"/>
                    </a:lnTo>
                    <a:lnTo>
                      <a:pt x="450" y="71"/>
                    </a:lnTo>
                    <a:lnTo>
                      <a:pt x="423" y="52"/>
                    </a:lnTo>
                    <a:lnTo>
                      <a:pt x="393" y="35"/>
                    </a:lnTo>
                    <a:lnTo>
                      <a:pt x="363" y="22"/>
                    </a:lnTo>
                    <a:lnTo>
                      <a:pt x="329" y="12"/>
                    </a:lnTo>
                    <a:lnTo>
                      <a:pt x="297" y="5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09" y="2"/>
                    </a:lnTo>
                    <a:lnTo>
                      <a:pt x="177" y="7"/>
                    </a:lnTo>
                    <a:lnTo>
                      <a:pt x="145" y="14"/>
                    </a:lnTo>
                    <a:lnTo>
                      <a:pt x="115" y="24"/>
                    </a:lnTo>
                    <a:lnTo>
                      <a:pt x="86" y="37"/>
                    </a:lnTo>
                    <a:lnTo>
                      <a:pt x="57" y="52"/>
                    </a:lnTo>
                    <a:lnTo>
                      <a:pt x="32" y="71"/>
                    </a:lnTo>
                    <a:lnTo>
                      <a:pt x="7" y="91"/>
                    </a:lnTo>
                    <a:lnTo>
                      <a:pt x="7" y="91"/>
                    </a:lnTo>
                    <a:lnTo>
                      <a:pt x="2" y="98"/>
                    </a:lnTo>
                    <a:lnTo>
                      <a:pt x="0" y="105"/>
                    </a:lnTo>
                    <a:lnTo>
                      <a:pt x="2" y="111"/>
                    </a:lnTo>
                    <a:lnTo>
                      <a:pt x="5" y="116"/>
                    </a:lnTo>
                    <a:lnTo>
                      <a:pt x="37" y="152"/>
                    </a:lnTo>
                    <a:lnTo>
                      <a:pt x="37" y="152"/>
                    </a:lnTo>
                    <a:lnTo>
                      <a:pt x="42" y="155"/>
                    </a:lnTo>
                    <a:lnTo>
                      <a:pt x="51" y="157"/>
                    </a:lnTo>
                    <a:lnTo>
                      <a:pt x="51" y="157"/>
                    </a:lnTo>
                    <a:lnTo>
                      <a:pt x="56" y="157"/>
                    </a:lnTo>
                    <a:lnTo>
                      <a:pt x="62" y="154"/>
                    </a:lnTo>
                    <a:lnTo>
                      <a:pt x="62" y="154"/>
                    </a:lnTo>
                    <a:lnTo>
                      <a:pt x="81" y="137"/>
                    </a:lnTo>
                    <a:lnTo>
                      <a:pt x="101" y="123"/>
                    </a:lnTo>
                    <a:lnTo>
                      <a:pt x="123" y="111"/>
                    </a:lnTo>
                    <a:lnTo>
                      <a:pt x="145" y="101"/>
                    </a:lnTo>
                    <a:lnTo>
                      <a:pt x="169" y="93"/>
                    </a:lnTo>
                    <a:lnTo>
                      <a:pt x="192" y="88"/>
                    </a:lnTo>
                    <a:lnTo>
                      <a:pt x="216" y="84"/>
                    </a:lnTo>
                    <a:lnTo>
                      <a:pt x="241" y="83"/>
                    </a:lnTo>
                    <a:lnTo>
                      <a:pt x="241" y="83"/>
                    </a:lnTo>
                    <a:lnTo>
                      <a:pt x="256" y="84"/>
                    </a:lnTo>
                    <a:lnTo>
                      <a:pt x="256" y="84"/>
                    </a:lnTo>
                    <a:lnTo>
                      <a:pt x="283" y="86"/>
                    </a:lnTo>
                    <a:lnTo>
                      <a:pt x="309" y="93"/>
                    </a:lnTo>
                    <a:lnTo>
                      <a:pt x="332" y="100"/>
                    </a:lnTo>
                    <a:lnTo>
                      <a:pt x="358" y="110"/>
                    </a:lnTo>
                    <a:lnTo>
                      <a:pt x="380" y="122"/>
                    </a:lnTo>
                    <a:lnTo>
                      <a:pt x="402" y="137"/>
                    </a:lnTo>
                    <a:lnTo>
                      <a:pt x="420" y="154"/>
                    </a:lnTo>
                    <a:lnTo>
                      <a:pt x="439" y="172"/>
                    </a:lnTo>
                    <a:lnTo>
                      <a:pt x="439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1" name="Freeform 77"/>
              <p:cNvSpPr>
                <a:spLocks/>
              </p:cNvSpPr>
              <p:nvPr/>
            </p:nvSpPr>
            <p:spPr bwMode="auto">
              <a:xfrm>
                <a:off x="13668104" y="3532187"/>
                <a:ext cx="225426" cy="100013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47" y="0"/>
                  </a:cxn>
                  <a:cxn ang="0">
                    <a:pos x="137" y="0"/>
                  </a:cxn>
                  <a:cxn ang="0">
                    <a:pos x="137" y="0"/>
                  </a:cxn>
                  <a:cxn ang="0">
                    <a:pos x="118" y="2"/>
                  </a:cxn>
                  <a:cxn ang="0">
                    <a:pos x="100" y="4"/>
                  </a:cxn>
                  <a:cxn ang="0">
                    <a:pos x="83" y="7"/>
                  </a:cxn>
                  <a:cxn ang="0">
                    <a:pos x="66" y="14"/>
                  </a:cxn>
                  <a:cxn ang="0">
                    <a:pos x="49" y="21"/>
                  </a:cxn>
                  <a:cxn ang="0">
                    <a:pos x="34" y="29"/>
                  </a:cxn>
                  <a:cxn ang="0">
                    <a:pos x="19" y="39"/>
                  </a:cxn>
                  <a:cxn ang="0">
                    <a:pos x="5" y="51"/>
                  </a:cxn>
                  <a:cxn ang="0">
                    <a:pos x="5" y="51"/>
                  </a:cxn>
                  <a:cxn ang="0">
                    <a:pos x="2" y="58"/>
                  </a:cxn>
                  <a:cxn ang="0">
                    <a:pos x="0" y="64"/>
                  </a:cxn>
                  <a:cxn ang="0">
                    <a:pos x="0" y="71"/>
                  </a:cxn>
                  <a:cxn ang="0">
                    <a:pos x="5" y="76"/>
                  </a:cxn>
                  <a:cxn ang="0">
                    <a:pos x="37" y="112"/>
                  </a:cxn>
                  <a:cxn ang="0">
                    <a:pos x="37" y="112"/>
                  </a:cxn>
                  <a:cxn ang="0">
                    <a:pos x="42" y="115"/>
                  </a:cxn>
                  <a:cxn ang="0">
                    <a:pos x="49" y="117"/>
                  </a:cxn>
                  <a:cxn ang="0">
                    <a:pos x="49" y="117"/>
                  </a:cxn>
                  <a:cxn ang="0">
                    <a:pos x="56" y="117"/>
                  </a:cxn>
                  <a:cxn ang="0">
                    <a:pos x="63" y="112"/>
                  </a:cxn>
                  <a:cxn ang="0">
                    <a:pos x="63" y="112"/>
                  </a:cxn>
                  <a:cxn ang="0">
                    <a:pos x="78" y="100"/>
                  </a:cxn>
                  <a:cxn ang="0">
                    <a:pos x="96" y="91"/>
                  </a:cxn>
                  <a:cxn ang="0">
                    <a:pos x="117" y="85"/>
                  </a:cxn>
                  <a:cxn ang="0">
                    <a:pos x="137" y="83"/>
                  </a:cxn>
                  <a:cxn ang="0">
                    <a:pos x="137" y="83"/>
                  </a:cxn>
                  <a:cxn ang="0">
                    <a:pos x="142" y="83"/>
                  </a:cxn>
                  <a:cxn ang="0">
                    <a:pos x="142" y="83"/>
                  </a:cxn>
                  <a:cxn ang="0">
                    <a:pos x="154" y="85"/>
                  </a:cxn>
                  <a:cxn ang="0">
                    <a:pos x="164" y="86"/>
                  </a:cxn>
                  <a:cxn ang="0">
                    <a:pos x="184" y="95"/>
                  </a:cxn>
                  <a:cxn ang="0">
                    <a:pos x="201" y="105"/>
                  </a:cxn>
                  <a:cxn ang="0">
                    <a:pos x="209" y="112"/>
                  </a:cxn>
                  <a:cxn ang="0">
                    <a:pos x="218" y="118"/>
                  </a:cxn>
                  <a:cxn ang="0">
                    <a:pos x="218" y="118"/>
                  </a:cxn>
                  <a:cxn ang="0">
                    <a:pos x="223" y="124"/>
                  </a:cxn>
                  <a:cxn ang="0">
                    <a:pos x="231" y="125"/>
                  </a:cxn>
                  <a:cxn ang="0">
                    <a:pos x="231" y="125"/>
                  </a:cxn>
                  <a:cxn ang="0">
                    <a:pos x="236" y="124"/>
                  </a:cxn>
                  <a:cxn ang="0">
                    <a:pos x="243" y="120"/>
                  </a:cxn>
                  <a:cxn ang="0">
                    <a:pos x="279" y="90"/>
                  </a:cxn>
                  <a:cxn ang="0">
                    <a:pos x="279" y="90"/>
                  </a:cxn>
                  <a:cxn ang="0">
                    <a:pos x="282" y="85"/>
                  </a:cxn>
                  <a:cxn ang="0">
                    <a:pos x="284" y="78"/>
                  </a:cxn>
                  <a:cxn ang="0">
                    <a:pos x="284" y="78"/>
                  </a:cxn>
                  <a:cxn ang="0">
                    <a:pos x="284" y="71"/>
                  </a:cxn>
                  <a:cxn ang="0">
                    <a:pos x="280" y="64"/>
                  </a:cxn>
                  <a:cxn ang="0">
                    <a:pos x="280" y="64"/>
                  </a:cxn>
                  <a:cxn ang="0">
                    <a:pos x="267" y="51"/>
                  </a:cxn>
                  <a:cxn ang="0">
                    <a:pos x="252" y="39"/>
                  </a:cxn>
                  <a:cxn ang="0">
                    <a:pos x="236" y="29"/>
                  </a:cxn>
                  <a:cxn ang="0">
                    <a:pos x="220" y="19"/>
                  </a:cxn>
                  <a:cxn ang="0">
                    <a:pos x="203" y="12"/>
                  </a:cxn>
                  <a:cxn ang="0">
                    <a:pos x="186" y="7"/>
                  </a:cxn>
                  <a:cxn ang="0">
                    <a:pos x="167" y="2"/>
                  </a:cxn>
                  <a:cxn ang="0">
                    <a:pos x="147" y="0"/>
                  </a:cxn>
                  <a:cxn ang="0">
                    <a:pos x="147" y="0"/>
                  </a:cxn>
                </a:cxnLst>
                <a:rect l="0" t="0" r="r" b="b"/>
                <a:pathLst>
                  <a:path w="284" h="125">
                    <a:moveTo>
                      <a:pt x="147" y="0"/>
                    </a:moveTo>
                    <a:lnTo>
                      <a:pt x="147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18" y="2"/>
                    </a:lnTo>
                    <a:lnTo>
                      <a:pt x="100" y="4"/>
                    </a:lnTo>
                    <a:lnTo>
                      <a:pt x="83" y="7"/>
                    </a:lnTo>
                    <a:lnTo>
                      <a:pt x="66" y="14"/>
                    </a:lnTo>
                    <a:lnTo>
                      <a:pt x="49" y="21"/>
                    </a:lnTo>
                    <a:lnTo>
                      <a:pt x="34" y="29"/>
                    </a:lnTo>
                    <a:lnTo>
                      <a:pt x="19" y="39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2" y="58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5" y="76"/>
                    </a:lnTo>
                    <a:lnTo>
                      <a:pt x="37" y="112"/>
                    </a:lnTo>
                    <a:lnTo>
                      <a:pt x="37" y="112"/>
                    </a:lnTo>
                    <a:lnTo>
                      <a:pt x="42" y="115"/>
                    </a:lnTo>
                    <a:lnTo>
                      <a:pt x="49" y="117"/>
                    </a:lnTo>
                    <a:lnTo>
                      <a:pt x="49" y="117"/>
                    </a:lnTo>
                    <a:lnTo>
                      <a:pt x="56" y="117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78" y="100"/>
                    </a:lnTo>
                    <a:lnTo>
                      <a:pt x="96" y="91"/>
                    </a:lnTo>
                    <a:lnTo>
                      <a:pt x="117" y="85"/>
                    </a:lnTo>
                    <a:lnTo>
                      <a:pt x="137" y="83"/>
                    </a:lnTo>
                    <a:lnTo>
                      <a:pt x="137" y="83"/>
                    </a:lnTo>
                    <a:lnTo>
                      <a:pt x="142" y="83"/>
                    </a:lnTo>
                    <a:lnTo>
                      <a:pt x="142" y="83"/>
                    </a:lnTo>
                    <a:lnTo>
                      <a:pt x="154" y="85"/>
                    </a:lnTo>
                    <a:lnTo>
                      <a:pt x="164" y="86"/>
                    </a:lnTo>
                    <a:lnTo>
                      <a:pt x="184" y="95"/>
                    </a:lnTo>
                    <a:lnTo>
                      <a:pt x="201" y="105"/>
                    </a:lnTo>
                    <a:lnTo>
                      <a:pt x="209" y="112"/>
                    </a:lnTo>
                    <a:lnTo>
                      <a:pt x="218" y="118"/>
                    </a:lnTo>
                    <a:lnTo>
                      <a:pt x="218" y="118"/>
                    </a:lnTo>
                    <a:lnTo>
                      <a:pt x="223" y="124"/>
                    </a:lnTo>
                    <a:lnTo>
                      <a:pt x="231" y="125"/>
                    </a:lnTo>
                    <a:lnTo>
                      <a:pt x="231" y="125"/>
                    </a:lnTo>
                    <a:lnTo>
                      <a:pt x="236" y="124"/>
                    </a:lnTo>
                    <a:lnTo>
                      <a:pt x="243" y="120"/>
                    </a:lnTo>
                    <a:lnTo>
                      <a:pt x="279" y="90"/>
                    </a:lnTo>
                    <a:lnTo>
                      <a:pt x="279" y="90"/>
                    </a:lnTo>
                    <a:lnTo>
                      <a:pt x="282" y="85"/>
                    </a:lnTo>
                    <a:lnTo>
                      <a:pt x="284" y="78"/>
                    </a:lnTo>
                    <a:lnTo>
                      <a:pt x="284" y="78"/>
                    </a:lnTo>
                    <a:lnTo>
                      <a:pt x="284" y="71"/>
                    </a:lnTo>
                    <a:lnTo>
                      <a:pt x="280" y="64"/>
                    </a:lnTo>
                    <a:lnTo>
                      <a:pt x="280" y="64"/>
                    </a:lnTo>
                    <a:lnTo>
                      <a:pt x="267" y="51"/>
                    </a:lnTo>
                    <a:lnTo>
                      <a:pt x="252" y="39"/>
                    </a:lnTo>
                    <a:lnTo>
                      <a:pt x="236" y="29"/>
                    </a:lnTo>
                    <a:lnTo>
                      <a:pt x="220" y="19"/>
                    </a:lnTo>
                    <a:lnTo>
                      <a:pt x="203" y="12"/>
                    </a:lnTo>
                    <a:lnTo>
                      <a:pt x="186" y="7"/>
                    </a:lnTo>
                    <a:lnTo>
                      <a:pt x="167" y="2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2" name="Freeform 78"/>
              <p:cNvSpPr>
                <a:spLocks noEditPoints="1"/>
              </p:cNvSpPr>
              <p:nvPr/>
            </p:nvSpPr>
            <p:spPr bwMode="auto">
              <a:xfrm>
                <a:off x="13091838" y="3470270"/>
                <a:ext cx="1525588" cy="936623"/>
              </a:xfrm>
              <a:custGeom>
                <a:avLst/>
                <a:gdLst/>
                <a:ahLst/>
                <a:cxnLst>
                  <a:cxn ang="0">
                    <a:pos x="1805" y="1019"/>
                  </a:cxn>
                  <a:cxn ang="0">
                    <a:pos x="1625" y="1019"/>
                  </a:cxn>
                  <a:cxn ang="0">
                    <a:pos x="1176" y="0"/>
                  </a:cxn>
                  <a:cxn ang="0">
                    <a:pos x="1093" y="494"/>
                  </a:cxn>
                  <a:cxn ang="0">
                    <a:pos x="572" y="1019"/>
                  </a:cxn>
                  <a:cxn ang="0">
                    <a:pos x="523" y="176"/>
                  </a:cxn>
                  <a:cxn ang="0">
                    <a:pos x="314" y="203"/>
                  </a:cxn>
                  <a:cxn ang="0">
                    <a:pos x="301" y="262"/>
                  </a:cxn>
                  <a:cxn ang="0">
                    <a:pos x="118" y="1019"/>
                  </a:cxn>
                  <a:cxn ang="0">
                    <a:pos x="2" y="1169"/>
                  </a:cxn>
                  <a:cxn ang="0">
                    <a:pos x="1917" y="1181"/>
                  </a:cxn>
                  <a:cxn ang="0">
                    <a:pos x="1922" y="1169"/>
                  </a:cxn>
                  <a:cxn ang="0">
                    <a:pos x="741" y="756"/>
                  </a:cxn>
                  <a:cxn ang="0">
                    <a:pos x="896" y="756"/>
                  </a:cxn>
                  <a:cxn ang="0">
                    <a:pos x="1049" y="756"/>
                  </a:cxn>
                  <a:cxn ang="0">
                    <a:pos x="677" y="756"/>
                  </a:cxn>
                  <a:cxn ang="0">
                    <a:pos x="434" y="604"/>
                  </a:cxn>
                  <a:cxn ang="0">
                    <a:pos x="425" y="533"/>
                  </a:cxn>
                  <a:cxn ang="0">
                    <a:pos x="498" y="520"/>
                  </a:cxn>
                  <a:cxn ang="0">
                    <a:pos x="513" y="533"/>
                  </a:cxn>
                  <a:cxn ang="0">
                    <a:pos x="505" y="604"/>
                  </a:cxn>
                  <a:cxn ang="0">
                    <a:pos x="513" y="933"/>
                  </a:cxn>
                  <a:cxn ang="0">
                    <a:pos x="439" y="947"/>
                  </a:cxn>
                  <a:cxn ang="0">
                    <a:pos x="425" y="933"/>
                  </a:cxn>
                  <a:cxn ang="0">
                    <a:pos x="434" y="862"/>
                  </a:cxn>
                  <a:cxn ang="0">
                    <a:pos x="508" y="866"/>
                  </a:cxn>
                  <a:cxn ang="0">
                    <a:pos x="348" y="791"/>
                  </a:cxn>
                  <a:cxn ang="0">
                    <a:pos x="334" y="805"/>
                  </a:cxn>
                  <a:cxn ang="0">
                    <a:pos x="262" y="796"/>
                  </a:cxn>
                  <a:cxn ang="0">
                    <a:pos x="263" y="724"/>
                  </a:cxn>
                  <a:cxn ang="0">
                    <a:pos x="339" y="720"/>
                  </a:cxn>
                  <a:cxn ang="0">
                    <a:pos x="243" y="397"/>
                  </a:cxn>
                  <a:cxn ang="0">
                    <a:pos x="258" y="383"/>
                  </a:cxn>
                  <a:cxn ang="0">
                    <a:pos x="331" y="391"/>
                  </a:cxn>
                  <a:cxn ang="0">
                    <a:pos x="328" y="464"/>
                  </a:cxn>
                  <a:cxn ang="0">
                    <a:pos x="252" y="467"/>
                  </a:cxn>
                  <a:cxn ang="0">
                    <a:pos x="1464" y="105"/>
                  </a:cxn>
                  <a:cxn ang="0">
                    <a:pos x="1471" y="96"/>
                  </a:cxn>
                  <a:cxn ang="0">
                    <a:pos x="1490" y="101"/>
                  </a:cxn>
                  <a:cxn ang="0">
                    <a:pos x="1490" y="940"/>
                  </a:cxn>
                  <a:cxn ang="0">
                    <a:pos x="1471" y="945"/>
                  </a:cxn>
                  <a:cxn ang="0">
                    <a:pos x="1464" y="105"/>
                  </a:cxn>
                  <a:cxn ang="0">
                    <a:pos x="1362" y="98"/>
                  </a:cxn>
                  <a:cxn ang="0">
                    <a:pos x="1382" y="100"/>
                  </a:cxn>
                  <a:cxn ang="0">
                    <a:pos x="1383" y="940"/>
                  </a:cxn>
                  <a:cxn ang="0">
                    <a:pos x="1363" y="945"/>
                  </a:cxn>
                  <a:cxn ang="0">
                    <a:pos x="1356" y="105"/>
                  </a:cxn>
                  <a:cxn ang="0">
                    <a:pos x="1254" y="98"/>
                  </a:cxn>
                  <a:cxn ang="0">
                    <a:pos x="1276" y="100"/>
                  </a:cxn>
                  <a:cxn ang="0">
                    <a:pos x="1277" y="940"/>
                  </a:cxn>
                  <a:cxn ang="0">
                    <a:pos x="1257" y="945"/>
                  </a:cxn>
                  <a:cxn ang="0">
                    <a:pos x="1250" y="105"/>
                  </a:cxn>
                </a:cxnLst>
                <a:rect l="0" t="0" r="r" b="b"/>
                <a:pathLst>
                  <a:path w="1923" h="1181">
                    <a:moveTo>
                      <a:pt x="1820" y="1029"/>
                    </a:moveTo>
                    <a:lnTo>
                      <a:pt x="1820" y="1029"/>
                    </a:lnTo>
                    <a:lnTo>
                      <a:pt x="1815" y="1024"/>
                    </a:lnTo>
                    <a:lnTo>
                      <a:pt x="1810" y="1021"/>
                    </a:lnTo>
                    <a:lnTo>
                      <a:pt x="1805" y="1019"/>
                    </a:lnTo>
                    <a:lnTo>
                      <a:pt x="1798" y="1019"/>
                    </a:lnTo>
                    <a:lnTo>
                      <a:pt x="1750" y="1019"/>
                    </a:lnTo>
                    <a:lnTo>
                      <a:pt x="1750" y="739"/>
                    </a:lnTo>
                    <a:lnTo>
                      <a:pt x="1625" y="606"/>
                    </a:lnTo>
                    <a:lnTo>
                      <a:pt x="1625" y="1019"/>
                    </a:lnTo>
                    <a:lnTo>
                      <a:pt x="1583" y="1019"/>
                    </a:lnTo>
                    <a:lnTo>
                      <a:pt x="1583" y="562"/>
                    </a:lnTo>
                    <a:lnTo>
                      <a:pt x="1583" y="0"/>
                    </a:lnTo>
                    <a:lnTo>
                      <a:pt x="1218" y="0"/>
                    </a:lnTo>
                    <a:lnTo>
                      <a:pt x="1176" y="0"/>
                    </a:lnTo>
                    <a:lnTo>
                      <a:pt x="1176" y="1019"/>
                    </a:lnTo>
                    <a:lnTo>
                      <a:pt x="1124" y="1019"/>
                    </a:lnTo>
                    <a:lnTo>
                      <a:pt x="1124" y="562"/>
                    </a:lnTo>
                    <a:lnTo>
                      <a:pt x="1093" y="562"/>
                    </a:lnTo>
                    <a:lnTo>
                      <a:pt x="1093" y="494"/>
                    </a:lnTo>
                    <a:lnTo>
                      <a:pt x="751" y="553"/>
                    </a:lnTo>
                    <a:lnTo>
                      <a:pt x="751" y="562"/>
                    </a:lnTo>
                    <a:lnTo>
                      <a:pt x="626" y="562"/>
                    </a:lnTo>
                    <a:lnTo>
                      <a:pt x="626" y="1019"/>
                    </a:lnTo>
                    <a:lnTo>
                      <a:pt x="572" y="1019"/>
                    </a:lnTo>
                    <a:lnTo>
                      <a:pt x="572" y="262"/>
                    </a:lnTo>
                    <a:lnTo>
                      <a:pt x="525" y="262"/>
                    </a:lnTo>
                    <a:lnTo>
                      <a:pt x="525" y="181"/>
                    </a:lnTo>
                    <a:lnTo>
                      <a:pt x="525" y="181"/>
                    </a:lnTo>
                    <a:lnTo>
                      <a:pt x="523" y="176"/>
                    </a:lnTo>
                    <a:lnTo>
                      <a:pt x="522" y="170"/>
                    </a:lnTo>
                    <a:lnTo>
                      <a:pt x="516" y="169"/>
                    </a:lnTo>
                    <a:lnTo>
                      <a:pt x="511" y="169"/>
                    </a:lnTo>
                    <a:lnTo>
                      <a:pt x="314" y="203"/>
                    </a:lnTo>
                    <a:lnTo>
                      <a:pt x="314" y="203"/>
                    </a:lnTo>
                    <a:lnTo>
                      <a:pt x="309" y="204"/>
                    </a:lnTo>
                    <a:lnTo>
                      <a:pt x="304" y="208"/>
                    </a:lnTo>
                    <a:lnTo>
                      <a:pt x="301" y="213"/>
                    </a:lnTo>
                    <a:lnTo>
                      <a:pt x="301" y="218"/>
                    </a:lnTo>
                    <a:lnTo>
                      <a:pt x="301" y="262"/>
                    </a:lnTo>
                    <a:lnTo>
                      <a:pt x="181" y="262"/>
                    </a:lnTo>
                    <a:lnTo>
                      <a:pt x="181" y="1019"/>
                    </a:lnTo>
                    <a:lnTo>
                      <a:pt x="125" y="1019"/>
                    </a:lnTo>
                    <a:lnTo>
                      <a:pt x="125" y="1019"/>
                    </a:lnTo>
                    <a:lnTo>
                      <a:pt x="118" y="1019"/>
                    </a:lnTo>
                    <a:lnTo>
                      <a:pt x="113" y="1021"/>
                    </a:lnTo>
                    <a:lnTo>
                      <a:pt x="108" y="1024"/>
                    </a:lnTo>
                    <a:lnTo>
                      <a:pt x="103" y="1029"/>
                    </a:lnTo>
                    <a:lnTo>
                      <a:pt x="2" y="1169"/>
                    </a:lnTo>
                    <a:lnTo>
                      <a:pt x="2" y="1169"/>
                    </a:lnTo>
                    <a:lnTo>
                      <a:pt x="0" y="1174"/>
                    </a:lnTo>
                    <a:lnTo>
                      <a:pt x="2" y="1178"/>
                    </a:lnTo>
                    <a:lnTo>
                      <a:pt x="4" y="1179"/>
                    </a:lnTo>
                    <a:lnTo>
                      <a:pt x="7" y="1181"/>
                    </a:lnTo>
                    <a:lnTo>
                      <a:pt x="1917" y="1181"/>
                    </a:lnTo>
                    <a:lnTo>
                      <a:pt x="1917" y="1181"/>
                    </a:lnTo>
                    <a:lnTo>
                      <a:pt x="1920" y="1179"/>
                    </a:lnTo>
                    <a:lnTo>
                      <a:pt x="1922" y="1178"/>
                    </a:lnTo>
                    <a:lnTo>
                      <a:pt x="1923" y="1174"/>
                    </a:lnTo>
                    <a:lnTo>
                      <a:pt x="1922" y="1169"/>
                    </a:lnTo>
                    <a:lnTo>
                      <a:pt x="1820" y="1029"/>
                    </a:lnTo>
                    <a:close/>
                    <a:moveTo>
                      <a:pt x="741" y="660"/>
                    </a:moveTo>
                    <a:lnTo>
                      <a:pt x="879" y="660"/>
                    </a:lnTo>
                    <a:lnTo>
                      <a:pt x="879" y="756"/>
                    </a:lnTo>
                    <a:lnTo>
                      <a:pt x="741" y="756"/>
                    </a:lnTo>
                    <a:lnTo>
                      <a:pt x="741" y="660"/>
                    </a:lnTo>
                    <a:close/>
                    <a:moveTo>
                      <a:pt x="896" y="660"/>
                    </a:moveTo>
                    <a:lnTo>
                      <a:pt x="1033" y="660"/>
                    </a:lnTo>
                    <a:lnTo>
                      <a:pt x="1033" y="756"/>
                    </a:lnTo>
                    <a:lnTo>
                      <a:pt x="896" y="756"/>
                    </a:lnTo>
                    <a:lnTo>
                      <a:pt x="896" y="660"/>
                    </a:lnTo>
                    <a:close/>
                    <a:moveTo>
                      <a:pt x="1049" y="660"/>
                    </a:moveTo>
                    <a:lnTo>
                      <a:pt x="1082" y="660"/>
                    </a:lnTo>
                    <a:lnTo>
                      <a:pt x="1082" y="756"/>
                    </a:lnTo>
                    <a:lnTo>
                      <a:pt x="1049" y="756"/>
                    </a:lnTo>
                    <a:lnTo>
                      <a:pt x="1049" y="660"/>
                    </a:lnTo>
                    <a:close/>
                    <a:moveTo>
                      <a:pt x="677" y="660"/>
                    </a:moveTo>
                    <a:lnTo>
                      <a:pt x="724" y="660"/>
                    </a:lnTo>
                    <a:lnTo>
                      <a:pt x="724" y="756"/>
                    </a:lnTo>
                    <a:lnTo>
                      <a:pt x="677" y="756"/>
                    </a:lnTo>
                    <a:lnTo>
                      <a:pt x="677" y="660"/>
                    </a:lnTo>
                    <a:close/>
                    <a:moveTo>
                      <a:pt x="498" y="606"/>
                    </a:moveTo>
                    <a:lnTo>
                      <a:pt x="439" y="606"/>
                    </a:lnTo>
                    <a:lnTo>
                      <a:pt x="439" y="606"/>
                    </a:lnTo>
                    <a:lnTo>
                      <a:pt x="434" y="604"/>
                    </a:lnTo>
                    <a:lnTo>
                      <a:pt x="429" y="601"/>
                    </a:lnTo>
                    <a:lnTo>
                      <a:pt x="425" y="597"/>
                    </a:lnTo>
                    <a:lnTo>
                      <a:pt x="425" y="591"/>
                    </a:lnTo>
                    <a:lnTo>
                      <a:pt x="425" y="533"/>
                    </a:lnTo>
                    <a:lnTo>
                      <a:pt x="425" y="533"/>
                    </a:lnTo>
                    <a:lnTo>
                      <a:pt x="425" y="528"/>
                    </a:lnTo>
                    <a:lnTo>
                      <a:pt x="429" y="523"/>
                    </a:lnTo>
                    <a:lnTo>
                      <a:pt x="434" y="521"/>
                    </a:lnTo>
                    <a:lnTo>
                      <a:pt x="439" y="520"/>
                    </a:lnTo>
                    <a:lnTo>
                      <a:pt x="498" y="520"/>
                    </a:lnTo>
                    <a:lnTo>
                      <a:pt x="498" y="520"/>
                    </a:lnTo>
                    <a:lnTo>
                      <a:pt x="505" y="521"/>
                    </a:lnTo>
                    <a:lnTo>
                      <a:pt x="508" y="523"/>
                    </a:lnTo>
                    <a:lnTo>
                      <a:pt x="511" y="528"/>
                    </a:lnTo>
                    <a:lnTo>
                      <a:pt x="513" y="533"/>
                    </a:lnTo>
                    <a:lnTo>
                      <a:pt x="513" y="591"/>
                    </a:lnTo>
                    <a:lnTo>
                      <a:pt x="513" y="591"/>
                    </a:lnTo>
                    <a:lnTo>
                      <a:pt x="511" y="597"/>
                    </a:lnTo>
                    <a:lnTo>
                      <a:pt x="508" y="601"/>
                    </a:lnTo>
                    <a:lnTo>
                      <a:pt x="505" y="604"/>
                    </a:lnTo>
                    <a:lnTo>
                      <a:pt x="498" y="606"/>
                    </a:lnTo>
                    <a:lnTo>
                      <a:pt x="498" y="606"/>
                    </a:lnTo>
                    <a:close/>
                    <a:moveTo>
                      <a:pt x="513" y="874"/>
                    </a:moveTo>
                    <a:lnTo>
                      <a:pt x="513" y="933"/>
                    </a:lnTo>
                    <a:lnTo>
                      <a:pt x="513" y="933"/>
                    </a:lnTo>
                    <a:lnTo>
                      <a:pt x="511" y="938"/>
                    </a:lnTo>
                    <a:lnTo>
                      <a:pt x="508" y="941"/>
                    </a:lnTo>
                    <a:lnTo>
                      <a:pt x="505" y="945"/>
                    </a:lnTo>
                    <a:lnTo>
                      <a:pt x="498" y="947"/>
                    </a:lnTo>
                    <a:lnTo>
                      <a:pt x="439" y="947"/>
                    </a:lnTo>
                    <a:lnTo>
                      <a:pt x="439" y="947"/>
                    </a:lnTo>
                    <a:lnTo>
                      <a:pt x="434" y="945"/>
                    </a:lnTo>
                    <a:lnTo>
                      <a:pt x="429" y="941"/>
                    </a:lnTo>
                    <a:lnTo>
                      <a:pt x="425" y="938"/>
                    </a:lnTo>
                    <a:lnTo>
                      <a:pt x="425" y="933"/>
                    </a:lnTo>
                    <a:lnTo>
                      <a:pt x="425" y="874"/>
                    </a:lnTo>
                    <a:lnTo>
                      <a:pt x="425" y="874"/>
                    </a:lnTo>
                    <a:lnTo>
                      <a:pt x="425" y="869"/>
                    </a:lnTo>
                    <a:lnTo>
                      <a:pt x="429" y="866"/>
                    </a:lnTo>
                    <a:lnTo>
                      <a:pt x="434" y="862"/>
                    </a:lnTo>
                    <a:lnTo>
                      <a:pt x="439" y="860"/>
                    </a:lnTo>
                    <a:lnTo>
                      <a:pt x="498" y="860"/>
                    </a:lnTo>
                    <a:lnTo>
                      <a:pt x="498" y="860"/>
                    </a:lnTo>
                    <a:lnTo>
                      <a:pt x="505" y="862"/>
                    </a:lnTo>
                    <a:lnTo>
                      <a:pt x="508" y="866"/>
                    </a:lnTo>
                    <a:lnTo>
                      <a:pt x="511" y="869"/>
                    </a:lnTo>
                    <a:lnTo>
                      <a:pt x="513" y="874"/>
                    </a:lnTo>
                    <a:lnTo>
                      <a:pt x="513" y="874"/>
                    </a:lnTo>
                    <a:close/>
                    <a:moveTo>
                      <a:pt x="348" y="734"/>
                    </a:moveTo>
                    <a:lnTo>
                      <a:pt x="348" y="791"/>
                    </a:lnTo>
                    <a:lnTo>
                      <a:pt x="348" y="791"/>
                    </a:lnTo>
                    <a:lnTo>
                      <a:pt x="346" y="796"/>
                    </a:lnTo>
                    <a:lnTo>
                      <a:pt x="343" y="801"/>
                    </a:lnTo>
                    <a:lnTo>
                      <a:pt x="339" y="805"/>
                    </a:lnTo>
                    <a:lnTo>
                      <a:pt x="334" y="805"/>
                    </a:lnTo>
                    <a:lnTo>
                      <a:pt x="274" y="805"/>
                    </a:lnTo>
                    <a:lnTo>
                      <a:pt x="274" y="805"/>
                    </a:lnTo>
                    <a:lnTo>
                      <a:pt x="269" y="805"/>
                    </a:lnTo>
                    <a:lnTo>
                      <a:pt x="263" y="801"/>
                    </a:lnTo>
                    <a:lnTo>
                      <a:pt x="262" y="796"/>
                    </a:lnTo>
                    <a:lnTo>
                      <a:pt x="260" y="791"/>
                    </a:lnTo>
                    <a:lnTo>
                      <a:pt x="260" y="734"/>
                    </a:lnTo>
                    <a:lnTo>
                      <a:pt x="260" y="734"/>
                    </a:lnTo>
                    <a:lnTo>
                      <a:pt x="262" y="729"/>
                    </a:lnTo>
                    <a:lnTo>
                      <a:pt x="263" y="724"/>
                    </a:lnTo>
                    <a:lnTo>
                      <a:pt x="269" y="720"/>
                    </a:lnTo>
                    <a:lnTo>
                      <a:pt x="274" y="720"/>
                    </a:lnTo>
                    <a:lnTo>
                      <a:pt x="334" y="720"/>
                    </a:lnTo>
                    <a:lnTo>
                      <a:pt x="334" y="720"/>
                    </a:lnTo>
                    <a:lnTo>
                      <a:pt x="339" y="720"/>
                    </a:lnTo>
                    <a:lnTo>
                      <a:pt x="343" y="724"/>
                    </a:lnTo>
                    <a:lnTo>
                      <a:pt x="346" y="729"/>
                    </a:lnTo>
                    <a:lnTo>
                      <a:pt x="348" y="734"/>
                    </a:lnTo>
                    <a:lnTo>
                      <a:pt x="348" y="734"/>
                    </a:lnTo>
                    <a:close/>
                    <a:moveTo>
                      <a:pt x="243" y="397"/>
                    </a:moveTo>
                    <a:lnTo>
                      <a:pt x="243" y="397"/>
                    </a:lnTo>
                    <a:lnTo>
                      <a:pt x="245" y="391"/>
                    </a:lnTo>
                    <a:lnTo>
                      <a:pt x="248" y="386"/>
                    </a:lnTo>
                    <a:lnTo>
                      <a:pt x="252" y="385"/>
                    </a:lnTo>
                    <a:lnTo>
                      <a:pt x="258" y="383"/>
                    </a:lnTo>
                    <a:lnTo>
                      <a:pt x="317" y="383"/>
                    </a:lnTo>
                    <a:lnTo>
                      <a:pt x="317" y="383"/>
                    </a:lnTo>
                    <a:lnTo>
                      <a:pt x="322" y="385"/>
                    </a:lnTo>
                    <a:lnTo>
                      <a:pt x="328" y="386"/>
                    </a:lnTo>
                    <a:lnTo>
                      <a:pt x="331" y="391"/>
                    </a:lnTo>
                    <a:lnTo>
                      <a:pt x="331" y="397"/>
                    </a:lnTo>
                    <a:lnTo>
                      <a:pt x="331" y="454"/>
                    </a:lnTo>
                    <a:lnTo>
                      <a:pt x="331" y="454"/>
                    </a:lnTo>
                    <a:lnTo>
                      <a:pt x="331" y="461"/>
                    </a:lnTo>
                    <a:lnTo>
                      <a:pt x="328" y="464"/>
                    </a:lnTo>
                    <a:lnTo>
                      <a:pt x="322" y="467"/>
                    </a:lnTo>
                    <a:lnTo>
                      <a:pt x="317" y="469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2" y="467"/>
                    </a:lnTo>
                    <a:lnTo>
                      <a:pt x="248" y="464"/>
                    </a:lnTo>
                    <a:lnTo>
                      <a:pt x="245" y="461"/>
                    </a:lnTo>
                    <a:lnTo>
                      <a:pt x="243" y="454"/>
                    </a:lnTo>
                    <a:lnTo>
                      <a:pt x="243" y="397"/>
                    </a:lnTo>
                    <a:close/>
                    <a:moveTo>
                      <a:pt x="1464" y="105"/>
                    </a:moveTo>
                    <a:lnTo>
                      <a:pt x="1464" y="105"/>
                    </a:lnTo>
                    <a:lnTo>
                      <a:pt x="1464" y="101"/>
                    </a:lnTo>
                    <a:lnTo>
                      <a:pt x="1466" y="100"/>
                    </a:lnTo>
                    <a:lnTo>
                      <a:pt x="1468" y="98"/>
                    </a:lnTo>
                    <a:lnTo>
                      <a:pt x="1471" y="96"/>
                    </a:lnTo>
                    <a:lnTo>
                      <a:pt x="1485" y="96"/>
                    </a:lnTo>
                    <a:lnTo>
                      <a:pt x="1485" y="96"/>
                    </a:lnTo>
                    <a:lnTo>
                      <a:pt x="1486" y="98"/>
                    </a:lnTo>
                    <a:lnTo>
                      <a:pt x="1490" y="100"/>
                    </a:lnTo>
                    <a:lnTo>
                      <a:pt x="1490" y="101"/>
                    </a:lnTo>
                    <a:lnTo>
                      <a:pt x="1491" y="105"/>
                    </a:lnTo>
                    <a:lnTo>
                      <a:pt x="1491" y="464"/>
                    </a:lnTo>
                    <a:lnTo>
                      <a:pt x="1491" y="938"/>
                    </a:lnTo>
                    <a:lnTo>
                      <a:pt x="1491" y="938"/>
                    </a:lnTo>
                    <a:lnTo>
                      <a:pt x="1490" y="940"/>
                    </a:lnTo>
                    <a:lnTo>
                      <a:pt x="1490" y="941"/>
                    </a:lnTo>
                    <a:lnTo>
                      <a:pt x="1486" y="943"/>
                    </a:lnTo>
                    <a:lnTo>
                      <a:pt x="1485" y="945"/>
                    </a:lnTo>
                    <a:lnTo>
                      <a:pt x="1471" y="945"/>
                    </a:lnTo>
                    <a:lnTo>
                      <a:pt x="1471" y="945"/>
                    </a:lnTo>
                    <a:lnTo>
                      <a:pt x="1466" y="943"/>
                    </a:lnTo>
                    <a:lnTo>
                      <a:pt x="1466" y="943"/>
                    </a:lnTo>
                    <a:lnTo>
                      <a:pt x="1464" y="940"/>
                    </a:lnTo>
                    <a:lnTo>
                      <a:pt x="1464" y="938"/>
                    </a:lnTo>
                    <a:lnTo>
                      <a:pt x="1464" y="105"/>
                    </a:lnTo>
                    <a:close/>
                    <a:moveTo>
                      <a:pt x="1356" y="105"/>
                    </a:moveTo>
                    <a:lnTo>
                      <a:pt x="1356" y="105"/>
                    </a:lnTo>
                    <a:lnTo>
                      <a:pt x="1358" y="101"/>
                    </a:lnTo>
                    <a:lnTo>
                      <a:pt x="1360" y="100"/>
                    </a:lnTo>
                    <a:lnTo>
                      <a:pt x="1362" y="98"/>
                    </a:lnTo>
                    <a:lnTo>
                      <a:pt x="1363" y="96"/>
                    </a:lnTo>
                    <a:lnTo>
                      <a:pt x="1377" y="96"/>
                    </a:lnTo>
                    <a:lnTo>
                      <a:pt x="1377" y="96"/>
                    </a:lnTo>
                    <a:lnTo>
                      <a:pt x="1380" y="98"/>
                    </a:lnTo>
                    <a:lnTo>
                      <a:pt x="1382" y="100"/>
                    </a:lnTo>
                    <a:lnTo>
                      <a:pt x="1383" y="101"/>
                    </a:lnTo>
                    <a:lnTo>
                      <a:pt x="1383" y="105"/>
                    </a:lnTo>
                    <a:lnTo>
                      <a:pt x="1383" y="938"/>
                    </a:lnTo>
                    <a:lnTo>
                      <a:pt x="1383" y="938"/>
                    </a:lnTo>
                    <a:lnTo>
                      <a:pt x="1383" y="940"/>
                    </a:lnTo>
                    <a:lnTo>
                      <a:pt x="1382" y="941"/>
                    </a:lnTo>
                    <a:lnTo>
                      <a:pt x="1380" y="943"/>
                    </a:lnTo>
                    <a:lnTo>
                      <a:pt x="1377" y="945"/>
                    </a:lnTo>
                    <a:lnTo>
                      <a:pt x="1363" y="945"/>
                    </a:lnTo>
                    <a:lnTo>
                      <a:pt x="1363" y="945"/>
                    </a:lnTo>
                    <a:lnTo>
                      <a:pt x="1362" y="943"/>
                    </a:lnTo>
                    <a:lnTo>
                      <a:pt x="1360" y="941"/>
                    </a:lnTo>
                    <a:lnTo>
                      <a:pt x="1358" y="940"/>
                    </a:lnTo>
                    <a:lnTo>
                      <a:pt x="1356" y="938"/>
                    </a:lnTo>
                    <a:lnTo>
                      <a:pt x="1356" y="105"/>
                    </a:lnTo>
                    <a:close/>
                    <a:moveTo>
                      <a:pt x="1250" y="105"/>
                    </a:moveTo>
                    <a:lnTo>
                      <a:pt x="1250" y="105"/>
                    </a:lnTo>
                    <a:lnTo>
                      <a:pt x="1250" y="101"/>
                    </a:lnTo>
                    <a:lnTo>
                      <a:pt x="1252" y="100"/>
                    </a:lnTo>
                    <a:lnTo>
                      <a:pt x="1254" y="98"/>
                    </a:lnTo>
                    <a:lnTo>
                      <a:pt x="1257" y="96"/>
                    </a:lnTo>
                    <a:lnTo>
                      <a:pt x="1270" y="96"/>
                    </a:lnTo>
                    <a:lnTo>
                      <a:pt x="1270" y="96"/>
                    </a:lnTo>
                    <a:lnTo>
                      <a:pt x="1274" y="98"/>
                    </a:lnTo>
                    <a:lnTo>
                      <a:pt x="1276" y="100"/>
                    </a:lnTo>
                    <a:lnTo>
                      <a:pt x="1277" y="101"/>
                    </a:lnTo>
                    <a:lnTo>
                      <a:pt x="1277" y="105"/>
                    </a:lnTo>
                    <a:lnTo>
                      <a:pt x="1277" y="938"/>
                    </a:lnTo>
                    <a:lnTo>
                      <a:pt x="1277" y="938"/>
                    </a:lnTo>
                    <a:lnTo>
                      <a:pt x="1277" y="940"/>
                    </a:lnTo>
                    <a:lnTo>
                      <a:pt x="1276" y="941"/>
                    </a:lnTo>
                    <a:lnTo>
                      <a:pt x="1274" y="943"/>
                    </a:lnTo>
                    <a:lnTo>
                      <a:pt x="1270" y="945"/>
                    </a:lnTo>
                    <a:lnTo>
                      <a:pt x="1257" y="945"/>
                    </a:lnTo>
                    <a:lnTo>
                      <a:pt x="1257" y="945"/>
                    </a:lnTo>
                    <a:lnTo>
                      <a:pt x="1254" y="943"/>
                    </a:lnTo>
                    <a:lnTo>
                      <a:pt x="1252" y="941"/>
                    </a:lnTo>
                    <a:lnTo>
                      <a:pt x="1250" y="940"/>
                    </a:lnTo>
                    <a:lnTo>
                      <a:pt x="1250" y="938"/>
                    </a:lnTo>
                    <a:lnTo>
                      <a:pt x="1250" y="1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63" name="TextBox 97"/>
            <p:cNvSpPr txBox="1"/>
            <p:nvPr/>
          </p:nvSpPr>
          <p:spPr>
            <a:xfrm>
              <a:off x="4595529" y="2773772"/>
              <a:ext cx="1462797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大企业</a:t>
              </a:r>
            </a:p>
          </p:txBody>
        </p:sp>
        <p:grpSp>
          <p:nvGrpSpPr>
            <p:cNvPr id="64" name="组合 266"/>
            <p:cNvGrpSpPr/>
            <p:nvPr/>
          </p:nvGrpSpPr>
          <p:grpSpPr>
            <a:xfrm>
              <a:off x="4989647" y="2181899"/>
              <a:ext cx="570606" cy="547689"/>
              <a:chOff x="10686400" y="717550"/>
              <a:chExt cx="958850" cy="923925"/>
            </a:xfrm>
            <a:solidFill>
              <a:srgbClr val="00B0F0"/>
            </a:solidFill>
          </p:grpSpPr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10861025" y="717550"/>
                <a:ext cx="111124" cy="469900"/>
              </a:xfrm>
              <a:custGeom>
                <a:avLst/>
                <a:gdLst/>
                <a:ahLst/>
                <a:cxnLst>
                  <a:cxn ang="0">
                    <a:pos x="70" y="296"/>
                  </a:cxn>
                  <a:cxn ang="0">
                    <a:pos x="58" y="0"/>
                  </a:cxn>
                  <a:cxn ang="0">
                    <a:pos x="14" y="0"/>
                  </a:cxn>
                  <a:cxn ang="0">
                    <a:pos x="0" y="296"/>
                  </a:cxn>
                  <a:cxn ang="0">
                    <a:pos x="70" y="296"/>
                  </a:cxn>
                </a:cxnLst>
                <a:rect l="0" t="0" r="r" b="b"/>
                <a:pathLst>
                  <a:path w="70" h="296">
                    <a:moveTo>
                      <a:pt x="70" y="296"/>
                    </a:moveTo>
                    <a:lnTo>
                      <a:pt x="58" y="0"/>
                    </a:lnTo>
                    <a:lnTo>
                      <a:pt x="14" y="0"/>
                    </a:lnTo>
                    <a:lnTo>
                      <a:pt x="0" y="296"/>
                    </a:lnTo>
                    <a:lnTo>
                      <a:pt x="70" y="2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11426174" y="1012825"/>
                <a:ext cx="98425" cy="384174"/>
              </a:xfrm>
              <a:custGeom>
                <a:avLst/>
                <a:gdLst/>
                <a:ahLst/>
                <a:cxnLst>
                  <a:cxn ang="0">
                    <a:pos x="62" y="242"/>
                  </a:cxn>
                  <a:cxn ang="0">
                    <a:pos x="54" y="0"/>
                  </a:cxn>
                  <a:cxn ang="0">
                    <a:pos x="10" y="0"/>
                  </a:cxn>
                  <a:cxn ang="0">
                    <a:pos x="0" y="242"/>
                  </a:cxn>
                  <a:cxn ang="0">
                    <a:pos x="62" y="242"/>
                  </a:cxn>
                </a:cxnLst>
                <a:rect l="0" t="0" r="r" b="b"/>
                <a:pathLst>
                  <a:path w="62" h="242">
                    <a:moveTo>
                      <a:pt x="62" y="242"/>
                    </a:moveTo>
                    <a:lnTo>
                      <a:pt x="54" y="0"/>
                    </a:lnTo>
                    <a:lnTo>
                      <a:pt x="10" y="0"/>
                    </a:lnTo>
                    <a:lnTo>
                      <a:pt x="0" y="242"/>
                    </a:lnTo>
                    <a:lnTo>
                      <a:pt x="62" y="2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7" name="Freeform 11"/>
              <p:cNvSpPr>
                <a:spLocks/>
              </p:cNvSpPr>
              <p:nvPr/>
            </p:nvSpPr>
            <p:spPr bwMode="auto">
              <a:xfrm>
                <a:off x="10686400" y="1206501"/>
                <a:ext cx="958850" cy="434974"/>
              </a:xfrm>
              <a:custGeom>
                <a:avLst/>
                <a:gdLst/>
                <a:ahLst/>
                <a:cxnLst>
                  <a:cxn ang="0">
                    <a:pos x="446" y="170"/>
                  </a:cxn>
                  <a:cxn ang="0">
                    <a:pos x="604" y="170"/>
                  </a:cxn>
                  <a:cxn ang="0">
                    <a:pos x="604" y="132"/>
                  </a:cxn>
                  <a:cxn ang="0">
                    <a:pos x="400" y="132"/>
                  </a:cxn>
                  <a:cxn ang="0">
                    <a:pos x="400" y="46"/>
                  </a:cxn>
                  <a:cxn ang="0">
                    <a:pos x="210" y="46"/>
                  </a:cxn>
                  <a:cxn ang="0">
                    <a:pos x="210" y="0"/>
                  </a:cxn>
                  <a:cxn ang="0">
                    <a:pos x="76" y="0"/>
                  </a:cxn>
                  <a:cxn ang="0">
                    <a:pos x="76" y="46"/>
                  </a:cxn>
                  <a:cxn ang="0">
                    <a:pos x="0" y="46"/>
                  </a:cxn>
                  <a:cxn ang="0">
                    <a:pos x="0" y="84"/>
                  </a:cxn>
                  <a:cxn ang="0">
                    <a:pos x="148" y="84"/>
                  </a:cxn>
                  <a:cxn ang="0">
                    <a:pos x="148" y="110"/>
                  </a:cxn>
                  <a:cxn ang="0">
                    <a:pos x="0" y="110"/>
                  </a:cxn>
                  <a:cxn ang="0">
                    <a:pos x="0" y="142"/>
                  </a:cxn>
                  <a:cxn ang="0">
                    <a:pos x="148" y="142"/>
                  </a:cxn>
                  <a:cxn ang="0">
                    <a:pos x="148" y="168"/>
                  </a:cxn>
                  <a:cxn ang="0">
                    <a:pos x="0" y="168"/>
                  </a:cxn>
                  <a:cxn ang="0">
                    <a:pos x="0" y="202"/>
                  </a:cxn>
                  <a:cxn ang="0">
                    <a:pos x="148" y="202"/>
                  </a:cxn>
                  <a:cxn ang="0">
                    <a:pos x="148" y="230"/>
                  </a:cxn>
                  <a:cxn ang="0">
                    <a:pos x="0" y="230"/>
                  </a:cxn>
                  <a:cxn ang="0">
                    <a:pos x="0" y="274"/>
                  </a:cxn>
                  <a:cxn ang="0">
                    <a:pos x="604" y="274"/>
                  </a:cxn>
                  <a:cxn ang="0">
                    <a:pos x="604" y="198"/>
                  </a:cxn>
                  <a:cxn ang="0">
                    <a:pos x="446" y="198"/>
                  </a:cxn>
                  <a:cxn ang="0">
                    <a:pos x="446" y="170"/>
                  </a:cxn>
                </a:cxnLst>
                <a:rect l="0" t="0" r="r" b="b"/>
                <a:pathLst>
                  <a:path w="604" h="274">
                    <a:moveTo>
                      <a:pt x="446" y="170"/>
                    </a:moveTo>
                    <a:lnTo>
                      <a:pt x="604" y="170"/>
                    </a:lnTo>
                    <a:lnTo>
                      <a:pt x="604" y="132"/>
                    </a:lnTo>
                    <a:lnTo>
                      <a:pt x="400" y="132"/>
                    </a:lnTo>
                    <a:lnTo>
                      <a:pt x="400" y="46"/>
                    </a:lnTo>
                    <a:lnTo>
                      <a:pt x="210" y="46"/>
                    </a:lnTo>
                    <a:lnTo>
                      <a:pt x="210" y="0"/>
                    </a:lnTo>
                    <a:lnTo>
                      <a:pt x="76" y="0"/>
                    </a:lnTo>
                    <a:lnTo>
                      <a:pt x="76" y="46"/>
                    </a:lnTo>
                    <a:lnTo>
                      <a:pt x="0" y="46"/>
                    </a:lnTo>
                    <a:lnTo>
                      <a:pt x="0" y="84"/>
                    </a:lnTo>
                    <a:lnTo>
                      <a:pt x="148" y="84"/>
                    </a:lnTo>
                    <a:lnTo>
                      <a:pt x="148" y="110"/>
                    </a:lnTo>
                    <a:lnTo>
                      <a:pt x="0" y="110"/>
                    </a:lnTo>
                    <a:lnTo>
                      <a:pt x="0" y="142"/>
                    </a:lnTo>
                    <a:lnTo>
                      <a:pt x="148" y="142"/>
                    </a:lnTo>
                    <a:lnTo>
                      <a:pt x="148" y="168"/>
                    </a:lnTo>
                    <a:lnTo>
                      <a:pt x="0" y="168"/>
                    </a:lnTo>
                    <a:lnTo>
                      <a:pt x="0" y="202"/>
                    </a:lnTo>
                    <a:lnTo>
                      <a:pt x="148" y="202"/>
                    </a:lnTo>
                    <a:lnTo>
                      <a:pt x="148" y="230"/>
                    </a:lnTo>
                    <a:lnTo>
                      <a:pt x="0" y="230"/>
                    </a:lnTo>
                    <a:lnTo>
                      <a:pt x="0" y="274"/>
                    </a:lnTo>
                    <a:lnTo>
                      <a:pt x="604" y="274"/>
                    </a:lnTo>
                    <a:lnTo>
                      <a:pt x="604" y="198"/>
                    </a:lnTo>
                    <a:lnTo>
                      <a:pt x="446" y="198"/>
                    </a:lnTo>
                    <a:lnTo>
                      <a:pt x="446" y="1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69" name="矩形 90"/>
            <p:cNvSpPr/>
            <p:nvPr/>
          </p:nvSpPr>
          <p:spPr bwMode="auto">
            <a:xfrm>
              <a:off x="1714023" y="4486905"/>
              <a:ext cx="9147424" cy="2603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900" b="1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endParaRPr kumimoji="0" lang="zh-CN" altLang="en-US" sz="9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8" name="矩形 16"/>
            <p:cNvSpPr/>
            <p:nvPr/>
          </p:nvSpPr>
          <p:spPr bwMode="auto">
            <a:xfrm>
              <a:off x="7658789" y="4002616"/>
              <a:ext cx="3202658" cy="422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GaussDB</a:t>
              </a: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</a:t>
              </a:r>
              <a:r>
                <a:rPr kumimoji="0" lang="en-US" altLang="zh-CN" sz="105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</a:t>
              </a: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云服务</a:t>
              </a:r>
              <a:endParaRPr kumimoji="0" lang="en-US" altLang="zh-CN" sz="105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（集中式交易型数据库）</a:t>
              </a:r>
            </a:p>
          </p:txBody>
        </p:sp>
        <p:sp>
          <p:nvSpPr>
            <p:cNvPr id="72" name="上箭头 75"/>
            <p:cNvSpPr/>
            <p:nvPr/>
          </p:nvSpPr>
          <p:spPr>
            <a:xfrm>
              <a:off x="6387223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0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48878" y="709435"/>
            <a:ext cx="8046245" cy="4879805"/>
          </a:xfrm>
        </p:spPr>
        <p:txBody>
          <a:bodyPr/>
          <a:lstStyle/>
          <a:p>
            <a:r>
              <a:rPr lang="zh-CN" altLang="en-US" sz="1500" dirty="0">
                <a:sym typeface="Huawei Sans" panose="020C0503030203020204" pitchFamily="34" charset="0"/>
              </a:rPr>
              <a:t>公司战略：硬件开放、软件开源、使能伙伴；</a:t>
            </a:r>
            <a:endParaRPr lang="en-US" altLang="zh-CN" sz="1500" dirty="0">
              <a:sym typeface="Huawei Sans" panose="020C0503030203020204" pitchFamily="34" charset="0"/>
            </a:endParaRPr>
          </a:p>
          <a:p>
            <a:r>
              <a:rPr lang="zh-CN" altLang="en-US" sz="1500" dirty="0">
                <a:sym typeface="Huawei Sans" panose="020C0503030203020204" pitchFamily="34" charset="0"/>
              </a:rPr>
              <a:t>通过</a:t>
            </a:r>
            <a:r>
              <a:rPr lang="en-US" altLang="zh-CN" sz="1500" dirty="0" err="1">
                <a:sym typeface="Huawei Sans" panose="020C0503030203020204" pitchFamily="34" charset="0"/>
              </a:rPr>
              <a:t>openGauss</a:t>
            </a:r>
            <a:r>
              <a:rPr lang="zh-CN" altLang="en-US" sz="1500" dirty="0">
                <a:sym typeface="Huawei Sans" panose="020C0503030203020204" pitchFamily="34" charset="0"/>
              </a:rPr>
              <a:t>开源社区运作，推广华为自有数据库生态，助力鲲鹏计算产业生态构建；</a:t>
            </a:r>
            <a:endParaRPr lang="en-US" altLang="zh-CN" sz="1500" dirty="0">
              <a:sym typeface="Huawei Sans" panose="020C0503030203020204" pitchFamily="34" charset="0"/>
            </a:endParaRPr>
          </a:p>
          <a:p>
            <a:r>
              <a:rPr lang="zh-CN" altLang="en-US" sz="1500" dirty="0">
                <a:sym typeface="Huawei Sans" panose="020C0503030203020204" pitchFamily="34" charset="0"/>
              </a:rPr>
              <a:t>聚国内数据库人才，携手并进，共筑国产数据库事业。</a:t>
            </a: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21312105"/>
              </p:ext>
            </p:extLst>
          </p:nvPr>
        </p:nvGraphicFramePr>
        <p:xfrm>
          <a:off x="1248719" y="1938556"/>
          <a:ext cx="6646562" cy="259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396891" y="2463535"/>
            <a:ext cx="1783601" cy="1881257"/>
            <a:chOff x="779646" y="2887578"/>
            <a:chExt cx="3031958" cy="2762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779646" y="2887578"/>
              <a:ext cx="3031958" cy="2762452"/>
              <a:chOff x="779646" y="2887578"/>
              <a:chExt cx="3031958" cy="2762452"/>
            </a:xfrm>
          </p:grpSpPr>
          <p:sp>
            <p:nvSpPr>
              <p:cNvPr id="19" name="上箭头标注 18"/>
              <p:cNvSpPr/>
              <p:nvPr/>
            </p:nvSpPr>
            <p:spPr>
              <a:xfrm>
                <a:off x="779646" y="4658627"/>
                <a:ext cx="3031958" cy="991403"/>
              </a:xfrm>
              <a:prstGeom prst="upArrowCallout">
                <a:avLst/>
              </a:prstGeom>
              <a:solidFill>
                <a:srgbClr val="C7000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上游产业</a:t>
                </a:r>
                <a:endParaRPr kumimoji="0" lang="en-US" altLang="zh-CN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计算机硬件、云服务</a:t>
                </a:r>
              </a:p>
            </p:txBody>
          </p:sp>
          <p:sp>
            <p:nvSpPr>
              <p:cNvPr id="20" name="上箭头标注 19"/>
              <p:cNvSpPr/>
              <p:nvPr/>
            </p:nvSpPr>
            <p:spPr>
              <a:xfrm>
                <a:off x="779646" y="3753853"/>
                <a:ext cx="3031958" cy="896445"/>
              </a:xfrm>
              <a:prstGeom prst="upArrowCallo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779646" y="2887578"/>
                <a:ext cx="3031958" cy="857944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下游产业</a:t>
                </a:r>
                <a:endParaRPr kumimoji="0" lang="en-US" altLang="zh-CN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政府、金融、教育、医疗</a:t>
                </a:r>
                <a:r>
                  <a:rPr kumimoji="0" lang="en-US" altLang="zh-CN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…</a:t>
                </a:r>
                <a:endPara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23" name="等腰三角形 22"/>
            <p:cNvSpPr/>
            <p:nvPr/>
          </p:nvSpPr>
          <p:spPr>
            <a:xfrm>
              <a:off x="779646" y="4109987"/>
              <a:ext cx="2954955" cy="548640"/>
            </a:xfrm>
            <a:prstGeom prst="triangle">
              <a:avLst>
                <a:gd name="adj" fmla="val 0"/>
              </a:avLst>
            </a:prstGeom>
            <a:solidFill>
              <a:srgbClr val="C7000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35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6210" y="4170518"/>
              <a:ext cx="1785393" cy="44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数据库产业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879" y="109152"/>
            <a:ext cx="8046244" cy="485982"/>
          </a:xfrm>
        </p:spPr>
        <p:txBody>
          <a:bodyPr>
            <a:normAutofit fontScale="90000"/>
          </a:bodyPr>
          <a:lstStyle/>
          <a:p>
            <a:r>
              <a:rPr lang="en-US" altLang="zh-CN" sz="2700" dirty="0" err="1">
                <a:sym typeface="Huawei Sans" panose="020C0503030203020204" pitchFamily="34" charset="0"/>
              </a:rPr>
              <a:t>openGauss</a:t>
            </a:r>
            <a:r>
              <a:rPr lang="zh-CN" altLang="en-US" sz="2700" dirty="0">
                <a:sym typeface="Huawei Sans" panose="020C0503030203020204" pitchFamily="34" charset="0"/>
              </a:rPr>
              <a:t>为什么开源</a:t>
            </a:r>
            <a:r>
              <a:rPr lang="en-US" altLang="zh-CN" sz="2700" dirty="0">
                <a:sym typeface="Huawei Sans" panose="020C0503030203020204" pitchFamily="34" charset="0"/>
              </a:rPr>
              <a:t>? (1)</a:t>
            </a:r>
            <a:r>
              <a:rPr lang="en-US" altLang="zh-CN" dirty="0" smtClean="0">
                <a:sym typeface="Huawei Sans" panose="020C0503030203020204" pitchFamily="34" charset="0"/>
              </a:rPr>
              <a:t/>
            </a:r>
            <a:br>
              <a:rPr lang="en-US" altLang="zh-CN" dirty="0" smtClean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B5678C0-3E21-4C63-8E36-8DC2C8833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AB5678C0-3E21-4C63-8E36-8DC2C8833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31B3DFE-FF00-49D7-AB75-80CB789BBF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"/>
                                        <p:tgtEl>
                                          <p:spTgt spid="17">
                                            <p:graphicEl>
                                              <a:dgm id="{231B3DFE-FF00-49D7-AB75-80CB789BBF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BB8F383-57B5-4EAA-AEC7-90E10D211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graphicEl>
                                              <a:dgm id="{5BB8F383-57B5-4EAA-AEC7-90E10D211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EA821E1-A6CA-450E-BCC5-113EA81A1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graphicEl>
                                              <a:dgm id="{9EA821E1-A6CA-450E-BCC5-113EA81A18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3C856B6-68FA-491A-8054-4FF83A6DF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graphicEl>
                                              <a:dgm id="{B3C856B6-68FA-491A-8054-4FF83A6DF9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C1FEEAF-47BC-485A-B64B-A9A74E109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>
                                            <p:graphicEl>
                                              <a:dgm id="{9C1FEEAF-47BC-485A-B64B-A9A74E109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110537" cy="554461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数据管理的理论与方法、技术。</a:t>
            </a:r>
            <a:endParaRPr lang="en-US" altLang="zh-CN" sz="24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重要：有定期举行了多年的国际学术会议（且形成一定的权威性 ，美国计算机协会</a:t>
            </a:r>
            <a:r>
              <a:rPr lang="en-US" altLang="zh-CN" sz="2400" i="1" dirty="0" smtClean="0"/>
              <a:t>ACM</a:t>
            </a:r>
            <a:r>
              <a:rPr lang="en-US" altLang="zh-CN" sz="2400" i="1" dirty="0" smtClean="0">
                <a:latin typeface="Times New Roman" pitchFamily="18" charset="0"/>
              </a:rPr>
              <a:t>——</a:t>
            </a:r>
            <a:r>
              <a:rPr lang="en-US" altLang="zh-CN" sz="2400" dirty="0" smtClean="0"/>
              <a:t>Association for Computing Machinery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IEEE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en-US" altLang="zh-CN" sz="2400" i="1" dirty="0" smtClean="0"/>
              <a:t>Institute of Electrical and Electronics Engineers</a:t>
            </a:r>
            <a:r>
              <a:rPr lang="en-US" altLang="zh-CN" sz="2400" dirty="0" smtClean="0"/>
              <a:t>, Inc.) </a:t>
            </a:r>
            <a:r>
              <a:rPr lang="zh-CN" altLang="en-US" sz="2400" dirty="0" smtClean="0"/>
              <a:t>，有相关的重要期刊。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三大会议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ICDE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en-US" altLang="zh-CN" sz="2400" i="1" dirty="0" smtClean="0"/>
              <a:t>International Conference on Data Engineering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SIGMOD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en-US" altLang="zh-CN" sz="2400" i="1" dirty="0" smtClean="0"/>
              <a:t>Special Interest Group on Management Of Data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VLDB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en-US" altLang="zh-CN" sz="2400" i="1" dirty="0" smtClean="0"/>
              <a:t>International Conference on Very Large Data Bases</a:t>
            </a:r>
            <a:r>
              <a:rPr lang="en-US" altLang="zh-CN" sz="2400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期刊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TKDE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en-US" altLang="zh-CN" sz="2400" i="1" dirty="0" smtClean="0"/>
              <a:t>IEEE Transactions on Knowledge and Data Engineering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6AB6320-8AB1-4902-AC21-DFA6A0C8B53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93750"/>
          </a:xfrm>
        </p:spPr>
        <p:txBody>
          <a:bodyPr/>
          <a:lstStyle/>
          <a:p>
            <a:r>
              <a:rPr lang="zh-CN" altLang="en-US" sz="4400" dirty="0" smtClean="0"/>
              <a:t>数据库是计算机科学的重要分支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847163" y="4954839"/>
            <a:ext cx="7207096" cy="4660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39858" y="1663070"/>
            <a:ext cx="7207096" cy="621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体系架构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45751" y="2358971"/>
            <a:ext cx="7207096" cy="24842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流程图: 磁盘 48"/>
          <p:cNvSpPr/>
          <p:nvPr/>
        </p:nvSpPr>
        <p:spPr bwMode="auto">
          <a:xfrm>
            <a:off x="4427963" y="5061493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07696" y="513678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控制文件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1156955" y="4508781"/>
            <a:ext cx="1078628" cy="294301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50432" y="4480307"/>
            <a:ext cx="1088648" cy="461665"/>
          </a:xfrm>
          <a:prstGeom prst="rect">
            <a:avLst/>
          </a:prstGeom>
          <a:solidFill>
            <a:srgbClr val="30B5C5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系统监控线程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1156954" y="1977657"/>
            <a:ext cx="6506830" cy="253916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848731" y="1990653"/>
            <a:ext cx="41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客户端驱动：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CAPI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JDBC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ODBC</a:t>
            </a:r>
            <a:endParaRPr kumimoji="0" lang="zh-CN" altLang="en-US" sz="12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1156954" y="1722373"/>
            <a:ext cx="6506831" cy="25391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36581" y="1718425"/>
            <a:ext cx="20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业务应用进程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5325474" y="4516563"/>
            <a:ext cx="1044688" cy="307927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76833" y="4541280"/>
            <a:ext cx="915557" cy="461665"/>
          </a:xfrm>
          <a:prstGeom prst="rect">
            <a:avLst/>
          </a:prstGeom>
          <a:solidFill>
            <a:srgbClr val="30B5C5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日志写线程</a:t>
            </a:r>
          </a:p>
        </p:txBody>
      </p:sp>
      <p:sp>
        <p:nvSpPr>
          <p:cNvPr id="61" name="流程图: 磁盘 60"/>
          <p:cNvSpPr/>
          <p:nvPr/>
        </p:nvSpPr>
        <p:spPr bwMode="auto">
          <a:xfrm>
            <a:off x="5590138" y="5064504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72423" y="5143823"/>
            <a:ext cx="11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Redo</a:t>
            </a: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日志文件</a:t>
            </a: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4220853" y="2235909"/>
            <a:ext cx="0" cy="1782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9" name="流程图: 磁盘 68"/>
          <p:cNvSpPr/>
          <p:nvPr/>
        </p:nvSpPr>
        <p:spPr bwMode="auto">
          <a:xfrm>
            <a:off x="3310262" y="5055251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435701" y="513833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数据文件</a:t>
            </a:r>
          </a:p>
        </p:txBody>
      </p:sp>
      <p:sp>
        <p:nvSpPr>
          <p:cNvPr id="71" name="流程图: 磁盘 70"/>
          <p:cNvSpPr/>
          <p:nvPr/>
        </p:nvSpPr>
        <p:spPr bwMode="auto">
          <a:xfrm>
            <a:off x="997367" y="5035217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59385" y="512765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配置文件</a:t>
            </a:r>
          </a:p>
        </p:txBody>
      </p:sp>
      <p:sp>
        <p:nvSpPr>
          <p:cNvPr id="73" name="流程图: 磁盘 72"/>
          <p:cNvSpPr/>
          <p:nvPr/>
        </p:nvSpPr>
        <p:spPr bwMode="auto">
          <a:xfrm>
            <a:off x="6834841" y="5048183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833626" y="5136781"/>
            <a:ext cx="1100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归档日志文件</a:t>
            </a:r>
          </a:p>
        </p:txBody>
      </p:sp>
      <p:sp>
        <p:nvSpPr>
          <p:cNvPr id="76" name="圆角矩形 75"/>
          <p:cNvSpPr/>
          <p:nvPr/>
        </p:nvSpPr>
        <p:spPr bwMode="auto">
          <a:xfrm>
            <a:off x="2437821" y="4516565"/>
            <a:ext cx="1244026" cy="287693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593565" y="4539675"/>
            <a:ext cx="9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检查点线程</a:t>
            </a:r>
          </a:p>
        </p:txBody>
      </p:sp>
      <p:sp>
        <p:nvSpPr>
          <p:cNvPr id="78" name="圆角矩形 77"/>
          <p:cNvSpPr/>
          <p:nvPr/>
        </p:nvSpPr>
        <p:spPr bwMode="auto">
          <a:xfrm>
            <a:off x="3902510" y="4516564"/>
            <a:ext cx="1244026" cy="295940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062903" y="4533781"/>
            <a:ext cx="126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后台写线程</a:t>
            </a:r>
          </a:p>
        </p:txBody>
      </p:sp>
      <p:sp>
        <p:nvSpPr>
          <p:cNvPr id="80" name="圆角矩形 79"/>
          <p:cNvSpPr/>
          <p:nvPr/>
        </p:nvSpPr>
        <p:spPr bwMode="auto">
          <a:xfrm>
            <a:off x="6616252" y="4516563"/>
            <a:ext cx="1047533" cy="294767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51391" y="4533497"/>
            <a:ext cx="101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归档线程</a:t>
            </a:r>
          </a:p>
        </p:txBody>
      </p:sp>
      <p:sp>
        <p:nvSpPr>
          <p:cNvPr id="82" name="圆角矩形 81"/>
          <p:cNvSpPr/>
          <p:nvPr/>
        </p:nvSpPr>
        <p:spPr bwMode="auto">
          <a:xfrm>
            <a:off x="3252728" y="2420674"/>
            <a:ext cx="2161921" cy="281504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88256" y="2441427"/>
            <a:ext cx="1327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业务处理线程</a:t>
            </a:r>
          </a:p>
        </p:txBody>
      </p:sp>
      <p:sp>
        <p:nvSpPr>
          <p:cNvPr id="84" name="圆角矩形 83"/>
          <p:cNvSpPr/>
          <p:nvPr/>
        </p:nvSpPr>
        <p:spPr bwMode="auto">
          <a:xfrm>
            <a:off x="5620732" y="4080679"/>
            <a:ext cx="2043052" cy="361928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94984" y="4147131"/>
            <a:ext cx="13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Redo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日志缓冲区</a:t>
            </a:r>
          </a:p>
        </p:txBody>
      </p:sp>
      <p:sp>
        <p:nvSpPr>
          <p:cNvPr id="86" name="圆角矩形 85"/>
          <p:cNvSpPr/>
          <p:nvPr/>
        </p:nvSpPr>
        <p:spPr bwMode="auto">
          <a:xfrm>
            <a:off x="3281011" y="4074469"/>
            <a:ext cx="2133638" cy="361928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907420" y="4148308"/>
            <a:ext cx="89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数据缓冲区</a:t>
            </a:r>
          </a:p>
        </p:txBody>
      </p:sp>
      <p:sp>
        <p:nvSpPr>
          <p:cNvPr id="88" name="圆角矩形 87"/>
          <p:cNvSpPr/>
          <p:nvPr/>
        </p:nvSpPr>
        <p:spPr bwMode="auto">
          <a:xfrm>
            <a:off x="1156954" y="4098457"/>
            <a:ext cx="1865711" cy="332046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518587" y="4156554"/>
            <a:ext cx="13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数据字典缓冲区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04984" y="4843629"/>
            <a:ext cx="3241" cy="203314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 bwMode="auto">
          <a:xfrm>
            <a:off x="3252728" y="2819043"/>
            <a:ext cx="2161920" cy="293472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755794" y="2860201"/>
            <a:ext cx="140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词法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语法解析</a:t>
            </a:r>
          </a:p>
        </p:txBody>
      </p:sp>
      <p:sp>
        <p:nvSpPr>
          <p:cNvPr id="93" name="圆角矩形 92"/>
          <p:cNvSpPr/>
          <p:nvPr/>
        </p:nvSpPr>
        <p:spPr bwMode="auto">
          <a:xfrm>
            <a:off x="3256065" y="3652920"/>
            <a:ext cx="2158584" cy="326039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3252728" y="3234183"/>
            <a:ext cx="2161921" cy="314621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955640" y="3692312"/>
            <a:ext cx="8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查询执行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3896743" y="3266548"/>
            <a:ext cx="8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查询优化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115186" y="4853182"/>
            <a:ext cx="3241" cy="203314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4988" y="2704063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236168" y="3115309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265625" y="3554832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266806" y="3987283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022666" y="3987283"/>
            <a:ext cx="658982" cy="10664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5401559" y="3505688"/>
            <a:ext cx="983165" cy="457005"/>
          </a:xfrm>
          <a:custGeom>
            <a:avLst/>
            <a:gdLst>
              <a:gd name="connsiteX0" fmla="*/ 0 w 1310887"/>
              <a:gd name="connsiteY0" fmla="*/ 458308 h 609340"/>
              <a:gd name="connsiteX1" fmla="*/ 461914 w 1310887"/>
              <a:gd name="connsiteY1" fmla="*/ 609137 h 609340"/>
              <a:gd name="connsiteX2" fmla="*/ 848413 w 1310887"/>
              <a:gd name="connsiteY2" fmla="*/ 430028 h 609340"/>
              <a:gd name="connsiteX3" fmla="*/ 1310326 w 1310887"/>
              <a:gd name="connsiteY3" fmla="*/ 458308 h 609340"/>
              <a:gd name="connsiteX4" fmla="*/ 942681 w 1310887"/>
              <a:gd name="connsiteY4" fmla="*/ 43529 h 609340"/>
              <a:gd name="connsiteX5" fmla="*/ 923827 w 1310887"/>
              <a:gd name="connsiteY5" fmla="*/ 52955 h 6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887" h="609340">
                <a:moveTo>
                  <a:pt x="0" y="458308"/>
                </a:moveTo>
                <a:cubicBezTo>
                  <a:pt x="160256" y="536079"/>
                  <a:pt x="320512" y="613850"/>
                  <a:pt x="461914" y="609137"/>
                </a:cubicBezTo>
                <a:cubicBezTo>
                  <a:pt x="603316" y="604424"/>
                  <a:pt x="707011" y="455166"/>
                  <a:pt x="848413" y="430028"/>
                </a:cubicBezTo>
                <a:cubicBezTo>
                  <a:pt x="989815" y="404890"/>
                  <a:pt x="1294615" y="522725"/>
                  <a:pt x="1310326" y="458308"/>
                </a:cubicBezTo>
                <a:cubicBezTo>
                  <a:pt x="1326037" y="393891"/>
                  <a:pt x="1007097" y="111088"/>
                  <a:pt x="942681" y="43529"/>
                </a:cubicBezTo>
                <a:cubicBezTo>
                  <a:pt x="878265" y="-24030"/>
                  <a:pt x="914400" y="-6748"/>
                  <a:pt x="923827" y="5295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5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06806" y="3987283"/>
            <a:ext cx="813926" cy="10664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175734" y="5148600"/>
            <a:ext cx="1132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错误日志文件</a:t>
            </a:r>
          </a:p>
        </p:txBody>
      </p:sp>
      <p:sp>
        <p:nvSpPr>
          <p:cNvPr id="66" name="流程图: 磁盘 65"/>
          <p:cNvSpPr/>
          <p:nvPr/>
        </p:nvSpPr>
        <p:spPr bwMode="auto">
          <a:xfrm>
            <a:off x="2173148" y="5049007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1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架构 </a:t>
            </a:r>
            <a:r>
              <a:rPr lang="en-US" altLang="zh-CN" dirty="0" smtClean="0">
                <a:sym typeface="Huawei Sans" panose="020C0503030203020204" pitchFamily="34" charset="0"/>
              </a:rPr>
              <a:t>VS </a:t>
            </a:r>
            <a:r>
              <a:rPr lang="en-US" altLang="zh-CN" dirty="0" err="1" smtClean="0">
                <a:sym typeface="Huawei Sans" panose="020C0503030203020204" pitchFamily="34" charset="0"/>
              </a:rPr>
              <a:t>PostgreSQL</a:t>
            </a:r>
            <a:r>
              <a:rPr lang="zh-CN" altLang="en-US" dirty="0" smtClean="0">
                <a:sym typeface="Huawei Sans" panose="020C0503030203020204" pitchFamily="34" charset="0"/>
              </a:rPr>
              <a:t>架构 关键技术对比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878" y="1651735"/>
            <a:ext cx="8046245" cy="696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5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5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是衍生自</a:t>
            </a:r>
            <a:r>
              <a:rPr kumimoji="0" lang="en-US" altLang="zh-CN" sz="15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PostgreSQL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-XC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，单机逻辑架构与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PG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接近。</a:t>
            </a:r>
            <a:endParaRPr kumimoji="0" lang="en-US" altLang="zh-CN" sz="15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14313" indent="-214313" defTabSz="68585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5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和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PG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在架构和关键技术上有根本性差异，尤其是存储引擎和优化器两大核心能力。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548878" y="2401830"/>
          <a:ext cx="8046245" cy="34132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5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41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关键差异化因素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openGauss</a:t>
                      </a:r>
                      <a:endParaRPr lang="en-US" altLang="zh-CN" sz="1000" dirty="0" smtClean="0">
                        <a:solidFill>
                          <a:sysClr val="windowText" lastClr="00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PostgreSQL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6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运行时模型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执行模型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线程池模型，高并发连接切换代价小、内存损耗小，执行效率高，一万并发连接比最优性能损耗</a:t>
                      </a:r>
                      <a:r>
                        <a:rPr lang="en-US" altLang="zh-CN" sz="11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&lt;5%</a:t>
                      </a:r>
                      <a:r>
                        <a:rPr lang="zh-CN" altLang="en-US" sz="11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。</a:t>
                      </a:r>
                      <a:endParaRPr lang="zh-CN" altLang="en-US" sz="11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进程模型，数据库进通过共享内存实现通讯和数据共享。每个进程对应一个并发连接，存在切换性能损耗，导致多核扩展性问题。</a:t>
                      </a:r>
                      <a:endParaRPr lang="zh-CN" altLang="en-US" sz="11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260">
                <a:tc rowSpan="3"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事务处理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并发控制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64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位事务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ID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，使用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CSN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解决动态快照膨胀问题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; NUMA-Aware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引擎优化改造解决“五把大锁。</a:t>
                      </a:r>
                      <a:endParaRPr lang="zh-CN" altLang="en-US" sz="11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回卷，长期运行性能因为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回收周期大幅波动；存在“五把大锁”的问题，导致事务执行效率和多处理器多核扩展性存在瓶颈。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日志和检查点</a:t>
                      </a:r>
                      <a:endParaRPr lang="zh-CN" altLang="en-US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增量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Checkpoint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机制，实现性能波动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&lt;5%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全量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checkpoint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，性能短期波动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&gt;15%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240">
                <a:tc vMerge="1"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鲲鹏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NUMA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NUMA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改造、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cache-line padding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、原生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spin-lock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NUMA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多核能力弱，单机两路性能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TPMC &lt;60w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。</a:t>
                      </a:r>
                      <a:endParaRPr lang="en-US" altLang="zh-CN" sz="1100" kern="1200" dirty="0" smtClean="0"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288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数据组织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多引擎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行存、列存、内存引擎，在研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DFV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存储和原位更新。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仅支持行存。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240">
                <a:tc rowSpan="2"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SQL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引擎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优化器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Bypass, CBO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吸收工行等企业场景优化能力。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CBO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，复杂场景优化能力一般。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240">
                <a:tc vMerge="1"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SQL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解析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ANSI/ISO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SQL92、SQL99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SQL2003</a:t>
                      </a:r>
                      <a:endParaRPr lang="zh-CN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和企业扩展包。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ANSI/ISO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SQL92、SQL99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SQL2003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 bwMode="auto">
          <a:xfrm>
            <a:off x="604693" y="2465944"/>
            <a:ext cx="1051025" cy="6030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kumimoji="0" lang="zh-CN" altLang="en-US" sz="10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 Unicode MS" pitchFamily="34" charset="-122"/>
                <a:sym typeface="Huawei Sans" panose="020C0503030203020204" pitchFamily="34" charset="0"/>
              </a:rPr>
              <a:t>价值</a:t>
            </a:r>
            <a:endParaRPr kumimoji="0" lang="en-US" altLang="zh-CN" sz="10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 Unicode MS" pitchFamily="34" charset="-122"/>
              <a:sym typeface="Huawei Sans" panose="020C0503030203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68701" y="3266888"/>
            <a:ext cx="904181" cy="20972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kumimoji="0" lang="zh-CN" altLang="en-US" sz="10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 Unicode MS" pitchFamily="34" charset="-122"/>
                <a:sym typeface="Huawei Sans" panose="020C0503030203020204" pitchFamily="34" charset="0"/>
              </a:rPr>
              <a:t>关键特性</a:t>
            </a:r>
            <a:endParaRPr kumimoji="0" lang="en-US" altLang="zh-CN" sz="10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 Unicode MS" pitchFamily="34" charset="-122"/>
              <a:sym typeface="Huawei Sans" panose="020C0503030203020204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548879" y="1665334"/>
            <a:ext cx="7945244" cy="689914"/>
          </a:xfrm>
          <a:prstGeom prst="triangle">
            <a:avLst>
              <a:gd name="adj" fmla="val 48991"/>
            </a:avLst>
          </a:pr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kumimoji="0" lang="zh-CN" altLang="en-US" sz="701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1731962" y="2472711"/>
            <a:ext cx="6762162" cy="5936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349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474516" y="3286802"/>
            <a:ext cx="1662626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261699" y="3270392"/>
            <a:ext cx="1588033" cy="2169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2419" y="3284276"/>
            <a:ext cx="841204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18" indent="-74918" algn="ctr" defTabSz="22475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易运维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653880" y="3286802"/>
            <a:ext cx="1702475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8172" y="3266888"/>
            <a:ext cx="853889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59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高性能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465" y="3270729"/>
            <a:ext cx="1437132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2991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高可用 </a:t>
            </a:r>
            <a:r>
              <a:rPr kumimoji="0" lang="en-US" altLang="zh-CN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 </a:t>
            </a: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高安全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963996" y="3286802"/>
            <a:ext cx="1631127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0324" y="3266888"/>
            <a:ext cx="978472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2991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全开放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1961" y="2542332"/>
            <a:ext cx="6762161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提供面向多核的极致性能、全链路的业务和数据安全、基于</a:t>
            </a:r>
            <a:r>
              <a:rPr kumimoji="0" lang="en-US" altLang="zh-CN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的调优和高效运维的能力，全面友好开放，共同打造全球领先的企业级开源关系型数据库；</a:t>
            </a:r>
            <a:endParaRPr kumimoji="0" lang="en-US" altLang="zh-CN" sz="134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69977" y="1869558"/>
            <a:ext cx="3262432" cy="438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5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把企业级数据库能力带给用户和伙伴</a:t>
            </a:r>
            <a:endParaRPr kumimoji="0" lang="en-US" altLang="zh-CN" sz="14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486820" y="3544944"/>
            <a:ext cx="1611716" cy="1649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lvl="1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业务无忧，故障切换时间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RTO&lt;10 s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精细安全管理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：细粒度访问控制、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多维度审计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全方位数据保护：存储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传输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导出加密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动态脱敏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全密态计算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285184" y="3528252"/>
            <a:ext cx="1573467" cy="1924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基于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的智能参数调优，提供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参数自动推荐；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慢</a:t>
            </a: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诊断，多维性能自监控视图，实时掌控系统性能表现；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提供在线自学习的</a:t>
            </a: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时间预测、快速定位，急速调优。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703814" y="3570430"/>
            <a:ext cx="1705213" cy="176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两路鲲鹏性能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150</a:t>
            </a:r>
            <a:r>
              <a:rPr kumimoji="0" lang="zh-CN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万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tpmC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面向多核架构的并发控制技术；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NUMA-Aware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数据结构；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SQL-Bypass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智能选路执行技术；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面向实时高性能场景的内存引擎。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7021814" y="3545127"/>
            <a:ext cx="1515491" cy="1858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采用木兰宽松许可证协议，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允许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对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代码自由修改，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使用、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引用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数据库内核能力完全开放；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运维监控、开发和迁移工具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开放伙伴认证、培训体系及高校课程。</a:t>
            </a:r>
            <a:endParaRPr kumimoji="0" lang="en-US" altLang="zh-CN" sz="104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7312" y="3587236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①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275024" y="3570430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66021" y="3587236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410919" y="4775779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④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288079" y="4775779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⑤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 dirty="0" err="1">
                <a:sym typeface="Huawei Sans" panose="020C0503030203020204" pitchFamily="34" charset="0"/>
              </a:rPr>
              <a:t>openGauss</a:t>
            </a:r>
            <a:r>
              <a:rPr lang="en-US" altLang="zh-CN" sz="2700" dirty="0">
                <a:sym typeface="Huawei Sans" panose="020C0503030203020204" pitchFamily="34" charset="0"/>
              </a:rPr>
              <a:t> </a:t>
            </a:r>
            <a:r>
              <a:rPr lang="zh-CN" altLang="en-US" sz="2700" dirty="0">
                <a:sym typeface="Huawei Sans" panose="020C0503030203020204" pitchFamily="34" charset="0"/>
              </a:rPr>
              <a:t>竞争力总览</a:t>
            </a:r>
            <a:r>
              <a:rPr lang="zh-CN" altLang="en-US" dirty="0" smtClean="0">
                <a:sym typeface="Huawei Sans" panose="020C0503030203020204" pitchFamily="34" charset="0"/>
              </a:rPr>
              <a:t/>
            </a:r>
            <a:br>
              <a:rPr lang="zh-CN" altLang="en-US" dirty="0" smtClean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Huawei Sans" panose="020C0503030203020204" pitchFamily="34" charset="0"/>
              </a:rPr>
              <a:t>云化数据库是</a:t>
            </a:r>
            <a:r>
              <a:rPr lang="zh-CN" altLang="en-US" dirty="0" smtClean="0">
                <a:sym typeface="Huawei Sans" panose="020C0503030203020204" pitchFamily="34" charset="0"/>
              </a:rPr>
              <a:t>大势所趋 </a:t>
            </a:r>
            <a:r>
              <a:rPr lang="en-US" altLang="zh-CN" dirty="0" smtClean="0">
                <a:sym typeface="Huawei Sans" panose="020C0503030203020204" pitchFamily="34" charset="0"/>
              </a:rPr>
              <a:t>(1)</a:t>
            </a:r>
            <a:r>
              <a:rPr lang="zh-CN" altLang="en-US" dirty="0">
                <a:sym typeface="Huawei Sans" panose="020C0503030203020204" pitchFamily="34" charset="0"/>
              </a:rPr>
              <a:t/>
            </a:r>
            <a:br>
              <a:rPr lang="zh-CN" altLang="en-US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52" name="图表 151"/>
          <p:cNvGraphicFramePr>
            <a:graphicFrameLocks/>
          </p:cNvGraphicFramePr>
          <p:nvPr>
            <p:extLst/>
          </p:nvPr>
        </p:nvGraphicFramePr>
        <p:xfrm>
          <a:off x="2208035" y="2233846"/>
          <a:ext cx="4228688" cy="2797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4" name="文本框 153"/>
          <p:cNvSpPr txBox="1"/>
          <p:nvPr/>
        </p:nvSpPr>
        <p:spPr>
          <a:xfrm>
            <a:off x="3416366" y="1967026"/>
            <a:ext cx="2311851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2014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-2018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年数据库市场份额变化</a:t>
            </a:r>
          </a:p>
        </p:txBody>
      </p:sp>
      <p:sp>
        <p:nvSpPr>
          <p:cNvPr id="158" name="矩形 157"/>
          <p:cNvSpPr/>
          <p:nvPr/>
        </p:nvSpPr>
        <p:spPr>
          <a:xfrm>
            <a:off x="1812472" y="5073028"/>
            <a:ext cx="49484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传统线下数据库市场（以</a:t>
            </a:r>
            <a:r>
              <a:rPr kumimoji="0" lang="en-US" altLang="zh-CN" sz="105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IBM+Oracle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为代表）占比持续下滑；</a:t>
            </a:r>
            <a:endParaRPr kumimoji="0" lang="en-US" altLang="zh-CN" sz="105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2024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年，数据库市场份额会</a:t>
            </a:r>
            <a:r>
              <a:rPr kumimoji="0" lang="zh-CN" altLang="en-US" sz="105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达到</a:t>
            </a:r>
            <a:r>
              <a:rPr kumimoji="0" lang="en-US" altLang="zh-CN" sz="105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$650</a:t>
            </a:r>
            <a:r>
              <a:rPr kumimoji="0" lang="zh-CN" altLang="en-US" sz="105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全球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75%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数据库以云服务的方式存在</a:t>
            </a:r>
          </a:p>
        </p:txBody>
      </p:sp>
      <p:sp>
        <p:nvSpPr>
          <p:cNvPr id="159" name="右大括号 158"/>
          <p:cNvSpPr/>
          <p:nvPr/>
        </p:nvSpPr>
        <p:spPr>
          <a:xfrm>
            <a:off x="4121215" y="3039203"/>
            <a:ext cx="107970" cy="656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9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758964" y="2011798"/>
            <a:ext cx="53732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$330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727634" y="1994455"/>
            <a:ext cx="56137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$400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</a:p>
        </p:txBody>
      </p:sp>
      <p:sp>
        <p:nvSpPr>
          <p:cNvPr id="163" name="Rectangle 1"/>
          <p:cNvSpPr>
            <a:spLocks noChangeArrowheads="1"/>
          </p:cNvSpPr>
          <p:nvPr/>
        </p:nvSpPr>
        <p:spPr bwMode="auto">
          <a:xfrm>
            <a:off x="6633601" y="4349565"/>
            <a:ext cx="1822268" cy="900220"/>
          </a:xfrm>
          <a:prstGeom prst="rect">
            <a:avLst/>
          </a:prstGeom>
          <a:noFill/>
          <a:ln w="9525">
            <a:solidFill>
              <a:srgbClr val="C7000B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3" tIns="34277" rIns="68553" bIns="34277" numCol="1" anchor="ctr" anchorCtr="0" compatLnSpc="1">
            <a:prstTxWarp prst="textNoShape">
              <a:avLst/>
            </a:prstTxWarp>
            <a:spAutoFit/>
          </a:bodyPr>
          <a:lstStyle/>
          <a:p>
            <a:pPr defTabSz="685526" eaLnBrk="0" hangingPunct="0">
              <a:defRPr/>
            </a:pP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国际权威研究机构Gartner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2019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月</a:t>
            </a: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发布 《The Future of the DatabaseManagemystem (DBMS) Market Is Clent Soud》报告，鲜明指出：数据库的未来是上云</a:t>
            </a:r>
            <a:endParaRPr kumimoji="0" lang="zh-CN" altLang="zh-CN" sz="20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565294" y="1669358"/>
            <a:ext cx="640504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数据库技术革新正在打破现有秩序，</a:t>
            </a:r>
            <a:r>
              <a:rPr kumimoji="0" lang="zh-CN" altLang="en-US" sz="13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云化，分布式，多模处理</a:t>
            </a:r>
            <a:r>
              <a:rPr kumimoji="0" lang="zh-CN" altLang="en-US" sz="13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是未来主要趋势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21392" y="196702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Source</a:t>
            </a:r>
            <a:r>
              <a:rPr kumimoji="0" lang="zh-CN" altLang="en-US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endParaRPr kumimoji="0" lang="zh-CN" altLang="en-US" sz="900" b="1" i="1" dirty="0">
              <a:solidFill>
                <a:srgbClr val="666666">
                  <a:lumMod val="65000"/>
                </a:srgb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dirty="0">
                <a:sym typeface="Huawei Sans" panose="020C0503030203020204" pitchFamily="34" charset="0"/>
              </a:rPr>
              <a:t>云化数据库是大势所趋 </a:t>
            </a:r>
            <a:r>
              <a:rPr lang="en-US" altLang="zh-CN" sz="2700" dirty="0">
                <a:sym typeface="Huawei Sans" panose="020C0503030203020204" pitchFamily="34" charset="0"/>
              </a:rPr>
              <a:t>(2)</a:t>
            </a:r>
            <a:r>
              <a:rPr lang="zh-CN" altLang="en-US" dirty="0" smtClean="0">
                <a:sym typeface="Huawei Sans" panose="020C0503030203020204" pitchFamily="34" charset="0"/>
              </a:rPr>
              <a:t/>
            </a:r>
            <a:br>
              <a:rPr lang="zh-CN" altLang="en-US" dirty="0" smtClean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55" name="图表 154"/>
          <p:cNvGraphicFramePr>
            <a:graphicFrameLocks/>
          </p:cNvGraphicFramePr>
          <p:nvPr>
            <p:extLst/>
          </p:nvPr>
        </p:nvGraphicFramePr>
        <p:xfrm>
          <a:off x="1665514" y="1887063"/>
          <a:ext cx="5129378" cy="315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6" name="文本框 155"/>
          <p:cNvSpPr txBox="1"/>
          <p:nvPr/>
        </p:nvSpPr>
        <p:spPr>
          <a:xfrm>
            <a:off x="3043303" y="1671507"/>
            <a:ext cx="2858475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2014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-2018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年数据库市场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Leader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收入及增速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2594917" y="225414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Source</a:t>
            </a:r>
            <a:r>
              <a:rPr kumimoji="0" lang="zh-CN" altLang="en-US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endParaRPr kumimoji="0" lang="zh-CN" altLang="en-US" sz="900" b="1" i="1" dirty="0">
              <a:solidFill>
                <a:srgbClr val="666666">
                  <a:lumMod val="65000"/>
                </a:srgb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927623" y="5112210"/>
            <a:ext cx="4689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传统厂商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Oracle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增长停滞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云厂商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AWS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增速平均每年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90% 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，营收增加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14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倍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预计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2024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年，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AWS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的云数据库会超过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Oracle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637660" y="4415096"/>
            <a:ext cx="1822268" cy="900220"/>
          </a:xfrm>
          <a:prstGeom prst="rect">
            <a:avLst/>
          </a:prstGeom>
          <a:noFill/>
          <a:ln w="9525">
            <a:solidFill>
              <a:srgbClr val="C7000B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3" tIns="34277" rIns="68553" bIns="34277" numCol="1" anchor="ctr" anchorCtr="0" compatLnSpc="1">
            <a:prstTxWarp prst="textNoShape">
              <a:avLst/>
            </a:prstTxWarp>
            <a:spAutoFit/>
          </a:bodyPr>
          <a:lstStyle/>
          <a:p>
            <a:pPr defTabSz="685526" eaLnBrk="0" hangingPunct="0"/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国际权威研究机构Gartner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2019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月</a:t>
            </a: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发布 《The Future of the DatabaseManagement System (DBMS) Market Is Cloud》报告，鲜明指出：数据库的未来是上云</a:t>
            </a:r>
            <a:endParaRPr kumimoji="0" lang="zh-CN" altLang="zh-CN" sz="20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kern="0" dirty="0" err="1" smtClean="0">
                <a:sym typeface="Huawei Sans" panose="020C0503030203020204" pitchFamily="34" charset="0"/>
              </a:rPr>
              <a:t>GaussDB</a:t>
            </a:r>
            <a:r>
              <a:rPr lang="zh-CN" altLang="en-US" b="1" kern="0" dirty="0" smtClean="0">
                <a:sym typeface="Huawei Sans" panose="020C0503030203020204" pitchFamily="34" charset="0"/>
              </a:rPr>
              <a:t>数据库升级为全场景云服务</a:t>
            </a:r>
            <a:br>
              <a:rPr lang="zh-CN" altLang="en-US" b="1" kern="0" dirty="0" smtClean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pic>
        <p:nvPicPr>
          <p:cNvPr id="26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879178" y="3975700"/>
            <a:ext cx="4933824" cy="100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组合 26"/>
          <p:cNvGrpSpPr/>
          <p:nvPr/>
        </p:nvGrpSpPr>
        <p:grpSpPr>
          <a:xfrm rot="10800000">
            <a:off x="6175450" y="5279109"/>
            <a:ext cx="485810" cy="101615"/>
            <a:chOff x="4609795" y="2404460"/>
            <a:chExt cx="1963650" cy="13554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609795" y="2540000"/>
              <a:ext cx="196365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609795" y="2404460"/>
              <a:ext cx="196365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609795" y="2438345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09795" y="2472230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609795" y="2506115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D749A12-10A5-42DE-BF4D-61C544A82A70}"/>
              </a:ext>
            </a:extLst>
          </p:cNvPr>
          <p:cNvGrpSpPr/>
          <p:nvPr/>
        </p:nvGrpSpPr>
        <p:grpSpPr>
          <a:xfrm>
            <a:off x="4747854" y="4671075"/>
            <a:ext cx="1323321" cy="791913"/>
            <a:chOff x="8605694" y="5256615"/>
            <a:chExt cx="8215553" cy="4672038"/>
          </a:xfrm>
        </p:grpSpPr>
        <p:sp>
          <p:nvSpPr>
            <p:cNvPr id="34" name="Freeform 8"/>
            <p:cNvSpPr/>
            <p:nvPr/>
          </p:nvSpPr>
          <p:spPr>
            <a:xfrm>
              <a:off x="8605694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9587"/>
                  </a:srgbClr>
                </a:gs>
              </a:gsLst>
              <a:lin ang="2700000" scaled="1"/>
              <a:tileRect/>
            </a:gradFill>
            <a:ln w="12700" cap="flat">
              <a:solidFill>
                <a:srgbClr val="C7000B"/>
              </a:solidFill>
              <a:miter lim="400000"/>
            </a:ln>
            <a:effectLst/>
          </p:spPr>
          <p:txBody>
            <a:bodyPr wrap="square" lIns="53557" tIns="53557" rIns="53557" bIns="53557" numCol="1" anchor="ctr"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2676141E-2436-4E3C-AB38-4EA03532727E}"/>
                </a:ext>
              </a:extLst>
            </p:cNvPr>
            <p:cNvSpPr/>
            <p:nvPr/>
          </p:nvSpPr>
          <p:spPr>
            <a:xfrm>
              <a:off x="8733038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noFill/>
            <a:ln w="6350">
              <a:solidFill>
                <a:srgbClr val="C7000B"/>
              </a:solidFill>
              <a:miter lim="400000"/>
            </a:ln>
          </p:spPr>
          <p:txBody>
            <a:bodyPr rot="0" spcFirstLastPara="0" vertOverflow="overflow" horzOverflow="overflow" vert="horz" wrap="square" lIns="53557" tIns="53557" rIns="53557" bIns="535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D749A12-10A5-42DE-BF4D-61C544A82A70}"/>
              </a:ext>
            </a:extLst>
          </p:cNvPr>
          <p:cNvGrpSpPr/>
          <p:nvPr/>
        </p:nvGrpSpPr>
        <p:grpSpPr>
          <a:xfrm>
            <a:off x="6787352" y="4677887"/>
            <a:ext cx="1323321" cy="791913"/>
            <a:chOff x="8605694" y="5256615"/>
            <a:chExt cx="8215553" cy="4672038"/>
          </a:xfrm>
        </p:grpSpPr>
        <p:sp>
          <p:nvSpPr>
            <p:cNvPr id="37" name="Freeform 8"/>
            <p:cNvSpPr/>
            <p:nvPr/>
          </p:nvSpPr>
          <p:spPr>
            <a:xfrm>
              <a:off x="8605694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9587"/>
                  </a:srgbClr>
                </a:gs>
              </a:gsLst>
              <a:lin ang="2700000" scaled="1"/>
              <a:tileRect/>
            </a:gradFill>
            <a:ln w="12700" cap="flat">
              <a:solidFill>
                <a:srgbClr val="C7000B"/>
              </a:solidFill>
              <a:miter lim="400000"/>
            </a:ln>
            <a:effectLst/>
          </p:spPr>
          <p:txBody>
            <a:bodyPr wrap="square" lIns="53557" tIns="53557" rIns="53557" bIns="53557" numCol="1" anchor="ctr"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2676141E-2436-4E3C-AB38-4EA03532727E}"/>
                </a:ext>
              </a:extLst>
            </p:cNvPr>
            <p:cNvSpPr/>
            <p:nvPr/>
          </p:nvSpPr>
          <p:spPr>
            <a:xfrm>
              <a:off x="8733038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noFill/>
            <a:ln w="6350">
              <a:solidFill>
                <a:srgbClr val="C7000B"/>
              </a:solidFill>
              <a:miter lim="400000"/>
            </a:ln>
          </p:spPr>
          <p:txBody>
            <a:bodyPr rot="0" spcFirstLastPara="0" vertOverflow="overflow" horzOverflow="overflow" vert="horz" wrap="square" lIns="53557" tIns="53557" rIns="53557" bIns="535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420440" y="5107750"/>
            <a:ext cx="1912098" cy="276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华为云</a:t>
            </a:r>
            <a:r>
              <a: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Stack</a:t>
            </a:r>
            <a:endParaRPr kumimoji="0" lang="en-US" sz="1199" b="1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09756" y="5048524"/>
            <a:ext cx="1500818" cy="276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华为云</a:t>
            </a:r>
            <a:endParaRPr kumimoji="0" lang="en-US" altLang="zh-CN" sz="1199" b="1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2" name="文本框 39"/>
          <p:cNvSpPr txBox="1"/>
          <p:nvPr/>
        </p:nvSpPr>
        <p:spPr>
          <a:xfrm>
            <a:off x="5152095" y="4258642"/>
            <a:ext cx="2191251" cy="30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292" tIns="36292" rIns="36292" bIns="36292">
            <a:spAutoFit/>
          </a:bodyPr>
          <a:lstStyle/>
          <a:p>
            <a:pPr algn="ctr" defTabSz="890492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kumimoji="0" lang="en-US" altLang="zh-CN" sz="1499" b="1" dirty="0" err="1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/>
                <a:sym typeface="Huawei Sans" panose="020C0503030203020204" pitchFamily="34" charset="0"/>
              </a:rPr>
              <a:t>GaussDB</a:t>
            </a:r>
            <a:r>
              <a:rPr kumimoji="0" lang="zh-CN" altLang="en-US" sz="14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/>
                <a:sym typeface="Huawei Sans" panose="020C0503030203020204" pitchFamily="34" charset="0"/>
              </a:rPr>
              <a:t>全场景服务</a:t>
            </a:r>
            <a:endParaRPr kumimoji="0" lang="en-US" altLang="zh-CN" sz="1499" b="1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/>
              <a:sym typeface="Huawei Sans" panose="020C0503030203020204" pitchFamily="34" charset="0"/>
            </a:endParaRPr>
          </a:p>
        </p:txBody>
      </p:sp>
      <p:sp>
        <p:nvSpPr>
          <p:cNvPr id="52" name="Freeform 93"/>
          <p:cNvSpPr/>
          <p:nvPr/>
        </p:nvSpPr>
        <p:spPr>
          <a:xfrm rot="5400000">
            <a:off x="2209848" y="3016928"/>
            <a:ext cx="1505650" cy="517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05" y="8800"/>
                </a:moveTo>
                <a:cubicBezTo>
                  <a:pt x="14900" y="8800"/>
                  <a:pt x="14900" y="8800"/>
                  <a:pt x="14900" y="8800"/>
                </a:cubicBezTo>
                <a:cubicBezTo>
                  <a:pt x="11009" y="0"/>
                  <a:pt x="11009" y="0"/>
                  <a:pt x="11009" y="0"/>
                </a:cubicBezTo>
                <a:cubicBezTo>
                  <a:pt x="7023" y="8800"/>
                  <a:pt x="7023" y="8800"/>
                  <a:pt x="7023" y="8800"/>
                </a:cubicBezTo>
                <a:cubicBezTo>
                  <a:pt x="8712" y="8800"/>
                  <a:pt x="8712" y="8800"/>
                  <a:pt x="8712" y="8800"/>
                </a:cubicBezTo>
                <a:cubicBezTo>
                  <a:pt x="8579" y="11200"/>
                  <a:pt x="6928" y="200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21600"/>
                  <a:pt x="14520" y="19733"/>
                  <a:pt x="13305" y="8800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34267" rIns="34267" anchor="ctr"/>
          <a:lstStyle/>
          <a:p>
            <a:pPr algn="ctr" defTabSz="685389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</a:defRPr>
            </a:pPr>
            <a:endParaRPr kumimoji="0" sz="75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8878" y="2522764"/>
            <a:ext cx="2134624" cy="1505650"/>
          </a:xfrm>
          <a:prstGeom prst="rect">
            <a:avLst/>
          </a:prstGeom>
          <a:solidFill>
            <a:srgbClr val="E0E0E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4" name="文本框 336"/>
          <p:cNvSpPr txBox="1"/>
          <p:nvPr/>
        </p:nvSpPr>
        <p:spPr>
          <a:xfrm>
            <a:off x="544671" y="2615346"/>
            <a:ext cx="2014395" cy="18453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关系型数据库</a:t>
            </a:r>
            <a:endParaRPr kumimoji="0" lang="en-US" altLang="zh-CN" sz="119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603914" y="2812093"/>
          <a:ext cx="2038046" cy="10360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7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21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On Premise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Cloud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21">
                <a:tc>
                  <a:txBody>
                    <a:bodyPr/>
                    <a:lstStyle/>
                    <a:p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OLTP</a:t>
                      </a:r>
                      <a:endParaRPr lang="zh-CN" altLang="en-US" sz="900" b="1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 err="1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</a:t>
                      </a:r>
                      <a:r>
                        <a:rPr lang="en-US" altLang="zh-CN" sz="900" b="0" kern="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T</a:t>
                      </a:r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 err="1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</a:t>
                      </a:r>
                      <a:r>
                        <a:rPr lang="en-US" altLang="zh-CN" sz="900" b="0" kern="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T</a:t>
                      </a:r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33">
                <a:tc>
                  <a:txBody>
                    <a:bodyPr/>
                    <a:lstStyle/>
                    <a:p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OLAP</a:t>
                      </a:r>
                      <a:endParaRPr lang="zh-CN" altLang="en-US" sz="900" b="1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 err="1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</a:t>
                      </a:r>
                      <a:r>
                        <a:rPr lang="en-US" altLang="zh-CN" sz="900" b="0" kern="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A</a:t>
                      </a:r>
                    </a:p>
                    <a:p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 err="1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</a:t>
                      </a:r>
                      <a:r>
                        <a:rPr lang="en-US" altLang="zh-CN" sz="900" b="0" kern="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(DWS)</a:t>
                      </a:r>
                    </a:p>
                    <a:p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2559066" y="3088963"/>
            <a:ext cx="699034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26"/>
            <a:r>
              <a:rPr kumimoji="0" lang="zh-CN" altLang="en-US" sz="1049" b="1" kern="0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战略升级</a:t>
            </a:r>
            <a:endParaRPr kumimoji="0" lang="zh-CN" altLang="en-US" sz="1049" b="1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2328" y="4537799"/>
            <a:ext cx="2125999" cy="438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7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大全球区域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研究所从事基础研究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21372" y="4618526"/>
            <a:ext cx="1963811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10+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年数据库领域技术积累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14063" y="4984859"/>
            <a:ext cx="1963811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30000+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全球数据库应用量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1132" y="4967273"/>
            <a:ext cx="2125999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1000+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数据库专项人才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481468" y="1995984"/>
            <a:ext cx="116154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526"/>
            <a:r>
              <a:rPr kumimoji="0" lang="zh-CN" altLang="en-US" sz="788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表示处于待规划状态</a:t>
            </a:r>
            <a:endParaRPr kumimoji="0" lang="en-US" altLang="zh-CN" sz="788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5" name="十字星 74"/>
          <p:cNvSpPr/>
          <p:nvPr/>
        </p:nvSpPr>
        <p:spPr>
          <a:xfrm>
            <a:off x="3258100" y="2012940"/>
            <a:ext cx="146425" cy="138943"/>
          </a:xfrm>
          <a:prstGeom prst="star4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419770" y="2258198"/>
            <a:ext cx="1661698" cy="1960661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258100" y="2264126"/>
            <a:ext cx="2102659" cy="1964003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文本框 336"/>
          <p:cNvSpPr txBox="1"/>
          <p:nvPr/>
        </p:nvSpPr>
        <p:spPr>
          <a:xfrm>
            <a:off x="3847005" y="2410548"/>
            <a:ext cx="1231106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关系型数据库服务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6" name="文本框 336"/>
          <p:cNvSpPr txBox="1"/>
          <p:nvPr/>
        </p:nvSpPr>
        <p:spPr>
          <a:xfrm>
            <a:off x="5569652" y="2421783"/>
            <a:ext cx="1384995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非关系型数据库服务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10661" y="3328948"/>
            <a:ext cx="1511262" cy="5766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Cassandra)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523342" y="2732350"/>
            <a:ext cx="1587976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Mongo)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06465" y="3824692"/>
            <a:ext cx="1452854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</a:t>
            </a: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Redis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23342" y="3029027"/>
            <a:ext cx="1549460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Influx)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779018" y="2622589"/>
            <a:ext cx="1577517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</a:t>
            </a: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openGauss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) 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779018" y="3171137"/>
            <a:ext cx="1525276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MySQL)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待发布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57750" y="2258199"/>
            <a:ext cx="1414274" cy="1956821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5" name="文本框 336"/>
          <p:cNvSpPr txBox="1"/>
          <p:nvPr/>
        </p:nvSpPr>
        <p:spPr>
          <a:xfrm>
            <a:off x="7326487" y="2420293"/>
            <a:ext cx="1077218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数据库工具服务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212320" y="2953911"/>
            <a:ext cx="520265" cy="253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OLTP</a:t>
            </a:r>
          </a:p>
        </p:txBody>
      </p:sp>
      <p:sp>
        <p:nvSpPr>
          <p:cNvPr id="109" name="左大括号 108"/>
          <p:cNvSpPr/>
          <p:nvPr/>
        </p:nvSpPr>
        <p:spPr>
          <a:xfrm>
            <a:off x="3665560" y="2720917"/>
            <a:ext cx="120818" cy="69080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90215" y="3609167"/>
            <a:ext cx="1320461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(DWS)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246821" y="3628762"/>
            <a:ext cx="520265" cy="253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OLAP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7265404" y="3805836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数据管理服务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DAS </a:t>
            </a: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265405" y="3275588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数据复制服务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DRS</a:t>
            </a:r>
          </a:p>
        </p:txBody>
      </p:sp>
      <p:sp>
        <p:nvSpPr>
          <p:cNvPr id="117" name="十字星 116"/>
          <p:cNvSpPr/>
          <p:nvPr/>
        </p:nvSpPr>
        <p:spPr>
          <a:xfrm>
            <a:off x="4826879" y="3367090"/>
            <a:ext cx="224358" cy="130841"/>
          </a:xfrm>
          <a:prstGeom prst="star4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265404" y="2742874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分布式数据库中间件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DDM</a:t>
            </a:r>
          </a:p>
        </p:txBody>
      </p:sp>
    </p:spTree>
    <p:extLst>
      <p:ext uri="{BB962C8B-B14F-4D97-AF65-F5344CB8AC3E}">
        <p14:creationId xmlns:p14="http://schemas.microsoft.com/office/powerpoint/2010/main" val="705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36B11-5FE8-4ABC-820A-CD9D4026DE46}" type="slidenum">
              <a:rPr lang="en-US" altLang="zh-CN"/>
              <a:pPr>
                <a:defRPr/>
              </a:pPr>
              <a:t>116</a:t>
            </a:fld>
            <a:endParaRPr lang="en-US" altLang="zh-CN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577850"/>
            <a:ext cx="86106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 b="1">
                <a:latin typeface="Arial" charset="0"/>
                <a:cs typeface="Arial" charset="0"/>
              </a:rPr>
              <a:t>1.6  DBS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特点</a:t>
            </a:r>
            <a:endParaRPr lang="zh-CN" altLang="en-US" sz="2800" b="1">
              <a:latin typeface="Arial" charset="0"/>
              <a:cs typeface="Arial" charset="0"/>
            </a:endParaRPr>
          </a:p>
          <a:p>
            <a:pPr eaLnBrk="0" hangingPunct="0"/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zh-CN" altLang="en-US" b="1">
                <a:latin typeface="宋体" charset="-122"/>
              </a:rPr>
              <a:t>数据结构化</a:t>
            </a:r>
            <a:r>
              <a:rPr lang="zh-CN" altLang="en-US" b="1"/>
              <a:t> </a:t>
            </a:r>
            <a:endParaRPr lang="zh-CN" altLang="en-US" b="1">
              <a:latin typeface="Times New Roman" pitchFamily="18" charset="0"/>
            </a:endParaRPr>
          </a:p>
        </p:txBody>
      </p:sp>
      <p:graphicFrame>
        <p:nvGraphicFramePr>
          <p:cNvPr id="23554" name="Object 7"/>
          <p:cNvGraphicFramePr>
            <a:graphicFrameLocks noChangeAspect="1"/>
          </p:cNvGraphicFramePr>
          <p:nvPr/>
        </p:nvGraphicFramePr>
        <p:xfrm>
          <a:off x="2362200" y="1568450"/>
          <a:ext cx="48006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" r:id="rId3" imgW="3372612" imgH="1362456" progId="Word.Picture.8">
                  <p:embed/>
                </p:oleObj>
              </mc:Choice>
              <mc:Fallback>
                <p:oleObj r:id="rId3" imgW="3372612" imgH="13624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68450"/>
                        <a:ext cx="4800600" cy="194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381000" y="3702050"/>
            <a:ext cx="8458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Arial" charset="0"/>
                <a:cs typeface="Arial" charset="0"/>
              </a:rPr>
              <a:t>2</a:t>
            </a:r>
            <a:r>
              <a:rPr lang="zh-CN" altLang="en-US" b="1">
                <a:latin typeface="Arial" charset="0"/>
                <a:ea typeface="黑体" pitchFamily="49" charset="-122"/>
              </a:rPr>
              <a:t>、数据共享性高</a:t>
            </a:r>
            <a:endParaRPr lang="zh-CN" altLang="en-US" b="1">
              <a:latin typeface="Arial" charset="0"/>
              <a:cs typeface="Arial" charset="0"/>
            </a:endParaRPr>
          </a:p>
          <a:p>
            <a:r>
              <a:rPr lang="en-US" altLang="zh-CN"/>
              <a:t>(1) </a:t>
            </a:r>
            <a:r>
              <a:rPr lang="zh-CN" altLang="en-US">
                <a:latin typeface="Times New Roman" pitchFamily="18" charset="0"/>
              </a:rPr>
              <a:t>数据项一级；</a:t>
            </a:r>
            <a:endParaRPr lang="zh-CN" altLang="en-US"/>
          </a:p>
          <a:p>
            <a:r>
              <a:rPr lang="en-US" altLang="zh-CN"/>
              <a:t>(2) </a:t>
            </a:r>
            <a:r>
              <a:rPr lang="zh-CN" altLang="en-US">
                <a:latin typeface="Times New Roman" pitchFamily="18" charset="0"/>
              </a:rPr>
              <a:t>模式数据全体共享（授权）；</a:t>
            </a:r>
            <a:endParaRPr lang="zh-CN" altLang="en-US"/>
          </a:p>
          <a:p>
            <a:r>
              <a:rPr lang="en-US" altLang="zh-CN"/>
              <a:t>(3) </a:t>
            </a:r>
            <a:r>
              <a:rPr lang="zh-CN" altLang="en-US">
                <a:latin typeface="Times New Roman" pitchFamily="18" charset="0"/>
              </a:rPr>
              <a:t>新的应用。</a:t>
            </a:r>
            <a:endParaRPr lang="zh-CN" altLang="en-US"/>
          </a:p>
          <a:p>
            <a:r>
              <a:rPr lang="en-US" altLang="zh-CN" b="1">
                <a:latin typeface="Arial" charset="0"/>
                <a:cs typeface="Arial" charset="0"/>
              </a:rPr>
              <a:t>3 </a:t>
            </a:r>
            <a:r>
              <a:rPr lang="zh-CN" altLang="en-US" b="1">
                <a:latin typeface="Arial" charset="0"/>
                <a:cs typeface="Arial" charset="0"/>
              </a:rPr>
              <a:t>、</a:t>
            </a:r>
            <a:r>
              <a:rPr lang="zh-CN" altLang="en-US" b="1">
                <a:latin typeface="Arial" charset="0"/>
                <a:ea typeface="黑体" pitchFamily="49" charset="-122"/>
              </a:rPr>
              <a:t>数据冗余低（</a:t>
            </a:r>
            <a:r>
              <a:rPr lang="en-US" altLang="zh-CN" b="1">
                <a:latin typeface="Arial" charset="0"/>
                <a:cs typeface="Arial" charset="0"/>
              </a:rPr>
              <a:t>redundancy</a:t>
            </a:r>
            <a:r>
              <a:rPr lang="zh-CN" altLang="en-US" b="1">
                <a:latin typeface="Arial" charset="0"/>
                <a:ea typeface="黑体" pitchFamily="49" charset="-122"/>
              </a:rPr>
              <a:t>）</a:t>
            </a:r>
            <a:endParaRPr lang="zh-CN" altLang="en-US" b="1">
              <a:latin typeface="Arial" charset="0"/>
              <a:cs typeface="Arial" charset="0"/>
            </a:endParaRPr>
          </a:p>
          <a:p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相同数据对象的重复构造与存放。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latin typeface="Times New Roman" pitchFamily="18" charset="0"/>
              </a:rPr>
              <a:t>）问题：花费空间，修改麻烦，潜在数据不一致性。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>
                <a:latin typeface="Times New Roman" pitchFamily="18" charset="0"/>
              </a:rPr>
              <a:t>）优点：可减少并发冲突。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AD4E7-21F7-4BCE-AF6A-4DCE599531B6}" type="slidenum">
              <a:rPr lang="en-US" altLang="zh-CN"/>
              <a:pPr>
                <a:defRPr/>
              </a:pPr>
              <a:t>117</a:t>
            </a:fld>
            <a:endParaRPr lang="en-US" altLang="zh-CN"/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457200" y="228600"/>
            <a:ext cx="83820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  <a:cs typeface="Arial" charset="0"/>
              </a:rPr>
              <a:t>4 </a:t>
            </a:r>
            <a:r>
              <a:rPr lang="zh-CN" altLang="en-US" b="1">
                <a:latin typeface="Arial" charset="0"/>
                <a:ea typeface="黑体" pitchFamily="49" charset="-122"/>
              </a:rPr>
              <a:t>数据独立性高（</a:t>
            </a:r>
            <a:r>
              <a:rPr lang="en-US" altLang="zh-CN" b="1">
                <a:latin typeface="Arial" charset="0"/>
                <a:cs typeface="Arial" charset="0"/>
              </a:rPr>
              <a:t>independence</a:t>
            </a:r>
            <a:r>
              <a:rPr lang="zh-CN" altLang="en-US" b="1">
                <a:latin typeface="Arial" charset="0"/>
                <a:ea typeface="黑体" pitchFamily="49" charset="-122"/>
              </a:rPr>
              <a:t>）</a:t>
            </a:r>
            <a:endParaRPr lang="zh-CN" altLang="en-US" b="1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应用程序独立于其所使用数据的说明的特性。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>
                <a:latin typeface="Times New Roman" pitchFamily="18" charset="0"/>
              </a:rPr>
              <a:t>）分类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①逻辑数据独立性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模式变、变模式</a:t>
            </a:r>
            <a:r>
              <a:rPr lang="en-US" altLang="zh-CN"/>
              <a:t>/</a:t>
            </a:r>
            <a:r>
              <a:rPr lang="zh-CN" altLang="en-US">
                <a:latin typeface="Times New Roman" pitchFamily="18" charset="0"/>
              </a:rPr>
              <a:t>子模式映像，子模式不变，应用程序不变。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②物理数据独立性。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内模式变，应用程序不变。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>
                <a:latin typeface="Times New Roman" pitchFamily="18" charset="0"/>
              </a:rPr>
              <a:t>）目标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①数据定义从应用程序中分离出来；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②编程不考虑物理细节；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③简化编程；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B5044-4996-4F61-B239-AD56722C8A09}" type="slidenum">
              <a:rPr lang="en-US" altLang="zh-CN"/>
              <a:pPr>
                <a:defRPr/>
              </a:pPr>
              <a:t>118</a:t>
            </a:fld>
            <a:endParaRPr lang="en-US" altLang="zh-CN"/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457200" y="381000"/>
            <a:ext cx="8382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④</a:t>
            </a:r>
            <a:r>
              <a:rPr lang="zh-CN" altLang="en-US">
                <a:latin typeface="Times New Roman" pitchFamily="18" charset="0"/>
              </a:rPr>
              <a:t>提高应用程序稳定性，应变能力强，减少维护修改。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  <a:cs typeface="Arial" charset="0"/>
              </a:rPr>
              <a:t>5 </a:t>
            </a:r>
            <a:r>
              <a:rPr lang="zh-CN" altLang="en-US" b="1">
                <a:latin typeface="Arial" charset="0"/>
                <a:ea typeface="黑体" pitchFamily="49" charset="-122"/>
              </a:rPr>
              <a:t>数据安全性（</a:t>
            </a:r>
            <a:r>
              <a:rPr lang="en-US" altLang="zh-CN" b="1">
                <a:latin typeface="Arial" charset="0"/>
                <a:cs typeface="Arial" charset="0"/>
              </a:rPr>
              <a:t>security</a:t>
            </a:r>
            <a:r>
              <a:rPr lang="zh-CN" altLang="en-US" b="1">
                <a:latin typeface="Arial" charset="0"/>
                <a:ea typeface="黑体" pitchFamily="49" charset="-122"/>
              </a:rPr>
              <a:t>）</a:t>
            </a:r>
            <a:endParaRPr lang="zh-CN" altLang="en-US" b="1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防止非授权使用数据。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>
                <a:latin typeface="Times New Roman" pitchFamily="18" charset="0"/>
              </a:rPr>
              <a:t>）身份鉴别；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>
                <a:latin typeface="Times New Roman" pitchFamily="18" charset="0"/>
              </a:rPr>
              <a:t>）操作授权；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>
                <a:latin typeface="Times New Roman" pitchFamily="18" charset="0"/>
              </a:rPr>
              <a:t>）加密存储。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  <a:cs typeface="Arial" charset="0"/>
              </a:rPr>
              <a:t>6 </a:t>
            </a:r>
            <a:r>
              <a:rPr lang="zh-CN" altLang="en-US" b="1">
                <a:latin typeface="Arial" charset="0"/>
                <a:ea typeface="黑体" pitchFamily="49" charset="-122"/>
              </a:rPr>
              <a:t>数据完整性（</a:t>
            </a:r>
            <a:r>
              <a:rPr lang="en-US" altLang="zh-CN" b="1">
                <a:latin typeface="Arial" charset="0"/>
                <a:cs typeface="Arial" charset="0"/>
              </a:rPr>
              <a:t>integrity</a:t>
            </a:r>
            <a:r>
              <a:rPr lang="zh-CN" altLang="en-US" b="1">
                <a:latin typeface="Arial" charset="0"/>
                <a:ea typeface="黑体" pitchFamily="49" charset="-122"/>
              </a:rPr>
              <a:t>）</a:t>
            </a:r>
            <a:endParaRPr lang="zh-CN" altLang="en-US" b="1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数据的正确性，有效性、相容性。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工龄</a:t>
            </a:r>
            <a:r>
              <a:rPr lang="en-US" altLang="zh-CN"/>
              <a:t>&lt;</a:t>
            </a:r>
            <a:r>
              <a:rPr lang="zh-CN" altLang="en-US">
                <a:latin typeface="Times New Roman" pitchFamily="18" charset="0"/>
              </a:rPr>
              <a:t>年龄，身高</a:t>
            </a:r>
            <a:r>
              <a:rPr lang="en-US" altLang="zh-CN"/>
              <a:t>&lt;3</a:t>
            </a:r>
            <a:r>
              <a:rPr lang="zh-CN" altLang="en-US">
                <a:latin typeface="Times New Roman" pitchFamily="18" charset="0"/>
              </a:rPr>
              <a:t>米。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原因：输入不当、修改不当、故障。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58A86-F3B0-41BB-A1C5-EF4428AE0662}" type="slidenum">
              <a:rPr lang="en-US" altLang="zh-CN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552450" y="939800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7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恢复能力强（</a:t>
            </a:r>
            <a:r>
              <a:rPr lang="en-US" altLang="zh-CN" b="1" dirty="0">
                <a:latin typeface="Arial" charset="0"/>
                <a:cs typeface="Arial" charset="0"/>
              </a:rPr>
              <a:t>recovery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将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从不正确状态恢复到某一正确状态。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备份</a:t>
            </a:r>
            <a:r>
              <a:rPr lang="en-US" altLang="zh-CN" dirty="0"/>
              <a:t>+</a:t>
            </a:r>
            <a:r>
              <a:rPr lang="zh-CN" altLang="en-US" dirty="0">
                <a:latin typeface="Times New Roman" pitchFamily="18" charset="0"/>
              </a:rPr>
              <a:t>日志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8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数据一致性（</a:t>
            </a:r>
            <a:r>
              <a:rPr lang="en-US" altLang="zh-CN" b="1" dirty="0">
                <a:latin typeface="Arial" charset="0"/>
                <a:cs typeface="Arial" charset="0"/>
              </a:rPr>
              <a:t>consistency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任何时刻对同一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中相同数据的并发访问所获得的值应该是一致的，（有时须相同）。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    飞机、火车订票系统</a:t>
            </a:r>
            <a:r>
              <a:rPr lang="zh-CN" altLang="en-US" smtClean="0">
                <a:solidFill>
                  <a:srgbClr val="FF0000"/>
                </a:solidFill>
                <a:latin typeface="宋体" charset="-122"/>
              </a:rPr>
              <a:t>的问题（奥运会、春运。。。）。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66961"/>
            <a:ext cx="8110537" cy="52863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数据库的需求是在不断发展的，其发展也推动了数据工程领域研究的发展，例如：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    分布式数据库、网格数据库，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    层次、半结构、无结构等泛结构化数据，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    海量数据（传统数据库难以处理，因为索引本身就会变得非常大），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    大数据（数据挖掘、存储、检索）</a:t>
            </a:r>
            <a:endParaRPr lang="en-US" altLang="zh-CN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D9FF7E1-7169-484C-B797-F083C9528B96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5616624" cy="793750"/>
          </a:xfrm>
        </p:spPr>
        <p:txBody>
          <a:bodyPr/>
          <a:lstStyle/>
          <a:p>
            <a:r>
              <a:rPr lang="zh-CN" altLang="en-US" sz="4400" dirty="0" smtClean="0"/>
              <a:t>研究的发展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慕</a:t>
            </a:r>
            <a:r>
              <a:rPr lang="zh-CN" altLang="en-US" dirty="0" smtClean="0"/>
              <a:t>课讨论题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数据管理文件系统阶段和数据库系统阶段</a:t>
            </a:r>
            <a:r>
              <a:rPr lang="en-US" altLang="zh-CN" dirty="0"/>
              <a:t>“</a:t>
            </a:r>
            <a:r>
              <a:rPr lang="zh-CN" altLang="zh-CN" dirty="0"/>
              <a:t>数据独立性</a:t>
            </a:r>
            <a:r>
              <a:rPr lang="en-US" altLang="zh-CN" dirty="0"/>
              <a:t>”</a:t>
            </a:r>
            <a:r>
              <a:rPr lang="zh-CN" altLang="zh-CN" dirty="0"/>
              <a:t>有何不同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zh-CN" dirty="0"/>
              <a:t>数据库系统为什么要采用三级模式二级映像的系统结构？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F95A4-BEB3-4C64-A081-FC37F4F1C7F7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6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数据库的用途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10538" cy="642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组织、存储、获取、维护数据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86675" y="5449888"/>
            <a:ext cx="762000" cy="365125"/>
          </a:xfrm>
        </p:spPr>
        <p:txBody>
          <a:bodyPr>
            <a:normAutofit/>
          </a:bodyPr>
          <a:lstStyle/>
          <a:p>
            <a:pPr>
              <a:defRPr/>
            </a:pPr>
            <a:fld id="{91C3D86D-38ED-4053-99E9-7FCEE3940ECB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866775" y="387985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局部与局部之间</a:t>
            </a:r>
          </a:p>
        </p:txBody>
      </p:sp>
      <p:sp>
        <p:nvSpPr>
          <p:cNvPr id="93189" name="Text Box 1029"/>
          <p:cNvSpPr txBox="1">
            <a:spLocks noChangeArrowheads="1"/>
          </p:cNvSpPr>
          <p:nvPr/>
        </p:nvSpPr>
        <p:spPr bwMode="auto">
          <a:xfrm>
            <a:off x="866775" y="4456113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不同类型的应用之间</a:t>
            </a:r>
          </a:p>
        </p:txBody>
      </p:sp>
      <p:sp>
        <p:nvSpPr>
          <p:cNvPr id="93190" name="Text Box 1030"/>
          <p:cNvSpPr txBox="1">
            <a:spLocks noChangeArrowheads="1"/>
          </p:cNvSpPr>
          <p:nvPr/>
        </p:nvSpPr>
        <p:spPr bwMode="auto">
          <a:xfrm>
            <a:off x="877888" y="5032375"/>
            <a:ext cx="2338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历史与现状之间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4405313" y="3360738"/>
            <a:ext cx="4176712" cy="2782887"/>
          </a:xfrm>
          <a:prstGeom prst="wedgeRectCallout">
            <a:avLst>
              <a:gd name="adj1" fmla="val -66801"/>
              <a:gd name="adj2" fmla="val -107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联机处理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银行转帐业务；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批处理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大批量导入、装载数据，现有的数据库管理系统都提供相应的批处理工具；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分布式应用；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高级应用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数据仓库、数据挖掘 </a:t>
            </a:r>
          </a:p>
        </p:txBody>
      </p:sp>
      <p:sp>
        <p:nvSpPr>
          <p:cNvPr id="93193" name="Text Box 1033"/>
          <p:cNvSpPr txBox="1">
            <a:spLocks noChangeArrowheads="1"/>
          </p:cNvSpPr>
          <p:nvPr/>
        </p:nvSpPr>
        <p:spPr bwMode="auto">
          <a:xfrm>
            <a:off x="214313" y="1857375"/>
            <a:ext cx="84582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dirty="0"/>
              <a:t>  解决物理存储的问题，涉及物理优化、备份与恢复（异地）。</a:t>
            </a:r>
            <a:endParaRPr lang="zh-CN" altLang="en-US" dirty="0"/>
          </a:p>
        </p:txBody>
      </p:sp>
      <p:sp>
        <p:nvSpPr>
          <p:cNvPr id="93194" name="Text Box 1034"/>
          <p:cNvSpPr txBox="1">
            <a:spLocks noChangeArrowheads="1"/>
          </p:cNvSpPr>
          <p:nvPr/>
        </p:nvSpPr>
        <p:spPr bwMode="auto">
          <a:xfrm>
            <a:off x="468313" y="2852738"/>
            <a:ext cx="5929312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/>
              <a:t>提供高性能的使用和分析机制。</a:t>
            </a:r>
            <a:endParaRPr lang="zh-CN" altLang="en-US"/>
          </a:p>
        </p:txBody>
      </p:sp>
      <p:sp>
        <p:nvSpPr>
          <p:cNvPr id="93195" name="Text Box 1035"/>
          <p:cNvSpPr txBox="1">
            <a:spLocks noChangeArrowheads="1"/>
          </p:cNvSpPr>
          <p:nvPr/>
        </p:nvSpPr>
        <p:spPr bwMode="auto">
          <a:xfrm>
            <a:off x="468313" y="3429000"/>
            <a:ext cx="14033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/>
              <a:t>共享？</a:t>
            </a:r>
            <a:endParaRPr lang="zh-CN" altLang="en-US"/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468313" y="6165850"/>
            <a:ext cx="3444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SCIENCE      ENGINE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0" grpId="0" autoUpdateAnimBg="0"/>
      <p:bldP spid="93191" grpId="0" animBg="1" autoUpdateAnimBg="0"/>
      <p:bldP spid="93193" grpId="0" autoUpdateAnimBg="0"/>
      <p:bldP spid="93194" grpId="0" autoUpdateAnimBg="0"/>
      <p:bldP spid="931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广泛的应用背景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25"/>
            <a:ext cx="8229600" cy="50720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数目多</a:t>
            </a:r>
          </a:p>
          <a:p>
            <a:pPr eaLnBrk="1" hangingPunct="1"/>
            <a:r>
              <a:rPr lang="zh-CN" altLang="en-US" dirty="0" smtClean="0"/>
              <a:t>快速处理</a:t>
            </a:r>
            <a:r>
              <a:rPr lang="zh-CN" altLang="en-US" dirty="0" smtClean="0">
                <a:solidFill>
                  <a:srgbClr val="FF0000"/>
                </a:solidFill>
              </a:rPr>
              <a:t>大量</a:t>
            </a:r>
            <a:r>
              <a:rPr lang="zh-CN" altLang="en-US" dirty="0" smtClean="0"/>
              <a:t>数据</a:t>
            </a:r>
          </a:p>
          <a:p>
            <a:pPr eaLnBrk="1" hangingPunct="1"/>
            <a:r>
              <a:rPr lang="zh-CN" altLang="en-US" dirty="0" smtClean="0"/>
              <a:t>各个行业：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	科教、电力、通讯、交通、金融、军事、人事、医疗、生产、地理信息、水文、水利工程。。。。。</a:t>
            </a:r>
          </a:p>
          <a:p>
            <a:pPr eaLnBrk="1" hangingPunct="1"/>
            <a:r>
              <a:rPr lang="zh-CN" altLang="en-US" dirty="0" smtClean="0"/>
              <a:t>基础应用</a:t>
            </a:r>
            <a:endParaRPr lang="en-US" altLang="zh-CN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一期工程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数据库的建设规模、数据库信息量的大小和使用频度已成为衡量一个国家</a:t>
            </a:r>
            <a:r>
              <a:rPr lang="zh-CN" altLang="en-US" dirty="0" smtClean="0">
                <a:solidFill>
                  <a:srgbClr val="FF0000"/>
                </a:solidFill>
              </a:rPr>
              <a:t>信息化程度的重要标志</a:t>
            </a:r>
            <a:r>
              <a:rPr lang="zh-CN" altLang="en-US" dirty="0" smtClean="0"/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12B5444-B9D7-40A8-AA59-AAE934C34C3B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7885113" y="49418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94594-55B5-489A-9402-16CE9821A44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7882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绪论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产生与发展、数据模型、模式、系统结构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抽象方法、计算机方法论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2420938"/>
            <a:ext cx="74676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关系数据库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基本概念、操作概述、关系代数基础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/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代数运算、</a:t>
            </a:r>
            <a:r>
              <a:rPr lang="zh-CN" altLang="en-US" sz="2800" i="1" dirty="0">
                <a:solidFill>
                  <a:srgbClr val="009999"/>
                </a:solidFill>
              </a:rPr>
              <a:t>谓词演算</a:t>
            </a:r>
            <a:endParaRPr lang="zh-CN" altLang="en-US" sz="2800" i="1" dirty="0">
              <a:solidFill>
                <a:srgbClr val="0099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33400" y="3789363"/>
            <a:ext cx="51387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关系数据库标准语言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SQL</a:t>
            </a: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掌握基本的操作语句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/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一种英文文法及其语义内涵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3352800" y="423863"/>
            <a:ext cx="274955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课程内容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533400" y="5157788"/>
            <a:ext cx="7162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数据库安全性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基本概念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计算机安全的基本知识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  <p:bldP spid="819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AE16F-14DC-4905-8760-88972A186CF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2338388"/>
            <a:ext cx="807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理论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问题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的提出、范式的概念及应用、公理系统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 smtClean="0">
                <a:solidFill>
                  <a:srgbClr val="0000FF"/>
                </a:solidFill>
              </a:rPr>
              <a:t>    集合论</a:t>
            </a:r>
            <a:r>
              <a:rPr lang="zh-CN" altLang="en-US" sz="2800" i="1" dirty="0">
                <a:solidFill>
                  <a:srgbClr val="0000FF"/>
                </a:solidFill>
              </a:rPr>
              <a:t>、闭包的概念与应用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541338" y="908050"/>
            <a:ext cx="7840662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数据库完整性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完整性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的范畴、机制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 smtClean="0">
                <a:solidFill>
                  <a:srgbClr val="0000FF"/>
                </a:solidFill>
              </a:rPr>
              <a:t>    数据</a:t>
            </a:r>
            <a:r>
              <a:rPr lang="zh-CN" altLang="en-US" sz="2800" i="1" dirty="0">
                <a:solidFill>
                  <a:srgbClr val="0000FF"/>
                </a:solidFill>
              </a:rPr>
              <a:t>的语义约束的描述和实现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5084763"/>
            <a:ext cx="74676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 smtClean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章 数据库编程</a:t>
            </a:r>
          </a:p>
          <a:p>
            <a:r>
              <a:rPr lang="zh-CN" altLang="en-US" sz="2800" dirty="0" smtClean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      嵌入式</a:t>
            </a:r>
            <a:r>
              <a:rPr lang="en-US" altLang="zh-CN" sz="2800" dirty="0" err="1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的使用、</a:t>
            </a:r>
            <a:r>
              <a:rPr lang="en-US" altLang="zh-CN" sz="2800" dirty="0" err="1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odbc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工作原理</a:t>
            </a:r>
            <a:endParaRPr lang="en-US" altLang="zh-CN" sz="2800" dirty="0">
              <a:solidFill>
                <a:srgbClr val="0099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 smtClean="0">
                <a:solidFill>
                  <a:srgbClr val="009999"/>
                </a:solidFill>
                <a:latin typeface="宋体" charset="-122"/>
              </a:rPr>
              <a:t>   数据库</a:t>
            </a:r>
            <a:r>
              <a:rPr lang="zh-CN" altLang="en-US" sz="2800" i="1" dirty="0">
                <a:solidFill>
                  <a:srgbClr val="009999"/>
                </a:solidFill>
                <a:latin typeface="宋体" charset="-122"/>
              </a:rPr>
              <a:t>与其它开发语言的整合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3716338"/>
            <a:ext cx="81534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数据库设计</a:t>
            </a:r>
          </a:p>
          <a:p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设计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的基本步骤、设计的主要工作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 smtClean="0">
                <a:solidFill>
                  <a:srgbClr val="0000FF"/>
                </a:solidFill>
              </a:rPr>
              <a:t>    软件工程</a:t>
            </a:r>
            <a:r>
              <a:rPr lang="zh-CN" altLang="en-US" sz="2800" i="1" dirty="0">
                <a:solidFill>
                  <a:srgbClr val="0000FF"/>
                </a:solidFill>
              </a:rPr>
              <a:t>，需求</a:t>
            </a:r>
            <a:r>
              <a:rPr lang="en-US" altLang="zh-CN" sz="2800" i="1" dirty="0">
                <a:solidFill>
                  <a:srgbClr val="0000FF"/>
                </a:solidFill>
              </a:rPr>
              <a:t>-</a:t>
            </a:r>
            <a:r>
              <a:rPr lang="zh-CN" altLang="en-US" sz="2800" i="1" dirty="0">
                <a:solidFill>
                  <a:srgbClr val="0000FF"/>
                </a:solidFill>
              </a:rPr>
              <a:t>设计</a:t>
            </a:r>
            <a:r>
              <a:rPr lang="en-US" altLang="zh-CN" sz="2800" i="1" dirty="0">
                <a:solidFill>
                  <a:srgbClr val="0000FF"/>
                </a:solidFill>
              </a:rPr>
              <a:t>-</a:t>
            </a:r>
            <a:r>
              <a:rPr lang="zh-CN" altLang="en-US" sz="2800" i="1" dirty="0">
                <a:solidFill>
                  <a:srgbClr val="0000FF"/>
                </a:solidFill>
              </a:rPr>
              <a:t>实现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A6C34-BD78-449B-9123-FA4F23A3ADEE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533400" y="1258888"/>
            <a:ext cx="83597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章 关系查询处理和查询优化</a:t>
            </a:r>
          </a:p>
          <a:p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优化的原因、如何优化</a:t>
            </a:r>
            <a:endParaRPr lang="en-US" altLang="zh-CN" sz="280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/>
              <a:t>    </a:t>
            </a:r>
            <a:r>
              <a:rPr lang="zh-CN" altLang="en-US" sz="2800" i="1">
                <a:solidFill>
                  <a:srgbClr val="0000FF"/>
                </a:solidFill>
              </a:rPr>
              <a:t>数据结构的算法</a:t>
            </a:r>
            <a:r>
              <a:rPr lang="en-US" altLang="zh-CN" sz="2800" i="1">
                <a:solidFill>
                  <a:srgbClr val="0000FF"/>
                </a:solidFill>
              </a:rPr>
              <a:t>I/O</a:t>
            </a:r>
            <a:r>
              <a:rPr lang="zh-CN" altLang="en-US" sz="2800" i="1">
                <a:solidFill>
                  <a:srgbClr val="0000FF"/>
                </a:solidFill>
              </a:rPr>
              <a:t>复杂度分析，启发式方法</a:t>
            </a:r>
            <a:endParaRPr lang="zh-CN" altLang="en-US" sz="2800" i="1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20700" y="2627313"/>
            <a:ext cx="77851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章 数据库恢复技术</a:t>
            </a:r>
          </a:p>
          <a:p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以事务为语义单位，以日志为核心</a:t>
            </a:r>
            <a:endParaRPr lang="en-US" altLang="zh-CN" sz="280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i="1">
                <a:solidFill>
                  <a:srgbClr val="0000FF"/>
                </a:solidFill>
                <a:latin typeface="宋体" charset="-122"/>
              </a:rPr>
              <a:t>   </a:t>
            </a:r>
            <a:r>
              <a:rPr lang="zh-CN" altLang="en-US" sz="2800" i="1">
                <a:solidFill>
                  <a:srgbClr val="0000FF"/>
                </a:solidFill>
                <a:latin typeface="宋体" charset="-122"/>
              </a:rPr>
              <a:t>计算机的状态的记录与持久化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20700" y="3995738"/>
            <a:ext cx="7723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章 并发控制</a:t>
            </a:r>
          </a:p>
          <a:p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并发的冲突、锁、可串行化</a:t>
            </a:r>
            <a:endParaRPr lang="en-US" altLang="zh-CN" sz="280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800" i="1">
                <a:solidFill>
                  <a:srgbClr val="0000FF"/>
                </a:solidFill>
                <a:latin typeface="宋体" charset="-122"/>
              </a:rPr>
              <a:t>事务背景下计算机资源的调度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470150" y="423863"/>
            <a:ext cx="46736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课程内容（续）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  <p:bldP spid="8295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7477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课程基本要求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738313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结合关系型数据库系统深入理解数据库系统的基本概念，原理和方法。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掌握关系数据模型及关系数据语言，能熟练应用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语言表达各种数据操作。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E-R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模型的概念和方法，关系数据库规范化理论和数据库设计方法，通过上机实习的训练，初步具备进行数据库应用系统开发的能力。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掌握数据库的恢复技术、并发控制技术以及数据库的安全性、完整性控制技术。</a:t>
            </a: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05BFA2-22AA-491E-BF6D-64A5A384CFF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6012160" y="5373216"/>
            <a:ext cx="914400" cy="468632"/>
          </a:xfrm>
          <a:prstGeom prst="wedgeRoundRectCallout">
            <a:avLst>
              <a:gd name="adj1" fmla="val -84626"/>
              <a:gd name="adj2" fmla="val -841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812360" y="4293096"/>
            <a:ext cx="914400" cy="468632"/>
          </a:xfrm>
          <a:prstGeom prst="wedgeRoundRectCallout">
            <a:avLst>
              <a:gd name="adj1" fmla="val -131178"/>
              <a:gd name="adj2" fmla="val -5726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516216" y="3068960"/>
            <a:ext cx="914400" cy="468632"/>
          </a:xfrm>
          <a:prstGeom prst="wedgeRoundRectCallout">
            <a:avLst>
              <a:gd name="adj1" fmla="val -136350"/>
              <a:gd name="adj2" fmla="val -4717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889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关于课程的学习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1138"/>
            <a:ext cx="8110537" cy="43053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从课本的目录结构来看，存在多个主题，通过学习整理出：</a:t>
            </a:r>
            <a:endParaRPr lang="en-US" altLang="zh-CN" sz="2800" dirty="0" smtClean="0"/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领域的</a:t>
            </a:r>
            <a:r>
              <a:rPr lang="zh-CN" altLang="en-US" sz="2800" dirty="0" smtClean="0">
                <a:solidFill>
                  <a:schemeClr val="accent1"/>
                </a:solidFill>
              </a:rPr>
              <a:t>知识体系和理论框架</a:t>
            </a:r>
            <a:r>
              <a:rPr lang="zh-CN" altLang="en-US" sz="2800" dirty="0" smtClean="0"/>
              <a:t>。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/>
              <a:t>面对问题及其解决方案：看懂、分析全面、举一反三。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47DE9B5-B0EC-4A71-B08E-B87823AD0798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1835150" y="5013325"/>
            <a:ext cx="6840538" cy="1044575"/>
          </a:xfrm>
          <a:prstGeom prst="wedgeRoundRectCallout">
            <a:avLst>
              <a:gd name="adj1" fmla="val 13120"/>
              <a:gd name="adj2" fmla="val -974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现实世界的问题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/>
              <a:t>概念世界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/>
              <a:t>计算机世界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66913"/>
            <a:ext cx="8229600" cy="4389437"/>
          </a:xfrm>
        </p:spPr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华中科技大学计算机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学院“数据库系统原理”慕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课，链接地址：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www.icourse163.org/course/HUST-1449788170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为在线课程系列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edu.huaweicloud.com/roadmap/colleges.html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为在线课程数据库系列有两类入口，一类通过在线课程的技术领域选择“数据库”进入，另一类是通过技术领域选择“鲲鹏”后，查找</a:t>
            </a:r>
            <a:r>
              <a:rPr lang="en-US" altLang="zh-CN" sz="240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的课程进入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4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学习的基本思路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10538" cy="5449888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对一种系统软件的学习：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/>
              <a:t>    全面、系统的学习其</a:t>
            </a:r>
            <a:r>
              <a:rPr lang="zh-CN" altLang="en-US" sz="2400" dirty="0" smtClean="0"/>
              <a:t>结构（第</a:t>
            </a:r>
            <a:r>
              <a:rPr lang="en-US" altLang="zh-CN" sz="2400" dirty="0" smtClean="0">
                <a:latin typeface="宋体" charset="-122"/>
              </a:rPr>
              <a:t>1</a:t>
            </a:r>
            <a:r>
              <a:rPr lang="zh-CN" altLang="en-US" sz="2400" dirty="0" smtClean="0"/>
              <a:t>章）、基本功能（</a:t>
            </a:r>
            <a:r>
              <a:rPr lang="zh-CN" altLang="en-US" sz="2400" dirty="0" smtClean="0">
                <a:latin typeface="宋体" charset="-122"/>
              </a:rPr>
              <a:t>第</a:t>
            </a:r>
            <a:r>
              <a:rPr lang="en-US" altLang="zh-CN" sz="2400" dirty="0" smtClean="0">
                <a:latin typeface="宋体" charset="-122"/>
              </a:rPr>
              <a:t>2</a:t>
            </a:r>
            <a:r>
              <a:rPr lang="zh-CN" altLang="en-US" sz="2400" dirty="0" smtClean="0">
                <a:latin typeface="宋体" charset="-122"/>
              </a:rPr>
              <a:t>章）</a:t>
            </a:r>
            <a:r>
              <a:rPr lang="zh-CN" altLang="en-US" sz="2400" dirty="0" smtClean="0"/>
              <a:t>、使用方法（</a:t>
            </a:r>
            <a:r>
              <a:rPr lang="zh-CN" altLang="en-US" sz="2400" dirty="0" smtClean="0">
                <a:latin typeface="宋体" charset="-122"/>
              </a:rPr>
              <a:t>第</a:t>
            </a:r>
            <a:r>
              <a:rPr lang="en-US" altLang="zh-CN" sz="2400" dirty="0" smtClean="0">
                <a:latin typeface="宋体" charset="-122"/>
              </a:rPr>
              <a:t>3</a:t>
            </a:r>
            <a:r>
              <a:rPr lang="zh-CN" altLang="en-US" sz="2400" dirty="0" smtClean="0">
                <a:latin typeface="宋体" charset="-122"/>
              </a:rPr>
              <a:t>章、第</a:t>
            </a:r>
            <a:r>
              <a:rPr lang="en-US" altLang="zh-CN" sz="2400" dirty="0" smtClean="0">
                <a:latin typeface="宋体" charset="-122"/>
              </a:rPr>
              <a:t>8</a:t>
            </a:r>
            <a:r>
              <a:rPr lang="zh-CN" altLang="en-US" sz="2400" dirty="0" smtClean="0">
                <a:latin typeface="宋体" charset="-122"/>
              </a:rPr>
              <a:t>章）</a:t>
            </a:r>
            <a:r>
              <a:rPr lang="zh-CN" altLang="en-US" sz="2400" dirty="0" smtClean="0"/>
              <a:t>、基本原理（</a:t>
            </a:r>
            <a:r>
              <a:rPr lang="zh-CN" altLang="en-US" sz="2400" dirty="0" smtClean="0">
                <a:latin typeface="宋体" charset="-122"/>
              </a:rPr>
              <a:t>第</a:t>
            </a:r>
            <a:r>
              <a:rPr lang="en-US" altLang="zh-CN" sz="2400" dirty="0" smtClean="0">
                <a:latin typeface="宋体" charset="-122"/>
              </a:rPr>
              <a:t>2</a:t>
            </a:r>
            <a:r>
              <a:rPr lang="zh-CN" altLang="en-US" sz="2400" dirty="0" smtClean="0">
                <a:latin typeface="宋体" charset="-122"/>
              </a:rPr>
              <a:t>章、第</a:t>
            </a:r>
            <a:r>
              <a:rPr lang="en-US" altLang="zh-CN" sz="2400" dirty="0" smtClean="0">
                <a:latin typeface="宋体" charset="-122"/>
              </a:rPr>
              <a:t>6</a:t>
            </a:r>
            <a:r>
              <a:rPr lang="zh-CN" altLang="en-US" sz="2400" dirty="0" smtClean="0">
                <a:latin typeface="宋体" charset="-122"/>
              </a:rPr>
              <a:t>章）</a:t>
            </a:r>
            <a:r>
              <a:rPr lang="zh-CN" altLang="en-US" sz="2400" dirty="0" smtClean="0"/>
              <a:t>、性能（</a:t>
            </a:r>
            <a:r>
              <a:rPr lang="zh-CN" altLang="en-US" sz="2400" dirty="0" smtClean="0">
                <a:latin typeface="宋体" charset="-122"/>
              </a:rPr>
              <a:t>第</a:t>
            </a:r>
            <a:r>
              <a:rPr lang="en-US" altLang="zh-CN" sz="2400" dirty="0" smtClean="0">
                <a:latin typeface="宋体" charset="-122"/>
              </a:rPr>
              <a:t>9</a:t>
            </a:r>
            <a:r>
              <a:rPr lang="zh-CN" altLang="en-US" sz="2400" dirty="0" smtClean="0">
                <a:latin typeface="宋体" charset="-122"/>
              </a:rPr>
              <a:t>章</a:t>
            </a:r>
            <a:r>
              <a:rPr lang="zh-CN" altLang="en-US" sz="2400" dirty="0" smtClean="0"/>
              <a:t>）、可靠性（</a:t>
            </a:r>
            <a:r>
              <a:rPr lang="zh-CN" altLang="en-US" sz="2400" dirty="0" smtClean="0">
                <a:latin typeface="宋体" charset="-122"/>
              </a:rPr>
              <a:t>第</a:t>
            </a:r>
            <a:r>
              <a:rPr lang="en-US" altLang="zh-CN" sz="2400" dirty="0" smtClean="0">
                <a:latin typeface="宋体" charset="-122"/>
              </a:rPr>
              <a:t>4</a:t>
            </a:r>
            <a:r>
              <a:rPr lang="zh-CN" altLang="en-US" sz="2400" dirty="0" smtClean="0">
                <a:latin typeface="宋体" charset="-122"/>
              </a:rPr>
              <a:t>、</a:t>
            </a:r>
            <a:r>
              <a:rPr lang="en-US" altLang="zh-CN" sz="2400" dirty="0" smtClean="0">
                <a:latin typeface="宋体" charset="-122"/>
              </a:rPr>
              <a:t>5</a:t>
            </a:r>
            <a:r>
              <a:rPr lang="zh-CN" altLang="en-US" sz="2400" dirty="0" smtClean="0">
                <a:latin typeface="宋体" charset="-122"/>
              </a:rPr>
              <a:t>章，第</a:t>
            </a:r>
            <a:r>
              <a:rPr lang="en-US" altLang="zh-CN" sz="2400" dirty="0" smtClean="0">
                <a:latin typeface="宋体" charset="-122"/>
              </a:rPr>
              <a:t>10</a:t>
            </a:r>
            <a:r>
              <a:rPr lang="zh-CN" altLang="en-US" sz="2400" dirty="0" smtClean="0">
                <a:latin typeface="宋体" charset="-122"/>
              </a:rPr>
              <a:t>、</a:t>
            </a:r>
            <a:r>
              <a:rPr lang="en-US" altLang="zh-CN" sz="2400" dirty="0" smtClean="0">
                <a:latin typeface="宋体" charset="-122"/>
              </a:rPr>
              <a:t>11</a:t>
            </a:r>
            <a:r>
              <a:rPr lang="zh-CN" altLang="en-US" sz="2400" dirty="0" smtClean="0">
                <a:latin typeface="宋体" charset="-122"/>
              </a:rPr>
              <a:t>章</a:t>
            </a:r>
            <a:r>
              <a:rPr lang="zh-CN" altLang="en-US" sz="2400" dirty="0" smtClean="0"/>
              <a:t>）和</a:t>
            </a:r>
            <a:r>
              <a:rPr lang="zh-CN" altLang="en-US" sz="2400" dirty="0"/>
              <a:t>工程中的</a:t>
            </a:r>
            <a:r>
              <a:rPr lang="zh-CN" altLang="en-US" sz="2400" dirty="0" smtClean="0"/>
              <a:t>应用（</a:t>
            </a:r>
            <a:r>
              <a:rPr lang="zh-CN" altLang="en-US" sz="2400" dirty="0" smtClean="0">
                <a:latin typeface="宋体" charset="-122"/>
              </a:rPr>
              <a:t>第</a:t>
            </a:r>
            <a:r>
              <a:rPr lang="en-US" altLang="zh-CN" sz="2400" dirty="0" smtClean="0">
                <a:latin typeface="宋体" charset="-122"/>
              </a:rPr>
              <a:t>7</a:t>
            </a:r>
            <a:r>
              <a:rPr lang="zh-CN" altLang="en-US" sz="2400" dirty="0" smtClean="0">
                <a:latin typeface="宋体" charset="-122"/>
              </a:rPr>
              <a:t>章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009999"/>
                </a:solidFill>
              </a:rPr>
              <a:t>学习如此，评价亦是如此。</a:t>
            </a:r>
            <a:endParaRPr lang="en-US" altLang="zh-CN" sz="2400" dirty="0" smtClean="0">
              <a:solidFill>
                <a:srgbClr val="009999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009999"/>
                </a:solidFill>
              </a:rPr>
              <a:t>    如</a:t>
            </a:r>
            <a:r>
              <a:rPr lang="en-US" altLang="zh-CN" sz="2400" dirty="0" smtClean="0">
                <a:solidFill>
                  <a:srgbClr val="009999"/>
                </a:solidFill>
              </a:rPr>
              <a:t>WINDOWS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9999"/>
                </a:solidFill>
              </a:rPr>
              <a:t>    DBMS</a:t>
            </a:r>
            <a:r>
              <a:rPr lang="zh-CN" altLang="en-US" sz="2400" dirty="0" smtClean="0">
                <a:solidFill>
                  <a:srgbClr val="009999"/>
                </a:solidFill>
              </a:rPr>
              <a:t>（</a:t>
            </a:r>
            <a:r>
              <a:rPr lang="en-US" altLang="zh-CN" sz="2400" dirty="0" smtClean="0">
                <a:solidFill>
                  <a:srgbClr val="009999"/>
                </a:solidFill>
              </a:rPr>
              <a:t>SQL </a:t>
            </a:r>
            <a:r>
              <a:rPr lang="en-US" altLang="zh-CN" sz="2400" dirty="0" smtClean="0">
                <a:solidFill>
                  <a:srgbClr val="009999"/>
                </a:solidFill>
                <a:latin typeface="+mn-ea"/>
              </a:rPr>
              <a:t>SERVER</a:t>
            </a:r>
            <a:r>
              <a:rPr lang="zh-CN" altLang="en-US" sz="2400" dirty="0" smtClean="0">
                <a:solidFill>
                  <a:srgbClr val="009999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rgbClr val="009999"/>
                </a:solidFill>
                <a:latin typeface="+mn-ea"/>
              </a:rPr>
              <a:t>ORACLE</a:t>
            </a:r>
            <a:r>
              <a:rPr lang="zh-CN" altLang="en-US" sz="2400" dirty="0" smtClean="0">
                <a:solidFill>
                  <a:srgbClr val="009999"/>
                </a:solidFill>
              </a:rPr>
              <a:t>）</a:t>
            </a:r>
            <a:endParaRPr lang="en-US" altLang="zh-CN" sz="2400" dirty="0" smtClean="0">
              <a:solidFill>
                <a:srgbClr val="009999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en-US" sz="2400" dirty="0">
              <a:solidFill>
                <a:srgbClr val="009999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00CDB7-B2AB-4C20-A03E-C7C6FA85F418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8243888" y="5492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绪论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110538" cy="4191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数据（</a:t>
            </a:r>
            <a:r>
              <a:rPr lang="en-US" altLang="zh-CN" smtClean="0"/>
              <a:t>Data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数据库（</a:t>
            </a:r>
            <a:r>
              <a:rPr lang="en-US" altLang="zh-CN" smtClean="0"/>
              <a:t>DataBase, DB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数据库管理系统（</a:t>
            </a:r>
            <a:r>
              <a:rPr lang="en-US" altLang="zh-CN" smtClean="0"/>
              <a:t>DBMS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数据库系统（</a:t>
            </a:r>
            <a:r>
              <a:rPr lang="en-US" altLang="zh-CN" smtClean="0"/>
              <a:t>DBS</a:t>
            </a:r>
            <a:r>
              <a:rPr lang="zh-CN" altLang="en-US" smtClean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65EBAED-7E75-4A2B-817F-6C8FAACC1215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798513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zh-CN" altLang="en-US" sz="3200" dirty="0" smtClean="0">
                <a:solidFill>
                  <a:srgbClr val="FF3300"/>
                </a:solidFill>
                <a:latin typeface="Times New Roman" pitchFamily="18" charset="0"/>
              </a:rPr>
              <a:t>数据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 smtClean="0">
                <a:latin typeface="Times New Roman" pitchFamily="18" charset="0"/>
              </a:rPr>
              <a:t>对现实世界中客观事物的符号表示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 smtClean="0">
                <a:latin typeface="Times New Roman" pitchFamily="18" charset="0"/>
              </a:rPr>
              <a:t>可以是数值数据，也可以是非数值数据，如声音、图像、结构化的记录等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 smtClean="0">
                <a:latin typeface="Times New Roman" pitchFamily="18" charset="0"/>
              </a:rPr>
              <a:t>计算机中数据</a:t>
            </a:r>
          </a:p>
          <a:p>
            <a:pPr marL="668337" lvl="2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 smtClean="0">
                <a:latin typeface="Times New Roman" pitchFamily="18" charset="0"/>
              </a:rPr>
              <a:t>   能输入计算机，并能为其处理的符号序列（</a:t>
            </a:r>
            <a:r>
              <a:rPr lang="en-US" altLang="zh-CN" dirty="0" smtClean="0">
                <a:latin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</a:rPr>
              <a:t>及其规则）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 smtClean="0">
                <a:latin typeface="Times New Roman" pitchFamily="18" charset="0"/>
              </a:rPr>
              <a:t>数据与其语义不可分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80163"/>
            <a:ext cx="762000" cy="365125"/>
          </a:xfrm>
        </p:spPr>
        <p:txBody>
          <a:bodyPr>
            <a:normAutofit/>
          </a:bodyPr>
          <a:lstStyle/>
          <a:p>
            <a:pPr>
              <a:defRPr/>
            </a:pPr>
            <a:fld id="{83EBE552-4E18-49A1-BA7A-B54E23196802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42938" y="4151313"/>
            <a:ext cx="6643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(0005794, 601,           </a:t>
            </a:r>
            <a:r>
              <a:rPr lang="zh-CN" altLang="en-US">
                <a:latin typeface="Times New Roman" pitchFamily="18" charset="0"/>
              </a:rPr>
              <a:t>刘武</a:t>
            </a:r>
            <a:r>
              <a:rPr lang="en-US" altLang="zh-CN">
                <a:latin typeface="Times New Roman" pitchFamily="18" charset="0"/>
              </a:rPr>
              <a:t>,  1,      1946.08.26,   01)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42938" y="4608513"/>
            <a:ext cx="8310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工号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   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部门编号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姓名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性别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出生日期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民族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2357438" y="3556000"/>
            <a:ext cx="1981200" cy="533400"/>
          </a:xfrm>
          <a:prstGeom prst="wedgeRoundRectCallout">
            <a:avLst>
              <a:gd name="adj1" fmla="val -50319"/>
              <a:gd name="adj2" fmla="val 78926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</a:rPr>
              <a:t>人力资源科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7072313" y="3556000"/>
            <a:ext cx="990600" cy="533400"/>
          </a:xfrm>
          <a:prstGeom prst="wedgeRoundRectCallout">
            <a:avLst>
              <a:gd name="adj1" fmla="val -59847"/>
              <a:gd name="adj2" fmla="val 77111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汉族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5072063" y="3556000"/>
            <a:ext cx="685800" cy="533400"/>
          </a:xfrm>
          <a:prstGeom prst="wedgeRoundRectCallout">
            <a:avLst>
              <a:gd name="adj1" fmla="val -148069"/>
              <a:gd name="adj2" fmla="val 78491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</a:rPr>
              <a:t>男</a:t>
            </a:r>
          </a:p>
        </p:txBody>
      </p:sp>
      <p:sp>
        <p:nvSpPr>
          <p:cNvPr id="51209" name="AutoShape 1026"/>
          <p:cNvSpPr>
            <a:spLocks noChangeArrowheads="1"/>
          </p:cNvSpPr>
          <p:nvPr/>
        </p:nvSpPr>
        <p:spPr bwMode="auto">
          <a:xfrm>
            <a:off x="8172450" y="56419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AutoShape 1027"/>
          <p:cNvSpPr>
            <a:spLocks noChangeArrowheads="1"/>
          </p:cNvSpPr>
          <p:nvPr/>
        </p:nvSpPr>
        <p:spPr bwMode="auto">
          <a:xfrm>
            <a:off x="8497888" y="7461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85813" y="5143500"/>
            <a:ext cx="7143750" cy="1525588"/>
          </a:xfrm>
          <a:prstGeom prst="wedgeRoundRectCallout">
            <a:avLst>
              <a:gd name="adj1" fmla="val -55295"/>
              <a:gd name="adj2" fmla="val -13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dirty="0"/>
              <a:t>科教、电力、通讯、交通、金融、军事、人事、医疗、生产、地理信息、水文、水利工程。。。。。</a:t>
            </a:r>
            <a:endParaRPr lang="en-US" altLang="zh-CN" dirty="0"/>
          </a:p>
          <a:p>
            <a:pPr>
              <a:spcBef>
                <a:spcPts val="1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形式、取值、内容都很丰富</a:t>
            </a:r>
          </a:p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2" grpId="0" animBg="1" autoUpdateAnimBg="0"/>
      <p:bldP spid="21513" grpId="0" animBg="1" autoUpdateAnimBg="0"/>
      <p:bldP spid="21514" grpId="0" animBg="1" autoUpdateAnimBg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44132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关于数据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395288" y="1377950"/>
            <a:ext cx="8110537" cy="5051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+mn-ea"/>
              </a:rPr>
              <a:t>网络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路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latin typeface="+mn-ea"/>
              </a:rPr>
              <a:t>OS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DBMS——</a:t>
            </a:r>
            <a:r>
              <a:rPr lang="zh-CN" altLang="en-US" sz="2800" dirty="0" smtClean="0">
                <a:latin typeface="+mn-ea"/>
              </a:rPr>
              <a:t>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+mn-ea"/>
              </a:rPr>
              <a:t>数据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货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 硬件的使用期</a:t>
            </a:r>
            <a:r>
              <a:rPr lang="en-US" altLang="zh-CN" sz="2800" dirty="0" smtClean="0">
                <a:latin typeface="+mn-ea"/>
              </a:rPr>
              <a:t>——5</a:t>
            </a:r>
            <a:r>
              <a:rPr lang="zh-CN" altLang="en-US" sz="2800" dirty="0" smtClean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 软件的使用期</a:t>
            </a:r>
            <a:r>
              <a:rPr lang="en-US" altLang="zh-CN" sz="2800" dirty="0" smtClean="0">
                <a:latin typeface="+mn-ea"/>
              </a:rPr>
              <a:t>——5</a:t>
            </a:r>
            <a:r>
              <a:rPr lang="en-US" altLang="zh-CN" sz="2800" dirty="0" smtClean="0">
                <a:latin typeface="华文仿宋" pitchFamily="2" charset="-122"/>
                <a:ea typeface="华文仿宋" pitchFamily="2" charset="-122"/>
              </a:rPr>
              <a:t>~</a:t>
            </a:r>
            <a:r>
              <a:rPr lang="en-US" altLang="zh-CN" sz="2800" dirty="0" smtClean="0">
                <a:latin typeface="+mn-ea"/>
              </a:rPr>
              <a:t>10</a:t>
            </a:r>
            <a:r>
              <a:rPr lang="zh-CN" altLang="en-US" sz="2800" dirty="0" smtClean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 数据的使用期</a:t>
            </a:r>
            <a:r>
              <a:rPr lang="en-US" altLang="zh-CN" sz="2800" dirty="0" smtClean="0">
                <a:latin typeface="+mn-ea"/>
              </a:rPr>
              <a:t>——30</a:t>
            </a:r>
            <a:r>
              <a:rPr lang="zh-CN" altLang="en-US" sz="2800" dirty="0" smtClean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会计法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原始凭证要保存不少于</a:t>
            </a:r>
            <a:r>
              <a:rPr lang="en-US" altLang="zh-CN" sz="2800" dirty="0" smtClean="0">
                <a:latin typeface="+mn-ea"/>
              </a:rPr>
              <a:t>15</a:t>
            </a:r>
            <a:r>
              <a:rPr lang="zh-CN" altLang="en-US" sz="2800" dirty="0" smtClean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只要有程序，就会有数据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3069DD7-FC91-47CD-AB73-9BEB05EA781D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2229" name="AutoShape 1028"/>
          <p:cNvSpPr>
            <a:spLocks noChangeArrowheads="1"/>
          </p:cNvSpPr>
          <p:nvPr/>
        </p:nvSpPr>
        <p:spPr bwMode="auto">
          <a:xfrm>
            <a:off x="8172450" y="555466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12BB7-284C-4008-AA94-1E451A64925E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885825"/>
            <a:ext cx="7848600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数据库（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Database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itchFamily="18" charset="0"/>
              </a:rPr>
              <a:t>file</a:t>
            </a: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存放数据的“仓库”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存储在计算机的存储设备上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按一定的格式组织、描述和存储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较小的冗余度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数据独立性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易扩展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可共享</a:t>
            </a:r>
            <a:endParaRPr lang="zh-CN" altLang="en-US" dirty="0"/>
          </a:p>
        </p:txBody>
      </p:sp>
      <p:sp>
        <p:nvSpPr>
          <p:cNvPr id="53252" name="AutoShape 29"/>
          <p:cNvSpPr>
            <a:spLocks noChangeArrowheads="1"/>
          </p:cNvSpPr>
          <p:nvPr/>
        </p:nvSpPr>
        <p:spPr bwMode="auto">
          <a:xfrm>
            <a:off x="8027988" y="14097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0" y="857250"/>
            <a:ext cx="8534400" cy="57912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zh-CN" altLang="en-US" sz="3200" smtClean="0">
                <a:solidFill>
                  <a:srgbClr val="FF3300"/>
                </a:solidFill>
                <a:latin typeface="Times New Roman" pitchFamily="18" charset="0"/>
              </a:rPr>
              <a:t>数据库管理系统</a:t>
            </a:r>
            <a:r>
              <a:rPr lang="en-US" altLang="zh-CN" sz="3200" smtClean="0">
                <a:solidFill>
                  <a:srgbClr val="FF3300"/>
                </a:solidFill>
                <a:latin typeface="Times New Roman" pitchFamily="18" charset="0"/>
              </a:rPr>
              <a:t>(DBMS)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smtClean="0">
                <a:latin typeface="Times New Roman" pitchFamily="18" charset="0"/>
              </a:rPr>
              <a:t>系统软件，</a:t>
            </a:r>
            <a:r>
              <a:rPr lang="zh-CN" altLang="en-US" sz="2600" smtClean="0">
                <a:solidFill>
                  <a:srgbClr val="FF0000"/>
                </a:solidFill>
                <a:latin typeface="Times New Roman" pitchFamily="18" charset="0"/>
              </a:rPr>
              <a:t>数据库系统的一个重要组成部分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smtClean="0">
                <a:latin typeface="Times New Roman" pitchFamily="18" charset="0"/>
              </a:rPr>
              <a:t>科学地组织和存储数据，高效地获取和维护数据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smtClean="0">
                <a:latin typeface="Times New Roman" pitchFamily="18" charset="0"/>
              </a:rPr>
              <a:t>位于用户与操作系统之间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smtClean="0">
                <a:latin typeface="Times New Roman" pitchFamily="18" charset="0"/>
              </a:rPr>
              <a:t>具有下述典型功能：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smtClean="0">
                <a:latin typeface="Times New Roman" pitchFamily="18" charset="0"/>
              </a:rPr>
              <a:t>数据定义功能 </a:t>
            </a:r>
            <a:r>
              <a:rPr lang="en-US" altLang="zh-CN" sz="2600" smtClean="0">
                <a:latin typeface="Times New Roman" pitchFamily="18" charset="0"/>
              </a:rPr>
              <a:t>– D</a:t>
            </a:r>
            <a:r>
              <a:rPr lang="en-US" altLang="zh-CN" sz="260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600" smtClean="0">
                <a:latin typeface="Times New Roman" pitchFamily="18" charset="0"/>
              </a:rPr>
              <a:t>L (</a:t>
            </a:r>
            <a:r>
              <a:rPr lang="zh-CN" altLang="en-US" sz="2600" smtClean="0">
                <a:latin typeface="Times New Roman" pitchFamily="18" charset="0"/>
              </a:rPr>
              <a:t>如</a:t>
            </a:r>
            <a:r>
              <a:rPr lang="en-US" altLang="zh-CN" sz="2600" smtClean="0">
                <a:latin typeface="Times New Roman" pitchFamily="18" charset="0"/>
              </a:rPr>
              <a:t>Create)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smtClean="0">
                <a:latin typeface="Times New Roman" pitchFamily="18" charset="0"/>
              </a:rPr>
              <a:t>数据操作功能 </a:t>
            </a:r>
            <a:r>
              <a:rPr lang="en-US" altLang="zh-CN" sz="2600" smtClean="0">
                <a:latin typeface="Times New Roman" pitchFamily="18" charset="0"/>
              </a:rPr>
              <a:t>– D</a:t>
            </a:r>
            <a:r>
              <a:rPr lang="en-US" altLang="zh-CN" sz="26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600" smtClean="0">
                <a:latin typeface="Times New Roman" pitchFamily="18" charset="0"/>
              </a:rPr>
              <a:t>L(</a:t>
            </a:r>
            <a:r>
              <a:rPr lang="zh-CN" altLang="en-US" sz="2600" smtClean="0">
                <a:latin typeface="Times New Roman" pitchFamily="18" charset="0"/>
              </a:rPr>
              <a:t>如</a:t>
            </a:r>
            <a:r>
              <a:rPr lang="en-US" altLang="zh-CN" sz="2600" smtClean="0">
                <a:latin typeface="Times New Roman" pitchFamily="18" charset="0"/>
              </a:rPr>
              <a:t>Select, Delete, Insert, Update)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smtClean="0">
                <a:latin typeface="Times New Roman" pitchFamily="18" charset="0"/>
              </a:rPr>
              <a:t>数据库的运行管理</a:t>
            </a:r>
            <a:r>
              <a:rPr lang="en-US" altLang="zh-CN" sz="2600" smtClean="0">
                <a:latin typeface="Times New Roman" pitchFamily="18" charset="0"/>
              </a:rPr>
              <a:t>—D</a:t>
            </a:r>
            <a:r>
              <a:rPr lang="en-US" altLang="zh-CN" sz="260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600" smtClean="0">
                <a:latin typeface="Times New Roman" pitchFamily="18" charset="0"/>
              </a:rPr>
              <a:t>L</a:t>
            </a:r>
            <a:r>
              <a:rPr lang="zh-CN" altLang="en-US" sz="2600" smtClean="0">
                <a:latin typeface="Times New Roman" pitchFamily="18" charset="0"/>
              </a:rPr>
              <a:t>（统一管理、控制）</a:t>
            </a:r>
            <a:endParaRPr lang="zh-CN" altLang="en-US" sz="2600" smtClean="0"/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smtClean="0">
                <a:latin typeface="Times New Roman" pitchFamily="18" charset="0"/>
              </a:rPr>
              <a:t>数据库的建立和维护功能（监视、分析）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300788" y="3357563"/>
            <a:ext cx="2303462" cy="612775"/>
          </a:xfrm>
          <a:prstGeom prst="wedgeRoundRectCallout">
            <a:avLst>
              <a:gd name="adj1" fmla="val -138514"/>
              <a:gd name="adj2" fmla="val 116540"/>
              <a:gd name="adj3" fmla="val 16667"/>
            </a:avLst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anipulate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1B3F1DE-34B6-41D3-A031-D4BE6A2EDE3A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4859338" y="2636838"/>
            <a:ext cx="2305050" cy="612775"/>
          </a:xfrm>
          <a:prstGeom prst="wedgeRoundRectCallout">
            <a:avLst>
              <a:gd name="adj1" fmla="val -76253"/>
              <a:gd name="adj2" fmla="val 1294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Data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escribe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300788" y="5949950"/>
            <a:ext cx="2303462" cy="611188"/>
          </a:xfrm>
          <a:prstGeom prst="wedgeRoundRectCallout">
            <a:avLst>
              <a:gd name="adj1" fmla="val -124831"/>
              <a:gd name="adj2" fmla="val -1510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ontrol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9625"/>
            <a:ext cx="8110538" cy="4191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3200" dirty="0" smtClean="0">
                <a:solidFill>
                  <a:srgbClr val="FF3300"/>
                </a:solidFill>
                <a:latin typeface="Times New Roman" pitchFamily="18" charset="0"/>
              </a:rPr>
              <a:t>数据库系统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itchFamily="18" charset="0"/>
              </a:rPr>
              <a:t>(DBS)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</a:rPr>
              <a:t>计算机系统</a:t>
            </a:r>
            <a:r>
              <a:rPr lang="zh-CN" altLang="en-US" sz="2600" dirty="0" smtClean="0">
                <a:latin typeface="Times New Roman" pitchFamily="18" charset="0"/>
              </a:rPr>
              <a:t>引入数据库后的系统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 smtClean="0">
                <a:latin typeface="Times New Roman" pitchFamily="18" charset="0"/>
              </a:rPr>
              <a:t>数据库管理系统</a:t>
            </a:r>
            <a:r>
              <a:rPr lang="en-US" altLang="zh-CN" sz="2600" dirty="0" smtClean="0">
                <a:latin typeface="Times New Roman" pitchFamily="18" charset="0"/>
              </a:rPr>
              <a:t>DBMS(</a:t>
            </a:r>
            <a:r>
              <a:rPr lang="zh-CN" altLang="en-US" sz="2600" dirty="0" smtClean="0">
                <a:latin typeface="Times New Roman" pitchFamily="18" charset="0"/>
              </a:rPr>
              <a:t>及开发工具</a:t>
            </a:r>
            <a:r>
              <a:rPr lang="en-US" altLang="zh-CN" sz="2600" dirty="0" smtClean="0">
                <a:latin typeface="Times New Roman" pitchFamily="18" charset="0"/>
              </a:rPr>
              <a:t>)</a:t>
            </a:r>
            <a:r>
              <a:rPr lang="zh-CN" altLang="en-US" sz="2600" dirty="0" smtClean="0">
                <a:latin typeface="Times New Roman" pitchFamily="18" charset="0"/>
              </a:rPr>
              <a:t>、应用系统、数据库管理员</a:t>
            </a:r>
            <a:r>
              <a:rPr lang="en-US" altLang="zh-CN" sz="2600" dirty="0" smtClean="0">
                <a:latin typeface="Times New Roman" pitchFamily="18" charset="0"/>
              </a:rPr>
              <a:t>(DBA)</a:t>
            </a:r>
            <a:r>
              <a:rPr lang="zh-CN" altLang="en-US" sz="2600" dirty="0" smtClean="0">
                <a:latin typeface="Times New Roman" pitchFamily="18" charset="0"/>
              </a:rPr>
              <a:t>、用户</a:t>
            </a:r>
          </a:p>
          <a:p>
            <a:pPr eaLnBrk="1" hangingPunct="1">
              <a:buClr>
                <a:schemeClr val="tx1"/>
              </a:buClr>
              <a:buSzTx/>
            </a:pPr>
            <a:endParaRPr lang="en-US" altLang="zh-CN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F0A6AAC-BA83-45D3-B924-195C36A780DE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0EC84-8812-40DE-A22A-20DBC5218BF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56323" name="Group 5"/>
          <p:cNvGrpSpPr>
            <a:grpSpLocks/>
          </p:cNvGrpSpPr>
          <p:nvPr/>
        </p:nvGrpSpPr>
        <p:grpSpPr bwMode="auto">
          <a:xfrm>
            <a:off x="250825" y="260350"/>
            <a:ext cx="8534400" cy="4738688"/>
            <a:chOff x="48" y="1152"/>
            <a:chExt cx="5376" cy="2985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77" y="3754"/>
              <a:ext cx="646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>
                  <a:latin typeface="+mn-ea"/>
                  <a:ea typeface="+mn-ea"/>
                </a:rPr>
                <a:t>硬件</a:t>
              </a:r>
              <a:endParaRPr lang="zh-CN" altLang="en-US" sz="4400">
                <a:latin typeface="+mn-ea"/>
                <a:ea typeface="+mn-ea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281" y="3159"/>
              <a:ext cx="1158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>
                  <a:latin typeface="+mn-ea"/>
                  <a:ea typeface="+mn-ea"/>
                </a:rPr>
                <a:t>操作系统</a:t>
              </a:r>
              <a:endParaRPr lang="zh-CN" altLang="en-US" sz="4400">
                <a:latin typeface="+mn-ea"/>
                <a:ea typeface="+mn-ea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831" y="2554"/>
              <a:ext cx="1935" cy="368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200" b="1">
                  <a:latin typeface="+mn-ea"/>
                  <a:ea typeface="+mn-ea"/>
                </a:rPr>
                <a:t>DBMS</a:t>
              </a:r>
              <a:r>
                <a:rPr lang="zh-CN" altLang="en-US" sz="3200" b="1">
                  <a:latin typeface="+mn-ea"/>
                  <a:ea typeface="+mn-ea"/>
                </a:rPr>
                <a:t>，编译系统</a:t>
              </a:r>
              <a:endParaRPr lang="zh-CN" altLang="en-US" sz="4400">
                <a:latin typeface="+mn-ea"/>
                <a:ea typeface="+mn-ea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817" y="1930"/>
              <a:ext cx="2182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 dirty="0">
                  <a:latin typeface="+mn-ea"/>
                  <a:ea typeface="+mn-ea"/>
                </a:rPr>
                <a:t>应用开发工具软件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383" y="1287"/>
              <a:ext cx="1158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 dirty="0">
                  <a:latin typeface="+mn-ea"/>
                  <a:ea typeface="+mn-ea"/>
                </a:rPr>
                <a:t>应用系统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56330" name="Line 11"/>
            <p:cNvSpPr>
              <a:spLocks noChangeShapeType="1"/>
            </p:cNvSpPr>
            <p:nvPr/>
          </p:nvSpPr>
          <p:spPr bwMode="auto">
            <a:xfrm>
              <a:off x="2160" y="364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Line 12"/>
            <p:cNvSpPr>
              <a:spLocks noChangeShapeType="1"/>
            </p:cNvSpPr>
            <p:nvPr/>
          </p:nvSpPr>
          <p:spPr bwMode="auto">
            <a:xfrm flipH="1">
              <a:off x="1584" y="3648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>
              <a:off x="3696" y="3648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Line 14"/>
            <p:cNvSpPr>
              <a:spLocks noChangeShapeType="1"/>
            </p:cNvSpPr>
            <p:nvPr/>
          </p:nvSpPr>
          <p:spPr bwMode="auto">
            <a:xfrm>
              <a:off x="2064" y="3072"/>
              <a:ext cx="17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Line 15"/>
            <p:cNvSpPr>
              <a:spLocks noChangeShapeType="1"/>
            </p:cNvSpPr>
            <p:nvPr/>
          </p:nvSpPr>
          <p:spPr bwMode="auto">
            <a:xfrm flipH="1">
              <a:off x="1488" y="3072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Line 16"/>
            <p:cNvSpPr>
              <a:spLocks noChangeShapeType="1"/>
            </p:cNvSpPr>
            <p:nvPr/>
          </p:nvSpPr>
          <p:spPr bwMode="auto">
            <a:xfrm>
              <a:off x="3792" y="3072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Line 17"/>
            <p:cNvSpPr>
              <a:spLocks noChangeShapeType="1"/>
            </p:cNvSpPr>
            <p:nvPr/>
          </p:nvSpPr>
          <p:spPr bwMode="auto">
            <a:xfrm>
              <a:off x="1584" y="2448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Line 18"/>
            <p:cNvSpPr>
              <a:spLocks noChangeShapeType="1"/>
            </p:cNvSpPr>
            <p:nvPr/>
          </p:nvSpPr>
          <p:spPr bwMode="auto">
            <a:xfrm flipH="1">
              <a:off x="1008" y="2448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Line 19"/>
            <p:cNvSpPr>
              <a:spLocks noChangeShapeType="1"/>
            </p:cNvSpPr>
            <p:nvPr/>
          </p:nvSpPr>
          <p:spPr bwMode="auto">
            <a:xfrm>
              <a:off x="4128" y="2448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Line 20"/>
            <p:cNvSpPr>
              <a:spLocks noChangeShapeType="1"/>
            </p:cNvSpPr>
            <p:nvPr/>
          </p:nvSpPr>
          <p:spPr bwMode="auto">
            <a:xfrm>
              <a:off x="1584" y="1824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Line 21"/>
            <p:cNvSpPr>
              <a:spLocks noChangeShapeType="1"/>
            </p:cNvSpPr>
            <p:nvPr/>
          </p:nvSpPr>
          <p:spPr bwMode="auto">
            <a:xfrm flipH="1">
              <a:off x="1008" y="1824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Line 22"/>
            <p:cNvSpPr>
              <a:spLocks noChangeShapeType="1"/>
            </p:cNvSpPr>
            <p:nvPr/>
          </p:nvSpPr>
          <p:spPr bwMode="auto">
            <a:xfrm>
              <a:off x="4128" y="1824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AutoShape 23"/>
            <p:cNvSpPr>
              <a:spLocks noChangeArrowheads="1"/>
            </p:cNvSpPr>
            <p:nvPr/>
          </p:nvSpPr>
          <p:spPr bwMode="auto">
            <a:xfrm>
              <a:off x="4176" y="1152"/>
              <a:ext cx="1248" cy="576"/>
            </a:xfrm>
            <a:prstGeom prst="wedgeRoundRectCallout">
              <a:avLst>
                <a:gd name="adj1" fmla="val -64421"/>
                <a:gd name="adj2" fmla="val 91667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PB,VB,VC</a:t>
              </a:r>
            </a:p>
            <a:p>
              <a:pPr algn="ctr"/>
              <a:r>
                <a:rPr lang="en-US" altLang="zh-CN" sz="2800">
                  <a:latin typeface="Times New Roman" pitchFamily="18" charset="0"/>
                </a:rPr>
                <a:t>C#,Java</a:t>
              </a:r>
            </a:p>
          </p:txBody>
        </p:sp>
        <p:sp>
          <p:nvSpPr>
            <p:cNvPr id="56343" name="AutoShape 24"/>
            <p:cNvSpPr>
              <a:spLocks noChangeArrowheads="1"/>
            </p:cNvSpPr>
            <p:nvPr/>
          </p:nvSpPr>
          <p:spPr bwMode="auto">
            <a:xfrm rot="-5400000">
              <a:off x="216" y="1608"/>
              <a:ext cx="864" cy="1200"/>
            </a:xfrm>
            <a:prstGeom prst="wedgeRoundRectCallout">
              <a:avLst>
                <a:gd name="adj1" fmla="val -37000"/>
                <a:gd name="adj2" fmla="val 137148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algn="ctr">
                <a:lnSpc>
                  <a:spcPct val="75000"/>
                </a:lnSpc>
              </a:pPr>
              <a:r>
                <a:rPr lang="en-US" altLang="zh-CN" sz="2800">
                  <a:latin typeface="Times New Roman" pitchFamily="18" charset="0"/>
                </a:rPr>
                <a:t>Oracle,Db2,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>
                  <a:latin typeface="Times New Roman" pitchFamily="18" charset="0"/>
                </a:rPr>
                <a:t>Sybase,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>
                  <a:latin typeface="Times New Roman" pitchFamily="18" charset="0"/>
                </a:rPr>
                <a:t>SQL Server,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>
                  <a:latin typeface="Times New Roman" pitchFamily="18" charset="0"/>
                </a:rPr>
                <a:t>Mysql</a:t>
              </a:r>
            </a:p>
          </p:txBody>
        </p:sp>
      </p:grpSp>
      <p:sp>
        <p:nvSpPr>
          <p:cNvPr id="56324" name="Text Box 25"/>
          <p:cNvSpPr txBox="1">
            <a:spLocks noChangeArrowheads="1"/>
          </p:cNvSpPr>
          <p:nvPr/>
        </p:nvSpPr>
        <p:spPr bwMode="auto">
          <a:xfrm>
            <a:off x="2613025" y="5518150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数据库在计算机系统中的地位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3022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计算机系统的运作方式</a:t>
            </a:r>
            <a:endParaRPr lang="zh-CN" altLang="en-US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987825" y="1340768"/>
            <a:ext cx="5400600" cy="64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操作系统（以物理块为单位）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C5BF412-2409-4A3B-BFED-D9D6BF8783EE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427984" y="2204864"/>
            <a:ext cx="446449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由</a:t>
            </a:r>
            <a:r>
              <a:rPr lang="en-US" altLang="zh-CN" sz="3200" dirty="0">
                <a:solidFill>
                  <a:srgbClr val="FF0000"/>
                </a:solidFill>
              </a:rPr>
              <a:t>DBMS</a:t>
            </a:r>
            <a:r>
              <a:rPr lang="zh-CN" altLang="en-US" sz="3200" dirty="0" smtClean="0">
                <a:solidFill>
                  <a:srgbClr val="FF0000"/>
                </a:solidFill>
              </a:rPr>
              <a:t>管理（更专业）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259633" y="3645024"/>
            <a:ext cx="7704856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DBMS:</a:t>
            </a:r>
            <a:r>
              <a:rPr lang="zh-CN" altLang="en-US" sz="3200" dirty="0">
                <a:solidFill>
                  <a:srgbClr val="FF0000"/>
                </a:solidFill>
              </a:rPr>
              <a:t>专有</a:t>
            </a:r>
            <a:r>
              <a:rPr lang="zh-CN" altLang="en-US" sz="3200" dirty="0" smtClean="0">
                <a:solidFill>
                  <a:srgbClr val="FF0000"/>
                </a:solidFill>
              </a:rPr>
              <a:t>的缓存管理进程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          </a:t>
            </a:r>
            <a:r>
              <a:rPr lang="zh-CN" altLang="en-US" sz="3200" dirty="0">
                <a:solidFill>
                  <a:srgbClr val="FF0000"/>
                </a:solidFill>
              </a:rPr>
              <a:t>或者</a:t>
            </a:r>
            <a:r>
              <a:rPr lang="en-US" altLang="zh-CN" sz="3200" dirty="0">
                <a:solidFill>
                  <a:srgbClr val="FF0000"/>
                </a:solidFill>
              </a:rPr>
              <a:t>DBMS</a:t>
            </a:r>
            <a:r>
              <a:rPr lang="zh-CN" altLang="en-US" sz="3200" dirty="0">
                <a:solidFill>
                  <a:srgbClr val="FF0000"/>
                </a:solidFill>
              </a:rPr>
              <a:t>函数链入应用程序</a:t>
            </a:r>
            <a:r>
              <a:rPr lang="zh-CN" altLang="en-US" sz="3200" dirty="0" smtClean="0">
                <a:solidFill>
                  <a:srgbClr val="FF0000"/>
                </a:solidFill>
              </a:rPr>
              <a:t>进程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151879" y="5373216"/>
            <a:ext cx="799212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DBMS</a:t>
            </a:r>
            <a:r>
              <a:rPr lang="zh-CN" altLang="en-US" sz="3200" dirty="0">
                <a:solidFill>
                  <a:srgbClr val="FF0000"/>
                </a:solidFill>
              </a:rPr>
              <a:t>进程或函数</a:t>
            </a:r>
            <a:r>
              <a:rPr lang="zh-CN" altLang="en-US" sz="3200" dirty="0" smtClean="0">
                <a:solidFill>
                  <a:srgbClr val="FF0000"/>
                </a:solidFill>
              </a:rPr>
              <a:t>提供缓存数据扫描的</a:t>
            </a:r>
            <a:r>
              <a:rPr lang="zh-CN" altLang="en-US" sz="3200" dirty="0">
                <a:solidFill>
                  <a:srgbClr val="FF0000"/>
                </a:solidFill>
              </a:rPr>
              <a:t>功能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4067944" y="5949652"/>
            <a:ext cx="295232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</a:rPr>
              <a:t>语言</a:t>
            </a:r>
            <a:r>
              <a:rPr lang="zh-CN" altLang="en-US" sz="3200" dirty="0" smtClean="0">
                <a:solidFill>
                  <a:srgbClr val="FF0000"/>
                </a:solidFill>
              </a:rPr>
              <a:t>决定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41277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谁读写磁盘？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5655" y="220486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谁管理缓存中的页面？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3068960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什么软件的</a:t>
            </a:r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什么“部件”来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管理缓存？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746" y="472514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如何读写缓存？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625" y="587727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谁来指示缓存读写？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380" grpId="0"/>
      <p:bldP spid="101381" grpId="0"/>
      <p:bldP spid="101382" grpId="0"/>
      <p:bldP spid="1013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15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计算机系统的运作方式（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续）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4365104"/>
            <a:ext cx="8110538" cy="1439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应用程序代码中嵌入</a:t>
            </a:r>
            <a:r>
              <a:rPr lang="en-US" altLang="zh-CN" sz="3200" dirty="0" smtClean="0">
                <a:solidFill>
                  <a:srgbClr val="FF0000"/>
                </a:solidFill>
              </a:rPr>
              <a:t>SQL</a:t>
            </a:r>
            <a:r>
              <a:rPr lang="zh-CN" altLang="en-US" sz="3200" dirty="0" smtClean="0">
                <a:solidFill>
                  <a:srgbClr val="FF0000"/>
                </a:solidFill>
              </a:rPr>
              <a:t>语言，经开发环境编译器处理后形成应用程序目标模块和对</a:t>
            </a:r>
            <a:r>
              <a:rPr lang="en-US" altLang="zh-CN" sz="3200" dirty="0" smtClean="0">
                <a:solidFill>
                  <a:srgbClr val="FF0000"/>
                </a:solidFill>
              </a:rPr>
              <a:t>SQL</a:t>
            </a:r>
            <a:r>
              <a:rPr lang="zh-CN" altLang="en-US" sz="3200" dirty="0" smtClean="0">
                <a:solidFill>
                  <a:srgbClr val="FF0000"/>
                </a:solidFill>
              </a:rPr>
              <a:t>模块的调用。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093F320-3BA9-4D8A-B74B-0BF30D650E13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11560" y="2492897"/>
            <a:ext cx="811053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</a:rPr>
              <a:t>语言经由</a:t>
            </a:r>
            <a:r>
              <a:rPr lang="en-US" altLang="zh-CN" sz="3200" dirty="0">
                <a:solidFill>
                  <a:srgbClr val="FF0000"/>
                </a:solidFill>
              </a:rPr>
              <a:t>DBMS</a:t>
            </a:r>
            <a:r>
              <a:rPr lang="zh-CN" altLang="en-US" sz="3200" dirty="0">
                <a:solidFill>
                  <a:srgbClr val="FF0000"/>
                </a:solidFill>
              </a:rPr>
              <a:t>编译后转换</a:t>
            </a:r>
            <a:r>
              <a:rPr lang="zh-CN" altLang="en-US" sz="3200" dirty="0" smtClean="0">
                <a:solidFill>
                  <a:srgbClr val="FF0000"/>
                </a:solidFill>
              </a:rPr>
              <a:t>成用内部函数描述的</a:t>
            </a:r>
            <a:r>
              <a:rPr lang="zh-CN" altLang="en-US" sz="3200" dirty="0">
                <a:solidFill>
                  <a:srgbClr val="FF0000"/>
                </a:solidFill>
              </a:rPr>
              <a:t>执行</a:t>
            </a:r>
            <a:r>
              <a:rPr lang="zh-CN" altLang="en-US" sz="3200" dirty="0" smtClean="0">
                <a:solidFill>
                  <a:srgbClr val="FF0000"/>
                </a:solidFill>
              </a:rPr>
              <a:t>计划（代码）。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700808"/>
            <a:ext cx="4301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语言为何能执行？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831" y="3645024"/>
            <a:ext cx="4249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与应用如何集成？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1024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课程成绩构成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慕课成绩占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平时测验及两次课堂测验共占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考试卷面成绩占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1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738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本章主要问题的提出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50938"/>
            <a:ext cx="8110538" cy="5410200"/>
          </a:xfrm>
        </p:spPr>
        <p:txBody>
          <a:bodyPr/>
          <a:lstStyle/>
          <a:p>
            <a:pPr marL="0" indent="476250" eaLnBrk="1" hangingPunct="1">
              <a:lnSpc>
                <a:spcPct val="90000"/>
              </a:lnSpc>
            </a:pPr>
            <a:r>
              <a:rPr lang="zh-CN" altLang="en-US" sz="2800" dirty="0" smtClean="0"/>
              <a:t>数据（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数据越来越丰富，需求不断增加，如何管理数据？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用什么样的方法科学的描述数据？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800" dirty="0" smtClean="0"/>
              <a:t>数据库（</a:t>
            </a:r>
            <a:r>
              <a:rPr lang="en-US" altLang="zh-CN" sz="2800" dirty="0" err="1" smtClean="0"/>
              <a:t>DataBase</a:t>
            </a:r>
            <a:r>
              <a:rPr lang="en-US" altLang="zh-CN" sz="2800" dirty="0" smtClean="0"/>
              <a:t>, DB</a:t>
            </a:r>
            <a:r>
              <a:rPr lang="zh-CN" altLang="en-US" sz="2800" dirty="0" smtClean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下有物理设备，上有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，如何更好的存储？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800" dirty="0" smtClean="0"/>
              <a:t>数据库管理系统（</a:t>
            </a:r>
            <a:r>
              <a:rPr lang="en-US" altLang="zh-CN" sz="2800" dirty="0" smtClean="0"/>
              <a:t>DBMS</a:t>
            </a:r>
            <a:r>
              <a:rPr lang="zh-CN" altLang="en-US" sz="2800" dirty="0" smtClean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系统的分布如何？</a:t>
            </a:r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800" dirty="0" smtClean="0"/>
              <a:t>数据库系统（</a:t>
            </a:r>
            <a:r>
              <a:rPr lang="en-US" altLang="zh-CN" sz="2800" dirty="0" smtClean="0"/>
              <a:t>DBS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A2BE76B-AFDC-4ED9-AD07-DA038504B7E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295400" y="1989138"/>
            <a:ext cx="374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33CC"/>
                </a:solidFill>
              </a:rPr>
              <a:t>数据库系统的产生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295400" y="2903538"/>
            <a:ext cx="807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33CC"/>
                </a:solidFill>
              </a:rPr>
              <a:t>数据</a:t>
            </a:r>
            <a:r>
              <a:rPr lang="zh-CN" altLang="en-US" sz="2800" dirty="0">
                <a:solidFill>
                  <a:srgbClr val="FF0000"/>
                </a:solidFill>
              </a:rPr>
              <a:t>模型</a:t>
            </a:r>
            <a:r>
              <a:rPr lang="en-US" altLang="zh-CN" sz="2800" dirty="0">
                <a:solidFill>
                  <a:srgbClr val="FF0000"/>
                </a:solidFill>
              </a:rPr>
              <a:t>(model)</a:t>
            </a:r>
            <a:r>
              <a:rPr lang="zh-CN" altLang="en-US" sz="2800" dirty="0">
                <a:solidFill>
                  <a:srgbClr val="0033CC"/>
                </a:solidFill>
              </a:rPr>
              <a:t>。数据库本身的发展过程。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365250" y="4351338"/>
            <a:ext cx="72802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模式</a:t>
            </a:r>
            <a:r>
              <a:rPr lang="en-US" altLang="zh-CN" sz="2800" dirty="0">
                <a:solidFill>
                  <a:srgbClr val="FF0000"/>
                </a:solidFill>
              </a:rPr>
              <a:t>(schema</a:t>
            </a:r>
            <a:r>
              <a:rPr lang="zh-CN" altLang="en-US" sz="2800" dirty="0">
                <a:solidFill>
                  <a:srgbClr val="FF0000"/>
                </a:solidFill>
              </a:rPr>
              <a:t>，包含轮廓、架构的含义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733800" y="5265738"/>
            <a:ext cx="2317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33CC"/>
                </a:solidFill>
              </a:rPr>
              <a:t>体系结构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390650" y="6238875"/>
            <a:ext cx="6991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en-US" altLang="zh-CN" sz="2800">
                <a:solidFill>
                  <a:srgbClr val="0033CC"/>
                </a:solidFill>
              </a:rPr>
              <a:t>DBS</a:t>
            </a:r>
            <a:r>
              <a:rPr lang="zh-CN" altLang="en-US" sz="2800">
                <a:solidFill>
                  <a:srgbClr val="0033CC"/>
                </a:solidFill>
              </a:rPr>
              <a:t>的组成？功能？工作过程？特征？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utoUpdateAnimBg="0"/>
      <p:bldP spid="100358" grpId="0" autoUpdateAnimBg="0"/>
      <p:bldP spid="100359" grpId="0" autoUpdateAnimBg="0"/>
      <p:bldP spid="10036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Arial" charset="0"/>
                <a:ea typeface="黑体" pitchFamily="49" charset="-122"/>
              </a:rPr>
              <a:t>1.1  </a:t>
            </a:r>
            <a:r>
              <a:rPr lang="zh-CN" altLang="en-US" b="1" dirty="0" smtClean="0">
                <a:latin typeface="Arial" charset="0"/>
                <a:ea typeface="黑体" pitchFamily="49" charset="-122"/>
              </a:rPr>
              <a:t>数据库系统的产生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	数据库系统</a:t>
            </a:r>
            <a:r>
              <a:rPr lang="en-US" altLang="zh-CN" dirty="0" smtClean="0"/>
              <a:t>(DBS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/>
              <a:t>Database System)</a:t>
            </a:r>
            <a:r>
              <a:rPr lang="zh-CN" altLang="en-US" dirty="0" smtClean="0"/>
              <a:t>的产生</a:t>
            </a:r>
            <a:r>
              <a:rPr lang="zh-CN" altLang="en-US" dirty="0" smtClean="0">
                <a:latin typeface="Times New Roman" pitchFamily="18" charset="0"/>
              </a:rPr>
              <a:t>经历了人工方法、文件系统方法和数据库系统方法三个历史阶段。</a:t>
            </a:r>
            <a:endParaRPr lang="zh-CN" altLang="en-US" dirty="0" smtClean="0"/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）人工管理阶段</a:t>
            </a:r>
            <a:r>
              <a:rPr lang="en-US" altLang="zh-CN" dirty="0" smtClean="0">
                <a:latin typeface="Times New Roman" pitchFamily="18" charset="0"/>
              </a:rPr>
              <a:t>(50</a:t>
            </a:r>
            <a:r>
              <a:rPr lang="zh-CN" altLang="en-US" dirty="0" smtClean="0">
                <a:latin typeface="Times New Roman" pitchFamily="18" charset="0"/>
              </a:rPr>
              <a:t>年代中期以前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）文件系统阶段</a:t>
            </a:r>
            <a:r>
              <a:rPr lang="en-US" altLang="zh-CN" dirty="0" smtClean="0">
                <a:latin typeface="Times New Roman" pitchFamily="18" charset="0"/>
              </a:rPr>
              <a:t>(50</a:t>
            </a:r>
            <a:r>
              <a:rPr lang="zh-CN" altLang="en-US" dirty="0" smtClean="0">
                <a:latin typeface="Times New Roman" pitchFamily="18" charset="0"/>
              </a:rPr>
              <a:t>年代后期</a:t>
            </a:r>
            <a:r>
              <a:rPr lang="en-US" altLang="zh-CN" dirty="0" smtClean="0">
                <a:latin typeface="Times New Roman" pitchFamily="18" charset="0"/>
              </a:rPr>
              <a:t>-60</a:t>
            </a:r>
            <a:r>
              <a:rPr lang="zh-CN" altLang="en-US" dirty="0" smtClean="0">
                <a:latin typeface="Times New Roman" pitchFamily="18" charset="0"/>
              </a:rPr>
              <a:t>年代中期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）数据库系统阶段</a:t>
            </a:r>
            <a:r>
              <a:rPr lang="en-US" altLang="zh-CN" dirty="0" smtClean="0">
                <a:latin typeface="Times New Roman" pitchFamily="18" charset="0"/>
              </a:rPr>
              <a:t>(60</a:t>
            </a:r>
            <a:r>
              <a:rPr lang="zh-CN" altLang="en-US" dirty="0" smtClean="0">
                <a:latin typeface="Times New Roman" pitchFamily="18" charset="0"/>
              </a:rPr>
              <a:t>年代后期开始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A47BAD3-2254-44D4-8E3D-DC0EC5DF3F6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8101013" y="6207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8110538" cy="35433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+mn-ea"/>
              </a:rPr>
              <a:t>1.1.1  </a:t>
            </a:r>
            <a:r>
              <a:rPr lang="zh-CN" altLang="en-US" b="1" dirty="0" smtClean="0">
                <a:latin typeface="+mn-ea"/>
              </a:rPr>
              <a:t>人工方法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+mn-ea"/>
              </a:rPr>
              <a:t>1. </a:t>
            </a:r>
            <a:r>
              <a:rPr lang="zh-CN" altLang="en-US" b="1" dirty="0" smtClean="0">
                <a:latin typeface="+mn-ea"/>
              </a:rPr>
              <a:t>特征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）计算机一般用于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科学计算</a:t>
            </a:r>
            <a:r>
              <a:rPr lang="zh-CN" altLang="en-US" dirty="0" smtClean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）硬件性能差，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无磁盘</a:t>
            </a:r>
            <a:r>
              <a:rPr lang="zh-CN" altLang="en-US" dirty="0" smtClean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）数据一般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不需长期保存</a:t>
            </a:r>
            <a:r>
              <a:rPr lang="zh-CN" altLang="en-US" dirty="0" smtClean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）无数据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管理软件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无</a:t>
            </a:r>
            <a:r>
              <a:rPr lang="en-US" altLang="zh-CN" dirty="0" smtClean="0">
                <a:latin typeface="+mn-ea"/>
              </a:rPr>
              <a:t>OS)</a:t>
            </a:r>
            <a:r>
              <a:rPr lang="zh-CN" altLang="en-US" dirty="0" smtClean="0">
                <a:latin typeface="+mn-ea"/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B7A4105-3AE9-4585-BA8A-9D5DA245B488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11188" y="4292600"/>
            <a:ext cx="811053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ea typeface="黑体" pitchFamily="49" charset="-122"/>
              </a:rPr>
              <a:t>纸带（打孔）、卡片、磁带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类似于人们做标记</a:t>
            </a:r>
          </a:p>
        </p:txBody>
      </p:sp>
      <p:sp>
        <p:nvSpPr>
          <p:cNvPr id="61445" name="AutoShape 6"/>
          <p:cNvSpPr>
            <a:spLocks noChangeArrowheads="1"/>
          </p:cNvSpPr>
          <p:nvPr/>
        </p:nvSpPr>
        <p:spPr bwMode="auto">
          <a:xfrm>
            <a:off x="8172450" y="90805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FB752-9382-4CCD-A6E1-4D01662FC43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62467" name="图片 5" descr="纸带打孔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3500438"/>
            <a:ext cx="52387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图片 4" descr="阅读纸带打孔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692150"/>
            <a:ext cx="482441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A3A5C-4E04-4280-B123-1EEB994086B2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04800" y="571500"/>
            <a:ext cx="82327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ea typeface="黑体" pitchFamily="49" charset="-122"/>
              </a:rPr>
              <a:t>2.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问题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）程序编制困难、易出错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说明数据的逻辑结构；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设计数据的存储结构；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。。。。。</a:t>
            </a:r>
            <a:r>
              <a:rPr lang="zh-CN" altLang="en-US" sz="2800" dirty="0" smtClean="0">
                <a:latin typeface="Times New Roman" pitchFamily="18" charset="0"/>
              </a:rPr>
              <a:t>存取方法</a:t>
            </a:r>
            <a:r>
              <a:rPr lang="zh-CN" altLang="en-US" sz="2800" dirty="0">
                <a:latin typeface="Times New Roman" pitchFamily="18" charset="0"/>
              </a:rPr>
              <a:t>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。。。。。</a:t>
            </a:r>
            <a:r>
              <a:rPr lang="en-US" altLang="zh-CN" sz="2800" dirty="0" smtClean="0"/>
              <a:t>I/O</a:t>
            </a:r>
            <a:r>
              <a:rPr lang="zh-CN" altLang="en-US" sz="2800" dirty="0">
                <a:latin typeface="Times New Roman" pitchFamily="18" charset="0"/>
              </a:rPr>
              <a:t>方式。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）数据不共享</a:t>
            </a:r>
            <a:endParaRPr lang="zh-CN" altLang="en-US" sz="2800" dirty="0"/>
          </a:p>
          <a:p>
            <a:pPr marL="1166813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数据与应用程序一一对应；</a:t>
            </a:r>
            <a:endParaRPr lang="zh-CN" altLang="en-US" sz="2800" dirty="0"/>
          </a:p>
          <a:p>
            <a:pPr marL="1166813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相同数据须各自重复建立。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3</a:t>
            </a:r>
            <a:r>
              <a:rPr lang="zh-CN" altLang="en-US" sz="2800" dirty="0">
                <a:latin typeface="Times New Roman" pitchFamily="18" charset="0"/>
              </a:rPr>
              <a:t>）数据冗余大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4</a:t>
            </a:r>
            <a:r>
              <a:rPr lang="zh-CN" altLang="en-US" sz="2800" dirty="0">
                <a:latin typeface="Times New Roman" pitchFamily="18" charset="0"/>
              </a:rPr>
              <a:t>）应用程序高度依赖于数据的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逻辑结构</a:t>
            </a:r>
            <a:r>
              <a:rPr lang="zh-CN" altLang="en-US" sz="2800" dirty="0">
                <a:latin typeface="Times New Roman" pitchFamily="18" charset="0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物理结构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5</a:t>
            </a:r>
            <a:r>
              <a:rPr lang="zh-CN" altLang="en-US" sz="2800" dirty="0">
                <a:latin typeface="Times New Roman" pitchFamily="18" charset="0"/>
              </a:rPr>
              <a:t>）不能表示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数据间联系</a:t>
            </a:r>
            <a:endParaRPr lang="zh-CN" altLang="en-US" sz="2800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110538" cy="36925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+mn-ea"/>
              </a:rPr>
              <a:t>1.1.2  </a:t>
            </a:r>
            <a:r>
              <a:rPr lang="zh-CN" altLang="en-US" b="1" dirty="0" smtClean="0">
                <a:latin typeface="+mn-ea"/>
              </a:rPr>
              <a:t>文件系统方法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+mn-ea"/>
                <a:cs typeface="Arial" charset="0"/>
              </a:rPr>
              <a:t>1. </a:t>
            </a:r>
            <a:r>
              <a:rPr lang="zh-CN" altLang="en-US" b="1" dirty="0" smtClean="0">
                <a:latin typeface="+mn-ea"/>
              </a:rPr>
              <a:t>特征</a:t>
            </a:r>
            <a:endParaRPr lang="zh-CN" altLang="en-US" b="1" dirty="0" smtClean="0">
              <a:latin typeface="+mn-ea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）计算机用于科学计算，还用于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管理</a:t>
            </a:r>
            <a:r>
              <a:rPr lang="zh-CN" altLang="en-US" dirty="0" smtClean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）有磁盘，磁鼓等直接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存取设备</a:t>
            </a:r>
            <a:r>
              <a:rPr lang="zh-CN" altLang="en-US" dirty="0" smtClean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）数据可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长期保存</a:t>
            </a:r>
            <a:r>
              <a:rPr lang="zh-CN" altLang="en-US" dirty="0" smtClean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）有</a:t>
            </a:r>
            <a:r>
              <a:rPr lang="en-US" altLang="zh-CN" dirty="0" smtClean="0">
                <a:latin typeface="+mn-ea"/>
              </a:rPr>
              <a:t>OS(FMS)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管理数据</a:t>
            </a:r>
            <a:r>
              <a:rPr lang="zh-CN" altLang="en-US" dirty="0" smtClean="0">
                <a:latin typeface="+mn-ea"/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27EF174-8C8E-4A8A-B39C-63BA29266E1B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1989" name="Text Box 245"/>
          <p:cNvSpPr txBox="1">
            <a:spLocks noChangeArrowheads="1"/>
          </p:cNvSpPr>
          <p:nvPr/>
        </p:nvSpPr>
        <p:spPr bwMode="auto">
          <a:xfrm>
            <a:off x="735013" y="4221163"/>
            <a:ext cx="75088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5.25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英寸磁盘（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720KB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3.5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英寸磁盘（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1.44MB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），类似于记事本</a:t>
            </a:r>
          </a:p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机房上机必备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——DOS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启动盘</a:t>
            </a:r>
          </a:p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特殊工具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——CMOS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启动盘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786563" y="4797152"/>
            <a:ext cx="1928812" cy="1703661"/>
          </a:xfrm>
          <a:prstGeom prst="wedgeRoundRectCallout">
            <a:avLst>
              <a:gd name="adj1" fmla="val -84688"/>
              <a:gd name="adj2" fmla="val -18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有一个动作叫</a:t>
            </a:r>
            <a:r>
              <a:rPr lang="zh-CN" altLang="en-US" dirty="0" smtClean="0">
                <a:solidFill>
                  <a:srgbClr val="FF0000"/>
                </a:solidFill>
              </a:rPr>
              <a:t>“存盘”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zh-CN" altLang="en-US" dirty="0" smtClean="0"/>
              <a:t>有一个事物叫作</a:t>
            </a:r>
            <a:r>
              <a:rPr lang="zh-CN" altLang="en-US" dirty="0" smtClean="0">
                <a:solidFill>
                  <a:srgbClr val="FF0000"/>
                </a:solidFill>
              </a:rPr>
              <a:t>优“盘”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4518" name="图片 7" descr="磁盘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1484313"/>
            <a:ext cx="2254250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89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F2BC4-CFE5-4735-8B67-55C330782345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65539" name="Picture 1026" descr="BD0497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85863"/>
            <a:ext cx="220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1027"/>
          <p:cNvSpPr>
            <a:spLocks noChangeArrowheads="1"/>
          </p:cNvSpPr>
          <p:nvPr/>
        </p:nvSpPr>
        <p:spPr bwMode="auto">
          <a:xfrm>
            <a:off x="228600" y="500063"/>
            <a:ext cx="853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/>
              <a:t>设有如下数据：</a:t>
            </a:r>
          </a:p>
        </p:txBody>
      </p:sp>
      <p:sp>
        <p:nvSpPr>
          <p:cNvPr id="65541" name="Text Box 1028"/>
          <p:cNvSpPr txBox="1">
            <a:spLocks noChangeArrowheads="1"/>
          </p:cNvSpPr>
          <p:nvPr/>
        </p:nvSpPr>
        <p:spPr bwMode="auto">
          <a:xfrm>
            <a:off x="228600" y="1139825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职工</a:t>
            </a:r>
          </a:p>
        </p:txBody>
      </p:sp>
      <p:sp>
        <p:nvSpPr>
          <p:cNvPr id="65542" name="Text Box 1029"/>
          <p:cNvSpPr txBox="1">
            <a:spLocks noChangeArrowheads="1"/>
          </p:cNvSpPr>
          <p:nvPr/>
        </p:nvSpPr>
        <p:spPr bwMode="auto">
          <a:xfrm>
            <a:off x="3717925" y="1130300"/>
            <a:ext cx="5045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（职工号、姓名、单位、性别、年龄、工龄、职称、工资）</a:t>
            </a:r>
          </a:p>
        </p:txBody>
      </p:sp>
      <p:pic>
        <p:nvPicPr>
          <p:cNvPr id="65543" name="Picture 1030" descr="BS0206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919663"/>
            <a:ext cx="172085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Text Box 1031"/>
          <p:cNvSpPr txBox="1">
            <a:spLocks noChangeArrowheads="1"/>
          </p:cNvSpPr>
          <p:nvPr/>
        </p:nvSpPr>
        <p:spPr bwMode="auto">
          <a:xfrm>
            <a:off x="228600" y="31670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工资</a:t>
            </a:r>
          </a:p>
        </p:txBody>
      </p:sp>
      <p:sp>
        <p:nvSpPr>
          <p:cNvPr id="65545" name="Text Box 1032"/>
          <p:cNvSpPr txBox="1">
            <a:spLocks noChangeArrowheads="1"/>
          </p:cNvSpPr>
          <p:nvPr/>
        </p:nvSpPr>
        <p:spPr bwMode="auto">
          <a:xfrm>
            <a:off x="3810000" y="3014663"/>
            <a:ext cx="5045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（职工号、姓名、职称、工龄、工资、房租、水电）</a:t>
            </a:r>
          </a:p>
        </p:txBody>
      </p:sp>
      <p:sp>
        <p:nvSpPr>
          <p:cNvPr id="65546" name="Text Box 1033"/>
          <p:cNvSpPr txBox="1">
            <a:spLocks noChangeArrowheads="1"/>
          </p:cNvSpPr>
          <p:nvPr/>
        </p:nvSpPr>
        <p:spPr bwMode="auto">
          <a:xfrm>
            <a:off x="228600" y="49958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教课</a:t>
            </a:r>
          </a:p>
        </p:txBody>
      </p:sp>
      <p:sp>
        <p:nvSpPr>
          <p:cNvPr id="65547" name="Text Box 1034"/>
          <p:cNvSpPr txBox="1">
            <a:spLocks noChangeArrowheads="1"/>
          </p:cNvSpPr>
          <p:nvPr/>
        </p:nvSpPr>
        <p:spPr bwMode="auto">
          <a:xfrm>
            <a:off x="3810000" y="4691063"/>
            <a:ext cx="5045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（职工号、单位、姓名、职称、课程名、学时）</a:t>
            </a:r>
          </a:p>
        </p:txBody>
      </p:sp>
      <p:pic>
        <p:nvPicPr>
          <p:cNvPr id="65548" name="Picture 1035" descr="BS00508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014663"/>
            <a:ext cx="15748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346825"/>
            <a:ext cx="762000" cy="365125"/>
          </a:xfrm>
        </p:spPr>
        <p:txBody>
          <a:bodyPr/>
          <a:lstStyle/>
          <a:p>
            <a:pPr>
              <a:defRPr/>
            </a:pPr>
            <a:fld id="{5C0073E1-C473-4D8E-80B6-61FAC3A1F8C1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42875" y="701675"/>
            <a:ext cx="8947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宋体" charset="-122"/>
              </a:rPr>
              <a:t>则文件系统中应用程序与数据的使用对应方式：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666750" y="1323975"/>
          <a:ext cx="75438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r:id="rId3" imgW="3496056" imgH="1286256" progId="Word.Picture.8">
                  <p:embed/>
                </p:oleObj>
              </mc:Choice>
              <mc:Fallback>
                <p:oleObj r:id="rId3" imgW="3496056" imgH="12862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23975"/>
                        <a:ext cx="7543800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038350" y="4295775"/>
            <a:ext cx="422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宋体" charset="-122"/>
              </a:rPr>
              <a:t>文件系统</a:t>
            </a:r>
            <a:r>
              <a:rPr lang="en-US" altLang="zh-CN"/>
              <a:t>APP</a:t>
            </a:r>
            <a:r>
              <a:rPr lang="zh-CN" altLang="en-US">
                <a:latin typeface="宋体" charset="-122"/>
              </a:rPr>
              <a:t>与数据应用方式</a:t>
            </a:r>
            <a:r>
              <a:rPr lang="zh-CN" altLang="en-US"/>
              <a:t>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96888" y="5018088"/>
            <a:ext cx="8083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然而，应用是局部的，数据是相关联的、全局的。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42938"/>
            <a:ext cx="8110538" cy="4191000"/>
          </a:xfrm>
        </p:spPr>
        <p:txBody>
          <a:bodyPr>
            <a:normAutofit fontScale="92500"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cs typeface="Arial" charset="0"/>
              </a:rPr>
              <a:t>2. </a:t>
            </a:r>
            <a:r>
              <a:rPr lang="zh-CN" altLang="en-US" sz="2800" b="1" dirty="0">
                <a:latin typeface="宋体" pitchFamily="2" charset="-122"/>
              </a:rPr>
              <a:t>问题</a:t>
            </a:r>
            <a:endParaRPr lang="zh-CN" altLang="en-US" sz="2800" b="1" dirty="0">
              <a:latin typeface="宋体" pitchFamily="2" charset="-122"/>
              <a:cs typeface="Arial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</a:rPr>
              <a:t>）数据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共享性差</a:t>
            </a:r>
          </a:p>
          <a:p>
            <a:pPr marL="354013" indent="0" algn="just" eaLnBrk="1" fontAlgn="auto" hangingPunct="1">
              <a:spcAft>
                <a:spcPts val="0"/>
              </a:spcAft>
              <a:buClr>
                <a:schemeClr val="tx2"/>
              </a:buClr>
              <a:buNone/>
              <a:defRPr/>
            </a:pPr>
            <a:r>
              <a:rPr lang="zh-CN" altLang="en-US" sz="2800" dirty="0" smtClean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基本上一个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程序对应一个文件</a:t>
            </a:r>
            <a:r>
              <a:rPr lang="zh-CN" altLang="en-US" sz="2800" dirty="0">
                <a:latin typeface="宋体" pitchFamily="2" charset="-122"/>
              </a:rPr>
              <a:t>；（有所限制）</a:t>
            </a:r>
          </a:p>
          <a:p>
            <a:pPr marL="354013" indent="0" algn="just" eaLnBrk="1" fontAlgn="auto" hangingPunct="1">
              <a:spcAft>
                <a:spcPts val="0"/>
              </a:spcAft>
              <a:buClr>
                <a:schemeClr val="tx2"/>
              </a:buClr>
              <a:buNone/>
              <a:defRPr/>
            </a:pPr>
            <a:r>
              <a:rPr lang="zh-CN" altLang="en-US" sz="2800" dirty="0" smtClean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部分数据相同时，仍需建立各自文件。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</a:rPr>
              <a:t>）数据冗余大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3</a:t>
            </a:r>
            <a:r>
              <a:rPr lang="zh-CN" altLang="en-US" sz="2800" dirty="0">
                <a:latin typeface="宋体" pitchFamily="2" charset="-122"/>
              </a:rPr>
              <a:t>）潜在数据不一致性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 smtClean="0">
                <a:latin typeface="宋体" pitchFamily="2" charset="-122"/>
              </a:rPr>
              <a:t>冗余导致</a:t>
            </a:r>
            <a:r>
              <a:rPr lang="en-US" altLang="zh-CN" sz="2800" dirty="0" smtClean="0">
                <a:latin typeface="宋体" pitchFamily="2" charset="-122"/>
              </a:rPr>
              <a:t>)</a:t>
            </a:r>
            <a:endParaRPr lang="en-US" altLang="zh-CN" sz="2800" dirty="0">
              <a:latin typeface="宋体" pitchFamily="2" charset="-122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</a:rPr>
              <a:t>）应用程序与数据结构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相互依赖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</a:rPr>
              <a:t>）不能表示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数据间联系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72AB8E4-6276-4BE7-90CF-E7B931C5BB46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172450" y="441483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8172450" y="17510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"/>
            <a:ext cx="8110538" cy="6096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charset="-122"/>
              </a:rPr>
              <a:t>1.1.3  </a:t>
            </a:r>
            <a:r>
              <a:rPr lang="zh-CN" altLang="en-US" sz="2800" b="1" dirty="0" smtClean="0">
                <a:latin typeface="宋体" charset="-122"/>
              </a:rPr>
              <a:t>数据库系统方法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Arial" charset="0"/>
                <a:cs typeface="Arial" charset="0"/>
              </a:rPr>
              <a:t>1. </a:t>
            </a: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特征</a:t>
            </a:r>
            <a:endParaRPr lang="zh-CN" altLang="en-US" sz="2800" b="1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1</a:t>
            </a:r>
            <a:r>
              <a:rPr lang="zh-CN" altLang="en-US" dirty="0" smtClean="0">
                <a:latin typeface="宋体" charset="-122"/>
              </a:rPr>
              <a:t>）应用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更广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联机，分布，共享</a:t>
            </a:r>
            <a:r>
              <a:rPr lang="en-US" altLang="zh-CN" dirty="0" smtClean="0"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2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大容量</a:t>
            </a:r>
            <a:r>
              <a:rPr lang="zh-CN" altLang="en-US" dirty="0" smtClean="0">
                <a:latin typeface="宋体" charset="-122"/>
              </a:rPr>
              <a:t>磁盘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3</a:t>
            </a:r>
            <a:r>
              <a:rPr lang="zh-CN" altLang="en-US" dirty="0" smtClean="0">
                <a:latin typeface="宋体" charset="-122"/>
              </a:rPr>
              <a:t>）数据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长期保存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4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集中数据管理</a:t>
            </a:r>
            <a:r>
              <a:rPr lang="zh-CN" altLang="en-US" dirty="0" smtClean="0">
                <a:latin typeface="宋体" charset="-122"/>
              </a:rPr>
              <a:t>软件</a:t>
            </a:r>
            <a:r>
              <a:rPr lang="en-US" altLang="zh-CN" dirty="0" smtClean="0">
                <a:latin typeface="宋体" charset="-122"/>
              </a:rPr>
              <a:t>(DBMS)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DBMS</a:t>
            </a:r>
            <a:r>
              <a:rPr lang="zh-CN" altLang="en-US" dirty="0" smtClean="0">
                <a:latin typeface="宋体" charset="-122"/>
              </a:rPr>
              <a:t>：</a:t>
            </a:r>
            <a:r>
              <a:rPr lang="en-US" altLang="zh-CN" dirty="0" smtClean="0">
                <a:latin typeface="宋体" charset="-122"/>
              </a:rPr>
              <a:t>Database Management System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2. </a:t>
            </a:r>
            <a:r>
              <a:rPr lang="zh-CN" altLang="en-US" dirty="0" smtClean="0">
                <a:latin typeface="宋体" charset="-122"/>
              </a:rPr>
              <a:t>应用程序与数据的应用方式：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FB47A9C-7839-4294-AB94-F9418DF53C56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447800" y="4643438"/>
          <a:ext cx="53324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r:id="rId3" imgW="3715512" imgH="1086612" progId="Word.Picture.8">
                  <p:embed/>
                </p:oleObj>
              </mc:Choice>
              <mc:Fallback>
                <p:oleObj r:id="rId3" imgW="3715512" imgH="10866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3438"/>
                        <a:ext cx="5332413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1905000" y="6248400"/>
            <a:ext cx="5260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DBS</a:t>
            </a:r>
            <a:r>
              <a:rPr lang="zh-CN" altLang="en-US">
                <a:latin typeface="宋体" charset="-122"/>
              </a:rPr>
              <a:t>方法应用程序与数据的处理方式</a:t>
            </a:r>
            <a:r>
              <a:rPr lang="zh-CN" altLang="en-US"/>
              <a:t> </a:t>
            </a:r>
          </a:p>
        </p:txBody>
      </p:sp>
      <p:sp>
        <p:nvSpPr>
          <p:cNvPr id="2054" name="AutoShape 9"/>
          <p:cNvSpPr>
            <a:spLocks noChangeArrowheads="1"/>
          </p:cNvSpPr>
          <p:nvPr/>
        </p:nvSpPr>
        <p:spPr bwMode="auto">
          <a:xfrm>
            <a:off x="8027988" y="177323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AutoShape 10"/>
          <p:cNvSpPr>
            <a:spLocks noChangeArrowheads="1"/>
          </p:cNvSpPr>
          <p:nvPr/>
        </p:nvSpPr>
        <p:spPr bwMode="auto">
          <a:xfrm>
            <a:off x="8027988" y="27813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847725"/>
          </a:xfrm>
        </p:spPr>
        <p:txBody>
          <a:bodyPr/>
          <a:lstStyle/>
          <a:p>
            <a:r>
              <a:rPr lang="zh-CN" altLang="en-US" smtClean="0"/>
              <a:t>数据处理的相关工作？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703263"/>
          </a:xfrm>
        </p:spPr>
        <p:txBody>
          <a:bodyPr/>
          <a:lstStyle/>
          <a:p>
            <a:r>
              <a:rPr lang="zh-CN" altLang="en-US" smtClean="0"/>
              <a:t>数据的寻址、逻辑比较、计算、简单处理过程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E8008-5DDF-4551-8FDA-5F98EE7CC23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55875" y="1844675"/>
            <a:ext cx="5821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33CC"/>
                </a:solidFill>
              </a:rPr>
              <a:t>——</a:t>
            </a:r>
            <a:r>
              <a:rPr lang="zh-CN" altLang="en-US" sz="2800" b="1">
                <a:solidFill>
                  <a:srgbClr val="0033CC"/>
                </a:solidFill>
              </a:rPr>
              <a:t>从语言开始，例如汇编、</a:t>
            </a:r>
            <a:r>
              <a:rPr lang="en-US" altLang="zh-CN" sz="2800" b="1">
                <a:solidFill>
                  <a:srgbClr val="0033CC"/>
                </a:solidFill>
              </a:rPr>
              <a:t>C</a:t>
            </a:r>
            <a:r>
              <a:rPr lang="zh-CN" altLang="en-US" sz="2800" b="1">
                <a:solidFill>
                  <a:srgbClr val="0033CC"/>
                </a:solidFill>
              </a:rPr>
              <a:t>语言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8625" y="2349500"/>
            <a:ext cx="82296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latin typeface="+mn-lt"/>
                <a:ea typeface="+mn-ea"/>
              </a:rPr>
              <a:t>数据的逻辑结构、操作算法，</a:t>
            </a:r>
            <a:r>
              <a:rPr kumimoji="0" lang="zh-CN" altLang="en-US" sz="2600" dirty="0">
                <a:solidFill>
                  <a:srgbClr val="0070C0"/>
                </a:solidFill>
                <a:latin typeface="+mn-lt"/>
                <a:ea typeface="+mn-ea"/>
              </a:rPr>
              <a:t>用数据结构描述现实世界的事物，并提供数据读、写的算法。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55875" y="3284538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33CC"/>
                </a:solidFill>
              </a:rPr>
              <a:t>——</a:t>
            </a:r>
            <a:r>
              <a:rPr lang="zh-CN" altLang="en-US" sz="2800" b="1">
                <a:solidFill>
                  <a:srgbClr val="0033CC"/>
                </a:solidFill>
              </a:rPr>
              <a:t>从数据结构开始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14338" y="3716338"/>
            <a:ext cx="82296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latin typeface="+mn-lt"/>
                <a:ea typeface="+mn-ea"/>
              </a:rPr>
              <a:t>文件的存取、并发任务的执行、临界资源的使用、缓存的利用，</a:t>
            </a:r>
            <a:r>
              <a:rPr kumimoji="0" lang="zh-CN" altLang="en-US" sz="2600" dirty="0">
                <a:solidFill>
                  <a:srgbClr val="0070C0"/>
                </a:solidFill>
                <a:latin typeface="+mn-lt"/>
                <a:ea typeface="+mn-ea"/>
              </a:rPr>
              <a:t>存储和计算资源的合理分配与使用方法。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55875" y="4652963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</a:rPr>
              <a:t>从操作系统开始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14338" y="5100638"/>
            <a:ext cx="82296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solidFill>
                  <a:srgbClr val="0070C0"/>
                </a:solidFill>
                <a:latin typeface="+mn-lt"/>
                <a:ea typeface="+mn-ea"/>
              </a:rPr>
              <a:t>更全面的语义描述、操纵、并发控制？安全性控制？完整性控制？故障的容错机制？工程中的应用？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27313" y="6092825"/>
            <a:ext cx="55915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0033CC"/>
                </a:solidFill>
              </a:rPr>
              <a:t>从数据库系统原理这门课开始</a:t>
            </a:r>
            <a:endParaRPr lang="zh-CN" alt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宋体" charset="-122"/>
                <a:cs typeface="Arial" charset="0"/>
              </a:rPr>
              <a:t>3. </a:t>
            </a:r>
            <a:r>
              <a:rPr lang="zh-CN" altLang="en-US" b="1" dirty="0" smtClean="0">
                <a:latin typeface="宋体" charset="-122"/>
              </a:rPr>
              <a:t>有关概念</a:t>
            </a:r>
            <a:endParaRPr lang="zh-CN" altLang="en-US" b="1" dirty="0" smtClean="0">
              <a:latin typeface="宋体" charset="-122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Verdana" pitchFamily="34" charset="0"/>
              </a:rPr>
              <a:t>1</a:t>
            </a:r>
            <a:r>
              <a:rPr lang="zh-CN" altLang="en-US" dirty="0" smtClean="0">
                <a:latin typeface="宋体" charset="-122"/>
              </a:rPr>
              <a:t>）局部数据结构：用户局部数据的逻辑结构及其特征的说明。如同文件系统方法“</a:t>
            </a:r>
            <a:r>
              <a:rPr lang="en-US" altLang="zh-CN" dirty="0" smtClean="0">
                <a:latin typeface="宋体" charset="-122"/>
              </a:rPr>
              <a:t>1”</a:t>
            </a:r>
            <a:r>
              <a:rPr lang="zh-CN" altLang="en-US" dirty="0" smtClean="0">
                <a:latin typeface="宋体" charset="-122"/>
              </a:rPr>
              <a:t>中给出。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Verdana" pitchFamily="34" charset="0"/>
              </a:rPr>
              <a:t>2</a:t>
            </a:r>
            <a:r>
              <a:rPr lang="zh-CN" altLang="en-US" dirty="0" smtClean="0">
                <a:latin typeface="宋体" charset="-122"/>
              </a:rPr>
              <a:t>）全局数据结构：用户全部数据的逻辑结构及其特征的说明。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charset="-122"/>
              </a:rPr>
              <a:t>例</a:t>
            </a:r>
            <a:r>
              <a:rPr lang="en-US" altLang="zh-CN" dirty="0" smtClean="0">
                <a:latin typeface="宋体" charset="-122"/>
              </a:rPr>
              <a:t>1</a:t>
            </a:r>
            <a:r>
              <a:rPr lang="zh-CN" altLang="en-US" dirty="0" smtClean="0">
                <a:latin typeface="宋体" charset="-122"/>
              </a:rPr>
              <a:t>：全局数据结构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12C34E9-8570-4DDB-B662-C50E99C49A44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36938" name="Group 74"/>
          <p:cNvGraphicFramePr>
            <a:graphicFrameLocks noGrp="1"/>
          </p:cNvGraphicFramePr>
          <p:nvPr/>
        </p:nvGraphicFramePr>
        <p:xfrm>
          <a:off x="152400" y="3619500"/>
          <a:ext cx="8839200" cy="3810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奖金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房租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水电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18" name="Text Box 75"/>
          <p:cNvSpPr txBox="1">
            <a:spLocks noChangeArrowheads="1"/>
          </p:cNvSpPr>
          <p:nvPr/>
        </p:nvSpPr>
        <p:spPr bwMode="auto">
          <a:xfrm>
            <a:off x="457200" y="4214813"/>
            <a:ext cx="85439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  <a:p>
            <a:r>
              <a:rPr lang="zh-CN" altLang="en-US"/>
              <a:t>基本信息：</a:t>
            </a:r>
          </a:p>
          <a:p>
            <a:r>
              <a:rPr lang="zh-CN" altLang="en-US"/>
              <a:t>工资：</a:t>
            </a:r>
          </a:p>
          <a:p>
            <a:r>
              <a:rPr lang="zh-CN" altLang="en-US"/>
              <a:t>授课：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>
                <a:latin typeface="宋体" charset="-122"/>
              </a:rPr>
              <a:t>）</a:t>
            </a:r>
            <a:r>
              <a:rPr lang="en-US" altLang="zh-CN"/>
              <a:t>DB</a:t>
            </a:r>
            <a:r>
              <a:rPr lang="zh-CN" altLang="en-US">
                <a:latin typeface="宋体" charset="-122"/>
              </a:rPr>
              <a:t>：按一定的方式说明、组织并长期保存的共享数据集合。</a:t>
            </a:r>
            <a:r>
              <a:rPr lang="zh-CN" altLang="en-US"/>
              <a:t> </a:t>
            </a:r>
          </a:p>
        </p:txBody>
      </p:sp>
      <p:graphicFrame>
        <p:nvGraphicFramePr>
          <p:cNvPr id="36963" name="Group 99"/>
          <p:cNvGraphicFramePr>
            <a:graphicFrameLocks noGrp="1"/>
          </p:cNvGraphicFramePr>
          <p:nvPr/>
        </p:nvGraphicFramePr>
        <p:xfrm>
          <a:off x="1905000" y="4506913"/>
          <a:ext cx="7010400" cy="396240"/>
        </p:xfrm>
        <a:graphic>
          <a:graphicData uri="http://schemas.openxmlformats.org/drawingml/2006/table">
            <a:tbl>
              <a:tblPr/>
              <a:tblGrid>
                <a:gridCol w="100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89" name="Group 125"/>
          <p:cNvGraphicFramePr>
            <a:graphicFrameLocks noGrp="1"/>
          </p:cNvGraphicFramePr>
          <p:nvPr/>
        </p:nvGraphicFramePr>
        <p:xfrm>
          <a:off x="1905000" y="4964113"/>
          <a:ext cx="6096000" cy="431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房租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水电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0" name="Group 136"/>
          <p:cNvGraphicFramePr>
            <a:graphicFrameLocks noGrp="1"/>
          </p:cNvGraphicFramePr>
          <p:nvPr/>
        </p:nvGraphicFramePr>
        <p:xfrm>
          <a:off x="1905000" y="5497513"/>
          <a:ext cx="6096000" cy="431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79798"/>
            <a:ext cx="8162925" cy="2189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    </a:t>
            </a:r>
            <a:r>
              <a:rPr lang="zh-CN" altLang="en-US" sz="4000" dirty="0" smtClean="0"/>
              <a:t>数据库对数据的全局性整合使</a:t>
            </a:r>
            <a:r>
              <a:rPr lang="zh-CN" altLang="en-US" sz="4000" dirty="0"/>
              <a:t>数据的管理全局化、</a:t>
            </a:r>
            <a:r>
              <a:rPr lang="zh-CN" altLang="en-US" sz="4000" dirty="0" smtClean="0"/>
              <a:t>整体数据结构化</a:t>
            </a:r>
            <a:r>
              <a:rPr lang="zh-CN" altLang="en-US" sz="4000" dirty="0"/>
              <a:t>，将数据管理的底层实现从应用程序中抽取出来</a:t>
            </a:r>
            <a:r>
              <a:rPr lang="zh-CN" altLang="en-US" sz="4000" dirty="0" smtClean="0"/>
              <a:t>。</a:t>
            </a:r>
            <a:endParaRPr lang="zh-CN" altLang="en-US" sz="4000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8EEC079-D6EA-49B5-868C-E70F33F289A3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950913" y="5373216"/>
            <a:ext cx="66484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统一的风格、习惯，通用的规则和方法。</a:t>
            </a:r>
            <a:endParaRPr lang="en-US" altLang="zh-CN" sz="2800" dirty="0"/>
          </a:p>
          <a:p>
            <a:r>
              <a:rPr lang="zh-CN" altLang="en-US" sz="2800" dirty="0"/>
              <a:t>建立描述、解决问题的</a:t>
            </a:r>
            <a:r>
              <a:rPr lang="zh-CN" altLang="en-US" sz="2800" dirty="0">
                <a:solidFill>
                  <a:srgbClr val="FF0000"/>
                </a:solidFill>
              </a:rPr>
              <a:t>模型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8388350" y="16287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85750" y="3212976"/>
            <a:ext cx="8286750" cy="1974652"/>
          </a:xfrm>
          <a:prstGeom prst="wedgeRoundRectCallout">
            <a:avLst>
              <a:gd name="adj1" fmla="val -13413"/>
              <a:gd name="adj2" fmla="val -7635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如何从某个相对于应用程序较为独立的层面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提供描述全局数据的功能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实现全局数据的整体结构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？进而将数据管理的系统、核心工作抽取出来？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76263"/>
            <a:ext cx="83058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>
                <a:latin typeface="Arial" charset="0"/>
                <a:cs typeface="Arial" charset="0"/>
              </a:rPr>
              <a:t>1.2  </a:t>
            </a:r>
            <a:r>
              <a:rPr lang="zh-CN" altLang="en-US" sz="3600" b="1" smtClean="0">
                <a:latin typeface="Arial" charset="0"/>
                <a:ea typeface="黑体" pitchFamily="49" charset="-122"/>
              </a:rPr>
              <a:t>数据模型</a:t>
            </a:r>
            <a:r>
              <a:rPr lang="en-US" altLang="zh-CN" sz="3600" b="1" smtClean="0">
                <a:latin typeface="Arial" charset="0"/>
                <a:cs typeface="Arial" charset="0"/>
              </a:rPr>
              <a:t>(Data Model)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smtClean="0">
                <a:ea typeface="黑体" pitchFamily="49" charset="-122"/>
              </a:rPr>
              <a:t>1.2.1  </a:t>
            </a:r>
            <a:r>
              <a:rPr lang="zh-CN" altLang="en-US" sz="3100" b="1" smtClean="0">
                <a:ea typeface="黑体" pitchFamily="49" charset="-122"/>
              </a:rPr>
              <a:t>概述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smtClean="0">
                <a:latin typeface="Arial" charset="0"/>
                <a:cs typeface="Arial" charset="0"/>
              </a:rPr>
              <a:t>1. </a:t>
            </a:r>
            <a:r>
              <a:rPr lang="zh-CN" altLang="en-US" sz="3100" b="1" smtClean="0">
                <a:latin typeface="Arial" charset="0"/>
                <a:ea typeface="黑体" pitchFamily="49" charset="-122"/>
              </a:rPr>
              <a:t>功能</a:t>
            </a:r>
            <a:endParaRPr lang="zh-CN" altLang="en-US" sz="3100" b="1" smtClean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smtClean="0">
                <a:latin typeface="Times New Roman" pitchFamily="18" charset="0"/>
              </a:rPr>
              <a:t>现实世界的表示方法。</a:t>
            </a:r>
            <a:endParaRPr lang="zh-CN" altLang="en-US" sz="31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smtClean="0">
                <a:latin typeface="Times New Roman" pitchFamily="18" charset="0"/>
              </a:rPr>
              <a:t>认识</a:t>
            </a:r>
            <a:r>
              <a:rPr lang="zh-CN" altLang="en-US" sz="31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100" smtClean="0">
                <a:latin typeface="Times New Roman" pitchFamily="18" charset="0"/>
              </a:rPr>
              <a:t>表示</a:t>
            </a:r>
            <a:r>
              <a:rPr lang="zh-CN" altLang="en-US" sz="31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100" smtClean="0">
                <a:latin typeface="Times New Roman" pitchFamily="18" charset="0"/>
              </a:rPr>
              <a:t>处理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10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smtClean="0">
                <a:latin typeface="Times New Roman" pitchFamily="18" charset="0"/>
              </a:rPr>
              <a:t>模型是对现实世界</a:t>
            </a:r>
            <a:r>
              <a:rPr lang="zh-CN" altLang="en-US" sz="3100" smtClean="0">
                <a:latin typeface="Times New Roman" pitchFamily="18" charset="0"/>
                <a:ea typeface="黑体" pitchFamily="49" charset="-122"/>
              </a:rPr>
              <a:t>特征</a:t>
            </a:r>
            <a:r>
              <a:rPr lang="zh-CN" altLang="en-US" sz="3100" smtClean="0">
                <a:latin typeface="Times New Roman" pitchFamily="18" charset="0"/>
              </a:rPr>
              <a:t>的模拟和抽象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0274958-C0D1-404B-BBC5-CEA609BC7E44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9636" name="AutoShape 2"/>
          <p:cNvSpPr>
            <a:spLocks noChangeArrowheads="1"/>
          </p:cNvSpPr>
          <p:nvPr/>
        </p:nvSpPr>
        <p:spPr bwMode="auto">
          <a:xfrm>
            <a:off x="8101013" y="37861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3"/>
          <p:cNvSpPr>
            <a:spLocks noChangeArrowheads="1"/>
          </p:cNvSpPr>
          <p:nvPr/>
        </p:nvSpPr>
        <p:spPr bwMode="auto">
          <a:xfrm>
            <a:off x="8101013" y="257016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0659" name="内容占位符 4" descr="汽车模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3848100" cy="2879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8E6FF-8016-442A-9E73-B5143B28559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70661" name="图片 5" descr="人脸识别过程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404813"/>
            <a:ext cx="50577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图片 6" descr="人脸识别示例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3284538"/>
            <a:ext cx="60245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TextBox 7"/>
          <p:cNvSpPr txBox="1">
            <a:spLocks noChangeArrowheads="1"/>
          </p:cNvSpPr>
          <p:nvPr/>
        </p:nvSpPr>
        <p:spPr bwMode="auto">
          <a:xfrm>
            <a:off x="714375" y="3857625"/>
            <a:ext cx="13128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4400" i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特征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9512" y="5663865"/>
            <a:ext cx="2841154" cy="811329"/>
          </a:xfrm>
          <a:prstGeom prst="wedgeRoundRectCallout">
            <a:avLst>
              <a:gd name="adj1" fmla="val 18017"/>
              <a:gd name="adj2" fmla="val -1035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东湖绿道的故事，张学友“逃犯克星”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05428-3C4E-449A-9153-6BDAE6F14A7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71683" name="图片 4" descr="环境仿真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76250"/>
            <a:ext cx="5940425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三维地形仿真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2205038"/>
            <a:ext cx="5715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500063" y="4929188"/>
            <a:ext cx="1878012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抓主要</a:t>
            </a:r>
            <a:endParaRPr lang="en-US" altLang="zh-CN" sz="4400" i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2707" name="内容占位符 4" descr="逃生仿真模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500063"/>
            <a:ext cx="8280400" cy="562768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84F86-B8EA-479C-8CDB-43AC3F5406A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72709" name="TextBox 5"/>
          <p:cNvSpPr txBox="1">
            <a:spLocks noChangeArrowheads="1"/>
          </p:cNvSpPr>
          <p:nvPr/>
        </p:nvSpPr>
        <p:spPr bwMode="auto">
          <a:xfrm>
            <a:off x="1000125" y="6215063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静态特征和动态特征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507412" cy="927100"/>
          </a:xfrm>
        </p:spPr>
        <p:txBody>
          <a:bodyPr/>
          <a:lstStyle/>
          <a:p>
            <a:r>
              <a:rPr lang="zh-CN" altLang="en-US" smtClean="0"/>
              <a:t>特征往往伴随相应的分析方法</a:t>
            </a:r>
          </a:p>
        </p:txBody>
      </p:sp>
      <p:pic>
        <p:nvPicPr>
          <p:cNvPr id="73731" name="内容占位符 4" descr="力学模型十字交叉法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916113"/>
            <a:ext cx="6999287" cy="266541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61525-74F4-4BED-9888-48011670BF1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汽车模型、航模、</a:t>
            </a:r>
            <a:endParaRPr lang="en-US" altLang="zh-CN" sz="28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五官、</a:t>
            </a:r>
            <a:endParaRPr lang="en-US" altLang="zh-CN" sz="28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环境模拟、</a:t>
            </a:r>
            <a:endParaRPr lang="en-US" altLang="zh-CN" sz="28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虚拟现实</a:t>
            </a:r>
            <a:endParaRPr lang="en-US" altLang="zh-CN" sz="28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。。。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物理学模型、数学模型（例如</a:t>
            </a:r>
            <a:r>
              <a:rPr lang="en-US" altLang="zh-CN" sz="2800" dirty="0" smtClean="0">
                <a:latin typeface="Times New Roman" pitchFamily="18" charset="0"/>
              </a:rPr>
              <a:t>SVM</a:t>
            </a:r>
            <a:r>
              <a:rPr lang="zh-CN" altLang="en-US" sz="2800" dirty="0" smtClean="0">
                <a:latin typeface="Times New Roman" pitchFamily="18" charset="0"/>
              </a:rPr>
              <a:t>）、数据模型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7714B-538B-48CF-B02E-9A0E506468D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15975"/>
            <a:ext cx="8110537" cy="52562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 smtClean="0">
                <a:latin typeface="宋体" charset="-122"/>
                <a:cs typeface="Arial" charset="0"/>
              </a:rPr>
              <a:t>1.2  </a:t>
            </a:r>
            <a:r>
              <a:rPr lang="zh-CN" altLang="en-US" sz="3600" b="1" dirty="0" smtClean="0">
                <a:latin typeface="宋体" charset="-122"/>
              </a:rPr>
              <a:t>数据模型</a:t>
            </a:r>
            <a:r>
              <a:rPr lang="en-US" altLang="zh-CN" sz="3600" b="1" dirty="0" smtClean="0">
                <a:latin typeface="宋体" charset="-122"/>
                <a:cs typeface="Arial" charset="0"/>
              </a:rPr>
              <a:t>(Data Model)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 smtClean="0">
                <a:latin typeface="宋体" charset="-122"/>
              </a:rPr>
              <a:t>1.2.1  </a:t>
            </a:r>
            <a:r>
              <a:rPr lang="zh-CN" altLang="en-US" sz="3100" b="1" dirty="0" smtClean="0">
                <a:latin typeface="宋体" charset="-122"/>
              </a:rPr>
              <a:t>概述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 smtClean="0">
                <a:latin typeface="宋体" charset="-122"/>
                <a:cs typeface="Arial" charset="0"/>
              </a:rPr>
              <a:t>2. </a:t>
            </a:r>
            <a:r>
              <a:rPr lang="zh-CN" altLang="en-US" sz="3100" b="1" dirty="0" smtClean="0">
                <a:latin typeface="宋体" charset="-122"/>
              </a:rPr>
              <a:t>概念</a:t>
            </a:r>
            <a:endParaRPr lang="zh-CN" altLang="en-US" sz="3100" b="1" dirty="0" smtClean="0">
              <a:latin typeface="宋体" charset="-122"/>
              <a:cs typeface="Arial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 smtClean="0">
                <a:latin typeface="宋体" charset="-122"/>
              </a:rPr>
              <a:t>数据及数据间联系的表示形式</a:t>
            </a:r>
            <a:r>
              <a:rPr lang="en-US" altLang="zh-CN" sz="3100" dirty="0" smtClean="0">
                <a:latin typeface="宋体" charset="-122"/>
              </a:rPr>
              <a:t>(</a:t>
            </a:r>
            <a:r>
              <a:rPr lang="zh-CN" altLang="en-US" sz="3100" dirty="0" smtClean="0">
                <a:latin typeface="宋体" charset="-122"/>
              </a:rPr>
              <a:t>现实世界的模拟</a:t>
            </a:r>
            <a:r>
              <a:rPr lang="en-US" altLang="zh-CN" sz="3100" dirty="0" smtClean="0">
                <a:latin typeface="宋体" charset="-122"/>
              </a:rPr>
              <a:t>)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 smtClean="0">
                <a:solidFill>
                  <a:srgbClr val="0000FF"/>
                </a:solidFill>
                <a:latin typeface="宋体" charset="-122"/>
              </a:rPr>
              <a:t>数据模型分为概念模型、逻辑模型和物理模型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 smtClean="0">
                <a:latin typeface="宋体" charset="-122"/>
                <a:cs typeface="Arial" charset="0"/>
              </a:rPr>
              <a:t>3. </a:t>
            </a:r>
            <a:r>
              <a:rPr lang="zh-CN" altLang="en-US" sz="3100" b="1" dirty="0" smtClean="0">
                <a:latin typeface="宋体" charset="-122"/>
              </a:rPr>
              <a:t>要求</a:t>
            </a:r>
            <a:endParaRPr lang="zh-CN" altLang="en-US" sz="3100" b="1" dirty="0" smtClean="0">
              <a:latin typeface="宋体" charset="-122"/>
              <a:cs typeface="Arial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 smtClean="0">
                <a:latin typeface="宋体" charset="-122"/>
              </a:rPr>
              <a:t>1</a:t>
            </a:r>
            <a:r>
              <a:rPr lang="zh-CN" altLang="en-US" sz="3100" dirty="0" smtClean="0">
                <a:latin typeface="宋体" charset="-122"/>
              </a:rPr>
              <a:t>）较真实地表示现实世界；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 smtClean="0">
                <a:latin typeface="宋体" charset="-122"/>
              </a:rPr>
              <a:t>2</a:t>
            </a:r>
            <a:r>
              <a:rPr lang="zh-CN" altLang="en-US" sz="3100" dirty="0" smtClean="0">
                <a:latin typeface="宋体" charset="-122"/>
              </a:rPr>
              <a:t>）易于理解；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 smtClean="0">
                <a:latin typeface="宋体" charset="-122"/>
              </a:rPr>
              <a:t>3</a:t>
            </a:r>
            <a:r>
              <a:rPr lang="zh-CN" altLang="en-US" sz="3100" dirty="0" smtClean="0">
                <a:latin typeface="宋体" charset="-122"/>
              </a:rPr>
              <a:t>）易于实现。</a:t>
            </a:r>
            <a:endParaRPr lang="zh-CN" altLang="en-US" sz="2800" dirty="0" smtClean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341C7D4-6491-4EFB-B2EB-4D81DD7C26C4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圆角矩形标注 2"/>
          <p:cNvSpPr/>
          <p:nvPr/>
        </p:nvSpPr>
        <p:spPr>
          <a:xfrm>
            <a:off x="6084168" y="4725144"/>
            <a:ext cx="1840632" cy="1152128"/>
          </a:xfrm>
          <a:prstGeom prst="wedgeRoundRectCallout">
            <a:avLst>
              <a:gd name="adj1" fmla="val 33915"/>
              <a:gd name="adj2" fmla="val -126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数据在系统内部的表示和存取方法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28625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000" b="1" dirty="0" smtClean="0">
                <a:latin typeface="宋体" charset="-122"/>
                <a:cs typeface="Arial" charset="0"/>
              </a:rPr>
              <a:t>4.  </a:t>
            </a:r>
            <a:r>
              <a:rPr lang="zh-CN" altLang="en-US" sz="3000" b="1" dirty="0" smtClean="0">
                <a:latin typeface="宋体" charset="-122"/>
              </a:rPr>
              <a:t>构成要素</a:t>
            </a:r>
            <a:endParaRPr lang="zh-CN" altLang="en-US" sz="3000" b="1" dirty="0" smtClean="0">
              <a:latin typeface="宋体" charset="-122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）数据结构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说明系统静态特征的一种数据及其联系的构成方式。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例</a:t>
            </a:r>
            <a:r>
              <a:rPr lang="en-US" altLang="zh-CN" sz="2400" dirty="0" smtClean="0">
                <a:latin typeface="宋体" charset="-122"/>
              </a:rPr>
              <a:t>1</a:t>
            </a:r>
            <a:r>
              <a:rPr lang="zh-CN" altLang="en-US" sz="2400" dirty="0" smtClean="0">
                <a:latin typeface="宋体" charset="-122"/>
              </a:rPr>
              <a:t>：</a:t>
            </a:r>
            <a:r>
              <a:rPr lang="en-US" altLang="zh-CN" sz="2400" dirty="0" smtClean="0">
                <a:latin typeface="宋体" charset="-122"/>
              </a:rPr>
              <a:t>Student (XH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XM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YL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XB)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例</a:t>
            </a:r>
            <a:r>
              <a:rPr lang="en-US" altLang="zh-CN" sz="2400" dirty="0" smtClean="0">
                <a:latin typeface="宋体" charset="-122"/>
              </a:rPr>
              <a:t>2</a:t>
            </a:r>
            <a:r>
              <a:rPr lang="zh-CN" altLang="en-US" sz="2400" dirty="0" smtClean="0">
                <a:latin typeface="宋体" charset="-122"/>
              </a:rPr>
              <a:t>：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E919E7-6D18-4945-B5BB-684D96075736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1828800" y="2486025"/>
          <a:ext cx="35290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Picture2" r:id="rId3" imgW="2057400" imgH="1019556" progId="Word.Picture.8">
                  <p:embed/>
                </p:oleObj>
              </mc:Choice>
              <mc:Fallback>
                <p:oleObj name="Picture2" r:id="rId3" imgW="2057400" imgH="10195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86025"/>
                        <a:ext cx="35290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606425" y="4165600"/>
            <a:ext cx="815800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）数据操作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说明系统动态特征的对数据进行的操作集合</a:t>
            </a:r>
            <a:r>
              <a:rPr lang="en-US" altLang="zh-CN" dirty="0"/>
              <a:t>(</a:t>
            </a:r>
            <a:r>
              <a:rPr lang="zh-CN" altLang="en-US" dirty="0">
                <a:latin typeface="Times New Roman" pitchFamily="18" charset="0"/>
              </a:rPr>
              <a:t>含操作规则</a:t>
            </a:r>
            <a:r>
              <a:rPr lang="en-US" altLang="zh-CN" dirty="0"/>
              <a:t>)</a:t>
            </a:r>
            <a:r>
              <a:rPr lang="zh-CN" altLang="en-US" dirty="0">
                <a:latin typeface="Times New Roman" pitchFamily="18" charset="0"/>
              </a:rPr>
              <a:t>，</a:t>
            </a:r>
          </a:p>
          <a:p>
            <a:r>
              <a:rPr lang="zh-CN" altLang="en-US" dirty="0">
                <a:latin typeface="Times New Roman" pitchFamily="18" charset="0"/>
              </a:rPr>
              <a:t>如： </a:t>
            </a:r>
            <a:r>
              <a:rPr lang="en-US" altLang="zh-CN" dirty="0"/>
              <a:t>insert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select 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）数据约束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说明给定数据模型中数据及其联系的组织规则。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例如：工龄</a:t>
            </a:r>
            <a:r>
              <a:rPr lang="en-US" altLang="zh-CN" dirty="0"/>
              <a:t>&lt;</a:t>
            </a:r>
            <a:r>
              <a:rPr lang="zh-CN" altLang="en-US" dirty="0">
                <a:latin typeface="宋体" charset="-122"/>
              </a:rPr>
              <a:t>年龄，</a:t>
            </a:r>
            <a:r>
              <a:rPr lang="en-US" altLang="zh-CN" dirty="0"/>
              <a:t>YR</a:t>
            </a:r>
            <a:r>
              <a:rPr lang="en-US" altLang="zh-CN" dirty="0">
                <a:latin typeface="宋体" charset="-122"/>
              </a:rPr>
              <a:t>≤</a:t>
            </a:r>
            <a:r>
              <a:rPr lang="en-US" altLang="zh-CN" dirty="0"/>
              <a:t>1980</a:t>
            </a:r>
            <a:r>
              <a:rPr lang="zh-CN" altLang="en-US" dirty="0">
                <a:latin typeface="宋体" charset="-122"/>
              </a:rPr>
              <a:t>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数据处理的相关工作？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4226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系统软件的需求</a:t>
            </a:r>
            <a:endParaRPr lang="en-US" altLang="zh-CN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相对超脱（独立）的视角</a:t>
            </a:r>
            <a:endParaRPr lang="en-US" altLang="zh-CN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全面的功能</a:t>
            </a:r>
            <a:endParaRPr lang="en-US" altLang="zh-CN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性能、稳定性</a:t>
            </a:r>
            <a:endParaRPr lang="en-US" altLang="zh-CN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专业、易于集成</a:t>
            </a:r>
            <a:endParaRPr lang="en-US" altLang="zh-CN" dirty="0" smtClean="0"/>
          </a:p>
          <a:p>
            <a:pPr marL="725488" indent="268288">
              <a:buNone/>
              <a:defRPr/>
            </a:pPr>
            <a:r>
              <a:rPr lang="zh-CN" altLang="en-US" dirty="0" smtClean="0"/>
              <a:t>在计算机系统中有一席之地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544C8-979E-401D-924E-181E4C1F302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3276600" y="1714500"/>
            <a:ext cx="5511800" cy="830263"/>
            <a:chOff x="3275824" y="1714488"/>
            <a:chExt cx="5512368" cy="830997"/>
          </a:xfrm>
        </p:grpSpPr>
        <p:sp>
          <p:nvSpPr>
            <p:cNvPr id="32774" name="TextBox 4"/>
            <p:cNvSpPr txBox="1">
              <a:spLocks noChangeArrowheads="1"/>
            </p:cNvSpPr>
            <p:nvPr/>
          </p:nvSpPr>
          <p:spPr bwMode="auto">
            <a:xfrm>
              <a:off x="3786182" y="1714488"/>
              <a:ext cx="500201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DBMS</a:t>
              </a:r>
              <a:r>
                <a:rPr lang="zh-CN" altLang="en-US">
                  <a:solidFill>
                    <a:schemeClr val="tx2"/>
                  </a:solidFill>
                </a:rPr>
                <a:t>：</a:t>
              </a:r>
              <a:endParaRPr lang="en-US" altLang="zh-CN">
                <a:solidFill>
                  <a:schemeClr val="tx2"/>
                </a:solidFill>
              </a:endParaRPr>
            </a:p>
            <a:p>
              <a:r>
                <a:rPr lang="en-US" altLang="zh-CN">
                  <a:solidFill>
                    <a:schemeClr val="tx2"/>
                  </a:solidFill>
                </a:rPr>
                <a:t>Database Management System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3275824" y="1857489"/>
              <a:ext cx="415968" cy="484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81063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cs typeface="Arial" charset="0"/>
              </a:rPr>
              <a:t>5. </a:t>
            </a:r>
            <a:r>
              <a:rPr lang="zh-CN" altLang="en-US" sz="2800" b="1" smtClean="0">
                <a:latin typeface="Arial" charset="0"/>
                <a:ea typeface="黑体" pitchFamily="49" charset="-122"/>
              </a:rPr>
              <a:t>典型的逻辑模型</a:t>
            </a:r>
            <a:endParaRPr lang="zh-CN" altLang="en-US" sz="2800" b="1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①</a:t>
            </a:r>
            <a:r>
              <a:rPr lang="zh-CN" altLang="en-US" sz="2800" smtClean="0"/>
              <a:t> </a:t>
            </a:r>
            <a:r>
              <a:rPr lang="zh-CN" altLang="en-US" sz="2800" smtClean="0">
                <a:latin typeface="Times New Roman" pitchFamily="18" charset="0"/>
              </a:rPr>
              <a:t>层次模型</a:t>
            </a:r>
            <a:r>
              <a:rPr lang="en-US" altLang="zh-CN" sz="2800" smtClean="0"/>
              <a:t>(Hierarchical Model)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②</a:t>
            </a:r>
            <a:r>
              <a:rPr lang="en-US" altLang="zh-CN" sz="2800" smtClean="0"/>
              <a:t> </a:t>
            </a:r>
            <a:r>
              <a:rPr lang="zh-CN" altLang="en-US" sz="2800" smtClean="0">
                <a:latin typeface="Times New Roman" pitchFamily="18" charset="0"/>
              </a:rPr>
              <a:t>网状模型</a:t>
            </a:r>
            <a:r>
              <a:rPr lang="en-US" altLang="zh-CN" sz="2800" smtClean="0"/>
              <a:t>(Network Model)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③</a:t>
            </a:r>
            <a:r>
              <a:rPr lang="en-US" altLang="zh-CN" sz="2800" smtClean="0"/>
              <a:t> </a:t>
            </a:r>
            <a:r>
              <a:rPr lang="zh-CN" altLang="en-US" sz="2800" smtClean="0">
                <a:latin typeface="Times New Roman" pitchFamily="18" charset="0"/>
              </a:rPr>
              <a:t>关系模型</a:t>
            </a:r>
            <a:r>
              <a:rPr lang="en-US" altLang="zh-CN" sz="2800" smtClean="0"/>
              <a:t>(Relational Model)</a:t>
            </a:r>
          </a:p>
          <a:p>
            <a:pPr eaLnBrk="1" hangingPunct="1"/>
            <a:endParaRPr lang="en-US" altLang="zh-CN" sz="280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9AEEC-CE80-4B0E-A4D6-EB5BAA2A9CA6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8243888" y="10525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11716-ADFF-43B7-AC2E-1339DD4E9711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28600" y="500063"/>
            <a:ext cx="89370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1.2.2  </a:t>
            </a:r>
            <a:r>
              <a:rPr lang="zh-CN" altLang="en-US" b="1" dirty="0">
                <a:ea typeface="黑体" pitchFamily="49" charset="-122"/>
              </a:rPr>
              <a:t>概念模型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1.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定义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	独立于特定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的现实世界的抽象模型。</a:t>
            </a:r>
            <a:r>
              <a:rPr lang="en-US" altLang="zh-CN" dirty="0"/>
              <a:t>(</a:t>
            </a:r>
            <a:r>
              <a:rPr lang="zh-CN" altLang="en-US" dirty="0">
                <a:latin typeface="Times New Roman" pitchFamily="18" charset="0"/>
              </a:rPr>
              <a:t>用户</a:t>
            </a:r>
            <a:r>
              <a:rPr lang="zh-CN" altLang="en-US" dirty="0" smtClean="0">
                <a:latin typeface="Times New Roman" pitchFamily="18" charset="0"/>
              </a:rPr>
              <a:t>与数据库</a:t>
            </a:r>
            <a:endParaRPr lang="en-US" altLang="zh-CN" dirty="0"/>
          </a:p>
          <a:p>
            <a:r>
              <a:rPr lang="zh-CN" altLang="en-US" dirty="0">
                <a:latin typeface="Times New Roman" pitchFamily="18" charset="0"/>
              </a:rPr>
              <a:t>设计人员进行交流的语言</a:t>
            </a:r>
            <a:r>
              <a:rPr lang="en-US" altLang="zh-CN" dirty="0"/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pic>
        <p:nvPicPr>
          <p:cNvPr id="77828" name="Picture 4" descr="MP0064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47863"/>
            <a:ext cx="19700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85800" y="22526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现实世界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3429000" y="3090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77831" name="Picture 7" descr="MP0064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395663"/>
            <a:ext cx="9144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609600" y="3471863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认识、抽象</a:t>
            </a:r>
          </a:p>
        </p:txBody>
      </p:sp>
      <p:pic>
        <p:nvPicPr>
          <p:cNvPr id="77833" name="Picture 9" descr="BS005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5681663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4" name="Picture 10" descr="PE01561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310063"/>
            <a:ext cx="259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3429000" y="40052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3429000" y="5376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715000" y="4691063"/>
            <a:ext cx="1403350" cy="45720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概念模型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654050" y="46910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信息世界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685800" y="59102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机器世界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800600" y="5997575"/>
            <a:ext cx="3227388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DBMS</a:t>
            </a:r>
            <a:r>
              <a:rPr lang="zh-CN" altLang="en-US"/>
              <a:t>支持的数据模型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47725"/>
            <a:ext cx="8110538" cy="5867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charset="-122"/>
                <a:cs typeface="Arial" charset="0"/>
              </a:rPr>
              <a:t>2. </a:t>
            </a:r>
            <a:r>
              <a:rPr lang="zh-CN" altLang="en-US" sz="2400" b="1" dirty="0" smtClean="0">
                <a:latin typeface="宋体" charset="-122"/>
              </a:rPr>
              <a:t>特点</a:t>
            </a:r>
            <a:endParaRPr lang="zh-CN" altLang="en-US" sz="2400" b="1" dirty="0" smtClean="0">
              <a:latin typeface="宋体" charset="-122"/>
              <a:cs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1</a:t>
            </a:r>
            <a:r>
              <a:rPr lang="zh-CN" altLang="en-US" sz="2400" dirty="0" smtClean="0">
                <a:latin typeface="宋体" charset="-122"/>
              </a:rPr>
              <a:t>）较强语义表达能力；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2</a:t>
            </a:r>
            <a:r>
              <a:rPr lang="zh-CN" altLang="en-US" sz="2400" dirty="0" smtClean="0">
                <a:latin typeface="宋体" charset="-122"/>
              </a:rPr>
              <a:t>）便于直接表示应用语义；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3</a:t>
            </a:r>
            <a:r>
              <a:rPr lang="zh-CN" altLang="en-US" sz="2400" dirty="0" smtClean="0">
                <a:latin typeface="宋体" charset="-122"/>
              </a:rPr>
              <a:t>）简单、清晰，易于理解。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charset="-122"/>
                <a:cs typeface="Arial" charset="0"/>
              </a:rPr>
              <a:t>3. </a:t>
            </a:r>
            <a:r>
              <a:rPr lang="zh-CN" altLang="en-US" sz="2400" b="1" dirty="0" smtClean="0">
                <a:latin typeface="宋体" charset="-122"/>
              </a:rPr>
              <a:t>信息世界概念</a:t>
            </a:r>
            <a:endParaRPr lang="zh-CN" altLang="en-US" sz="2400" b="1" dirty="0" smtClean="0">
              <a:latin typeface="宋体" charset="-122"/>
              <a:cs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认识 </a:t>
            </a:r>
            <a:r>
              <a:rPr lang="zh-CN" altLang="en-US" sz="2400" dirty="0" smtClean="0">
                <a:latin typeface="宋体" charset="-122"/>
                <a:sym typeface="Symbol" pitchFamily="18" charset="2"/>
              </a:rPr>
              <a:t></a:t>
            </a:r>
            <a:r>
              <a:rPr lang="zh-CN" altLang="en-US" sz="2400" dirty="0" smtClean="0">
                <a:latin typeface="宋体" charset="-122"/>
              </a:rPr>
              <a:t> 表示 </a:t>
            </a:r>
            <a:r>
              <a:rPr lang="zh-CN" altLang="en-US" sz="2400" dirty="0" smtClean="0">
                <a:latin typeface="宋体" charset="-122"/>
                <a:sym typeface="Symbol" pitchFamily="18" charset="2"/>
              </a:rPr>
              <a:t></a:t>
            </a:r>
            <a:r>
              <a:rPr lang="zh-CN" altLang="en-US" sz="2400" dirty="0" smtClean="0">
                <a:latin typeface="宋体" charset="-122"/>
              </a:rPr>
              <a:t> 处理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1</a:t>
            </a:r>
            <a:r>
              <a:rPr lang="zh-CN" altLang="en-US" sz="2400" dirty="0" smtClean="0">
                <a:latin typeface="宋体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实体</a:t>
            </a:r>
            <a:r>
              <a:rPr lang="en-US" altLang="zh-CN" sz="2400" dirty="0" smtClean="0">
                <a:latin typeface="宋体" charset="-122"/>
              </a:rPr>
              <a:t>(entity)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——</a:t>
            </a:r>
            <a:r>
              <a:rPr lang="zh-CN" altLang="en-US" sz="2400" dirty="0" smtClean="0">
                <a:latin typeface="宋体" charset="-122"/>
              </a:rPr>
              <a:t>客观存在可相互区别的事物和概念。</a:t>
            </a:r>
            <a:r>
              <a:rPr lang="en-US" altLang="zh-CN" sz="2400" dirty="0" smtClean="0">
                <a:latin typeface="宋体" charset="-122"/>
              </a:rPr>
              <a:t>(</a:t>
            </a:r>
            <a:r>
              <a:rPr lang="zh-CN" altLang="en-US" sz="2400" dirty="0" smtClean="0">
                <a:latin typeface="宋体" charset="-122"/>
              </a:rPr>
              <a:t>具体的人、事、物，抽象的概念</a:t>
            </a:r>
            <a:r>
              <a:rPr lang="en-US" altLang="zh-CN" sz="2400" dirty="0" smtClean="0">
                <a:latin typeface="宋体" charset="-122"/>
              </a:rPr>
              <a:t>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例如：职工、学生、部门、课程。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2</a:t>
            </a:r>
            <a:r>
              <a:rPr lang="zh-CN" altLang="en-US" sz="2400" dirty="0" smtClean="0">
                <a:latin typeface="宋体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属性</a:t>
            </a:r>
            <a:r>
              <a:rPr lang="en-US" altLang="zh-CN" sz="2400" dirty="0" smtClean="0">
                <a:latin typeface="宋体" charset="-122"/>
              </a:rPr>
              <a:t>(Attribute)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——</a:t>
            </a:r>
            <a:r>
              <a:rPr lang="zh-CN" altLang="en-US" sz="2400" dirty="0" smtClean="0">
                <a:latin typeface="宋体" charset="-122"/>
              </a:rPr>
              <a:t>实体具有的特性。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Student (XH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XM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XB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NL)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3</a:t>
            </a:r>
            <a:r>
              <a:rPr lang="zh-CN" altLang="en-US" sz="2400" dirty="0" smtClean="0">
                <a:latin typeface="宋体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实体型</a:t>
            </a:r>
            <a:r>
              <a:rPr lang="zh-CN" altLang="en-US" sz="2400" dirty="0" smtClean="0">
                <a:latin typeface="宋体" charset="-122"/>
              </a:rPr>
              <a:t>（</a:t>
            </a:r>
            <a:r>
              <a:rPr lang="en-US" altLang="zh-CN" sz="2400" dirty="0" smtClean="0">
                <a:latin typeface="宋体" charset="-122"/>
              </a:rPr>
              <a:t>entity type</a:t>
            </a:r>
            <a:r>
              <a:rPr lang="zh-CN" altLang="en-US" sz="2400" dirty="0" smtClean="0">
                <a:latin typeface="宋体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——</a:t>
            </a:r>
            <a:r>
              <a:rPr lang="zh-CN" altLang="en-US" sz="2400" dirty="0" smtClean="0">
                <a:latin typeface="宋体" charset="-122"/>
              </a:rPr>
              <a:t>具有相同特征和性质的实体与属性命名序列。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78842-138A-45AD-81F0-DE3A0F0F1DAE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51920" y="2636912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7E33-1BD0-44D2-8578-DED044E080A5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2590800" y="152400"/>
          <a:ext cx="33528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图片" r:id="rId3" imgW="2054831" imgH="1479479" progId="Word.Picture.8">
                  <p:embed/>
                </p:oleObj>
              </mc:Choice>
              <mc:Fallback>
                <p:oleObj name="图片" r:id="rId3" imgW="2054831" imgH="1479479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"/>
                        <a:ext cx="3352800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实体值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entity value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charset="-122"/>
              </a:rPr>
              <a:t>实体型的具体实例。</a:t>
            </a:r>
            <a:r>
              <a:rPr lang="zh-CN" altLang="en-US" dirty="0"/>
              <a:t> </a:t>
            </a:r>
          </a:p>
          <a:p>
            <a:pPr algn="ctr"/>
            <a:r>
              <a:rPr lang="en-US" altLang="zh-CN" dirty="0"/>
              <a:t>student</a:t>
            </a:r>
          </a:p>
        </p:txBody>
      </p:sp>
      <p:graphicFrame>
        <p:nvGraphicFramePr>
          <p:cNvPr id="4304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19896"/>
              </p:ext>
            </p:extLst>
          </p:nvPr>
        </p:nvGraphicFramePr>
        <p:xfrm>
          <a:off x="1371600" y="3809999"/>
          <a:ext cx="6096000" cy="255796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张自成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刘自淑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李自威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马自得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9138"/>
            <a:ext cx="8110538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5</a:t>
            </a:r>
            <a:r>
              <a:rPr lang="zh-CN" altLang="en-US" sz="2400" dirty="0" smtClean="0">
                <a:latin typeface="宋体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实体集</a:t>
            </a:r>
            <a:r>
              <a:rPr lang="zh-CN" altLang="en-US" sz="2400" dirty="0" smtClean="0">
                <a:latin typeface="宋体" charset="-122"/>
              </a:rPr>
              <a:t>（</a:t>
            </a:r>
            <a:r>
              <a:rPr lang="en-US" altLang="zh-CN" sz="2400" dirty="0" smtClean="0">
                <a:latin typeface="宋体" charset="-122"/>
              </a:rPr>
              <a:t>entity set</a:t>
            </a:r>
            <a:r>
              <a:rPr lang="zh-CN" altLang="en-US" sz="2400" dirty="0" smtClean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——</a:t>
            </a:r>
            <a:r>
              <a:rPr lang="zh-CN" altLang="en-US" sz="2400" dirty="0" smtClean="0">
                <a:latin typeface="宋体" charset="-122"/>
              </a:rPr>
              <a:t>同型实体值的集合。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6</a:t>
            </a:r>
            <a:r>
              <a:rPr lang="zh-CN" altLang="en-US" sz="2400" dirty="0" smtClean="0">
                <a:latin typeface="宋体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域</a:t>
            </a:r>
            <a:r>
              <a:rPr lang="zh-CN" altLang="en-US" sz="2400" dirty="0" smtClean="0">
                <a:latin typeface="宋体" charset="-122"/>
              </a:rPr>
              <a:t>（</a:t>
            </a:r>
            <a:r>
              <a:rPr lang="en-US" altLang="zh-CN" sz="2400" dirty="0" smtClean="0">
                <a:latin typeface="宋体" charset="-122"/>
              </a:rPr>
              <a:t>domain</a:t>
            </a:r>
            <a:r>
              <a:rPr lang="zh-CN" altLang="en-US" sz="2400" dirty="0" smtClean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——</a:t>
            </a:r>
            <a:r>
              <a:rPr lang="zh-CN" altLang="en-US" sz="2400" dirty="0" smtClean="0">
                <a:latin typeface="宋体" charset="-122"/>
              </a:rPr>
              <a:t>属性的取值范围。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例：</a:t>
            </a:r>
            <a:r>
              <a:rPr lang="en-US" altLang="zh-CN" sz="2400" dirty="0" smtClean="0">
                <a:latin typeface="宋体" charset="-122"/>
              </a:rPr>
              <a:t>NL</a:t>
            </a:r>
            <a:r>
              <a:rPr lang="zh-CN" altLang="en-US" sz="2400" dirty="0" smtClean="0">
                <a:latin typeface="宋体" charset="-122"/>
              </a:rPr>
              <a:t>为小于</a:t>
            </a:r>
            <a:r>
              <a:rPr lang="en-US" altLang="zh-CN" sz="2400" dirty="0" smtClean="0">
                <a:latin typeface="宋体" charset="-122"/>
              </a:rPr>
              <a:t>150</a:t>
            </a:r>
            <a:r>
              <a:rPr lang="zh-CN" altLang="en-US" sz="2400" dirty="0" smtClean="0">
                <a:latin typeface="宋体" charset="-122"/>
              </a:rPr>
              <a:t>的三位整数，</a:t>
            </a:r>
            <a:r>
              <a:rPr lang="en-US" altLang="zh-CN" sz="2400" dirty="0" smtClean="0">
                <a:latin typeface="宋体" charset="-122"/>
              </a:rPr>
              <a:t>XB</a:t>
            </a:r>
            <a:r>
              <a:rPr lang="zh-CN" altLang="en-US" sz="2400" dirty="0" smtClean="0">
                <a:latin typeface="宋体" charset="-122"/>
              </a:rPr>
              <a:t>为（男，女）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7</a:t>
            </a:r>
            <a:r>
              <a:rPr lang="zh-CN" altLang="en-US" sz="2400" dirty="0" smtClean="0">
                <a:latin typeface="宋体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码</a:t>
            </a:r>
            <a:r>
              <a:rPr lang="zh-CN" altLang="en-US" sz="2400" dirty="0" smtClean="0">
                <a:latin typeface="宋体" charset="-122"/>
              </a:rPr>
              <a:t>（</a:t>
            </a:r>
            <a:r>
              <a:rPr lang="en-US" altLang="zh-CN" sz="2400" dirty="0" smtClean="0">
                <a:latin typeface="宋体" charset="-122"/>
              </a:rPr>
              <a:t>KEY</a:t>
            </a:r>
            <a:r>
              <a:rPr lang="zh-CN" altLang="en-US" sz="2400" dirty="0" smtClean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——</a:t>
            </a:r>
            <a:r>
              <a:rPr lang="zh-CN" altLang="en-US" sz="2400" dirty="0" smtClean="0">
                <a:latin typeface="宋体" charset="-122"/>
              </a:rPr>
              <a:t>唯一标识一个实体集中任何实体值又不含多余属性的属性集。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Student (KEY)</a:t>
            </a:r>
            <a:r>
              <a:rPr lang="zh-CN" altLang="en-US" sz="2400" dirty="0" smtClean="0">
                <a:latin typeface="宋体" charset="-122"/>
              </a:rPr>
              <a:t>：</a:t>
            </a:r>
            <a:r>
              <a:rPr lang="en-US" altLang="zh-CN" sz="2400" dirty="0" smtClean="0">
                <a:latin typeface="宋体" charset="-122"/>
              </a:rPr>
              <a:t>XH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solidFill>
                  <a:srgbClr val="FF0000"/>
                </a:solidFill>
                <a:latin typeface="宋体" charset="-122"/>
              </a:rPr>
              <a:t>SC</a:t>
            </a:r>
            <a:r>
              <a:rPr lang="zh-CN" altLang="en-US" sz="2400" i="1" dirty="0" smtClean="0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sz="2400" i="1" dirty="0" smtClean="0">
                <a:solidFill>
                  <a:srgbClr val="FF0000"/>
                </a:solidFill>
                <a:latin typeface="宋体" charset="-122"/>
              </a:rPr>
              <a:t>KEY</a:t>
            </a:r>
            <a:r>
              <a:rPr lang="zh-CN" altLang="en-US" sz="2400" i="1" dirty="0" smtClean="0">
                <a:solidFill>
                  <a:srgbClr val="FF0000"/>
                </a:solidFill>
                <a:latin typeface="宋体" charset="-122"/>
              </a:rPr>
              <a:t>）：（</a:t>
            </a:r>
            <a:r>
              <a:rPr lang="en-US" altLang="zh-CN" sz="2400" i="1" dirty="0" smtClean="0">
                <a:solidFill>
                  <a:srgbClr val="FF0000"/>
                </a:solidFill>
                <a:latin typeface="宋体" charset="-122"/>
              </a:rPr>
              <a:t>XH</a:t>
            </a:r>
            <a:r>
              <a:rPr lang="zh-CN" altLang="en-US" sz="2400" i="1" dirty="0" smtClean="0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2400" i="1" dirty="0" smtClean="0">
                <a:solidFill>
                  <a:srgbClr val="FF0000"/>
                </a:solidFill>
                <a:latin typeface="宋体" charset="-122"/>
              </a:rPr>
              <a:t>KH</a:t>
            </a:r>
            <a:r>
              <a:rPr lang="zh-CN" altLang="en-US" sz="2400" i="1" dirty="0" smtClean="0">
                <a:solidFill>
                  <a:srgbClr val="FF0000"/>
                </a:solidFill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·</a:t>
            </a:r>
            <a:r>
              <a:rPr lang="zh-CN" altLang="en-US" sz="2400" dirty="0" smtClean="0">
                <a:latin typeface="宋体" charset="-122"/>
              </a:rPr>
              <a:t>至少一个属性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·</a:t>
            </a:r>
            <a:r>
              <a:rPr lang="zh-CN" altLang="en-US" sz="2400" dirty="0" smtClean="0">
                <a:latin typeface="宋体" charset="-122"/>
              </a:rPr>
              <a:t>至多</a:t>
            </a:r>
            <a:r>
              <a:rPr lang="en-US" altLang="zh-CN" sz="2400" dirty="0" smtClean="0">
                <a:latin typeface="宋体" charset="-122"/>
              </a:rPr>
              <a:t>n</a:t>
            </a:r>
            <a:r>
              <a:rPr lang="zh-CN" altLang="en-US" sz="2400" dirty="0" smtClean="0">
                <a:latin typeface="宋体" charset="-122"/>
              </a:rPr>
              <a:t>个属性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宋体" charset="-122"/>
              </a:rPr>
              <a:t>·</a:t>
            </a:r>
            <a:r>
              <a:rPr lang="zh-CN" altLang="en-US" sz="2400" dirty="0" smtClean="0">
                <a:latin typeface="宋体" charset="-122"/>
              </a:rPr>
              <a:t>不含多余属性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（</a:t>
            </a:r>
            <a:r>
              <a:rPr lang="en-US" altLang="zh-CN" sz="2400" dirty="0" smtClean="0">
                <a:latin typeface="宋体" charset="-122"/>
              </a:rPr>
              <a:t>XH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XM</a:t>
            </a:r>
            <a:r>
              <a:rPr lang="zh-CN" altLang="en-US" sz="2400" dirty="0" smtClean="0">
                <a:latin typeface="宋体" charset="-122"/>
              </a:rPr>
              <a:t>）</a:t>
            </a:r>
            <a:r>
              <a:rPr lang="en-US" altLang="zh-CN" sz="2400" dirty="0" smtClean="0">
                <a:latin typeface="宋体" charset="-122"/>
              </a:rPr>
              <a:t>KEY</a:t>
            </a:r>
            <a:r>
              <a:rPr lang="zh-CN" altLang="en-US" sz="2400" dirty="0" smtClean="0">
                <a:latin typeface="宋体" charset="-122"/>
              </a:rPr>
              <a:t>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CE445-FA1F-4E16-9B0C-30121020EF5C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8172450" y="36353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0D575-CBD5-4A8C-B2D8-83F18E26F4D9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125" name="Text Box 1026"/>
          <p:cNvSpPr txBox="1">
            <a:spLocks noChangeArrowheads="1"/>
          </p:cNvSpPr>
          <p:nvPr/>
        </p:nvSpPr>
        <p:spPr bwMode="auto">
          <a:xfrm>
            <a:off x="198438" y="841375"/>
            <a:ext cx="8221662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8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relationship</a:t>
            </a:r>
            <a:r>
              <a:rPr lang="zh-CN" altLang="en-US" dirty="0">
                <a:latin typeface="Times New Roman" pitchFamily="18" charset="0"/>
              </a:rPr>
              <a:t>）（实体集之间的联系）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①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（一对一联系）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定义：设有实体集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，若其中任何一个实体集中每一实体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至多与另一实体集中的一个实体有联系，则称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间存在一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对一联系。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2057400" y="2898775"/>
          <a:ext cx="3886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r:id="rId3" imgW="2391156" imgH="477012" progId="Word.Picture.8">
                  <p:embed/>
                </p:oleObj>
              </mc:Choice>
              <mc:Fallback>
                <p:oleObj r:id="rId3" imgW="2391156" imgH="47701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8775"/>
                        <a:ext cx="3886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029"/>
          <p:cNvSpPr txBox="1">
            <a:spLocks noChangeArrowheads="1"/>
          </p:cNvSpPr>
          <p:nvPr/>
        </p:nvSpPr>
        <p:spPr bwMode="auto">
          <a:xfrm>
            <a:off x="288925" y="3844925"/>
            <a:ext cx="8223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②</a:t>
            </a:r>
            <a:r>
              <a:rPr lang="en-US" altLang="zh-CN"/>
              <a:t> 1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/>
              <a:t>m</a:t>
            </a:r>
          </a:p>
          <a:p>
            <a:r>
              <a:rPr lang="zh-CN" altLang="en-US">
                <a:latin typeface="宋体" charset="-122"/>
              </a:rPr>
              <a:t>定义：设有实体集</a:t>
            </a:r>
            <a:r>
              <a:rPr lang="en-US" altLang="zh-CN"/>
              <a:t>A</a:t>
            </a:r>
            <a:r>
              <a:rPr lang="zh-CN" altLang="en-US">
                <a:latin typeface="宋体" charset="-122"/>
              </a:rPr>
              <a:t>、</a:t>
            </a:r>
            <a:r>
              <a:rPr lang="en-US" altLang="zh-CN"/>
              <a:t>B</a:t>
            </a:r>
            <a:r>
              <a:rPr lang="zh-CN" altLang="en-US">
                <a:latin typeface="宋体" charset="-122"/>
              </a:rPr>
              <a:t>，若</a:t>
            </a:r>
            <a:r>
              <a:rPr lang="en-US" altLang="zh-CN"/>
              <a:t>A</a:t>
            </a:r>
            <a:r>
              <a:rPr lang="zh-CN" altLang="en-US">
                <a:latin typeface="宋体" charset="-122"/>
              </a:rPr>
              <a:t>中的每一个实体，与</a:t>
            </a:r>
            <a:r>
              <a:rPr lang="en-US" altLang="zh-CN"/>
              <a:t>B</a:t>
            </a:r>
            <a:r>
              <a:rPr lang="zh-CN" altLang="en-US">
                <a:latin typeface="宋体" charset="-122"/>
              </a:rPr>
              <a:t>中的</a:t>
            </a:r>
            <a:r>
              <a:rPr lang="en-US" altLang="zh-CN"/>
              <a:t>n</a:t>
            </a:r>
            <a:r>
              <a:rPr lang="zh-CN" altLang="en-US">
                <a:latin typeface="宋体" charset="-122"/>
              </a:rPr>
              <a:t>个</a:t>
            </a:r>
          </a:p>
          <a:p>
            <a:r>
              <a:rPr lang="zh-CN" altLang="en-US">
                <a:latin typeface="宋体" charset="-122"/>
              </a:rPr>
              <a:t>实体（</a:t>
            </a:r>
            <a:r>
              <a:rPr lang="en-US" altLang="zh-CN"/>
              <a:t>n</a:t>
            </a:r>
            <a:r>
              <a:rPr lang="en-US" altLang="zh-CN">
                <a:latin typeface="宋体" charset="-122"/>
              </a:rPr>
              <a:t>≥</a:t>
            </a:r>
            <a:r>
              <a:rPr lang="en-US" altLang="zh-CN"/>
              <a:t>0</a:t>
            </a:r>
            <a:r>
              <a:rPr lang="zh-CN" altLang="en-US">
                <a:latin typeface="宋体" charset="-122"/>
              </a:rPr>
              <a:t>）有联系，反之，对于</a:t>
            </a:r>
            <a:r>
              <a:rPr lang="en-US" altLang="zh-CN"/>
              <a:t>B</a:t>
            </a:r>
            <a:r>
              <a:rPr lang="zh-CN" altLang="en-US">
                <a:latin typeface="宋体" charset="-122"/>
              </a:rPr>
              <a:t>中的每一个实体，至多</a:t>
            </a:r>
          </a:p>
          <a:p>
            <a:r>
              <a:rPr lang="zh-CN" altLang="en-US">
                <a:latin typeface="宋体" charset="-122"/>
              </a:rPr>
              <a:t>与</a:t>
            </a:r>
            <a:r>
              <a:rPr lang="en-US" altLang="zh-CN"/>
              <a:t>A</a:t>
            </a:r>
            <a:r>
              <a:rPr lang="zh-CN" altLang="en-US">
                <a:latin typeface="宋体" charset="-122"/>
              </a:rPr>
              <a:t>中的一个实体有联系，则称</a:t>
            </a:r>
            <a:r>
              <a:rPr lang="en-US" altLang="zh-CN"/>
              <a:t>A</a:t>
            </a:r>
            <a:r>
              <a:rPr lang="zh-CN" altLang="en-US">
                <a:latin typeface="宋体" charset="-122"/>
              </a:rPr>
              <a:t>、</a:t>
            </a:r>
            <a:r>
              <a:rPr lang="en-US" altLang="zh-CN"/>
              <a:t>B</a:t>
            </a:r>
            <a:r>
              <a:rPr lang="zh-CN" altLang="en-US">
                <a:latin typeface="宋体" charset="-122"/>
              </a:rPr>
              <a:t>间存在一对多联系。</a:t>
            </a:r>
            <a:r>
              <a:rPr lang="zh-CN" altLang="en-US"/>
              <a:t> </a:t>
            </a:r>
          </a:p>
        </p:txBody>
      </p:sp>
      <p:graphicFrame>
        <p:nvGraphicFramePr>
          <p:cNvPr id="5123" name="Object 13"/>
          <p:cNvGraphicFramePr>
            <a:graphicFrameLocks noChangeAspect="1"/>
          </p:cNvGraphicFramePr>
          <p:nvPr/>
        </p:nvGraphicFramePr>
        <p:xfrm>
          <a:off x="1981200" y="5565775"/>
          <a:ext cx="4114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r:id="rId5" imgW="2391156" imgH="477012" progId="Word.Picture.8">
                  <p:embed/>
                </p:oleObj>
              </mc:Choice>
              <mc:Fallback>
                <p:oleObj r:id="rId5" imgW="2391156" imgH="477012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000"/>
                      <a:stretch>
                        <a:fillRect/>
                      </a:stretch>
                    </p:blipFill>
                    <p:spPr bwMode="auto">
                      <a:xfrm>
                        <a:off x="1981200" y="5565775"/>
                        <a:ext cx="4114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37E3A-8AC2-42E4-B774-D5DECC2C04B6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1000" y="723900"/>
            <a:ext cx="82216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③</a:t>
            </a:r>
            <a:r>
              <a:rPr lang="en-US" altLang="zh-CN"/>
              <a:t> m:n</a:t>
            </a:r>
            <a:r>
              <a:rPr lang="zh-CN" altLang="en-US">
                <a:latin typeface="Times New Roman" pitchFamily="18" charset="0"/>
              </a:rPr>
              <a:t>联系</a:t>
            </a:r>
            <a:endParaRPr lang="zh-CN" altLang="en-US"/>
          </a:p>
          <a:p>
            <a:r>
              <a:rPr lang="zh-CN" altLang="en-US">
                <a:latin typeface="宋体" charset="-122"/>
              </a:rPr>
              <a:t>定义：设有实体集</a:t>
            </a:r>
            <a:r>
              <a:rPr lang="en-US" altLang="zh-CN"/>
              <a:t>A</a:t>
            </a:r>
            <a:r>
              <a:rPr lang="zh-CN" altLang="en-US">
                <a:latin typeface="宋体" charset="-122"/>
              </a:rPr>
              <a:t>、</a:t>
            </a:r>
            <a:r>
              <a:rPr lang="en-US" altLang="zh-CN"/>
              <a:t>B</a:t>
            </a:r>
            <a:r>
              <a:rPr lang="zh-CN" altLang="en-US">
                <a:latin typeface="宋体" charset="-122"/>
              </a:rPr>
              <a:t>，若其中任何一个实体集中的每一个</a:t>
            </a:r>
          </a:p>
          <a:p>
            <a:r>
              <a:rPr lang="zh-CN" altLang="en-US">
                <a:latin typeface="宋体" charset="-122"/>
              </a:rPr>
              <a:t>实体均与另一个实体集中的</a:t>
            </a:r>
            <a:r>
              <a:rPr lang="en-US" altLang="zh-CN"/>
              <a:t>n</a:t>
            </a:r>
            <a:r>
              <a:rPr lang="zh-CN" altLang="en-US">
                <a:latin typeface="宋体" charset="-122"/>
              </a:rPr>
              <a:t>个实体（</a:t>
            </a:r>
            <a:r>
              <a:rPr lang="en-US" altLang="zh-CN"/>
              <a:t>n</a:t>
            </a:r>
            <a:r>
              <a:rPr lang="en-US" altLang="zh-CN">
                <a:latin typeface="宋体" charset="-122"/>
              </a:rPr>
              <a:t>≥</a:t>
            </a:r>
            <a:r>
              <a:rPr lang="en-US" altLang="zh-CN"/>
              <a:t>0</a:t>
            </a:r>
            <a:r>
              <a:rPr lang="zh-CN" altLang="en-US">
                <a:latin typeface="宋体" charset="-122"/>
              </a:rPr>
              <a:t>）有联系，则称</a:t>
            </a:r>
          </a:p>
          <a:p>
            <a:r>
              <a:rPr lang="en-US" altLang="zh-CN"/>
              <a:t>A</a:t>
            </a:r>
            <a:r>
              <a:rPr lang="zh-CN" altLang="en-US">
                <a:latin typeface="宋体" charset="-122"/>
              </a:rPr>
              <a:t>、</a:t>
            </a:r>
            <a:r>
              <a:rPr lang="en-US" altLang="zh-CN"/>
              <a:t>B</a:t>
            </a:r>
            <a:r>
              <a:rPr lang="zh-CN" altLang="en-US">
                <a:latin typeface="宋体" charset="-122"/>
              </a:rPr>
              <a:t>间存在多对多联系。</a:t>
            </a:r>
            <a:r>
              <a:rPr lang="zh-CN" altLang="en-US"/>
              <a:t> 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981200" y="2324100"/>
          <a:ext cx="4343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r:id="rId3" imgW="2391156" imgH="477012" progId="Word.Picture.8">
                  <p:embed/>
                </p:oleObj>
              </mc:Choice>
              <mc:Fallback>
                <p:oleObj r:id="rId3" imgW="2391156" imgH="4770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6000"/>
                      <a:stretch>
                        <a:fillRect/>
                      </a:stretch>
                    </p:blipFill>
                    <p:spPr bwMode="auto">
                      <a:xfrm>
                        <a:off x="1981200" y="2324100"/>
                        <a:ext cx="43434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04800" y="3448050"/>
            <a:ext cx="699101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charset="0"/>
                <a:cs typeface="Arial" charset="0"/>
              </a:rPr>
              <a:t>思考问题：如何描述、</a:t>
            </a:r>
            <a:r>
              <a:rPr lang="zh-CN" altLang="en-US" b="1" dirty="0" smtClean="0">
                <a:latin typeface="Arial" charset="0"/>
                <a:cs typeface="Arial" charset="0"/>
              </a:rPr>
              <a:t>区分多个相同</a:t>
            </a:r>
            <a:r>
              <a:rPr lang="zh-CN" altLang="en-US" b="1" dirty="0">
                <a:latin typeface="Arial" charset="0"/>
                <a:cs typeface="Arial" charset="0"/>
              </a:rPr>
              <a:t>类型的联系？</a:t>
            </a:r>
          </a:p>
          <a:p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概念模型表法方法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E-R</a:t>
            </a:r>
            <a:r>
              <a:rPr lang="zh-CN" altLang="en-US" dirty="0">
                <a:latin typeface="Times New Roman" pitchFamily="18" charset="0"/>
              </a:rPr>
              <a:t>方法（</a:t>
            </a:r>
            <a:r>
              <a:rPr lang="en-US" altLang="zh-CN" dirty="0"/>
              <a:t>Entity Relationship Approach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AD514-7119-41F4-B398-33183153D378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533400" y="71755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latin typeface="宋体" charset="-122"/>
              </a:rPr>
              <a:t>）构成形式</a:t>
            </a:r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/>
        </p:nvGraphicFramePr>
        <p:xfrm>
          <a:off x="457200" y="1327150"/>
          <a:ext cx="20685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" r:id="rId3" imgW="1696212" imgH="2429256" progId="Word.Picture.8">
                  <p:embed/>
                </p:oleObj>
              </mc:Choice>
              <mc:Fallback>
                <p:oleObj r:id="rId3" imgW="1696212" imgH="2429256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27150"/>
                        <a:ext cx="2068513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8"/>
          <p:cNvGraphicFramePr>
            <a:graphicFrameLocks noChangeAspect="1"/>
          </p:cNvGraphicFramePr>
          <p:nvPr/>
        </p:nvGraphicFramePr>
        <p:xfrm>
          <a:off x="2819400" y="1327150"/>
          <a:ext cx="23431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" name="Picture" r:id="rId5" imgW="1943100" imgH="2400300" progId="Word.Picture.8">
                  <p:embed/>
                </p:oleObj>
              </mc:Choice>
              <mc:Fallback>
                <p:oleObj name="Picture" r:id="rId5" imgW="1943100" imgH="24003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27150"/>
                        <a:ext cx="234315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9"/>
          <p:cNvGraphicFramePr>
            <a:graphicFrameLocks noChangeAspect="1"/>
          </p:cNvGraphicFramePr>
          <p:nvPr/>
        </p:nvGraphicFramePr>
        <p:xfrm>
          <a:off x="5410200" y="1327150"/>
          <a:ext cx="21304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" r:id="rId7" imgW="1685544" imgH="2400300" progId="Word.Picture.8">
                  <p:embed/>
                </p:oleObj>
              </mc:Choice>
              <mc:Fallback>
                <p:oleObj r:id="rId7" imgW="1685544" imgH="2400300" progId="Word.Picture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27150"/>
                        <a:ext cx="213042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152400" y="4451350"/>
            <a:ext cx="8991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）矩形表示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</a:t>
            </a:r>
            <a:r>
              <a:rPr lang="zh-CN" altLang="en-US" dirty="0">
                <a:latin typeface="Times New Roman" pitchFamily="18" charset="0"/>
              </a:rPr>
              <a:t>型，框内标明实体名；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）椭园表示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属性，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zh-CN" altLang="en-US" sz="2800" b="1" dirty="0">
                <a:latin typeface="Times New Roman" pitchFamily="18" charset="0"/>
              </a:rPr>
              <a:t>无向边</a:t>
            </a:r>
            <a:r>
              <a:rPr lang="zh-CN" altLang="en-US" dirty="0">
                <a:latin typeface="Times New Roman" pitchFamily="18" charset="0"/>
              </a:rPr>
              <a:t>与其相应实体连接；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）菱形表示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，内标明联系名，用</a:t>
            </a:r>
            <a:r>
              <a:rPr lang="zh-CN" altLang="en-US" sz="2800" b="1" dirty="0">
                <a:latin typeface="Times New Roman" pitchFamily="18" charset="0"/>
              </a:rPr>
              <a:t>无向边</a:t>
            </a:r>
            <a:r>
              <a:rPr lang="zh-CN" altLang="en-US" dirty="0">
                <a:latin typeface="Times New Roman" pitchFamily="18" charset="0"/>
              </a:rPr>
              <a:t>与相关实体连接；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）无向边上标明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联系的类型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</a:t>
            </a:r>
            <a:r>
              <a:rPr lang="en-US" altLang="zh-CN" dirty="0"/>
              <a:t>5</a:t>
            </a:r>
            <a:r>
              <a:rPr lang="zh-CN" altLang="en-US" dirty="0">
                <a:latin typeface="宋体" charset="-122"/>
              </a:rPr>
              <a:t>）可据需要任意展开。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75843-3F8D-4024-B10F-F564877C7A5B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2743200" y="730250"/>
          <a:ext cx="30480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Picture2" r:id="rId3" imgW="2171700" imgH="1520952" progId="Word.Picture.8">
                  <p:embed/>
                </p:oleObj>
              </mc:Choice>
              <mc:Fallback>
                <p:oleObj name="Picture2" r:id="rId3" imgW="2171700" imgH="152095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30250"/>
                        <a:ext cx="3048000" cy="231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3067050"/>
            <a:ext cx="6223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）直接表示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联系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）与特定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无关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 smtClean="0">
                <a:latin typeface="Times New Roman" pitchFamily="18" charset="0"/>
              </a:rPr>
              <a:t>更</a:t>
            </a:r>
            <a:r>
              <a:rPr lang="zh-CN" altLang="en-US" dirty="0">
                <a:latin typeface="Times New Roman" pitchFamily="18" charset="0"/>
              </a:rPr>
              <a:t>一般；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 smtClean="0">
                <a:latin typeface="Times New Roman" pitchFamily="18" charset="0"/>
              </a:rPr>
              <a:t>更</a:t>
            </a:r>
            <a:r>
              <a:rPr lang="zh-CN" altLang="en-US" dirty="0">
                <a:latin typeface="Times New Roman" pitchFamily="18" charset="0"/>
              </a:rPr>
              <a:t>抽象；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 smtClean="0">
                <a:latin typeface="Times New Roman" pitchFamily="18" charset="0"/>
              </a:rPr>
              <a:t>更</a:t>
            </a:r>
            <a:r>
              <a:rPr lang="zh-CN" altLang="en-US" dirty="0">
                <a:latin typeface="Times New Roman" pitchFamily="18" charset="0"/>
              </a:rPr>
              <a:t>接近现实。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）易于向特定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支持的数据模型转换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73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实体联系举例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52563"/>
            <a:ext cx="8110538" cy="4191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课程、教师、参考书     </a:t>
            </a:r>
            <a:r>
              <a:rPr lang="en-US" altLang="zh-CN" smtClean="0">
                <a:latin typeface="宋体" charset="-122"/>
              </a:rPr>
              <a:t>(P217)</a:t>
            </a:r>
            <a:endParaRPr lang="zh-CN" altLang="en-US" smtClean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99DE1-A70E-44A5-92CA-F3826DEDF7BA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80901" name="图片 4" descr="课程教师参考书ER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205038"/>
            <a:ext cx="478631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数据库在哪？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66828-947E-41A3-B6D4-94A85C041D57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8625" y="1071563"/>
            <a:ext cx="8358188" cy="642937"/>
          </a:xfrm>
          <a:prstGeom prst="rect">
            <a:avLst/>
          </a:prstGeom>
        </p:spPr>
        <p:txBody>
          <a:bodyPr lIns="0" rIns="0" bIns="0" anchor="b"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sz="5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LAMP</a:t>
            </a:r>
            <a:r>
              <a:rPr kumimoji="0"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Linux+Apache+MySQL+PHP</a:t>
            </a:r>
            <a:r>
              <a:rPr kumimoji="0"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kumimoji="0"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798" name="Picture 2" descr="淘宝网发展史：神秘项目个人网站（2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2009775"/>
            <a:ext cx="4572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AutoShape 8"/>
          <p:cNvSpPr>
            <a:spLocks noChangeArrowheads="1"/>
          </p:cNvSpPr>
          <p:nvPr/>
        </p:nvSpPr>
        <p:spPr bwMode="auto">
          <a:xfrm>
            <a:off x="6732588" y="4292600"/>
            <a:ext cx="1943100" cy="1708150"/>
          </a:xfrm>
          <a:prstGeom prst="wedgeRoundRectCallout">
            <a:avLst>
              <a:gd name="adj1" fmla="val -90051"/>
              <a:gd name="adj2" fmla="val -738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/>
              <a:t>Pear DB</a:t>
            </a:r>
            <a:r>
              <a:rPr lang="zh-CN" altLang="en-US"/>
              <a:t>：</a:t>
            </a:r>
            <a:r>
              <a:rPr lang="en-US" altLang="zh-CN"/>
              <a:t>PHP</a:t>
            </a:r>
            <a:r>
              <a:rPr lang="zh-CN" altLang="en-US"/>
              <a:t>模块，负责数据访问层。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755650" y="620713"/>
            <a:ext cx="5761038" cy="7207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供应商、项目、零件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06953-1464-41B9-93BF-9BD3B1D4A626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00113" y="5084763"/>
            <a:ext cx="2100262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3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600" dirty="0">
                <a:latin typeface="宋体" charset="-122"/>
                <a:ea typeface="+mn-ea"/>
              </a:rPr>
              <a:t>职工、领导</a:t>
            </a:r>
          </a:p>
        </p:txBody>
      </p:sp>
      <p:pic>
        <p:nvPicPr>
          <p:cNvPr id="81926" name="图片 8" descr="职工ER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4508500"/>
            <a:ext cx="42703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466111"/>
            <a:ext cx="3817010" cy="318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17287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宋体" charset="-122"/>
              </a:rPr>
              <a:t>供应商、项目、零件、仓库、职工、领导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charset="-122"/>
              </a:rPr>
              <a:t>                             </a:t>
            </a:r>
            <a:r>
              <a:rPr lang="en-US" altLang="zh-CN" sz="2800" smtClean="0">
                <a:latin typeface="宋体" charset="-122"/>
              </a:rPr>
              <a:t>(P219)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charset="-122"/>
              </a:rPr>
              <a:t>体会：</a:t>
            </a:r>
            <a:r>
              <a:rPr lang="en-US" altLang="zh-CN" sz="2800" smtClean="0">
                <a:latin typeface="宋体" charset="-122"/>
              </a:rPr>
              <a:t>ER</a:t>
            </a:r>
            <a:r>
              <a:rPr lang="zh-CN" altLang="en-US" sz="2800" smtClean="0">
                <a:latin typeface="宋体" charset="-122"/>
              </a:rPr>
              <a:t>图的表示能力、可读性。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41AD9-6A25-4681-A7EA-75D6D8F2CFC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82948" name="图片 4" descr="全局ER图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636838"/>
            <a:ext cx="85026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8C795-B3D1-4D46-B235-097BB4F13D71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228600" y="661988"/>
            <a:ext cx="86106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宋体" charset="-122"/>
              </a:rPr>
              <a:t>课堂练习：</a:t>
            </a:r>
            <a:r>
              <a:rPr lang="zh-CN" altLang="en-US" sz="2800"/>
              <a:t>第二课堂活动：学生、课题、任务</a:t>
            </a:r>
          </a:p>
          <a:p>
            <a:endParaRPr lang="zh-CN" altLang="en-US" sz="2800"/>
          </a:p>
          <a:p>
            <a:r>
              <a:rPr lang="zh-CN" altLang="en-US" sz="2800"/>
              <a:t>一个学生可以参加一个课题，课题可以有多项任务，一个课题可有多名学生参加，学生参加课题后分得一项任务，画出</a:t>
            </a:r>
            <a:r>
              <a:rPr lang="en-US" altLang="zh-CN" sz="2800"/>
              <a:t>E-R</a:t>
            </a:r>
            <a:r>
              <a:rPr lang="zh-CN" altLang="en-US" sz="2800"/>
              <a:t>图。</a:t>
            </a:r>
          </a:p>
        </p:txBody>
      </p:sp>
      <p:graphicFrame>
        <p:nvGraphicFramePr>
          <p:cNvPr id="88068" name="Object 7"/>
          <p:cNvGraphicFramePr>
            <a:graphicFrameLocks noChangeAspect="1"/>
          </p:cNvGraphicFramePr>
          <p:nvPr/>
        </p:nvGraphicFramePr>
        <p:xfrm>
          <a:off x="1295400" y="2308225"/>
          <a:ext cx="5257800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Picture" r:id="rId3" imgW="3657600" imgH="2959100" progId="Word.Picture.8">
                  <p:embed/>
                </p:oleObj>
              </mc:Choice>
              <mc:Fallback>
                <p:oleObj name="Picture" r:id="rId3" imgW="3657600" imgH="2959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08225"/>
                        <a:ext cx="5257800" cy="426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2469A-09C0-4B0E-A933-FA762EB14D47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28600" y="755650"/>
            <a:ext cx="85915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宋体" charset="-122"/>
              </a:rPr>
              <a:t>练习：一项技能有多种学习方案，一个学员可学习多项技能，但每项技能只能选择一种学习方案，</a:t>
            </a:r>
            <a:r>
              <a:rPr lang="zh-CN" altLang="en-US" sz="2800">
                <a:latin typeface="宋体" charset="-122"/>
              </a:rPr>
              <a:t>画出</a:t>
            </a:r>
            <a:endParaRPr lang="en-US" altLang="zh-CN" sz="2800">
              <a:latin typeface="宋体" charset="-122"/>
            </a:endParaRPr>
          </a:p>
          <a:p>
            <a:r>
              <a:rPr lang="en-US" altLang="zh-CN" sz="2800"/>
              <a:t>E-R</a:t>
            </a:r>
            <a:r>
              <a:rPr lang="zh-CN" altLang="en-US" sz="2800">
                <a:latin typeface="宋体" charset="-122"/>
              </a:rPr>
              <a:t>图。</a:t>
            </a:r>
            <a:r>
              <a:rPr lang="zh-CN" altLang="en-US" sz="2800"/>
              <a:t>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81806" y="5244914"/>
            <a:ext cx="80851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实体</a:t>
            </a:r>
            <a:r>
              <a:rPr lang="en-US" altLang="zh-CN" dirty="0"/>
              <a:t>(entity)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/>
              <a:t>客观存在可相互区别的事物、事件和概念。</a:t>
            </a:r>
            <a:r>
              <a:rPr lang="en-US" altLang="zh-CN" dirty="0"/>
              <a:t>(</a:t>
            </a:r>
            <a:r>
              <a:rPr lang="zh-CN" altLang="en-US" dirty="0"/>
              <a:t>静态、动态、物质、精神等</a:t>
            </a:r>
            <a:r>
              <a:rPr lang="en-US" altLang="zh-CN" dirty="0"/>
              <a:t>)</a:t>
            </a:r>
          </a:p>
        </p:txBody>
      </p:sp>
      <p:graphicFrame>
        <p:nvGraphicFramePr>
          <p:cNvPr id="1269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379974"/>
              </p:ext>
            </p:extLst>
          </p:nvPr>
        </p:nvGraphicFramePr>
        <p:xfrm>
          <a:off x="2195736" y="1701800"/>
          <a:ext cx="43434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Picture" r:id="rId3" imgW="3657600" imgH="2959100" progId="Word.Picture.8">
                  <p:embed/>
                </p:oleObj>
              </mc:Choice>
              <mc:Fallback>
                <p:oleObj name="Picture" r:id="rId3" imgW="3657600" imgH="2959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701800"/>
                        <a:ext cx="4343400" cy="352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E90D7-2CD2-43CF-BE2F-1C1E49493171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228600" y="220663"/>
            <a:ext cx="72635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1.2.3  </a:t>
            </a:r>
            <a:r>
              <a:rPr lang="zh-CN" altLang="en-US" b="1" dirty="0">
                <a:ea typeface="黑体" pitchFamily="49" charset="-122"/>
              </a:rPr>
              <a:t>层次模型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树形结构</a:t>
            </a:r>
            <a:r>
              <a:rPr lang="zh-CN" altLang="en-US" dirty="0">
                <a:latin typeface="Times New Roman" pitchFamily="18" charset="0"/>
              </a:rPr>
              <a:t>表示实体及实体间联系的数据模型。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>
                <a:latin typeface="宋体" charset="-122"/>
              </a:rPr>
              <a:t>数据结构</a:t>
            </a:r>
            <a:r>
              <a:rPr lang="zh-CN" altLang="en-US" dirty="0"/>
              <a:t> 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/>
        </p:nvGraphicFramePr>
        <p:xfrm>
          <a:off x="1905000" y="1143000"/>
          <a:ext cx="43434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图片" r:id="rId3" imgW="3462391" imgH="1849348" progId="Word.Picture.8">
                  <p:embed/>
                </p:oleObj>
              </mc:Choice>
              <mc:Fallback>
                <p:oleObj name="图片" r:id="rId3" imgW="3462391" imgH="1849348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3000"/>
                        <a:ext cx="4343400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3505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Times New Roman" pitchFamily="18" charset="0"/>
              </a:rPr>
              <a:t>图</a:t>
            </a:r>
            <a:r>
              <a:rPr lang="en-US" altLang="zh-CN"/>
              <a:t>1-4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层次模型简例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81996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）一个结点表示一个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</a:t>
            </a:r>
            <a:r>
              <a:rPr lang="zh-CN" altLang="en-US" dirty="0">
                <a:latin typeface="Times New Roman" pitchFamily="18" charset="0"/>
              </a:rPr>
              <a:t>（一个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片段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fragment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）有向连线表示实体间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）结点内含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字段</a:t>
            </a:r>
            <a:r>
              <a:rPr lang="zh-CN" altLang="en-US" dirty="0">
                <a:latin typeface="Times New Roman" pitchFamily="18" charset="0"/>
              </a:rPr>
              <a:t>，表示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属性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）片段、字段须命名；</a:t>
            </a:r>
          </a:p>
          <a:p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</a:rPr>
              <a:t>特征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①有且仅有一个结点无双亲结点，称之为根结点（</a:t>
            </a:r>
            <a:r>
              <a:rPr lang="en-US" altLang="zh-CN" dirty="0"/>
              <a:t>root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②余下子女结点有仅有一个双亲结点。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324600" y="20574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基本层次联系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23938"/>
            <a:ext cx="8110538" cy="4191000"/>
          </a:xfrm>
        </p:spPr>
        <p:txBody>
          <a:bodyPr/>
          <a:lstStyle/>
          <a:p>
            <a:pPr marL="0" indent="0" eaLnBrk="1" hangingPunct="1"/>
            <a:r>
              <a:rPr lang="zh-CN" altLang="en-US" sz="2800" b="1" dirty="0" smtClean="0"/>
              <a:t>层次模型的存储结构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 smtClean="0"/>
              <a:t>邻接法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/>
              <a:t>前序遍历树的方式，通过物理地址的相邻体现层次顺序。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 smtClean="0"/>
              <a:t>链接法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/>
              <a:t>（子女－兄弟链接法）用指针来反映数据之间的层次关系，每个记录包含两类指针，分别指向最左边的子女和最近的兄弟。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BC84-BC2A-4939-ABA6-2CC65F809B59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A9AAC-C8D7-4FC9-8FE0-56ADBFE303CE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12292" name="Text Box 1026"/>
          <p:cNvSpPr txBox="1">
            <a:spLocks noChangeArrowheads="1"/>
          </p:cNvSpPr>
          <p:nvPr/>
        </p:nvSpPr>
        <p:spPr bwMode="auto">
          <a:xfrm>
            <a:off x="441325" y="598488"/>
            <a:ext cx="66516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zh-CN" altLang="en-US" dirty="0"/>
              <a:t>增加、删除、修改、查询（ 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 </a:t>
            </a:r>
            <a:r>
              <a:rPr lang="zh-CN" altLang="en-US" dirty="0"/>
              <a:t>）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）无双亲不能插入子女结点值；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）删去双亲结点值，则子女结点值同时删去。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）简单易用（几条操作命令）；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）自然表示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速度较快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5.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缺点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）不能直接表示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（须引进冗余或者虚拟结点）</a:t>
            </a:r>
            <a:r>
              <a:rPr lang="zh-CN" altLang="en-US" dirty="0"/>
              <a:t> </a:t>
            </a: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187325" y="5235575"/>
          <a:ext cx="823753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Picture" r:id="rId3" imgW="5892800" imgH="1181100" progId="Word.Picture.8">
                  <p:embed/>
                </p:oleObj>
              </mc:Choice>
              <mc:Fallback>
                <p:oleObj name="Picture" r:id="rId3" imgW="5892800" imgH="1181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235575"/>
                        <a:ext cx="8237538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B2A7E-E298-48D3-B9BE-79FFA3F28A68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1534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）插入，删除操作限制多；</a:t>
            </a:r>
            <a:endParaRPr lang="zh-CN" altLang="en-US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>
                <a:latin typeface="Times New Roman" pitchFamily="18" charset="0"/>
              </a:rPr>
              <a:t>）查子女须经过双亲。</a:t>
            </a:r>
            <a:endParaRPr lang="zh-CN" altLang="en-US" sz="2800" dirty="0"/>
          </a:p>
          <a:p>
            <a:r>
              <a:rPr lang="zh-CN" altLang="en-US" sz="2800" dirty="0">
                <a:latin typeface="宋体" charset="-122"/>
              </a:rPr>
              <a:t>（从上到下，从左到右）</a:t>
            </a:r>
            <a:r>
              <a:rPr lang="zh-CN" altLang="en-US" sz="2800" dirty="0"/>
              <a:t> </a:t>
            </a:r>
          </a:p>
          <a:p>
            <a:endParaRPr lang="zh-CN" altLang="en-US" sz="2800" b="1" dirty="0">
              <a:ea typeface="黑体" pitchFamily="49" charset="-122"/>
            </a:endParaRPr>
          </a:p>
          <a:p>
            <a:r>
              <a:rPr lang="en-US" altLang="zh-CN" sz="2800" b="1" dirty="0">
                <a:ea typeface="黑体" pitchFamily="49" charset="-122"/>
              </a:rPr>
              <a:t>1.2.4  </a:t>
            </a:r>
            <a:r>
              <a:rPr lang="zh-CN" altLang="en-US" sz="2800" b="1" dirty="0">
                <a:ea typeface="黑体" pitchFamily="49" charset="-122"/>
              </a:rPr>
              <a:t>网状模型</a:t>
            </a:r>
          </a:p>
          <a:p>
            <a:r>
              <a:rPr lang="en-US" altLang="zh-CN" sz="2800" dirty="0"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网状结构</a:t>
            </a:r>
            <a:r>
              <a:rPr lang="zh-CN" altLang="en-US" sz="2800" dirty="0">
                <a:latin typeface="Times New Roman" pitchFamily="18" charset="0"/>
              </a:rPr>
              <a:t>表示实体及实体间联系的数据模型</a:t>
            </a:r>
          </a:p>
          <a:p>
            <a:r>
              <a:rPr lang="en-US" altLang="zh-CN" sz="2800" dirty="0"/>
              <a:t>    DBTG</a:t>
            </a:r>
            <a:r>
              <a:rPr lang="zh-CN" altLang="en-US" sz="2800" dirty="0"/>
              <a:t>（</a:t>
            </a:r>
            <a:r>
              <a:rPr lang="en-US" altLang="zh-CN" sz="2800" dirty="0"/>
              <a:t>Database Task Group</a:t>
            </a:r>
            <a:r>
              <a:rPr lang="zh-CN" altLang="en-US" sz="2800" dirty="0">
                <a:latin typeface="Times New Roman" pitchFamily="18" charset="0"/>
              </a:rPr>
              <a:t>）提出的一个系统方案。</a:t>
            </a:r>
          </a:p>
          <a:p>
            <a:r>
              <a:rPr lang="zh-CN" altLang="en-US" sz="2800" dirty="0"/>
              <a:t>    </a:t>
            </a:r>
          </a:p>
          <a:p>
            <a:r>
              <a:rPr lang="zh-CN" altLang="en-US" sz="2800" dirty="0"/>
              <a:t>    去掉了层次模型的两个限制（根结点、多个双亲结点），引入了复合联系。</a:t>
            </a:r>
          </a:p>
          <a:p>
            <a:r>
              <a:rPr lang="zh-CN" altLang="en-US" sz="2800" dirty="0"/>
              <a:t>    </a:t>
            </a:r>
          </a:p>
          <a:p>
            <a:r>
              <a:rPr lang="zh-CN" altLang="en-US" sz="2800" dirty="0"/>
              <a:t>    层次模型可看作网状模型的一个特例。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54A9D-1487-4EC1-9347-321A995A393E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1357313" y="2000250"/>
          <a:ext cx="5857875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Picture2" r:id="rId3" imgW="2324100" imgH="1752600" progId="Word.Picture.8">
                  <p:embed/>
                </p:oleObj>
              </mc:Choice>
              <mc:Fallback>
                <p:oleObj name="Picture2" r:id="rId3" imgW="2324100" imgH="17526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000250"/>
                        <a:ext cx="5857875" cy="443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758825"/>
            <a:ext cx="8077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Arial" charset="0"/>
                <a:cs typeface="Arial" charset="0"/>
              </a:rPr>
              <a:t>1. 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数据结构</a:t>
            </a:r>
            <a:endParaRPr lang="zh-CN" altLang="en-US" sz="2800" b="1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zh-CN" altLang="en-US" sz="2800">
                <a:latin typeface="宋体" charset="-122"/>
              </a:rPr>
              <a:t>：简单网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0DA99-3DE9-4E5B-8385-A3F2728EAF81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4800" y="1000125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复杂</a:t>
            </a:r>
            <a:r>
              <a:rPr lang="zh-CN" altLang="en-US" sz="2800" dirty="0">
                <a:latin typeface="Times New Roman" pitchFamily="18" charset="0"/>
              </a:rPr>
              <a:t>网</a:t>
            </a:r>
          </a:p>
        </p:txBody>
      </p:sp>
      <p:graphicFrame>
        <p:nvGraphicFramePr>
          <p:cNvPr id="14338" name="Object 12"/>
          <p:cNvGraphicFramePr>
            <a:graphicFrameLocks noChangeAspect="1"/>
          </p:cNvGraphicFramePr>
          <p:nvPr/>
        </p:nvGraphicFramePr>
        <p:xfrm>
          <a:off x="2286000" y="1000125"/>
          <a:ext cx="4429125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r:id="rId3" imgW="2133600" imgH="1066800" progId="Word.Picture.8">
                  <p:embed/>
                </p:oleObj>
              </mc:Choice>
              <mc:Fallback>
                <p:oleObj r:id="rId3" imgW="2133600" imgH="10668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00125"/>
                        <a:ext cx="4429125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4800" y="3133725"/>
            <a:ext cx="525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latin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</a:rPr>
              <a:t>：简单环网</a:t>
            </a:r>
          </a:p>
        </p:txBody>
      </p:sp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1643063" y="3786188"/>
          <a:ext cx="6599237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图片" r:id="rId5" imgW="3533775" imgH="1133475" progId="Word.Picture.8">
                  <p:embed/>
                </p:oleObj>
              </mc:Choice>
              <mc:Fallback>
                <p:oleObj name="图片" r:id="rId5" imgW="3533775" imgH="1133475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86188"/>
                        <a:ext cx="6599237" cy="211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88" y="71438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数据库在哪？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7EBE8-6FEC-4033-9CC5-B17CD63BCAC5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0063" y="928688"/>
            <a:ext cx="8183562" cy="642937"/>
          </a:xfrm>
          <a:prstGeom prst="rect">
            <a:avLst/>
          </a:prstGeom>
        </p:spPr>
        <p:txBody>
          <a:bodyPr lIns="0" rIns="0" bIns="0" anchor="b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ORACLE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本地后台</a:t>
            </a: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DB+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连接池</a:t>
            </a:r>
          </a:p>
        </p:txBody>
      </p:sp>
      <p:pic>
        <p:nvPicPr>
          <p:cNvPr id="34822" name="Picture 2" descr="淘宝网发展史：Oracle支付宝 旺旺（3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785938"/>
            <a:ext cx="47625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D9DED-D261-4B46-865A-945643100BB1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04800" y="806450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d</a:t>
            </a:r>
            <a:r>
              <a:rPr lang="zh-CN" altLang="en-US" sz="2800" dirty="0">
                <a:latin typeface="宋体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复杂</a:t>
            </a:r>
            <a:r>
              <a:rPr lang="zh-CN" altLang="en-US" sz="2800" dirty="0">
                <a:latin typeface="宋体" charset="-122"/>
              </a:rPr>
              <a:t>环网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5362" name="Object 12"/>
          <p:cNvGraphicFramePr>
            <a:graphicFrameLocks noChangeAspect="1"/>
          </p:cNvGraphicFramePr>
          <p:nvPr/>
        </p:nvGraphicFramePr>
        <p:xfrm>
          <a:off x="1752600" y="1339850"/>
          <a:ext cx="54102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" name="图片" r:id="rId3" imgW="3352800" imgH="1181100" progId="Word.Picture.8">
                  <p:embed/>
                </p:oleObj>
              </mc:Choice>
              <mc:Fallback>
                <p:oleObj name="图片" r:id="rId3" imgW="3352800" imgH="11811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39850"/>
                        <a:ext cx="541020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4800" y="3778250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e</a:t>
            </a:r>
            <a:r>
              <a:rPr lang="zh-CN" altLang="en-US" sz="2800" dirty="0">
                <a:latin typeface="宋体" charset="-122"/>
              </a:rPr>
              <a:t>：复合联系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5363" name="Object 13"/>
          <p:cNvGraphicFramePr>
            <a:graphicFrameLocks noChangeAspect="1"/>
          </p:cNvGraphicFramePr>
          <p:nvPr/>
        </p:nvGraphicFramePr>
        <p:xfrm>
          <a:off x="1676400" y="4540250"/>
          <a:ext cx="44196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" r:id="rId5" imgW="1781556" imgH="847344" progId="Word.Picture.8">
                  <p:embed/>
                </p:oleObj>
              </mc:Choice>
              <mc:Fallback>
                <p:oleObj r:id="rId5" imgW="1781556" imgH="847344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40250"/>
                        <a:ext cx="4419600" cy="210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0FE5B-B7EF-40C4-8EFC-8161D51EE5B1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86019" name="Rectangle 1026"/>
          <p:cNvSpPr>
            <a:spLocks noChangeArrowheads="1"/>
          </p:cNvSpPr>
          <p:nvPr/>
        </p:nvSpPr>
        <p:spPr bwMode="auto">
          <a:xfrm>
            <a:off x="609600" y="571500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）结点表示实体，称为记录类型；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）结点内含数据项，表示属性；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）有向连线表示实体间联系；</a:t>
            </a:r>
            <a:endParaRPr lang="zh-CN" altLang="en-US" dirty="0"/>
          </a:p>
          <a:p>
            <a:pPr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属性可嵌套</a:t>
            </a:r>
            <a:r>
              <a:rPr lang="zh-CN" altLang="en-US" dirty="0">
                <a:latin typeface="宋体" charset="-122"/>
              </a:rPr>
              <a:t>。</a:t>
            </a:r>
            <a:r>
              <a:rPr lang="zh-CN" altLang="en-US" dirty="0"/>
              <a:t> 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55386" name="Group 1114"/>
          <p:cNvGraphicFramePr>
            <a:graphicFrameLocks noGrp="1"/>
          </p:cNvGraphicFramePr>
          <p:nvPr/>
        </p:nvGraphicFramePr>
        <p:xfrm>
          <a:off x="1600200" y="2143125"/>
          <a:ext cx="6096000" cy="2286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刘亦易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刘亦难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048" name="Rectangle 1115"/>
          <p:cNvSpPr>
            <a:spLocks noChangeArrowheads="1"/>
          </p:cNvSpPr>
          <p:nvPr/>
        </p:nvSpPr>
        <p:spPr bwMode="auto">
          <a:xfrm>
            <a:off x="609600" y="4400550"/>
            <a:ext cx="7772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）可多个结点无双亲结点；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）子女结点可多个双亲结点；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宋体" charset="-122"/>
              </a:rPr>
              <a:t>）两记录间可多种联系。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71BE-6EE0-4DCA-9D16-DFE3F3BC2FEF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228600" y="796925"/>
            <a:ext cx="8534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endParaRPr lang="en-US" altLang="zh-CN" dirty="0">
              <a:latin typeface="宋体" charset="-122"/>
            </a:endParaRPr>
          </a:p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）插入不受限制；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）删去双亲，子女不受影响。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）直接表示的</a:t>
            </a:r>
            <a:r>
              <a:rPr lang="en-US" altLang="zh-CN" dirty="0">
                <a:latin typeface="宋体" charset="-122"/>
              </a:rPr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宋体" charset="-122"/>
              </a:rPr>
              <a:t>n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存取效率高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r>
              <a:rPr lang="en-US" altLang="zh-CN" b="1" dirty="0"/>
              <a:t>5. </a:t>
            </a:r>
            <a:r>
              <a:rPr lang="zh-CN" altLang="en-US" b="1" dirty="0"/>
              <a:t>缺点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）结构复杂；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）数据描述语言复杂；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）一次存取一个记录值；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）应用程序与数据结构相互依赖；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）过程化语言。  </a:t>
            </a:r>
          </a:p>
        </p:txBody>
      </p:sp>
      <p:sp>
        <p:nvSpPr>
          <p:cNvPr id="87044" name="AutoShape 39"/>
          <p:cNvSpPr>
            <a:spLocks noChangeArrowheads="1"/>
          </p:cNvSpPr>
          <p:nvPr/>
        </p:nvSpPr>
        <p:spPr bwMode="auto">
          <a:xfrm>
            <a:off x="8243888" y="57134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5212F-F67B-4CD2-BCA1-D0FDAC868CD3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16388" name="Rectangle 1026"/>
          <p:cNvSpPr>
            <a:spLocks noChangeArrowheads="1"/>
          </p:cNvSpPr>
          <p:nvPr/>
        </p:nvSpPr>
        <p:spPr bwMode="auto">
          <a:xfrm>
            <a:off x="381000" y="571500"/>
            <a:ext cx="83820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1.2.5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关系模型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(Relational Model)</a:t>
            </a:r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用二维表格表示实体及其间联系的数据模型。</a:t>
            </a:r>
            <a:endParaRPr lang="zh-CN" altLang="en-US"/>
          </a:p>
          <a:p>
            <a:pPr eaLnBrk="0" hangingPunct="0"/>
            <a:r>
              <a:rPr lang="en-US" altLang="zh-CN">
                <a:latin typeface="Times New Roman" pitchFamily="18" charset="0"/>
              </a:rPr>
              <a:t>1. </a:t>
            </a:r>
            <a:r>
              <a:rPr lang="zh-CN" altLang="en-US">
                <a:latin typeface="宋体" charset="-122"/>
              </a:rPr>
              <a:t>数据结构</a:t>
            </a:r>
            <a:r>
              <a:rPr lang="zh-CN" altLang="en-US"/>
              <a:t> 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16389" name="Rectangle 1027"/>
          <p:cNvSpPr>
            <a:spLocks noChangeArrowheads="1"/>
          </p:cNvSpPr>
          <p:nvPr/>
        </p:nvSpPr>
        <p:spPr bwMode="auto">
          <a:xfrm>
            <a:off x="5956300" y="796925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566738" y="1917700"/>
          <a:ext cx="7729537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Document" r:id="rId3" imgW="8215884" imgH="5330952" progId="Word.Document.8">
                  <p:embed/>
                </p:oleObj>
              </mc:Choice>
              <mc:Fallback>
                <p:oleObj name="Document" r:id="rId3" imgW="8215884" imgH="53309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917700"/>
                        <a:ext cx="7729537" cy="501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029"/>
          <p:cNvSpPr>
            <a:spLocks noChangeArrowheads="1"/>
          </p:cNvSpPr>
          <p:nvPr/>
        </p:nvSpPr>
        <p:spPr bwMode="auto">
          <a:xfrm>
            <a:off x="6156325" y="2886075"/>
            <a:ext cx="28082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dirty="0"/>
              <a:t>属性和域在概念上有区别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从属于一定的域，反映了该域在描述关系时的应用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一般</a:t>
            </a:r>
            <a:r>
              <a:rPr lang="zh-CN" altLang="en-US" dirty="0"/>
              <a:t>，域关联于一定的数据结构和值的集合，而属性则与关系的语义相关联。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C8659-2D07-4ED7-BC8E-1BE4B840D256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1000" y="700088"/>
            <a:ext cx="7620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50825" algn="just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）表格表示实体，内含属性；</a:t>
            </a:r>
            <a:endParaRPr lang="zh-CN" altLang="en-US" dirty="0"/>
          </a:p>
          <a:p>
            <a:pPr indent="250825"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）表格表示实体间联系；</a:t>
            </a:r>
            <a:endParaRPr lang="zh-CN" altLang="en-US" dirty="0"/>
          </a:p>
          <a:p>
            <a:pPr indent="250825" algn="just" eaLnBrk="0" hangingPunct="0"/>
            <a:r>
              <a:rPr lang="en-US" altLang="zh-CN" dirty="0">
                <a:latin typeface="Times New Roman" pitchFamily="18" charset="0"/>
              </a:rPr>
              <a:t>student (XH,XM)   course(KH,KM)  </a:t>
            </a:r>
            <a:r>
              <a:rPr lang="en-US" altLang="zh-CN" dirty="0" err="1">
                <a:latin typeface="Times New Roman" pitchFamily="18" charset="0"/>
              </a:rPr>
              <a:t>sc</a:t>
            </a:r>
            <a:r>
              <a:rPr lang="en-US" altLang="zh-CN" dirty="0">
                <a:latin typeface="Times New Roman" pitchFamily="18" charset="0"/>
              </a:rPr>
              <a:t>(XH,KH,CJ)</a:t>
            </a:r>
          </a:p>
          <a:p>
            <a:pPr indent="250825" algn="just" eaLnBrk="0" hangingPunct="0"/>
            <a:r>
              <a:rPr lang="en-US" altLang="zh-CN" dirty="0">
                <a:latin typeface="Times New Roman" pitchFamily="18" charset="0"/>
              </a:rPr>
              <a:t>3)   </a:t>
            </a:r>
            <a:r>
              <a:rPr lang="zh-CN" altLang="en-US" dirty="0">
                <a:latin typeface="Times New Roman" pitchFamily="18" charset="0"/>
              </a:rPr>
              <a:t>行、列次序无关。</a:t>
            </a:r>
            <a:endParaRPr lang="zh-CN" altLang="en-US" dirty="0"/>
          </a:p>
          <a:p>
            <a:pPr indent="250825"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宋体" charset="-122"/>
              </a:rPr>
              <a:t>）每一个分量均不可再分。</a:t>
            </a:r>
            <a:r>
              <a:rPr lang="zh-CN" altLang="en-US" dirty="0"/>
              <a:t> 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5942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95847"/>
              </p:ext>
            </p:extLst>
          </p:nvPr>
        </p:nvGraphicFramePr>
        <p:xfrm>
          <a:off x="2339752" y="2840831"/>
          <a:ext cx="6096000" cy="2413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3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090" name="Text Box 37"/>
          <p:cNvSpPr txBox="1">
            <a:spLocks noChangeArrowheads="1"/>
          </p:cNvSpPr>
          <p:nvPr/>
        </p:nvSpPr>
        <p:spPr bwMode="auto">
          <a:xfrm>
            <a:off x="669925" y="5456238"/>
            <a:ext cx="75739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5</a:t>
            </a:r>
            <a:r>
              <a:rPr lang="zh-CN" altLang="en-US">
                <a:latin typeface="宋体" charset="-122"/>
              </a:rPr>
              <a:t>）至少一个</a:t>
            </a:r>
            <a:r>
              <a:rPr lang="zh-CN" altLang="en-US"/>
              <a:t>码</a:t>
            </a:r>
            <a:r>
              <a:rPr lang="zh-CN" altLang="en-US">
                <a:latin typeface="宋体" charset="-122"/>
              </a:rPr>
              <a:t>（主码）。</a:t>
            </a:r>
          </a:p>
          <a:p>
            <a:r>
              <a:rPr lang="zh-CN" altLang="en-US"/>
              <a:t> </a:t>
            </a:r>
          </a:p>
          <a:p>
            <a:r>
              <a:rPr lang="zh-CN" altLang="en-US"/>
              <a:t>存储结构：类似于数组的形式在页面内存储。</a:t>
            </a:r>
          </a:p>
        </p:txBody>
      </p:sp>
      <p:sp>
        <p:nvSpPr>
          <p:cNvPr id="88091" name="AutoShape 38"/>
          <p:cNvSpPr>
            <a:spLocks noChangeArrowheads="1"/>
          </p:cNvSpPr>
          <p:nvPr/>
        </p:nvSpPr>
        <p:spPr bwMode="auto">
          <a:xfrm>
            <a:off x="6300192" y="1832759"/>
            <a:ext cx="2743200" cy="1066800"/>
          </a:xfrm>
          <a:prstGeom prst="wedgeRoundRectCallout">
            <a:avLst>
              <a:gd name="adj1" fmla="val -24185"/>
              <a:gd name="adj2" fmla="val 13537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有嵌套属性，不是关系模型</a:t>
            </a:r>
          </a:p>
        </p:txBody>
      </p:sp>
      <p:sp>
        <p:nvSpPr>
          <p:cNvPr id="88092" name="TextBox 6"/>
          <p:cNvSpPr txBox="1">
            <a:spLocks noChangeArrowheads="1"/>
          </p:cNvSpPr>
          <p:nvPr/>
        </p:nvSpPr>
        <p:spPr bwMode="auto">
          <a:xfrm>
            <a:off x="827584" y="2911416"/>
            <a:ext cx="1406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关系模型的反例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81063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关系模型的术语：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关系（</a:t>
            </a:r>
            <a:r>
              <a:rPr lang="en-US" altLang="zh-CN" sz="2800" smtClean="0"/>
              <a:t>Relation</a:t>
            </a:r>
            <a:r>
              <a:rPr lang="zh-CN" altLang="en-US" sz="2800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元组（</a:t>
            </a:r>
            <a:r>
              <a:rPr lang="en-US" altLang="zh-CN" sz="2800" smtClean="0"/>
              <a:t>Tuple</a:t>
            </a:r>
            <a:r>
              <a:rPr lang="zh-CN" altLang="en-US" sz="2800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属性（</a:t>
            </a:r>
            <a:r>
              <a:rPr lang="en-US" altLang="zh-CN" sz="2800" smtClean="0"/>
              <a:t>Attribute</a:t>
            </a:r>
            <a:r>
              <a:rPr lang="zh-CN" altLang="en-US" sz="2800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码（</a:t>
            </a:r>
            <a:r>
              <a:rPr lang="en-US" altLang="zh-CN" sz="2800" smtClean="0"/>
              <a:t>Key</a:t>
            </a:r>
            <a:r>
              <a:rPr lang="zh-CN" altLang="en-US" sz="2800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域（</a:t>
            </a:r>
            <a:r>
              <a:rPr lang="en-US" altLang="zh-CN" sz="2800" smtClean="0"/>
              <a:t>Domain</a:t>
            </a:r>
            <a:r>
              <a:rPr lang="zh-CN" altLang="en-US" sz="2800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关系模式</a:t>
            </a:r>
            <a:r>
              <a:rPr lang="en-US" altLang="zh-CN" sz="2800" smtClean="0">
                <a:latin typeface="Times New Roman" pitchFamily="18" charset="0"/>
              </a:rPr>
              <a:t>——</a:t>
            </a:r>
            <a:r>
              <a:rPr lang="zh-CN" altLang="en-US" sz="2800" smtClean="0"/>
              <a:t>关系名加上属性名列表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0FD8C-2793-41CA-98D1-DCBA336D3ABC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D7FBE-40C6-4673-A768-1D1ECC0A74E2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41325" y="344488"/>
            <a:ext cx="8162925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完整性约束（</a:t>
            </a:r>
            <a:r>
              <a:rPr lang="en-US" altLang="zh-CN" dirty="0"/>
              <a:t>integrity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latin typeface="Times New Roman" pitchFamily="18" charset="0"/>
              </a:rPr>
              <a:t>实体完整性；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）参照完整性；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）用户定义完整性。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）建立在严格的数学概念的基础之上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以</a:t>
            </a:r>
            <a:r>
              <a:rPr lang="zh-CN" altLang="en-US" dirty="0"/>
              <a:t>集合论、关系代数为基础，在数据建模和操作方面具有严格的数学基础。关系数据库理论为一自成体系的形式化理论。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）结构简单易用</a:t>
            </a:r>
          </a:p>
          <a:p>
            <a:r>
              <a:rPr lang="zh-CN" altLang="en-US" dirty="0"/>
              <a:t>    相对于层次模型和网状模型，关系模型将系统划分为较小的单元，具有较少的结构约束和较大的灵活性，对数据共享的支持也较强。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09625"/>
            <a:ext cx="8569325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宋体" charset="-122"/>
              </a:rPr>
              <a:t>3</a:t>
            </a:r>
            <a:r>
              <a:rPr lang="zh-CN" altLang="en-US" sz="2800" dirty="0" smtClean="0">
                <a:latin typeface="宋体" charset="-122"/>
              </a:rPr>
              <a:t>）应用程序与数据说明独立：</a:t>
            </a:r>
          </a:p>
          <a:p>
            <a:pPr eaLnBrk="1" hangingPunct="1"/>
            <a:r>
              <a:rPr lang="zh-CN" altLang="en-US" sz="2800" dirty="0" smtClean="0">
                <a:latin typeface="宋体" charset="-122"/>
              </a:rPr>
              <a:t>存取路径透明；</a:t>
            </a:r>
          </a:p>
          <a:p>
            <a:pPr eaLnBrk="1" hangingPunct="1"/>
            <a:r>
              <a:rPr lang="zh-CN" altLang="en-US" sz="2800" dirty="0" smtClean="0">
                <a:latin typeface="宋体" charset="-122"/>
              </a:rPr>
              <a:t>非过程化语言。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宋体" charset="-122"/>
              </a:rPr>
              <a:t>4</a:t>
            </a:r>
            <a:r>
              <a:rPr lang="zh-CN" altLang="en-US" sz="2800" dirty="0" smtClean="0">
                <a:latin typeface="宋体" charset="-122"/>
              </a:rPr>
              <a:t>）集合操作。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charset="-122"/>
              </a:rPr>
              <a:t>5. </a:t>
            </a:r>
            <a:r>
              <a:rPr lang="zh-CN" altLang="en-US" sz="2800" b="1" dirty="0" smtClean="0">
                <a:latin typeface="宋体" charset="-122"/>
              </a:rPr>
              <a:t>缺点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宋体" charset="-122"/>
              </a:rPr>
              <a:t>1</a:t>
            </a:r>
            <a:r>
              <a:rPr lang="zh-CN" altLang="en-US" sz="2800" dirty="0" smtClean="0">
                <a:latin typeface="宋体" charset="-122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查询效率慢</a:t>
            </a:r>
            <a:r>
              <a:rPr lang="zh-CN" altLang="en-US" sz="2800" dirty="0" smtClean="0">
                <a:latin typeface="宋体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宋体" charset="-122"/>
              </a:rPr>
              <a:t>2</a:t>
            </a:r>
            <a:r>
              <a:rPr lang="zh-CN" altLang="en-US" sz="2800" dirty="0" smtClean="0">
                <a:latin typeface="宋体" charset="-122"/>
              </a:rPr>
              <a:t>）复杂数据类型表示能力弱。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20A1C-D7A1-4AE4-9668-09566EE57A63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8101013" y="18891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71500"/>
            <a:ext cx="8710613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数据模型在数据库系统中的重要性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93713" y="1463675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核心、基础</a:t>
            </a:r>
          </a:p>
          <a:p>
            <a:pPr eaLnBrk="1" hangingPunct="1"/>
            <a:r>
              <a:rPr lang="zh-CN" altLang="en-US" sz="2800" smtClean="0"/>
              <a:t>命名的依据</a:t>
            </a:r>
          </a:p>
          <a:p>
            <a:pPr eaLnBrk="1" hangingPunct="1"/>
            <a:r>
              <a:rPr lang="zh-CN" altLang="en-US" sz="2800" smtClean="0"/>
              <a:t>对应着</a:t>
            </a:r>
            <a:r>
              <a:rPr lang="en-US" altLang="zh-CN" sz="2800" smtClean="0"/>
              <a:t>DBMS</a:t>
            </a:r>
            <a:r>
              <a:rPr lang="zh-CN" altLang="en-US" sz="2800" smtClean="0"/>
              <a:t>的发展</a:t>
            </a:r>
          </a:p>
          <a:p>
            <a:pPr eaLnBrk="1" hangingPunct="1"/>
            <a:r>
              <a:rPr lang="zh-CN" altLang="en-US" sz="2800" smtClean="0"/>
              <a:t>目前关系模型占主导地位</a:t>
            </a:r>
          </a:p>
          <a:p>
            <a:pPr eaLnBrk="1" hangingPunct="1"/>
            <a:r>
              <a:rPr lang="zh-CN" altLang="en-US" sz="2800" smtClean="0"/>
              <a:t>仍然在发展（时态模型、时空模型、</a:t>
            </a:r>
            <a:r>
              <a:rPr lang="en-US" altLang="zh-CN" sz="2800" smtClean="0"/>
              <a:t>OO</a:t>
            </a:r>
            <a:r>
              <a:rPr lang="zh-CN" altLang="en-US" sz="2800" smtClean="0"/>
              <a:t>、</a:t>
            </a:r>
            <a:r>
              <a:rPr lang="en-US" altLang="zh-CN" sz="2800" smtClean="0"/>
              <a:t>OR</a:t>
            </a:r>
            <a:r>
              <a:rPr lang="zh-CN" altLang="en-US" sz="2800" smtClean="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FFA19-F603-4D6E-88C7-5474848CC5ED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8172450" y="33797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9592" y="5605462"/>
            <a:ext cx="417934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1475656" y="5784849"/>
            <a:ext cx="1152128" cy="380455"/>
          </a:xfrm>
          <a:prstGeom prst="wedgeRoundRectCallout">
            <a:avLst>
              <a:gd name="adj1" fmla="val -67772"/>
              <a:gd name="adj2" fmla="val -42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里程碑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15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数据库领域的标志性人物</a:t>
            </a:r>
            <a:r>
              <a:rPr lang="en-US" altLang="zh-CN" dirty="0"/>
              <a:t>1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08125"/>
            <a:ext cx="8496300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smtClean="0">
                <a:latin typeface="宋体" charset="-122"/>
              </a:rPr>
              <a:t>C.W. Bachman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宋体" charset="-122"/>
              </a:rPr>
              <a:t>    </a:t>
            </a:r>
            <a:r>
              <a:rPr lang="zh-CN" altLang="en-US" sz="2800" smtClean="0">
                <a:latin typeface="宋体" charset="-122"/>
              </a:rPr>
              <a:t>网络</a:t>
            </a:r>
            <a:r>
              <a:rPr lang="en-US" altLang="zh-CN" sz="2800" smtClean="0">
                <a:latin typeface="宋体" charset="-122"/>
              </a:rPr>
              <a:t>DB</a:t>
            </a:r>
            <a:r>
              <a:rPr lang="zh-CN" altLang="en-US" sz="2800" smtClean="0">
                <a:latin typeface="宋体" charset="-122"/>
              </a:rPr>
              <a:t>之父，</a:t>
            </a:r>
            <a:r>
              <a:rPr lang="en-US" altLang="zh-CN" sz="2800" smtClean="0">
                <a:latin typeface="宋体" charset="-122"/>
              </a:rPr>
              <a:t>1964</a:t>
            </a:r>
            <a:r>
              <a:rPr lang="zh-CN" altLang="en-US" sz="2800" smtClean="0">
                <a:latin typeface="宋体" charset="-122"/>
              </a:rPr>
              <a:t>年研制网状</a:t>
            </a:r>
            <a:r>
              <a:rPr lang="en-US" altLang="zh-CN" sz="2800" smtClean="0">
                <a:latin typeface="宋体" charset="-122"/>
              </a:rPr>
              <a:t>DB</a:t>
            </a:r>
            <a:r>
              <a:rPr lang="zh-CN" altLang="en-US" sz="2800" smtClean="0">
                <a:latin typeface="宋体" charset="-122"/>
              </a:rPr>
              <a:t>，</a:t>
            </a:r>
            <a:r>
              <a:rPr lang="en-US" altLang="zh-CN" sz="2800" smtClean="0">
                <a:latin typeface="宋体" charset="-122"/>
              </a:rPr>
              <a:t>IDS (Integrated Data System)</a:t>
            </a:r>
            <a:r>
              <a:rPr lang="zh-CN" altLang="en-US" sz="2800" smtClean="0">
                <a:latin typeface="宋体" charset="-122"/>
              </a:rPr>
              <a:t>，推动了</a:t>
            </a:r>
            <a:r>
              <a:rPr lang="en-US" altLang="zh-CN" sz="2800" smtClean="0">
                <a:latin typeface="宋体" charset="-122"/>
              </a:rPr>
              <a:t>DBTG</a:t>
            </a:r>
            <a:r>
              <a:rPr lang="zh-CN" altLang="en-US" sz="2800" smtClean="0">
                <a:latin typeface="宋体" charset="-122"/>
              </a:rPr>
              <a:t>报告的制定，形成了网状</a:t>
            </a:r>
            <a:r>
              <a:rPr lang="en-US" altLang="zh-CN" sz="2800" smtClean="0">
                <a:latin typeface="宋体" charset="-122"/>
              </a:rPr>
              <a:t>DB</a:t>
            </a:r>
            <a:r>
              <a:rPr lang="zh-CN" altLang="en-US" sz="2800" smtClean="0">
                <a:latin typeface="宋体" charset="-122"/>
              </a:rPr>
              <a:t>的标准，</a:t>
            </a:r>
            <a:r>
              <a:rPr lang="en-US" altLang="zh-CN" sz="2800" smtClean="0">
                <a:latin typeface="宋体" charset="-122"/>
              </a:rPr>
              <a:t>1973</a:t>
            </a:r>
            <a:r>
              <a:rPr lang="zh-CN" altLang="en-US" sz="2800" smtClean="0">
                <a:latin typeface="宋体" charset="-122"/>
              </a:rPr>
              <a:t>年获得图灵奖（</a:t>
            </a:r>
            <a:r>
              <a:rPr lang="en-US" altLang="zh-CN" sz="2800" smtClean="0">
                <a:latin typeface="宋体" charset="-122"/>
              </a:rPr>
              <a:t>ACM</a:t>
            </a:r>
            <a:r>
              <a:rPr lang="zh-CN" altLang="en-US" sz="2800" smtClean="0">
                <a:latin typeface="宋体" charset="-122"/>
              </a:rPr>
              <a:t>的最高奖）。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F00FD-B528-41E3-A572-290D3C0E0214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数据库在哪？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5589588"/>
            <a:ext cx="8435280" cy="7350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，控制层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OR-Mapping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C4815-2E79-4A8E-8EB3-F7C5113A13FC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0063" y="928688"/>
            <a:ext cx="8183562" cy="642937"/>
          </a:xfrm>
          <a:prstGeom prst="rect">
            <a:avLst/>
          </a:prstGeom>
        </p:spPr>
        <p:txBody>
          <a:bodyPr lIns="0" rIns="0" bIns="0" anchor="b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Jboss+Spring+cache</a:t>
            </a: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+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分库分表</a:t>
            </a:r>
          </a:p>
        </p:txBody>
      </p:sp>
      <p:pic>
        <p:nvPicPr>
          <p:cNvPr id="35846" name="图片 4" descr="淘宝网发展史：Java时代：坚若磐石(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628775"/>
            <a:ext cx="50720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15938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数据库领域的标志性人物</a:t>
            </a:r>
            <a:r>
              <a:rPr lang="en-US" altLang="zh-CN"/>
              <a:t>2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24000"/>
            <a:ext cx="8110537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smtClean="0">
                <a:latin typeface="宋体" charset="-122"/>
              </a:rPr>
              <a:t>E.F. codd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charset="-122"/>
              </a:rPr>
              <a:t>关系</a:t>
            </a:r>
            <a:r>
              <a:rPr lang="en-US" altLang="zh-CN" sz="2800" smtClean="0">
                <a:latin typeface="宋体" charset="-122"/>
              </a:rPr>
              <a:t>DB</a:t>
            </a:r>
            <a:r>
              <a:rPr lang="zh-CN" altLang="en-US" sz="2800" smtClean="0">
                <a:latin typeface="宋体" charset="-122"/>
              </a:rPr>
              <a:t>之父，</a:t>
            </a:r>
            <a:r>
              <a:rPr lang="en-US" altLang="zh-CN" sz="2800" smtClean="0">
                <a:latin typeface="宋体" charset="-122"/>
              </a:rPr>
              <a:t>1970</a:t>
            </a:r>
            <a:r>
              <a:rPr lang="zh-CN" altLang="en-US" sz="2800" smtClean="0">
                <a:latin typeface="宋体" charset="-122"/>
              </a:rPr>
              <a:t>年发表了一系列关系</a:t>
            </a:r>
            <a:r>
              <a:rPr lang="en-US" altLang="zh-CN" sz="2800" smtClean="0">
                <a:latin typeface="宋体" charset="-122"/>
              </a:rPr>
              <a:t>DB</a:t>
            </a:r>
            <a:r>
              <a:rPr lang="zh-CN" altLang="en-US" sz="2800" smtClean="0">
                <a:latin typeface="宋体" charset="-122"/>
              </a:rPr>
              <a:t>的论文，以此撰写了博士论文，是关系数据库的数学理论的奠基人，</a:t>
            </a:r>
            <a:r>
              <a:rPr lang="en-US" altLang="zh-CN" sz="2800" smtClean="0">
                <a:latin typeface="宋体" charset="-122"/>
              </a:rPr>
              <a:t>1981</a:t>
            </a:r>
            <a:r>
              <a:rPr lang="zh-CN" altLang="en-US" sz="2800" smtClean="0">
                <a:latin typeface="宋体" charset="-122"/>
              </a:rPr>
              <a:t>年获得图灵奖。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D2D17-5D23-43E8-92A5-C3ED409E5775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73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数据库领域的标志性人物</a:t>
            </a:r>
            <a:r>
              <a:rPr lang="en-US" altLang="zh-CN"/>
              <a:t>3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24000"/>
            <a:ext cx="8110537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smtClean="0">
                <a:latin typeface="宋体" charset="-122"/>
              </a:rPr>
              <a:t>James Gray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charset="-122"/>
              </a:rPr>
              <a:t>关系</a:t>
            </a:r>
            <a:r>
              <a:rPr lang="en-US" altLang="zh-CN" sz="2800" smtClean="0">
                <a:latin typeface="宋体" charset="-122"/>
              </a:rPr>
              <a:t>DB</a:t>
            </a:r>
            <a:r>
              <a:rPr lang="zh-CN" altLang="en-US" sz="2800" smtClean="0">
                <a:latin typeface="宋体" charset="-122"/>
              </a:rPr>
              <a:t>的基本理论逐渐成熟的情况下，针对如何保障数据的完整性、安全性、并发性以及故障恢复的能力等技术问题给出了系统的解决方案，开拓了事务处理的研究领域，</a:t>
            </a:r>
            <a:r>
              <a:rPr lang="en-US" altLang="zh-CN" sz="2800" smtClean="0">
                <a:latin typeface="宋体" charset="-122"/>
              </a:rPr>
              <a:t>1998</a:t>
            </a:r>
            <a:r>
              <a:rPr lang="zh-CN" altLang="en-US" sz="2800" smtClean="0">
                <a:latin typeface="宋体" charset="-122"/>
              </a:rPr>
              <a:t>年获得图灵奖。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631F6-44A4-42EB-95A2-EF58ECA87B9C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3673-BA40-4FD6-83B1-AF3E4F9A7D97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381000" y="465138"/>
            <a:ext cx="49117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charset="0"/>
                <a:cs typeface="Arial" charset="0"/>
              </a:rPr>
              <a:t>1.3  DBS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结构</a:t>
            </a:r>
            <a:endParaRPr lang="zh-CN" altLang="en-US" sz="2800" b="1">
              <a:latin typeface="Arial" charset="0"/>
              <a:cs typeface="Arial" charset="0"/>
            </a:endParaRPr>
          </a:p>
          <a:p>
            <a:r>
              <a:rPr lang="en-US" altLang="zh-CN" b="1">
                <a:ea typeface="黑体" pitchFamily="49" charset="-122"/>
              </a:rPr>
              <a:t>1.3.1 </a:t>
            </a:r>
            <a:r>
              <a:rPr lang="zh-CN" altLang="en-US" b="1">
                <a:ea typeface="黑体" pitchFamily="49" charset="-122"/>
              </a:rPr>
              <a:t>三层模式结构</a:t>
            </a:r>
          </a:p>
          <a:p>
            <a:endParaRPr lang="en-US" altLang="zh-CN"/>
          </a:p>
        </p:txBody>
      </p:sp>
      <p:sp>
        <p:nvSpPr>
          <p:cNvPr id="96260" name="AutoShape 5"/>
          <p:cNvSpPr>
            <a:spLocks noChangeArrowheads="1"/>
          </p:cNvSpPr>
          <p:nvPr/>
        </p:nvSpPr>
        <p:spPr bwMode="auto">
          <a:xfrm>
            <a:off x="8101013" y="6207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6261" name="Picture 6" descr="三层模式两级映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316038"/>
            <a:ext cx="6696075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DE433-23F1-45CB-BBBE-58AADB1B63D9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365125" y="717550"/>
            <a:ext cx="863569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1.3.1.1</a:t>
            </a:r>
            <a:r>
              <a:rPr lang="zh-CN" altLang="en-US" b="1" dirty="0">
                <a:ea typeface="黑体" pitchFamily="49" charset="-122"/>
              </a:rPr>
              <a:t>有关概念</a:t>
            </a:r>
          </a:p>
          <a:p>
            <a:r>
              <a:rPr lang="en-US" altLang="zh-CN" dirty="0">
                <a:latin typeface="Arial" charset="0"/>
                <a:ea typeface="黑体" pitchFamily="49" charset="-122"/>
              </a:rPr>
              <a:t>1.</a:t>
            </a:r>
            <a:r>
              <a:rPr lang="zh-CN" altLang="en-US" dirty="0">
                <a:latin typeface="Arial" charset="0"/>
                <a:ea typeface="黑体" pitchFamily="49" charset="-122"/>
              </a:rPr>
              <a:t>模式（</a:t>
            </a:r>
            <a:r>
              <a:rPr lang="en-US" altLang="zh-CN" dirty="0">
                <a:latin typeface="Arial" charset="0"/>
                <a:ea typeface="黑体" pitchFamily="49" charset="-122"/>
              </a:rPr>
              <a:t>schema</a:t>
            </a:r>
            <a:r>
              <a:rPr lang="zh-CN" altLang="en-US" dirty="0">
                <a:latin typeface="Arial" charset="0"/>
                <a:ea typeface="黑体" pitchFamily="49" charset="-122"/>
              </a:rPr>
              <a:t>）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中全体数据的逻辑结构及其特征的说明。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全体性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逻辑性：</a:t>
            </a:r>
            <a:r>
              <a:rPr lang="en-US" altLang="zh-CN" dirty="0"/>
              <a:t>student(XH,XM,YL)</a:t>
            </a:r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特征性：名称、数据、类型、长度、约束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说明性：上述结构及特征的表示程序。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>
                <a:latin typeface="Times New Roman" pitchFamily="18" charset="0"/>
              </a:rPr>
              <a:t>用特定语言写的表达上述结构及特征的程序。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2.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外模式（</a:t>
            </a:r>
            <a:r>
              <a:rPr lang="en-US" altLang="zh-CN" b="1" dirty="0">
                <a:latin typeface="Arial" charset="0"/>
                <a:cs typeface="Arial" charset="0"/>
              </a:rPr>
              <a:t>External schema</a:t>
            </a:r>
            <a:r>
              <a:rPr lang="zh-CN" altLang="en-US" b="1" dirty="0" smtClean="0">
                <a:latin typeface="Arial" charset="0"/>
                <a:ea typeface="黑体" pitchFamily="49" charset="-122"/>
              </a:rPr>
              <a:t>）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subschema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中局部（局部用户）数据的逻辑结构及其特征的说明。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1</a:t>
            </a:r>
            <a:r>
              <a:rPr lang="zh-CN" altLang="en-US" dirty="0">
                <a:latin typeface="Times New Roman" pitchFamily="18" charset="0"/>
              </a:rPr>
              <a:t>）外模式是模式的</a:t>
            </a:r>
            <a:r>
              <a:rPr lang="zh-CN" altLang="en-US" dirty="0" smtClean="0">
                <a:latin typeface="Times New Roman" pitchFamily="18" charset="0"/>
              </a:rPr>
              <a:t>“子集”</a:t>
            </a:r>
            <a:endParaRPr lang="zh-CN" altLang="en-US" dirty="0"/>
          </a:p>
          <a:p>
            <a:r>
              <a:rPr lang="en-US" altLang="zh-CN" dirty="0"/>
              <a:t>Student (XH, XM, XB, YL)</a:t>
            </a:r>
          </a:p>
          <a:p>
            <a:r>
              <a:rPr lang="en-US" altLang="zh-CN" dirty="0"/>
              <a:t>Course (KH,KM)</a:t>
            </a:r>
          </a:p>
          <a:p>
            <a:r>
              <a:rPr lang="en-US" altLang="zh-CN" dirty="0"/>
              <a:t>SC(XH,KH,CJ)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9FAC-BF8A-491D-B437-9AFE29AC5FEB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81000" y="868363"/>
            <a:ext cx="693330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①</a:t>
            </a:r>
            <a:r>
              <a:rPr lang="zh-CN" altLang="en-US" dirty="0">
                <a:latin typeface="Times New Roman" pitchFamily="18" charset="0"/>
              </a:rPr>
              <a:t>单关系子集</a:t>
            </a:r>
            <a:endParaRPr lang="zh-CN" altLang="en-US" dirty="0"/>
          </a:p>
          <a:p>
            <a:r>
              <a:rPr lang="en-US" altLang="zh-CN" dirty="0"/>
              <a:t>student (XH,XM)</a:t>
            </a:r>
          </a:p>
          <a:p>
            <a:r>
              <a:rPr lang="en-US" altLang="zh-CN" dirty="0">
                <a:latin typeface="Times New Roman" pitchFamily="18" charset="0"/>
              </a:rPr>
              <a:t>②</a:t>
            </a:r>
            <a:r>
              <a:rPr lang="zh-CN" altLang="en-US" dirty="0">
                <a:latin typeface="Times New Roman" pitchFamily="18" charset="0"/>
              </a:rPr>
              <a:t>多关系子集</a:t>
            </a:r>
            <a:endParaRPr lang="zh-CN" altLang="en-US" dirty="0"/>
          </a:p>
          <a:p>
            <a:r>
              <a:rPr lang="en-US" altLang="zh-CN" dirty="0"/>
              <a:t>SCE(XH,KH,XM,CJ)</a:t>
            </a:r>
          </a:p>
          <a:p>
            <a:r>
              <a:rPr lang="en-US" altLang="zh-CN" dirty="0"/>
              <a:t>2)</a:t>
            </a:r>
            <a:r>
              <a:rPr lang="zh-CN" altLang="en-US" dirty="0">
                <a:latin typeface="Times New Roman" pitchFamily="18" charset="0"/>
              </a:rPr>
              <a:t>外模式间可相互重叠</a:t>
            </a:r>
            <a:endParaRPr lang="zh-CN" altLang="en-US" dirty="0"/>
          </a:p>
          <a:p>
            <a:r>
              <a:rPr lang="en-US" altLang="zh-CN" dirty="0"/>
              <a:t>3)</a:t>
            </a:r>
            <a:r>
              <a:rPr lang="zh-CN" altLang="en-US" dirty="0">
                <a:latin typeface="Times New Roman" pitchFamily="18" charset="0"/>
              </a:rPr>
              <a:t>可不同于模式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	命名、数据类型、安全约束、结构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）虚结构：数据仍按原关系模式存储。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）一个模式可多个外模式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>
                <a:latin typeface="Times New Roman" pitchFamily="18" charset="0"/>
              </a:rPr>
              <a:t>）一个应用程序只能使用一个外模式</a:t>
            </a:r>
            <a:endParaRPr lang="zh-CN" altLang="en-US" dirty="0"/>
          </a:p>
          <a:p>
            <a:r>
              <a:rPr lang="en-US" altLang="zh-CN" dirty="0"/>
              <a:t>7</a:t>
            </a:r>
            <a:r>
              <a:rPr lang="zh-CN" altLang="en-US" dirty="0">
                <a:latin typeface="Times New Roman" pitchFamily="18" charset="0"/>
              </a:rPr>
              <a:t>）多个应用程序可共用一个外模式。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3.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内模式（</a:t>
            </a:r>
            <a:r>
              <a:rPr lang="en-US" altLang="zh-CN" b="1" dirty="0">
                <a:latin typeface="Arial" charset="0"/>
                <a:cs typeface="Arial" charset="0"/>
              </a:rPr>
              <a:t>Internal Schema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r>
              <a:rPr lang="en-US" altLang="zh-CN" b="1" dirty="0">
                <a:latin typeface="Arial" charset="0"/>
                <a:cs typeface="Arial" charset="0"/>
              </a:rPr>
              <a:t>(storage-schema)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物理结构、存取路径及存取方法的说明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一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中一个内模式。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77132-9838-4E1F-B1E1-4C86A5C9885F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381000" y="709613"/>
            <a:ext cx="816441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黑体" pitchFamily="49" charset="-122"/>
              </a:rPr>
              <a:t>1.3.1.2 </a:t>
            </a:r>
            <a:r>
              <a:rPr lang="zh-CN" altLang="en-US" b="1" dirty="0" smtClean="0">
                <a:ea typeface="黑体" pitchFamily="49" charset="-122"/>
              </a:rPr>
              <a:t>映像</a:t>
            </a:r>
            <a:endParaRPr lang="zh-CN" altLang="en-US" b="1" dirty="0">
              <a:ea typeface="黑体" pitchFamily="49" charset="-122"/>
            </a:endParaRPr>
          </a:p>
          <a:p>
            <a:r>
              <a:rPr lang="en-US" altLang="zh-CN" dirty="0"/>
              <a:t>1.</a:t>
            </a:r>
            <a:r>
              <a:rPr lang="zh-CN" altLang="en-US" dirty="0">
                <a:latin typeface="Times New Roman" pitchFamily="18" charset="0"/>
              </a:rPr>
              <a:t>外模式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模式映像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说明外模式与模式间的对应联系（外模式中说明）。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>
                <a:latin typeface="Times New Roman" pitchFamily="18" charset="0"/>
              </a:rPr>
              <a:t>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内模式映像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说明模式与内模式的对应关系（模式中说明）。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</a:t>
            </a:r>
            <a:r>
              <a:rPr lang="en-US" altLang="zh-CN" dirty="0"/>
              <a:t>LS</a:t>
            </a:r>
            <a:r>
              <a:rPr lang="zh-CN" altLang="en-US" dirty="0">
                <a:latin typeface="宋体" charset="-122"/>
              </a:rPr>
              <a:t>在内部如何组织）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b="1" dirty="0" smtClean="0">
                <a:ea typeface="黑体" pitchFamily="49" charset="-122"/>
              </a:rPr>
              <a:t>1.3.1.3 </a:t>
            </a:r>
            <a:r>
              <a:rPr lang="zh-CN" altLang="en-US" b="1" dirty="0" smtClean="0">
                <a:ea typeface="黑体" pitchFamily="49" charset="-122"/>
              </a:rPr>
              <a:t>作用</a:t>
            </a:r>
            <a:endParaRPr lang="zh-CN" altLang="en-US" b="1" dirty="0">
              <a:ea typeface="黑体" pitchFamily="49" charset="-122"/>
            </a:endParaRPr>
          </a:p>
          <a:p>
            <a:r>
              <a:rPr lang="en-US" altLang="zh-CN" dirty="0"/>
              <a:t>1. </a:t>
            </a:r>
            <a:r>
              <a:rPr lang="zh-CN" altLang="en-US" dirty="0">
                <a:latin typeface="Times New Roman" pitchFamily="18" charset="0"/>
              </a:rPr>
              <a:t>子模式作用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）支持不同用户建立适应局部应用特征的结构；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）简化应用处理；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）提高安全性；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）实现数据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逻辑独立性</a:t>
            </a:r>
            <a:r>
              <a:rPr lang="zh-CN" altLang="en-US" dirty="0">
                <a:latin typeface="Times New Roman" pitchFamily="18" charset="0"/>
              </a:rPr>
              <a:t>：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分隔应用程序与模式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模式变，由</a:t>
            </a:r>
            <a:r>
              <a:rPr lang="en-US" altLang="zh-CN" dirty="0"/>
              <a:t>DBA</a:t>
            </a:r>
            <a:r>
              <a:rPr lang="zh-CN" altLang="en-US" dirty="0">
                <a:latin typeface="Times New Roman" pitchFamily="18" charset="0"/>
              </a:rPr>
              <a:t>改变外模式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模式映像，外模式不变，应用</a:t>
            </a:r>
          </a:p>
          <a:p>
            <a:r>
              <a:rPr lang="zh-CN" altLang="en-US" dirty="0">
                <a:latin typeface="Times New Roman" pitchFamily="18" charset="0"/>
              </a:rPr>
              <a:t>程序不变。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D96B2-7C33-499A-ADCE-750575BA9524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100355" name="Text Box 1026"/>
          <p:cNvSpPr txBox="1">
            <a:spLocks noChangeArrowheads="1"/>
          </p:cNvSpPr>
          <p:nvPr/>
        </p:nvSpPr>
        <p:spPr bwMode="auto">
          <a:xfrm>
            <a:off x="228600" y="860425"/>
            <a:ext cx="85328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模式作用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）支持数据少冗余共享；</a:t>
            </a:r>
            <a:endParaRPr lang="zh-CN" altLang="en-US" dirty="0"/>
          </a:p>
          <a:p>
            <a:r>
              <a:rPr lang="en-US" altLang="zh-CN" dirty="0"/>
              <a:t>student (XH,XM)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）支持数据逻辑独立性；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）支持数据物理独立性。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分隔子模式与内模式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内模式变，由</a:t>
            </a:r>
            <a:r>
              <a:rPr lang="en-US" altLang="zh-CN" dirty="0"/>
              <a:t>DBA</a:t>
            </a:r>
            <a:r>
              <a:rPr lang="zh-CN" altLang="en-US" dirty="0">
                <a:latin typeface="Times New Roman" pitchFamily="18" charset="0"/>
              </a:rPr>
              <a:t>改变模式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内模式映射，模式不变，子模式</a:t>
            </a:r>
          </a:p>
          <a:p>
            <a:r>
              <a:rPr lang="zh-CN" altLang="en-US" dirty="0">
                <a:latin typeface="Times New Roman" pitchFamily="18" charset="0"/>
              </a:rPr>
              <a:t>不变，应用程序不变。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内模式作用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）支持用户建立适应需求的物理结构等；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）实现数据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物理独立性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程序中屏蔽物理细节。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宋体" charset="-122"/>
              </a:rPr>
              <a:t>内模式变，</a:t>
            </a:r>
            <a:r>
              <a:rPr lang="en-US" altLang="zh-CN" dirty="0"/>
              <a:t>DBA</a:t>
            </a:r>
            <a:r>
              <a:rPr lang="zh-CN" altLang="en-US" dirty="0">
                <a:latin typeface="宋体" charset="-122"/>
              </a:rPr>
              <a:t>改变映像，模式不变，外模式不变，应用程序</a:t>
            </a:r>
          </a:p>
          <a:p>
            <a:r>
              <a:rPr lang="zh-CN" altLang="en-US" dirty="0">
                <a:latin typeface="宋体" charset="-122"/>
              </a:rPr>
              <a:t>不变。</a:t>
            </a:r>
            <a:r>
              <a:rPr lang="zh-CN" altLang="en-US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3025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关于三层模式两级映像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66875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结合后续章节的内容进一步体会</a:t>
            </a:r>
          </a:p>
          <a:p>
            <a:pPr eaLnBrk="1" hangingPunct="1"/>
            <a:r>
              <a:rPr lang="zh-CN" altLang="en-US" sz="2800" dirty="0" smtClean="0"/>
              <a:t>结合</a:t>
            </a:r>
            <a:r>
              <a:rPr lang="en-US" altLang="zh-CN" sz="2800" dirty="0" smtClean="0"/>
              <a:t>ORACLE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Sql</a:t>
            </a:r>
            <a:r>
              <a:rPr lang="en-US" altLang="zh-CN" sz="2800" dirty="0" smtClean="0"/>
              <a:t> Server</a:t>
            </a:r>
            <a:r>
              <a:rPr lang="zh-CN" altLang="en-US" sz="2800" dirty="0" smtClean="0"/>
              <a:t>等实际系统进一步体会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51B38-C776-4A73-B42C-78C8AB523D3B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238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关于模型和模式的思考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43000"/>
            <a:ext cx="8110537" cy="2805113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zh-CN" altLang="en-US" sz="2400" dirty="0" smtClean="0"/>
              <a:t>目前的</a:t>
            </a:r>
            <a:r>
              <a:rPr lang="en-US" altLang="zh-CN" sz="2400" dirty="0" smtClean="0"/>
              <a:t>DBMS</a:t>
            </a:r>
            <a:r>
              <a:rPr lang="zh-CN" altLang="en-US" sz="2400" dirty="0" smtClean="0"/>
              <a:t>以关系模型为主流，也就是使用表数据结构，导致了大多数</a:t>
            </a:r>
            <a:r>
              <a:rPr lang="en-US" altLang="zh-CN" sz="2400" dirty="0" smtClean="0"/>
              <a:t>DBS</a:t>
            </a:r>
            <a:r>
              <a:rPr lang="zh-CN" altLang="en-US" sz="2400" dirty="0" smtClean="0"/>
              <a:t>中均涉及到了</a:t>
            </a:r>
            <a:r>
              <a:rPr lang="zh-CN" altLang="en-US" sz="2400" dirty="0" smtClean="0">
                <a:latin typeface="Times New Roman" pitchFamily="18" charset="0"/>
              </a:rPr>
              <a:t>“</a:t>
            </a:r>
            <a:r>
              <a:rPr lang="zh-CN" altLang="en-US" sz="2400" dirty="0" smtClean="0"/>
              <a:t>表</a:t>
            </a:r>
            <a:r>
              <a:rPr lang="zh-CN" altLang="en-US" sz="2400" dirty="0" smtClean="0">
                <a:latin typeface="Times New Roman" pitchFamily="18" charset="0"/>
              </a:rPr>
              <a:t>”</a:t>
            </a:r>
            <a:r>
              <a:rPr lang="zh-CN" altLang="en-US" sz="2400" dirty="0" smtClean="0"/>
              <a:t>的概念：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        数据库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zh-CN" altLang="en-US" sz="2400" dirty="0" smtClean="0"/>
              <a:t>表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en-US" altLang="zh-CN" sz="2400" dirty="0" smtClean="0"/>
              <a:t>table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        ADO</a:t>
            </a:r>
            <a:r>
              <a:rPr lang="zh-CN" altLang="en-US" sz="2400" dirty="0" smtClean="0"/>
              <a:t>对象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en-US" altLang="zh-CN" sz="2400" dirty="0" err="1" smtClean="0"/>
              <a:t>RecordSet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en-US" altLang="zh-CN" sz="2400" dirty="0" smtClean="0"/>
              <a:t>table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应用程序界面或者网页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zh-CN" altLang="en-US" sz="2400" dirty="0" smtClean="0"/>
              <a:t>报表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67688" y="6350000"/>
            <a:ext cx="762000" cy="365125"/>
          </a:xfrm>
        </p:spPr>
        <p:txBody>
          <a:bodyPr/>
          <a:lstStyle/>
          <a:p>
            <a:pPr>
              <a:defRPr/>
            </a:pPr>
            <a:fld id="{FFB8DAF7-8E0F-46DC-BF8F-EFF28BA26893}" type="slidenum">
              <a:rPr lang="en-US" altLang="zh-CN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642938" y="5072063"/>
            <a:ext cx="8345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数据库设计</a:t>
            </a:r>
            <a:r>
              <a:rPr lang="en-US" altLang="zh-CN"/>
              <a:t>: </a:t>
            </a:r>
            <a:r>
              <a:rPr lang="zh-CN" altLang="en-US"/>
              <a:t>面向系统的描述能力和性能，需要方法和理论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611188" y="5551488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关系模型是表的集合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42938" y="4143375"/>
            <a:ext cx="5108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应用需求：面向应用程序的语义背景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2938" y="3714750"/>
            <a:ext cx="4186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从不同的角度对“表”的解读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77863" y="4643438"/>
            <a:ext cx="695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程序设计：面向业务逻辑处理、代码的封装和优化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79838" y="5564188"/>
            <a:ext cx="4321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如何实现表的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集合转换为向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特定用户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展示的表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的子集则是三层模式考虑的问题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  <p:bldP spid="137222" grpId="0"/>
      <p:bldP spid="137228" grpId="0"/>
      <p:bldP spid="15" grpId="0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6763"/>
            <a:ext cx="8162925" cy="519112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latin typeface="宋体" charset="-122"/>
                <a:ea typeface="宋体" charset="-122"/>
              </a:rPr>
              <a:t>1.3.2  </a:t>
            </a:r>
            <a:r>
              <a:rPr lang="zh-CN" altLang="en-US" sz="2800" b="1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主从式结构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E18C9-82C1-40AC-B0A5-E37DC8AF8263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3929063" y="1214438"/>
          <a:ext cx="4267200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r:id="rId3" imgW="2314956" imgH="1342644" progId="Word.Picture.8">
                  <p:embed/>
                </p:oleObj>
              </mc:Choice>
              <mc:Fallback>
                <p:oleObj r:id="rId3" imgW="2314956" imgH="134264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214438"/>
                        <a:ext cx="4267200" cy="247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57200" y="3276600"/>
            <a:ext cx="6843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、优点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）结构简单；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）资源共享性高（外理及数据均由主机完成）；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）数据易于管理与维护。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、缺点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）主机负担重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用户数增多</a:t>
            </a:r>
            <a:endParaRPr lang="zh-CN" altLang="en-US" dirty="0"/>
          </a:p>
          <a:p>
            <a:r>
              <a:rPr lang="en-US" altLang="zh-CN" dirty="0"/>
              <a:t>I/0</a:t>
            </a:r>
            <a:r>
              <a:rPr lang="zh-CN" altLang="en-US" dirty="0">
                <a:latin typeface="Times New Roman" pitchFamily="18" charset="0"/>
              </a:rPr>
              <a:t>瓶领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宋体" charset="-122"/>
              </a:rPr>
              <a:t>）可靠性弱（主机故障）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初步认识数据库系统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630237"/>
          </a:xfrm>
        </p:spPr>
        <p:txBody>
          <a:bodyPr/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zh-CN" altLang="en-US" sz="2800" dirty="0" smtClean="0"/>
              <a:t>体系结构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393D8-CD02-4999-9A5F-D0AAD4234FA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8313" y="2492375"/>
            <a:ext cx="5975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+mn-lt"/>
                <a:ea typeface="+mn-ea"/>
              </a:rPr>
              <a:t> 系统组成</a:t>
            </a: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313" y="3049588"/>
            <a:ext cx="2665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 包含系统软件</a:t>
            </a:r>
            <a:endParaRPr lang="en-US" altLang="zh-CN" sz="2800" dirty="0"/>
          </a:p>
        </p:txBody>
      </p:sp>
      <p:sp>
        <p:nvSpPr>
          <p:cNvPr id="7" name="圆角矩形标注 6"/>
          <p:cNvSpPr/>
          <p:nvPr/>
        </p:nvSpPr>
        <p:spPr>
          <a:xfrm>
            <a:off x="4286250" y="3214688"/>
            <a:ext cx="1857375" cy="827087"/>
          </a:xfrm>
          <a:prstGeom prst="wedgeRoundRectCallout">
            <a:avLst>
              <a:gd name="adj1" fmla="val -113009"/>
              <a:gd name="adj2" fmla="val -395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操作系统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4000500" y="4357688"/>
            <a:ext cx="2714625" cy="857250"/>
          </a:xfrm>
          <a:prstGeom prst="wedgeRoundRectCallout">
            <a:avLst>
              <a:gd name="adj1" fmla="val -81291"/>
              <a:gd name="adj2" fmla="val -15254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数据库管理系统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DBMS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74DB8-42FC-46E6-8583-C3DF121AE0E7}" type="slidenum">
              <a:rPr lang="en-US" altLang="zh-CN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304800" y="754063"/>
            <a:ext cx="8458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1.3.3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分布式结构（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distrubution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8434" name="Object 7"/>
          <p:cNvGraphicFramePr>
            <a:graphicFrameLocks noChangeAspect="1"/>
          </p:cNvGraphicFramePr>
          <p:nvPr/>
        </p:nvGraphicFramePr>
        <p:xfrm>
          <a:off x="1295400" y="1516063"/>
          <a:ext cx="58674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r:id="rId3" imgW="3514344" imgH="2295144" progId="Word.Picture.8">
                  <p:embed/>
                </p:oleObj>
              </mc:Choice>
              <mc:Fallback>
                <p:oleObj r:id="rId3" imgW="3514344" imgH="229514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16063"/>
                        <a:ext cx="5867400" cy="384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72677-38EE-47BF-8D94-8170F0F7F48A}" type="slidenum">
              <a:rPr lang="en-US" altLang="zh-CN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1050925"/>
            <a:ext cx="81534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>
                <a:latin typeface="Times New Roman" pitchFamily="18" charset="0"/>
              </a:rPr>
              <a:t>优点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）自治与协调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         a. </a:t>
            </a:r>
            <a:r>
              <a:rPr lang="zh-CN" altLang="en-US" sz="2800" dirty="0">
                <a:latin typeface="Times New Roman" pitchFamily="18" charset="0"/>
              </a:rPr>
              <a:t>独立能力；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         b. </a:t>
            </a:r>
            <a:r>
              <a:rPr lang="zh-CN" altLang="en-US" sz="2800" dirty="0">
                <a:latin typeface="Times New Roman" pitchFamily="18" charset="0"/>
              </a:rPr>
              <a:t>异地数据访问。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）可靠性高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）可用性好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>
                <a:latin typeface="Times New Roman" pitchFamily="18" charset="0"/>
              </a:rPr>
              <a:t>缺点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）结构与管理复杂；</a:t>
            </a:r>
            <a:endParaRPr lang="zh-CN" altLang="en-US" sz="2800" dirty="0"/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宋体" charset="-122"/>
              </a:rPr>
              <a:t>）效率受网速影响。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DCA88-8234-48BD-A25C-8D63D63850DD}" type="slidenum">
              <a:rPr lang="en-US" altLang="zh-CN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81000" y="731838"/>
            <a:ext cx="83677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1.3.4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客户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服务器结构（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Client/Server, C/S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2362200" y="1341438"/>
          <a:ext cx="48768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Picture" r:id="rId3" imgW="3022600" imgH="2832100" progId="Word.Picture.8">
                  <p:embed/>
                </p:oleObj>
              </mc:Choice>
              <mc:Fallback>
                <p:oleObj name="Picture" r:id="rId3" imgW="3022600" imgH="2832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41438"/>
                        <a:ext cx="4876800" cy="458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3977C-4A7C-4B66-B550-2DE237616D15}" type="slidenum">
              <a:rPr lang="en-US" altLang="zh-CN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1000" y="987425"/>
            <a:ext cx="8382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</a:rPr>
              <a:t>客户发请求到</a:t>
            </a:r>
            <a:r>
              <a:rPr lang="en-US" altLang="zh-CN" sz="2800" dirty="0"/>
              <a:t>S</a:t>
            </a:r>
            <a:r>
              <a:rPr lang="zh-CN" altLang="en-US" sz="2800" dirty="0">
                <a:latin typeface="Times New Roman" pitchFamily="18" charset="0"/>
              </a:rPr>
              <a:t>端，结果返回到</a:t>
            </a:r>
            <a:r>
              <a:rPr lang="en-US" altLang="zh-CN" sz="2800" dirty="0"/>
              <a:t>C</a:t>
            </a:r>
            <a:r>
              <a:rPr lang="zh-CN" altLang="en-US" sz="2800" dirty="0">
                <a:latin typeface="Times New Roman" pitchFamily="18" charset="0"/>
              </a:rPr>
              <a:t>端。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>
                <a:latin typeface="Times New Roman" pitchFamily="18" charset="0"/>
              </a:rPr>
              <a:t>优点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）负载均衡，效率提高；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）减少网络传输量；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）提高吞吐率；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</a:rPr>
              <a:t>）开放性好。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>
                <a:latin typeface="Times New Roman" pitchFamily="18" charset="0"/>
              </a:rPr>
              <a:t>缺点</a:t>
            </a:r>
            <a:endParaRPr lang="zh-CN" altLang="en-US" sz="2800" dirty="0"/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DB</a:t>
            </a:r>
            <a:r>
              <a:rPr lang="zh-CN" altLang="en-US" sz="2800" dirty="0">
                <a:latin typeface="宋体" charset="-122"/>
              </a:rPr>
              <a:t>访问瓶颈。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953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数据库系统的</a:t>
            </a:r>
            <a:r>
              <a:rPr lang="en-US" altLang="zh-CN" dirty="0"/>
              <a:t>B/S</a:t>
            </a:r>
            <a:r>
              <a:rPr lang="zh-CN" altLang="en-US" dirty="0"/>
              <a:t>结构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FF1BC-E76A-4EA8-9725-0DCCFF0CB4FB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graphicFrame>
        <p:nvGraphicFramePr>
          <p:cNvPr id="20482" name="Object 7"/>
          <p:cNvGraphicFramePr>
            <a:graphicFrameLocks noChangeAspect="1"/>
          </p:cNvGraphicFramePr>
          <p:nvPr/>
        </p:nvGraphicFramePr>
        <p:xfrm>
          <a:off x="1187450" y="1268413"/>
          <a:ext cx="60579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图片" r:id="rId3" imgW="6057900" imgH="3752850" progId="Word.Picture.8">
                  <p:embed/>
                </p:oleObj>
              </mc:Choice>
              <mc:Fallback>
                <p:oleObj name="图片" r:id="rId3" imgW="6057900" imgH="375285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6057900" cy="375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8736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数据库系统的</a:t>
            </a:r>
            <a:r>
              <a:rPr lang="en-US" altLang="zh-CN"/>
              <a:t>B/S</a:t>
            </a:r>
            <a:r>
              <a:rPr lang="zh-CN" altLang="en-US"/>
              <a:t>结构（续）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23988"/>
            <a:ext cx="8110537" cy="41910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C5D7-541A-4D19-A6C3-BC5B955E28FE}" type="slidenum">
              <a:rPr lang="en-US" altLang="zh-CN"/>
              <a:pPr>
                <a:defRPr/>
              </a:pPr>
              <a:t>95</a:t>
            </a:fld>
            <a:endParaRPr lang="en-US" altLang="zh-CN"/>
          </a:p>
        </p:txBody>
      </p:sp>
      <p:graphicFrame>
        <p:nvGraphicFramePr>
          <p:cNvPr id="21506" name="Object 7"/>
          <p:cNvGraphicFramePr>
            <a:graphicFrameLocks noChangeAspect="1"/>
          </p:cNvGraphicFramePr>
          <p:nvPr/>
        </p:nvGraphicFramePr>
        <p:xfrm>
          <a:off x="395288" y="1208088"/>
          <a:ext cx="83534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图片" r:id="rId3" imgW="8458200" imgH="5381625" progId="Word.Picture.8">
                  <p:embed/>
                </p:oleObj>
              </mc:Choice>
              <mc:Fallback>
                <p:oleObj name="图片" r:id="rId3" imgW="8458200" imgH="5381625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08088"/>
                        <a:ext cx="8353425" cy="489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376238" y="6115050"/>
            <a:ext cx="1316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DBMS?   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808163" y="6103938"/>
            <a:ext cx="19677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en-US" altLang="zh-CN" dirty="0" smtClean="0"/>
              <a:t>Server?</a:t>
            </a:r>
            <a:endParaRPr lang="en-US" altLang="zh-CN" dirty="0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4437063" y="6103938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.NET</a:t>
            </a:r>
            <a:r>
              <a:rPr lang="zh-CN" altLang="en-US" dirty="0"/>
              <a:t>平台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5926138" y="60928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组件化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7129463" y="60785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一种尝试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0" grpId="0"/>
      <p:bldP spid="131081" grpId="0"/>
      <p:bldP spid="13108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9E91A-D57F-48D7-A279-A3CAAD80374E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81000" y="655638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 b="1">
                <a:latin typeface="Arial" charset="0"/>
                <a:cs typeface="Arial" charset="0"/>
              </a:rPr>
              <a:t>1.4  DBS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组成</a:t>
            </a:r>
            <a:endParaRPr lang="zh-CN" altLang="en-US" sz="2800" b="1">
              <a:latin typeface="Arial" charset="0"/>
              <a:cs typeface="Arial" charset="0"/>
            </a:endParaRPr>
          </a:p>
          <a:p>
            <a:pPr eaLnBrk="0" hangingPunct="0"/>
            <a:r>
              <a:rPr lang="en-US" altLang="zh-CN" sz="2800"/>
              <a:t>1.4.1 </a:t>
            </a:r>
            <a:r>
              <a:rPr lang="zh-CN" altLang="en-US" sz="2800">
                <a:latin typeface="宋体" charset="-122"/>
              </a:rPr>
              <a:t>概述</a:t>
            </a:r>
            <a:r>
              <a:rPr lang="zh-CN" altLang="en-US" sz="2800"/>
              <a:t> 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1295400" y="1722438"/>
          <a:ext cx="38100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r:id="rId3" imgW="1751076" imgH="992124" progId="Word.Picture.8">
                  <p:embed/>
                </p:oleObj>
              </mc:Choice>
              <mc:Fallback>
                <p:oleObj r:id="rId3" imgW="1751076" imgH="99212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22438"/>
                        <a:ext cx="3810000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457200" y="3932238"/>
            <a:ext cx="8001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、定义：支持定义、使用和维护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的系统软件。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、功能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定义</a:t>
            </a:r>
            <a:endParaRPr lang="zh-CN" altLang="en-US"/>
          </a:p>
          <a:p>
            <a:pPr algn="just" eaLnBrk="0" hangingPunct="0"/>
            <a:r>
              <a:rPr lang="zh-CN" altLang="en-US">
                <a:latin typeface="Times New Roman" pitchFamily="18" charset="0"/>
              </a:rPr>
              <a:t>模式、子模式、内模式、映射、约束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操纵（</a:t>
            </a:r>
            <a:r>
              <a:rPr lang="en-US" altLang="zh-CN"/>
              <a:t>Manipulation</a:t>
            </a:r>
            <a:r>
              <a:rPr lang="zh-CN" altLang="en-US">
                <a:latin typeface="Times New Roman" pitchFamily="18" charset="0"/>
              </a:rPr>
              <a:t>）</a:t>
            </a:r>
            <a:endParaRPr lang="zh-CN" altLang="en-US"/>
          </a:p>
          <a:p>
            <a:r>
              <a:rPr lang="zh-CN" altLang="en-US"/>
              <a:t>增、删、改、查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58F12-69B5-46D7-B668-B463B2FBF9A1}" type="slidenum">
              <a:rPr lang="en-US" altLang="zh-CN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04800" y="304800"/>
            <a:ext cx="82296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、功能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续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存储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存储结构、存取路径、</a:t>
            </a:r>
            <a:r>
              <a:rPr lang="en-US" altLang="zh-CN" dirty="0" smtClean="0"/>
              <a:t>I/0</a:t>
            </a:r>
            <a:r>
              <a:rPr lang="zh-CN" altLang="en-US" dirty="0" smtClean="0"/>
              <a:t>方法</a:t>
            </a:r>
            <a:endParaRPr lang="en-US" altLang="zh-CN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运行管理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安全性、完整性检查，</a:t>
            </a:r>
            <a:r>
              <a:rPr lang="en-US" altLang="zh-CN" dirty="0"/>
              <a:t>DD</a:t>
            </a:r>
            <a:r>
              <a:rPr lang="zh-CN" altLang="en-US" dirty="0">
                <a:latin typeface="Times New Roman" pitchFamily="18" charset="0"/>
              </a:rPr>
              <a:t>、索引维护、并发控制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建立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初始数据输入，数据转换。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维护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转储与恢复、重组、重构、性能监视与分析。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通信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/>
              <a:t>OS</a:t>
            </a:r>
            <a:r>
              <a:rPr lang="zh-CN" altLang="en-US" dirty="0"/>
              <a:t>、</a:t>
            </a:r>
            <a:r>
              <a:rPr lang="en-US" altLang="zh-CN" dirty="0"/>
              <a:t>Netware</a:t>
            </a:r>
            <a:r>
              <a:rPr lang="zh-CN" altLang="en-US" dirty="0">
                <a:latin typeface="Times New Roman" pitchFamily="18" charset="0"/>
              </a:rPr>
              <a:t>、其它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5580112" y="3284984"/>
            <a:ext cx="3312368" cy="1440160"/>
          </a:xfrm>
          <a:prstGeom prst="wedgeRoundRectCallout">
            <a:avLst>
              <a:gd name="adj1" fmla="val -98935"/>
              <a:gd name="adj2" fmla="val -685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需求分析中体现为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有关说明文档，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关系数据库中体现为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05EC2-8CD7-4E68-A5F7-C427DE4B2F4F}" type="slidenum">
              <a:rPr lang="en-US" altLang="zh-CN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304800" y="785813"/>
            <a:ext cx="82296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、组成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定义、操纵语言及编译程序（含预处理及解释）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运行控制程序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初启程序、</a:t>
            </a:r>
            <a:r>
              <a:rPr lang="en-US" altLang="zh-CN" dirty="0"/>
              <a:t>I/O</a:t>
            </a:r>
            <a:r>
              <a:rPr lang="zh-CN" altLang="en-US" dirty="0">
                <a:latin typeface="Times New Roman" pitchFamily="18" charset="0"/>
              </a:rPr>
              <a:t>，存取路径管理、缓冲区管理、安全控制、完整性控制、并发控制、事务管理、日志管理。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）实用程序（</a:t>
            </a:r>
            <a:r>
              <a:rPr lang="en-US" altLang="zh-CN" dirty="0"/>
              <a:t>utility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初装、转储、恢复、监测、转换、重组、重构、通讯。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E9977-629A-46D0-BC2E-9EB6242C8252}" type="slidenum">
              <a:rPr lang="en-US" altLang="zh-CN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381000" y="752475"/>
            <a:ext cx="8382000" cy="57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1.4.2 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应用程序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主语言</a:t>
            </a:r>
            <a:r>
              <a:rPr lang="en-US" altLang="zh-CN" dirty="0"/>
              <a:t>+DML</a:t>
            </a:r>
            <a:endParaRPr lang="en-US" altLang="zh-CN" dirty="0">
              <a:latin typeface="Times New Roman" pitchFamily="18" charset="0"/>
            </a:endParaRPr>
          </a:p>
          <a:p>
            <a:pPr algn="just"/>
            <a:endParaRPr lang="en-US" altLang="zh-CN" b="1" dirty="0">
              <a:latin typeface="Times New Roman" pitchFamily="18" charset="0"/>
              <a:ea typeface="黑体" pitchFamily="49" charset="-122"/>
            </a:endParaRPr>
          </a:p>
          <a:p>
            <a:pPr algn="just"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1.4.3 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用户</a:t>
            </a:r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DBA (Database </a:t>
            </a:r>
            <a:r>
              <a:rPr lang="en-US" altLang="zh-CN" dirty="0" smtClean="0"/>
              <a:t>Administrator</a:t>
            </a:r>
            <a:r>
              <a:rPr lang="en-US" altLang="zh-CN" dirty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DBMS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其它软件管理与维护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（安全授权、监测和改进性能）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、系统分析员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分析用户需求，确定数据库事务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、应用程序员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应用软件编码、调试和维护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、终端用户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使用</a:t>
            </a:r>
            <a:r>
              <a:rPr lang="en-US" altLang="zh-CN" dirty="0"/>
              <a:t>DB</a:t>
            </a:r>
            <a:endParaRPr lang="en-US" altLang="zh-CN" dirty="0">
              <a:latin typeface="Times New Roman" pitchFamily="18" charset="0"/>
            </a:endParaRPr>
          </a:p>
          <a:p>
            <a:pPr eaLnBrk="0" hangingPunct="0"/>
            <a:endParaRPr lang="en-US" altLang="zh-CN" dirty="0">
              <a:latin typeface="Times New Roman" pitchFamily="18" charset="0"/>
            </a:endParaRPr>
          </a:p>
          <a:p>
            <a:pPr algn="just" eaLnBrk="0" hangingPunct="0"/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4552</TotalTime>
  <Words>8221</Words>
  <Application>Microsoft Office PowerPoint</Application>
  <PresentationFormat>全屏显示(4:3)</PresentationFormat>
  <Paragraphs>1259</Paragraphs>
  <Slides>120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120</vt:i4>
      </vt:variant>
    </vt:vector>
  </HeadingPairs>
  <TitlesOfParts>
    <vt:vector size="151" baseType="lpstr">
      <vt:lpstr>Arial Unicode MS</vt:lpstr>
      <vt:lpstr>Helvetica Neue</vt:lpstr>
      <vt:lpstr>Huawei Sans</vt:lpstr>
      <vt:lpstr>等线</vt:lpstr>
      <vt:lpstr>等线 Light</vt:lpstr>
      <vt:lpstr>方正兰亭黑简体</vt:lpstr>
      <vt:lpstr>黑体</vt:lpstr>
      <vt:lpstr>华文仿宋</vt:lpstr>
      <vt:lpstr>华文新魏</vt:lpstr>
      <vt:lpstr>楷体_GB2312</vt:lpstr>
      <vt:lpstr>隶书</vt:lpstr>
      <vt:lpstr>宋体</vt:lpstr>
      <vt:lpstr>微软雅黑</vt:lpstr>
      <vt:lpstr>微软雅黑</vt:lpstr>
      <vt:lpstr>Arial</vt:lpstr>
      <vt:lpstr>Calibri</vt:lpstr>
      <vt:lpstr>Constantia</vt:lpstr>
      <vt:lpstr>Symbol</vt:lpstr>
      <vt:lpstr>Tahoma</vt:lpstr>
      <vt:lpstr>Times New Roman</vt:lpstr>
      <vt:lpstr>Verdana</vt:lpstr>
      <vt:lpstr>Wingdings</vt:lpstr>
      <vt:lpstr>Wingdings 2</vt:lpstr>
      <vt:lpstr>流畅</vt:lpstr>
      <vt:lpstr>3_内容页模板</vt:lpstr>
      <vt:lpstr>Office 主题​​</vt:lpstr>
      <vt:lpstr>Microsoft Word Picture</vt:lpstr>
      <vt:lpstr>Picture2</vt:lpstr>
      <vt:lpstr>图片</vt:lpstr>
      <vt:lpstr>Picture</vt:lpstr>
      <vt:lpstr>Document</vt:lpstr>
      <vt:lpstr>数据库系统原理——潘鹏 13006147552</vt:lpstr>
      <vt:lpstr>线上学习资源</vt:lpstr>
      <vt:lpstr>课程成绩构成</vt:lpstr>
      <vt:lpstr>数据处理的相关工作？</vt:lpstr>
      <vt:lpstr>数据处理的相关工作？</vt:lpstr>
      <vt:lpstr>数据库在哪？</vt:lpstr>
      <vt:lpstr>数据库在哪？</vt:lpstr>
      <vt:lpstr>数据库在哪？</vt:lpstr>
      <vt:lpstr>初步认识数据库系统</vt:lpstr>
      <vt:lpstr>系统组成</vt:lpstr>
      <vt:lpstr>数据库是计算机科学的重要分支</vt:lpstr>
      <vt:lpstr>研究的发展</vt:lpstr>
      <vt:lpstr>数据库的用途</vt:lpstr>
      <vt:lpstr>广泛的应用背景</vt:lpstr>
      <vt:lpstr>PowerPoint 演示文稿</vt:lpstr>
      <vt:lpstr>PowerPoint 演示文稿</vt:lpstr>
      <vt:lpstr>PowerPoint 演示文稿</vt:lpstr>
      <vt:lpstr>课程基本要求</vt:lpstr>
      <vt:lpstr>关于课程的学习</vt:lpstr>
      <vt:lpstr>学习的基本思路</vt:lpstr>
      <vt:lpstr>第1章  绪论</vt:lpstr>
      <vt:lpstr>PowerPoint 演示文稿</vt:lpstr>
      <vt:lpstr>关于数据</vt:lpstr>
      <vt:lpstr>PowerPoint 演示文稿</vt:lpstr>
      <vt:lpstr>PowerPoint 演示文稿</vt:lpstr>
      <vt:lpstr>PowerPoint 演示文稿</vt:lpstr>
      <vt:lpstr>PowerPoint 演示文稿</vt:lpstr>
      <vt:lpstr>计算机系统的运作方式</vt:lpstr>
      <vt:lpstr>计算机系统的运作方式（续）</vt:lpstr>
      <vt:lpstr>本章主要问题的提出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数据库对数据的全局性整合使数据的管理全局化、整体数据结构化，将数据管理的底层实现从应用程序中抽取出来。</vt:lpstr>
      <vt:lpstr>PowerPoint 演示文稿</vt:lpstr>
      <vt:lpstr>PowerPoint 演示文稿</vt:lpstr>
      <vt:lpstr>PowerPoint 演示文稿</vt:lpstr>
      <vt:lpstr>PowerPoint 演示文稿</vt:lpstr>
      <vt:lpstr>特征往往伴随相应的分析方法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实体联系举例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数据模型在数据库系统中的重要性</vt:lpstr>
      <vt:lpstr>数据库领域的标志性人物1</vt:lpstr>
      <vt:lpstr>数据库领域的标志性人物2</vt:lpstr>
      <vt:lpstr>数据库领域的标志性人物3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关于三层模式两级映像</vt:lpstr>
      <vt:lpstr>关于模型和模式的思考</vt:lpstr>
      <vt:lpstr>1.3.2  主从式结构 </vt:lpstr>
      <vt:lpstr>PowerPoint 演示文稿</vt:lpstr>
      <vt:lpstr>PowerPoint 演示文稿</vt:lpstr>
      <vt:lpstr>PowerPoint 演示文稿</vt:lpstr>
      <vt:lpstr>PowerPoint 演示文稿</vt:lpstr>
      <vt:lpstr>数据库系统的B/S结构</vt:lpstr>
      <vt:lpstr>数据库系统的B/S结构（续）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Postgres的语句执行过程</vt:lpstr>
      <vt:lpstr>openGauss产品：商用+自用+开源相结合，内核将长期演进</vt:lpstr>
      <vt:lpstr>openGauss为什么开源? (1) </vt:lpstr>
      <vt:lpstr>openGauss体系架构</vt:lpstr>
      <vt:lpstr>openGauss架构 VS PostgreSQL架构 关键技术对比</vt:lpstr>
      <vt:lpstr>openGauss 竞争力总览 </vt:lpstr>
      <vt:lpstr>云化数据库是大势所趋 (1) </vt:lpstr>
      <vt:lpstr>云化数据库是大势所趋 (2) </vt:lpstr>
      <vt:lpstr>GaussDB数据库升级为全场景云服务 </vt:lpstr>
      <vt:lpstr>PowerPoint 演示文稿</vt:lpstr>
      <vt:lpstr>PowerPoint 演示文稿</vt:lpstr>
      <vt:lpstr>PowerPoint 演示文稿</vt:lpstr>
      <vt:lpstr>PowerPoint 演示文稿</vt:lpstr>
      <vt:lpstr>慕课讨论题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数据库系统原理</dc:title>
  <dc:creator>ppl</dc:creator>
  <cp:lastModifiedBy>微软用户</cp:lastModifiedBy>
  <cp:revision>625</cp:revision>
  <dcterms:created xsi:type="dcterms:W3CDTF">2005-02-18T09:40:06Z</dcterms:created>
  <dcterms:modified xsi:type="dcterms:W3CDTF">2021-04-13T10:16:14Z</dcterms:modified>
</cp:coreProperties>
</file>