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4"/>
  </p:notesMasterIdLst>
  <p:sldIdLst>
    <p:sldId id="372" r:id="rId2"/>
    <p:sldId id="373" r:id="rId3"/>
    <p:sldId id="314" r:id="rId4"/>
    <p:sldId id="330" r:id="rId5"/>
    <p:sldId id="360" r:id="rId6"/>
    <p:sldId id="331" r:id="rId7"/>
    <p:sldId id="332" r:id="rId8"/>
    <p:sldId id="364" r:id="rId9"/>
    <p:sldId id="333" r:id="rId10"/>
    <p:sldId id="334" r:id="rId11"/>
    <p:sldId id="387" r:id="rId12"/>
    <p:sldId id="315" r:id="rId13"/>
    <p:sldId id="396" r:id="rId14"/>
    <p:sldId id="397" r:id="rId15"/>
    <p:sldId id="365" r:id="rId16"/>
    <p:sldId id="398" r:id="rId17"/>
    <p:sldId id="317" r:id="rId18"/>
    <p:sldId id="391" r:id="rId19"/>
    <p:sldId id="390" r:id="rId20"/>
    <p:sldId id="392" r:id="rId21"/>
    <p:sldId id="393" r:id="rId22"/>
    <p:sldId id="318" r:id="rId23"/>
    <p:sldId id="319" r:id="rId24"/>
    <p:sldId id="320" r:id="rId25"/>
    <p:sldId id="321" r:id="rId26"/>
    <p:sldId id="376" r:id="rId27"/>
    <p:sldId id="377" r:id="rId28"/>
    <p:sldId id="378" r:id="rId29"/>
    <p:sldId id="379" r:id="rId30"/>
    <p:sldId id="338" r:id="rId31"/>
    <p:sldId id="322" r:id="rId32"/>
    <p:sldId id="323" r:id="rId33"/>
    <p:sldId id="361" r:id="rId34"/>
    <p:sldId id="362" r:id="rId35"/>
    <p:sldId id="399" r:id="rId36"/>
    <p:sldId id="353" r:id="rId37"/>
    <p:sldId id="351" r:id="rId38"/>
    <p:sldId id="340" r:id="rId39"/>
    <p:sldId id="342" r:id="rId40"/>
    <p:sldId id="343" r:id="rId41"/>
    <p:sldId id="366" r:id="rId42"/>
    <p:sldId id="344" r:id="rId43"/>
    <p:sldId id="367" r:id="rId44"/>
    <p:sldId id="341" r:id="rId45"/>
    <p:sldId id="324" r:id="rId46"/>
    <p:sldId id="326" r:id="rId47"/>
    <p:sldId id="327" r:id="rId48"/>
    <p:sldId id="368" r:id="rId49"/>
    <p:sldId id="335" r:id="rId50"/>
    <p:sldId id="384" r:id="rId51"/>
    <p:sldId id="386" r:id="rId52"/>
    <p:sldId id="336" r:id="rId53"/>
    <p:sldId id="337" r:id="rId54"/>
    <p:sldId id="375" r:id="rId55"/>
    <p:sldId id="394" r:id="rId56"/>
    <p:sldId id="355" r:id="rId57"/>
    <p:sldId id="328" r:id="rId58"/>
    <p:sldId id="329" r:id="rId59"/>
    <p:sldId id="371" r:id="rId60"/>
    <p:sldId id="358" r:id="rId61"/>
    <p:sldId id="370" r:id="rId62"/>
    <p:sldId id="395" r:id="rId6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99" autoAdjust="0"/>
  </p:normalViewPr>
  <p:slideViewPr>
    <p:cSldViewPr>
      <p:cViewPr varScale="1">
        <p:scale>
          <a:sx n="79" d="100"/>
          <a:sy n="79" d="100"/>
        </p:scale>
        <p:origin x="149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C533654-7A39-4C86-974B-43B83DE884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423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533654-7A39-4C86-974B-43B83DE884A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48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50D5D-A3D6-4D41-94BF-17D8DF82EC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9329E-55D4-4791-A543-155CA47E3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0DC78-1F11-4736-BD11-3191F1C07D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52541-0E55-448D-9C6C-64FB315CE9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 userDrawn="1"/>
        </p:nvSpPr>
        <p:spPr>
          <a:xfrm>
            <a:off x="5438755" y="0"/>
            <a:ext cx="3705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i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HUST-CS      PANPENG</a:t>
            </a:r>
            <a:endParaRPr lang="zh-CN" altLang="en-US" i="1" dirty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79783-F830-498F-9D21-E25BED1F02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4ECA4-F2FC-4F1A-B74C-589642A8A8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D0A2A-D00A-4572-877B-262E4FC5A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5E60C-A6B9-4AA9-B75B-FA4C81E85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714E6-9499-4B9D-945F-12ACD332B6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TextBox 4"/>
          <p:cNvSpPr txBox="1"/>
          <p:nvPr userDrawn="1"/>
        </p:nvSpPr>
        <p:spPr>
          <a:xfrm>
            <a:off x="5438755" y="0"/>
            <a:ext cx="3705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i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HUST-CS      PANPENG</a:t>
            </a:r>
            <a:endParaRPr lang="zh-CN" altLang="en-US" i="1" dirty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B7CA0-9917-4298-ADF2-A289072BC8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0CCD7-6899-411D-BBCC-7CD9CA9945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65E05A0B-EF3C-4102-8D6C-161D894112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6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6" r:id="rId9"/>
    <p:sldLayoutId id="2147483682" r:id="rId10"/>
    <p:sldLayoutId id="214748368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6304"/>
          </a:xfrm>
        </p:spPr>
        <p:txBody>
          <a:bodyPr/>
          <a:lstStyle/>
          <a:p>
            <a:r>
              <a:rPr lang="zh-CN" altLang="en-US" sz="5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5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5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章 数据库恢复技术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6856" y="1214422"/>
            <a:ext cx="8229600" cy="4950882"/>
          </a:xfrm>
        </p:spPr>
        <p:txBody>
          <a:bodyPr/>
          <a:lstStyle/>
          <a:p>
            <a:r>
              <a:rPr lang="zh-CN" altLang="en-US" dirty="0" smtClean="0"/>
              <a:t>备份与恢复技术？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</a:t>
            </a:r>
            <a:r>
              <a:rPr lang="zh-CN" altLang="en-US" dirty="0" smtClean="0">
                <a:solidFill>
                  <a:srgbClr val="0000FF"/>
                </a:solidFill>
              </a:rPr>
              <a:t>文件管理系统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dirty="0" smtClean="0"/>
              <a:t>       Ghost</a:t>
            </a:r>
            <a:r>
              <a:rPr lang="zh-CN" altLang="en-US" dirty="0" smtClean="0"/>
              <a:t>、恢复出厂设置、副本文件、操作系统补丁更新时的备份、备份软件（例如：云备份）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>
                <a:solidFill>
                  <a:srgbClr val="0000FF"/>
                </a:solidFill>
              </a:rPr>
              <a:t>数据库管理系统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备份</a:t>
            </a:r>
            <a:r>
              <a:rPr lang="en-US" altLang="zh-CN" dirty="0" smtClean="0"/>
              <a:t>+</a:t>
            </a:r>
            <a:r>
              <a:rPr lang="zh-CN" altLang="en-US" dirty="0" smtClean="0"/>
              <a:t>日志、镜像、备份软件</a:t>
            </a:r>
            <a:endParaRPr lang="en-US" altLang="zh-CN" dirty="0" smtClean="0"/>
          </a:p>
          <a:p>
            <a:pPr>
              <a:buNone/>
            </a:pPr>
            <a:endParaRPr lang="en-US" altLang="zh-CN" sz="10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zh-CN" altLang="en-US" dirty="0" smtClean="0"/>
              <a:t>应用背景：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DBMS——</a:t>
            </a:r>
            <a:r>
              <a:rPr lang="zh-CN" altLang="en-US" dirty="0" smtClean="0">
                <a:solidFill>
                  <a:schemeClr val="tx2"/>
                </a:solidFill>
              </a:rPr>
              <a:t>提供数据共享和管理服务的系统软件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      </a:t>
            </a:r>
            <a:r>
              <a:rPr lang="zh-CN" altLang="en-US" dirty="0" smtClean="0">
                <a:solidFill>
                  <a:schemeClr val="tx2"/>
                </a:solidFill>
              </a:rPr>
              <a:t>数据动态更新、面向并发访问的用户</a:t>
            </a:r>
            <a:endParaRPr lang="en-US" altLang="zh-CN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7" name="圆角矩形标注 6"/>
          <p:cNvSpPr/>
          <p:nvPr/>
        </p:nvSpPr>
        <p:spPr>
          <a:xfrm>
            <a:off x="4644008" y="1340768"/>
            <a:ext cx="4248472" cy="843492"/>
          </a:xfrm>
          <a:prstGeom prst="wedgeRoundRectCallout">
            <a:avLst>
              <a:gd name="adj1" fmla="val -72378"/>
              <a:gd name="adj2" fmla="val 900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状态的记忆能力，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可靠，性能高（可用）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5580112" y="2996952"/>
            <a:ext cx="3528392" cy="792088"/>
          </a:xfrm>
          <a:prstGeom prst="wedgeRoundRectCallout">
            <a:avLst>
              <a:gd name="adj1" fmla="val -91633"/>
              <a:gd name="adj2" fmla="val -1473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状态</a:t>
            </a:r>
            <a:r>
              <a:rPr lang="zh-CN" altLang="en-US" b="1" dirty="0" smtClean="0">
                <a:solidFill>
                  <a:srgbClr val="FF0000"/>
                </a:solidFill>
              </a:rPr>
              <a:t>及过程</a:t>
            </a:r>
            <a:r>
              <a:rPr lang="zh-CN" altLang="en-US" dirty="0" smtClean="0"/>
              <a:t>的记忆能力，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可靠，性能高（可用）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1979712" y="5805264"/>
            <a:ext cx="6264696" cy="774041"/>
          </a:xfrm>
          <a:prstGeom prst="wedgeRoundRectCallout">
            <a:avLst>
              <a:gd name="adj1" fmla="val -36950"/>
              <a:gd name="adj2" fmla="val -669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程序故障？数据错误？什么是数据错误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            （干净</a:t>
            </a:r>
            <a:r>
              <a:rPr lang="zh-CN" altLang="en-US" dirty="0" smtClean="0"/>
              <a:t>、</a:t>
            </a:r>
            <a:r>
              <a:rPr lang="zh-CN" altLang="en-US" dirty="0"/>
              <a:t>脏</a:t>
            </a:r>
            <a:r>
              <a:rPr lang="zh-CN" altLang="en-US" dirty="0" smtClean="0"/>
              <a:t>；      内存</a:t>
            </a:r>
            <a:r>
              <a:rPr lang="zh-CN" altLang="en-US" dirty="0"/>
              <a:t>，外存）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04800" y="804863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>
                <a:latin typeface="Times New Roman" pitchFamily="18" charset="0"/>
              </a:rPr>
              <a:t>）持久性（</a:t>
            </a:r>
            <a:r>
              <a:rPr lang="en-US" altLang="zh-CN" dirty="0" smtClean="0"/>
              <a:t>Durability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endParaRPr lang="zh-CN" altLang="en-US" dirty="0" smtClean="0"/>
          </a:p>
          <a:p>
            <a:r>
              <a:rPr lang="zh-CN" altLang="en-US" dirty="0" smtClean="0">
                <a:latin typeface="宋体" pitchFamily="2" charset="-122"/>
              </a:rPr>
              <a:t>①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Times New Roman" pitchFamily="18" charset="0"/>
              </a:rPr>
              <a:t>定义</a:t>
            </a:r>
            <a:endParaRPr lang="zh-CN" altLang="en-US" dirty="0" smtClean="0"/>
          </a:p>
          <a:p>
            <a:r>
              <a:rPr lang="en-US" altLang="zh-CN" dirty="0" smtClean="0">
                <a:latin typeface="Times New Roman" pitchFamily="18" charset="0"/>
              </a:rPr>
              <a:t>        </a:t>
            </a:r>
            <a:r>
              <a:rPr lang="zh-CN" altLang="en-US" dirty="0" smtClean="0">
                <a:latin typeface="Times New Roman" pitchFamily="18" charset="0"/>
              </a:rPr>
              <a:t>一个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已提交</a:t>
            </a:r>
            <a:r>
              <a:rPr lang="zh-CN" altLang="en-US" dirty="0" smtClean="0">
                <a:latin typeface="Times New Roman" pitchFamily="18" charset="0"/>
              </a:rPr>
              <a:t>事务对</a:t>
            </a:r>
            <a:r>
              <a:rPr lang="en-US" altLang="zh-CN" dirty="0" smtClean="0"/>
              <a:t>DB</a:t>
            </a:r>
            <a:r>
              <a:rPr lang="zh-CN" altLang="en-US" dirty="0" smtClean="0">
                <a:latin typeface="Times New Roman" pitchFamily="18" charset="0"/>
              </a:rPr>
              <a:t>的更新是永久性的，不受后来故障的影响。</a:t>
            </a:r>
            <a:endParaRPr lang="zh-CN" altLang="en-US" dirty="0" smtClean="0"/>
          </a:p>
          <a:p>
            <a:r>
              <a:rPr lang="zh-CN" altLang="en-US" dirty="0" smtClean="0">
                <a:latin typeface="宋体" pitchFamily="2" charset="-122"/>
              </a:rPr>
              <a:t>②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Times New Roman" pitchFamily="18" charset="0"/>
              </a:rPr>
              <a:t>目标</a:t>
            </a:r>
            <a:endParaRPr lang="zh-CN" altLang="en-US" dirty="0" smtClean="0"/>
          </a:p>
          <a:p>
            <a:r>
              <a:rPr lang="zh-CN" altLang="en-US" dirty="0" smtClean="0">
                <a:latin typeface="Times New Roman" pitchFamily="18" charset="0"/>
              </a:rPr>
              <a:t>       保证</a:t>
            </a:r>
            <a:r>
              <a:rPr lang="en-US" altLang="zh-CN" dirty="0" smtClean="0"/>
              <a:t>DB</a:t>
            </a:r>
            <a:r>
              <a:rPr lang="zh-CN" altLang="en-US" dirty="0" smtClean="0">
                <a:latin typeface="Times New Roman" pitchFamily="18" charset="0"/>
              </a:rPr>
              <a:t>可靠性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en-US" altLang="zh-CN" dirty="0" smtClean="0">
                <a:latin typeface="宋体" pitchFamily="2" charset="-122"/>
              </a:rPr>
              <a:t>③</a:t>
            </a:r>
            <a:r>
              <a:rPr lang="en-US" altLang="zh-CN" dirty="0" smtClean="0"/>
              <a:t> </a:t>
            </a:r>
            <a:r>
              <a:rPr lang="zh-CN" altLang="en-US" dirty="0">
                <a:latin typeface="Times New Roman" pitchFamily="18" charset="0"/>
              </a:rPr>
              <a:t>技术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 </a:t>
            </a:r>
            <a:r>
              <a:rPr lang="zh-CN" altLang="en-US" dirty="0" smtClean="0">
                <a:latin typeface="Times New Roman" pitchFamily="18" charset="0"/>
              </a:rPr>
              <a:t>提交</a:t>
            </a:r>
            <a:r>
              <a:rPr lang="zh-CN" altLang="en-US" dirty="0">
                <a:latin typeface="Times New Roman" pitchFamily="18" charset="0"/>
              </a:rPr>
              <a:t>持久（内存是挥发装置，外存是抗挥发装置）。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      （</a:t>
            </a:r>
            <a:r>
              <a:rPr lang="zh-CN" altLang="en-US" dirty="0">
                <a:latin typeface="Times New Roman" pitchFamily="18" charset="0"/>
              </a:rPr>
              <a:t>事务终止前应完成</a:t>
            </a:r>
            <a:r>
              <a:rPr lang="en-US" altLang="zh-CN" dirty="0"/>
              <a:t>commit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       备份    </a:t>
            </a:r>
            <a:r>
              <a:rPr lang="zh-CN" altLang="en-US" dirty="0">
                <a:latin typeface="Times New Roman" pitchFamily="18" charset="0"/>
              </a:rPr>
              <a:t>＋    日志。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④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实现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 smtClean="0"/>
              <a:t>     </a:t>
            </a:r>
            <a:r>
              <a:rPr lang="en-US" altLang="zh-CN" dirty="0"/>
              <a:t> </a:t>
            </a:r>
            <a:r>
              <a:rPr lang="zh-CN" altLang="en-US" dirty="0"/>
              <a:t>持久性需要依靠</a:t>
            </a:r>
            <a:r>
              <a:rPr lang="en-US" altLang="zh-CN" dirty="0"/>
              <a:t>DBMS</a:t>
            </a:r>
            <a:r>
              <a:rPr lang="zh-CN" altLang="en-US" dirty="0"/>
              <a:t>的</a:t>
            </a:r>
            <a:r>
              <a:rPr lang="zh-CN" altLang="en-US" dirty="0">
                <a:latin typeface="宋体" pitchFamily="2" charset="-122"/>
              </a:rPr>
              <a:t>恢复子系统。</a:t>
            </a:r>
            <a:r>
              <a:rPr lang="zh-CN" altLang="en-US" dirty="0"/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4" name="圆角矩形标注 3"/>
          <p:cNvSpPr/>
          <p:nvPr/>
        </p:nvSpPr>
        <p:spPr>
          <a:xfrm>
            <a:off x="6156176" y="4365104"/>
            <a:ext cx="914400" cy="612648"/>
          </a:xfrm>
          <a:prstGeom prst="wedgeRoundRectCallout">
            <a:avLst>
              <a:gd name="adj1" fmla="val -97222"/>
              <a:gd name="adj2" fmla="val -4322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外存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910631" y="563621"/>
            <a:ext cx="7693818" cy="84994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r>
              <a:rPr kumimoji="0" lang="en-US" altLang="zh-CN" sz="4000" dirty="0" smtClean="0"/>
              <a:t>ACID</a:t>
            </a:r>
            <a:r>
              <a:rPr kumimoji="0" lang="zh-CN" altLang="en-US" sz="4000" dirty="0" smtClean="0"/>
              <a:t>特性带来的</a:t>
            </a:r>
            <a:r>
              <a:rPr kumimoji="0" lang="en-US" altLang="zh-CN" sz="4000" dirty="0" smtClean="0"/>
              <a:t>DBMS</a:t>
            </a:r>
            <a:r>
              <a:rPr kumimoji="0" lang="zh-CN" altLang="en-US" sz="4000" dirty="0" smtClean="0"/>
              <a:t>技术需求</a:t>
            </a:r>
            <a:endParaRPr kumimoji="0" lang="zh-CN" altLang="en-US" sz="4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10631" y="1448135"/>
            <a:ext cx="7693818" cy="4789971"/>
          </a:xfrm>
          <a:prstGeom prst="rect">
            <a:avLst/>
          </a:prstGeom>
        </p:spPr>
        <p:txBody>
          <a:bodyPr/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39763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87450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46208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CN" altLang="en-US" dirty="0" smtClean="0"/>
              <a:t>恢复</a:t>
            </a:r>
            <a:r>
              <a:rPr kumimoji="0" lang="en-US" altLang="zh-CN" dirty="0" smtClean="0"/>
              <a:t>:</a:t>
            </a:r>
          </a:p>
          <a:p>
            <a:pPr marL="0" indent="0">
              <a:buFont typeface="Wingdings 2" pitchFamily="18" charset="2"/>
              <a:buNone/>
            </a:pPr>
            <a:r>
              <a:rPr kumimoji="0" lang="en-US" altLang="zh-CN" dirty="0" smtClean="0"/>
              <a:t>       </a:t>
            </a:r>
            <a:r>
              <a:rPr kumimoji="0" lang="zh-CN" altLang="en-US" dirty="0" smtClean="0"/>
              <a:t>如何记录过程、</a:t>
            </a:r>
            <a:r>
              <a:rPr kumimoji="0" lang="zh-CN" altLang="en-US" dirty="0" smtClean="0"/>
              <a:t>恢复策略、技术手段</a:t>
            </a:r>
            <a:endParaRPr kumimoji="0" lang="en-US" altLang="zh-CN" dirty="0" smtClean="0"/>
          </a:p>
          <a:p>
            <a:pPr marL="0" indent="0">
              <a:buNone/>
            </a:pPr>
            <a:endParaRPr kumimoji="0" lang="en-US" altLang="zh-CN" dirty="0" smtClean="0"/>
          </a:p>
          <a:p>
            <a:pPr marL="0" indent="0">
              <a:buNone/>
            </a:pPr>
            <a:r>
              <a:rPr kumimoji="0" lang="zh-CN" altLang="en-US" dirty="0" smtClean="0"/>
              <a:t>并发</a:t>
            </a:r>
            <a:r>
              <a:rPr kumimoji="0" lang="en-US" altLang="zh-CN" dirty="0"/>
              <a:t>:</a:t>
            </a:r>
          </a:p>
          <a:p>
            <a:pPr marL="0" indent="0">
              <a:buNone/>
            </a:pPr>
            <a:r>
              <a:rPr kumimoji="0" lang="en-US" altLang="zh-CN" dirty="0"/>
              <a:t>       </a:t>
            </a:r>
            <a:r>
              <a:rPr kumimoji="0" lang="zh-CN" altLang="en-US" dirty="0"/>
              <a:t>锁、协议、</a:t>
            </a:r>
            <a:r>
              <a:rPr kumimoji="0" lang="zh-CN" altLang="en-US" dirty="0" smtClean="0"/>
              <a:t>标准</a:t>
            </a:r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29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7504" y="709613"/>
            <a:ext cx="877887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a typeface="黑体" pitchFamily="2" charset="-122"/>
              </a:rPr>
              <a:t>10. 3  DBS</a:t>
            </a:r>
            <a:r>
              <a:rPr lang="zh-CN" altLang="en-US" b="1" dirty="0">
                <a:ea typeface="黑体" pitchFamily="2" charset="-122"/>
              </a:rPr>
              <a:t>故障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、事务故障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 smtClean="0">
                <a:latin typeface="Times New Roman" pitchFamily="18" charset="0"/>
              </a:rPr>
              <a:t>）表现形式</a:t>
            </a:r>
            <a:endParaRPr lang="zh-CN" alt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 smtClean="0">
                <a:latin typeface="宋体" pitchFamily="2" charset="-122"/>
              </a:rPr>
              <a:t>①</a:t>
            </a:r>
            <a:r>
              <a:rPr lang="zh-CN" altLang="en-US" dirty="0"/>
              <a:t>应用处理异常</a:t>
            </a:r>
            <a:endParaRPr lang="en-US" altLang="zh-CN" dirty="0">
              <a:latin typeface="Times New Roman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 smtClean="0">
                <a:latin typeface="Times New Roman" pitchFamily="18" charset="0"/>
              </a:rPr>
              <a:t>       </a:t>
            </a:r>
            <a:r>
              <a:rPr lang="zh-CN" altLang="en-US" dirty="0">
                <a:latin typeface="Times New Roman" pitchFamily="18" charset="0"/>
              </a:rPr>
              <a:t>可能产生自程序</a:t>
            </a:r>
            <a:r>
              <a:rPr lang="zh-CN" altLang="en-US" dirty="0" smtClean="0">
                <a:latin typeface="Times New Roman" pitchFamily="18" charset="0"/>
              </a:rPr>
              <a:t>预留的</a:t>
            </a:r>
            <a:r>
              <a:rPr lang="zh-CN" altLang="en-US" dirty="0">
                <a:latin typeface="Times New Roman" pitchFamily="18" charset="0"/>
              </a:rPr>
              <a:t>异常情况的应对方案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 smtClean="0">
                <a:latin typeface="Times New Roman" pitchFamily="18" charset="0"/>
              </a:rPr>
              <a:t>       更多</a:t>
            </a:r>
            <a:r>
              <a:rPr lang="zh-CN" altLang="en-US" dirty="0">
                <a:latin typeface="Times New Roman" pitchFamily="18" charset="0"/>
              </a:rPr>
              <a:t>的故障来自于非预期的，是不能由应用程序处理的。</a:t>
            </a:r>
          </a:p>
          <a:p>
            <a:pPr marL="990600">
              <a:spcBef>
                <a:spcPct val="50000"/>
              </a:spcBef>
            </a:pPr>
            <a:r>
              <a:rPr lang="zh-CN" altLang="en-US" i="1" dirty="0" smtClean="0">
                <a:solidFill>
                  <a:srgbClr val="0000FF"/>
                </a:solidFill>
                <a:latin typeface="Times New Roman" pitchFamily="18" charset="0"/>
              </a:rPr>
              <a:t> 断</a:t>
            </a:r>
            <a:r>
              <a:rPr lang="zh-CN" altLang="en-US" i="1" dirty="0">
                <a:solidFill>
                  <a:srgbClr val="0000FF"/>
                </a:solidFill>
                <a:latin typeface="Times New Roman" pitchFamily="18" charset="0"/>
              </a:rPr>
              <a:t>网、应用程序进程僵死、应用程序进程被意外杀死、应用程序端电脑死机、</a:t>
            </a:r>
            <a:r>
              <a:rPr lang="zh-CN" altLang="en-US" i="1" dirty="0" smtClean="0">
                <a:solidFill>
                  <a:srgbClr val="0000FF"/>
                </a:solidFill>
                <a:latin typeface="Times New Roman" pitchFamily="18" charset="0"/>
              </a:rPr>
              <a:t>断电</a:t>
            </a:r>
            <a:endParaRPr lang="en-US" altLang="zh-CN" dirty="0" smtClean="0">
              <a:latin typeface="Times New Roman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>
                <a:latin typeface="宋体" pitchFamily="2" charset="-122"/>
              </a:rPr>
              <a:t>②</a:t>
            </a:r>
            <a:r>
              <a:rPr lang="zh-CN" altLang="en-US" dirty="0">
                <a:latin typeface="Times New Roman" pitchFamily="18" charset="0"/>
              </a:rPr>
              <a:t>系统异常</a:t>
            </a:r>
            <a:endParaRPr lang="zh-CN" alt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>
                <a:latin typeface="Times New Roman" pitchFamily="18" charset="0"/>
              </a:rPr>
              <a:t>    事务超时、死锁、活锁</a:t>
            </a:r>
            <a:r>
              <a:rPr lang="zh-CN" altLang="en-US" dirty="0" smtClean="0">
                <a:latin typeface="Times New Roman" pitchFamily="18" charset="0"/>
              </a:rPr>
              <a:t>等</a:t>
            </a:r>
            <a:endParaRPr lang="zh-CN" altLang="en-US" dirty="0"/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8316913" y="578167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221663" y="350100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dirty="0"/>
              <a:t>2</a:t>
            </a:r>
            <a:r>
              <a:rPr lang="zh-CN" altLang="en-US" dirty="0" smtClean="0">
                <a:latin typeface="Times New Roman" pitchFamily="18" charset="0"/>
              </a:rPr>
              <a:t>）事务故障的特征</a:t>
            </a:r>
            <a:endParaRPr lang="zh-CN" alt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 smtClean="0">
                <a:latin typeface="宋体" pitchFamily="2" charset="-122"/>
              </a:rPr>
              <a:t>①</a:t>
            </a:r>
            <a:r>
              <a:rPr lang="zh-CN" altLang="en-US" dirty="0" smtClean="0"/>
              <a:t> </a:t>
            </a:r>
            <a:r>
              <a:rPr lang="zh-CN" altLang="en-US" dirty="0"/>
              <a:t>特定的事务没有到达预期的终点（</a:t>
            </a:r>
            <a:r>
              <a:rPr lang="en-US" altLang="zh-CN" dirty="0"/>
              <a:t>COMMIT</a:t>
            </a:r>
            <a:r>
              <a:rPr lang="zh-CN" altLang="en-US" dirty="0"/>
              <a:t>），</a:t>
            </a:r>
            <a:r>
              <a:rPr lang="zh-CN" altLang="en-US" dirty="0">
                <a:latin typeface="Times New Roman" pitchFamily="18" charset="0"/>
              </a:rPr>
              <a:t>事务夭折；</a:t>
            </a:r>
            <a:endParaRPr lang="zh-CN" alt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>
                <a:latin typeface="宋体" pitchFamily="2" charset="-122"/>
              </a:rPr>
              <a:t>②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夭折事务对数据库的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部分修改可能已写入数据文件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>
                <a:latin typeface="Times New Roman" pitchFamily="18" charset="0"/>
              </a:rPr>
              <a:t>    （数据库可能因此处于不正确、不一致状态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A714E6-9499-4B9D-945F-12ACD332B63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651843" y="3140968"/>
            <a:ext cx="2272957" cy="1656184"/>
          </a:xfrm>
          <a:prstGeom prst="wedgeRoundRectCallout">
            <a:avLst>
              <a:gd name="adj1" fmla="val -57973"/>
              <a:gd name="adj2" fmla="val -489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事务的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ACID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特性，原子性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，一致性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57200" y="3284984"/>
            <a:ext cx="2818656" cy="2376264"/>
          </a:xfrm>
          <a:prstGeom prst="wedgeRoundRectCallout">
            <a:avLst>
              <a:gd name="adj1" fmla="val -7856"/>
              <a:gd name="adj2" fmla="val -5643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客户的理财账户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余额已减少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，但在写出理财产品的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购买记录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到数据文件前，事务发生了异常。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94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2725" y="116632"/>
            <a:ext cx="8778875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、系统故障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）表现形式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①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 特定类型的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硬件故障（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CPU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、内存、主板等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非外存储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设备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）；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②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系统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软件故障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   DBMS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ORACLE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SQL SERVER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MYSQL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DB2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、。。。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OS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UNIX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WINDOWS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LINUX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、。。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。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   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③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系统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操作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失误：非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正常关机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重启、强行终止系统进程、意外卸载相关系统运行环境。。。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④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 系统异常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断电（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重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启之后系统未发现数据库的存储文件错误或者磁盘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错误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）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A714E6-9499-4B9D-945F-12ACD332B63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20039" y="3534754"/>
            <a:ext cx="914400" cy="487682"/>
          </a:xfrm>
          <a:prstGeom prst="wedgeRoundRectCallout">
            <a:avLst>
              <a:gd name="adj1" fmla="val 45101"/>
              <a:gd name="adj2" fmla="val -104795"/>
              <a:gd name="adj3" fmla="val 16667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死机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431926" y="3534754"/>
            <a:ext cx="914400" cy="487682"/>
          </a:xfrm>
          <a:prstGeom prst="wedgeRoundRectCallout">
            <a:avLst>
              <a:gd name="adj1" fmla="val 45101"/>
              <a:gd name="adj2" fmla="val -104795"/>
              <a:gd name="adj3" fmla="val 16667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蓝屏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663260" y="3517382"/>
            <a:ext cx="1512168" cy="487682"/>
          </a:xfrm>
          <a:prstGeom prst="wedgeRoundRectCallout">
            <a:avLst>
              <a:gd name="adj1" fmla="val 45101"/>
              <a:gd name="adj2" fmla="val -104795"/>
              <a:gd name="adj3" fmla="val 16667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意外重启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485491" y="3534754"/>
            <a:ext cx="3146648" cy="487682"/>
          </a:xfrm>
          <a:prstGeom prst="wedgeRoundRectCallout">
            <a:avLst>
              <a:gd name="adj1" fmla="val 45101"/>
              <a:gd name="adj2" fmla="val -104795"/>
              <a:gd name="adj3" fmla="val 16667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某系统功能意外退出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34618" y="353475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。。。</a:t>
            </a:r>
          </a:p>
        </p:txBody>
      </p:sp>
    </p:spTree>
    <p:extLst>
      <p:ext uri="{BB962C8B-B14F-4D97-AF65-F5344CB8AC3E}">
        <p14:creationId xmlns:p14="http://schemas.microsoft.com/office/powerpoint/2010/main" val="6209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57158" y="785794"/>
            <a:ext cx="85011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2</a:t>
            </a:r>
            <a:r>
              <a:rPr lang="zh-CN" altLang="en-US" dirty="0" smtClean="0">
                <a:latin typeface="Times New Roman" pitchFamily="18" charset="0"/>
              </a:rPr>
              <a:t>）特征</a:t>
            </a:r>
            <a:endParaRPr lang="zh-CN" altLang="en-US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>
                <a:latin typeface="宋体" pitchFamily="2" charset="-122"/>
              </a:rPr>
              <a:t>①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内存数据丢失或不再可靠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zh-CN" alt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>
                <a:latin typeface="宋体" pitchFamily="2" charset="-122"/>
              </a:rPr>
              <a:t>②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外存</a:t>
            </a:r>
            <a:r>
              <a:rPr lang="zh-CN" altLang="en-US" dirty="0" smtClean="0">
                <a:latin typeface="Times New Roman" pitchFamily="18" charset="0"/>
              </a:rPr>
              <a:t>数据未受到破坏</a:t>
            </a:r>
            <a:r>
              <a:rPr lang="zh-CN" altLang="en-US" dirty="0">
                <a:latin typeface="Times New Roman" pitchFamily="18" charset="0"/>
              </a:rPr>
              <a:t>；</a:t>
            </a:r>
            <a:endParaRPr lang="zh-CN" alt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>
                <a:latin typeface="宋体" pitchFamily="2" charset="-122"/>
              </a:rPr>
              <a:t>③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一些尚未完成事务的更新结果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可能已写入</a:t>
            </a:r>
            <a:r>
              <a:rPr lang="zh-CN" altLang="en-US" dirty="0">
                <a:latin typeface="Times New Roman" pitchFamily="18" charset="0"/>
              </a:rPr>
              <a:t>数据库存储介质；</a:t>
            </a:r>
            <a:endParaRPr lang="zh-CN" alt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>
                <a:latin typeface="宋体" pitchFamily="2" charset="-122"/>
              </a:rPr>
              <a:t>④</a:t>
            </a:r>
            <a:r>
              <a:rPr lang="zh-CN" altLang="en-US" dirty="0"/>
              <a:t> 已完成</a:t>
            </a:r>
            <a:r>
              <a:rPr lang="zh-CN" altLang="en-US" dirty="0">
                <a:latin typeface="Times New Roman" pitchFamily="18" charset="0"/>
              </a:rPr>
              <a:t>事务的更新结果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可能部分还未写入</a:t>
            </a:r>
            <a:r>
              <a:rPr lang="zh-CN" altLang="en-US" dirty="0">
                <a:latin typeface="Times New Roman" pitchFamily="18" charset="0"/>
              </a:rPr>
              <a:t>数据库（数据文件，也可能正处于提交过程之中）；</a:t>
            </a:r>
            <a:endParaRPr lang="en-US" altLang="zh-CN" dirty="0">
              <a:latin typeface="Times New Roman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dirty="0">
                <a:latin typeface="宋体" pitchFamily="2" charset="-122"/>
              </a:rPr>
              <a:t>⑤</a:t>
            </a:r>
            <a:r>
              <a:rPr lang="en-US" altLang="zh-CN" dirty="0"/>
              <a:t> </a:t>
            </a:r>
            <a:r>
              <a:rPr lang="zh-CN" altLang="en-US" dirty="0">
                <a:latin typeface="Times New Roman" pitchFamily="18" charset="0"/>
              </a:rPr>
              <a:t>已完成事务的结果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可能全部未写入</a:t>
            </a:r>
            <a:r>
              <a:rPr lang="zh-CN" altLang="en-US" dirty="0">
                <a:latin typeface="Times New Roman" pitchFamily="18" charset="0"/>
              </a:rPr>
              <a:t>数据库（例如正在等待检查点）。</a:t>
            </a:r>
            <a:endParaRPr lang="zh-CN" alt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8316913" y="3570291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357158" y="4881602"/>
            <a:ext cx="8329642" cy="1067677"/>
          </a:xfrm>
          <a:prstGeom prst="wedgeRoundRectCallout">
            <a:avLst>
              <a:gd name="adj1" fmla="val -10534"/>
              <a:gd name="adj2" fmla="val -10733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>
              <a:spcBef>
                <a:spcPct val="50000"/>
              </a:spcBef>
              <a:buClr>
                <a:srgbClr val="D34817"/>
              </a:buClr>
              <a:buSzPct val="85000"/>
            </a:pPr>
            <a:r>
              <a:rPr lang="zh-CN" altLang="en-US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数据库的数据存储介质依然可靠，但是数据处于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不正确或不一致</a:t>
            </a:r>
            <a:r>
              <a:rPr lang="zh-CN" altLang="en-US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A714E6-9499-4B9D-945F-12ACD332B63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84892" y="260648"/>
            <a:ext cx="7796947" cy="84994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隶书" panose="02010509060101010101" pitchFamily="49" charset="-122"/>
                <a:cs typeface="+mj-cs"/>
              </a:rPr>
              <a:t>DBMS</a:t>
            </a:r>
            <a:r>
              <a:rPr kumimoji="0" lang="zh-CN" alt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隶书" panose="02010509060101010101" pitchFamily="49" charset="-122"/>
                <a:cs typeface="+mj-cs"/>
              </a:rPr>
              <a:t>的缓存与核心进程</a:t>
            </a:r>
            <a:endParaRPr kumimoji="0" lang="zh-CN" altLang="en-US" sz="5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alibri"/>
              <a:ea typeface="隶书" panose="02010509060101010101" pitchFamily="49" charset="-122"/>
              <a:cs typeface="+mj-cs"/>
            </a:endParaRPr>
          </a:p>
        </p:txBody>
      </p:sp>
      <p:pic>
        <p:nvPicPr>
          <p:cNvPr id="4" name="Picture 6" descr="缓冲区内容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632" y="1273461"/>
            <a:ext cx="7315200" cy="506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827584" y="3573016"/>
            <a:ext cx="2304256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34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2725" y="709613"/>
            <a:ext cx="8702675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3</a:t>
            </a:r>
            <a:r>
              <a:rPr lang="zh-CN" altLang="en-US" dirty="0">
                <a:latin typeface="Times New Roman" pitchFamily="18" charset="0"/>
              </a:rPr>
              <a:t>、介质故障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）分类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①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磁盘故障</a:t>
            </a:r>
            <a:endParaRPr lang="zh-CN" alt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 smtClean="0">
                <a:latin typeface="Times New Roman" pitchFamily="18" charset="0"/>
              </a:rPr>
              <a:t>     磁盘</a:t>
            </a:r>
            <a:r>
              <a:rPr lang="zh-CN" altLang="en-US" dirty="0">
                <a:latin typeface="Times New Roman" pitchFamily="18" charset="0"/>
              </a:rPr>
              <a:t>损坏（磁道、扇区、分区、文件分配信息。。。），</a:t>
            </a:r>
            <a:endParaRPr lang="en-US" altLang="zh-CN" dirty="0">
              <a:latin typeface="Times New Roman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     </a:t>
            </a:r>
            <a:r>
              <a:rPr lang="zh-CN" altLang="en-US" dirty="0">
                <a:latin typeface="Times New Roman" pitchFamily="18" charset="0"/>
              </a:rPr>
              <a:t>磁盘读写装置损坏（磁头、电机。。。）。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19" y="3425720"/>
            <a:ext cx="8352381" cy="29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2808311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zh-CN" altLang="en-US" dirty="0">
                <a:latin typeface="宋体" pitchFamily="2" charset="-122"/>
              </a:rPr>
              <a:t>②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外界干扰</a:t>
            </a:r>
            <a:endParaRPr lang="zh-CN" alt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 smtClean="0">
                <a:latin typeface="Times New Roman" pitchFamily="18" charset="0"/>
              </a:rPr>
              <a:t>      强</a:t>
            </a:r>
            <a:r>
              <a:rPr lang="zh-CN" altLang="en-US" dirty="0">
                <a:latin typeface="Times New Roman" pitchFamily="18" charset="0"/>
              </a:rPr>
              <a:t>磁场干扰（磁性数据被清洗），灾害。</a:t>
            </a:r>
            <a:endParaRPr lang="zh-CN" alt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dirty="0" smtClean="0"/>
              <a:t>2</a:t>
            </a:r>
            <a:r>
              <a:rPr lang="zh-CN" altLang="en-US" dirty="0">
                <a:latin typeface="Times New Roman" pitchFamily="18" charset="0"/>
              </a:rPr>
              <a:t>）特征</a:t>
            </a:r>
            <a:endParaRPr lang="zh-CN" alt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 smtClean="0">
                <a:latin typeface="Times New Roman" pitchFamily="18" charset="0"/>
              </a:rPr>
              <a:t>      外存</a:t>
            </a:r>
            <a:r>
              <a:rPr lang="zh-CN" altLang="en-US" dirty="0">
                <a:latin typeface="Times New Roman" pitchFamily="18" charset="0"/>
              </a:rPr>
              <a:t>数据库中数据的部分或全部丢失，数据存储</a:t>
            </a:r>
            <a:r>
              <a:rPr lang="zh-CN" altLang="en-US" dirty="0"/>
              <a:t>文件</a:t>
            </a:r>
            <a:r>
              <a:rPr lang="zh-CN" altLang="en-US" dirty="0">
                <a:latin typeface="Times New Roman" pitchFamily="18" charset="0"/>
              </a:rPr>
              <a:t>本身被破坏。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圆角矩形标注 4"/>
          <p:cNvSpPr/>
          <p:nvPr/>
        </p:nvSpPr>
        <p:spPr>
          <a:xfrm>
            <a:off x="251520" y="3498329"/>
            <a:ext cx="8856984" cy="1152128"/>
          </a:xfrm>
          <a:prstGeom prst="wedgeRoundRectCallout">
            <a:avLst>
              <a:gd name="adj1" fmla="val -16214"/>
              <a:gd name="adj2" fmla="val -7883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目前比较成熟的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DBMS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软件一般能够在服务启动时校验存储介质上的数据文件是否异常。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9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3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0" y="405458"/>
            <a:ext cx="8058695" cy="4895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55330"/>
            <a:ext cx="8071296" cy="338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标注 6"/>
          <p:cNvSpPr/>
          <p:nvPr/>
        </p:nvSpPr>
        <p:spPr>
          <a:xfrm>
            <a:off x="7978080" y="5093877"/>
            <a:ext cx="914400" cy="612648"/>
          </a:xfrm>
          <a:prstGeom prst="wedgeRoundRectCallout">
            <a:avLst>
              <a:gd name="adj1" fmla="val -432372"/>
              <a:gd name="adj2" fmla="val 16008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事务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4866"/>
          </a:xfrm>
        </p:spPr>
        <p:txBody>
          <a:bodyPr/>
          <a:lstStyle/>
          <a:p>
            <a:r>
              <a:rPr lang="en-US" altLang="zh-CN" dirty="0" smtClean="0"/>
              <a:t>DBMS</a:t>
            </a:r>
            <a:r>
              <a:rPr lang="zh-CN" altLang="en-US" dirty="0" smtClean="0"/>
              <a:t>的备份与恢复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606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正确性的标准？（只是不丢失数据？）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52541-0E55-448D-9C6C-64FB315CE91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67544" y="4739660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学习内容</a:t>
            </a:r>
            <a:endParaRPr lang="en-US" altLang="zh-CN" dirty="0" smtClean="0"/>
          </a:p>
          <a:p>
            <a:pPr>
              <a:buClr>
                <a:schemeClr val="accent3"/>
              </a:buClr>
            </a:pPr>
            <a:r>
              <a:rPr lang="zh-CN" altLang="en-US" dirty="0" smtClean="0"/>
              <a:t>      </a:t>
            </a:r>
            <a:r>
              <a:rPr lang="zh-CN" altLang="en-US" dirty="0" smtClean="0"/>
              <a:t>基本原理</a:t>
            </a:r>
            <a:r>
              <a:rPr lang="zh-CN" altLang="en-US" dirty="0" smtClean="0"/>
              <a:t>、</a:t>
            </a:r>
            <a:r>
              <a:rPr lang="zh-CN" altLang="en-US" dirty="0" smtClean="0"/>
              <a:t>优化机制、内含的</a:t>
            </a:r>
            <a:r>
              <a:rPr lang="zh-CN" altLang="en-US" dirty="0" smtClean="0"/>
              <a:t>协议</a:t>
            </a:r>
          </a:p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问题复杂性的原因</a:t>
            </a:r>
            <a:endParaRPr lang="en-US" altLang="zh-CN" dirty="0" smtClean="0"/>
          </a:p>
          <a:p>
            <a:pPr>
              <a:buClr>
                <a:schemeClr val="accent3"/>
              </a:buClr>
            </a:pPr>
            <a:r>
              <a:rPr lang="en-US" altLang="zh-CN" dirty="0" smtClean="0"/>
              <a:t>      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体系结构及程序执行的复杂性（多任务）；</a:t>
            </a:r>
            <a:endParaRPr lang="en-US" altLang="zh-CN" dirty="0" smtClean="0"/>
          </a:p>
          <a:p>
            <a:pPr>
              <a:buClr>
                <a:schemeClr val="accent3"/>
              </a:buClr>
            </a:pPr>
            <a:r>
              <a:rPr lang="en-US" altLang="zh-CN" dirty="0" smtClean="0"/>
              <a:t>      2</a:t>
            </a:r>
            <a:r>
              <a:rPr lang="zh-CN" altLang="en-US" dirty="0" smtClean="0"/>
              <a:t>）应用逻辑的语义需求。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994064"/>
            <a:ext cx="8435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/>
              <a:t>面临的问题</a:t>
            </a:r>
            <a:endParaRPr lang="en-US" altLang="zh-CN" dirty="0"/>
          </a:p>
          <a:p>
            <a:pPr marL="358775"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）正确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58775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）智能（自我保护的程序机制）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58775">
              <a:buNone/>
            </a:pPr>
            <a:r>
              <a:rPr lang="en-US" altLang="zh-CN" dirty="0" smtClean="0"/>
              <a:t>3</a:t>
            </a:r>
            <a:r>
              <a:rPr lang="zh-CN" altLang="en-US" dirty="0"/>
              <a:t>）故障的种类多（应用程序</a:t>
            </a:r>
            <a:r>
              <a:rPr lang="zh-CN" altLang="en-US" dirty="0" smtClean="0"/>
              <a:t>出错、</a:t>
            </a:r>
            <a:r>
              <a:rPr lang="zh-CN" altLang="en-US" dirty="0"/>
              <a:t>网络断了、操作系统蓝</a:t>
            </a:r>
            <a:r>
              <a:rPr lang="zh-CN" altLang="en-US" dirty="0" smtClean="0"/>
              <a:t>屏、</a:t>
            </a:r>
            <a:r>
              <a:rPr lang="zh-CN" altLang="en-US" dirty="0"/>
              <a:t>宕</a:t>
            </a:r>
            <a:r>
              <a:rPr lang="zh-CN" altLang="en-US" dirty="0" smtClean="0"/>
              <a:t>机、</a:t>
            </a:r>
            <a:r>
              <a:rPr lang="zh-CN" altLang="en-US" dirty="0"/>
              <a:t>硬盘坏了。。。），响应机制不同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58775">
              <a:buNone/>
            </a:pPr>
            <a:r>
              <a:rPr lang="en-US" altLang="zh-CN" dirty="0" smtClean="0"/>
              <a:t>4</a:t>
            </a:r>
            <a:r>
              <a:rPr lang="zh-CN" altLang="en-US" dirty="0"/>
              <a:t>）性能（备份的开销、恢复的开销、服务的性能） 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52541-0E55-448D-9C6C-64FB315CE91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67544" y="332656"/>
            <a:ext cx="7776170" cy="84994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r>
              <a:rPr kumimoji="0" lang="en-US" altLang="zh-CN" smtClean="0"/>
              <a:t>4 </a:t>
            </a:r>
            <a:r>
              <a:rPr kumimoji="0" lang="zh-CN" altLang="en-US" smtClean="0"/>
              <a:t>计算机病毒</a:t>
            </a:r>
            <a:endParaRPr kumimoji="0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7544" y="1217170"/>
            <a:ext cx="7776170" cy="538018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39763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87450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46208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kumimoji="0" lang="en-US" altLang="zh-CN" dirty="0" smtClean="0"/>
              <a:t>1</a:t>
            </a:r>
            <a:r>
              <a:rPr kumimoji="0" lang="zh-CN" altLang="en-US" dirty="0" smtClean="0"/>
              <a:t>）表现形式</a:t>
            </a:r>
            <a:endParaRPr kumimoji="0" lang="en-US" altLang="zh-CN" dirty="0" smtClean="0"/>
          </a:p>
          <a:p>
            <a:pPr marL="0" indent="0">
              <a:spcBef>
                <a:spcPct val="50000"/>
              </a:spcBef>
              <a:buFont typeface="Wingdings 2" pitchFamily="18" charset="2"/>
              <a:buNone/>
            </a:pPr>
            <a:r>
              <a:rPr kumimoji="0" lang="zh-CN" altLang="en-US" dirty="0" smtClean="0">
                <a:latin typeface="宋体" pitchFamily="2" charset="-122"/>
              </a:rPr>
              <a:t>①</a:t>
            </a:r>
            <a:r>
              <a:rPr kumimoji="0" lang="zh-CN" altLang="en-US" dirty="0" smtClean="0"/>
              <a:t> 消耗资源</a:t>
            </a:r>
          </a:p>
          <a:p>
            <a:pPr marL="0" indent="0">
              <a:spcBef>
                <a:spcPct val="50000"/>
              </a:spcBef>
              <a:buFont typeface="Wingdings 2" pitchFamily="18" charset="2"/>
              <a:buNone/>
            </a:pPr>
            <a:r>
              <a:rPr kumimoji="0" lang="zh-CN" altLang="en-US" dirty="0" smtClean="0">
                <a:latin typeface="宋体" pitchFamily="2" charset="-122"/>
              </a:rPr>
              <a:t>   内存、磁盘、网络端口，破坏系统的正常运行</a:t>
            </a:r>
            <a:endParaRPr kumimoji="0" lang="en-US" altLang="zh-CN" dirty="0" smtClean="0">
              <a:latin typeface="宋体" pitchFamily="2" charset="-122"/>
            </a:endParaRPr>
          </a:p>
          <a:p>
            <a:pPr marL="0" indent="0">
              <a:spcBef>
                <a:spcPct val="50000"/>
              </a:spcBef>
              <a:buFont typeface="Wingdings 2" pitchFamily="18" charset="2"/>
              <a:buNone/>
            </a:pPr>
            <a:r>
              <a:rPr kumimoji="0" lang="zh-CN" altLang="en-US" dirty="0" smtClean="0">
                <a:latin typeface="宋体" pitchFamily="2" charset="-122"/>
              </a:rPr>
              <a:t>②</a:t>
            </a:r>
            <a:r>
              <a:rPr kumimoji="0" lang="zh-CN" altLang="en-US" dirty="0" smtClean="0"/>
              <a:t> 泄露信息</a:t>
            </a:r>
          </a:p>
          <a:p>
            <a:pPr marL="0" indent="0">
              <a:spcBef>
                <a:spcPct val="50000"/>
              </a:spcBef>
              <a:buFont typeface="Wingdings 2" pitchFamily="18" charset="2"/>
              <a:buNone/>
            </a:pPr>
            <a:r>
              <a:rPr kumimoji="0" lang="en-US" altLang="zh-CN" dirty="0" smtClean="0"/>
              <a:t>     </a:t>
            </a:r>
            <a:r>
              <a:rPr kumimoji="0" lang="zh-CN" altLang="en-US" dirty="0" smtClean="0"/>
              <a:t>系统信息、数据库信息</a:t>
            </a:r>
            <a:endParaRPr kumimoji="0" lang="en-US" altLang="zh-CN" dirty="0" smtClean="0"/>
          </a:p>
          <a:p>
            <a:pPr marL="0" indent="0">
              <a:spcBef>
                <a:spcPct val="50000"/>
              </a:spcBef>
              <a:buFont typeface="Wingdings 2" pitchFamily="18" charset="2"/>
              <a:buNone/>
            </a:pPr>
            <a:r>
              <a:rPr kumimoji="0" lang="zh-CN" altLang="en-US" dirty="0" smtClean="0">
                <a:latin typeface="宋体" pitchFamily="2" charset="-122"/>
              </a:rPr>
              <a:t>③</a:t>
            </a:r>
            <a:r>
              <a:rPr kumimoji="0" lang="zh-CN" altLang="en-US" dirty="0" smtClean="0"/>
              <a:t> 篡改数据</a:t>
            </a:r>
            <a:endParaRPr kumimoji="0" lang="en-US" altLang="zh-CN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>
                <a:latin typeface="宋体" pitchFamily="2" charset="-122"/>
              </a:rPr>
              <a:t>④</a:t>
            </a:r>
            <a:r>
              <a:rPr lang="zh-CN" altLang="en-US" dirty="0"/>
              <a:t> 篡改程序</a:t>
            </a:r>
            <a:endParaRPr lang="en-US" altLang="zh-CN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dirty="0"/>
              <a:t>     </a:t>
            </a:r>
            <a:r>
              <a:rPr lang="zh-CN" altLang="en-US" dirty="0"/>
              <a:t>植入木马，埋下隐患</a:t>
            </a:r>
            <a:endParaRPr lang="en-US" altLang="zh-CN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）特征</a:t>
            </a:r>
            <a:endParaRPr lang="zh-CN" alt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/>
              <a:t>     计算机病毒是一种人为造成的技术故障或破坏，含有非法或者恶意企图，在执行某个功能时启动病毒代码，可能造成对数据库系统的危害。</a:t>
            </a:r>
            <a:endParaRPr lang="en-US" altLang="zh-CN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dirty="0"/>
              <a:t>     </a:t>
            </a:r>
            <a:r>
              <a:rPr lang="zh-CN" altLang="en-US" dirty="0"/>
              <a:t>系统不再可靠、可信</a:t>
            </a:r>
            <a:r>
              <a:rPr lang="zh-CN" altLang="en-US" dirty="0" smtClean="0"/>
              <a:t>。</a:t>
            </a:r>
            <a:endParaRPr kumimoji="0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8066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3" y="404664"/>
            <a:ext cx="8147248" cy="84994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r>
              <a:rPr kumimoji="0" lang="zh-CN" altLang="en-US" dirty="0" smtClean="0"/>
              <a:t>各类故障对数据库的影响</a:t>
            </a:r>
            <a:endParaRPr kumimoji="0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9553" y="1289178"/>
            <a:ext cx="8280920" cy="478997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39763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87450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46208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kumimoji="0" lang="zh-CN" altLang="en-US" dirty="0"/>
              <a:t>不同的故障影响的范围不同，采取的恢复策略也不尽相同。</a:t>
            </a:r>
            <a:endParaRPr kumimoji="0" lang="en-US" altLang="zh-CN" dirty="0"/>
          </a:p>
          <a:p>
            <a:pPr marL="0" indent="0">
              <a:buNone/>
            </a:pPr>
            <a:r>
              <a:rPr kumimoji="0" lang="en-US" altLang="zh-CN" dirty="0"/>
              <a:t>    </a:t>
            </a:r>
            <a:r>
              <a:rPr kumimoji="0" lang="zh-CN" altLang="en-US" dirty="0"/>
              <a:t>自动、人工启动、借助外部资源</a:t>
            </a:r>
            <a:endParaRPr kumimoji="0" lang="en-US" altLang="zh-CN" dirty="0"/>
          </a:p>
          <a:p>
            <a:endParaRPr kumimoji="0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kumimoji="0" lang="zh-CN" altLang="en-US" dirty="0"/>
              <a:t>数据可能不正确（事务的运行被恶意干扰或非正常终止）。</a:t>
            </a:r>
            <a:endParaRPr kumimoji="0" lang="en-US" altLang="zh-CN" dirty="0"/>
          </a:p>
          <a:p>
            <a:pPr marL="0" indent="0">
              <a:buNone/>
            </a:pPr>
            <a:r>
              <a:rPr kumimoji="0" lang="en-US" altLang="zh-CN" dirty="0"/>
              <a:t>    </a:t>
            </a:r>
            <a:r>
              <a:rPr kumimoji="0" lang="zh-CN" altLang="en-US" dirty="0"/>
              <a:t>需要借助系统的容错机制，找出不正确的数据，恢复正确的数据。</a:t>
            </a:r>
            <a:endParaRPr kumimoji="0" lang="en-US" altLang="zh-CN" dirty="0"/>
          </a:p>
          <a:p>
            <a:endParaRPr kumimoji="0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kumimoji="0" lang="zh-CN" altLang="en-US" dirty="0" smtClean="0"/>
              <a:t>数据</a:t>
            </a:r>
            <a:r>
              <a:rPr kumimoji="0" lang="zh-CN" altLang="en-US" dirty="0" smtClean="0"/>
              <a:t>文件</a:t>
            </a:r>
            <a:r>
              <a:rPr kumimoji="0" lang="zh-CN" altLang="en-US" dirty="0" smtClean="0"/>
              <a:t>本身可能被</a:t>
            </a:r>
            <a:r>
              <a:rPr kumimoji="0" lang="zh-CN" altLang="en-US" dirty="0" smtClean="0"/>
              <a:t>破坏</a:t>
            </a:r>
            <a:endParaRPr kumimoji="0" lang="en-US" altLang="zh-CN" dirty="0" smtClean="0"/>
          </a:p>
          <a:p>
            <a:pPr marL="0" indent="0">
              <a:buFont typeface="Wingdings 2" pitchFamily="18" charset="2"/>
              <a:buNone/>
            </a:pPr>
            <a:r>
              <a:rPr kumimoji="0" lang="en-US" altLang="zh-CN" dirty="0" smtClean="0"/>
              <a:t>    </a:t>
            </a:r>
            <a:r>
              <a:rPr kumimoji="0" lang="zh-CN" altLang="en-US" dirty="0" smtClean="0"/>
              <a:t>需要去寻找可用的数据，重建系统状态。</a:t>
            </a:r>
            <a:endParaRPr kumimoji="0" lang="en-US" altLang="zh-CN" dirty="0" smtClean="0"/>
          </a:p>
          <a:p>
            <a:pPr marL="0" indent="0">
              <a:buFont typeface="Wingdings 2" pitchFamily="18" charset="2"/>
              <a:buNone/>
            </a:pPr>
            <a:endParaRPr kumimoji="0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kumimoji="0" lang="zh-CN" altLang="en-US" dirty="0" smtClean="0"/>
              <a:t>恢复的基本原理：冗余</a:t>
            </a:r>
            <a:r>
              <a:rPr kumimoji="0" lang="en-US" altLang="zh-CN" dirty="0" smtClean="0"/>
              <a:t> </a:t>
            </a:r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71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12725" y="357166"/>
            <a:ext cx="8702675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a typeface="黑体" pitchFamily="2" charset="-122"/>
              </a:rPr>
              <a:t>10. 4  </a:t>
            </a:r>
            <a:r>
              <a:rPr lang="zh-CN" altLang="en-US" b="1" dirty="0">
                <a:ea typeface="黑体" pitchFamily="2" charset="-122"/>
              </a:rPr>
              <a:t>恢复技术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备份 </a:t>
            </a:r>
            <a:r>
              <a:rPr lang="en-US" altLang="zh-CN" dirty="0">
                <a:latin typeface="Times New Roman" pitchFamily="18" charset="0"/>
              </a:rPr>
              <a:t>[ </a:t>
            </a:r>
            <a:r>
              <a:rPr lang="en-US" altLang="zh-CN" dirty="0"/>
              <a:t>+</a:t>
            </a:r>
            <a:r>
              <a:rPr lang="zh-CN" altLang="en-US" dirty="0">
                <a:latin typeface="Times New Roman" pitchFamily="18" charset="0"/>
              </a:rPr>
              <a:t>日志 </a:t>
            </a:r>
            <a:r>
              <a:rPr lang="en-US" altLang="zh-CN" dirty="0">
                <a:latin typeface="Times New Roman" pitchFamily="18" charset="0"/>
              </a:rPr>
              <a:t>]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b="1" dirty="0">
                <a:ea typeface="黑体" pitchFamily="2" charset="-122"/>
              </a:rPr>
              <a:t>10.</a:t>
            </a:r>
            <a:r>
              <a:rPr lang="en-US" altLang="zh-CN" b="1" dirty="0">
                <a:latin typeface="Arial" charset="0"/>
                <a:cs typeface="Arial" charset="0"/>
              </a:rPr>
              <a:t> 4.1  </a:t>
            </a:r>
            <a:r>
              <a:rPr lang="zh-CN" altLang="en-US" b="1" dirty="0">
                <a:latin typeface="Arial" charset="0"/>
                <a:ea typeface="黑体" pitchFamily="2" charset="-122"/>
              </a:rPr>
              <a:t>备份技术</a:t>
            </a:r>
            <a:endParaRPr lang="zh-CN" altLang="en-US" b="1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/>
              <a:t>1</a:t>
            </a:r>
            <a:r>
              <a:rPr lang="zh-CN" altLang="en-US" b="1" dirty="0">
                <a:latin typeface="Times New Roman" pitchFamily="18" charset="0"/>
              </a:rPr>
              <a:t>、备份方式</a:t>
            </a:r>
            <a:endParaRPr lang="zh-CN" altLang="en-US" b="1" dirty="0"/>
          </a:p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）静态备份（转储：</a:t>
            </a:r>
            <a:r>
              <a:rPr lang="en-US" altLang="zh-CN" dirty="0"/>
              <a:t>dump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en-US" altLang="zh-CN" dirty="0"/>
              <a:t>DBS</a:t>
            </a:r>
            <a:r>
              <a:rPr lang="zh-CN" altLang="en-US" dirty="0">
                <a:latin typeface="Times New Roman" pitchFamily="18" charset="0"/>
              </a:rPr>
              <a:t>中无事务运行时进行转储。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①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特征：</a:t>
            </a:r>
            <a:endParaRPr lang="zh-CN" altLang="en-US" dirty="0"/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itchFamily="18" charset="0"/>
              </a:rPr>
              <a:t>转储</a:t>
            </a:r>
            <a:r>
              <a:rPr lang="zh-CN" altLang="en-US" dirty="0">
                <a:latin typeface="Times New Roman" pitchFamily="18" charset="0"/>
              </a:rPr>
              <a:t>期间不对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进行任何操作；</a:t>
            </a:r>
            <a:endParaRPr lang="zh-CN" altLang="en-US" dirty="0"/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itchFamily="18" charset="0"/>
              </a:rPr>
              <a:t>一定</a:t>
            </a:r>
            <a:r>
              <a:rPr lang="zh-CN" altLang="en-US" dirty="0">
                <a:latin typeface="Times New Roman" pitchFamily="18" charset="0"/>
              </a:rPr>
              <a:t>得到一个一致性付本。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②</a:t>
            </a:r>
            <a:r>
              <a:rPr lang="zh-CN" altLang="en-US" dirty="0"/>
              <a:t> </a:t>
            </a:r>
            <a:r>
              <a:rPr lang="zh-CN" altLang="en-US" dirty="0" smtClean="0">
                <a:latin typeface="Times New Roman" pitchFamily="18" charset="0"/>
              </a:rPr>
              <a:t>优点</a:t>
            </a:r>
            <a:r>
              <a:rPr lang="en-US" altLang="zh-CN" dirty="0" smtClean="0">
                <a:latin typeface="Times New Roman" pitchFamily="18" charset="0"/>
              </a:rPr>
              <a:t>——</a:t>
            </a:r>
            <a:r>
              <a:rPr lang="zh-CN" altLang="en-US" dirty="0" smtClean="0">
                <a:latin typeface="Times New Roman" pitchFamily="18" charset="0"/>
              </a:rPr>
              <a:t>简单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 smtClean="0">
                <a:latin typeface="宋体" pitchFamily="2" charset="-122"/>
              </a:rPr>
              <a:t>③</a:t>
            </a:r>
            <a:r>
              <a:rPr lang="en-US" altLang="zh-CN" dirty="0" smtClean="0"/>
              <a:t> </a:t>
            </a:r>
            <a:r>
              <a:rPr lang="zh-CN" altLang="en-US" dirty="0" smtClean="0">
                <a:latin typeface="Times New Roman" pitchFamily="18" charset="0"/>
              </a:rPr>
              <a:t>缺点：停止一切事务运行；降低</a:t>
            </a:r>
            <a:r>
              <a:rPr lang="en-US" altLang="zh-CN" dirty="0" smtClean="0"/>
              <a:t>DB</a:t>
            </a:r>
            <a:r>
              <a:rPr lang="zh-CN" altLang="en-US" dirty="0" smtClean="0">
                <a:latin typeface="Times New Roman" pitchFamily="18" charset="0"/>
              </a:rPr>
              <a:t>可用性。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8316913" y="3481388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12725" y="709613"/>
            <a:ext cx="870267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2</a:t>
            </a:r>
            <a:r>
              <a:rPr lang="zh-CN" altLang="en-US" dirty="0">
                <a:latin typeface="Times New Roman" pitchFamily="18" charset="0"/>
              </a:rPr>
              <a:t>）动态备份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 smtClean="0">
                <a:latin typeface="Times New Roman" pitchFamily="18" charset="0"/>
              </a:rPr>
              <a:t>      </a:t>
            </a:r>
            <a:r>
              <a:rPr lang="zh-CN" altLang="en-US" dirty="0" smtClean="0">
                <a:latin typeface="Times New Roman" pitchFamily="18" charset="0"/>
              </a:rPr>
              <a:t>转储</a:t>
            </a:r>
            <a:r>
              <a:rPr lang="zh-CN" altLang="en-US" dirty="0">
                <a:latin typeface="Times New Roman" pitchFamily="18" charset="0"/>
              </a:rPr>
              <a:t>与事务并发执行。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①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特征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转储</a:t>
            </a:r>
            <a:r>
              <a:rPr lang="zh-CN" altLang="en-US" dirty="0">
                <a:latin typeface="Times New Roman" pitchFamily="18" charset="0"/>
              </a:rPr>
              <a:t>期间可对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进行存取与修改操作。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②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优点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不</a:t>
            </a:r>
            <a:r>
              <a:rPr lang="zh-CN" altLang="en-US" dirty="0">
                <a:latin typeface="Times New Roman" pitchFamily="18" charset="0"/>
              </a:rPr>
              <a:t>影响事务运行。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③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缺点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获得</a:t>
            </a:r>
            <a:r>
              <a:rPr lang="zh-CN" altLang="en-US" dirty="0">
                <a:latin typeface="Times New Roman" pitchFamily="18" charset="0"/>
              </a:rPr>
              <a:t>一致性付本较麻烦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如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转储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时，其值为</a:t>
            </a:r>
            <a:r>
              <a:rPr lang="en-US" altLang="zh-CN" dirty="0" smtClean="0">
                <a:solidFill>
                  <a:srgbClr val="FF0000"/>
                </a:solidFill>
              </a:rPr>
              <a:t>100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值为</a:t>
            </a:r>
            <a:r>
              <a:rPr lang="en-US" altLang="zh-CN" dirty="0" smtClean="0">
                <a:latin typeface="Times New Roman" pitchFamily="18" charset="0"/>
              </a:rPr>
              <a:t>200</a:t>
            </a:r>
            <a:r>
              <a:rPr lang="zh-CN" altLang="en-US" dirty="0" smtClean="0">
                <a:latin typeface="Times New Roman" pitchFamily="18" charset="0"/>
              </a:rPr>
              <a:t>，但在随后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转储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时</a:t>
            </a:r>
            <a:r>
              <a:rPr lang="zh-CN" altLang="en-US" dirty="0" smtClean="0">
                <a:latin typeface="Times New Roman" pitchFamily="18" charset="0"/>
              </a:rPr>
              <a:t>，但另一事务修改数据库为</a:t>
            </a:r>
            <a:r>
              <a:rPr lang="en-US" altLang="zh-CN" dirty="0" smtClean="0">
                <a:latin typeface="Times New Roman" pitchFamily="18" charset="0"/>
              </a:rPr>
              <a:t>A=200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B=100</a:t>
            </a:r>
            <a:r>
              <a:rPr lang="zh-CN" altLang="en-US" dirty="0" smtClean="0">
                <a:latin typeface="Times New Roman" pitchFamily="18" charset="0"/>
              </a:rPr>
              <a:t>，这样备份副本是与</a:t>
            </a:r>
            <a:r>
              <a:rPr lang="en-US" altLang="zh-CN" dirty="0" smtClean="0"/>
              <a:t>DB</a:t>
            </a:r>
            <a:r>
              <a:rPr lang="zh-CN" altLang="en-US" dirty="0" smtClean="0">
                <a:latin typeface="Times New Roman" pitchFamily="18" charset="0"/>
              </a:rPr>
              <a:t>中实际值不一致的过时数据。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100211"/>
              </p:ext>
            </p:extLst>
          </p:nvPr>
        </p:nvGraphicFramePr>
        <p:xfrm>
          <a:off x="3635896" y="3140968"/>
          <a:ext cx="48965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时刻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转储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A=100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,B=200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转储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A=200,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B=100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36525" y="788988"/>
            <a:ext cx="87788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/>
              <a:t>2</a:t>
            </a:r>
            <a:r>
              <a:rPr lang="zh-CN" altLang="en-US" b="1" dirty="0">
                <a:latin typeface="Times New Roman" pitchFamily="18" charset="0"/>
              </a:rPr>
              <a:t>、备份策略</a:t>
            </a:r>
            <a:endParaRPr lang="zh-CN" altLang="en-US" b="1" dirty="0"/>
          </a:p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）海量备份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①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方法：定期或不定期将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全部数据转储。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②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优点：简单。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③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缺点：重复转储；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转储</a:t>
            </a:r>
            <a:r>
              <a:rPr lang="zh-CN" altLang="en-US" dirty="0">
                <a:latin typeface="Times New Roman" pitchFamily="18" charset="0"/>
              </a:rPr>
              <a:t>量大；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停止</a:t>
            </a:r>
            <a:r>
              <a:rPr lang="zh-CN" altLang="en-US" dirty="0">
                <a:latin typeface="Times New Roman" pitchFamily="18" charset="0"/>
              </a:rPr>
              <a:t>运行（多为静态转储）。</a:t>
            </a:r>
            <a:endParaRPr lang="zh-CN" altLang="en-US" dirty="0"/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8316913" y="491807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36525" y="781050"/>
            <a:ext cx="8778875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）增量备份（</a:t>
            </a:r>
            <a:r>
              <a:rPr lang="en-US" altLang="zh-CN" dirty="0"/>
              <a:t>incremental clumping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① 方法：每次转储上次转储后更新过的数据。</a:t>
            </a:r>
          </a:p>
          <a:p>
            <a:r>
              <a:rPr lang="zh-CN" altLang="en-US" dirty="0"/>
              <a:t>② 优点：备份量小。</a:t>
            </a:r>
          </a:p>
          <a:p>
            <a:r>
              <a:rPr lang="zh-CN" altLang="en-US" dirty="0"/>
              <a:t>③ 缺点：恢复过程较复杂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（完全、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b="1" dirty="0" smtClean="0"/>
              <a:t>累积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自上次完全备份或者累积备份之后的修改、</a:t>
            </a:r>
            <a:endParaRPr lang="en-US" altLang="zh-CN" b="1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增量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自上次完全或者累积或者增量备份之后的修改）</a:t>
            </a:r>
            <a:endParaRPr lang="zh-CN" altLang="en-US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）写副本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①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方法：每次写时，同时写另一个副本。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②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优点：简单。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③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缺点：重复写，操作效率下降。</a:t>
            </a:r>
            <a:endParaRPr lang="zh-CN" altLang="en-US" dirty="0"/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8316913" y="171767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573016"/>
            <a:ext cx="2111309" cy="422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28596" y="71414"/>
            <a:ext cx="3555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latin typeface="Arial" charset="0"/>
                <a:cs typeface="Arial" charset="0"/>
              </a:rPr>
              <a:t>10.4.2  </a:t>
            </a:r>
            <a:r>
              <a:rPr lang="zh-CN" altLang="en-US" b="1" dirty="0" smtClean="0">
                <a:latin typeface="Arial" charset="0"/>
                <a:ea typeface="黑体" pitchFamily="2" charset="-122"/>
              </a:rPr>
              <a:t>日志（</a:t>
            </a:r>
            <a:r>
              <a:rPr lang="en-US" altLang="zh-CN" b="1" dirty="0" smtClean="0">
                <a:latin typeface="Arial" charset="0"/>
                <a:cs typeface="Arial" charset="0"/>
              </a:rPr>
              <a:t>logging</a:t>
            </a:r>
            <a:r>
              <a:rPr lang="zh-CN" altLang="en-US" b="1" dirty="0" smtClean="0">
                <a:latin typeface="Arial" charset="0"/>
                <a:ea typeface="黑体" pitchFamily="2" charset="-122"/>
              </a:rPr>
              <a:t>）</a:t>
            </a:r>
            <a:endParaRPr lang="zh-CN" altLang="en-US" b="1" dirty="0">
              <a:latin typeface="Arial" charset="0"/>
              <a:cs typeface="Arial" charset="0"/>
            </a:endParaRPr>
          </a:p>
        </p:txBody>
      </p:sp>
      <p:pic>
        <p:nvPicPr>
          <p:cNvPr id="4" name="图片 3" descr="机组值班日志---事件描述事件类别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1190326"/>
            <a:ext cx="7610475" cy="555785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071802" y="442909"/>
            <a:ext cx="4143404" cy="1571636"/>
            <a:chOff x="3071802" y="214290"/>
            <a:chExt cx="4143404" cy="1571636"/>
          </a:xfrm>
        </p:grpSpPr>
        <p:sp>
          <p:nvSpPr>
            <p:cNvPr id="6" name="椭圆 5"/>
            <p:cNvSpPr/>
            <p:nvPr/>
          </p:nvSpPr>
          <p:spPr>
            <a:xfrm>
              <a:off x="3071802" y="1285860"/>
              <a:ext cx="2714644" cy="5000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4929190" y="214290"/>
              <a:ext cx="2286016" cy="500066"/>
            </a:xfrm>
            <a:prstGeom prst="wedgeRoundRectCallout">
              <a:avLst>
                <a:gd name="adj1" fmla="val -67018"/>
                <a:gd name="adj2" fmla="val 162951"/>
                <a:gd name="adj3" fmla="val 1666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日志本页号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59579" y="2804977"/>
            <a:ext cx="3000396" cy="1071570"/>
            <a:chOff x="642910" y="2643182"/>
            <a:chExt cx="3000396" cy="1071570"/>
          </a:xfrm>
        </p:grpSpPr>
        <p:sp>
          <p:nvSpPr>
            <p:cNvPr id="9" name="椭圆 8"/>
            <p:cNvSpPr/>
            <p:nvPr/>
          </p:nvSpPr>
          <p:spPr>
            <a:xfrm>
              <a:off x="642910" y="3357562"/>
              <a:ext cx="714380" cy="3571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标注 12"/>
            <p:cNvSpPr/>
            <p:nvPr/>
          </p:nvSpPr>
          <p:spPr>
            <a:xfrm>
              <a:off x="1571604" y="2643182"/>
              <a:ext cx="2071702" cy="500066"/>
            </a:xfrm>
            <a:prstGeom prst="wedgeRoundRectCallout">
              <a:avLst>
                <a:gd name="adj1" fmla="val -70886"/>
                <a:gd name="adj2" fmla="val 98317"/>
                <a:gd name="adj3" fmla="val 16667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事件开始时间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00298" y="3859126"/>
            <a:ext cx="2286016" cy="1265633"/>
            <a:chOff x="2500298" y="3859126"/>
            <a:chExt cx="2286016" cy="1265633"/>
          </a:xfrm>
        </p:grpSpPr>
        <p:sp>
          <p:nvSpPr>
            <p:cNvPr id="12" name="椭圆 11"/>
            <p:cNvSpPr/>
            <p:nvPr/>
          </p:nvSpPr>
          <p:spPr>
            <a:xfrm>
              <a:off x="2500298" y="3859126"/>
              <a:ext cx="2286016" cy="5000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标注 13"/>
            <p:cNvSpPr/>
            <p:nvPr/>
          </p:nvSpPr>
          <p:spPr>
            <a:xfrm>
              <a:off x="2797525" y="4624693"/>
              <a:ext cx="1643074" cy="500066"/>
            </a:xfrm>
            <a:prstGeom prst="wedgeRoundRectCallout">
              <a:avLst>
                <a:gd name="adj1" fmla="val 8130"/>
                <a:gd name="adj2" fmla="val -110930"/>
                <a:gd name="adj3" fmla="val 16667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事件描述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643438" y="3586181"/>
            <a:ext cx="3714776" cy="1500198"/>
            <a:chOff x="4643438" y="3357562"/>
            <a:chExt cx="3714776" cy="1500198"/>
          </a:xfrm>
        </p:grpSpPr>
        <p:sp>
          <p:nvSpPr>
            <p:cNvPr id="11" name="椭圆 10"/>
            <p:cNvSpPr/>
            <p:nvPr/>
          </p:nvSpPr>
          <p:spPr>
            <a:xfrm>
              <a:off x="4643438" y="4357694"/>
              <a:ext cx="857256" cy="5000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标注 14"/>
            <p:cNvSpPr/>
            <p:nvPr/>
          </p:nvSpPr>
          <p:spPr>
            <a:xfrm>
              <a:off x="6286512" y="3357562"/>
              <a:ext cx="2071702" cy="500066"/>
            </a:xfrm>
            <a:prstGeom prst="wedgeRoundRectCallout">
              <a:avLst>
                <a:gd name="adj1" fmla="val -92727"/>
                <a:gd name="adj2" fmla="val 158641"/>
                <a:gd name="adj3" fmla="val 16667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事件类别</a:t>
              </a:r>
              <a:endParaRPr lang="zh-CN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4348" y="72866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某工厂机组值班日志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071802" y="2844268"/>
            <a:ext cx="3098426" cy="1029175"/>
            <a:chOff x="3964380" y="2169311"/>
            <a:chExt cx="3098426" cy="1029175"/>
          </a:xfrm>
        </p:grpSpPr>
        <p:sp>
          <p:nvSpPr>
            <p:cNvPr id="21" name="椭圆 20"/>
            <p:cNvSpPr/>
            <p:nvPr/>
          </p:nvSpPr>
          <p:spPr>
            <a:xfrm>
              <a:off x="3964380" y="2841296"/>
              <a:ext cx="714380" cy="3571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标注 21"/>
            <p:cNvSpPr/>
            <p:nvPr/>
          </p:nvSpPr>
          <p:spPr>
            <a:xfrm>
              <a:off x="4991104" y="2169311"/>
              <a:ext cx="2071702" cy="500066"/>
            </a:xfrm>
            <a:prstGeom prst="wedgeRoundRectCallout">
              <a:avLst>
                <a:gd name="adj1" fmla="val -70886"/>
                <a:gd name="adj2" fmla="val 98317"/>
                <a:gd name="adj3" fmla="val 16667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事件结束时间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3" name="图片 2" descr="电站通讯设备值班日志---操作及新值旧值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1094757"/>
            <a:ext cx="7572428" cy="5620391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000760" y="2044115"/>
            <a:ext cx="2357454" cy="1928826"/>
            <a:chOff x="6000760" y="2044115"/>
            <a:chExt cx="2357454" cy="1928826"/>
          </a:xfrm>
        </p:grpSpPr>
        <p:sp>
          <p:nvSpPr>
            <p:cNvPr id="5" name="椭圆 4"/>
            <p:cNvSpPr/>
            <p:nvPr/>
          </p:nvSpPr>
          <p:spPr>
            <a:xfrm>
              <a:off x="6000760" y="2044115"/>
              <a:ext cx="857256" cy="3571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标注 5"/>
            <p:cNvSpPr/>
            <p:nvPr/>
          </p:nvSpPr>
          <p:spPr>
            <a:xfrm>
              <a:off x="6286512" y="3472875"/>
              <a:ext cx="2071702" cy="500066"/>
            </a:xfrm>
            <a:prstGeom prst="wedgeRoundRectCallout">
              <a:avLst>
                <a:gd name="adj1" fmla="val -21288"/>
                <a:gd name="adj2" fmla="val -271165"/>
                <a:gd name="adj3" fmla="val 16667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新值与旧值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6929454" y="2044115"/>
              <a:ext cx="857256" cy="3571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71538" y="615355"/>
            <a:ext cx="3570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某电站通讯设备监控日志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3" name="图片 2" descr="市场经理值班日志---处理状态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1214422"/>
            <a:ext cx="8429684" cy="54292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0100" y="71435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某市场经理值班日志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29190" y="442908"/>
            <a:ext cx="2714644" cy="2343150"/>
            <a:chOff x="4929190" y="442908"/>
            <a:chExt cx="2714644" cy="2343150"/>
          </a:xfrm>
        </p:grpSpPr>
        <p:sp>
          <p:nvSpPr>
            <p:cNvPr id="6" name="椭圆 5"/>
            <p:cNvSpPr/>
            <p:nvPr/>
          </p:nvSpPr>
          <p:spPr>
            <a:xfrm>
              <a:off x="6858016" y="1643050"/>
              <a:ext cx="785818" cy="11430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4929190" y="442908"/>
              <a:ext cx="2286016" cy="1329907"/>
            </a:xfrm>
            <a:prstGeom prst="wedgeRoundRectCallout">
              <a:avLst>
                <a:gd name="adj1" fmla="val 38136"/>
                <a:gd name="adj2" fmla="val 67166"/>
                <a:gd name="adj3" fmla="val 1666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事件处理状态：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正在处理、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处理完毕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28596" y="642918"/>
            <a:ext cx="8429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ea typeface="黑体" pitchFamily="2" charset="-122"/>
              </a:rPr>
              <a:t>10.</a:t>
            </a:r>
            <a:r>
              <a:rPr lang="en-US" altLang="zh-CN" b="1" dirty="0" smtClean="0">
                <a:latin typeface="Arial" charset="0"/>
                <a:cs typeface="Arial" charset="0"/>
              </a:rPr>
              <a:t> 4.2  </a:t>
            </a:r>
            <a:r>
              <a:rPr lang="zh-CN" altLang="en-US" b="1" dirty="0" smtClean="0">
                <a:latin typeface="Arial" charset="0"/>
                <a:ea typeface="黑体" pitchFamily="2" charset="-122"/>
              </a:rPr>
              <a:t>日志（</a:t>
            </a:r>
            <a:r>
              <a:rPr lang="en-US" altLang="zh-CN" b="1" dirty="0" smtClean="0">
                <a:latin typeface="Arial" charset="0"/>
                <a:cs typeface="Arial" charset="0"/>
              </a:rPr>
              <a:t>logging</a:t>
            </a:r>
            <a:r>
              <a:rPr lang="zh-CN" altLang="en-US" b="1" dirty="0" smtClean="0">
                <a:latin typeface="Arial" charset="0"/>
                <a:ea typeface="黑体" pitchFamily="2" charset="-122"/>
              </a:rPr>
              <a:t>）</a:t>
            </a:r>
            <a:endParaRPr lang="en-US" altLang="zh-CN" b="1" dirty="0" smtClean="0">
              <a:latin typeface="Arial" charset="0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宋体" pitchFamily="2" charset="-122"/>
                <a:cs typeface="Arial" charset="0"/>
              </a:rPr>
              <a:t>    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  <a:cs typeface="Arial" charset="0"/>
              </a:rPr>
              <a:t>实际生活中的日志</a:t>
            </a:r>
            <a:r>
              <a:rPr lang="en-US" altLang="zh-CN" dirty="0" smtClean="0">
                <a:latin typeface="宋体" pitchFamily="2" charset="-122"/>
                <a:cs typeface="Arial" charset="0"/>
              </a:rPr>
              <a:t>——</a:t>
            </a:r>
            <a:r>
              <a:rPr lang="zh-CN" altLang="en-US" dirty="0" smtClean="0">
                <a:latin typeface="宋体" pitchFamily="2" charset="-122"/>
                <a:cs typeface="Arial" charset="0"/>
              </a:rPr>
              <a:t>对某个设备、某种资源的动态变化过程的历史记录，以便对曾经发生的问题进行分析</a:t>
            </a:r>
            <a:endParaRPr lang="en-US" altLang="zh-CN" dirty="0" smtClean="0">
              <a:latin typeface="宋体" pitchFamily="2" charset="-122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 smtClean="0">
                <a:latin typeface="宋体" pitchFamily="2" charset="-122"/>
                <a:cs typeface="Arial" charset="0"/>
              </a:rPr>
              <a:t>    ——</a:t>
            </a:r>
            <a:r>
              <a:rPr lang="zh-CN" altLang="en-US" dirty="0" smtClean="0">
                <a:latin typeface="宋体" pitchFamily="2" charset="-122"/>
                <a:cs typeface="Arial" charset="0"/>
              </a:rPr>
              <a:t>故障分析</a:t>
            </a:r>
            <a:endParaRPr lang="en-US" altLang="zh-CN" dirty="0" smtClean="0">
              <a:latin typeface="宋体" pitchFamily="2" charset="-122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 smtClean="0">
                <a:latin typeface="宋体" pitchFamily="2" charset="-122"/>
                <a:cs typeface="Arial" charset="0"/>
              </a:rPr>
              <a:t>    ——</a:t>
            </a:r>
            <a:r>
              <a:rPr lang="zh-CN" altLang="en-US" dirty="0" smtClean="0">
                <a:latin typeface="宋体" pitchFamily="2" charset="-122"/>
                <a:cs typeface="Arial" charset="0"/>
              </a:rPr>
              <a:t>安全性分析</a:t>
            </a:r>
            <a:endParaRPr lang="en-US" altLang="zh-CN" dirty="0" smtClean="0">
              <a:latin typeface="宋体" pitchFamily="2" charset="-122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 smtClean="0">
                <a:latin typeface="宋体" pitchFamily="2" charset="-122"/>
                <a:cs typeface="Arial" charset="0"/>
              </a:rPr>
              <a:t>    </a:t>
            </a:r>
            <a:r>
              <a:rPr lang="zh-CN" altLang="en-US" dirty="0" smtClean="0">
                <a:latin typeface="宋体" pitchFamily="2" charset="-122"/>
                <a:cs typeface="Arial" charset="0"/>
              </a:rPr>
              <a:t>。。。</a:t>
            </a:r>
            <a:endParaRPr lang="en-US" altLang="zh-CN" dirty="0" smtClean="0">
              <a:latin typeface="宋体" pitchFamily="2" charset="-122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宋体" pitchFamily="2" charset="-122"/>
                <a:cs typeface="Arial" charset="0"/>
              </a:rPr>
              <a:t>需求：客观记录事件或者操作的当时的环境、动作的过程、造成的影响，并且便于查找。</a:t>
            </a:r>
            <a:endParaRPr lang="en-US" altLang="zh-CN" dirty="0" smtClean="0">
              <a:latin typeface="宋体" pitchFamily="2" charset="-122"/>
              <a:cs typeface="Arial" charset="0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714744" y="2500306"/>
            <a:ext cx="2428892" cy="612648"/>
          </a:xfrm>
          <a:prstGeom prst="wedgeRoundRectCallout">
            <a:avLst>
              <a:gd name="adj1" fmla="val 41265"/>
              <a:gd name="adj2" fmla="val 159438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宋体" pitchFamily="2" charset="-122"/>
                <a:cs typeface="Arial" charset="0"/>
              </a:rPr>
              <a:t>例如时间、地点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7072330" y="2786058"/>
            <a:ext cx="1643074" cy="755524"/>
          </a:xfrm>
          <a:prstGeom prst="wedgeRoundRectCallout">
            <a:avLst>
              <a:gd name="adj1" fmla="val -39192"/>
              <a:gd name="adj2" fmla="val 87454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宋体" pitchFamily="2" charset="-122"/>
                <a:cs typeface="Arial" charset="0"/>
              </a:rPr>
              <a:t>包括先后顺序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4716016" y="4470276"/>
            <a:ext cx="3500462" cy="785818"/>
          </a:xfrm>
          <a:prstGeom prst="wedgeRoundRectCallout">
            <a:avLst>
              <a:gd name="adj1" fmla="val -136557"/>
              <a:gd name="adj2" fmla="val -4184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宋体" pitchFamily="2" charset="-122"/>
                <a:cs typeface="Arial" charset="0"/>
              </a:rPr>
              <a:t>例如旧</a:t>
            </a:r>
            <a:r>
              <a:rPr lang="zh-CN" altLang="en-US" dirty="0" smtClean="0">
                <a:latin typeface="宋体" pitchFamily="2" charset="-122"/>
                <a:cs typeface="Arial" charset="0"/>
              </a:rPr>
              <a:t>状态和新</a:t>
            </a:r>
            <a:r>
              <a:rPr lang="zh-CN" altLang="en-US" dirty="0">
                <a:latin typeface="宋体" pitchFamily="2" charset="-122"/>
                <a:cs typeface="Arial" charset="0"/>
              </a:rPr>
              <a:t>状态、是否正常</a:t>
            </a:r>
            <a:r>
              <a:rPr lang="zh-CN" altLang="en-US" dirty="0" smtClean="0">
                <a:latin typeface="宋体" pitchFamily="2" charset="-122"/>
                <a:cs typeface="Arial" charset="0"/>
              </a:rPr>
              <a:t>完成</a:t>
            </a:r>
            <a:endParaRPr lang="zh-CN" altLang="en-US" dirty="0" smtClean="0">
              <a:latin typeface="宋体" pitchFamily="2" charset="-122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992" y="5256094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</a:t>
            </a:r>
            <a:r>
              <a:rPr lang="zh-CN" altLang="en-US" dirty="0" smtClean="0">
                <a:solidFill>
                  <a:srgbClr val="0000FF"/>
                </a:solidFill>
              </a:rPr>
              <a:t>在数据库系统中，</a:t>
            </a:r>
            <a:r>
              <a:rPr lang="en-US" altLang="zh-CN" dirty="0" smtClean="0">
                <a:solidFill>
                  <a:srgbClr val="0000FF"/>
                </a:solidFill>
              </a:rPr>
              <a:t>DB</a:t>
            </a:r>
            <a:r>
              <a:rPr lang="zh-CN" altLang="en-US" dirty="0" smtClean="0">
                <a:solidFill>
                  <a:srgbClr val="0000FF"/>
                </a:solidFill>
              </a:rPr>
              <a:t>文件也是一种设备和资源，也有类似的需求，对应的有日志文件及其维护机制。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    </a:t>
            </a:r>
            <a:r>
              <a:rPr lang="zh-CN" altLang="en-US" b="1" dirty="0" smtClean="0">
                <a:solidFill>
                  <a:srgbClr val="FF0000"/>
                </a:solidFill>
              </a:rPr>
              <a:t>有了日志，数据库的恢复子系统就有了“自己的数据”。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12725" y="714356"/>
            <a:ext cx="87788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黑体" pitchFamily="2" charset="-122"/>
              </a:rPr>
              <a:t>10.1  </a:t>
            </a:r>
            <a:r>
              <a:rPr lang="zh-CN" altLang="en-US" sz="2800" b="1" dirty="0">
                <a:ea typeface="黑体" pitchFamily="2" charset="-122"/>
              </a:rPr>
              <a:t>什么</a:t>
            </a:r>
            <a:r>
              <a:rPr lang="zh-CN" altLang="en-US" sz="2800" b="1" dirty="0" smtClean="0">
                <a:ea typeface="黑体" pitchFamily="2" charset="-122"/>
              </a:rPr>
              <a:t>是数据库恢复</a:t>
            </a:r>
            <a:endParaRPr lang="zh-CN" altLang="en-US" sz="2800" b="1" dirty="0"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        将因破坏或故障而导致的</a:t>
            </a:r>
            <a:r>
              <a:rPr lang="en-US" altLang="zh-CN" sz="2800" dirty="0"/>
              <a:t>DB</a:t>
            </a:r>
            <a:r>
              <a:rPr lang="zh-CN" altLang="en-US" sz="2800" dirty="0">
                <a:latin typeface="Times New Roman" pitchFamily="18" charset="0"/>
              </a:rPr>
              <a:t>数据的错误状态恢复到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最近一个正确状态</a:t>
            </a:r>
            <a:r>
              <a:rPr lang="zh-CN" altLang="en-US" sz="2800" dirty="0">
                <a:latin typeface="Times New Roman" pitchFamily="18" charset="0"/>
              </a:rPr>
              <a:t>的技术。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ea typeface="黑体" pitchFamily="2" charset="-122"/>
              </a:rPr>
              <a:t>10. 2  </a:t>
            </a:r>
            <a:r>
              <a:rPr lang="zh-CN" altLang="en-US" sz="2800" b="1" dirty="0">
                <a:ea typeface="黑体" pitchFamily="2" charset="-122"/>
              </a:rPr>
              <a:t>目标</a:t>
            </a:r>
          </a:p>
          <a:p>
            <a:pPr>
              <a:spcBef>
                <a:spcPct val="50000"/>
              </a:spcBef>
            </a:pPr>
            <a:r>
              <a:rPr lang="en-US" altLang="zh-CN" sz="2800" dirty="0"/>
              <a:t>1</a:t>
            </a:r>
            <a:r>
              <a:rPr lang="zh-CN" altLang="en-US" sz="2800" dirty="0">
                <a:latin typeface="Times New Roman" pitchFamily="18" charset="0"/>
              </a:rPr>
              <a:t>、保持事务原子</a:t>
            </a:r>
            <a:r>
              <a:rPr lang="zh-CN" altLang="en-US" sz="2800" dirty="0" smtClean="0">
                <a:latin typeface="Times New Roman" pitchFamily="18" charset="0"/>
              </a:rPr>
              <a:t>性（</a:t>
            </a:r>
            <a:r>
              <a:rPr lang="en-US" altLang="zh-CN" sz="2800" dirty="0" smtClean="0"/>
              <a:t>Atomicity</a:t>
            </a:r>
            <a:r>
              <a:rPr lang="zh-CN" altLang="en-US" sz="2800" dirty="0" smtClean="0">
                <a:latin typeface="Times New Roman" pitchFamily="18" charset="0"/>
              </a:rPr>
              <a:t>） ；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en-US" altLang="zh-CN" sz="2800" dirty="0"/>
              <a:t>2</a:t>
            </a:r>
            <a:r>
              <a:rPr lang="zh-CN" altLang="en-US" sz="2800" dirty="0">
                <a:latin typeface="Times New Roman" pitchFamily="18" charset="0"/>
              </a:rPr>
              <a:t>、保持事务</a:t>
            </a:r>
            <a:r>
              <a:rPr lang="zh-CN" altLang="en-US" sz="2800" dirty="0" smtClean="0">
                <a:latin typeface="Times New Roman" pitchFamily="18" charset="0"/>
              </a:rPr>
              <a:t>持久性（</a:t>
            </a:r>
            <a:r>
              <a:rPr lang="en-US" altLang="zh-CN" sz="2800" dirty="0" smtClean="0">
                <a:latin typeface="Times New Roman" pitchFamily="18" charset="0"/>
              </a:rPr>
              <a:t>D</a:t>
            </a:r>
            <a:r>
              <a:rPr lang="en-US" altLang="zh-CN" sz="2800" dirty="0" smtClean="0"/>
              <a:t>urability</a:t>
            </a:r>
            <a:r>
              <a:rPr lang="zh-CN" altLang="en-US" sz="2800" dirty="0" smtClean="0">
                <a:latin typeface="Times New Roman" pitchFamily="18" charset="0"/>
              </a:rPr>
              <a:t>） 。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04800" y="609600"/>
            <a:ext cx="8162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8316913" y="279717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横卷形 5"/>
          <p:cNvSpPr/>
          <p:nvPr/>
        </p:nvSpPr>
        <p:spPr>
          <a:xfrm>
            <a:off x="428596" y="4143380"/>
            <a:ext cx="7572428" cy="100013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事务</a:t>
            </a:r>
            <a:r>
              <a:rPr lang="en-US" altLang="zh-CN" dirty="0" smtClean="0"/>
              <a:t>——transaction——</a:t>
            </a:r>
            <a:r>
              <a:rPr lang="zh-CN" altLang="en-US" dirty="0" smtClean="0"/>
              <a:t>交易、买卖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285720" y="5286388"/>
            <a:ext cx="8501122" cy="1214422"/>
          </a:xfrm>
          <a:prstGeom prst="wedgeRoundRectCallout">
            <a:avLst>
              <a:gd name="adj1" fmla="val -29922"/>
              <a:gd name="adj2" fmla="val -669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现代计算机的运行原理及硬件特点使得事务处理任务艰巨，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提供数据共享服务的需求使得事务处理更加复杂，事务处理成为数据库的核心问题之一。标志性人物：</a:t>
            </a:r>
            <a:r>
              <a:rPr lang="en-US" altLang="zh-CN" dirty="0" smtClean="0"/>
              <a:t>Jim Gray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136525" y="776288"/>
            <a:ext cx="877887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a typeface="黑体" pitchFamily="2" charset="-122"/>
              </a:rPr>
              <a:t>10.</a:t>
            </a:r>
            <a:r>
              <a:rPr lang="en-US" altLang="zh-CN" b="1" dirty="0">
                <a:latin typeface="Arial" charset="0"/>
                <a:cs typeface="Arial" charset="0"/>
              </a:rPr>
              <a:t> 4.2  </a:t>
            </a:r>
            <a:r>
              <a:rPr lang="zh-CN" altLang="en-US" b="1" dirty="0">
                <a:latin typeface="Arial" charset="0"/>
                <a:ea typeface="黑体" pitchFamily="2" charset="-122"/>
              </a:rPr>
              <a:t>日志（</a:t>
            </a:r>
            <a:r>
              <a:rPr lang="en-US" altLang="zh-CN" b="1" dirty="0">
                <a:latin typeface="Arial" charset="0"/>
                <a:cs typeface="Arial" charset="0"/>
              </a:rPr>
              <a:t>logging</a:t>
            </a:r>
            <a:r>
              <a:rPr lang="zh-CN" altLang="en-US" b="1" dirty="0">
                <a:latin typeface="Arial" charset="0"/>
                <a:ea typeface="黑体" pitchFamily="2" charset="-122"/>
              </a:rPr>
              <a:t>）</a:t>
            </a:r>
            <a:endParaRPr lang="zh-CN" altLang="en-US" b="1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/>
              <a:t>1</a:t>
            </a:r>
            <a:r>
              <a:rPr lang="zh-CN" altLang="en-US" b="1" dirty="0">
                <a:latin typeface="Times New Roman" pitchFamily="18" charset="0"/>
              </a:rPr>
              <a:t>、日志概念</a:t>
            </a:r>
            <a:endParaRPr lang="zh-CN" altLang="en-US" b="1" dirty="0"/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记录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事务</a:t>
            </a:r>
            <a:r>
              <a:rPr lang="zh-CN" altLang="en-US" dirty="0" smtClean="0">
                <a:latin typeface="Times New Roman" pitchFamily="18" charset="0"/>
              </a:rPr>
              <a:t>对数据库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</a:rPr>
              <a:t>更新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操作</a:t>
            </a:r>
            <a:r>
              <a:rPr lang="zh-CN" altLang="en-US" dirty="0">
                <a:latin typeface="Times New Roman" pitchFamily="18" charset="0"/>
              </a:rPr>
              <a:t>的文件称之为日志文件。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2</a:t>
            </a:r>
            <a:r>
              <a:rPr lang="zh-CN" altLang="en-US" b="1" dirty="0">
                <a:latin typeface="Times New Roman" pitchFamily="18" charset="0"/>
              </a:rPr>
              <a:t>、日志文件类型</a:t>
            </a:r>
            <a:endParaRPr lang="zh-CN" altLang="en-US" b="1" dirty="0"/>
          </a:p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）记录为单位日志文件；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）数据块为单位日志文件。</a:t>
            </a:r>
          </a:p>
          <a:p>
            <a:endParaRPr lang="zh-CN" altLang="en-US" dirty="0"/>
          </a:p>
          <a:p>
            <a:r>
              <a:rPr lang="en-US" altLang="zh-CN" b="1" dirty="0"/>
              <a:t>3</a:t>
            </a:r>
            <a:r>
              <a:rPr lang="zh-CN" altLang="en-US" b="1" dirty="0" smtClean="0">
                <a:latin typeface="Times New Roman" pitchFamily="18" charset="0"/>
              </a:rPr>
              <a:t>、以记录</a:t>
            </a:r>
            <a:r>
              <a:rPr lang="zh-CN" altLang="en-US" b="1" dirty="0">
                <a:latin typeface="Times New Roman" pitchFamily="18" charset="0"/>
              </a:rPr>
              <a:t>为</a:t>
            </a:r>
            <a:r>
              <a:rPr lang="zh-CN" altLang="en-US" b="1" dirty="0" smtClean="0">
                <a:latin typeface="Times New Roman" pitchFamily="18" charset="0"/>
              </a:rPr>
              <a:t>单位的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日志文件</a:t>
            </a:r>
            <a:r>
              <a:rPr lang="zh-CN" altLang="en-US" b="1" dirty="0">
                <a:latin typeface="Times New Roman" pitchFamily="18" charset="0"/>
              </a:rPr>
              <a:t>内容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）事务开始标记（一个日志记录）；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）事务结束标记（一个日志记录）；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）每个事务的所有更新操作（每个操作一个日志记录）。</a:t>
            </a: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2051720" y="6034088"/>
            <a:ext cx="6265193" cy="609600"/>
          </a:xfrm>
          <a:prstGeom prst="wedgeRoundRectCallout">
            <a:avLst>
              <a:gd name="adj1" fmla="val 8500"/>
              <a:gd name="adj2" fmla="val -89577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zh-CN" altLang="en-US" dirty="0" smtClean="0"/>
              <a:t>如何描述</a:t>
            </a:r>
            <a:r>
              <a:rPr lang="zh-CN" altLang="en-US" dirty="0" smtClean="0">
                <a:solidFill>
                  <a:srgbClr val="0000FF"/>
                </a:solidFill>
              </a:rPr>
              <a:t>“操作”？事务夭折有无“操作？”</a:t>
            </a:r>
            <a:endParaRPr lang="zh-CN" altLang="en-US" dirty="0"/>
          </a:p>
        </p:txBody>
      </p:sp>
      <p:sp>
        <p:nvSpPr>
          <p:cNvPr id="18436" name="AutoShape 8"/>
          <p:cNvSpPr>
            <a:spLocks noChangeArrowheads="1"/>
          </p:cNvSpPr>
          <p:nvPr/>
        </p:nvSpPr>
        <p:spPr bwMode="auto">
          <a:xfrm>
            <a:off x="8316913" y="185737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52541-0E55-448D-9C6C-64FB315CE913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" name="圆角矩形标注 2"/>
          <p:cNvSpPr/>
          <p:nvPr/>
        </p:nvSpPr>
        <p:spPr>
          <a:xfrm>
            <a:off x="5867400" y="3284984"/>
            <a:ext cx="2232992" cy="720080"/>
          </a:xfrm>
          <a:prstGeom prst="wedgeRoundRectCallout">
            <a:avLst>
              <a:gd name="adj1" fmla="val -95685"/>
              <a:gd name="adj2" fmla="val -2678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两种日志都对应数据库操作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36525" y="781050"/>
            <a:ext cx="8778875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每个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日志记录</a:t>
            </a:r>
            <a:r>
              <a:rPr lang="zh-CN" altLang="en-US" dirty="0">
                <a:latin typeface="Times New Roman" pitchFamily="18" charset="0"/>
              </a:rPr>
              <a:t>内容（记录头</a:t>
            </a:r>
            <a:r>
              <a:rPr lang="en-US" altLang="zh-CN" dirty="0">
                <a:latin typeface="Times New Roman" pitchFamily="18" charset="0"/>
              </a:rPr>
              <a:t>+</a:t>
            </a:r>
            <a:r>
              <a:rPr lang="zh-CN" altLang="en-US" dirty="0">
                <a:latin typeface="Times New Roman" pitchFamily="18" charset="0"/>
              </a:rPr>
              <a:t>记录体）：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）事务标识（</a:t>
            </a:r>
            <a:r>
              <a:rPr lang="en-US" altLang="zh-CN" dirty="0">
                <a:latin typeface="Times New Roman" pitchFamily="18" charset="0"/>
              </a:rPr>
              <a:t>TRID</a:t>
            </a:r>
            <a:r>
              <a:rPr lang="zh-CN" altLang="en-US" dirty="0">
                <a:latin typeface="Times New Roman" pitchFamily="18" charset="0"/>
              </a:rPr>
              <a:t>）；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）操作类型；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）操作对象；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4</a:t>
            </a:r>
            <a:r>
              <a:rPr lang="zh-CN" altLang="en-US" dirty="0">
                <a:latin typeface="Times New Roman" pitchFamily="18" charset="0"/>
              </a:rPr>
              <a:t>）更新前数据旧值；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5</a:t>
            </a:r>
            <a:r>
              <a:rPr lang="zh-CN" altLang="en-US" dirty="0">
                <a:latin typeface="Times New Roman" pitchFamily="18" charset="0"/>
              </a:rPr>
              <a:t>）更新后数据新值。</a:t>
            </a:r>
            <a:endParaRPr lang="zh-CN" altLang="en-US" dirty="0"/>
          </a:p>
          <a:p>
            <a:pPr>
              <a:spcBef>
                <a:spcPct val="50000"/>
              </a:spcBef>
            </a:pPr>
            <a:endParaRPr lang="zh-CN" altLang="en-US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4</a:t>
            </a:r>
            <a:r>
              <a:rPr lang="zh-CN" altLang="en-US" b="1" dirty="0" smtClean="0">
                <a:latin typeface="Times New Roman" pitchFamily="18" charset="0"/>
              </a:rPr>
              <a:t>、以数据</a:t>
            </a:r>
            <a:r>
              <a:rPr lang="zh-CN" altLang="en-US" b="1" dirty="0">
                <a:latin typeface="Times New Roman" pitchFamily="18" charset="0"/>
              </a:rPr>
              <a:t>块为</a:t>
            </a:r>
            <a:r>
              <a:rPr lang="zh-CN" altLang="en-US" b="1" dirty="0" smtClean="0">
                <a:latin typeface="Times New Roman" pitchFamily="18" charset="0"/>
              </a:rPr>
              <a:t>单位的日志文件</a:t>
            </a:r>
            <a:r>
              <a:rPr lang="zh-CN" altLang="en-US" b="1" dirty="0">
                <a:latin typeface="Times New Roman" pitchFamily="18" charset="0"/>
              </a:rPr>
              <a:t>内容</a:t>
            </a:r>
            <a:endParaRPr lang="zh-CN" altLang="en-US" b="1" dirty="0"/>
          </a:p>
          <a:p>
            <a:pPr>
              <a:spcBef>
                <a:spcPct val="50000"/>
              </a:spcBef>
            </a:pPr>
            <a:r>
              <a:rPr lang="zh-CN" altLang="en-US" dirty="0"/>
              <a:t>事务标识</a:t>
            </a:r>
            <a:r>
              <a:rPr lang="en-US" altLang="zh-CN" dirty="0"/>
              <a:t>+</a:t>
            </a:r>
            <a:r>
              <a:rPr lang="zh-CN" altLang="en-US" dirty="0"/>
              <a:t>数据块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）数据块（整块）更新前内容；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）数据块更新后内容。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36525" y="781050"/>
            <a:ext cx="8855075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5</a:t>
            </a:r>
            <a:r>
              <a:rPr lang="zh-CN" altLang="en-US" dirty="0">
                <a:latin typeface="Times New Roman" pitchFamily="18" charset="0"/>
              </a:rPr>
              <a:t>、日志管理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）按事务操作执行时间顺序记日志（多个事务操作并发）；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）须先写日志后写</a:t>
            </a:r>
            <a:r>
              <a:rPr lang="en-US" altLang="zh-CN" dirty="0"/>
              <a:t>DB</a:t>
            </a:r>
            <a:r>
              <a:rPr lang="zh-CN" altLang="en-US" dirty="0"/>
              <a:t>文件</a:t>
            </a:r>
            <a:r>
              <a:rPr lang="zh-CN" altLang="en-US" dirty="0">
                <a:latin typeface="Times New Roman" pitchFamily="18" charset="0"/>
              </a:rPr>
              <a:t>！！！！！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先写日志协议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——WAL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dirty="0"/>
              <a:t>6</a:t>
            </a:r>
            <a:r>
              <a:rPr lang="zh-CN" altLang="en-US" dirty="0">
                <a:latin typeface="Times New Roman" pitchFamily="18" charset="0"/>
              </a:rPr>
              <a:t>、用途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）事务恢复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故障恢复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）系统分析</a:t>
            </a:r>
            <a:endParaRPr lang="zh-CN" altLang="en-US" b="1" dirty="0">
              <a:ea typeface="黑体" pitchFamily="2" charset="-122"/>
            </a:endParaRP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8388350" y="181292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642918"/>
            <a:ext cx="4972056" cy="6000792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联机日志文件和归档日志文件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 smtClean="0"/>
              <a:t>日志文件可分为两类：</a:t>
            </a:r>
            <a:endParaRPr lang="en-US" altLang="zh-CN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）联机日志文件</a:t>
            </a:r>
            <a:endParaRPr lang="en-US" altLang="zh-CN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 smtClean="0"/>
              <a:t>    大小有限，直接和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日志缓冲区关联，保存数据库当前一段时间内的事务执行的变化过程，主要用于</a:t>
            </a:r>
            <a:r>
              <a:rPr lang="zh-CN" altLang="en-US" dirty="0" smtClean="0">
                <a:solidFill>
                  <a:srgbClr val="0000FF"/>
                </a:solidFill>
              </a:rPr>
              <a:t>事务故障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00FF"/>
                </a:solidFill>
              </a:rPr>
              <a:t>系统故障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）归档日志文件。</a:t>
            </a:r>
            <a:endParaRPr lang="en-US" altLang="zh-CN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 smtClean="0"/>
              <a:t>    保存历史上所有的不再用于联机处理的日志记录，由联机日志文件归档而成，主要用于</a:t>
            </a:r>
            <a:r>
              <a:rPr lang="zh-CN" altLang="en-US" dirty="0" smtClean="0">
                <a:solidFill>
                  <a:srgbClr val="0000FF"/>
                </a:solidFill>
              </a:rPr>
              <a:t>介质故障</a:t>
            </a:r>
            <a:r>
              <a:rPr lang="zh-CN" altLang="en-US" dirty="0" smtClean="0"/>
              <a:t>的恢复。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6" name="图片 5" descr="联机日志和归档日志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56" y="857232"/>
            <a:ext cx="3500462" cy="5534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85720" y="785794"/>
            <a:ext cx="85011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日志记录的使用（操作）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REDO</a:t>
            </a:r>
            <a:r>
              <a:rPr lang="en-US" altLang="zh-CN" dirty="0" smtClean="0">
                <a:latin typeface="Times New Roman" pitchFamily="18" charset="0"/>
              </a:rPr>
              <a:t>——</a:t>
            </a:r>
            <a:r>
              <a:rPr lang="zh-CN" altLang="en-US" dirty="0" smtClean="0"/>
              <a:t>可理解为将日志记录对应的操作执行一遍，运用数据的</a:t>
            </a:r>
            <a:r>
              <a:rPr lang="zh-CN" altLang="en-US" dirty="0" smtClean="0">
                <a:solidFill>
                  <a:srgbClr val="0000FF"/>
                </a:solidFill>
              </a:rPr>
              <a:t>后像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UNDO</a:t>
            </a:r>
            <a:r>
              <a:rPr lang="en-US" altLang="zh-CN" dirty="0" smtClean="0">
                <a:latin typeface="Times New Roman" pitchFamily="18" charset="0"/>
              </a:rPr>
              <a:t>——</a:t>
            </a:r>
            <a:r>
              <a:rPr lang="zh-CN" altLang="en-US" dirty="0" smtClean="0"/>
              <a:t>可理解为将日志记录对应的操作的逆操作执行一遍，运用数据的</a:t>
            </a:r>
            <a:r>
              <a:rPr lang="zh-CN" altLang="en-US" dirty="0" smtClean="0">
                <a:solidFill>
                  <a:srgbClr val="0000FF"/>
                </a:solidFill>
              </a:rPr>
              <a:t>前像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波形 3"/>
          <p:cNvSpPr/>
          <p:nvPr/>
        </p:nvSpPr>
        <p:spPr>
          <a:xfrm>
            <a:off x="428596" y="3000372"/>
            <a:ext cx="7429552" cy="1643074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注：</a:t>
            </a:r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zh-CN" altLang="en-US" dirty="0" smtClean="0">
                <a:latin typeface="Verdana" pitchFamily="34" charset="0"/>
                <a:cs typeface="Verdana" pitchFamily="34" charset="0"/>
              </a:rPr>
              <a:t>）</a:t>
            </a:r>
            <a:r>
              <a:rPr lang="zh-CN" altLang="en-US" dirty="0" smtClean="0"/>
              <a:t>执行的方向；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2</a:t>
            </a:r>
            <a:r>
              <a:rPr lang="zh-CN" altLang="en-US" dirty="0" smtClean="0">
                <a:latin typeface="Verdana" pitchFamily="34" charset="0"/>
                <a:cs typeface="Verdana" pitchFamily="34" charset="0"/>
              </a:rPr>
              <a:t>）</a:t>
            </a:r>
            <a:r>
              <a:rPr lang="en-US" altLang="zh-CN" dirty="0" smtClean="0">
                <a:latin typeface="Verdana" pitchFamily="34" charset="0"/>
                <a:cs typeface="Verdana" pitchFamily="34" charset="0"/>
              </a:rPr>
              <a:t>DB</a:t>
            </a:r>
            <a:r>
              <a:rPr lang="zh-CN" altLang="en-US" dirty="0" smtClean="0">
                <a:latin typeface="Verdana" pitchFamily="34" charset="0"/>
                <a:cs typeface="Verdana" pitchFamily="34" charset="0"/>
              </a:rPr>
              <a:t>的</a:t>
            </a:r>
            <a:r>
              <a:rPr lang="zh-CN" altLang="en-US" dirty="0" smtClean="0"/>
              <a:t>状态。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7158" y="4857760"/>
            <a:ext cx="828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dirty="0" smtClean="0"/>
              <a:t> 幂等性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    每个日志记录的</a:t>
            </a:r>
            <a:r>
              <a:rPr lang="en-US" altLang="zh-CN" dirty="0" smtClean="0"/>
              <a:t>UNDO</a:t>
            </a:r>
            <a:r>
              <a:rPr lang="zh-CN" altLang="en-US" dirty="0" smtClean="0"/>
              <a:t>操作和</a:t>
            </a:r>
            <a:r>
              <a:rPr lang="en-US" altLang="zh-CN" dirty="0" smtClean="0"/>
              <a:t>REDO</a:t>
            </a:r>
            <a:r>
              <a:rPr lang="zh-CN" altLang="en-US" dirty="0" smtClean="0"/>
              <a:t>操作都具有幂等性，即无论重复执行多少次，效果等同于执行一次。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2500298" y="4572008"/>
            <a:ext cx="914400" cy="612648"/>
          </a:xfrm>
          <a:prstGeom prst="wedgeRoundRectCallout">
            <a:avLst>
              <a:gd name="adj1" fmla="val -128625"/>
              <a:gd name="adj2" fmla="val 39240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宋体" pitchFamily="2" charset="-122"/>
                <a:cs typeface="Arial" charset="0"/>
              </a:rPr>
              <a:t>Why?</a:t>
            </a:r>
            <a:endParaRPr lang="zh-CN" altLang="en-US" dirty="0" smtClean="0">
              <a:latin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36525" y="714356"/>
            <a:ext cx="88550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日志文件是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一个单调递增的文件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    每个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日志记录在日志中都有一个唯一的码，叫做日志序号（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Log Sequence Number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，简称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LSN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）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。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   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日志文件是按照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LSN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单调递增的顺序文件，如果操作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的日志记录在操作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B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的日志记录之后生成，则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LSN(A)&gt;LSN(B)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  <a:sym typeface="Symbol" pitchFamily="18" charset="2"/>
              </a:rPr>
              <a:t>LSN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  <a:sym typeface="Symbol" pitchFamily="18" charset="2"/>
              </a:rPr>
              <a:t>的实现？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A714E6-9499-4B9D-945F-12ACD332B63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3571876"/>
            <a:ext cx="8429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一般由日志文件序号和记录在文件中的相对地址两部分组成。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8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028"/>
          <p:cNvSpPr txBox="1">
            <a:spLocks noChangeArrowheads="1"/>
          </p:cNvSpPr>
          <p:nvPr/>
        </p:nvSpPr>
        <p:spPr bwMode="auto">
          <a:xfrm>
            <a:off x="288925" y="796925"/>
            <a:ext cx="867568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日志记录的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REDO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和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UNDO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执行方式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      </a:t>
            </a:r>
            <a:r>
              <a:rPr lang="zh-CN" altLang="en-US" dirty="0">
                <a:sym typeface="Symbol" pitchFamily="18" charset="2"/>
              </a:rPr>
              <a:t>对日志文件中的多条日志记录进行</a:t>
            </a:r>
            <a:r>
              <a:rPr lang="en-US" altLang="zh-CN" dirty="0">
                <a:sym typeface="Symbol" pitchFamily="18" charset="2"/>
              </a:rPr>
              <a:t>REDO</a:t>
            </a:r>
            <a:r>
              <a:rPr lang="zh-CN" altLang="en-US" dirty="0" smtClean="0">
                <a:sym typeface="Symbol" pitchFamily="18" charset="2"/>
              </a:rPr>
              <a:t>，要</a:t>
            </a:r>
            <a:r>
              <a:rPr lang="zh-CN" altLang="en-US" dirty="0" smtClean="0">
                <a:sym typeface="Symbol" pitchFamily="18" charset="2"/>
              </a:rPr>
              <a:t>按照日志序号</a:t>
            </a:r>
            <a:r>
              <a:rPr lang="en-US" altLang="zh-CN" dirty="0" smtClean="0">
                <a:sym typeface="Symbol" pitchFamily="18" charset="2"/>
              </a:rPr>
              <a:t>(LSN)</a:t>
            </a:r>
            <a:r>
              <a:rPr lang="zh-CN" altLang="en-US" dirty="0" smtClean="0">
                <a:sym typeface="Symbol" pitchFamily="18" charset="2"/>
              </a:rPr>
              <a:t>递增</a:t>
            </a:r>
            <a:r>
              <a:rPr lang="zh-CN" altLang="en-US" dirty="0">
                <a:sym typeface="Symbol" pitchFamily="18" charset="2"/>
              </a:rPr>
              <a:t>的顺序进行，即正向扫描日志文件进行</a:t>
            </a:r>
            <a:r>
              <a:rPr lang="en-US" altLang="zh-CN" dirty="0">
                <a:sym typeface="Symbol" pitchFamily="18" charset="2"/>
              </a:rPr>
              <a:t>REDO</a:t>
            </a:r>
            <a:r>
              <a:rPr lang="zh-CN" altLang="en-US" dirty="0">
                <a:sym typeface="Symbol" pitchFamily="18" charset="2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ym typeface="Symbol" pitchFamily="18" charset="2"/>
              </a:rPr>
              <a:t>      对日志文件中的多条日志记录进行</a:t>
            </a:r>
            <a:r>
              <a:rPr lang="en-US" altLang="zh-CN" dirty="0">
                <a:sym typeface="Symbol" pitchFamily="18" charset="2"/>
              </a:rPr>
              <a:t>UNDO</a:t>
            </a:r>
            <a:r>
              <a:rPr lang="zh-CN" altLang="en-US" dirty="0" smtClean="0">
                <a:sym typeface="Symbol" pitchFamily="18" charset="2"/>
              </a:rPr>
              <a:t>，要</a:t>
            </a:r>
            <a:r>
              <a:rPr lang="zh-CN" altLang="en-US" dirty="0">
                <a:sym typeface="Symbol" pitchFamily="18" charset="2"/>
              </a:rPr>
              <a:t>按照日志序号</a:t>
            </a:r>
            <a:r>
              <a:rPr lang="en-US" altLang="zh-CN" dirty="0">
                <a:sym typeface="Symbol" pitchFamily="18" charset="2"/>
              </a:rPr>
              <a:t>(LSN)</a:t>
            </a:r>
            <a:r>
              <a:rPr lang="zh-CN" altLang="en-US" dirty="0" smtClean="0">
                <a:sym typeface="Symbol" pitchFamily="18" charset="2"/>
              </a:rPr>
              <a:t>递减</a:t>
            </a:r>
            <a:r>
              <a:rPr lang="zh-CN" altLang="en-US" dirty="0">
                <a:sym typeface="Symbol" pitchFamily="18" charset="2"/>
              </a:rPr>
              <a:t>的顺序进行，即反向扫描日志文件进行</a:t>
            </a:r>
            <a:r>
              <a:rPr lang="en-US" altLang="zh-CN" dirty="0">
                <a:sym typeface="Symbol" pitchFamily="18" charset="2"/>
              </a:rPr>
              <a:t>UNDO</a:t>
            </a:r>
            <a:r>
              <a:rPr lang="zh-CN" altLang="en-US" dirty="0">
                <a:sym typeface="Symbol" pitchFamily="18" charset="2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ym typeface="Symbol" pitchFamily="18" charset="2"/>
              </a:rPr>
              <a:t>      </a:t>
            </a:r>
            <a:r>
              <a:rPr lang="zh-CN" altLang="en-US" dirty="0" smtClean="0">
                <a:sym typeface="Symbol" pitchFamily="18" charset="2"/>
              </a:rPr>
              <a:t>当要</a:t>
            </a:r>
            <a:r>
              <a:rPr lang="zh-CN" altLang="en-US" dirty="0" smtClean="0">
                <a:sym typeface="Symbol" pitchFamily="18" charset="2"/>
              </a:rPr>
              <a:t>对</a:t>
            </a:r>
            <a:r>
              <a:rPr lang="zh-CN" altLang="en-US" dirty="0">
                <a:sym typeface="Symbol" pitchFamily="18" charset="2"/>
              </a:rPr>
              <a:t>日志文件中的多</a:t>
            </a:r>
            <a:r>
              <a:rPr lang="zh-CN" altLang="en-US" dirty="0" smtClean="0">
                <a:sym typeface="Symbol" pitchFamily="18" charset="2"/>
              </a:rPr>
              <a:t>条交错</a:t>
            </a:r>
            <a:r>
              <a:rPr lang="zh-CN" altLang="en-US" dirty="0">
                <a:sym typeface="Symbol" pitchFamily="18" charset="2"/>
              </a:rPr>
              <a:t>而</a:t>
            </a:r>
            <a:r>
              <a:rPr lang="zh-CN" altLang="en-US" dirty="0" smtClean="0">
                <a:sym typeface="Symbol" pitchFamily="18" charset="2"/>
              </a:rPr>
              <a:t>无排列规律</a:t>
            </a:r>
            <a:r>
              <a:rPr lang="zh-CN" altLang="en-US" dirty="0">
                <a:sym typeface="Symbol" pitchFamily="18" charset="2"/>
              </a:rPr>
              <a:t>的日志记录进行</a:t>
            </a:r>
            <a:r>
              <a:rPr lang="en-US" altLang="zh-CN" dirty="0">
                <a:sym typeface="Symbol" pitchFamily="18" charset="2"/>
              </a:rPr>
              <a:t>REDO</a:t>
            </a:r>
            <a:r>
              <a:rPr lang="zh-CN" altLang="en-US" dirty="0">
                <a:sym typeface="Symbol" pitchFamily="18" charset="2"/>
              </a:rPr>
              <a:t>和</a:t>
            </a:r>
            <a:r>
              <a:rPr lang="en-US" altLang="zh-CN" dirty="0">
                <a:sym typeface="Symbol" pitchFamily="18" charset="2"/>
              </a:rPr>
              <a:t>UNDO</a:t>
            </a:r>
            <a:r>
              <a:rPr lang="zh-CN" altLang="en-US" dirty="0" smtClean="0">
                <a:sym typeface="Symbol" pitchFamily="18" charset="2"/>
              </a:rPr>
              <a:t>操作时，</a:t>
            </a:r>
            <a:r>
              <a:rPr lang="zh-CN" altLang="en-US" dirty="0">
                <a:sym typeface="Symbol" pitchFamily="18" charset="2"/>
              </a:rPr>
              <a:t>只需各自按照上述规则进行，而</a:t>
            </a:r>
            <a:r>
              <a:rPr lang="en-US" altLang="zh-CN" dirty="0">
                <a:sym typeface="Symbol" pitchFamily="18" charset="2"/>
              </a:rPr>
              <a:t>REDO</a:t>
            </a:r>
            <a:r>
              <a:rPr lang="zh-CN" altLang="en-US" dirty="0">
                <a:sym typeface="Symbol" pitchFamily="18" charset="2"/>
              </a:rPr>
              <a:t>和</a:t>
            </a:r>
            <a:r>
              <a:rPr lang="en-US" altLang="zh-CN" dirty="0">
                <a:sym typeface="Symbol" pitchFamily="18" charset="2"/>
              </a:rPr>
              <a:t>UNDO</a:t>
            </a:r>
            <a:r>
              <a:rPr lang="zh-CN" altLang="en-US" dirty="0">
                <a:sym typeface="Symbol" pitchFamily="18" charset="2"/>
              </a:rPr>
              <a:t>之间没有先后的要求，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执行多次也没有影响</a:t>
            </a:r>
            <a:r>
              <a:rPr lang="zh-CN" altLang="en-US" dirty="0">
                <a:sym typeface="Symbol" pitchFamily="18" charset="2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028"/>
          <p:cNvSpPr txBox="1">
            <a:spLocks noChangeArrowheads="1"/>
          </p:cNvSpPr>
          <p:nvPr/>
        </p:nvSpPr>
        <p:spPr bwMode="auto">
          <a:xfrm>
            <a:off x="288925" y="788988"/>
            <a:ext cx="847407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日志相关的协议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ym typeface="Symbol" pitchFamily="18" charset="2"/>
              </a:rPr>
              <a:t>      保证事务的原子性和持久性。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先写日志协议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WAL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——</a:t>
            </a:r>
            <a:r>
              <a:rPr lang="zh-CN" altLang="en-US" dirty="0">
                <a:sym typeface="Symbol" pitchFamily="18" charset="2"/>
              </a:rPr>
              <a:t>在覆盖一个外存页面之前，必须先强制写出该页面新版本对应的日志记录。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ym typeface="Symbol" pitchFamily="18" charset="2"/>
              </a:rPr>
              <a:t>      实现技术：每个页面有一个字段记录最近版本对应的日志记录的</a:t>
            </a:r>
            <a:r>
              <a:rPr lang="en-US" altLang="zh-CN" dirty="0">
                <a:sym typeface="Symbol" pitchFamily="18" charset="2"/>
              </a:rPr>
              <a:t>LSN</a:t>
            </a:r>
            <a:r>
              <a:rPr lang="zh-CN" altLang="en-US" dirty="0">
                <a:sym typeface="Symbol" pitchFamily="18" charset="2"/>
              </a:rPr>
              <a:t>，写出该页面前，调用</a:t>
            </a:r>
            <a:r>
              <a:rPr lang="en-US" altLang="zh-CN" dirty="0" err="1" smtClean="0">
                <a:sym typeface="Symbol" pitchFamily="18" charset="2"/>
              </a:rPr>
              <a:t>Log_flush</a:t>
            </a:r>
            <a:r>
              <a:rPr lang="zh-CN" altLang="en-US" dirty="0" smtClean="0">
                <a:sym typeface="Symbol" pitchFamily="18" charset="2"/>
              </a:rPr>
              <a:t>内部函数将</a:t>
            </a:r>
            <a:r>
              <a:rPr lang="zh-CN" altLang="en-US" dirty="0">
                <a:sym typeface="Symbol" pitchFamily="18" charset="2"/>
              </a:rPr>
              <a:t>该</a:t>
            </a:r>
            <a:r>
              <a:rPr lang="en-US" altLang="zh-CN" dirty="0">
                <a:sym typeface="Symbol" pitchFamily="18" charset="2"/>
              </a:rPr>
              <a:t>LSN</a:t>
            </a:r>
            <a:r>
              <a:rPr lang="zh-CN" altLang="en-US" dirty="0">
                <a:sym typeface="Symbol" pitchFamily="18" charset="2"/>
              </a:rPr>
              <a:t>之前的所有日志记录写出。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提交时强制写日志协议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force-log-at-commit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——</a:t>
            </a:r>
            <a:r>
              <a:rPr lang="zh-CN" altLang="en-US" dirty="0">
                <a:sym typeface="Symbol" pitchFamily="18" charset="2"/>
              </a:rPr>
              <a:t>作为提交工作的一部分，必须强制写出该事务的所有日志记录。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ym typeface="Symbol" pitchFamily="18" charset="2"/>
              </a:rPr>
              <a:t>      实现技术，调用</a:t>
            </a:r>
            <a:r>
              <a:rPr lang="en-US" altLang="zh-CN" dirty="0" err="1">
                <a:sym typeface="Symbol" pitchFamily="18" charset="2"/>
              </a:rPr>
              <a:t>Log_flush</a:t>
            </a:r>
            <a:r>
              <a:rPr lang="zh-CN" altLang="en-US" dirty="0">
                <a:sym typeface="Symbol" pitchFamily="18" charset="2"/>
              </a:rPr>
              <a:t>将该事务的</a:t>
            </a:r>
            <a:r>
              <a:rPr lang="en-US" altLang="zh-CN" dirty="0">
                <a:sym typeface="Symbol" pitchFamily="18" charset="2"/>
              </a:rPr>
              <a:t>commit</a:t>
            </a:r>
            <a:r>
              <a:rPr lang="zh-CN" altLang="en-US" dirty="0">
                <a:sym typeface="Symbol" pitchFamily="18" charset="2"/>
              </a:rPr>
              <a:t>日志记录及其之前的所有日志记录写出。</a:t>
            </a:r>
          </a:p>
          <a:p>
            <a:pPr>
              <a:spcBef>
                <a:spcPct val="50000"/>
              </a:spcBef>
            </a:pPr>
            <a:endParaRPr lang="en-US" altLang="zh-CN" dirty="0">
              <a:sym typeface="Symbol" pitchFamily="18" charset="2"/>
            </a:endParaRPr>
          </a:p>
        </p:txBody>
      </p:sp>
      <p:sp>
        <p:nvSpPr>
          <p:cNvPr id="30723" name="AutoShape 1030"/>
          <p:cNvSpPr>
            <a:spLocks noChangeArrowheads="1"/>
          </p:cNvSpPr>
          <p:nvPr/>
        </p:nvSpPr>
        <p:spPr bwMode="auto">
          <a:xfrm>
            <a:off x="8388350" y="876300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885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</a:rPr>
              <a:t>DBMS</a:t>
            </a:r>
            <a:r>
              <a:rPr lang="zh-CN" altLang="en-US" b="1" dirty="0">
                <a:solidFill>
                  <a:srgbClr val="0070C0"/>
                </a:solidFill>
                <a:latin typeface="+mn-ea"/>
                <a:ea typeface="+mn-ea"/>
              </a:rPr>
              <a:t>的缓存与核心进程</a:t>
            </a:r>
          </a:p>
        </p:txBody>
      </p:sp>
      <p:pic>
        <p:nvPicPr>
          <p:cNvPr id="31747" name="Picture 6" descr="缓冲区内容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85800"/>
            <a:ext cx="7315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52541-0E55-448D-9C6C-64FB315CE913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52400" y="1124744"/>
            <a:ext cx="885507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n"/>
            </a:pPr>
            <a:r>
              <a:rPr lang="en-US" altLang="zh-CN" dirty="0"/>
              <a:t> </a:t>
            </a:r>
            <a:r>
              <a:rPr lang="zh-CN" altLang="en-US" dirty="0"/>
              <a:t>数据缓存的组织单位一般是页面，对应外存文件中的物理块。</a:t>
            </a:r>
          </a:p>
          <a:p>
            <a:endParaRPr lang="zh-CN" altLang="en-US" dirty="0"/>
          </a:p>
          <a:p>
            <a:pPr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dirty="0"/>
              <a:t> 数据缓存中的页面可分为两类：干净页面和脏页面。</a:t>
            </a:r>
          </a:p>
          <a:p>
            <a:r>
              <a:rPr lang="zh-CN" altLang="en-US" dirty="0"/>
              <a:t>      干净页面</a:t>
            </a: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/>
              <a:t>由已提交的事务更新完的页面</a:t>
            </a:r>
          </a:p>
          <a:p>
            <a:r>
              <a:rPr lang="zh-CN" altLang="en-US" dirty="0"/>
              <a:t>      脏</a:t>
            </a:r>
            <a:r>
              <a:rPr lang="zh-CN" altLang="en-US" dirty="0" smtClean="0"/>
              <a:t>页面   </a:t>
            </a:r>
            <a:r>
              <a:rPr lang="en-US" altLang="zh-CN" dirty="0" smtClean="0">
                <a:latin typeface="Times New Roman" pitchFamily="18" charset="0"/>
              </a:rPr>
              <a:t>——</a:t>
            </a:r>
            <a:r>
              <a:rPr lang="zh-CN" altLang="en-US" dirty="0"/>
              <a:t>由未完成的事务更新的页面</a:t>
            </a:r>
          </a:p>
          <a:p>
            <a:endParaRPr lang="zh-CN" altLang="en-US" dirty="0"/>
          </a:p>
          <a:p>
            <a:pPr>
              <a:buFont typeface="Wingdings" pitchFamily="2" charset="2"/>
              <a:buBlip>
                <a:blip r:embed="rId2"/>
              </a:buBlip>
            </a:pPr>
            <a:r>
              <a:rPr lang="zh-CN" altLang="en-US" dirty="0"/>
              <a:t> 造成数据缓存页面写出到外存数据文件的原因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   事务提交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   由于缓冲区容量有受限而进行页面替换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   </a:t>
            </a:r>
            <a:r>
              <a:rPr lang="en-US" altLang="zh-CN" dirty="0"/>
              <a:t>DBMS</a:t>
            </a:r>
            <a:r>
              <a:rPr lang="zh-CN" altLang="en-US" dirty="0"/>
              <a:t>的</a:t>
            </a:r>
            <a:r>
              <a:rPr lang="en-US" altLang="zh-CN" dirty="0"/>
              <a:t>shutdown</a:t>
            </a:r>
            <a:r>
              <a:rPr lang="zh-CN" altLang="en-US" dirty="0"/>
              <a:t>、检查点</a:t>
            </a:r>
          </a:p>
          <a:p>
            <a:pPr>
              <a:buFont typeface="Wingdings" pitchFamily="2" charset="2"/>
              <a:buNone/>
            </a:pPr>
            <a:endParaRPr lang="zh-CN" altLang="en-US" dirty="0"/>
          </a:p>
          <a:p>
            <a:pPr>
              <a:buFont typeface="Wingdings" pitchFamily="2" charset="2"/>
              <a:buBlip>
                <a:blip r:embed="rId2"/>
              </a:buBlip>
            </a:pPr>
            <a:r>
              <a:rPr lang="zh-CN" altLang="en-US" dirty="0"/>
              <a:t> 造成日志缓存页面写出到外存联机日志文件的原因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   与上类似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8388350" y="3721100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988696" y="548680"/>
            <a:ext cx="1872208" cy="57606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知识拓展</a:t>
            </a:r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23528" y="260648"/>
            <a:ext cx="864096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ea typeface="黑体" pitchFamily="2" charset="-122"/>
              </a:rPr>
              <a:t>事务（</a:t>
            </a:r>
            <a:r>
              <a:rPr lang="en-US" altLang="zh-CN" sz="2800" b="1" dirty="0">
                <a:ea typeface="黑体" pitchFamily="2" charset="-122"/>
              </a:rPr>
              <a:t>transaction</a:t>
            </a:r>
            <a:r>
              <a:rPr lang="zh-CN" altLang="en-US" sz="2800" b="1" dirty="0">
                <a:ea typeface="黑体" pitchFamily="2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1</a:t>
            </a:r>
            <a:r>
              <a:rPr lang="zh-CN" altLang="en-US" sz="2800" dirty="0">
                <a:latin typeface="Times New Roman" pitchFamily="18" charset="0"/>
              </a:rPr>
              <a:t>、定义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itchFamily="18" charset="0"/>
              </a:rPr>
              <a:t>构成一个独立逻辑工作单位的数据库操作集。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itchFamily="18" charset="0"/>
              </a:rPr>
              <a:t>·</a:t>
            </a:r>
            <a:r>
              <a:rPr lang="zh-CN" altLang="en-US" sz="2800" dirty="0">
                <a:latin typeface="Times New Roman" pitchFamily="18" charset="0"/>
              </a:rPr>
              <a:t>一条</a:t>
            </a:r>
            <a:r>
              <a:rPr lang="en-US" altLang="zh-CN" sz="2800" dirty="0"/>
              <a:t>SQL</a:t>
            </a:r>
            <a:r>
              <a:rPr lang="zh-CN" altLang="en-US" sz="2800" dirty="0">
                <a:latin typeface="Times New Roman" pitchFamily="18" charset="0"/>
              </a:rPr>
              <a:t>语句</a:t>
            </a:r>
            <a:r>
              <a:rPr lang="zh-CN" altLang="en-US" sz="2800" dirty="0" smtClean="0">
                <a:latin typeface="Times New Roman" pitchFamily="18" charset="0"/>
              </a:rPr>
              <a:t>；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itchFamily="18" charset="0"/>
              </a:rPr>
              <a:t>    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</a:rPr>
              <a:t>）将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</a:rPr>
              <a:t>号课程的成绩记录增加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</a:rPr>
              <a:t>10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</a:rPr>
              <a:t>分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itchFamily="18" charset="0"/>
              </a:rPr>
              <a:t>·</a:t>
            </a:r>
            <a:r>
              <a:rPr lang="zh-CN" altLang="en-US" sz="2800" dirty="0">
                <a:latin typeface="Times New Roman" pitchFamily="18" charset="0"/>
              </a:rPr>
              <a:t>一组</a:t>
            </a:r>
            <a:r>
              <a:rPr lang="en-US" altLang="zh-CN" sz="2800" dirty="0"/>
              <a:t>SQL</a:t>
            </a:r>
            <a:r>
              <a:rPr lang="zh-CN" altLang="en-US" sz="2800" dirty="0">
                <a:latin typeface="Times New Roman" pitchFamily="18" charset="0"/>
              </a:rPr>
              <a:t>语句序列</a:t>
            </a:r>
            <a:r>
              <a:rPr lang="zh-CN" altLang="en-US" sz="2800" dirty="0" smtClean="0">
                <a:latin typeface="Times New Roman" pitchFamily="18" charset="0"/>
              </a:rPr>
              <a:t>；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itchFamily="18" charset="0"/>
              </a:rPr>
              <a:t>     </a:t>
            </a:r>
            <a:r>
              <a:rPr lang="zh-CN" altLang="en-US" sz="2800" dirty="0" smtClean="0">
                <a:latin typeface="Times New Roman" pitchFamily="18" charset="0"/>
              </a:rPr>
              <a:t>（</a:t>
            </a:r>
            <a:r>
              <a:rPr lang="en-US" altLang="zh-CN" sz="2800" dirty="0" smtClean="0">
                <a:latin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</a:rPr>
              <a:t>）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</a:rPr>
              <a:t>将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</a:rPr>
              <a:t>号课程的成绩记录增加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</a:rPr>
              <a:t>10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</a:rPr>
              <a:t>分；</a:t>
            </a:r>
            <a:endParaRPr lang="en-US" altLang="zh-CN" sz="28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</a:rPr>
              <a:t>   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</a:rPr>
              <a:t>）在应用日志表中增加描述上述操作的一条记录；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itchFamily="18" charset="0"/>
              </a:rPr>
              <a:t>·</a:t>
            </a:r>
            <a:r>
              <a:rPr lang="zh-CN" altLang="en-US" sz="2800" dirty="0">
                <a:latin typeface="Times New Roman" pitchFamily="18" charset="0"/>
              </a:rPr>
              <a:t>一个包含对</a:t>
            </a:r>
            <a:r>
              <a:rPr lang="zh-CN" altLang="en-US" sz="2800" dirty="0"/>
              <a:t>数据库</a:t>
            </a:r>
            <a:r>
              <a:rPr lang="zh-CN" altLang="en-US" sz="2800" dirty="0">
                <a:latin typeface="Times New Roman" pitchFamily="18" charset="0"/>
              </a:rPr>
              <a:t>操作的应用程序</a:t>
            </a:r>
            <a:r>
              <a:rPr lang="zh-CN" altLang="en-US" sz="2800" dirty="0" smtClean="0">
                <a:latin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</a:rPr>
              <a:t>     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</a:rPr>
              <a:t>可能多条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</a:rPr>
              <a:t>SQL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</a:rPr>
              <a:t>语句，存在于不同的程序分支。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8316913" y="105251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52400" y="798498"/>
            <a:ext cx="885507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2800" dirty="0"/>
              <a:t>系统性能相关的问题</a:t>
            </a:r>
          </a:p>
          <a:p>
            <a:pPr>
              <a:buClr>
                <a:schemeClr val="tx1"/>
              </a:buClr>
              <a:buSzPct val="50000"/>
              <a:buFont typeface="Wingdings" pitchFamily="2" charset="2"/>
              <a:buChar char="n"/>
            </a:pPr>
            <a:r>
              <a:rPr lang="zh-CN" altLang="en-US" sz="2800" dirty="0"/>
              <a:t> 干净页面的写出策略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/>
              <a:t>      强制写</a:t>
            </a:r>
            <a:r>
              <a:rPr lang="en-US" altLang="zh-CN" sz="2800" dirty="0">
                <a:latin typeface="Times New Roman" pitchFamily="18" charset="0"/>
              </a:rPr>
              <a:t>——</a:t>
            </a:r>
            <a:r>
              <a:rPr lang="zh-CN" altLang="en-US" sz="2800" dirty="0"/>
              <a:t>事务提交时先写出所有该事务相关的干净页面，然后才能完成提交。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/>
              <a:t>      非强制写</a:t>
            </a:r>
            <a:r>
              <a:rPr lang="en-US" altLang="zh-CN" sz="2800" dirty="0">
                <a:latin typeface="Times New Roman" pitchFamily="18" charset="0"/>
              </a:rPr>
              <a:t>——</a:t>
            </a:r>
            <a:r>
              <a:rPr lang="zh-CN" altLang="en-US" sz="2800" dirty="0"/>
              <a:t>。。。</a:t>
            </a:r>
          </a:p>
          <a:p>
            <a:pPr>
              <a:buFont typeface="Wingdings" pitchFamily="2" charset="2"/>
              <a:buNone/>
            </a:pPr>
            <a:endParaRPr lang="zh-CN" altLang="en-US" sz="2800" dirty="0"/>
          </a:p>
          <a:p>
            <a:pPr>
              <a:buFont typeface="Wingdings" pitchFamily="2" charset="2"/>
              <a:buChar char="§"/>
            </a:pPr>
            <a:r>
              <a:rPr lang="zh-CN" altLang="en-US" sz="2800" dirty="0" smtClean="0"/>
              <a:t> </a:t>
            </a:r>
            <a:r>
              <a:rPr lang="zh-CN" altLang="en-US" sz="2800" dirty="0"/>
              <a:t>强制写与非强制写对性能的影响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/>
              <a:t>      强制写策略增加了事务提交的响应时间，还造成频繁的</a:t>
            </a:r>
            <a:r>
              <a:rPr lang="en-US" altLang="zh-CN" sz="2800" dirty="0"/>
              <a:t>I/O</a:t>
            </a:r>
            <a:r>
              <a:rPr lang="zh-CN" altLang="en-US" sz="2800" dirty="0"/>
              <a:t>操作，降低了系统的事务吞吐率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6988696" y="548680"/>
            <a:ext cx="1872208" cy="57606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知识拓展</a:t>
            </a:r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00034" y="785794"/>
            <a:ext cx="84296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2800" dirty="0"/>
              <a:t>系统性能相关的问题</a:t>
            </a:r>
            <a:endParaRPr lang="en-US" altLang="zh-CN" sz="2800" dirty="0"/>
          </a:p>
          <a:p>
            <a:pPr>
              <a:buFont typeface="Wingdings" pitchFamily="2" charset="2"/>
              <a:buChar char="§"/>
            </a:pPr>
            <a:r>
              <a:rPr lang="zh-CN" altLang="en-US" sz="2800" dirty="0" smtClean="0"/>
              <a:t>脏页面写出的策略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 smtClean="0"/>
              <a:t>      隐形</a:t>
            </a:r>
            <a:r>
              <a:rPr lang="en-US" altLang="zh-CN" sz="2800" dirty="0" smtClean="0">
                <a:latin typeface="Times New Roman" pitchFamily="18" charset="0"/>
              </a:rPr>
              <a:t>——</a:t>
            </a:r>
            <a:r>
              <a:rPr lang="zh-CN" altLang="en-US" sz="2800" dirty="0" smtClean="0"/>
              <a:t>可随时由于页面替换被写出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 smtClean="0"/>
              <a:t>      非隐形</a:t>
            </a:r>
            <a:r>
              <a:rPr lang="en-US" altLang="zh-CN" sz="2800" dirty="0" smtClean="0">
                <a:latin typeface="Times New Roman" pitchFamily="18" charset="0"/>
              </a:rPr>
              <a:t>——</a:t>
            </a:r>
            <a:r>
              <a:rPr lang="zh-CN" altLang="en-US" sz="2800" dirty="0" smtClean="0"/>
              <a:t>页面被固定在缓冲区中，不允许被替换出去，直到事务结束（提交或者夭折） </a:t>
            </a: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endParaRPr lang="en-US" altLang="zh-CN" sz="2800" dirty="0" smtClean="0"/>
          </a:p>
          <a:p>
            <a:pPr>
              <a:buFont typeface="Wingdings" pitchFamily="2" charset="2"/>
              <a:buChar char="§"/>
            </a:pPr>
            <a:r>
              <a:rPr lang="zh-CN" altLang="en-US" sz="2800" dirty="0" smtClean="0"/>
              <a:t>隐形与非隐形对性能的影响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 smtClean="0"/>
              <a:t>      非隐形策略增加了对缓冲区容量的要求</a:t>
            </a:r>
          </a:p>
        </p:txBody>
      </p:sp>
      <p:sp>
        <p:nvSpPr>
          <p:cNvPr id="4" name="流程图: 可选过程 3"/>
          <p:cNvSpPr/>
          <p:nvPr/>
        </p:nvSpPr>
        <p:spPr>
          <a:xfrm>
            <a:off x="6988696" y="548680"/>
            <a:ext cx="1872208" cy="57606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知识拓展</a:t>
            </a:r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026"/>
          <p:cNvSpPr txBox="1">
            <a:spLocks noChangeArrowheads="1"/>
          </p:cNvSpPr>
          <p:nvPr/>
        </p:nvSpPr>
        <p:spPr bwMode="auto">
          <a:xfrm>
            <a:off x="152400" y="1256561"/>
            <a:ext cx="8855075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Blip>
                <a:blip r:embed="rId2"/>
              </a:buBlip>
            </a:pPr>
            <a:r>
              <a:rPr lang="en-US" altLang="zh-CN" sz="2800" dirty="0"/>
              <a:t> </a:t>
            </a:r>
            <a:r>
              <a:rPr lang="zh-CN" altLang="en-US" sz="2800" dirty="0"/>
              <a:t>强制写与非强制写对日志与恢复的影响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/>
              <a:t>      强制写策略减少了对日志记录中</a:t>
            </a:r>
            <a:r>
              <a:rPr lang="en-US" altLang="zh-CN" sz="2800" dirty="0"/>
              <a:t>REDO</a:t>
            </a:r>
            <a:r>
              <a:rPr lang="zh-CN" altLang="en-US" sz="2800" dirty="0"/>
              <a:t>信息的需求，恢复时一般不需要</a:t>
            </a:r>
            <a:r>
              <a:rPr lang="en-US" altLang="zh-CN" sz="2800" dirty="0"/>
              <a:t>REDO</a:t>
            </a:r>
            <a:r>
              <a:rPr lang="zh-CN" altLang="en-US" sz="2800" dirty="0"/>
              <a:t>操作。</a:t>
            </a:r>
          </a:p>
          <a:p>
            <a:pPr>
              <a:buFont typeface="Wingdings" pitchFamily="2" charset="2"/>
              <a:buNone/>
            </a:pPr>
            <a:endParaRPr lang="zh-CN" altLang="en-US" sz="2800" dirty="0"/>
          </a:p>
          <a:p>
            <a:pPr>
              <a:buFont typeface="Wingdings" pitchFamily="2" charset="2"/>
              <a:buBlip>
                <a:blip r:embed="rId2"/>
              </a:buBlip>
            </a:pPr>
            <a:r>
              <a:rPr lang="zh-CN" altLang="en-US" sz="2800" dirty="0"/>
              <a:t> 隐形与非隐形对日志与恢复的影响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/>
              <a:t>      非隐形策略减少了对日志记录中</a:t>
            </a:r>
            <a:r>
              <a:rPr lang="en-US" altLang="zh-CN" sz="2800" dirty="0"/>
              <a:t>UNDO</a:t>
            </a:r>
            <a:r>
              <a:rPr lang="zh-CN" altLang="en-US" sz="2800" dirty="0"/>
              <a:t>信息的需求，恢复时一般不需要</a:t>
            </a:r>
            <a:r>
              <a:rPr lang="en-US" altLang="zh-CN" sz="2800" dirty="0"/>
              <a:t>UNDO</a:t>
            </a:r>
            <a:r>
              <a:rPr lang="zh-CN" altLang="en-US" sz="2800" dirty="0"/>
              <a:t>操作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6988696" y="548680"/>
            <a:ext cx="1872208" cy="57606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知识拓展</a:t>
            </a:r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28596" y="1369268"/>
            <a:ext cx="8501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Blip>
                <a:blip r:embed="rId2"/>
              </a:buBlip>
            </a:pPr>
            <a:r>
              <a:rPr lang="zh-CN" altLang="en-US" sz="2800" dirty="0" smtClean="0"/>
              <a:t>强制写＋非隐形策略？</a:t>
            </a:r>
            <a:r>
              <a:rPr lang="zh-CN" altLang="en-US" sz="2800" dirty="0" smtClean="0">
                <a:sym typeface="Symbol" pitchFamily="18" charset="2"/>
              </a:rPr>
              <a:t>日志</a:t>
            </a:r>
          </a:p>
        </p:txBody>
      </p:sp>
      <p:sp>
        <p:nvSpPr>
          <p:cNvPr id="4" name="矩形 3"/>
          <p:cNvSpPr/>
          <p:nvPr/>
        </p:nvSpPr>
        <p:spPr>
          <a:xfrm>
            <a:off x="714348" y="1934982"/>
            <a:ext cx="80724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 smtClean="0"/>
              <a:t>日志不能省略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）介质故障</a:t>
            </a:r>
            <a:r>
              <a:rPr lang="zh-CN" altLang="en-US" dirty="0" smtClean="0">
                <a:sym typeface="Symbol" pitchFamily="18" charset="2"/>
              </a:rPr>
              <a:t></a:t>
            </a:r>
            <a:r>
              <a:rPr lang="en-US" altLang="zh-CN" dirty="0" smtClean="0">
                <a:sym typeface="Symbol" pitchFamily="18" charset="2"/>
              </a:rPr>
              <a:t>REDO</a:t>
            </a:r>
            <a:r>
              <a:rPr lang="zh-CN" altLang="en-US" dirty="0" smtClean="0">
                <a:sym typeface="Symbol" pitchFamily="18" charset="2"/>
              </a:rPr>
              <a:t>信息的必要性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sym typeface="Symbol" pitchFamily="18" charset="2"/>
              </a:rPr>
              <a:t>      </a:t>
            </a:r>
            <a:r>
              <a:rPr lang="en-US" altLang="zh-CN" dirty="0" smtClean="0">
                <a:sym typeface="Symbol" pitchFamily="18" charset="2"/>
              </a:rPr>
              <a:t>2</a:t>
            </a:r>
            <a:r>
              <a:rPr lang="zh-CN" altLang="en-US" dirty="0" smtClean="0">
                <a:sym typeface="Symbol" pitchFamily="18" charset="2"/>
              </a:rPr>
              <a:t>）提交的过程中，页面是脏的，隐含着采用了隐形策略，除非采用更加复杂的影子页算法，保证提交操作的原子性。</a:t>
            </a:r>
          </a:p>
        </p:txBody>
      </p:sp>
      <p:sp>
        <p:nvSpPr>
          <p:cNvPr id="6" name="矩形 5"/>
          <p:cNvSpPr/>
          <p:nvPr/>
        </p:nvSpPr>
        <p:spPr>
          <a:xfrm>
            <a:off x="500034" y="3740839"/>
            <a:ext cx="8072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endParaRPr lang="zh-CN" altLang="en-US" dirty="0" smtClean="0">
              <a:sym typeface="Symbol" pitchFamily="18" charset="2"/>
            </a:endParaRPr>
          </a:p>
          <a:p>
            <a:pPr>
              <a:buFont typeface="Wingdings" pitchFamily="2" charset="2"/>
              <a:buBlip>
                <a:blip r:embed="rId2"/>
              </a:buBlip>
            </a:pPr>
            <a:r>
              <a:rPr lang="zh-CN" altLang="en-US" dirty="0" smtClean="0">
                <a:sym typeface="Symbol" pitchFamily="18" charset="2"/>
              </a:rPr>
              <a:t> 一般采用非强制写＋隐形策略，以降低系统开销，提高响应能力。</a:t>
            </a:r>
            <a:r>
              <a:rPr lang="zh-CN" altLang="en-US" dirty="0" smtClean="0">
                <a:latin typeface="宋体" pitchFamily="2" charset="-122"/>
                <a:sym typeface="Symbol" pitchFamily="18" charset="2"/>
              </a:rPr>
              <a:t>→日志的开销。</a:t>
            </a:r>
            <a:endParaRPr lang="zh-CN" altLang="en-US" dirty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85682" y="700715"/>
            <a:ext cx="1722021" cy="612648"/>
          </a:xfrm>
          <a:prstGeom prst="wedgeRoundRectCallout">
            <a:avLst>
              <a:gd name="adj1" fmla="val 32662"/>
              <a:gd name="adj2" fmla="val 7182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 REDO?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2411760" y="700715"/>
            <a:ext cx="1722021" cy="612648"/>
          </a:xfrm>
          <a:prstGeom prst="wedgeRoundRectCallout">
            <a:avLst>
              <a:gd name="adj1" fmla="val -24587"/>
              <a:gd name="adj2" fmla="val 7416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 UNDO?</a:t>
            </a:r>
            <a:endParaRPr lang="zh-CN" altLang="en-US" dirty="0"/>
          </a:p>
        </p:txBody>
      </p:sp>
      <p:sp>
        <p:nvSpPr>
          <p:cNvPr id="8" name="流程图: 可选过程 7"/>
          <p:cNvSpPr/>
          <p:nvPr/>
        </p:nvSpPr>
        <p:spPr>
          <a:xfrm>
            <a:off x="6988696" y="548680"/>
            <a:ext cx="1872208" cy="57606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知识拓展</a:t>
            </a:r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231775" y="788988"/>
            <a:ext cx="858837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10. 5  </a:t>
            </a:r>
            <a:r>
              <a:rPr lang="zh-CN" altLang="en-US" b="1" dirty="0"/>
              <a:t>恢复策略</a:t>
            </a:r>
          </a:p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、事务故障恢复</a:t>
            </a: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/>
              <a:t>因各种故障导致事务未执行完而</a:t>
            </a:r>
            <a:r>
              <a:rPr lang="en-US" altLang="zh-CN" dirty="0"/>
              <a:t>abort</a:t>
            </a:r>
            <a:r>
              <a:rPr lang="zh-CN" altLang="en-US" dirty="0"/>
              <a:t>时的恢复。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）目标：维护原子性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）恢复步骤</a:t>
            </a:r>
          </a:p>
          <a:p>
            <a:r>
              <a:rPr lang="zh-CN" altLang="en-US" dirty="0"/>
              <a:t>① 反向扫描日志文件：</a:t>
            </a:r>
          </a:p>
          <a:p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/>
              <a:t>查事务执行过的更新操作；</a:t>
            </a:r>
          </a:p>
          <a:p>
            <a:r>
              <a:rPr lang="zh-CN" altLang="en-US" dirty="0"/>
              <a:t>② 执行该事务</a:t>
            </a:r>
            <a:r>
              <a:rPr lang="zh-CN" altLang="en-US" dirty="0" smtClean="0"/>
              <a:t>的最晚日志记录的</a:t>
            </a:r>
            <a:r>
              <a:rPr lang="en-US" altLang="zh-CN" dirty="0" smtClean="0">
                <a:solidFill>
                  <a:srgbClr val="FF0000"/>
                </a:solidFill>
              </a:rPr>
              <a:t>UNDO</a:t>
            </a:r>
            <a:r>
              <a:rPr lang="zh-CN" altLang="en-US" dirty="0" smtClean="0">
                <a:solidFill>
                  <a:srgbClr val="FF0000"/>
                </a:solidFill>
              </a:rPr>
              <a:t>操作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r>
              <a:rPr lang="zh-CN" altLang="en-US" dirty="0"/>
              <a:t>③ 循环执行上述操作并同样处理，</a:t>
            </a:r>
            <a:r>
              <a:rPr lang="zh-CN" altLang="en-US" dirty="0">
                <a:solidFill>
                  <a:srgbClr val="FF0000"/>
                </a:solidFill>
              </a:rPr>
              <a:t>直至事务开始标记。</a:t>
            </a:r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）特点</a:t>
            </a:r>
          </a:p>
          <a:p>
            <a:r>
              <a:rPr lang="en-US" altLang="zh-CN" dirty="0"/>
              <a:t>DBMS</a:t>
            </a:r>
            <a:r>
              <a:rPr lang="zh-CN" altLang="en-US" dirty="0"/>
              <a:t>自动完成</a:t>
            </a:r>
          </a:p>
          <a:p>
            <a:endParaRPr lang="en-US" altLang="zh-CN" dirty="0"/>
          </a:p>
        </p:txBody>
      </p:sp>
      <p:sp>
        <p:nvSpPr>
          <p:cNvPr id="36867" name="AutoShape 6"/>
          <p:cNvSpPr>
            <a:spLocks noChangeArrowheads="1"/>
          </p:cNvSpPr>
          <p:nvPr/>
        </p:nvSpPr>
        <p:spPr bwMode="auto">
          <a:xfrm>
            <a:off x="8388350" y="3154363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52541-0E55-448D-9C6C-64FB315CE913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5940425" y="6192838"/>
            <a:ext cx="2735263" cy="609600"/>
          </a:xfrm>
          <a:prstGeom prst="wedgeEllipseCallout">
            <a:avLst>
              <a:gd name="adj1" fmla="val -75260"/>
              <a:gd name="adj2" fmla="val -334634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/>
              <a:t>扫描的范围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36525" y="336550"/>
            <a:ext cx="8778875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故障恢复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）系统故障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</a:rPr>
              <a:t>撤消故障发生时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未完成事务</a:t>
            </a:r>
            <a:r>
              <a:rPr lang="zh-CN" altLang="en-US" dirty="0">
                <a:latin typeface="Times New Roman" pitchFamily="18" charset="0"/>
              </a:rPr>
              <a:t>和重做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已完成事务</a:t>
            </a:r>
            <a:r>
              <a:rPr lang="zh-CN" altLang="en-US" dirty="0">
                <a:latin typeface="Times New Roman" pitchFamily="18" charset="0"/>
              </a:rPr>
              <a:t>的恢复。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①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目标：持久性</a:t>
            </a:r>
          </a:p>
          <a:p>
            <a:endParaRPr lang="zh-CN" altLang="en-US" dirty="0"/>
          </a:p>
          <a:p>
            <a:r>
              <a:rPr lang="zh-CN" altLang="en-US" dirty="0"/>
              <a:t>② 步骤</a:t>
            </a:r>
          </a:p>
          <a:p>
            <a:r>
              <a:rPr lang="en-US" altLang="zh-CN" dirty="0">
                <a:latin typeface="Times New Roman" pitchFamily="18" charset="0"/>
              </a:rPr>
              <a:t>·</a:t>
            </a:r>
            <a:r>
              <a:rPr lang="zh-CN" altLang="en-US" dirty="0"/>
              <a:t>正向扫描日志文件；</a:t>
            </a:r>
          </a:p>
          <a:p>
            <a:r>
              <a:rPr lang="en-US" altLang="zh-CN" dirty="0">
                <a:latin typeface="Times New Roman" pitchFamily="18" charset="0"/>
              </a:rPr>
              <a:t>·</a:t>
            </a:r>
            <a:r>
              <a:rPr lang="zh-CN" altLang="en-US" dirty="0"/>
              <a:t>找出故障发生前已提交事务，该事务标识记入</a:t>
            </a:r>
            <a:r>
              <a:rPr lang="en-US" altLang="zh-CN" dirty="0"/>
              <a:t>REDO</a:t>
            </a:r>
            <a:r>
              <a:rPr lang="zh-CN" altLang="en-US" dirty="0"/>
              <a:t>队列；</a:t>
            </a:r>
          </a:p>
          <a:p>
            <a:r>
              <a:rPr lang="en-US" altLang="zh-CN" dirty="0">
                <a:latin typeface="Times New Roman" pitchFamily="18" charset="0"/>
              </a:rPr>
              <a:t>·</a:t>
            </a:r>
            <a:r>
              <a:rPr lang="zh-CN" altLang="en-US" dirty="0"/>
              <a:t>找出故障发生时未完成事务，该事务标识记入</a:t>
            </a:r>
            <a:r>
              <a:rPr lang="en-US" altLang="zh-CN" dirty="0"/>
              <a:t>UNDO</a:t>
            </a:r>
            <a:r>
              <a:rPr lang="zh-CN" altLang="en-US" dirty="0"/>
              <a:t>队列；</a:t>
            </a:r>
          </a:p>
          <a:p>
            <a:r>
              <a:rPr lang="en-US" altLang="zh-CN" dirty="0" smtClean="0">
                <a:latin typeface="Times New Roman" pitchFamily="18" charset="0"/>
              </a:rPr>
              <a:t>·</a:t>
            </a:r>
            <a:r>
              <a:rPr lang="zh-CN" altLang="en-US" dirty="0" smtClean="0">
                <a:latin typeface="Times New Roman" pitchFamily="18" charset="0"/>
              </a:rPr>
              <a:t>依照日志记录反向顺序</a:t>
            </a:r>
            <a:r>
              <a:rPr lang="zh-CN" altLang="en-US" dirty="0" smtClean="0"/>
              <a:t>对</a:t>
            </a:r>
            <a:r>
              <a:rPr lang="en-US" altLang="zh-CN" dirty="0"/>
              <a:t>UNDO</a:t>
            </a:r>
            <a:r>
              <a:rPr lang="zh-CN" altLang="en-US" dirty="0"/>
              <a:t>队列中事务进行</a:t>
            </a:r>
            <a:r>
              <a:rPr lang="en-US" altLang="zh-CN" dirty="0" smtClean="0"/>
              <a:t>UNDO</a:t>
            </a:r>
            <a:r>
              <a:rPr lang="zh-CN" altLang="en-US" dirty="0" smtClean="0"/>
              <a:t>操作：</a:t>
            </a:r>
            <a:endParaRPr lang="zh-CN" altLang="en-US" dirty="0"/>
          </a:p>
          <a:p>
            <a:r>
              <a:rPr lang="zh-CN" altLang="en-US" dirty="0">
                <a:solidFill>
                  <a:srgbClr val="0000FF"/>
                </a:solidFill>
              </a:rPr>
              <a:t>（反向扫描日志文件，执行该事务的</a:t>
            </a:r>
            <a:r>
              <a:rPr lang="en-US" altLang="zh-CN" dirty="0">
                <a:solidFill>
                  <a:srgbClr val="0000FF"/>
                </a:solidFill>
              </a:rPr>
              <a:t>UNDO</a:t>
            </a:r>
            <a:r>
              <a:rPr lang="zh-CN" altLang="en-US" dirty="0">
                <a:solidFill>
                  <a:srgbClr val="0000FF"/>
                </a:solidFill>
              </a:rPr>
              <a:t>操作）</a:t>
            </a:r>
            <a:r>
              <a:rPr lang="zh-CN" altLang="en-US" dirty="0"/>
              <a:t>；</a:t>
            </a:r>
          </a:p>
          <a:p>
            <a:r>
              <a:rPr lang="en-US" altLang="zh-CN" dirty="0" smtClean="0">
                <a:latin typeface="Times New Roman" pitchFamily="18" charset="0"/>
              </a:rPr>
              <a:t>·</a:t>
            </a:r>
            <a:r>
              <a:rPr lang="zh-CN" altLang="en-US" dirty="0" smtClean="0">
                <a:latin typeface="Times New Roman" pitchFamily="18" charset="0"/>
              </a:rPr>
              <a:t>依照日志记录正向顺序</a:t>
            </a:r>
            <a:r>
              <a:rPr lang="zh-CN" altLang="en-US" dirty="0" smtClean="0"/>
              <a:t>对</a:t>
            </a:r>
            <a:r>
              <a:rPr lang="en-US" altLang="zh-CN" dirty="0"/>
              <a:t>REDO</a:t>
            </a:r>
            <a:r>
              <a:rPr lang="zh-CN" altLang="en-US" dirty="0"/>
              <a:t>队列中事务进行</a:t>
            </a:r>
            <a:r>
              <a:rPr lang="en-US" altLang="zh-CN" dirty="0" smtClean="0"/>
              <a:t>REDO</a:t>
            </a:r>
            <a:r>
              <a:rPr lang="zh-CN" altLang="en-US" dirty="0" smtClean="0"/>
              <a:t>操作；</a:t>
            </a:r>
            <a:endParaRPr lang="zh-CN" altLang="en-US" dirty="0"/>
          </a:p>
          <a:p>
            <a:r>
              <a:rPr lang="zh-CN" altLang="en-US" dirty="0" smtClean="0">
                <a:solidFill>
                  <a:srgbClr val="0000FF"/>
                </a:solidFill>
              </a:rPr>
              <a:t>（正向</a:t>
            </a:r>
            <a:r>
              <a:rPr lang="zh-CN" altLang="en-US" dirty="0">
                <a:solidFill>
                  <a:srgbClr val="0000FF"/>
                </a:solidFill>
              </a:rPr>
              <a:t>扫描日志文件，执行该事务的</a:t>
            </a:r>
            <a:r>
              <a:rPr lang="en-US" altLang="zh-CN" dirty="0">
                <a:solidFill>
                  <a:srgbClr val="0000FF"/>
                </a:solidFill>
              </a:rPr>
              <a:t>REDO</a:t>
            </a:r>
            <a:r>
              <a:rPr lang="zh-CN" altLang="en-US" dirty="0" smtClean="0">
                <a:solidFill>
                  <a:srgbClr val="0000FF"/>
                </a:solidFill>
              </a:rPr>
              <a:t>操作）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③ 特点：</a:t>
            </a:r>
            <a:r>
              <a:rPr lang="en-US" altLang="zh-CN" dirty="0"/>
              <a:t>DBMS</a:t>
            </a:r>
            <a:r>
              <a:rPr lang="zh-CN" altLang="en-US" dirty="0"/>
              <a:t>自动完成。</a:t>
            </a:r>
          </a:p>
          <a:p>
            <a:pPr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8388350" y="136842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2" name="AutoShape 4"/>
          <p:cNvSpPr>
            <a:spLocks noChangeArrowheads="1"/>
          </p:cNvSpPr>
          <p:nvPr/>
        </p:nvSpPr>
        <p:spPr bwMode="auto">
          <a:xfrm>
            <a:off x="5867400" y="2305050"/>
            <a:ext cx="2016125" cy="609600"/>
          </a:xfrm>
          <a:prstGeom prst="wedgeEllipseCallout">
            <a:avLst>
              <a:gd name="adj1" fmla="val -66537"/>
              <a:gd name="adj2" fmla="val -12890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dirty="0" smtClean="0"/>
              <a:t>执行方向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nimBg="1"/>
      <p:bldP spid="7373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52400" y="709613"/>
            <a:ext cx="8702675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）介质故障</a:t>
            </a:r>
          </a:p>
          <a:p>
            <a:r>
              <a:rPr lang="en-US" altLang="zh-CN" dirty="0" smtClean="0"/>
              <a:t>——</a:t>
            </a:r>
            <a:r>
              <a:rPr lang="zh-CN" altLang="en-US" dirty="0" smtClean="0"/>
              <a:t>数据和</a:t>
            </a:r>
            <a:r>
              <a:rPr lang="zh-CN" altLang="en-US" dirty="0"/>
              <a:t>日志文件破环时的恢复。</a:t>
            </a:r>
          </a:p>
          <a:p>
            <a:r>
              <a:rPr lang="zh-CN" altLang="en-US" dirty="0"/>
              <a:t>① 目标：持久性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② 方法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zh-CN" altLang="en-US" dirty="0">
                <a:solidFill>
                  <a:srgbClr val="0000FF"/>
                </a:solidFill>
              </a:rPr>
              <a:t>：向前恢复（恢复未写出的提交</a:t>
            </a:r>
            <a:r>
              <a:rPr lang="zh-CN" altLang="en-US" dirty="0" smtClean="0">
                <a:solidFill>
                  <a:srgbClr val="0000FF"/>
                </a:solidFill>
              </a:rPr>
              <a:t>数据，</a:t>
            </a:r>
            <a:r>
              <a:rPr lang="en-US" altLang="zh-CN" dirty="0" smtClean="0">
                <a:solidFill>
                  <a:srgbClr val="0000FF"/>
                </a:solidFill>
              </a:rPr>
              <a:t>forward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r>
              <a:rPr lang="zh-CN" altLang="en-US" dirty="0">
                <a:solidFill>
                  <a:srgbClr val="0000FF"/>
                </a:solidFill>
              </a:rPr>
              <a:t>→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·</a:t>
            </a:r>
            <a:r>
              <a:rPr lang="zh-CN" altLang="en-US" dirty="0"/>
              <a:t>装入后备付本：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——</a:t>
            </a:r>
            <a:r>
              <a:rPr lang="zh-CN" altLang="en-US" dirty="0"/>
              <a:t>先恢复到最近备份时的正确状态；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·</a:t>
            </a:r>
            <a:r>
              <a:rPr lang="zh-CN" altLang="en-US" dirty="0"/>
              <a:t>装入系统日志文件；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·</a:t>
            </a:r>
            <a:r>
              <a:rPr lang="zh-CN" altLang="en-US" dirty="0"/>
              <a:t>正向扫描日志文件；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·</a:t>
            </a:r>
            <a:r>
              <a:rPr lang="zh-CN" altLang="en-US" dirty="0"/>
              <a:t>利用日志文件后映像（该备份点以后做了哪些操作）执行</a:t>
            </a:r>
            <a:r>
              <a:rPr lang="en-US" altLang="zh-CN" dirty="0"/>
              <a:t>REDO</a:t>
            </a:r>
            <a:r>
              <a:rPr lang="zh-CN" altLang="en-US" dirty="0"/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（前一个付本</a:t>
            </a:r>
            <a:r>
              <a:rPr lang="en-US" altLang="zh-CN" dirty="0"/>
              <a:t>+REDO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52400" y="882078"/>
            <a:ext cx="885507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b</a:t>
            </a:r>
            <a:r>
              <a:rPr lang="zh-CN" altLang="en-US" sz="2800" dirty="0">
                <a:solidFill>
                  <a:srgbClr val="0000FF"/>
                </a:solidFill>
              </a:rPr>
              <a:t>、向后恢复（撤销已写出的未提交</a:t>
            </a:r>
            <a:r>
              <a:rPr lang="zh-CN" altLang="en-US" sz="2800" dirty="0" smtClean="0">
                <a:solidFill>
                  <a:srgbClr val="0000FF"/>
                </a:solidFill>
              </a:rPr>
              <a:t>数据，</a:t>
            </a:r>
            <a:r>
              <a:rPr lang="en-US" altLang="zh-CN" sz="2800" dirty="0" smtClean="0">
                <a:solidFill>
                  <a:srgbClr val="0000FF"/>
                </a:solidFill>
              </a:rPr>
              <a:t>backward</a:t>
            </a:r>
            <a:r>
              <a:rPr lang="zh-CN" altLang="en-US" sz="2800" dirty="0" smtClean="0">
                <a:solidFill>
                  <a:srgbClr val="0000FF"/>
                </a:solidFill>
              </a:rPr>
              <a:t>）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</a:rPr>
              <a:t>←</a:t>
            </a:r>
          </a:p>
          <a:p>
            <a:r>
              <a:rPr lang="en-US" altLang="zh-CN" sz="2800" dirty="0">
                <a:latin typeface="Times New Roman" pitchFamily="18" charset="0"/>
              </a:rPr>
              <a:t>·</a:t>
            </a:r>
            <a:r>
              <a:rPr lang="zh-CN" altLang="en-US" sz="2800" dirty="0"/>
              <a:t>装入后备付本；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·</a:t>
            </a:r>
            <a:r>
              <a:rPr lang="zh-CN" altLang="en-US" sz="2800" dirty="0">
                <a:latin typeface="Times New Roman" pitchFamily="18" charset="0"/>
              </a:rPr>
              <a:t>装入日志文件；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·</a:t>
            </a:r>
            <a:r>
              <a:rPr lang="zh-CN" altLang="en-US" sz="2800" dirty="0">
                <a:latin typeface="Times New Roman" pitchFamily="18" charset="0"/>
              </a:rPr>
              <a:t>反向扫描日志文件；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·</a:t>
            </a:r>
            <a:r>
              <a:rPr lang="zh-CN" altLang="en-US" sz="2800" dirty="0">
                <a:latin typeface="Times New Roman" pitchFamily="18" charset="0"/>
              </a:rPr>
              <a:t>利用日志文件中前映像排除对</a:t>
            </a:r>
            <a:r>
              <a:rPr lang="en-US" altLang="zh-CN" sz="2800" dirty="0"/>
              <a:t>DB</a:t>
            </a:r>
            <a:r>
              <a:rPr lang="zh-CN" altLang="en-US" sz="2800" dirty="0">
                <a:latin typeface="Times New Roman" pitchFamily="18" charset="0"/>
              </a:rPr>
              <a:t>的改变。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（当前映像</a:t>
            </a:r>
            <a:r>
              <a:rPr lang="en-US" altLang="zh-CN" sz="2800" dirty="0"/>
              <a:t>+UNDO</a:t>
            </a:r>
            <a:r>
              <a:rPr lang="zh-CN" altLang="en-US" sz="2800" dirty="0" smtClean="0">
                <a:latin typeface="Times New Roman" pitchFamily="18" charset="0"/>
              </a:rPr>
              <a:t>）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28596" y="857232"/>
            <a:ext cx="842968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00FF"/>
                </a:solidFill>
              </a:rPr>
              <a:t>c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</a:rPr>
              <a:t>、重运行</a:t>
            </a:r>
            <a:endParaRPr lang="zh-CN" altLang="en-US" sz="2800" dirty="0" smtClean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</a:rPr>
              <a:t>·</a:t>
            </a:r>
            <a:r>
              <a:rPr lang="zh-CN" altLang="en-US" sz="2800" dirty="0" smtClean="0">
                <a:latin typeface="Times New Roman" pitchFamily="18" charset="0"/>
              </a:rPr>
              <a:t>装入最新正备付本；</a:t>
            </a:r>
            <a:endParaRPr lang="zh-CN" altLang="en-US" sz="2800" dirty="0" smtClean="0"/>
          </a:p>
          <a:p>
            <a:pPr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</a:rPr>
              <a:t>·</a:t>
            </a:r>
            <a:r>
              <a:rPr lang="zh-CN" altLang="en-US" sz="2800" dirty="0" smtClean="0">
                <a:latin typeface="Times New Roman" pitchFamily="18" charset="0"/>
              </a:rPr>
              <a:t>重新运行最近一次备份以来的事务。</a:t>
            </a:r>
            <a:endParaRPr lang="zh-CN" altLang="en-US" sz="2800" dirty="0" smtClean="0"/>
          </a:p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Times New Roman" pitchFamily="18" charset="0"/>
              </a:rPr>
              <a:t>优点：简单：无日志，只需登记已执行事务。</a:t>
            </a:r>
            <a:endParaRPr lang="zh-CN" altLang="en-US" sz="2800" dirty="0" smtClean="0"/>
          </a:p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Times New Roman" pitchFamily="18" charset="0"/>
              </a:rPr>
              <a:t>缺点：时间长；</a:t>
            </a:r>
            <a:endParaRPr lang="zh-CN" altLang="en-US" sz="2800" dirty="0" smtClean="0"/>
          </a:p>
          <a:p>
            <a:pPr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</a:rPr>
              <a:t>·</a:t>
            </a:r>
            <a:r>
              <a:rPr lang="zh-CN" altLang="en-US" sz="2800" dirty="0" smtClean="0">
                <a:latin typeface="Times New Roman" pitchFamily="18" charset="0"/>
              </a:rPr>
              <a:t>重运行事务执行顺序可能变化。</a:t>
            </a:r>
            <a:endParaRPr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88925" y="638175"/>
            <a:ext cx="847407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黑体" pitchFamily="2" charset="-122"/>
              </a:rPr>
              <a:t>10.</a:t>
            </a:r>
            <a:r>
              <a:rPr lang="en-US" altLang="zh-CN" sz="2800" b="1" dirty="0">
                <a:latin typeface="Arial" charset="0"/>
                <a:cs typeface="Arial" charset="0"/>
              </a:rPr>
              <a:t> 6  </a:t>
            </a:r>
            <a:r>
              <a:rPr lang="zh-CN" altLang="en-US" sz="2800" b="1" dirty="0">
                <a:latin typeface="Arial" charset="0"/>
                <a:ea typeface="黑体" pitchFamily="2" charset="-122"/>
              </a:rPr>
              <a:t>具有检查点的恢复技术</a:t>
            </a:r>
            <a:endParaRPr lang="zh-CN" altLang="en-US" sz="2800" b="1" dirty="0">
              <a:latin typeface="Arial" charset="0"/>
              <a:cs typeface="Arial" charset="0"/>
            </a:endParaRPr>
          </a:p>
          <a:p>
            <a:endParaRPr lang="zh-CN" altLang="en-US" sz="2800" b="1" dirty="0"/>
          </a:p>
          <a:p>
            <a:r>
              <a:rPr lang="en-US" altLang="zh-CN" sz="2800" b="1" dirty="0"/>
              <a:t>10.6.1 </a:t>
            </a:r>
            <a:r>
              <a:rPr lang="zh-CN" altLang="en-US" sz="2800" b="1" dirty="0"/>
              <a:t>产生的</a:t>
            </a:r>
            <a:r>
              <a:rPr lang="zh-CN" altLang="en-US" sz="2800" b="1" dirty="0" smtClean="0"/>
              <a:t>原因</a:t>
            </a:r>
            <a:endParaRPr lang="en-US" altLang="zh-CN" sz="2800" b="1" dirty="0" smtClean="0"/>
          </a:p>
          <a:p>
            <a:r>
              <a:rPr lang="zh-CN" altLang="en-US" sz="2800" dirty="0" smtClean="0"/>
              <a:t>      </a:t>
            </a:r>
            <a:r>
              <a:rPr lang="zh-CN" altLang="en-US" dirty="0" smtClean="0"/>
              <a:t>利用</a:t>
            </a:r>
            <a:r>
              <a:rPr lang="zh-CN" altLang="en-US" dirty="0"/>
              <a:t>日志恢复的过程需要扫描全部的日志记录，进行相关的恢复操作，而日志文件过大将带来大量的恢复</a:t>
            </a:r>
            <a:r>
              <a:rPr lang="zh-CN" altLang="en-US" dirty="0" smtClean="0"/>
              <a:t>操作。</a:t>
            </a:r>
            <a:endParaRPr lang="en-US" altLang="zh-CN" b="1" i="1" dirty="0" smtClean="0">
              <a:solidFill>
                <a:srgbClr val="0000FF"/>
              </a:solidFill>
            </a:endParaRPr>
          </a:p>
          <a:p>
            <a:r>
              <a:rPr lang="zh-CN" altLang="en-US" b="1" i="1" dirty="0" smtClean="0">
                <a:solidFill>
                  <a:srgbClr val="0000FF"/>
                </a:solidFill>
              </a:rPr>
              <a:t>     恢复涉及两类操作，</a:t>
            </a:r>
            <a:r>
              <a:rPr lang="en-US" altLang="zh-CN" b="1" i="1" dirty="0" smtClean="0">
                <a:solidFill>
                  <a:srgbClr val="0000FF"/>
                </a:solidFill>
              </a:rPr>
              <a:t>redo</a:t>
            </a:r>
            <a:r>
              <a:rPr lang="zh-CN" altLang="en-US" b="1" i="1" dirty="0" smtClean="0">
                <a:solidFill>
                  <a:srgbClr val="0000FF"/>
                </a:solidFill>
              </a:rPr>
              <a:t>和</a:t>
            </a:r>
            <a:r>
              <a:rPr lang="en-US" altLang="zh-CN" b="1" i="1" dirty="0" smtClean="0">
                <a:solidFill>
                  <a:srgbClr val="0000FF"/>
                </a:solidFill>
              </a:rPr>
              <a:t>undo</a:t>
            </a:r>
            <a:r>
              <a:rPr lang="zh-CN" altLang="en-US" b="1" i="1" dirty="0" smtClean="0">
                <a:solidFill>
                  <a:srgbClr val="0000FF"/>
                </a:solidFill>
              </a:rPr>
              <a:t>，二者都是“必须</a:t>
            </a:r>
            <a:r>
              <a:rPr lang="zh-CN" altLang="en-US" b="1" i="1" dirty="0">
                <a:solidFill>
                  <a:srgbClr val="0000FF"/>
                </a:solidFill>
              </a:rPr>
              <a:t>”</a:t>
            </a:r>
            <a:r>
              <a:rPr lang="zh-CN" altLang="en-US" b="1" i="1" dirty="0" smtClean="0">
                <a:solidFill>
                  <a:srgbClr val="0000FF"/>
                </a:solidFill>
              </a:rPr>
              <a:t>的么？</a:t>
            </a:r>
            <a:r>
              <a:rPr lang="zh-CN" altLang="en-US" dirty="0" smtClean="0"/>
              <a:t>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294283" y="3548707"/>
            <a:ext cx="8561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很多</a:t>
            </a:r>
            <a:r>
              <a:rPr lang="zh-CN" altLang="en-US" dirty="0"/>
              <a:t>需要</a:t>
            </a:r>
            <a:r>
              <a:rPr lang="en-US" altLang="zh-CN" dirty="0"/>
              <a:t>redo</a:t>
            </a:r>
            <a:r>
              <a:rPr lang="zh-CN" altLang="en-US" dirty="0"/>
              <a:t>的事务的更新操作结果已经被写入磁盘文件中，对其</a:t>
            </a:r>
            <a:r>
              <a:rPr lang="en-US" altLang="zh-CN" dirty="0"/>
              <a:t>redo</a:t>
            </a:r>
            <a:r>
              <a:rPr lang="zh-CN" altLang="en-US" dirty="0"/>
              <a:t>没有必要。</a:t>
            </a:r>
            <a:endParaRPr lang="en-US" altLang="zh-CN" dirty="0"/>
          </a:p>
          <a:p>
            <a:r>
              <a:rPr lang="zh-CN" altLang="en-US" dirty="0">
                <a:latin typeface="Century Gothic" panose="020B0502020202020204" pitchFamily="34" charset="0"/>
              </a:rPr>
              <a:t>                ↓   </a:t>
            </a:r>
            <a:r>
              <a:rPr lang="zh-CN" altLang="en-US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问题：存在不确定性，解决思路：增加确定性</a:t>
            </a:r>
            <a:endParaRPr lang="zh-CN" altLang="en-US" b="1" i="1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558" y="4783197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优化机制</a:t>
            </a: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zh-CN" altLang="en-US" dirty="0"/>
              <a:t>周期性的建立检查点（</a:t>
            </a:r>
            <a:r>
              <a:rPr lang="en-US" altLang="zh-CN" dirty="0"/>
              <a:t>checkpoint</a:t>
            </a:r>
            <a:r>
              <a:rPr lang="zh-CN" altLang="en-US" dirty="0"/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500058"/>
          </a:xfrm>
        </p:spPr>
        <p:txBody>
          <a:bodyPr/>
          <a:lstStyle/>
          <a:p>
            <a:r>
              <a:rPr kumimoji="1" lang="zh-CN" altLang="en-US" sz="2400" b="1" dirty="0" smtClean="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rPr>
              <a:t>事务（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rPr>
              <a:t>transaction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Verdana" pitchFamily="34" charset="0"/>
                <a:ea typeface="黑体" pitchFamily="2" charset="-122"/>
                <a:cs typeface="+mn-cs"/>
              </a:rPr>
              <a:t>）</a:t>
            </a:r>
            <a:endParaRPr kumimoji="1" lang="zh-CN" altLang="en-US" sz="2400" b="1" dirty="0">
              <a:solidFill>
                <a:schemeClr val="tx1"/>
              </a:solidFill>
              <a:latin typeface="Verdana" pitchFamily="34" charset="0"/>
              <a:ea typeface="黑体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28" y="1071546"/>
            <a:ext cx="8229600" cy="5597814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>
                <a:latin typeface="Times New Roman" pitchFamily="18" charset="0"/>
              </a:rPr>
              <a:t>、构成方式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>
                <a:latin typeface="宋体" pitchFamily="2" charset="-122"/>
              </a:rPr>
              <a:t>① 显式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BEGIN TRANSACTION</a:t>
            </a: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</a:rPr>
              <a:t>···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COMMIT    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ROLLBACK</a:t>
            </a:r>
          </a:p>
          <a:p>
            <a:pPr>
              <a:buNone/>
            </a:pPr>
            <a:r>
              <a:rPr lang="zh-CN" altLang="en-US" sz="2400" dirty="0" smtClean="0">
                <a:latin typeface="Times New Roman" pitchFamily="18" charset="0"/>
              </a:rPr>
              <a:t>其中：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COMMIT</a:t>
            </a:r>
            <a:r>
              <a:rPr lang="zh-CN" altLang="en-US" sz="2400" dirty="0" smtClean="0">
                <a:latin typeface="Times New Roman" pitchFamily="18" charset="0"/>
              </a:rPr>
              <a:t>：提交，事务对</a:t>
            </a:r>
            <a:r>
              <a:rPr lang="en-US" altLang="zh-CN" sz="2400" dirty="0" smtClean="0"/>
              <a:t>DB</a:t>
            </a:r>
            <a:r>
              <a:rPr lang="zh-CN" altLang="en-US" sz="2400" dirty="0" smtClean="0">
                <a:latin typeface="Times New Roman" pitchFamily="18" charset="0"/>
              </a:rPr>
              <a:t>修改写回到磁盘上的</a:t>
            </a:r>
            <a:r>
              <a:rPr lang="en-US" altLang="zh-CN" sz="2400" dirty="0" smtClean="0"/>
              <a:t>DB</a:t>
            </a:r>
            <a:r>
              <a:rPr lang="zh-CN" altLang="en-US" sz="2400" dirty="0" smtClean="0">
                <a:latin typeface="Times New Roman" pitchFamily="18" charset="0"/>
              </a:rPr>
              <a:t>中去。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ROLLBACK</a:t>
            </a:r>
            <a:r>
              <a:rPr lang="zh-CN" altLang="en-US" sz="2400" dirty="0" smtClean="0">
                <a:latin typeface="Times New Roman" pitchFamily="18" charset="0"/>
              </a:rPr>
              <a:t>：回滚，撤消对</a:t>
            </a:r>
            <a:r>
              <a:rPr lang="en-US" altLang="zh-CN" sz="2400" dirty="0" smtClean="0"/>
              <a:t>DB</a:t>
            </a:r>
            <a:r>
              <a:rPr lang="zh-CN" altLang="en-US" sz="2400" dirty="0" smtClean="0">
                <a:latin typeface="Times New Roman" pitchFamily="18" charset="0"/>
              </a:rPr>
              <a:t>之修改，回滚到事务开始状态。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ABORT???——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</a:rPr>
              <a:t>底层实现技术</a:t>
            </a:r>
            <a:endParaRPr lang="en-US" altLang="zh-CN" sz="24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宋体" pitchFamily="2" charset="-122"/>
              </a:rPr>
              <a:t>②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隐</a:t>
            </a:r>
            <a:r>
              <a:rPr lang="zh-CN" altLang="en-US" sz="2400" dirty="0" smtClean="0"/>
              <a:t>式（可能是系统默认方式）</a:t>
            </a: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</a:rPr>
              <a:t>·</a:t>
            </a:r>
            <a:r>
              <a:rPr lang="zh-CN" altLang="en-US" sz="2400" dirty="0" smtClean="0">
                <a:latin typeface="Times New Roman" pitchFamily="18" charset="0"/>
              </a:rPr>
              <a:t>一条</a:t>
            </a:r>
            <a:r>
              <a:rPr lang="en-US" altLang="zh-CN" sz="2400" dirty="0" smtClean="0"/>
              <a:t>SQL</a:t>
            </a:r>
            <a:r>
              <a:rPr lang="zh-CN" altLang="en-US" sz="2400" dirty="0" smtClean="0">
                <a:latin typeface="Times New Roman" pitchFamily="18" charset="0"/>
              </a:rPr>
              <a:t>语句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</a:rPr>
              <a:t>·</a:t>
            </a:r>
            <a:r>
              <a:rPr lang="zh-CN" altLang="en-US" sz="2400" dirty="0" smtClean="0">
                <a:latin typeface="Times New Roman" pitchFamily="18" charset="0"/>
              </a:rPr>
              <a:t>应用程序或操作窗口退出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52541-0E55-448D-9C6C-64FB315CE91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右大括号 4"/>
          <p:cNvSpPr/>
          <p:nvPr/>
        </p:nvSpPr>
        <p:spPr>
          <a:xfrm>
            <a:off x="4475401" y="2132856"/>
            <a:ext cx="432048" cy="1008112"/>
          </a:xfrm>
          <a:prstGeom prst="rightBrace">
            <a:avLst>
              <a:gd name="adj1" fmla="val 39854"/>
              <a:gd name="adj2" fmla="val 50000"/>
            </a:avLst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00034" y="1000108"/>
            <a:ext cx="835824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10.6.2 </a:t>
            </a:r>
            <a:r>
              <a:rPr lang="zh-CN" altLang="en-US" sz="2800" b="1" dirty="0" smtClean="0"/>
              <a:t>检查点机制</a:t>
            </a:r>
          </a:p>
          <a:p>
            <a:r>
              <a:rPr lang="zh-CN" altLang="en-US" sz="2800" dirty="0" smtClean="0"/>
              <a:t>      在日志中</a:t>
            </a:r>
            <a:r>
              <a:rPr lang="zh-CN" altLang="en-US" sz="2800" dirty="0" smtClean="0"/>
              <a:t>增加</a:t>
            </a:r>
            <a:r>
              <a:rPr lang="zh-CN" altLang="en-US" sz="2800" dirty="0" smtClean="0">
                <a:solidFill>
                  <a:srgbClr val="FF0000"/>
                </a:solidFill>
              </a:rPr>
              <a:t>新的一类</a:t>
            </a:r>
            <a:r>
              <a:rPr lang="zh-CN" altLang="en-US" sz="2800" dirty="0" smtClean="0">
                <a:solidFill>
                  <a:srgbClr val="FF0000"/>
                </a:solidFill>
              </a:rPr>
              <a:t>记录</a:t>
            </a:r>
            <a:r>
              <a:rPr lang="zh-CN" altLang="en-US" sz="2800" dirty="0" smtClean="0"/>
              <a:t>（检查点记录），并</a:t>
            </a:r>
            <a:r>
              <a:rPr lang="zh-CN" altLang="en-US" sz="2800" dirty="0" smtClean="0">
                <a:solidFill>
                  <a:srgbClr val="FF0000"/>
                </a:solidFill>
              </a:rPr>
              <a:t>增设重新开始文件</a:t>
            </a:r>
            <a:r>
              <a:rPr lang="zh-CN" altLang="en-US" sz="2800" dirty="0" smtClean="0"/>
              <a:t>。</a:t>
            </a:r>
          </a:p>
          <a:p>
            <a:pPr>
              <a:buFontTx/>
              <a:buChar char="•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检查点记录内容：</a:t>
            </a:r>
          </a:p>
          <a:p>
            <a:r>
              <a:rPr lang="zh-CN" altLang="en-US" sz="2800" dirty="0" smtClean="0"/>
              <a:t>    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）建立检查点时刻所有正在执行的（</a:t>
            </a:r>
            <a:r>
              <a:rPr lang="en-US" altLang="zh-CN" sz="2800" dirty="0" smtClean="0"/>
              <a:t>active</a:t>
            </a:r>
            <a:r>
              <a:rPr lang="zh-CN" altLang="en-US" sz="2800" dirty="0" smtClean="0"/>
              <a:t>）事务清单；</a:t>
            </a:r>
          </a:p>
          <a:p>
            <a:r>
              <a:rPr lang="zh-CN" altLang="en-US" sz="2800" dirty="0" smtClean="0"/>
              <a:t>    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）上述</a:t>
            </a:r>
            <a:r>
              <a:rPr lang="zh-CN" altLang="en-US" sz="2800" dirty="0" smtClean="0">
                <a:solidFill>
                  <a:srgbClr val="FF0000"/>
                </a:solidFill>
              </a:rPr>
              <a:t>事务最近一</a:t>
            </a:r>
            <a:r>
              <a:rPr lang="zh-CN" altLang="en-US" sz="2800" dirty="0" smtClean="0">
                <a:solidFill>
                  <a:srgbClr val="FF0000"/>
                </a:solidFill>
              </a:rPr>
              <a:t>个日志记录的地址。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42910" y="4929198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【</a:t>
            </a:r>
            <a:r>
              <a:rPr lang="zh-CN" altLang="en-US" dirty="0">
                <a:solidFill>
                  <a:srgbClr val="0000FF"/>
                </a:solidFill>
              </a:rPr>
              <a:t>注</a:t>
            </a:r>
            <a:r>
              <a:rPr lang="en-US" altLang="zh-CN" dirty="0">
                <a:solidFill>
                  <a:srgbClr val="0000FF"/>
                </a:solidFill>
              </a:rPr>
              <a:t>】</a:t>
            </a:r>
            <a:r>
              <a:rPr lang="zh-CN" altLang="en-US" dirty="0">
                <a:solidFill>
                  <a:srgbClr val="0000FF"/>
                </a:solidFill>
              </a:rPr>
              <a:t>：检查点</a:t>
            </a:r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→</a:t>
            </a:r>
            <a:r>
              <a:rPr lang="zh-CN" altLang="en-US" dirty="0">
                <a:solidFill>
                  <a:srgbClr val="0000FF"/>
                </a:solidFill>
              </a:rPr>
              <a:t>日志归档的可行性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4499992" y="4313528"/>
            <a:ext cx="1008112" cy="483624"/>
          </a:xfrm>
          <a:prstGeom prst="wedgeRoundRectCallout">
            <a:avLst>
              <a:gd name="adj1" fmla="val -95301"/>
              <a:gd name="adj2" fmla="val -12009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目的？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pic>
        <p:nvPicPr>
          <p:cNvPr id="3" name="Picture 6" descr="缓冲区内容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85800"/>
            <a:ext cx="7315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流程图: 可选过程 3"/>
          <p:cNvSpPr/>
          <p:nvPr/>
        </p:nvSpPr>
        <p:spPr>
          <a:xfrm>
            <a:off x="3707904" y="1700808"/>
            <a:ext cx="2520280" cy="1800200"/>
          </a:xfrm>
          <a:prstGeom prst="flowChartAlternateProcess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288925" y="788988"/>
            <a:ext cx="867568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生成检查点的时机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——</a:t>
            </a:r>
            <a:r>
              <a:rPr lang="zh-CN" altLang="en-US" b="1" dirty="0">
                <a:solidFill>
                  <a:srgbClr val="0000FF"/>
                </a:solidFill>
              </a:rPr>
              <a:t>周期性</a:t>
            </a:r>
          </a:p>
          <a:p>
            <a:r>
              <a:rPr lang="zh-CN" altLang="en-US" dirty="0"/>
              <a:t>     时间周期</a:t>
            </a:r>
          </a:p>
          <a:p>
            <a:r>
              <a:rPr lang="zh-CN" altLang="en-US" dirty="0"/>
              <a:t>     日志记录周期</a:t>
            </a:r>
          </a:p>
          <a:p>
            <a:pPr>
              <a:buFontTx/>
              <a:buChar char="•"/>
            </a:pPr>
            <a:endParaRPr lang="zh-CN" altLang="en-US" b="1" dirty="0"/>
          </a:p>
          <a:p>
            <a:pPr>
              <a:buFontTx/>
              <a:buChar char="•"/>
            </a:pPr>
            <a:r>
              <a:rPr lang="zh-CN" altLang="en-US" b="1" dirty="0">
                <a:solidFill>
                  <a:srgbClr val="0000FF"/>
                </a:solidFill>
              </a:rPr>
              <a:t>检查点的动作</a:t>
            </a:r>
          </a:p>
          <a:p>
            <a:r>
              <a:rPr lang="zh-CN" altLang="en-US" dirty="0"/>
              <a:t>     建立检查点，保存数据库状态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85720" y="3394550"/>
            <a:ext cx="8643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）将当前日志缓冲区中的所有日志记录写入磁盘的日志文件；</a:t>
            </a:r>
          </a:p>
        </p:txBody>
      </p:sp>
      <p:sp>
        <p:nvSpPr>
          <p:cNvPr id="5" name="矩形 4"/>
          <p:cNvSpPr/>
          <p:nvPr/>
        </p:nvSpPr>
        <p:spPr>
          <a:xfrm>
            <a:off x="285720" y="3990338"/>
            <a:ext cx="850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）在日志文件中写入一个检查点记录；</a:t>
            </a:r>
          </a:p>
        </p:txBody>
      </p:sp>
      <p:sp>
        <p:nvSpPr>
          <p:cNvPr id="6" name="矩形 5"/>
          <p:cNvSpPr/>
          <p:nvPr/>
        </p:nvSpPr>
        <p:spPr>
          <a:xfrm>
            <a:off x="142844" y="4657563"/>
            <a:ext cx="8572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）把当前数据缓冲区的所有数据记录写入磁盘数据文件；</a:t>
            </a:r>
          </a:p>
        </p:txBody>
      </p:sp>
      <p:sp>
        <p:nvSpPr>
          <p:cNvPr id="7" name="矩形 6"/>
          <p:cNvSpPr/>
          <p:nvPr/>
        </p:nvSpPr>
        <p:spPr>
          <a:xfrm>
            <a:off x="285720" y="5286388"/>
            <a:ext cx="8572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）在重新开始文件中记录检查点记录的地址。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288925" y="717550"/>
            <a:ext cx="867568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 dirty="0">
                <a:solidFill>
                  <a:srgbClr val="0000FF"/>
                </a:solidFill>
              </a:rPr>
              <a:t>使用检查点的恢复技术</a:t>
            </a:r>
          </a:p>
          <a:p>
            <a:r>
              <a:rPr lang="zh-CN" altLang="en-US" dirty="0"/>
              <a:t>     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1</a:t>
            </a:r>
            <a:r>
              <a:rPr lang="zh-CN" altLang="en-US" dirty="0"/>
              <a:t>）从重新开始文件中找到最后一个检查点的信息，并从日志文件中找到该检查点记录；</a:t>
            </a:r>
          </a:p>
          <a:p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0000FF"/>
                </a:solidFill>
              </a:rPr>
              <a:t>从检查点记录中得到</a:t>
            </a:r>
            <a:r>
              <a:rPr lang="en-US" altLang="zh-CN" dirty="0">
                <a:solidFill>
                  <a:srgbClr val="0000FF"/>
                </a:solidFill>
              </a:rPr>
              <a:t>ACTIVE-TRANSACTION-LIST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并暂时将其全部列入</a:t>
            </a:r>
            <a:r>
              <a:rPr lang="en-US" altLang="zh-CN" dirty="0"/>
              <a:t>UNDO-LIST</a:t>
            </a:r>
            <a:r>
              <a:rPr lang="zh-CN" altLang="en-US" dirty="0"/>
              <a:t>队列，而</a:t>
            </a:r>
            <a:r>
              <a:rPr lang="en-US" altLang="zh-CN" dirty="0"/>
              <a:t>REDO-LIST</a:t>
            </a:r>
            <a:r>
              <a:rPr lang="zh-CN" altLang="en-US" dirty="0"/>
              <a:t>队列初始化为空；</a:t>
            </a:r>
          </a:p>
          <a:p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0000FF"/>
                </a:solidFill>
              </a:rPr>
              <a:t>从检查点开始正向扫描日志文件</a:t>
            </a:r>
            <a:r>
              <a:rPr lang="zh-CN" altLang="en-US" dirty="0"/>
              <a:t>，新开始的事务并入</a:t>
            </a:r>
            <a:r>
              <a:rPr lang="en-US" altLang="zh-CN" dirty="0"/>
              <a:t>UNDO-LIST</a:t>
            </a:r>
            <a:r>
              <a:rPr lang="zh-CN" altLang="en-US" dirty="0"/>
              <a:t>，遇到事务提交的日志记录，则该事务从</a:t>
            </a:r>
            <a:r>
              <a:rPr lang="en-US" altLang="zh-CN" dirty="0"/>
              <a:t>UNDO-LIST</a:t>
            </a:r>
            <a:r>
              <a:rPr lang="zh-CN" altLang="en-US" dirty="0"/>
              <a:t>移入</a:t>
            </a:r>
            <a:r>
              <a:rPr lang="en-US" altLang="zh-CN" dirty="0"/>
              <a:t>REDO-LIST</a:t>
            </a:r>
            <a:r>
              <a:rPr lang="zh-CN" altLang="en-US" dirty="0"/>
              <a:t>，直到日志文件尾；</a:t>
            </a:r>
          </a:p>
          <a:p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4</a:t>
            </a:r>
            <a:r>
              <a:rPr lang="zh-CN" altLang="en-US" dirty="0" smtClean="0"/>
              <a:t>）以检查点记载的最早日志记录和日志文件末尾为界，分别</a:t>
            </a:r>
            <a:r>
              <a:rPr lang="zh-CN" altLang="en-US" dirty="0"/>
              <a:t>对</a:t>
            </a:r>
            <a:r>
              <a:rPr lang="en-US" altLang="zh-CN" dirty="0"/>
              <a:t>UNDO-LIST</a:t>
            </a:r>
            <a:r>
              <a:rPr lang="zh-CN" altLang="en-US" dirty="0"/>
              <a:t>和</a:t>
            </a:r>
            <a:r>
              <a:rPr lang="en-US" altLang="zh-CN" dirty="0"/>
              <a:t>REDO-LIST</a:t>
            </a:r>
            <a:r>
              <a:rPr lang="zh-CN" altLang="en-US" dirty="0"/>
              <a:t>执行</a:t>
            </a:r>
            <a:r>
              <a:rPr lang="en-US" altLang="zh-CN" dirty="0"/>
              <a:t>UNDO</a:t>
            </a:r>
            <a:r>
              <a:rPr lang="zh-CN" altLang="en-US" dirty="0"/>
              <a:t>和</a:t>
            </a:r>
            <a:r>
              <a:rPr lang="en-US" altLang="zh-CN" dirty="0"/>
              <a:t>REDO</a:t>
            </a:r>
            <a:r>
              <a:rPr lang="zh-CN" altLang="en-US" dirty="0"/>
              <a:t>操作。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pic>
        <p:nvPicPr>
          <p:cNvPr id="3" name="图片 2" descr="检查点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785794"/>
            <a:ext cx="7215238" cy="4363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5" y="2147831"/>
            <a:ext cx="8495646" cy="4521529"/>
          </a:xfrm>
          <a:prstGeom prst="rect">
            <a:avLst/>
          </a:prstGeom>
        </p:spPr>
      </p:pic>
      <p:pic>
        <p:nvPicPr>
          <p:cNvPr id="5" name="图片 4" descr="检查点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0628" y="188640"/>
            <a:ext cx="3249364" cy="2139150"/>
          </a:xfrm>
          <a:prstGeom prst="rect">
            <a:avLst/>
          </a:prstGeom>
          <a:ln w="19050" cmpd="dbl">
            <a:solidFill>
              <a:srgbClr val="0000FF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29413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8963"/>
            <a:ext cx="8162925" cy="762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DBMS</a:t>
            </a:r>
            <a:r>
              <a:rPr lang="zh-CN" altLang="en-US"/>
              <a:t>的启动意味着什么？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81125"/>
            <a:ext cx="8110537" cy="41910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）先检查各个外存文件是否完好、正常，若发现问题，则需要人工进行介质故障恢复；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）查看联机日志，是否存在未提交事务，如存在则进行类似于系统故障恢复的处理。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zh-CN" altLang="en-US" dirty="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好处：增强可靠性（不能保证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每次都是正常</a:t>
            </a:r>
            <a:r>
              <a:rPr lang="en-US" altLang="zh-CN" dirty="0" smtClean="0"/>
              <a:t>SHUTDOWN</a:t>
            </a:r>
            <a:r>
              <a:rPr lang="zh-CN" altLang="en-US" dirty="0" smtClean="0"/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52541-0E55-448D-9C6C-64FB315CE913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36525" y="714918"/>
            <a:ext cx="87788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a typeface="黑体" pitchFamily="2" charset="-122"/>
              </a:rPr>
              <a:t>10.</a:t>
            </a:r>
            <a:r>
              <a:rPr lang="en-US" altLang="zh-CN" b="1" dirty="0">
                <a:latin typeface="Arial" charset="0"/>
                <a:cs typeface="Arial" charset="0"/>
              </a:rPr>
              <a:t> 7  DB</a:t>
            </a:r>
            <a:r>
              <a:rPr lang="zh-CN" altLang="en-US" b="1" dirty="0">
                <a:latin typeface="Arial" charset="0"/>
                <a:ea typeface="黑体" pitchFamily="2" charset="-122"/>
              </a:rPr>
              <a:t>镜像（</a:t>
            </a:r>
            <a:r>
              <a:rPr lang="en-US" altLang="zh-CN" b="1" dirty="0">
                <a:latin typeface="Arial" charset="0"/>
                <a:cs typeface="Arial" charset="0"/>
              </a:rPr>
              <a:t>DB mirror</a:t>
            </a:r>
            <a:r>
              <a:rPr lang="zh-CN" altLang="en-US" b="1" dirty="0">
                <a:latin typeface="Arial" charset="0"/>
                <a:ea typeface="黑体" pitchFamily="2" charset="-122"/>
              </a:rPr>
              <a:t>）</a:t>
            </a:r>
            <a:endParaRPr lang="zh-CN" altLang="en-US" b="1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、原因：介质故障：中断运行，周期备份，恢复麻烦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、方法：利用自动复制技术（例如日志文件镜像）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、策略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）整个</a:t>
            </a:r>
            <a:r>
              <a:rPr lang="en-US" altLang="zh-CN" dirty="0"/>
              <a:t>DB/</a:t>
            </a:r>
            <a:r>
              <a:rPr lang="zh-CN" altLang="en-US" dirty="0">
                <a:latin typeface="Times New Roman" pitchFamily="18" charset="0"/>
              </a:rPr>
              <a:t>关键数据复制到另一个介质（镜像磁盘）；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2</a:t>
            </a:r>
            <a:r>
              <a:rPr lang="zh-CN" altLang="en-US" dirty="0">
                <a:latin typeface="Times New Roman" pitchFamily="18" charset="0"/>
              </a:rPr>
              <a:t>）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更新时，</a:t>
            </a:r>
            <a:r>
              <a:rPr lang="en-US" altLang="zh-CN" dirty="0"/>
              <a:t>DBMS</a:t>
            </a:r>
            <a:r>
              <a:rPr lang="zh-CN" altLang="en-US" dirty="0">
                <a:latin typeface="Times New Roman" pitchFamily="18" charset="0"/>
              </a:rPr>
              <a:t>自动将更新结果复制到该副本；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）故障发生时，利用该镜像磁盘进行恢复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8600" y="571480"/>
            <a:ext cx="86106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4</a:t>
            </a:r>
            <a:r>
              <a:rPr lang="zh-CN" altLang="en-US" dirty="0" smtClean="0">
                <a:latin typeface="Times New Roman" pitchFamily="18" charset="0"/>
              </a:rPr>
              <a:t>、优点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en-US" altLang="zh-CN" dirty="0" smtClean="0"/>
              <a:t>1</a:t>
            </a:r>
            <a:r>
              <a:rPr lang="zh-CN" altLang="en-US" dirty="0" smtClean="0">
                <a:latin typeface="Times New Roman" pitchFamily="18" charset="0"/>
              </a:rPr>
              <a:t>）无需关闭系统（自动进行镜像复制）；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en-US" altLang="zh-CN" dirty="0" smtClean="0"/>
              <a:t>2</a:t>
            </a:r>
            <a:r>
              <a:rPr lang="zh-CN" altLang="en-US" dirty="0" smtClean="0">
                <a:latin typeface="Times New Roman" pitchFamily="18" charset="0"/>
              </a:rPr>
              <a:t>）无需重装副本，自动保证一致性；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en-US" altLang="zh-CN" dirty="0" smtClean="0"/>
              <a:t>3</a:t>
            </a:r>
            <a:r>
              <a:rPr lang="zh-CN" altLang="en-US" dirty="0" smtClean="0">
                <a:latin typeface="Times New Roman" pitchFamily="18" charset="0"/>
              </a:rPr>
              <a:t>）提高可用性；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en-US" altLang="zh-CN" dirty="0" smtClean="0"/>
              <a:t>4</a:t>
            </a:r>
            <a:r>
              <a:rPr lang="zh-CN" altLang="en-US" dirty="0" smtClean="0">
                <a:latin typeface="Times New Roman" pitchFamily="18" charset="0"/>
              </a:rPr>
              <a:t>）提高并发性。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/>
              <a:t>5</a:t>
            </a:r>
            <a:r>
              <a:rPr lang="zh-CN" altLang="en-US" dirty="0">
                <a:latin typeface="Times New Roman" pitchFamily="18" charset="0"/>
              </a:rPr>
              <a:t>、缺点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频繁复制更新，效率下降。</a:t>
            </a:r>
            <a:r>
              <a:rPr lang="zh-CN" altLang="en-US" dirty="0"/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实用案例：双机热备（</a:t>
            </a:r>
            <a:r>
              <a:rPr lang="zh-CN" altLang="en-US" dirty="0">
                <a:latin typeface="Tahoma" pitchFamily="34" charset="0"/>
              </a:rPr>
              <a:t>双机互备援</a:t>
            </a:r>
            <a:r>
              <a:rPr lang="en-US" altLang="zh-CN" dirty="0">
                <a:cs typeface="Tahoma" pitchFamily="34" charset="0"/>
              </a:rPr>
              <a:t>Dual </a:t>
            </a:r>
            <a:r>
              <a:rPr lang="en-US" altLang="zh-CN" dirty="0">
                <a:latin typeface="Times New Roman" pitchFamily="18" charset="0"/>
                <a:cs typeface="Tahoma" pitchFamily="34" charset="0"/>
              </a:rPr>
              <a:t> </a:t>
            </a:r>
            <a:r>
              <a:rPr lang="en-US" altLang="zh-CN" dirty="0">
                <a:cs typeface="Tahoma" pitchFamily="34" charset="0"/>
              </a:rPr>
              <a:t> Active</a:t>
            </a:r>
            <a:r>
              <a:rPr lang="zh-CN" altLang="en-US" dirty="0"/>
              <a:t>、</a:t>
            </a:r>
            <a:r>
              <a:rPr lang="zh-CN" altLang="en-US" dirty="0">
                <a:latin typeface="Tahoma" pitchFamily="34" charset="0"/>
              </a:rPr>
              <a:t>双机热备份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Hot </a:t>
            </a:r>
            <a:r>
              <a:rPr lang="en-US" altLang="zh-CN" dirty="0">
                <a:latin typeface="Times New Roman" pitchFamily="18" charset="0"/>
                <a:cs typeface="Tahoma" pitchFamily="34" charset="0"/>
              </a:rPr>
              <a:t> 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 Standby</a:t>
            </a:r>
            <a:r>
              <a:rPr lang="zh-CN" altLang="en-US" dirty="0"/>
              <a:t>）、远程备份。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6</a:t>
            </a:r>
            <a:r>
              <a:rPr lang="zh-CN" altLang="en-US" dirty="0"/>
              <a:t>、关键技术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    如何监测（心跳线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Arial" charset="0"/>
                <a:cs typeface="Arial" charset="0"/>
              </a:rPr>
              <a:t>PARTNER TIMEOUT</a:t>
            </a:r>
            <a:r>
              <a:rPr lang="zh-CN" altLang="en-US" dirty="0" smtClean="0">
                <a:latin typeface="Arial" charset="0"/>
                <a:cs typeface="Arial" charset="0"/>
              </a:rPr>
              <a:t>、</a:t>
            </a:r>
            <a:r>
              <a:rPr lang="zh-CN" altLang="en-US" dirty="0" smtClean="0"/>
              <a:t>证人机制</a:t>
            </a:r>
            <a:r>
              <a:rPr lang="en-US" altLang="zh-CN" dirty="0" smtClean="0"/>
              <a:t> </a:t>
            </a:r>
            <a:r>
              <a:rPr lang="zh-CN" altLang="en-US" dirty="0"/>
              <a:t>）、是否自动恢复。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57158" y="3643314"/>
            <a:ext cx="8358214" cy="304698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1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　　</a:t>
            </a:r>
            <a:r>
              <a:rPr lang="zh-CN" altLang="en-US" dirty="0" smtClean="0"/>
              <a:t>基本</a:t>
            </a:r>
            <a:r>
              <a:rPr lang="en-US" altLang="zh-CN" dirty="0" smtClean="0"/>
              <a:t>+</a:t>
            </a:r>
            <a:r>
              <a:rPr lang="zh-CN" altLang="en-US" dirty="0" smtClean="0"/>
              <a:t>镜像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“证人”</a:t>
            </a:r>
            <a:r>
              <a:rPr lang="zh-CN" altLang="en-US" dirty="0" smtClean="0"/>
              <a:t>。</a:t>
            </a:r>
            <a:r>
              <a:rPr kumimoji="1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三个服务器不断地</a:t>
            </a: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ping</a:t>
            </a:r>
            <a:r>
              <a:rPr kumimoji="1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对方，形成保留仲裁。如果服务器不能用，则其他服务器将确定怎样解决故障转移。考虑到机器所处的位置和网络的可靠性，主体服务器将会断开连接，见证服务器和镜像服务器仍然保留仲裁。</a:t>
            </a:r>
            <a:endParaRPr kumimoji="1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0" eaLnBrk="0" hangingPunct="0"/>
            <a:r>
              <a:rPr lang="zh-CN" altLang="en-US" dirty="0"/>
              <a:t> </a:t>
            </a:r>
            <a:r>
              <a:rPr lang="zh-CN" altLang="en-US" dirty="0" smtClean="0"/>
              <a:t>    证人</a:t>
            </a:r>
            <a:r>
              <a:rPr lang="zh-CN" altLang="en-US" dirty="0"/>
              <a:t>数据库是第三个</a:t>
            </a:r>
            <a:r>
              <a:rPr lang="en-US" altLang="zh-CN" dirty="0"/>
              <a:t>SQL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运行</a:t>
            </a:r>
            <a:r>
              <a:rPr lang="zh-CN" altLang="en-US" dirty="0"/>
              <a:t>实例</a:t>
            </a:r>
            <a:r>
              <a:rPr lang="zh-CN" altLang="en-US" dirty="0" smtClean="0"/>
              <a:t>，当一个服务不可达并</a:t>
            </a:r>
            <a:r>
              <a:rPr lang="zh-CN" altLang="en-US" dirty="0"/>
              <a:t>因此需要</a:t>
            </a:r>
            <a:r>
              <a:rPr lang="zh-CN" altLang="en-US" dirty="0" smtClean="0"/>
              <a:t>进行自动错误</a:t>
            </a:r>
            <a:r>
              <a:rPr lang="zh-CN" altLang="en-US" dirty="0"/>
              <a:t>恢复的</a:t>
            </a:r>
            <a:r>
              <a:rPr lang="zh-CN" altLang="en-US" dirty="0" smtClean="0"/>
              <a:t>时候，证人服务器实现了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比</a:t>
            </a:r>
            <a:r>
              <a:rPr lang="en-US" altLang="zh-CN" dirty="0" smtClean="0"/>
              <a:t>1</a:t>
            </a:r>
            <a:r>
              <a:rPr lang="zh-CN" altLang="en-US" dirty="0" smtClean="0"/>
              <a:t>投票的能力。</a:t>
            </a:r>
            <a:r>
              <a:rPr lang="zh-CN" altLang="en-US" dirty="0"/>
              <a:t> 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6" name="图片 5" descr="sqlserver证人机制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857232"/>
            <a:ext cx="6516010" cy="2610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12725" y="860424"/>
            <a:ext cx="870267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>
                <a:latin typeface="Times New Roman" pitchFamily="18" charset="0"/>
              </a:rPr>
              <a:t>、事务的</a:t>
            </a:r>
            <a:r>
              <a:rPr lang="en-US" altLang="zh-CN" dirty="0"/>
              <a:t>ACID</a:t>
            </a:r>
            <a:r>
              <a:rPr lang="zh-CN" altLang="en-US" dirty="0">
                <a:latin typeface="Times New Roman" pitchFamily="18" charset="0"/>
              </a:rPr>
              <a:t>性质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>
                <a:latin typeface="Times New Roman" pitchFamily="18" charset="0"/>
              </a:rPr>
              <a:t>）原子性（</a:t>
            </a:r>
            <a:r>
              <a:rPr lang="en-US" altLang="zh-CN" dirty="0"/>
              <a:t>Atomicity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r>
              <a:rPr lang="zh-CN" altLang="en-US" dirty="0">
                <a:latin typeface="宋体" pitchFamily="2" charset="-122"/>
              </a:rPr>
              <a:t>①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定义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        事务是一个不可分割的工作单元，其对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的操作要么都做，要么都不做。</a:t>
            </a:r>
            <a:endParaRPr lang="zh-CN" altLang="en-US" dirty="0"/>
          </a:p>
          <a:p>
            <a:r>
              <a:rPr lang="zh-CN" altLang="en-US" dirty="0">
                <a:latin typeface="宋体" pitchFamily="2" charset="-122"/>
              </a:rPr>
              <a:t>②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目标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        保证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数据的正确性</a:t>
            </a:r>
            <a:r>
              <a:rPr lang="zh-CN" altLang="en-US" dirty="0" smtClean="0">
                <a:latin typeface="Times New Roman" pitchFamily="18" charset="0"/>
              </a:rPr>
              <a:t>（例如：所有员工涨工资、转帐、售票的事务不能只做一部分动作）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r>
              <a:rPr lang="zh-CN" altLang="en-US" dirty="0"/>
              <a:t>③ </a:t>
            </a:r>
            <a:r>
              <a:rPr lang="zh-CN" altLang="en-US" dirty="0">
                <a:latin typeface="Times New Roman" pitchFamily="18" charset="0"/>
              </a:rPr>
              <a:t>技术</a:t>
            </a:r>
            <a:endParaRPr lang="zh-CN" altLang="en-US" dirty="0"/>
          </a:p>
          <a:p>
            <a:r>
              <a:rPr lang="zh-CN" altLang="en-US" dirty="0" smtClean="0">
                <a:latin typeface="Times New Roman" pitchFamily="18" charset="0"/>
              </a:rPr>
              <a:t>       日志</a:t>
            </a:r>
            <a:r>
              <a:rPr lang="zh-CN" altLang="en-US" dirty="0">
                <a:latin typeface="Times New Roman" pitchFamily="18" charset="0"/>
              </a:rPr>
              <a:t>十</a:t>
            </a:r>
            <a:r>
              <a:rPr lang="en-US" altLang="zh-CN" dirty="0"/>
              <a:t>ROLLBACK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/>
              <a:t>UNDO</a:t>
            </a:r>
            <a:r>
              <a:rPr lang="zh-CN" altLang="en-US" dirty="0">
                <a:latin typeface="Times New Roman" pitchFamily="18" charset="0"/>
              </a:rPr>
              <a:t>）（意外终止）；</a:t>
            </a:r>
            <a:endParaRPr lang="zh-CN" altLang="en-US" dirty="0"/>
          </a:p>
          <a:p>
            <a:r>
              <a:rPr lang="zh-CN" altLang="en-US" dirty="0" smtClean="0">
                <a:latin typeface="Times New Roman" pitchFamily="18" charset="0"/>
              </a:rPr>
              <a:t>       并发控制（交叉</a:t>
            </a:r>
            <a:r>
              <a:rPr lang="zh-CN" altLang="en-US" dirty="0" smtClean="0">
                <a:latin typeface="Times New Roman" pitchFamily="18" charset="0"/>
              </a:rPr>
              <a:t>执行中不被破坏、干扰）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zh-CN" altLang="en-US" dirty="0" smtClean="0"/>
          </a:p>
          <a:p>
            <a:r>
              <a:rPr lang="zh-CN" altLang="en-US" dirty="0" smtClean="0">
                <a:latin typeface="Times New Roman" pitchFamily="18" charset="0"/>
              </a:rPr>
              <a:t>       原子性需要依靠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内部的</a:t>
            </a:r>
            <a:r>
              <a:rPr lang="zh-CN" altLang="en-US" dirty="0" smtClean="0">
                <a:latin typeface="Times New Roman" pitchFamily="18" charset="0"/>
              </a:rPr>
              <a:t>自动保障机制。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231775" y="714356"/>
            <a:ext cx="8588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b="1" dirty="0"/>
              <a:t>例：</a:t>
            </a:r>
            <a:r>
              <a:rPr lang="zh-CN" altLang="en-US" dirty="0"/>
              <a:t>假设日志记录有如下几种类型：</a:t>
            </a:r>
          </a:p>
          <a:p>
            <a:pPr marL="457200" indent="-457200"/>
            <a:r>
              <a:rPr lang="en-US" altLang="zh-CN" dirty="0"/>
              <a:t>&lt;START T&gt;</a:t>
            </a:r>
            <a:r>
              <a:rPr lang="zh-CN" altLang="en-US" dirty="0"/>
              <a:t>：表示事务</a:t>
            </a:r>
            <a:r>
              <a:rPr lang="en-US" altLang="zh-CN" dirty="0"/>
              <a:t>T</a:t>
            </a:r>
            <a:r>
              <a:rPr lang="zh-CN" altLang="en-US" dirty="0"/>
              <a:t>开始；	</a:t>
            </a:r>
            <a:r>
              <a:rPr lang="en-US" altLang="zh-CN" dirty="0"/>
              <a:t>&lt;COMMIT T&gt;</a:t>
            </a:r>
            <a:r>
              <a:rPr lang="zh-CN" altLang="en-US" dirty="0"/>
              <a:t>：表示事务</a:t>
            </a:r>
            <a:r>
              <a:rPr lang="en-US" altLang="zh-CN" dirty="0"/>
              <a:t>T</a:t>
            </a:r>
            <a:r>
              <a:rPr lang="zh-CN" altLang="en-US" dirty="0"/>
              <a:t>已经提交；</a:t>
            </a:r>
          </a:p>
          <a:p>
            <a:pPr marL="457200" indent="-457200"/>
            <a:r>
              <a:rPr lang="en-US" altLang="zh-CN" dirty="0"/>
              <a:t>&lt;</a:t>
            </a:r>
            <a:r>
              <a:rPr lang="en-US" altLang="zh-CN" dirty="0" err="1"/>
              <a:t>T,X,u,v</a:t>
            </a:r>
            <a:r>
              <a:rPr lang="en-US" altLang="zh-CN" dirty="0"/>
              <a:t>&gt;</a:t>
            </a:r>
            <a:r>
              <a:rPr lang="zh-CN" altLang="en-US" dirty="0"/>
              <a:t>：表示事务</a:t>
            </a:r>
            <a:r>
              <a:rPr lang="en-US" altLang="zh-CN" dirty="0"/>
              <a:t>T</a:t>
            </a:r>
            <a:r>
              <a:rPr lang="zh-CN" altLang="en-US" dirty="0"/>
              <a:t>修改了数据</a:t>
            </a:r>
            <a:r>
              <a:rPr lang="en-US" altLang="zh-CN" dirty="0"/>
              <a:t>X</a:t>
            </a:r>
            <a:r>
              <a:rPr lang="zh-CN" altLang="en-US" dirty="0"/>
              <a:t>，其原来的值是</a:t>
            </a:r>
            <a:r>
              <a:rPr lang="en-US" altLang="zh-CN" dirty="0"/>
              <a:t>u,</a:t>
            </a:r>
            <a:r>
              <a:rPr lang="zh-CN" altLang="en-US" dirty="0"/>
              <a:t>更新后的值是</a:t>
            </a:r>
            <a:r>
              <a:rPr lang="en-US" altLang="zh-CN" dirty="0"/>
              <a:t>v</a:t>
            </a:r>
            <a:r>
              <a:rPr lang="zh-CN" altLang="en-US" dirty="0"/>
              <a:t>。</a:t>
            </a:r>
          </a:p>
          <a:p>
            <a:pPr marL="457200" indent="-457200"/>
            <a:r>
              <a:rPr lang="zh-CN" altLang="en-US" dirty="0"/>
              <a:t>若某系统故障发生时，磁盘上日志文件的内容为：</a:t>
            </a:r>
          </a:p>
          <a:p>
            <a:pPr marL="457200" indent="-457200"/>
            <a:r>
              <a:rPr lang="en-US" altLang="zh-CN" dirty="0"/>
              <a:t>&lt;START T&gt;;&lt;T,C,29,30&gt; &lt;T,A,10,11&gt;; &lt;START U&gt;; &lt;U,B,20,21&gt;;&lt;T,C,30,31&gt;;&lt;U,D,40,41&gt;;</a:t>
            </a:r>
          </a:p>
          <a:p>
            <a:pPr marL="457200" indent="-457200"/>
            <a:r>
              <a:rPr lang="en-US" altLang="zh-CN" dirty="0"/>
              <a:t>&lt;U,B,21,22&gt; &lt;COMMIT U&gt;</a:t>
            </a:r>
            <a:r>
              <a:rPr lang="zh-CN" altLang="en-US" dirty="0" smtClean="0"/>
              <a:t>，请简述恢复的过程。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4"/>
          <p:cNvSpPr/>
          <p:nvPr/>
        </p:nvSpPr>
        <p:spPr>
          <a:xfrm>
            <a:off x="5101894" y="5498922"/>
            <a:ext cx="3827824" cy="733666"/>
          </a:xfrm>
          <a:prstGeom prst="wedgeRoundRectCallout">
            <a:avLst>
              <a:gd name="adj1" fmla="val 9859"/>
              <a:gd name="adj2" fmla="val -14034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思考：如果增加检查点记录，本题有何变化？</a:t>
            </a:r>
            <a:endParaRPr lang="zh-CN" altLang="en-US" dirty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14282" y="690635"/>
            <a:ext cx="87154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b="1" dirty="0" smtClean="0"/>
              <a:t>例：</a:t>
            </a:r>
            <a:r>
              <a:rPr lang="zh-CN" altLang="en-US" dirty="0" smtClean="0"/>
              <a:t>若某系统故障发生时，磁盘上日志文件的内容为：</a:t>
            </a:r>
          </a:p>
          <a:p>
            <a:pPr marL="457200" indent="-457200"/>
            <a:r>
              <a:rPr lang="en-US" altLang="zh-CN" dirty="0" smtClean="0"/>
              <a:t>&lt;START T&gt;;&lt;T,C,29,30&gt; &lt;T,A,10,11&gt;; &lt;START U&gt;; &lt;U,B,20,21&gt;;&lt;T,C,30,31&gt;;&lt;U,D,40,41&gt;;</a:t>
            </a:r>
          </a:p>
          <a:p>
            <a:pPr marL="457200" indent="-457200"/>
            <a:r>
              <a:rPr lang="en-US" altLang="zh-CN" dirty="0" smtClean="0"/>
              <a:t>&lt;U,B,21,22&gt; &lt;COMMIT U&gt;</a:t>
            </a:r>
            <a:r>
              <a:rPr lang="zh-CN" altLang="en-US" dirty="0" smtClean="0"/>
              <a:t>，如何进行恢复？</a:t>
            </a:r>
          </a:p>
          <a:p>
            <a:pPr marL="457200" indent="-457200"/>
            <a:r>
              <a:rPr lang="zh-CN" altLang="en-US" dirty="0" smtClean="0">
                <a:solidFill>
                  <a:srgbClr val="0000FF"/>
                </a:solidFill>
              </a:rPr>
              <a:t>恢复过程：</a:t>
            </a:r>
          </a:p>
          <a:p>
            <a:pPr marL="457200" indent="-457200"/>
            <a:r>
              <a:rPr lang="en-US" altLang="zh-CN" dirty="0" smtClean="0">
                <a:solidFill>
                  <a:srgbClr val="0000FF"/>
                </a:solidFill>
              </a:rPr>
              <a:t>(1)</a:t>
            </a:r>
            <a:r>
              <a:rPr lang="zh-CN" altLang="en-US" dirty="0" smtClean="0">
                <a:solidFill>
                  <a:srgbClr val="0000FF"/>
                </a:solidFill>
              </a:rPr>
              <a:t>正向扫描日志，由于事务Ｕ有</a:t>
            </a:r>
            <a:r>
              <a:rPr lang="en-US" altLang="zh-CN" dirty="0" smtClean="0">
                <a:solidFill>
                  <a:srgbClr val="0000FF"/>
                </a:solidFill>
              </a:rPr>
              <a:t>START</a:t>
            </a:r>
            <a:r>
              <a:rPr lang="zh-CN" altLang="en-US" dirty="0" smtClean="0">
                <a:solidFill>
                  <a:srgbClr val="0000FF"/>
                </a:solidFill>
              </a:rPr>
              <a:t>和</a:t>
            </a:r>
            <a:r>
              <a:rPr lang="en-US" altLang="zh-CN" dirty="0" smtClean="0">
                <a:solidFill>
                  <a:srgbClr val="0000FF"/>
                </a:solidFill>
              </a:rPr>
              <a:t>COMMIT</a:t>
            </a:r>
            <a:r>
              <a:rPr lang="zh-CN" altLang="en-US" dirty="0" smtClean="0">
                <a:solidFill>
                  <a:srgbClr val="0000FF"/>
                </a:solidFill>
              </a:rPr>
              <a:t>，放到</a:t>
            </a:r>
            <a:r>
              <a:rPr lang="en-US" altLang="zh-CN" dirty="0" smtClean="0">
                <a:solidFill>
                  <a:srgbClr val="0000FF"/>
                </a:solidFill>
              </a:rPr>
              <a:t>REDO</a:t>
            </a:r>
            <a:r>
              <a:rPr lang="zh-CN" altLang="en-US" dirty="0" smtClean="0">
                <a:solidFill>
                  <a:srgbClr val="0000FF"/>
                </a:solidFill>
              </a:rPr>
              <a:t>队列中，而事务Ｔ只有</a:t>
            </a:r>
            <a:r>
              <a:rPr lang="en-US" altLang="zh-CN" dirty="0" smtClean="0">
                <a:solidFill>
                  <a:srgbClr val="0000FF"/>
                </a:solidFill>
              </a:rPr>
              <a:t>START</a:t>
            </a:r>
            <a:r>
              <a:rPr lang="zh-CN" altLang="en-US" dirty="0" smtClean="0">
                <a:solidFill>
                  <a:srgbClr val="0000FF"/>
                </a:solidFill>
              </a:rPr>
              <a:t>，故而放到</a:t>
            </a:r>
            <a:r>
              <a:rPr lang="en-US" altLang="zh-CN" dirty="0" smtClean="0">
                <a:solidFill>
                  <a:srgbClr val="0000FF"/>
                </a:solidFill>
              </a:rPr>
              <a:t>UNDO</a:t>
            </a:r>
            <a:r>
              <a:rPr lang="zh-CN" altLang="en-US" dirty="0" smtClean="0">
                <a:solidFill>
                  <a:srgbClr val="0000FF"/>
                </a:solidFill>
              </a:rPr>
              <a:t>队列。 </a:t>
            </a:r>
          </a:p>
          <a:p>
            <a:pPr marL="457200" indent="-457200"/>
            <a:r>
              <a:rPr lang="en-US" altLang="zh-CN" dirty="0" smtClean="0">
                <a:solidFill>
                  <a:srgbClr val="0000FF"/>
                </a:solidFill>
              </a:rPr>
              <a:t>(2)</a:t>
            </a:r>
            <a:r>
              <a:rPr lang="zh-CN" altLang="en-US" dirty="0" smtClean="0">
                <a:solidFill>
                  <a:srgbClr val="0000FF"/>
                </a:solidFill>
              </a:rPr>
              <a:t>对</a:t>
            </a:r>
            <a:r>
              <a:rPr lang="en-US" altLang="zh-CN" dirty="0" smtClean="0">
                <a:solidFill>
                  <a:srgbClr val="0000FF"/>
                </a:solidFill>
              </a:rPr>
              <a:t>UNDO</a:t>
            </a:r>
            <a:r>
              <a:rPr lang="zh-CN" altLang="en-US" dirty="0" smtClean="0">
                <a:solidFill>
                  <a:srgbClr val="0000FF"/>
                </a:solidFill>
              </a:rPr>
              <a:t>队列中进行</a:t>
            </a:r>
            <a:r>
              <a:rPr lang="en-US" altLang="zh-CN" dirty="0" smtClean="0">
                <a:solidFill>
                  <a:srgbClr val="0000FF"/>
                </a:solidFill>
              </a:rPr>
              <a:t>UNDO</a:t>
            </a:r>
            <a:r>
              <a:rPr lang="zh-CN" altLang="en-US" dirty="0" smtClean="0">
                <a:solidFill>
                  <a:srgbClr val="0000FF"/>
                </a:solidFill>
              </a:rPr>
              <a:t>操作，即对Ｔ进行</a:t>
            </a:r>
            <a:r>
              <a:rPr lang="en-US" altLang="zh-CN" dirty="0" smtClean="0">
                <a:solidFill>
                  <a:srgbClr val="0000FF"/>
                </a:solidFill>
              </a:rPr>
              <a:t>UNDO</a:t>
            </a:r>
            <a:r>
              <a:rPr lang="zh-CN" altLang="en-US" dirty="0" smtClean="0">
                <a:solidFill>
                  <a:srgbClr val="0000FF"/>
                </a:solidFill>
              </a:rPr>
              <a:t>操作，即反向扫描Ｔ的日志，即对</a:t>
            </a:r>
            <a:r>
              <a:rPr lang="en-US" altLang="zh-CN" dirty="0" smtClean="0">
                <a:solidFill>
                  <a:srgbClr val="0000FF"/>
                </a:solidFill>
              </a:rPr>
              <a:t>C</a:t>
            </a:r>
            <a:r>
              <a:rPr lang="zh-CN" altLang="en-US" dirty="0" smtClean="0">
                <a:solidFill>
                  <a:srgbClr val="0000FF"/>
                </a:solidFill>
              </a:rPr>
              <a:t>写</a:t>
            </a:r>
            <a:r>
              <a:rPr lang="en-US" altLang="zh-CN" dirty="0" smtClean="0">
                <a:solidFill>
                  <a:srgbClr val="0000FF"/>
                </a:solidFill>
              </a:rPr>
              <a:t>30</a:t>
            </a:r>
            <a:r>
              <a:rPr lang="zh-CN" altLang="en-US" dirty="0" smtClean="0">
                <a:solidFill>
                  <a:srgbClr val="0000FF"/>
                </a:solidFill>
              </a:rPr>
              <a:t>，对</a:t>
            </a:r>
            <a:r>
              <a:rPr lang="en-US" altLang="zh-CN" dirty="0" smtClean="0">
                <a:solidFill>
                  <a:srgbClr val="0000FF"/>
                </a:solidFill>
              </a:rPr>
              <a:t>A</a:t>
            </a:r>
            <a:r>
              <a:rPr lang="zh-CN" altLang="en-US" dirty="0" smtClean="0">
                <a:solidFill>
                  <a:srgbClr val="0000FF"/>
                </a:solidFill>
              </a:rPr>
              <a:t>写</a:t>
            </a:r>
            <a:r>
              <a:rPr lang="en-US" altLang="zh-CN" dirty="0" smtClean="0">
                <a:solidFill>
                  <a:srgbClr val="0000FF"/>
                </a:solidFill>
              </a:rPr>
              <a:t>10</a:t>
            </a:r>
            <a:r>
              <a:rPr lang="zh-CN" altLang="en-US" dirty="0" smtClean="0">
                <a:solidFill>
                  <a:srgbClr val="0000FF"/>
                </a:solidFill>
              </a:rPr>
              <a:t>，对</a:t>
            </a:r>
            <a:r>
              <a:rPr lang="en-US" altLang="zh-CN" dirty="0" smtClean="0">
                <a:solidFill>
                  <a:srgbClr val="0000FF"/>
                </a:solidFill>
              </a:rPr>
              <a:t>C</a:t>
            </a:r>
            <a:r>
              <a:rPr lang="zh-CN" altLang="en-US" dirty="0" smtClean="0">
                <a:solidFill>
                  <a:srgbClr val="0000FF"/>
                </a:solidFill>
              </a:rPr>
              <a:t>写</a:t>
            </a:r>
            <a:r>
              <a:rPr lang="en-US" altLang="zh-CN" dirty="0" smtClean="0">
                <a:solidFill>
                  <a:srgbClr val="0000FF"/>
                </a:solidFill>
              </a:rPr>
              <a:t>29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</a:p>
          <a:p>
            <a:pPr marL="457200" indent="-457200"/>
            <a:r>
              <a:rPr lang="en-US" altLang="zh-CN" dirty="0" smtClean="0">
                <a:solidFill>
                  <a:srgbClr val="0000FF"/>
                </a:solidFill>
              </a:rPr>
              <a:t>(3)</a:t>
            </a:r>
            <a:r>
              <a:rPr lang="zh-CN" altLang="en-US" dirty="0" smtClean="0">
                <a:solidFill>
                  <a:srgbClr val="0000FF"/>
                </a:solidFill>
              </a:rPr>
              <a:t>对</a:t>
            </a:r>
            <a:r>
              <a:rPr lang="en-US" altLang="zh-CN" dirty="0" smtClean="0">
                <a:solidFill>
                  <a:srgbClr val="0000FF"/>
                </a:solidFill>
              </a:rPr>
              <a:t>REDO</a:t>
            </a:r>
            <a:r>
              <a:rPr lang="zh-CN" altLang="en-US" dirty="0" smtClean="0">
                <a:solidFill>
                  <a:srgbClr val="0000FF"/>
                </a:solidFill>
              </a:rPr>
              <a:t>队列中进行</a:t>
            </a:r>
            <a:r>
              <a:rPr lang="en-US" altLang="zh-CN" dirty="0" smtClean="0">
                <a:solidFill>
                  <a:srgbClr val="0000FF"/>
                </a:solidFill>
              </a:rPr>
              <a:t>REDO</a:t>
            </a:r>
            <a:r>
              <a:rPr lang="zh-CN" altLang="en-US" dirty="0" smtClean="0">
                <a:solidFill>
                  <a:srgbClr val="0000FF"/>
                </a:solidFill>
              </a:rPr>
              <a:t>操作，即对</a:t>
            </a:r>
            <a:r>
              <a:rPr lang="en-US" altLang="zh-CN" dirty="0" smtClean="0">
                <a:solidFill>
                  <a:srgbClr val="0000FF"/>
                </a:solidFill>
              </a:rPr>
              <a:t>U</a:t>
            </a:r>
            <a:r>
              <a:rPr lang="zh-CN" altLang="en-US" dirty="0" smtClean="0">
                <a:solidFill>
                  <a:srgbClr val="0000FF"/>
                </a:solidFill>
              </a:rPr>
              <a:t>进行</a:t>
            </a:r>
            <a:r>
              <a:rPr lang="en-US" altLang="zh-CN" dirty="0" smtClean="0">
                <a:solidFill>
                  <a:srgbClr val="0000FF"/>
                </a:solidFill>
              </a:rPr>
              <a:t>REDO</a:t>
            </a:r>
            <a:r>
              <a:rPr lang="zh-CN" altLang="en-US" dirty="0" smtClean="0">
                <a:solidFill>
                  <a:srgbClr val="0000FF"/>
                </a:solidFill>
              </a:rPr>
              <a:t>操作，即正向扫描Ｕ的日志，即对Ｂ写</a:t>
            </a:r>
            <a:r>
              <a:rPr lang="en-US" altLang="zh-CN" dirty="0" smtClean="0">
                <a:solidFill>
                  <a:srgbClr val="0000FF"/>
                </a:solidFill>
              </a:rPr>
              <a:t>21</a:t>
            </a:r>
            <a:r>
              <a:rPr lang="zh-CN" altLang="en-US" dirty="0" smtClean="0">
                <a:solidFill>
                  <a:srgbClr val="0000FF"/>
                </a:solidFill>
              </a:rPr>
              <a:t>，对</a:t>
            </a:r>
            <a:r>
              <a:rPr lang="en-US" altLang="zh-CN" dirty="0" smtClean="0">
                <a:solidFill>
                  <a:srgbClr val="0000FF"/>
                </a:solidFill>
              </a:rPr>
              <a:t>D</a:t>
            </a:r>
            <a:r>
              <a:rPr lang="zh-CN" altLang="en-US" dirty="0" smtClean="0">
                <a:solidFill>
                  <a:srgbClr val="0000FF"/>
                </a:solidFill>
              </a:rPr>
              <a:t>写</a:t>
            </a:r>
            <a:r>
              <a:rPr lang="en-US" altLang="zh-CN" dirty="0" smtClean="0">
                <a:solidFill>
                  <a:srgbClr val="0000FF"/>
                </a:solidFill>
              </a:rPr>
              <a:t>41</a:t>
            </a:r>
            <a:r>
              <a:rPr lang="zh-CN" altLang="en-US" dirty="0" smtClean="0">
                <a:solidFill>
                  <a:srgbClr val="0000FF"/>
                </a:solidFill>
              </a:rPr>
              <a:t>，对</a:t>
            </a:r>
            <a:r>
              <a:rPr lang="en-US" altLang="zh-CN" dirty="0" smtClean="0">
                <a:solidFill>
                  <a:srgbClr val="0000FF"/>
                </a:solidFill>
              </a:rPr>
              <a:t>B</a:t>
            </a:r>
            <a:r>
              <a:rPr lang="zh-CN" altLang="en-US" dirty="0" smtClean="0">
                <a:solidFill>
                  <a:srgbClr val="0000FF"/>
                </a:solidFill>
              </a:rPr>
              <a:t>写</a:t>
            </a:r>
            <a:r>
              <a:rPr lang="en-US" altLang="zh-CN" dirty="0" smtClean="0">
                <a:solidFill>
                  <a:srgbClr val="0000FF"/>
                </a:solidFill>
              </a:rPr>
              <a:t>22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zh-CN" altLang="en-US" u="sng" dirty="0" smtClean="0">
              <a:solidFill>
                <a:srgbClr val="0000FF"/>
              </a:solidFill>
            </a:endParaRPr>
          </a:p>
          <a:p>
            <a:pPr marL="457200" indent="-457200"/>
            <a:endParaRPr lang="en-US" altLang="zh-CN" u="sng" dirty="0" smtClean="0">
              <a:solidFill>
                <a:srgbClr val="FF0000"/>
              </a:solidFill>
            </a:endParaRPr>
          </a:p>
          <a:p>
            <a:pPr marL="457200" indent="-457200"/>
            <a:r>
              <a:rPr lang="zh-CN" altLang="en-US" u="sng" dirty="0" smtClean="0">
                <a:solidFill>
                  <a:srgbClr val="FF0000"/>
                </a:solidFill>
              </a:rPr>
              <a:t>注意：</a:t>
            </a:r>
            <a:r>
              <a:rPr lang="zh-CN" altLang="en-US" u="sng" dirty="0" smtClean="0">
                <a:solidFill>
                  <a:srgbClr val="0000FF"/>
                </a:solidFill>
              </a:rPr>
              <a:t>写成类似</a:t>
            </a:r>
            <a:r>
              <a:rPr lang="zh-CN" altLang="en-US" u="sng" dirty="0" smtClean="0">
                <a:solidFill>
                  <a:srgbClr val="0000FF"/>
                </a:solidFill>
                <a:latin typeface="Times New Roman" pitchFamily="18" charset="0"/>
              </a:rPr>
              <a:t>“</a:t>
            </a:r>
            <a:r>
              <a:rPr lang="zh-CN" altLang="en-US" u="sng" dirty="0" smtClean="0">
                <a:solidFill>
                  <a:srgbClr val="0000FF"/>
                </a:solidFill>
              </a:rPr>
              <a:t>Ｃ由</a:t>
            </a:r>
            <a:r>
              <a:rPr lang="en-US" altLang="zh-CN" u="sng" dirty="0" smtClean="0">
                <a:solidFill>
                  <a:srgbClr val="0000FF"/>
                </a:solidFill>
              </a:rPr>
              <a:t>29</a:t>
            </a:r>
            <a:r>
              <a:rPr lang="zh-CN" altLang="en-US" u="sng" dirty="0" smtClean="0">
                <a:solidFill>
                  <a:srgbClr val="0000FF"/>
                </a:solidFill>
              </a:rPr>
              <a:t>变做</a:t>
            </a:r>
            <a:r>
              <a:rPr lang="en-US" altLang="zh-CN" u="sng" dirty="0" smtClean="0">
                <a:solidFill>
                  <a:srgbClr val="0000FF"/>
                </a:solidFill>
              </a:rPr>
              <a:t>30</a:t>
            </a:r>
            <a:r>
              <a:rPr lang="en-US" altLang="zh-CN" u="sng" dirty="0" smtClean="0">
                <a:solidFill>
                  <a:srgbClr val="0000FF"/>
                </a:solidFill>
                <a:latin typeface="Times New Roman" pitchFamily="18" charset="0"/>
              </a:rPr>
              <a:t>”</a:t>
            </a:r>
            <a:r>
              <a:rPr lang="zh-CN" altLang="en-US" u="sng" dirty="0" smtClean="0">
                <a:solidFill>
                  <a:srgbClr val="0000FF"/>
                </a:solidFill>
              </a:rPr>
              <a:t>都是错误的。</a:t>
            </a:r>
            <a:r>
              <a:rPr lang="zh-CN" altLang="en-US" dirty="0" smtClean="0">
                <a:solidFill>
                  <a:srgbClr val="0000FF"/>
                </a:solidFill>
              </a:rPr>
              <a:t> 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27574" y="5955423"/>
            <a:ext cx="4104456" cy="766052"/>
          </a:xfrm>
          <a:prstGeom prst="wedgeRoundRectCallout">
            <a:avLst>
              <a:gd name="adj1" fmla="val -38172"/>
              <a:gd name="adj2" fmla="val -7423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课后作业第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题，</a:t>
            </a:r>
            <a:endParaRPr lang="en-US" altLang="zh-CN" dirty="0" smtClean="0">
              <a:latin typeface="+mn-ea"/>
            </a:endParaRPr>
          </a:p>
          <a:p>
            <a:pPr algn="ctr"/>
            <a:r>
              <a:rPr lang="zh-CN" altLang="en-US" dirty="0" smtClean="0">
                <a:latin typeface="+mn-ea"/>
              </a:rPr>
              <a:t>日志表述方式不同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慕课讨论题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数据库系统哪些情况下会将缓存中的日志文件写出到磁盘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smtClean="0"/>
              <a:t>     </a:t>
            </a:r>
            <a:r>
              <a:rPr lang="zh-CN" altLang="zh-CN" sz="2400" smtClean="0"/>
              <a:t>日志</a:t>
            </a:r>
            <a:r>
              <a:rPr lang="zh-CN" altLang="zh-CN" sz="2400" dirty="0"/>
              <a:t>在数据库系统的恢复中发挥着重要的作用，日志在什么情况下需要写出到磁盘文件</a:t>
            </a:r>
            <a:r>
              <a:rPr lang="zh-CN" altLang="zh-CN" sz="2400" dirty="0" smtClean="0"/>
              <a:t>？</a:t>
            </a:r>
            <a:endParaRPr lang="en-US" altLang="zh-CN" sz="2400" dirty="0" smtClean="0"/>
          </a:p>
          <a:p>
            <a:r>
              <a:rPr lang="zh-CN" altLang="zh-CN" dirty="0"/>
              <a:t>检查点机制对性能可能产生哪些影响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zh-CN" altLang="zh-CN" sz="2400" dirty="0" smtClean="0"/>
              <a:t>数据库系统</a:t>
            </a:r>
            <a:r>
              <a:rPr lang="zh-CN" altLang="zh-CN" sz="2400" dirty="0"/>
              <a:t>的检查点是其恢复子系统的一种周期性执行的机制，该机制对于数据库系统的性能有哪些影响？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52541-0E55-448D-9C6C-64FB315CE913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67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12725" y="714356"/>
            <a:ext cx="870267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>
                <a:latin typeface="宋体" pitchFamily="2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一致性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Consistency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dirty="0">
                <a:latin typeface="宋体" pitchFamily="2" charset="-122"/>
              </a:rPr>
              <a:t>①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定义</a:t>
            </a:r>
            <a:endParaRPr lang="zh-CN" altLang="en-US" dirty="0"/>
          </a:p>
          <a:p>
            <a:r>
              <a:rPr lang="en-US" altLang="zh-CN" dirty="0" smtClean="0">
                <a:latin typeface="Times New Roman" pitchFamily="18" charset="0"/>
              </a:rPr>
              <a:t>        </a:t>
            </a:r>
            <a:r>
              <a:rPr lang="zh-CN" altLang="en-US" dirty="0" smtClean="0">
                <a:latin typeface="Times New Roman" pitchFamily="18" charset="0"/>
              </a:rPr>
              <a:t>事务</a:t>
            </a:r>
            <a:r>
              <a:rPr lang="zh-CN" altLang="en-US" dirty="0">
                <a:latin typeface="Times New Roman" pitchFamily="18" charset="0"/>
              </a:rPr>
              <a:t>的执行必须是将</a:t>
            </a:r>
            <a:r>
              <a:rPr lang="en-US" altLang="zh-CN" dirty="0"/>
              <a:t>DB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从一个正确（一致）状态</a:t>
            </a:r>
            <a:r>
              <a:rPr lang="zh-CN" altLang="en-US" dirty="0">
                <a:latin typeface="Times New Roman" pitchFamily="18" charset="0"/>
              </a:rPr>
              <a:t>转换到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另一个正确（一致）状态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endParaRPr lang="en-US" altLang="zh-CN" dirty="0" smtClean="0"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例：</a:t>
            </a:r>
            <a:r>
              <a:rPr lang="zh-CN" altLang="en-US" dirty="0" smtClean="0">
                <a:latin typeface="Times New Roman" pitchFamily="18" charset="0"/>
              </a:rPr>
              <a:t>一个人的工龄不能大于年龄，则工龄的增长和年龄的增长必须一致的、配套的修改。</a:t>
            </a:r>
            <a:endParaRPr lang="en-US" altLang="zh-CN" dirty="0" smtClean="0">
              <a:latin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例：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转帐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问题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/>
              <a:t>A</a:t>
            </a:r>
            <a:r>
              <a:rPr lang="zh-CN" altLang="en-US" dirty="0">
                <a:latin typeface="Times New Roman" pitchFamily="18" charset="0"/>
              </a:rPr>
              <a:t>有</a:t>
            </a:r>
            <a:r>
              <a:rPr lang="en-US" altLang="zh-CN" dirty="0"/>
              <a:t>100</a:t>
            </a:r>
            <a:r>
              <a:rPr lang="zh-CN" altLang="en-US" dirty="0">
                <a:latin typeface="Times New Roman" pitchFamily="18" charset="0"/>
              </a:rPr>
              <a:t>万人民币是一个正确状态，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减去</a:t>
            </a:r>
            <a:r>
              <a:rPr lang="en-US" altLang="zh-CN" dirty="0">
                <a:solidFill>
                  <a:srgbClr val="FF0000"/>
                </a:solidFill>
              </a:rPr>
              <a:t>50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万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/>
              <a:t>B</a:t>
            </a:r>
            <a:r>
              <a:rPr lang="zh-CN" altLang="en-US" dirty="0">
                <a:latin typeface="Times New Roman" pitchFamily="18" charset="0"/>
              </a:rPr>
              <a:t>帐</a:t>
            </a:r>
            <a:r>
              <a:rPr lang="zh-CN" altLang="en-US" dirty="0" smtClean="0">
                <a:latin typeface="Times New Roman" pitchFamily="18" charset="0"/>
              </a:rPr>
              <a:t>上相应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增加</a:t>
            </a:r>
            <a:r>
              <a:rPr lang="en-US" altLang="zh-CN" dirty="0" smtClean="0">
                <a:solidFill>
                  <a:srgbClr val="FF0000"/>
                </a:solidFill>
              </a:rPr>
              <a:t>50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万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从一个正确状态转变另一个正确</a:t>
            </a:r>
            <a:r>
              <a:rPr lang="zh-CN" altLang="en-US" dirty="0" smtClean="0">
                <a:latin typeface="Times New Roman" pitchFamily="18" charset="0"/>
              </a:rPr>
              <a:t>状态。    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</a:t>
            </a:r>
            <a:r>
              <a:rPr lang="zh-CN" altLang="en-US" i="1" dirty="0" smtClean="0">
                <a:solidFill>
                  <a:srgbClr val="0000FF"/>
                </a:solidFill>
                <a:latin typeface="Times New Roman" pitchFamily="18" charset="0"/>
              </a:rPr>
              <a:t>这</a:t>
            </a:r>
            <a:r>
              <a:rPr lang="zh-CN" altLang="en-US" i="1" dirty="0">
                <a:solidFill>
                  <a:srgbClr val="0000FF"/>
                </a:solidFill>
                <a:latin typeface="Times New Roman" pitchFamily="18" charset="0"/>
              </a:rPr>
              <a:t>两个操作，若只做其中一个，则不能实现</a:t>
            </a:r>
            <a:r>
              <a:rPr lang="en-US" altLang="zh-CN" i="1" dirty="0">
                <a:solidFill>
                  <a:srgbClr val="0000FF"/>
                </a:solidFill>
              </a:rPr>
              <a:t>DB</a:t>
            </a:r>
            <a:r>
              <a:rPr lang="zh-CN" altLang="en-US" i="1" dirty="0">
                <a:solidFill>
                  <a:srgbClr val="0000FF"/>
                </a:solidFill>
                <a:latin typeface="Times New Roman" pitchFamily="18" charset="0"/>
              </a:rPr>
              <a:t>从一个正确状态转到另一个正确状态，破坏了事务一致性</a:t>
            </a:r>
            <a:r>
              <a:rPr lang="zh-CN" altLang="en-US" i="1" dirty="0" smtClean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lang="en-US" altLang="zh-CN" i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r>
              <a:rPr lang="zh-CN" altLang="en-US" dirty="0" smtClean="0"/>
              <a:t>例：</a:t>
            </a:r>
            <a:r>
              <a:rPr lang="zh-CN" altLang="en-US" dirty="0"/>
              <a:t>将数据集合划分为</a:t>
            </a:r>
            <a:r>
              <a:rPr lang="zh-CN" altLang="en-US" dirty="0">
                <a:solidFill>
                  <a:srgbClr val="FF0000"/>
                </a:solidFill>
              </a:rPr>
              <a:t>三个子集，分三次读取三个子集的数据并进行小</a:t>
            </a:r>
            <a:r>
              <a:rPr lang="zh-CN" altLang="en-US" dirty="0" smtClean="0">
                <a:solidFill>
                  <a:srgbClr val="FF0000"/>
                </a:solidFill>
              </a:rPr>
              <a:t>计和</a:t>
            </a:r>
            <a:r>
              <a:rPr lang="zh-CN" altLang="en-US" dirty="0">
                <a:solidFill>
                  <a:srgbClr val="FF0000"/>
                </a:solidFill>
              </a:rPr>
              <a:t>总计</a:t>
            </a:r>
            <a:r>
              <a:rPr lang="zh-CN" altLang="en-US" dirty="0"/>
              <a:t>（一个事务内部的多次相关的读写操作，内容之间在全局逻辑上</a:t>
            </a:r>
            <a:r>
              <a:rPr lang="zh-CN" altLang="en-US" dirty="0" smtClean="0"/>
              <a:t>应该是</a:t>
            </a:r>
            <a:r>
              <a:rPr lang="zh-CN" altLang="en-US" dirty="0"/>
              <a:t>相容的、一致的）。</a:t>
            </a:r>
            <a:endParaRPr lang="en-US" altLang="zh-CN" i="1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28596" y="714356"/>
            <a:ext cx="8572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一致性（</a:t>
            </a:r>
            <a:r>
              <a:rPr lang="en-US" altLang="zh-CN" dirty="0" smtClean="0">
                <a:solidFill>
                  <a:srgbClr val="FF0000"/>
                </a:solidFill>
              </a:rPr>
              <a:t>consistency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dirty="0" smtClean="0">
                <a:latin typeface="宋体" pitchFamily="2" charset="-122"/>
              </a:rPr>
              <a:t>② 目标</a:t>
            </a:r>
            <a:endParaRPr lang="zh-CN" altLang="en-US" dirty="0" smtClean="0"/>
          </a:p>
          <a:p>
            <a:r>
              <a:rPr lang="zh-CN" altLang="en-US" dirty="0" smtClean="0">
                <a:latin typeface="宋体" pitchFamily="2" charset="-122"/>
              </a:rPr>
              <a:t>    保证</a:t>
            </a:r>
            <a:r>
              <a:rPr lang="en-US" altLang="zh-CN" dirty="0" smtClean="0">
                <a:latin typeface="宋体" pitchFamily="2" charset="-122"/>
              </a:rPr>
              <a:t>DB</a:t>
            </a:r>
            <a:r>
              <a:rPr lang="zh-CN" altLang="en-US" dirty="0" smtClean="0">
                <a:latin typeface="宋体" pitchFamily="2" charset="-122"/>
              </a:rPr>
              <a:t>数据正确性（</a:t>
            </a:r>
            <a:r>
              <a:rPr lang="zh-CN" altLang="en-US" dirty="0" smtClean="0">
                <a:latin typeface="宋体" pitchFamily="2" charset="-122"/>
                <a:cs typeface="Times New Roman" pitchFamily="18" charset="0"/>
              </a:rPr>
              <a:t>防止</a:t>
            </a:r>
            <a:r>
              <a:rPr lang="zh-CN" altLang="en-US" dirty="0" smtClean="0">
                <a:latin typeface="宋体" pitchFamily="2" charset="-122"/>
              </a:rPr>
              <a:t>丢失更新、读脏、读不可重复）。</a:t>
            </a:r>
            <a:endParaRPr lang="zh-CN" altLang="en-US" dirty="0" smtClean="0"/>
          </a:p>
          <a:p>
            <a:endParaRPr lang="zh-CN" altLang="en-US" dirty="0" smtClean="0">
              <a:latin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</a:rPr>
              <a:t>③ 技术</a:t>
            </a:r>
            <a:endParaRPr lang="zh-CN" altLang="en-US" dirty="0" smtClean="0"/>
          </a:p>
          <a:p>
            <a:r>
              <a:rPr lang="zh-CN" altLang="en-US" dirty="0" smtClean="0">
                <a:latin typeface="宋体" pitchFamily="2" charset="-122"/>
              </a:rPr>
              <a:t>    并发控制。</a:t>
            </a:r>
            <a:endParaRPr lang="zh-CN" altLang="en-US" dirty="0" smtClean="0"/>
          </a:p>
          <a:p>
            <a:endParaRPr lang="zh-CN" altLang="en-US" dirty="0" smtClean="0">
              <a:latin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</a:rPr>
              <a:t>④ 实现</a:t>
            </a:r>
            <a:endParaRPr lang="zh-CN" altLang="en-US" dirty="0" smtClean="0"/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  </a:t>
            </a:r>
            <a:r>
              <a:rPr lang="zh-CN" altLang="en-US" dirty="0" smtClean="0">
                <a:latin typeface="宋体" pitchFamily="2" charset="-122"/>
              </a:rPr>
              <a:t>用户定义事务（保证相关操作在一个事务中）；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</a:rPr>
              <a:t>        </a:t>
            </a:r>
            <a:r>
              <a:rPr lang="en-US" altLang="zh-CN" dirty="0"/>
              <a:t>DBMS</a:t>
            </a:r>
            <a:r>
              <a:rPr lang="zh-CN" altLang="en-US" dirty="0"/>
              <a:t>负责</a:t>
            </a:r>
            <a:r>
              <a:rPr lang="zh-CN" altLang="en-US" dirty="0">
                <a:latin typeface="Times New Roman" pitchFamily="18" charset="0"/>
              </a:rPr>
              <a:t>维护事务执行导致数据库状态变化过程中的一致性。</a:t>
            </a:r>
            <a:endParaRPr lang="zh-CN" altLang="en-US" dirty="0"/>
          </a:p>
          <a:p>
            <a:endParaRPr lang="zh-CN" altLang="en-US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12725" y="774214"/>
            <a:ext cx="87026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>
                <a:latin typeface="Times New Roman" pitchFamily="18" charset="0"/>
              </a:rPr>
              <a:t>）隔离性（</a:t>
            </a:r>
            <a:r>
              <a:rPr lang="en-US" altLang="zh-CN" dirty="0"/>
              <a:t>isolation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  <a:p>
            <a:r>
              <a:rPr lang="zh-CN" altLang="en-US" dirty="0">
                <a:latin typeface="宋体" pitchFamily="2" charset="-122"/>
              </a:rPr>
              <a:t>① 定义</a:t>
            </a:r>
            <a:endParaRPr lang="zh-CN" altLang="en-US" dirty="0"/>
          </a:p>
          <a:p>
            <a:r>
              <a:rPr lang="en-US" altLang="zh-CN" dirty="0" smtClean="0">
                <a:latin typeface="Times New Roman" pitchFamily="18" charset="0"/>
              </a:rPr>
              <a:t>         </a:t>
            </a:r>
            <a:r>
              <a:rPr lang="zh-CN" altLang="en-US" dirty="0" smtClean="0">
                <a:latin typeface="Times New Roman" pitchFamily="18" charset="0"/>
              </a:rPr>
              <a:t>一</a:t>
            </a:r>
            <a:r>
              <a:rPr lang="zh-CN" altLang="en-US" dirty="0">
                <a:latin typeface="Times New Roman" pitchFamily="18" charset="0"/>
              </a:rPr>
              <a:t>个事务中对</a:t>
            </a:r>
            <a:r>
              <a:rPr lang="en-US" altLang="zh-CN" dirty="0"/>
              <a:t>DB</a:t>
            </a:r>
            <a:r>
              <a:rPr lang="zh-CN" altLang="en-US" dirty="0">
                <a:latin typeface="Times New Roman" pitchFamily="18" charset="0"/>
              </a:rPr>
              <a:t>的操作及使用的数据与其它并发事务无关，并发执行的事务间不能互相干扰。</a:t>
            </a:r>
            <a:endParaRPr lang="zh-CN" altLang="en-US" dirty="0"/>
          </a:p>
          <a:p>
            <a:r>
              <a:rPr lang="zh-CN" altLang="en-US" dirty="0">
                <a:latin typeface="宋体" pitchFamily="2" charset="-122"/>
              </a:rPr>
              <a:t>②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目标</a:t>
            </a:r>
            <a:endParaRPr lang="zh-CN" altLang="en-US" dirty="0"/>
          </a:p>
          <a:p>
            <a:r>
              <a:rPr lang="zh-CN" altLang="en-US" dirty="0" smtClean="0">
                <a:latin typeface="Times New Roman" pitchFamily="18" charset="0"/>
              </a:rPr>
              <a:t>         避免链式干扰。</a:t>
            </a:r>
            <a:endParaRPr lang="zh-CN" altLang="en-US" dirty="0"/>
          </a:p>
          <a:p>
            <a:r>
              <a:rPr lang="zh-CN" altLang="en-US" dirty="0">
                <a:latin typeface="宋体" pitchFamily="2" charset="-122"/>
              </a:rPr>
              <a:t>③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技术</a:t>
            </a:r>
            <a:endParaRPr lang="zh-CN" altLang="en-US" dirty="0"/>
          </a:p>
          <a:p>
            <a:r>
              <a:rPr lang="zh-CN" altLang="en-US" dirty="0" smtClean="0">
                <a:latin typeface="Times New Roman" pitchFamily="18" charset="0"/>
              </a:rPr>
              <a:t>        并发</a:t>
            </a:r>
            <a:r>
              <a:rPr lang="zh-CN" altLang="en-US" dirty="0">
                <a:latin typeface="Times New Roman" pitchFamily="18" charset="0"/>
              </a:rPr>
              <a:t>控制。</a:t>
            </a:r>
            <a:endParaRPr lang="zh-CN" altLang="en-US" dirty="0"/>
          </a:p>
          <a:p>
            <a:r>
              <a:rPr lang="zh-CN" altLang="en-US" dirty="0">
                <a:latin typeface="宋体" pitchFamily="2" charset="-122"/>
              </a:rPr>
              <a:t>④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itchFamily="18" charset="0"/>
              </a:rPr>
              <a:t>实现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/>
              <a:t>DBMS</a:t>
            </a:r>
            <a:r>
              <a:rPr lang="zh-CN" altLang="en-US" dirty="0"/>
              <a:t>依据应用程序设定的事务隔离级别</a:t>
            </a:r>
            <a:r>
              <a:rPr lang="zh-CN" altLang="en-US" dirty="0">
                <a:latin typeface="Times New Roman" pitchFamily="18" charset="0"/>
              </a:rPr>
              <a:t>自动实现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714E6-9499-4B9D-945F-12ACD332B6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" name="圆角矩形标注 3"/>
          <p:cNvSpPr/>
          <p:nvPr/>
        </p:nvSpPr>
        <p:spPr>
          <a:xfrm>
            <a:off x="3131840" y="2780928"/>
            <a:ext cx="914400" cy="612648"/>
          </a:xfrm>
          <a:prstGeom prst="wedgeRoundRectCallout">
            <a:avLst>
              <a:gd name="adj1" fmla="val -97222"/>
              <a:gd name="adj2" fmla="val -4322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4355976" y="3087252"/>
            <a:ext cx="914400" cy="612648"/>
          </a:xfrm>
          <a:prstGeom prst="wedgeRoundRectCallout">
            <a:avLst>
              <a:gd name="adj1" fmla="val -97222"/>
              <a:gd name="adj2" fmla="val -4322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更新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5234930" y="3517235"/>
            <a:ext cx="914400" cy="612648"/>
          </a:xfrm>
          <a:prstGeom prst="wedgeRoundRectCallout">
            <a:avLst>
              <a:gd name="adj1" fmla="val -97222"/>
              <a:gd name="adj2" fmla="val -4322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插入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4913</TotalTime>
  <Words>4953</Words>
  <Application>Microsoft Office PowerPoint</Application>
  <PresentationFormat>全屏显示(4:3)</PresentationFormat>
  <Paragraphs>567</Paragraphs>
  <Slides>62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8" baseType="lpstr">
      <vt:lpstr>黑体</vt:lpstr>
      <vt:lpstr>华文新魏</vt:lpstr>
      <vt:lpstr>隶书</vt:lpstr>
      <vt:lpstr>宋体</vt:lpstr>
      <vt:lpstr>微软雅黑</vt:lpstr>
      <vt:lpstr>Arial</vt:lpstr>
      <vt:lpstr>Calibri</vt:lpstr>
      <vt:lpstr>Century Gothic</vt:lpstr>
      <vt:lpstr>Constantia</vt:lpstr>
      <vt:lpstr>Symbol</vt:lpstr>
      <vt:lpstr>Tahoma</vt:lpstr>
      <vt:lpstr>Times New Roman</vt:lpstr>
      <vt:lpstr>Verdana</vt:lpstr>
      <vt:lpstr>Wingdings</vt:lpstr>
      <vt:lpstr>Wingdings 2</vt:lpstr>
      <vt:lpstr>流畅</vt:lpstr>
      <vt:lpstr>第10章 数据库恢复技术</vt:lpstr>
      <vt:lpstr>DBMS的备份与恢复</vt:lpstr>
      <vt:lpstr>PowerPoint 演示文稿</vt:lpstr>
      <vt:lpstr>PowerPoint 演示文稿</vt:lpstr>
      <vt:lpstr>事务（transaction）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DBMS的启动意味着什么？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慕课讨论题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数据库保护</dc:title>
  <dc:creator>panpeng</dc:creator>
  <cp:lastModifiedBy>PC</cp:lastModifiedBy>
  <cp:revision>573</cp:revision>
  <dcterms:created xsi:type="dcterms:W3CDTF">2005-04-05T01:48:35Z</dcterms:created>
  <dcterms:modified xsi:type="dcterms:W3CDTF">2021-06-10T03:44:14Z</dcterms:modified>
</cp:coreProperties>
</file>