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7" r:id="rId2"/>
  </p:sldMasterIdLst>
  <p:notesMasterIdLst>
    <p:notesMasterId r:id="rId70"/>
  </p:notesMasterIdLst>
  <p:sldIdLst>
    <p:sldId id="283" r:id="rId3"/>
    <p:sldId id="386" r:id="rId4"/>
    <p:sldId id="395" r:id="rId5"/>
    <p:sldId id="396" r:id="rId6"/>
    <p:sldId id="389" r:id="rId7"/>
    <p:sldId id="390" r:id="rId8"/>
    <p:sldId id="391" r:id="rId9"/>
    <p:sldId id="341" r:id="rId10"/>
    <p:sldId id="288" r:id="rId11"/>
    <p:sldId id="342" r:id="rId12"/>
    <p:sldId id="289" r:id="rId13"/>
    <p:sldId id="290" r:id="rId14"/>
    <p:sldId id="343" r:id="rId15"/>
    <p:sldId id="344" r:id="rId16"/>
    <p:sldId id="291" r:id="rId17"/>
    <p:sldId id="350" r:id="rId18"/>
    <p:sldId id="364" r:id="rId19"/>
    <p:sldId id="365" r:id="rId20"/>
    <p:sldId id="351" r:id="rId21"/>
    <p:sldId id="352" r:id="rId22"/>
    <p:sldId id="353" r:id="rId23"/>
    <p:sldId id="354" r:id="rId24"/>
    <p:sldId id="355" r:id="rId25"/>
    <p:sldId id="356" r:id="rId26"/>
    <p:sldId id="357" r:id="rId27"/>
    <p:sldId id="359" r:id="rId28"/>
    <p:sldId id="360" r:id="rId29"/>
    <p:sldId id="361" r:id="rId30"/>
    <p:sldId id="362" r:id="rId31"/>
    <p:sldId id="292" r:id="rId32"/>
    <p:sldId id="293" r:id="rId33"/>
    <p:sldId id="363" r:id="rId34"/>
    <p:sldId id="294" r:id="rId35"/>
    <p:sldId id="295" r:id="rId36"/>
    <p:sldId id="296" r:id="rId37"/>
    <p:sldId id="340" r:id="rId38"/>
    <p:sldId id="366" r:id="rId39"/>
    <p:sldId id="376" r:id="rId40"/>
    <p:sldId id="305" r:id="rId41"/>
    <p:sldId id="368" r:id="rId42"/>
    <p:sldId id="345" r:id="rId43"/>
    <p:sldId id="306" r:id="rId44"/>
    <p:sldId id="307" r:id="rId45"/>
    <p:sldId id="308" r:id="rId46"/>
    <p:sldId id="309" r:id="rId47"/>
    <p:sldId id="346" r:id="rId48"/>
    <p:sldId id="347" r:id="rId49"/>
    <p:sldId id="373" r:id="rId50"/>
    <p:sldId id="374" r:id="rId51"/>
    <p:sldId id="348" r:id="rId52"/>
    <p:sldId id="349" r:id="rId53"/>
    <p:sldId id="367" r:id="rId54"/>
    <p:sldId id="369" r:id="rId55"/>
    <p:sldId id="370" r:id="rId56"/>
    <p:sldId id="371" r:id="rId57"/>
    <p:sldId id="377" r:id="rId58"/>
    <p:sldId id="384" r:id="rId59"/>
    <p:sldId id="378" r:id="rId60"/>
    <p:sldId id="379" r:id="rId61"/>
    <p:sldId id="382" r:id="rId62"/>
    <p:sldId id="383" r:id="rId63"/>
    <p:sldId id="380" r:id="rId64"/>
    <p:sldId id="381" r:id="rId65"/>
    <p:sldId id="393" r:id="rId66"/>
    <p:sldId id="394" r:id="rId67"/>
    <p:sldId id="375" r:id="rId68"/>
    <p:sldId id="392" r:id="rId6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D22F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5000" autoAdjust="0"/>
  </p:normalViewPr>
  <p:slideViewPr>
    <p:cSldViewPr>
      <p:cViewPr varScale="1">
        <p:scale>
          <a:sx n="62" d="100"/>
          <a:sy n="62" d="100"/>
        </p:scale>
        <p:origin x="197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AE1A3A-D41F-482F-8841-9B87AC8A6907}" type="slidenum">
              <a:rPr lang="en-US" altLang="zh-CN"/>
              <a:pPr>
                <a:defRPr/>
              </a:pPr>
              <a:t>‹#›</a:t>
            </a:fld>
            <a:endParaRPr lang="en-US" altLang="zh-CN"/>
          </a:p>
        </p:txBody>
      </p:sp>
    </p:spTree>
    <p:extLst>
      <p:ext uri="{BB962C8B-B14F-4D97-AF65-F5344CB8AC3E}">
        <p14:creationId xmlns:p14="http://schemas.microsoft.com/office/powerpoint/2010/main" val="26411766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r>
              <a:rPr lang="zh-CN" altLang="en-US" dirty="0" smtClean="0"/>
              <a:t>数据库系统中的并发是指允许多个事务同时访问数据库。</a:t>
            </a:r>
            <a:r>
              <a:rPr lang="en-US" altLang="zh-CN" dirty="0" smtClean="0"/>
              <a:t>DBMS</a:t>
            </a:r>
            <a:r>
              <a:rPr lang="zh-CN" altLang="en-US" dirty="0" smtClean="0"/>
              <a:t>对这些并发事务的操作如果不加控制的话，可能导致各种并发错误，但是并发控制本身又会带来另外一个问题，就是降低系统的并发度，而很多应用对于数据库的并发处理能力有很高的要求。以互联网为例，中国的互联网应用发展迅猛，根据</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世界互联网发展报告</a:t>
            </a:r>
            <a:r>
              <a:rPr kumimoji="1" lang="en-US" altLang="zh-CN" sz="1200" b="0" i="0" kern="1200" dirty="0" smtClean="0">
                <a:solidFill>
                  <a:schemeClr val="tx1"/>
                </a:solidFill>
                <a:effectLst/>
                <a:latin typeface="Times New Roman" pitchFamily="18" charset="0"/>
                <a:ea typeface="宋体" pitchFamily="2" charset="-122"/>
                <a:cs typeface="+mn-cs"/>
              </a:rPr>
              <a:t>2020》</a:t>
            </a:r>
            <a:r>
              <a:rPr kumimoji="1" lang="zh-CN" altLang="en-US" sz="1200" b="0" i="0" kern="1200" dirty="0" smtClean="0">
                <a:solidFill>
                  <a:schemeClr val="tx1"/>
                </a:solidFill>
                <a:effectLst/>
                <a:latin typeface="Times New Roman" pitchFamily="18" charset="0"/>
                <a:ea typeface="宋体" pitchFamily="2" charset="-122"/>
                <a:cs typeface="+mn-cs"/>
              </a:rPr>
              <a:t>的统计数据，中国的互联网水平仅次于美国，在世界互联网发展指数中排名第二位。大规模的</a:t>
            </a:r>
            <a:r>
              <a:rPr lang="zh-CN" altLang="en-US" dirty="0" smtClean="0"/>
              <a:t>网民数量和高度的互联网普及率对我国的互联网应用平台形成了极大的并发处理压力，也促进了我国</a:t>
            </a:r>
            <a:r>
              <a:rPr kumimoji="1" lang="zh-CN" altLang="en-US" sz="1200" b="0" i="0" kern="1200" dirty="0" smtClean="0">
                <a:solidFill>
                  <a:schemeClr val="tx1"/>
                </a:solidFill>
                <a:effectLst/>
                <a:latin typeface="Times New Roman" pitchFamily="18" charset="0"/>
                <a:ea typeface="宋体" pitchFamily="2" charset="-122"/>
                <a:cs typeface="+mn-cs"/>
              </a:rPr>
              <a:t>高流量高并发关键技术的发展。比如，</a:t>
            </a:r>
            <a:r>
              <a:rPr lang="zh-CN" altLang="en-US" dirty="0" smtClean="0"/>
              <a:t>双十一期间的淘宝平台，每秒能够处理将近</a:t>
            </a:r>
            <a:r>
              <a:rPr lang="en-US" altLang="zh-CN" dirty="0" smtClean="0"/>
              <a:t>50</a:t>
            </a:r>
            <a:r>
              <a:rPr lang="zh-CN" altLang="en-US" dirty="0" smtClean="0"/>
              <a:t>万笔订单，春运期间的</a:t>
            </a:r>
            <a:r>
              <a:rPr lang="en-US" altLang="zh-CN" dirty="0" smtClean="0"/>
              <a:t>12306</a:t>
            </a:r>
            <a:r>
              <a:rPr lang="zh-CN" altLang="en-US" dirty="0" smtClean="0"/>
              <a:t>网站，每天可以卖一千多万张车票。</a:t>
            </a:r>
          </a:p>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64</a:t>
            </a:fld>
            <a:endParaRPr lang="en-US" altLang="zh-CN"/>
          </a:p>
        </p:txBody>
      </p:sp>
    </p:spTree>
    <p:extLst>
      <p:ext uri="{BB962C8B-B14F-4D97-AF65-F5344CB8AC3E}">
        <p14:creationId xmlns:p14="http://schemas.microsoft.com/office/powerpoint/2010/main" val="357060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smtClean="0">
              <a:solidFill>
                <a:schemeClr val="tx1"/>
              </a:solidFill>
              <a:effectLst/>
              <a:latin typeface="Times New Roman" pitchFamily="18" charset="0"/>
              <a:ea typeface="宋体" pitchFamily="2" charset="-122"/>
              <a:cs typeface="+mn-cs"/>
            </a:endParaRPr>
          </a:p>
          <a:p>
            <a:pPr marL="0" marR="0" indent="0" algn="l" defTabSz="768096" rtl="0" eaLnBrk="1" fontAlgn="auto" latinLnBrk="0" hangingPunct="1">
              <a:lnSpc>
                <a:spcPct val="100000"/>
              </a:lnSpc>
              <a:spcBef>
                <a:spcPts val="0"/>
              </a:spcBef>
              <a:spcAft>
                <a:spcPts val="0"/>
              </a:spcAft>
              <a:buClrTx/>
              <a:buSzTx/>
              <a:buFontTx/>
              <a:buNone/>
              <a:tabLst/>
              <a:defRPr/>
            </a:pPr>
            <a:r>
              <a:rPr kumimoji="1" lang="zh-CN" altLang="en-US" sz="1200" b="0" i="0" kern="1200" dirty="0" smtClean="0">
                <a:solidFill>
                  <a:schemeClr val="tx1"/>
                </a:solidFill>
                <a:effectLst/>
                <a:latin typeface="Times New Roman" pitchFamily="18" charset="0"/>
                <a:ea typeface="宋体" pitchFamily="2" charset="-122"/>
                <a:cs typeface="+mn-cs"/>
              </a:rPr>
              <a:t>比如，</a:t>
            </a:r>
            <a:r>
              <a:rPr kumimoji="1" lang="en-US" altLang="zh-CN" sz="1200" b="0" i="0" kern="1200" dirty="0" smtClean="0">
                <a:solidFill>
                  <a:schemeClr val="tx1"/>
                </a:solidFill>
                <a:effectLst/>
                <a:latin typeface="Times New Roman" pitchFamily="18" charset="0"/>
                <a:ea typeface="宋体" pitchFamily="2" charset="-122"/>
                <a:cs typeface="+mn-cs"/>
              </a:rPr>
              <a:t>12306</a:t>
            </a:r>
            <a:r>
              <a:rPr kumimoji="1" lang="zh-CN" altLang="en-US" sz="1200" b="0" i="0" kern="1200" dirty="0" smtClean="0">
                <a:solidFill>
                  <a:schemeClr val="tx1"/>
                </a:solidFill>
                <a:effectLst/>
                <a:latin typeface="Times New Roman" pitchFamily="18" charset="0"/>
                <a:ea typeface="宋体" pitchFamily="2" charset="-122"/>
                <a:cs typeface="+mn-cs"/>
              </a:rPr>
              <a:t>网站曾被认为是“全球最忙碌的网站”，在应对高并发访问处理方面，曾备受网民诟病。</a:t>
            </a:r>
            <a:r>
              <a:rPr kumimoji="1" lang="en-US" altLang="zh-CN" sz="1200" b="0" i="0" kern="1200" dirty="0" smtClean="0">
                <a:solidFill>
                  <a:schemeClr val="tx1"/>
                </a:solidFill>
                <a:effectLst/>
                <a:latin typeface="Times New Roman" pitchFamily="18" charset="0"/>
                <a:ea typeface="宋体" pitchFamily="2" charset="-122"/>
                <a:cs typeface="+mn-cs"/>
              </a:rPr>
              <a:t>12306</a:t>
            </a:r>
            <a:r>
              <a:rPr kumimoji="1" lang="zh-CN" altLang="en-US" sz="1200" b="0" i="0" kern="1200" dirty="0" smtClean="0">
                <a:solidFill>
                  <a:schemeClr val="tx1"/>
                </a:solidFill>
                <a:effectLst/>
                <a:latin typeface="Times New Roman" pitchFamily="18" charset="0"/>
                <a:ea typeface="宋体" pitchFamily="2" charset="-122"/>
                <a:cs typeface="+mn-cs"/>
              </a:rPr>
              <a:t>互联网售票系统在</a:t>
            </a:r>
            <a:r>
              <a:rPr kumimoji="1" lang="en-US" altLang="zh-CN" sz="1200" b="0" i="0" kern="1200" dirty="0" smtClean="0">
                <a:solidFill>
                  <a:schemeClr val="tx1"/>
                </a:solidFill>
                <a:effectLst/>
                <a:latin typeface="Times New Roman" pitchFamily="18" charset="0"/>
                <a:ea typeface="宋体" pitchFamily="2" charset="-122"/>
                <a:cs typeface="+mn-cs"/>
              </a:rPr>
              <a:t>2011</a:t>
            </a:r>
            <a:r>
              <a:rPr kumimoji="1" lang="zh-CN" altLang="en-US" sz="1200" b="0" i="0" kern="1200" dirty="0" smtClean="0">
                <a:solidFill>
                  <a:schemeClr val="tx1"/>
                </a:solidFill>
                <a:effectLst/>
                <a:latin typeface="Times New Roman" pitchFamily="18" charset="0"/>
                <a:ea typeface="宋体" pitchFamily="2" charset="-122"/>
                <a:cs typeface="+mn-cs"/>
              </a:rPr>
              <a:t>年下半年开始上线使用，但在</a:t>
            </a:r>
            <a:r>
              <a:rPr kumimoji="1" lang="en-US" altLang="zh-CN" sz="1200" b="0" i="0" kern="1200" dirty="0" smtClean="0">
                <a:solidFill>
                  <a:schemeClr val="tx1"/>
                </a:solidFill>
                <a:effectLst/>
                <a:latin typeface="Times New Roman" pitchFamily="18" charset="0"/>
                <a:ea typeface="宋体" pitchFamily="2" charset="-122"/>
                <a:cs typeface="+mn-cs"/>
              </a:rPr>
              <a:t>2012</a:t>
            </a:r>
            <a:r>
              <a:rPr kumimoji="1" lang="zh-CN" altLang="en-US" sz="1200" b="0" i="0" kern="1200" dirty="0" smtClean="0">
                <a:solidFill>
                  <a:schemeClr val="tx1"/>
                </a:solidFill>
                <a:effectLst/>
                <a:latin typeface="Times New Roman" pitchFamily="18" charset="0"/>
                <a:ea typeface="宋体" pitchFamily="2" charset="-122"/>
                <a:cs typeface="+mn-cs"/>
              </a:rPr>
              <a:t>年春运期间引发无数的争议。经过短短</a:t>
            </a:r>
            <a:r>
              <a:rPr kumimoji="1" lang="en-US" altLang="zh-CN" sz="1200" b="0" i="0" kern="1200" dirty="0" smtClean="0">
                <a:solidFill>
                  <a:schemeClr val="tx1"/>
                </a:solidFill>
                <a:effectLst/>
                <a:latin typeface="Times New Roman" pitchFamily="18" charset="0"/>
                <a:ea typeface="宋体" pitchFamily="2" charset="-122"/>
                <a:cs typeface="+mn-cs"/>
              </a:rPr>
              <a:t>3</a:t>
            </a:r>
            <a:r>
              <a:rPr kumimoji="1" lang="zh-CN" altLang="en-US" sz="1200" b="0" i="0" kern="1200" dirty="0" smtClean="0">
                <a:solidFill>
                  <a:schemeClr val="tx1"/>
                </a:solidFill>
                <a:effectLst/>
                <a:latin typeface="Times New Roman" pitchFamily="18" charset="0"/>
                <a:ea typeface="宋体" pitchFamily="2" charset="-122"/>
                <a:cs typeface="+mn-cs"/>
              </a:rPr>
              <a:t>年的演进，从</a:t>
            </a:r>
            <a:r>
              <a:rPr kumimoji="1" lang="en-US" altLang="zh-CN" sz="1200" b="0" i="0" kern="1200" dirty="0" smtClean="0">
                <a:solidFill>
                  <a:schemeClr val="tx1"/>
                </a:solidFill>
                <a:effectLst/>
                <a:latin typeface="Times New Roman" pitchFamily="18" charset="0"/>
                <a:ea typeface="宋体" pitchFamily="2" charset="-122"/>
                <a:cs typeface="+mn-cs"/>
              </a:rPr>
              <a:t>2012</a:t>
            </a:r>
            <a:r>
              <a:rPr kumimoji="1" lang="zh-CN" altLang="en-US" sz="1200" b="0" i="0" kern="1200" dirty="0" smtClean="0">
                <a:solidFill>
                  <a:schemeClr val="tx1"/>
                </a:solidFill>
                <a:effectLst/>
                <a:latin typeface="Times New Roman" pitchFamily="18" charset="0"/>
                <a:ea typeface="宋体" pitchFamily="2" charset="-122"/>
                <a:cs typeface="+mn-cs"/>
              </a:rPr>
              <a:t>年春运到</a:t>
            </a:r>
            <a:r>
              <a:rPr kumimoji="1" lang="en-US" altLang="zh-CN" sz="1200" b="0" i="0" kern="1200" dirty="0" smtClean="0">
                <a:solidFill>
                  <a:schemeClr val="tx1"/>
                </a:solidFill>
                <a:effectLst/>
                <a:latin typeface="Times New Roman" pitchFamily="18" charset="0"/>
                <a:ea typeface="宋体" pitchFamily="2" charset="-122"/>
                <a:cs typeface="+mn-cs"/>
              </a:rPr>
              <a:t>2015</a:t>
            </a:r>
            <a:r>
              <a:rPr kumimoji="1" lang="zh-CN" altLang="en-US" sz="1200" b="0" i="0" kern="1200" dirty="0" smtClean="0">
                <a:solidFill>
                  <a:schemeClr val="tx1"/>
                </a:solidFill>
                <a:effectLst/>
                <a:latin typeface="Times New Roman" pitchFamily="18" charset="0"/>
                <a:ea typeface="宋体" pitchFamily="2" charset="-122"/>
                <a:cs typeface="+mn-cs"/>
              </a:rPr>
              <a:t>年春运，</a:t>
            </a:r>
            <a:r>
              <a:rPr kumimoji="1" lang="en-US" altLang="zh-CN" sz="1200" b="0" i="0" kern="1200" dirty="0" smtClean="0">
                <a:solidFill>
                  <a:schemeClr val="tx1"/>
                </a:solidFill>
                <a:effectLst/>
                <a:latin typeface="Times New Roman" pitchFamily="18" charset="0"/>
                <a:ea typeface="宋体" pitchFamily="2" charset="-122"/>
                <a:cs typeface="+mn-cs"/>
              </a:rPr>
              <a:t>12306</a:t>
            </a:r>
            <a:r>
              <a:rPr kumimoji="1" lang="zh-CN" altLang="en-US" sz="1200" b="0" i="0" kern="1200" dirty="0" smtClean="0">
                <a:solidFill>
                  <a:schemeClr val="tx1"/>
                </a:solidFill>
                <a:effectLst/>
                <a:latin typeface="Times New Roman" pitchFamily="18" charset="0"/>
                <a:ea typeface="宋体" pitchFamily="2" charset="-122"/>
                <a:cs typeface="+mn-cs"/>
              </a:rPr>
              <a:t>网站从</a:t>
            </a:r>
            <a:r>
              <a:rPr kumimoji="1" lang="en-US" altLang="zh-CN" sz="1200" b="0" i="0" kern="1200" dirty="0" smtClean="0">
                <a:solidFill>
                  <a:schemeClr val="tx1"/>
                </a:solidFill>
                <a:effectLst/>
                <a:latin typeface="Times New Roman" pitchFamily="18" charset="0"/>
                <a:ea typeface="宋体" pitchFamily="2" charset="-122"/>
                <a:cs typeface="+mn-cs"/>
              </a:rPr>
              <a:t>10</a:t>
            </a:r>
            <a:r>
              <a:rPr kumimoji="1" lang="zh-CN" altLang="en-US" sz="1200" b="0" i="0" kern="1200" dirty="0" smtClean="0">
                <a:solidFill>
                  <a:schemeClr val="tx1"/>
                </a:solidFill>
                <a:effectLst/>
                <a:latin typeface="Times New Roman" pitchFamily="18" charset="0"/>
                <a:ea typeface="宋体" pitchFamily="2" charset="-122"/>
                <a:cs typeface="+mn-cs"/>
              </a:rPr>
              <a:t>亿的</a:t>
            </a:r>
            <a:r>
              <a:rPr kumimoji="1" lang="en-US" altLang="zh-CN" sz="1200" b="0" i="0" kern="1200" dirty="0" smtClean="0">
                <a:solidFill>
                  <a:schemeClr val="tx1"/>
                </a:solidFill>
                <a:effectLst/>
                <a:latin typeface="Times New Roman" pitchFamily="18" charset="0"/>
                <a:ea typeface="宋体" pitchFamily="2" charset="-122"/>
                <a:cs typeface="+mn-cs"/>
              </a:rPr>
              <a:t>PV(page views)</a:t>
            </a:r>
            <a:r>
              <a:rPr kumimoji="1" lang="zh-CN" altLang="en-US" sz="1200" b="0" i="0" kern="1200" dirty="0" smtClean="0">
                <a:solidFill>
                  <a:schemeClr val="tx1"/>
                </a:solidFill>
                <a:effectLst/>
                <a:latin typeface="Times New Roman" pitchFamily="18" charset="0"/>
                <a:ea typeface="宋体" pitchFamily="2" charset="-122"/>
                <a:cs typeface="+mn-cs"/>
              </a:rPr>
              <a:t>值增加到</a:t>
            </a:r>
            <a:r>
              <a:rPr kumimoji="1" lang="en-US" altLang="zh-CN" sz="1200" b="0" i="0" kern="1200" dirty="0" smtClean="0">
                <a:solidFill>
                  <a:schemeClr val="tx1"/>
                </a:solidFill>
                <a:effectLst/>
                <a:latin typeface="Times New Roman" pitchFamily="18" charset="0"/>
                <a:ea typeface="宋体" pitchFamily="2" charset="-122"/>
                <a:cs typeface="+mn-cs"/>
              </a:rPr>
              <a:t>297</a:t>
            </a:r>
            <a:r>
              <a:rPr kumimoji="1" lang="zh-CN" altLang="en-US" sz="1200" b="0" i="0" kern="1200" dirty="0" smtClean="0">
                <a:solidFill>
                  <a:schemeClr val="tx1"/>
                </a:solidFill>
                <a:effectLst/>
                <a:latin typeface="Times New Roman" pitchFamily="18" charset="0"/>
                <a:ea typeface="宋体" pitchFamily="2" charset="-122"/>
                <a:cs typeface="+mn-cs"/>
              </a:rPr>
              <a:t>亿</a:t>
            </a:r>
            <a:r>
              <a:rPr kumimoji="1" lang="en-US" altLang="zh-CN" sz="1200" b="0" i="0" kern="1200" dirty="0" smtClean="0">
                <a:solidFill>
                  <a:schemeClr val="tx1"/>
                </a:solidFill>
                <a:effectLst/>
                <a:latin typeface="Times New Roman" pitchFamily="18" charset="0"/>
                <a:ea typeface="宋体" pitchFamily="2" charset="-122"/>
                <a:cs typeface="+mn-cs"/>
              </a:rPr>
              <a:t>PV</a:t>
            </a:r>
            <a:r>
              <a:rPr kumimoji="1" lang="zh-CN" altLang="en-US" sz="1200" b="0" i="0" kern="1200" dirty="0" smtClean="0">
                <a:solidFill>
                  <a:schemeClr val="tx1"/>
                </a:solidFill>
                <a:effectLst/>
                <a:latin typeface="Times New Roman" pitchFamily="18" charset="0"/>
                <a:ea typeface="宋体" pitchFamily="2" charset="-122"/>
                <a:cs typeface="+mn-cs"/>
              </a:rPr>
              <a:t>值，</a:t>
            </a:r>
            <a:r>
              <a:rPr kumimoji="1" lang="en-US" altLang="zh-CN" sz="1200" b="0" i="0" kern="1200" dirty="0" smtClean="0">
                <a:solidFill>
                  <a:schemeClr val="tx1"/>
                </a:solidFill>
                <a:effectLst/>
                <a:latin typeface="Times New Roman" pitchFamily="18" charset="0"/>
                <a:ea typeface="宋体" pitchFamily="2" charset="-122"/>
                <a:cs typeface="+mn-cs"/>
              </a:rPr>
              <a:t>PV</a:t>
            </a:r>
            <a:r>
              <a:rPr kumimoji="1" lang="zh-CN" altLang="en-US" sz="1200" b="0" i="0" kern="1200" dirty="0" smtClean="0">
                <a:solidFill>
                  <a:schemeClr val="tx1"/>
                </a:solidFill>
                <a:effectLst/>
                <a:latin typeface="Times New Roman" pitchFamily="18" charset="0"/>
                <a:ea typeface="宋体" pitchFamily="2" charset="-122"/>
                <a:cs typeface="+mn-cs"/>
              </a:rPr>
              <a:t>值成长 </a:t>
            </a:r>
            <a:r>
              <a:rPr kumimoji="1" lang="en-US" altLang="zh-CN" sz="1200" b="0" i="0" kern="1200" dirty="0" smtClean="0">
                <a:solidFill>
                  <a:schemeClr val="tx1"/>
                </a:solidFill>
                <a:effectLst/>
                <a:latin typeface="Times New Roman" pitchFamily="18" charset="0"/>
                <a:ea typeface="宋体" pitchFamily="2" charset="-122"/>
                <a:cs typeface="+mn-cs"/>
              </a:rPr>
              <a:t>30</a:t>
            </a:r>
            <a:r>
              <a:rPr kumimoji="1" lang="zh-CN" altLang="en-US" sz="1200" b="0" i="0" kern="1200" dirty="0" smtClean="0">
                <a:solidFill>
                  <a:schemeClr val="tx1"/>
                </a:solidFill>
                <a:effectLst/>
                <a:latin typeface="Times New Roman" pitchFamily="18" charset="0"/>
                <a:ea typeface="宋体" pitchFamily="2" charset="-122"/>
                <a:cs typeface="+mn-cs"/>
              </a:rPr>
              <a:t>倍</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网络带宽从 </a:t>
            </a:r>
            <a:r>
              <a:rPr kumimoji="1" lang="en-US" altLang="zh-CN" sz="1200" b="0" i="0" kern="1200" dirty="0" smtClean="0">
                <a:solidFill>
                  <a:schemeClr val="tx1"/>
                </a:solidFill>
                <a:effectLst/>
                <a:latin typeface="Times New Roman" pitchFamily="18" charset="0"/>
                <a:ea typeface="宋体" pitchFamily="2" charset="-122"/>
                <a:cs typeface="+mn-cs"/>
              </a:rPr>
              <a:t>1.5G</a:t>
            </a:r>
            <a:r>
              <a:rPr kumimoji="1" lang="zh-CN" altLang="en-US" sz="1200" b="0" i="0" kern="1200" dirty="0" smtClean="0">
                <a:solidFill>
                  <a:schemeClr val="tx1"/>
                </a:solidFill>
                <a:effectLst/>
                <a:latin typeface="Times New Roman" pitchFamily="18" charset="0"/>
                <a:ea typeface="宋体" pitchFamily="2" charset="-122"/>
                <a:cs typeface="+mn-cs"/>
              </a:rPr>
              <a:t>调整到</a:t>
            </a:r>
            <a:r>
              <a:rPr kumimoji="1" lang="en-US" altLang="zh-CN" sz="1200" b="0" i="0" kern="1200" dirty="0" smtClean="0">
                <a:solidFill>
                  <a:schemeClr val="tx1"/>
                </a:solidFill>
                <a:effectLst/>
                <a:latin typeface="Times New Roman" pitchFamily="18" charset="0"/>
                <a:ea typeface="宋体" pitchFamily="2" charset="-122"/>
                <a:cs typeface="+mn-cs"/>
              </a:rPr>
              <a:t>12G</a:t>
            </a:r>
            <a:r>
              <a:rPr kumimoji="1" lang="zh-CN" altLang="en-US" sz="1200" b="0" i="0" kern="1200" dirty="0" smtClean="0">
                <a:solidFill>
                  <a:schemeClr val="tx1"/>
                </a:solidFill>
                <a:effectLst/>
                <a:latin typeface="Times New Roman" pitchFamily="18" charset="0"/>
                <a:ea typeface="宋体" pitchFamily="2" charset="-122"/>
                <a:cs typeface="+mn-cs"/>
              </a:rPr>
              <a:t>，带宽成长</a:t>
            </a:r>
            <a:r>
              <a:rPr kumimoji="1" lang="en-US" altLang="zh-CN" sz="1200" b="0" i="0" kern="1200" dirty="0" smtClean="0">
                <a:solidFill>
                  <a:schemeClr val="tx1"/>
                </a:solidFill>
                <a:effectLst/>
                <a:latin typeface="Times New Roman" pitchFamily="18" charset="0"/>
                <a:ea typeface="宋体" pitchFamily="2" charset="-122"/>
                <a:cs typeface="+mn-cs"/>
              </a:rPr>
              <a:t>8</a:t>
            </a:r>
            <a:r>
              <a:rPr kumimoji="1" lang="zh-CN" altLang="en-US" sz="1200" b="0" i="0" kern="1200" dirty="0" smtClean="0">
                <a:solidFill>
                  <a:schemeClr val="tx1"/>
                </a:solidFill>
                <a:effectLst/>
                <a:latin typeface="Times New Roman" pitchFamily="18" charset="0"/>
                <a:ea typeface="宋体" pitchFamily="2" charset="-122"/>
                <a:cs typeface="+mn-cs"/>
              </a:rPr>
              <a:t>倍；而</a:t>
            </a:r>
            <a:r>
              <a:rPr kumimoji="1" lang="en-US" altLang="zh-CN" sz="1200" b="0" i="0" kern="1200" dirty="0" smtClean="0">
                <a:solidFill>
                  <a:schemeClr val="tx1"/>
                </a:solidFill>
                <a:effectLst/>
                <a:latin typeface="Times New Roman" pitchFamily="18" charset="0"/>
                <a:ea typeface="宋体" pitchFamily="2" charset="-122"/>
                <a:cs typeface="+mn-cs"/>
              </a:rPr>
              <a:t>12306</a:t>
            </a:r>
            <a:r>
              <a:rPr kumimoji="1" lang="zh-CN" altLang="en-US" sz="1200" b="0" i="0" kern="1200" dirty="0" smtClean="0">
                <a:solidFill>
                  <a:schemeClr val="tx1"/>
                </a:solidFill>
                <a:effectLst/>
                <a:latin typeface="Times New Roman" pitchFamily="18" charset="0"/>
                <a:ea typeface="宋体" pitchFamily="2" charset="-122"/>
                <a:cs typeface="+mn-cs"/>
              </a:rPr>
              <a:t>的售票量从</a:t>
            </a:r>
            <a:r>
              <a:rPr kumimoji="1" lang="en-US" altLang="zh-CN" sz="1200" b="0" i="0" kern="1200" dirty="0" smtClean="0">
                <a:solidFill>
                  <a:schemeClr val="tx1"/>
                </a:solidFill>
                <a:effectLst/>
                <a:latin typeface="Times New Roman" pitchFamily="18" charset="0"/>
                <a:ea typeface="宋体" pitchFamily="2" charset="-122"/>
                <a:cs typeface="+mn-cs"/>
              </a:rPr>
              <a:t>110</a:t>
            </a:r>
            <a:r>
              <a:rPr kumimoji="1" lang="zh-CN" altLang="en-US" sz="1200" b="0" i="0" kern="1200" dirty="0" smtClean="0">
                <a:solidFill>
                  <a:schemeClr val="tx1"/>
                </a:solidFill>
                <a:effectLst/>
                <a:latin typeface="Times New Roman" pitchFamily="18" charset="0"/>
                <a:ea typeface="宋体" pitchFamily="2" charset="-122"/>
                <a:cs typeface="+mn-cs"/>
              </a:rPr>
              <a:t>万增加到</a:t>
            </a:r>
            <a:r>
              <a:rPr kumimoji="1" lang="en-US" altLang="zh-CN" sz="1200" b="0" i="0" kern="1200" dirty="0" smtClean="0">
                <a:solidFill>
                  <a:schemeClr val="tx1"/>
                </a:solidFill>
                <a:effectLst/>
                <a:latin typeface="Times New Roman" pitchFamily="18" charset="0"/>
                <a:ea typeface="宋体" pitchFamily="2" charset="-122"/>
                <a:cs typeface="+mn-cs"/>
              </a:rPr>
              <a:t>564</a:t>
            </a:r>
            <a:r>
              <a:rPr kumimoji="1" lang="zh-CN" altLang="en-US" sz="1200" b="0" i="0" kern="1200" dirty="0" smtClean="0">
                <a:solidFill>
                  <a:schemeClr val="tx1"/>
                </a:solidFill>
                <a:effectLst/>
                <a:latin typeface="Times New Roman" pitchFamily="18" charset="0"/>
                <a:ea typeface="宋体" pitchFamily="2" charset="-122"/>
                <a:cs typeface="+mn-cs"/>
              </a:rPr>
              <a:t>万，成长</a:t>
            </a:r>
            <a:r>
              <a:rPr kumimoji="1" lang="en-US" altLang="zh-CN" sz="1200" b="0" i="0" kern="1200" dirty="0" smtClean="0">
                <a:solidFill>
                  <a:schemeClr val="tx1"/>
                </a:solidFill>
                <a:effectLst/>
                <a:latin typeface="Times New Roman" pitchFamily="18" charset="0"/>
                <a:ea typeface="宋体" pitchFamily="2" charset="-122"/>
                <a:cs typeface="+mn-cs"/>
              </a:rPr>
              <a:t>5</a:t>
            </a:r>
            <a:r>
              <a:rPr kumimoji="1" lang="zh-CN" altLang="en-US" sz="1200" b="0" i="0" kern="1200" dirty="0" smtClean="0">
                <a:solidFill>
                  <a:schemeClr val="tx1"/>
                </a:solidFill>
                <a:effectLst/>
                <a:latin typeface="Times New Roman" pitchFamily="18" charset="0"/>
                <a:ea typeface="宋体" pitchFamily="2" charset="-122"/>
                <a:cs typeface="+mn-cs"/>
              </a:rPr>
              <a:t>倍。出票处理能力从每秒</a:t>
            </a:r>
            <a:r>
              <a:rPr kumimoji="1" lang="en-US" altLang="zh-CN" sz="1200" b="0" i="0" kern="1200" dirty="0" smtClean="0">
                <a:solidFill>
                  <a:schemeClr val="tx1"/>
                </a:solidFill>
                <a:effectLst/>
                <a:latin typeface="Times New Roman" pitchFamily="18" charset="0"/>
                <a:ea typeface="宋体" pitchFamily="2" charset="-122"/>
                <a:cs typeface="+mn-cs"/>
              </a:rPr>
              <a:t>200</a:t>
            </a:r>
            <a:r>
              <a:rPr kumimoji="1" lang="zh-CN" altLang="en-US" sz="1200" b="0" i="0" kern="1200" dirty="0" smtClean="0">
                <a:solidFill>
                  <a:schemeClr val="tx1"/>
                </a:solidFill>
                <a:effectLst/>
                <a:latin typeface="Times New Roman" pitchFamily="18" charset="0"/>
                <a:ea typeface="宋体" pitchFamily="2" charset="-122"/>
                <a:cs typeface="+mn-cs"/>
              </a:rPr>
              <a:t>张提升到每秒</a:t>
            </a:r>
            <a:r>
              <a:rPr kumimoji="1" lang="en-US" altLang="zh-CN" sz="1200" b="0" i="0" kern="1200" dirty="0" smtClean="0">
                <a:solidFill>
                  <a:schemeClr val="tx1"/>
                </a:solidFill>
                <a:effectLst/>
                <a:latin typeface="Times New Roman" pitchFamily="18" charset="0"/>
                <a:ea typeface="宋体" pitchFamily="2" charset="-122"/>
                <a:cs typeface="+mn-cs"/>
              </a:rPr>
              <a:t>1032</a:t>
            </a:r>
            <a:r>
              <a:rPr kumimoji="1" lang="zh-CN" altLang="en-US" sz="1200" b="0" i="0" kern="1200" dirty="0" smtClean="0">
                <a:solidFill>
                  <a:schemeClr val="tx1"/>
                </a:solidFill>
                <a:effectLst/>
                <a:latin typeface="Times New Roman" pitchFamily="18" charset="0"/>
                <a:ea typeface="宋体" pitchFamily="2" charset="-122"/>
                <a:cs typeface="+mn-cs"/>
              </a:rPr>
              <a:t>张，也是</a:t>
            </a:r>
            <a:r>
              <a:rPr kumimoji="1" lang="en-US" altLang="zh-CN" sz="1200" b="0" i="0" kern="1200" dirty="0" smtClean="0">
                <a:solidFill>
                  <a:schemeClr val="tx1"/>
                </a:solidFill>
                <a:effectLst/>
                <a:latin typeface="Times New Roman" pitchFamily="18" charset="0"/>
                <a:ea typeface="宋体" pitchFamily="2" charset="-122"/>
                <a:cs typeface="+mn-cs"/>
              </a:rPr>
              <a:t>5</a:t>
            </a:r>
            <a:r>
              <a:rPr kumimoji="1" lang="zh-CN" altLang="en-US" sz="1200" b="0" i="0" kern="1200" dirty="0" smtClean="0">
                <a:solidFill>
                  <a:schemeClr val="tx1"/>
                </a:solidFill>
                <a:effectLst/>
                <a:latin typeface="Times New Roman" pitchFamily="18" charset="0"/>
                <a:ea typeface="宋体" pitchFamily="2" charset="-122"/>
                <a:cs typeface="+mn-cs"/>
              </a:rPr>
              <a:t>倍的成长。</a:t>
            </a:r>
            <a:r>
              <a:rPr lang="zh-CN" altLang="en-US" dirty="0" smtClean="0"/>
              <a:t>在这个过程中，</a:t>
            </a:r>
            <a:r>
              <a:rPr kumimoji="1" lang="en-US" altLang="zh-CN" sz="1200" b="0" i="0" kern="1200" dirty="0" smtClean="0">
                <a:solidFill>
                  <a:schemeClr val="tx1"/>
                </a:solidFill>
                <a:effectLst/>
                <a:latin typeface="Times New Roman" pitchFamily="18" charset="0"/>
                <a:ea typeface="宋体" pitchFamily="2" charset="-122"/>
                <a:cs typeface="+mn-cs"/>
              </a:rPr>
              <a:t>12306</a:t>
            </a:r>
            <a:r>
              <a:rPr kumimoji="1" lang="zh-CN" altLang="en-US" sz="1200" b="0" i="0" kern="1200" dirty="0" smtClean="0">
                <a:solidFill>
                  <a:schemeClr val="tx1"/>
                </a:solidFill>
                <a:effectLst/>
                <a:latin typeface="Times New Roman" pitchFamily="18" charset="0"/>
                <a:ea typeface="宋体" pitchFamily="2" charset="-122"/>
                <a:cs typeface="+mn-cs"/>
              </a:rPr>
              <a:t>网站经历了多个阶段的改进，解决数据库的并发瓶颈问题就是其中非常重要的一环。因此，在本章的学习中，理解数据库的并发控制原理，对于提升高并发环境下的应用性能具有重要的现实意义。</a:t>
            </a:r>
            <a:endParaRPr kumimoji="1" lang="en-US" altLang="zh-CN"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65</a:t>
            </a:fld>
            <a:endParaRPr lang="en-US" altLang="zh-CN"/>
          </a:p>
        </p:txBody>
      </p:sp>
    </p:spTree>
    <p:extLst>
      <p:ext uri="{BB962C8B-B14F-4D97-AF65-F5344CB8AC3E}">
        <p14:creationId xmlns:p14="http://schemas.microsoft.com/office/powerpoint/2010/main" val="1791708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AF9033BD-87BC-4910-B134-454B253CD611}"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9374F11-0F22-49D8-A899-E4E1DF7AFEA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2FC71E9-558D-4E28-9CC6-F11BBF1CB2F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0250D5D-A3D6-4D41-94BF-17D8DF82EC46}" type="slidenum">
              <a:rPr lang="en-US" altLang="zh-CN"/>
              <a:pPr>
                <a:defRPr/>
              </a:pPr>
              <a:t>‹#›</a:t>
            </a:fld>
            <a:endParaRPr lang="en-US" altLang="zh-CN"/>
          </a:p>
        </p:txBody>
      </p:sp>
    </p:spTree>
    <p:extLst>
      <p:ext uri="{BB962C8B-B14F-4D97-AF65-F5344CB8AC3E}">
        <p14:creationId xmlns:p14="http://schemas.microsoft.com/office/powerpoint/2010/main" val="373938736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3C52541-0E55-448D-9C6C-64FB315CE913}"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6088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A79783-F830-498F-9D21-E25BED1F02DF}" type="slidenum">
              <a:rPr lang="en-US" altLang="zh-CN"/>
              <a:pPr>
                <a:defRPr/>
              </a:pPr>
              <a:t>‹#›</a:t>
            </a:fld>
            <a:endParaRPr lang="en-US" altLang="zh-CN"/>
          </a:p>
        </p:txBody>
      </p:sp>
    </p:spTree>
    <p:extLst>
      <p:ext uri="{BB962C8B-B14F-4D97-AF65-F5344CB8AC3E}">
        <p14:creationId xmlns:p14="http://schemas.microsoft.com/office/powerpoint/2010/main" val="223125384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864ECA4-F2FC-4F1A-B74C-589642A8A804}" type="slidenum">
              <a:rPr lang="en-US" altLang="zh-CN"/>
              <a:pPr>
                <a:defRPr/>
              </a:pPr>
              <a:t>‹#›</a:t>
            </a:fld>
            <a:endParaRPr lang="en-US" altLang="zh-CN"/>
          </a:p>
        </p:txBody>
      </p:sp>
    </p:spTree>
    <p:extLst>
      <p:ext uri="{BB962C8B-B14F-4D97-AF65-F5344CB8AC3E}">
        <p14:creationId xmlns:p14="http://schemas.microsoft.com/office/powerpoint/2010/main" val="1035169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003D0A2A-D00A-4572-877B-262E4FC5A08B}" type="slidenum">
              <a:rPr lang="en-US" altLang="zh-CN"/>
              <a:pPr>
                <a:defRPr/>
              </a:pPr>
              <a:t>‹#›</a:t>
            </a:fld>
            <a:endParaRPr lang="en-US" altLang="zh-CN"/>
          </a:p>
        </p:txBody>
      </p:sp>
    </p:spTree>
    <p:extLst>
      <p:ext uri="{BB962C8B-B14F-4D97-AF65-F5344CB8AC3E}">
        <p14:creationId xmlns:p14="http://schemas.microsoft.com/office/powerpoint/2010/main" val="20737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B255E60C-A6B9-4AA9-B75B-FA4C81E8588A}" type="slidenum">
              <a:rPr lang="en-US" altLang="zh-CN"/>
              <a:pPr>
                <a:defRPr/>
              </a:pPr>
              <a:t>‹#›</a:t>
            </a:fld>
            <a:endParaRPr lang="en-US" altLang="zh-CN"/>
          </a:p>
        </p:txBody>
      </p:sp>
    </p:spTree>
    <p:extLst>
      <p:ext uri="{BB962C8B-B14F-4D97-AF65-F5344CB8AC3E}">
        <p14:creationId xmlns:p14="http://schemas.microsoft.com/office/powerpoint/2010/main" val="286693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A4A714E6-9499-4B9D-945F-12ACD332B638}"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5083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E7B7CA0-9917-4298-ADF2-A289072BC831}" type="slidenum">
              <a:rPr lang="en-US" altLang="zh-CN"/>
              <a:pPr>
                <a:defRPr/>
              </a:pPr>
              <a:t>‹#›</a:t>
            </a:fld>
            <a:endParaRPr lang="en-US" altLang="zh-CN"/>
          </a:p>
        </p:txBody>
      </p:sp>
    </p:spTree>
    <p:extLst>
      <p:ext uri="{BB962C8B-B14F-4D97-AF65-F5344CB8AC3E}">
        <p14:creationId xmlns:p14="http://schemas.microsoft.com/office/powerpoint/2010/main" val="91750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B31CC20-AC6A-4522-9705-16B59AF9AF95}"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1320CCD7-6899-411D-BBCC-7CD9CA99451D}" type="slidenum">
              <a:rPr lang="en-US" altLang="zh-CN"/>
              <a:pPr>
                <a:defRPr/>
              </a:pPr>
              <a:t>‹#›</a:t>
            </a:fld>
            <a:endParaRPr lang="en-US" altLang="zh-CN"/>
          </a:p>
        </p:txBody>
      </p:sp>
    </p:spTree>
    <p:extLst>
      <p:ext uri="{BB962C8B-B14F-4D97-AF65-F5344CB8AC3E}">
        <p14:creationId xmlns:p14="http://schemas.microsoft.com/office/powerpoint/2010/main" val="1008104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549329E-55D4-4791-A543-155CA47E3F54}" type="slidenum">
              <a:rPr lang="en-US" altLang="zh-CN"/>
              <a:pPr>
                <a:defRPr/>
              </a:pPr>
              <a:t>‹#›</a:t>
            </a:fld>
            <a:endParaRPr lang="en-US" altLang="zh-CN"/>
          </a:p>
        </p:txBody>
      </p:sp>
    </p:spTree>
    <p:extLst>
      <p:ext uri="{BB962C8B-B14F-4D97-AF65-F5344CB8AC3E}">
        <p14:creationId xmlns:p14="http://schemas.microsoft.com/office/powerpoint/2010/main" val="2071744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6E0DC78-1F11-4736-BD11-3191F1C07D70}" type="slidenum">
              <a:rPr lang="en-US" altLang="zh-CN"/>
              <a:pPr>
                <a:defRPr/>
              </a:pPr>
              <a:t>‹#›</a:t>
            </a:fld>
            <a:endParaRPr lang="en-US" altLang="zh-CN"/>
          </a:p>
        </p:txBody>
      </p:sp>
    </p:spTree>
    <p:extLst>
      <p:ext uri="{BB962C8B-B14F-4D97-AF65-F5344CB8AC3E}">
        <p14:creationId xmlns:p14="http://schemas.microsoft.com/office/powerpoint/2010/main" val="286991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25070BB-C131-43BB-A9CA-574F16F2E700}"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46EDF13-A348-411B-93F9-3768637C343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FF688AB3-D097-4B77-8ED4-71333BA7E6E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B57CF38-F293-49C4-A5B6-D799CD80364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D23B6677-D17C-40B9-9CD4-8FC808E716B1}"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CE01CE7-1610-40CD-94D2-4192A0BEA07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7BBB4772-2147-4A61-94B4-9DE86694B3A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946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1946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EF91D08E-9D99-419F-9D0A-AB2C6F6CDF75}" type="slidenum">
              <a:rPr lang="en-US" altLang="zh-CN"/>
              <a:pPr>
                <a:defRPr/>
              </a:pPr>
              <a:t>‹#›</a:t>
            </a:fld>
            <a:endParaRPr lang="en-US" altLang="zh-CN"/>
          </a:p>
        </p:txBody>
      </p:sp>
      <p:grpSp>
        <p:nvGrpSpPr>
          <p:cNvPr id="1946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84" r:id="rId1"/>
    <p:sldLayoutId id="2147483676" r:id="rId2"/>
    <p:sldLayoutId id="2147483685" r:id="rId3"/>
    <p:sldLayoutId id="2147483677" r:id="rId4"/>
    <p:sldLayoutId id="2147483678" r:id="rId5"/>
    <p:sldLayoutId id="2147483679" r:id="rId6"/>
    <p:sldLayoutId id="2147483680" r:id="rId7"/>
    <p:sldLayoutId id="2147483681" r:id="rId8"/>
    <p:sldLayoutId id="2147483686" r:id="rId9"/>
    <p:sldLayoutId id="2147483682" r:id="rId10"/>
    <p:sldLayoutId id="2147483683"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65E05A0B-EF3C-4102-8D6C-161D894112A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extLst>
      <p:ext uri="{BB962C8B-B14F-4D97-AF65-F5344CB8AC3E}">
        <p14:creationId xmlns:p14="http://schemas.microsoft.com/office/powerpoint/2010/main" val="184037900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2.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3.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7.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0.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36525" y="762000"/>
            <a:ext cx="7802136" cy="5562228"/>
          </a:xfrm>
          <a:prstGeom prst="rect">
            <a:avLst/>
          </a:prstGeom>
          <a:noFill/>
          <a:ln w="9525">
            <a:noFill/>
            <a:miter lim="800000"/>
            <a:headEnd/>
            <a:tailEnd/>
          </a:ln>
        </p:spPr>
        <p:txBody>
          <a:bodyPr wrap="none">
            <a:spAutoFit/>
          </a:bodyPr>
          <a:lstStyle/>
          <a:p>
            <a:pPr lvl="0">
              <a:lnSpc>
                <a:spcPct val="150000"/>
              </a:lnSpc>
              <a:defRPr/>
            </a:pPr>
            <a:r>
              <a:rPr lang="en-US" altLang="zh-CN" b="1" dirty="0" smtClean="0">
                <a:solidFill>
                  <a:prstClr val="black"/>
                </a:solidFill>
                <a:ea typeface="黑体" pitchFamily="2" charset="-122"/>
              </a:rPr>
              <a:t>11.1 </a:t>
            </a:r>
            <a:r>
              <a:rPr lang="zh-CN" altLang="en-US" b="1" dirty="0" smtClean="0">
                <a:solidFill>
                  <a:prstClr val="black"/>
                </a:solidFill>
                <a:ea typeface="黑体" pitchFamily="2" charset="-122"/>
              </a:rPr>
              <a:t>事务</a:t>
            </a:r>
            <a:r>
              <a:rPr lang="zh-CN" altLang="en-US" b="1" dirty="0">
                <a:solidFill>
                  <a:prstClr val="black"/>
                </a:solidFill>
                <a:ea typeface="黑体" pitchFamily="2" charset="-122"/>
              </a:rPr>
              <a:t>（</a:t>
            </a:r>
            <a:r>
              <a:rPr lang="en-US" altLang="zh-CN" b="1" dirty="0">
                <a:solidFill>
                  <a:prstClr val="black"/>
                </a:solidFill>
                <a:ea typeface="黑体" pitchFamily="2" charset="-122"/>
              </a:rPr>
              <a:t>transaction</a:t>
            </a:r>
            <a:r>
              <a:rPr lang="zh-CN" altLang="en-US" b="1" dirty="0">
                <a:solidFill>
                  <a:prstClr val="black"/>
                </a:solidFill>
                <a:ea typeface="黑体" pitchFamily="2" charset="-122"/>
              </a:rPr>
              <a:t>）</a:t>
            </a:r>
          </a:p>
          <a:p>
            <a:pPr lvl="0">
              <a:lnSpc>
                <a:spcPct val="150000"/>
              </a:lnSpc>
              <a:defRPr/>
            </a:pPr>
            <a:r>
              <a:rPr lang="en-US" altLang="zh-CN" dirty="0">
                <a:solidFill>
                  <a:prstClr val="black"/>
                </a:solidFill>
              </a:rPr>
              <a:t>1</a:t>
            </a:r>
            <a:r>
              <a:rPr lang="zh-CN" altLang="en-US" dirty="0">
                <a:solidFill>
                  <a:prstClr val="black"/>
                </a:solidFill>
                <a:latin typeface="Times New Roman" pitchFamily="18" charset="0"/>
              </a:rPr>
              <a:t>、定义</a:t>
            </a:r>
            <a:endParaRPr lang="zh-CN" altLang="en-US" dirty="0">
              <a:solidFill>
                <a:prstClr val="black"/>
              </a:solidFill>
            </a:endParaRPr>
          </a:p>
          <a:p>
            <a:pPr lvl="0">
              <a:lnSpc>
                <a:spcPct val="150000"/>
              </a:lnSpc>
              <a:defRPr/>
            </a:pPr>
            <a:r>
              <a:rPr lang="zh-CN" altLang="en-US" dirty="0">
                <a:solidFill>
                  <a:prstClr val="black"/>
                </a:solidFill>
                <a:latin typeface="Times New Roman" pitchFamily="18" charset="0"/>
              </a:rPr>
              <a:t>构成一个独立逻辑工作单位的数据库操作集。</a:t>
            </a:r>
            <a:endParaRPr lang="zh-CN" altLang="en-US" dirty="0">
              <a:solidFill>
                <a:prstClr val="black"/>
              </a:solidFill>
            </a:endParaRPr>
          </a:p>
          <a:p>
            <a:pPr lvl="0">
              <a:lnSpc>
                <a:spcPct val="150000"/>
              </a:lnSpc>
              <a:defRPr/>
            </a:pPr>
            <a:r>
              <a:rPr lang="en-US" altLang="zh-CN" dirty="0">
                <a:solidFill>
                  <a:prstClr val="black"/>
                </a:solidFill>
                <a:latin typeface="Times New Roman" pitchFamily="18" charset="0"/>
              </a:rPr>
              <a:t>·</a:t>
            </a:r>
            <a:r>
              <a:rPr lang="zh-CN" altLang="en-US" dirty="0">
                <a:solidFill>
                  <a:prstClr val="black"/>
                </a:solidFill>
                <a:latin typeface="Times New Roman" pitchFamily="18" charset="0"/>
              </a:rPr>
              <a:t>一条</a:t>
            </a:r>
            <a:r>
              <a:rPr lang="en-US" altLang="zh-CN" dirty="0">
                <a:solidFill>
                  <a:prstClr val="black"/>
                </a:solidFill>
              </a:rPr>
              <a:t>SQL</a:t>
            </a:r>
            <a:r>
              <a:rPr lang="zh-CN" altLang="en-US" dirty="0">
                <a:solidFill>
                  <a:prstClr val="black"/>
                </a:solidFill>
                <a:latin typeface="Times New Roman" pitchFamily="18" charset="0"/>
              </a:rPr>
              <a:t>语句；</a:t>
            </a:r>
            <a:endParaRPr lang="en-US" altLang="zh-CN" dirty="0">
              <a:solidFill>
                <a:prstClr val="black"/>
              </a:solidFill>
              <a:latin typeface="Times New Roman" pitchFamily="18" charset="0"/>
            </a:endParaRPr>
          </a:p>
          <a:p>
            <a:pPr lvl="0">
              <a:lnSpc>
                <a:spcPct val="150000"/>
              </a:lnSpc>
              <a:defRPr/>
            </a:pPr>
            <a:r>
              <a:rPr lang="en-US" altLang="zh-CN" dirty="0">
                <a:solidFill>
                  <a:prstClr val="black"/>
                </a:solidFill>
                <a:latin typeface="Times New Roman" pitchFamily="18" charset="0"/>
              </a:rPr>
              <a:t>     </a:t>
            </a:r>
            <a:r>
              <a:rPr lang="zh-CN" altLang="en-US" dirty="0">
                <a:solidFill>
                  <a:srgbClr val="0000FF"/>
                </a:solidFill>
                <a:latin typeface="Times New Roman" pitchFamily="18" charset="0"/>
              </a:rPr>
              <a:t>（</a:t>
            </a:r>
            <a:r>
              <a:rPr lang="en-US" altLang="zh-CN" dirty="0">
                <a:solidFill>
                  <a:srgbClr val="0000FF"/>
                </a:solidFill>
                <a:latin typeface="Times New Roman" pitchFamily="18" charset="0"/>
              </a:rPr>
              <a:t>1</a:t>
            </a:r>
            <a:r>
              <a:rPr lang="zh-CN" altLang="en-US" dirty="0">
                <a:solidFill>
                  <a:srgbClr val="0000FF"/>
                </a:solidFill>
                <a:latin typeface="Times New Roman" pitchFamily="18" charset="0"/>
              </a:rPr>
              <a:t>）将</a:t>
            </a:r>
            <a:r>
              <a:rPr lang="en-US" altLang="zh-CN" dirty="0">
                <a:solidFill>
                  <a:srgbClr val="0000FF"/>
                </a:solidFill>
                <a:latin typeface="Times New Roman" pitchFamily="18" charset="0"/>
              </a:rPr>
              <a:t>2</a:t>
            </a:r>
            <a:r>
              <a:rPr lang="zh-CN" altLang="en-US" dirty="0">
                <a:solidFill>
                  <a:srgbClr val="0000FF"/>
                </a:solidFill>
                <a:latin typeface="Times New Roman" pitchFamily="18" charset="0"/>
              </a:rPr>
              <a:t>号课程的成绩记录增加</a:t>
            </a:r>
            <a:r>
              <a:rPr lang="en-US" altLang="zh-CN" dirty="0">
                <a:solidFill>
                  <a:srgbClr val="0000FF"/>
                </a:solidFill>
                <a:latin typeface="Times New Roman" pitchFamily="18" charset="0"/>
              </a:rPr>
              <a:t>10</a:t>
            </a:r>
            <a:r>
              <a:rPr lang="zh-CN" altLang="en-US" dirty="0">
                <a:solidFill>
                  <a:srgbClr val="0000FF"/>
                </a:solidFill>
                <a:latin typeface="Times New Roman" pitchFamily="18" charset="0"/>
              </a:rPr>
              <a:t>分</a:t>
            </a:r>
            <a:endParaRPr lang="zh-CN" altLang="en-US" dirty="0">
              <a:solidFill>
                <a:srgbClr val="0000FF"/>
              </a:solidFill>
            </a:endParaRPr>
          </a:p>
          <a:p>
            <a:pPr lvl="0">
              <a:lnSpc>
                <a:spcPct val="150000"/>
              </a:lnSpc>
              <a:defRPr/>
            </a:pPr>
            <a:r>
              <a:rPr lang="en-US" altLang="zh-CN" dirty="0">
                <a:solidFill>
                  <a:prstClr val="black"/>
                </a:solidFill>
                <a:latin typeface="Times New Roman" pitchFamily="18" charset="0"/>
              </a:rPr>
              <a:t>·</a:t>
            </a:r>
            <a:r>
              <a:rPr lang="zh-CN" altLang="en-US" dirty="0">
                <a:solidFill>
                  <a:prstClr val="black"/>
                </a:solidFill>
                <a:latin typeface="Times New Roman" pitchFamily="18" charset="0"/>
              </a:rPr>
              <a:t>一组</a:t>
            </a:r>
            <a:r>
              <a:rPr lang="en-US" altLang="zh-CN" dirty="0">
                <a:solidFill>
                  <a:prstClr val="black"/>
                </a:solidFill>
              </a:rPr>
              <a:t>SQL</a:t>
            </a:r>
            <a:r>
              <a:rPr lang="zh-CN" altLang="en-US" dirty="0">
                <a:solidFill>
                  <a:prstClr val="black"/>
                </a:solidFill>
                <a:latin typeface="Times New Roman" pitchFamily="18" charset="0"/>
              </a:rPr>
              <a:t>语句序列；</a:t>
            </a:r>
            <a:endParaRPr lang="en-US" altLang="zh-CN" dirty="0">
              <a:solidFill>
                <a:prstClr val="black"/>
              </a:solidFill>
              <a:latin typeface="Times New Roman" pitchFamily="18" charset="0"/>
            </a:endParaRPr>
          </a:p>
          <a:p>
            <a:pPr lvl="0">
              <a:lnSpc>
                <a:spcPct val="150000"/>
              </a:lnSpc>
              <a:defRPr/>
            </a:pPr>
            <a:r>
              <a:rPr lang="en-US" altLang="zh-CN" dirty="0">
                <a:solidFill>
                  <a:prstClr val="black"/>
                </a:solidFill>
                <a:latin typeface="Times New Roman" pitchFamily="18" charset="0"/>
              </a:rPr>
              <a:t>     </a:t>
            </a:r>
            <a:r>
              <a:rPr lang="zh-CN" altLang="en-US" dirty="0">
                <a:solidFill>
                  <a:prstClr val="black"/>
                </a:solidFill>
                <a:latin typeface="Times New Roman" pitchFamily="18" charset="0"/>
              </a:rPr>
              <a:t>（</a:t>
            </a:r>
            <a:r>
              <a:rPr lang="en-US" altLang="zh-CN" dirty="0">
                <a:solidFill>
                  <a:prstClr val="black"/>
                </a:solidFill>
                <a:latin typeface="Times New Roman" pitchFamily="18" charset="0"/>
              </a:rPr>
              <a:t>1</a:t>
            </a:r>
            <a:r>
              <a:rPr lang="zh-CN" altLang="en-US" dirty="0">
                <a:solidFill>
                  <a:prstClr val="black"/>
                </a:solidFill>
                <a:latin typeface="Times New Roman" pitchFamily="18" charset="0"/>
              </a:rPr>
              <a:t>）</a:t>
            </a:r>
            <a:r>
              <a:rPr lang="zh-CN" altLang="en-US" dirty="0">
                <a:solidFill>
                  <a:srgbClr val="0000FF"/>
                </a:solidFill>
                <a:latin typeface="Times New Roman" pitchFamily="18" charset="0"/>
              </a:rPr>
              <a:t>将</a:t>
            </a:r>
            <a:r>
              <a:rPr lang="en-US" altLang="zh-CN" dirty="0">
                <a:solidFill>
                  <a:srgbClr val="0000FF"/>
                </a:solidFill>
                <a:latin typeface="Times New Roman" pitchFamily="18" charset="0"/>
              </a:rPr>
              <a:t>2</a:t>
            </a:r>
            <a:r>
              <a:rPr lang="zh-CN" altLang="en-US" dirty="0">
                <a:solidFill>
                  <a:srgbClr val="0000FF"/>
                </a:solidFill>
                <a:latin typeface="Times New Roman" pitchFamily="18" charset="0"/>
              </a:rPr>
              <a:t>号课程的成绩记录增加</a:t>
            </a:r>
            <a:r>
              <a:rPr lang="en-US" altLang="zh-CN" dirty="0">
                <a:solidFill>
                  <a:srgbClr val="0000FF"/>
                </a:solidFill>
                <a:latin typeface="Times New Roman" pitchFamily="18" charset="0"/>
              </a:rPr>
              <a:t>10</a:t>
            </a:r>
            <a:r>
              <a:rPr lang="zh-CN" altLang="en-US" dirty="0">
                <a:solidFill>
                  <a:srgbClr val="0000FF"/>
                </a:solidFill>
                <a:latin typeface="Times New Roman" pitchFamily="18" charset="0"/>
              </a:rPr>
              <a:t>分；</a:t>
            </a:r>
            <a:endParaRPr lang="en-US" altLang="zh-CN" dirty="0">
              <a:solidFill>
                <a:srgbClr val="0000FF"/>
              </a:solidFill>
              <a:latin typeface="Times New Roman" pitchFamily="18" charset="0"/>
            </a:endParaRPr>
          </a:p>
          <a:p>
            <a:pPr lvl="0">
              <a:lnSpc>
                <a:spcPct val="150000"/>
              </a:lnSpc>
              <a:defRPr/>
            </a:pP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a:t>
            </a:r>
            <a:r>
              <a:rPr lang="en-US" altLang="zh-CN" dirty="0">
                <a:solidFill>
                  <a:srgbClr val="0000FF"/>
                </a:solidFill>
                <a:latin typeface="Times New Roman" pitchFamily="18" charset="0"/>
              </a:rPr>
              <a:t>2</a:t>
            </a:r>
            <a:r>
              <a:rPr lang="zh-CN" altLang="en-US" dirty="0">
                <a:solidFill>
                  <a:srgbClr val="0000FF"/>
                </a:solidFill>
                <a:latin typeface="Times New Roman" pitchFamily="18" charset="0"/>
              </a:rPr>
              <a:t>）在应用日志表中增加描述上述操作的一条记录；</a:t>
            </a:r>
            <a:endParaRPr lang="zh-CN" altLang="en-US" dirty="0">
              <a:solidFill>
                <a:srgbClr val="0000FF"/>
              </a:solidFill>
            </a:endParaRPr>
          </a:p>
          <a:p>
            <a:pPr lvl="0">
              <a:lnSpc>
                <a:spcPct val="150000"/>
              </a:lnSpc>
              <a:defRPr/>
            </a:pPr>
            <a:r>
              <a:rPr lang="en-US" altLang="zh-CN" dirty="0">
                <a:solidFill>
                  <a:prstClr val="black"/>
                </a:solidFill>
                <a:latin typeface="Times New Roman" pitchFamily="18" charset="0"/>
              </a:rPr>
              <a:t>·</a:t>
            </a:r>
            <a:r>
              <a:rPr lang="zh-CN" altLang="en-US" dirty="0">
                <a:solidFill>
                  <a:prstClr val="black"/>
                </a:solidFill>
                <a:latin typeface="Times New Roman" pitchFamily="18" charset="0"/>
              </a:rPr>
              <a:t>一个包含对</a:t>
            </a:r>
            <a:r>
              <a:rPr lang="zh-CN" altLang="en-US" dirty="0">
                <a:solidFill>
                  <a:prstClr val="black"/>
                </a:solidFill>
              </a:rPr>
              <a:t>数据库</a:t>
            </a:r>
            <a:r>
              <a:rPr lang="zh-CN" altLang="en-US" dirty="0">
                <a:solidFill>
                  <a:prstClr val="black"/>
                </a:solidFill>
                <a:latin typeface="Times New Roman" pitchFamily="18" charset="0"/>
              </a:rPr>
              <a:t>操作的应用程序。</a:t>
            </a:r>
            <a:endParaRPr lang="en-US" altLang="zh-CN" dirty="0">
              <a:solidFill>
                <a:prstClr val="black"/>
              </a:solidFill>
              <a:latin typeface="Times New Roman" pitchFamily="18" charset="0"/>
            </a:endParaRPr>
          </a:p>
          <a:p>
            <a:pPr lvl="0">
              <a:lnSpc>
                <a:spcPct val="150000"/>
              </a:lnSpc>
              <a:defRPr/>
            </a:pP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可能多条</a:t>
            </a:r>
            <a:r>
              <a:rPr lang="en-US" altLang="zh-CN" dirty="0">
                <a:solidFill>
                  <a:srgbClr val="0000FF"/>
                </a:solidFill>
                <a:latin typeface="Times New Roman" pitchFamily="18" charset="0"/>
              </a:rPr>
              <a:t>SQL</a:t>
            </a:r>
            <a:r>
              <a:rPr lang="zh-CN" altLang="en-US" dirty="0">
                <a:solidFill>
                  <a:srgbClr val="0000FF"/>
                </a:solidFill>
                <a:latin typeface="Times New Roman" pitchFamily="18" charset="0"/>
              </a:rPr>
              <a:t>语句，存在于不同的程序分支。</a:t>
            </a:r>
            <a:endParaRPr lang="zh-CN" altLang="en-US" dirty="0">
              <a:solidFill>
                <a:srgbClr val="0000FF"/>
              </a:solidFill>
            </a:endParaRPr>
          </a:p>
        </p:txBody>
      </p:sp>
      <p:sp>
        <p:nvSpPr>
          <p:cNvPr id="31747" name="Rectangle 3"/>
          <p:cNvSpPr>
            <a:spLocks noChangeArrowheads="1"/>
          </p:cNvSpPr>
          <p:nvPr/>
        </p:nvSpPr>
        <p:spPr bwMode="auto">
          <a:xfrm>
            <a:off x="0" y="76200"/>
            <a:ext cx="8162925" cy="762000"/>
          </a:xfrm>
          <a:prstGeom prst="rect">
            <a:avLst/>
          </a:prstGeom>
          <a:noFill/>
          <a:ln w="9525">
            <a:noFill/>
            <a:miter lim="800000"/>
            <a:headEnd/>
            <a:tailEnd/>
          </a:ln>
          <a:effectLst/>
        </p:spPr>
        <p:txBody>
          <a:bodyPr anchor="b">
            <a:spAutoFit/>
          </a:bodyPr>
          <a:lstStyle/>
          <a:p>
            <a:pPr>
              <a:defRPr/>
            </a:pP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第</a:t>
            </a:r>
            <a:r>
              <a:rPr lang="en-US" altLang="zh-CN"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11</a:t>
            </a: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章 并发控制</a:t>
            </a:r>
          </a:p>
        </p:txBody>
      </p:sp>
      <p:sp>
        <p:nvSpPr>
          <p:cNvPr id="7" name="灯片编号占位符 6"/>
          <p:cNvSpPr>
            <a:spLocks noGrp="1"/>
          </p:cNvSpPr>
          <p:nvPr>
            <p:ph type="sldNum" sz="quarter" idx="12"/>
          </p:nvPr>
        </p:nvSpPr>
        <p:spPr/>
        <p:txBody>
          <a:bodyPr/>
          <a:lstStyle/>
          <a:p>
            <a:pPr>
              <a:defRPr/>
            </a:pPr>
            <a:fld id="{2604E855-CF3D-4F92-BA3B-3A214BAB8DE2}" type="slidenum">
              <a:rPr lang="en-US" altLang="zh-CN"/>
              <a:pPr>
                <a:defRPr/>
              </a:pPr>
              <a:t>1</a:t>
            </a:fld>
            <a:endParaRPr lang="en-US" altLang="zh-CN"/>
          </a:p>
        </p:txBody>
      </p:sp>
      <p:sp>
        <p:nvSpPr>
          <p:cNvPr id="2" name="流程图: 可选过程 1"/>
          <p:cNvSpPr/>
          <p:nvPr/>
        </p:nvSpPr>
        <p:spPr>
          <a:xfrm>
            <a:off x="5868144" y="692696"/>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n w="22225">
                  <a:solidFill>
                    <a:schemeClr val="accent2"/>
                  </a:solidFill>
                  <a:prstDash val="solid"/>
                </a:ln>
                <a:solidFill>
                  <a:schemeClr val="accent2">
                    <a:lumMod val="40000"/>
                    <a:lumOff val="60000"/>
                  </a:schemeClr>
                </a:solidFill>
              </a:rPr>
              <a:t>事务概念复习</a:t>
            </a:r>
            <a:endParaRPr lang="zh-CN" altLang="en-US" sz="2800" b="1" dirty="0">
              <a:ln w="22225">
                <a:solidFill>
                  <a:schemeClr val="accent2"/>
                </a:solidFill>
                <a:prstDash val="solid"/>
              </a:ln>
              <a:solidFill>
                <a:schemeClr val="accent2">
                  <a:lumMod val="40000"/>
                  <a:lumOff val="6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28600" y="5543550"/>
            <a:ext cx="8686800" cy="457200"/>
          </a:xfrm>
          <a:prstGeom prst="rect">
            <a:avLst/>
          </a:prstGeom>
          <a:noFill/>
          <a:ln w="9525">
            <a:noFill/>
            <a:miter lim="800000"/>
            <a:headEnd/>
            <a:tailEnd/>
          </a:ln>
        </p:spPr>
        <p:txBody>
          <a:bodyPr>
            <a:spAutoFit/>
          </a:bodyPr>
          <a:lstStyle/>
          <a:p>
            <a:r>
              <a:rPr lang="en-US" altLang="zh-CN"/>
              <a:t>Sc1=R</a:t>
            </a:r>
            <a:r>
              <a:rPr lang="en-US" altLang="zh-CN" baseline="-25000"/>
              <a:t>A</a:t>
            </a:r>
            <a:r>
              <a:rPr lang="en-US" altLang="zh-CN"/>
              <a:t>(X)</a:t>
            </a:r>
            <a:r>
              <a:rPr lang="en-US" altLang="zh-CN">
                <a:solidFill>
                  <a:srgbClr val="1D22F9"/>
                </a:solidFill>
              </a:rPr>
              <a:t>R</a:t>
            </a:r>
            <a:r>
              <a:rPr lang="en-US" altLang="zh-CN" baseline="-25000">
                <a:solidFill>
                  <a:srgbClr val="1D22F9"/>
                </a:solidFill>
              </a:rPr>
              <a:t>B</a:t>
            </a:r>
            <a:r>
              <a:rPr lang="en-US" altLang="zh-CN">
                <a:solidFill>
                  <a:srgbClr val="1D22F9"/>
                </a:solidFill>
              </a:rPr>
              <a:t>(X)</a:t>
            </a:r>
            <a:r>
              <a:rPr lang="en-US" altLang="zh-CN"/>
              <a:t>W</a:t>
            </a:r>
            <a:r>
              <a:rPr lang="en-US" altLang="zh-CN" baseline="-25000"/>
              <a:t>A</a:t>
            </a:r>
            <a:r>
              <a:rPr lang="en-US" altLang="zh-CN"/>
              <a:t>(X)</a:t>
            </a:r>
            <a:r>
              <a:rPr lang="en-US" altLang="zh-CN">
                <a:solidFill>
                  <a:srgbClr val="1D22F9"/>
                </a:solidFill>
              </a:rPr>
              <a:t>W</a:t>
            </a:r>
            <a:r>
              <a:rPr lang="en-US" altLang="zh-CN" baseline="-25000">
                <a:solidFill>
                  <a:srgbClr val="1D22F9"/>
                </a:solidFill>
              </a:rPr>
              <a:t>B</a:t>
            </a:r>
            <a:r>
              <a:rPr lang="en-US" altLang="zh-CN">
                <a:solidFill>
                  <a:srgbClr val="1D22F9"/>
                </a:solidFill>
              </a:rPr>
              <a:t>(X)</a:t>
            </a:r>
          </a:p>
        </p:txBody>
      </p:sp>
      <p:graphicFrame>
        <p:nvGraphicFramePr>
          <p:cNvPr id="2050" name="Object 3"/>
          <p:cNvGraphicFramePr>
            <a:graphicFrameLocks noChangeAspect="1"/>
          </p:cNvGraphicFramePr>
          <p:nvPr/>
        </p:nvGraphicFramePr>
        <p:xfrm>
          <a:off x="808038" y="1609725"/>
          <a:ext cx="6856412" cy="4086225"/>
        </p:xfrm>
        <a:graphic>
          <a:graphicData uri="http://schemas.openxmlformats.org/presentationml/2006/ole">
            <mc:AlternateContent xmlns:mc="http://schemas.openxmlformats.org/markup-compatibility/2006">
              <mc:Choice xmlns:v="urn:schemas-microsoft-com:vml" Requires="v">
                <p:oleObj spid="_x0000_s2146"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160972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304800" y="742950"/>
            <a:ext cx="8229600" cy="457200"/>
          </a:xfrm>
          <a:prstGeom prst="rect">
            <a:avLst/>
          </a:prstGeom>
          <a:noFill/>
          <a:ln w="9525">
            <a:noFill/>
            <a:miter lim="800000"/>
            <a:headEnd/>
            <a:tailEnd/>
          </a:ln>
        </p:spPr>
        <p:txBody>
          <a:bodyPr>
            <a:spAutoFit/>
          </a:bodyPr>
          <a:lstStyle/>
          <a:p>
            <a:r>
              <a:rPr lang="zh-CN" altLang="en-US">
                <a:solidFill>
                  <a:srgbClr val="1D22F9"/>
                </a:solidFill>
                <a:latin typeface="Times New Roman" pitchFamily="18" charset="0"/>
              </a:rPr>
              <a:t>调度的文本表达方式：</a:t>
            </a:r>
          </a:p>
        </p:txBody>
      </p:sp>
      <p:sp>
        <p:nvSpPr>
          <p:cNvPr id="8" name="灯片编号占位符 7"/>
          <p:cNvSpPr>
            <a:spLocks noGrp="1"/>
          </p:cNvSpPr>
          <p:nvPr>
            <p:ph type="sldNum" sz="quarter" idx="12"/>
          </p:nvPr>
        </p:nvSpPr>
        <p:spPr/>
        <p:txBody>
          <a:bodyPr/>
          <a:lstStyle/>
          <a:p>
            <a:pPr>
              <a:defRPr/>
            </a:pPr>
            <a:fld id="{93A5089C-57E5-4099-8E8F-E9DEB8FB064A}" type="slidenum">
              <a:rPr lang="en-US" altLang="zh-CN"/>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6525" y="781050"/>
            <a:ext cx="6955750" cy="1569660"/>
          </a:xfrm>
          <a:prstGeom prst="rect">
            <a:avLst/>
          </a:prstGeom>
          <a:noFill/>
          <a:ln w="9525">
            <a:noFill/>
            <a:miter lim="800000"/>
            <a:headEnd/>
            <a:tailEnd/>
          </a:ln>
        </p:spPr>
        <p:txBody>
          <a:bodyPr wrap="none">
            <a:spAutoFit/>
          </a:bodyPr>
          <a:lstStyle/>
          <a:p>
            <a:r>
              <a:rPr lang="zh-CN" altLang="en-US" dirty="0"/>
              <a:t>问题</a:t>
            </a:r>
            <a:r>
              <a:rPr lang="en-US" altLang="zh-CN" dirty="0"/>
              <a:t>2</a:t>
            </a:r>
            <a:r>
              <a:rPr lang="zh-CN" altLang="en-US" dirty="0">
                <a:latin typeface="Times New Roman" pitchFamily="18" charset="0"/>
              </a:rPr>
              <a:t>）读不可重复（</a:t>
            </a:r>
            <a:r>
              <a:rPr lang="en-US" altLang="zh-CN" dirty="0"/>
              <a:t>read </a:t>
            </a:r>
            <a:r>
              <a:rPr lang="en-US" altLang="zh-CN" dirty="0" err="1"/>
              <a:t>norepeatable</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同一事务重复读同一数据，但获得结果不同。</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一事务读取后，另一事条对之进行了</a:t>
            </a:r>
            <a:r>
              <a:rPr lang="zh-CN" altLang="en-US" dirty="0">
                <a:solidFill>
                  <a:srgbClr val="FF0000"/>
                </a:solidFill>
                <a:latin typeface="Times New Roman" pitchFamily="18" charset="0"/>
              </a:rPr>
              <a:t>修改</a:t>
            </a:r>
            <a:endParaRPr lang="zh-CN" altLang="en-US" dirty="0">
              <a:solidFill>
                <a:srgbClr val="FF0000"/>
              </a:solidFill>
            </a:endParaRPr>
          </a:p>
          <a:p>
            <a:r>
              <a:rPr lang="zh-CN" altLang="en-US" dirty="0">
                <a:latin typeface="宋体" pitchFamily="2" charset="-122"/>
              </a:rPr>
              <a:t>例：</a:t>
            </a:r>
            <a:r>
              <a:rPr lang="zh-CN" altLang="en-US" dirty="0"/>
              <a:t> </a:t>
            </a:r>
          </a:p>
        </p:txBody>
      </p:sp>
      <p:graphicFrame>
        <p:nvGraphicFramePr>
          <p:cNvPr id="3074" name="Object 3"/>
          <p:cNvGraphicFramePr>
            <a:graphicFrameLocks noChangeAspect="1"/>
          </p:cNvGraphicFramePr>
          <p:nvPr/>
        </p:nvGraphicFramePr>
        <p:xfrm>
          <a:off x="754063" y="2136775"/>
          <a:ext cx="7307262" cy="4435475"/>
        </p:xfrm>
        <a:graphic>
          <a:graphicData uri="http://schemas.openxmlformats.org/presentationml/2006/ole">
            <mc:AlternateContent xmlns:mc="http://schemas.openxmlformats.org/markup-compatibility/2006">
              <mc:Choice xmlns:v="urn:schemas-microsoft-com:vml" Requires="v">
                <p:oleObj spid="_x0000_s3170" name="Document" r:id="rId3" imgW="8246160" imgH="5036760" progId="Word.Document.8">
                  <p:embed/>
                </p:oleObj>
              </mc:Choice>
              <mc:Fallback>
                <p:oleObj name="Document" r:id="rId3" imgW="8246160" imgH="50367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2136775"/>
                        <a:ext cx="7307262"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DBA9D938-645F-4D86-8F51-DC2E6ADA0409}" type="slidenum">
              <a:rPr lang="en-US" altLang="zh-CN"/>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12725" y="820738"/>
            <a:ext cx="8702675" cy="4154984"/>
          </a:xfrm>
          <a:prstGeom prst="rect">
            <a:avLst/>
          </a:prstGeom>
          <a:noFill/>
          <a:ln w="9525">
            <a:noFill/>
            <a:miter lim="800000"/>
            <a:headEnd/>
            <a:tailEnd/>
          </a:ln>
        </p:spPr>
        <p:txBody>
          <a:bodyPr>
            <a:spAutoFit/>
          </a:bodyPr>
          <a:lstStyle/>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第一次在</a:t>
            </a:r>
            <a:r>
              <a:rPr lang="en-US" altLang="zh-CN" dirty="0"/>
              <a:t>t1</a:t>
            </a:r>
            <a:r>
              <a:rPr lang="zh-CN" altLang="en-US" dirty="0">
                <a:latin typeface="Times New Roman" pitchFamily="18" charset="0"/>
              </a:rPr>
              <a:t>处读</a:t>
            </a:r>
            <a:r>
              <a:rPr lang="en-US" altLang="zh-CN" dirty="0"/>
              <a:t>B</a:t>
            </a:r>
            <a:r>
              <a:rPr lang="zh-CN" altLang="en-US" dirty="0">
                <a:latin typeface="Times New Roman" pitchFamily="18" charset="0"/>
              </a:rPr>
              <a:t>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t2</a:t>
            </a:r>
            <a:r>
              <a:rPr lang="zh-CN" altLang="en-US" dirty="0">
                <a:latin typeface="Times New Roman" pitchFamily="18" charset="0"/>
              </a:rPr>
              <a:t>处修改并写回</a:t>
            </a:r>
            <a:r>
              <a:rPr lang="en-US" altLang="zh-CN" dirty="0"/>
              <a:t>DB</a:t>
            </a:r>
            <a:r>
              <a:rPr lang="zh-CN" altLang="en-US" dirty="0">
                <a:latin typeface="Times New Roman" pitchFamily="18" charset="0"/>
              </a:rPr>
              <a:t>，</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处读</a:t>
            </a:r>
            <a:r>
              <a:rPr lang="en-US" altLang="zh-CN" dirty="0"/>
              <a:t>B</a:t>
            </a:r>
            <a:r>
              <a:rPr lang="zh-CN" altLang="en-US" dirty="0">
                <a:latin typeface="Times New Roman" pitchFamily="18" charset="0"/>
              </a:rPr>
              <a:t>（为校对用），</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两次读</a:t>
            </a:r>
            <a:r>
              <a:rPr lang="en-US" altLang="zh-CN" dirty="0"/>
              <a:t>B</a:t>
            </a:r>
            <a:r>
              <a:rPr lang="zh-CN" altLang="en-US" dirty="0">
                <a:latin typeface="Times New Roman" pitchFamily="18" charset="0"/>
              </a:rPr>
              <a:t>，（第二次为校对用），读结果不同（一次</a:t>
            </a:r>
            <a:r>
              <a:rPr lang="en-US" altLang="zh-CN" dirty="0"/>
              <a:t>100</a:t>
            </a:r>
            <a:r>
              <a:rPr lang="zh-CN" altLang="en-US" dirty="0">
                <a:latin typeface="Times New Roman" pitchFamily="18" charset="0"/>
              </a:rPr>
              <a:t>，另一次为</a:t>
            </a:r>
            <a:r>
              <a:rPr lang="en-US" altLang="zh-CN" dirty="0"/>
              <a:t>200</a:t>
            </a:r>
            <a:r>
              <a:rPr lang="zh-CN" altLang="en-US" dirty="0">
                <a:latin typeface="Times New Roman" pitchFamily="18" charset="0"/>
              </a:rPr>
              <a:t>）。</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一事务读取数据后，另一并发事务</a:t>
            </a:r>
            <a:r>
              <a:rPr lang="zh-CN" altLang="en-US" dirty="0">
                <a:solidFill>
                  <a:srgbClr val="FF0000"/>
                </a:solidFill>
                <a:latin typeface="Times New Roman" pitchFamily="18" charset="0"/>
              </a:rPr>
              <a:t>删去</a:t>
            </a:r>
            <a:r>
              <a:rPr lang="zh-CN" altLang="en-US" dirty="0">
                <a:latin typeface="Times New Roman" pitchFamily="18" charset="0"/>
              </a:rPr>
              <a:t>了其中部分数据（少了）。</a:t>
            </a:r>
            <a:endParaRPr lang="zh-CN" altLang="en-US" dirty="0"/>
          </a:p>
          <a:p>
            <a:r>
              <a:rPr lang="zh-CN" altLang="en-US" dirty="0">
                <a:latin typeface="Times New Roman" pitchFamily="18" charset="0"/>
              </a:rPr>
              <a:t>（幻行现象：</a:t>
            </a:r>
            <a:r>
              <a:rPr lang="en-US" altLang="zh-CN" dirty="0"/>
              <a:t>Phantom row</a:t>
            </a:r>
            <a:r>
              <a:rPr lang="zh-CN" altLang="en-US" dirty="0">
                <a:latin typeface="Times New Roman" pitchFamily="18" charset="0"/>
              </a:rPr>
              <a:t>）</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一事务读取数据后，另一事务</a:t>
            </a:r>
            <a:r>
              <a:rPr lang="zh-CN" altLang="en-US" dirty="0">
                <a:solidFill>
                  <a:srgbClr val="FF0000"/>
                </a:solidFill>
                <a:latin typeface="Times New Roman" pitchFamily="18" charset="0"/>
              </a:rPr>
              <a:t>插入</a:t>
            </a:r>
            <a:r>
              <a:rPr lang="zh-CN" altLang="en-US" dirty="0">
                <a:latin typeface="Times New Roman" pitchFamily="18" charset="0"/>
              </a:rPr>
              <a:t>了一些新数据（多了）。</a:t>
            </a:r>
            <a:endParaRPr lang="zh-CN" altLang="en-US" dirty="0"/>
          </a:p>
          <a:p>
            <a:r>
              <a:rPr lang="zh-CN" altLang="en-US" dirty="0">
                <a:latin typeface="Times New Roman" pitchFamily="18" charset="0"/>
              </a:rPr>
              <a:t>（幻行现象）</a:t>
            </a:r>
            <a:endParaRPr lang="zh-CN" altLang="en-US" dirty="0"/>
          </a:p>
        </p:txBody>
      </p:sp>
      <p:sp>
        <p:nvSpPr>
          <p:cNvPr id="6" name="灯片编号占位符 5"/>
          <p:cNvSpPr>
            <a:spLocks noGrp="1"/>
          </p:cNvSpPr>
          <p:nvPr>
            <p:ph type="sldNum" sz="quarter" idx="12"/>
          </p:nvPr>
        </p:nvSpPr>
        <p:spPr/>
        <p:txBody>
          <a:bodyPr/>
          <a:lstStyle/>
          <a:p>
            <a:pPr>
              <a:defRPr/>
            </a:pPr>
            <a:fld id="{9C12E6A9-BE0D-44CC-9041-FFABA90854C9}" type="slidenum">
              <a:rPr lang="en-US" altLang="zh-CN"/>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762000" y="1836738"/>
          <a:ext cx="7307263" cy="4435475"/>
        </p:xfrm>
        <a:graphic>
          <a:graphicData uri="http://schemas.openxmlformats.org/presentationml/2006/ole">
            <mc:AlternateContent xmlns:mc="http://schemas.openxmlformats.org/markup-compatibility/2006">
              <mc:Choice xmlns:v="urn:schemas-microsoft-com:vml" Requires="v">
                <p:oleObj spid="_x0000_s4194" name="Document" r:id="rId3" imgW="8246160" imgH="5036760" progId="Word.Document.8">
                  <p:embed/>
                </p:oleObj>
              </mc:Choice>
              <mc:Fallback>
                <p:oleObj name="Document" r:id="rId3" imgW="8246160" imgH="50367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36738"/>
                        <a:ext cx="7307263"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Text Box 3"/>
          <p:cNvSpPr txBox="1">
            <a:spLocks noChangeArrowheads="1"/>
          </p:cNvSpPr>
          <p:nvPr/>
        </p:nvSpPr>
        <p:spPr bwMode="auto">
          <a:xfrm>
            <a:off x="288925" y="6043613"/>
            <a:ext cx="8474075" cy="457200"/>
          </a:xfrm>
          <a:prstGeom prst="rect">
            <a:avLst/>
          </a:prstGeom>
          <a:noFill/>
          <a:ln w="9525">
            <a:noFill/>
            <a:miter lim="800000"/>
            <a:headEnd/>
            <a:tailEnd/>
          </a:ln>
        </p:spPr>
        <p:txBody>
          <a:bodyPr>
            <a:spAutoFit/>
          </a:bodyPr>
          <a:lstStyle/>
          <a:p>
            <a:r>
              <a:rPr lang="en-US" altLang="zh-CN"/>
              <a:t>Sc2=R</a:t>
            </a:r>
            <a:r>
              <a:rPr lang="en-US" altLang="zh-CN" baseline="-25000"/>
              <a:t>A</a:t>
            </a:r>
            <a:r>
              <a:rPr lang="en-US" altLang="zh-CN"/>
              <a:t>(A)R</a:t>
            </a:r>
            <a:r>
              <a:rPr lang="en-US" altLang="zh-CN" baseline="-25000"/>
              <a:t>A</a:t>
            </a:r>
            <a:r>
              <a:rPr lang="en-US" altLang="zh-CN"/>
              <a:t>(B) </a:t>
            </a:r>
            <a:r>
              <a:rPr lang="en-US" altLang="zh-CN">
                <a:solidFill>
                  <a:srgbClr val="1D22F9"/>
                </a:solidFill>
              </a:rPr>
              <a:t>R</a:t>
            </a:r>
            <a:r>
              <a:rPr lang="en-US" altLang="zh-CN" baseline="-25000">
                <a:solidFill>
                  <a:srgbClr val="1D22F9"/>
                </a:solidFill>
              </a:rPr>
              <a:t>B</a:t>
            </a:r>
            <a:r>
              <a:rPr lang="en-US" altLang="zh-CN">
                <a:solidFill>
                  <a:srgbClr val="1D22F9"/>
                </a:solidFill>
              </a:rPr>
              <a:t>(B) W</a:t>
            </a:r>
            <a:r>
              <a:rPr lang="en-US" altLang="zh-CN" baseline="-25000">
                <a:solidFill>
                  <a:srgbClr val="1D22F9"/>
                </a:solidFill>
              </a:rPr>
              <a:t>B</a:t>
            </a:r>
            <a:r>
              <a:rPr lang="en-US" altLang="zh-CN">
                <a:solidFill>
                  <a:srgbClr val="1D22F9"/>
                </a:solidFill>
              </a:rPr>
              <a:t>(B)</a:t>
            </a:r>
            <a:r>
              <a:rPr lang="en-US" altLang="zh-CN"/>
              <a:t> R</a:t>
            </a:r>
            <a:r>
              <a:rPr lang="en-US" altLang="zh-CN" baseline="-25000"/>
              <a:t>A</a:t>
            </a:r>
            <a:r>
              <a:rPr lang="en-US" altLang="zh-CN"/>
              <a:t>(A)R</a:t>
            </a:r>
            <a:r>
              <a:rPr lang="en-US" altLang="zh-CN" baseline="-25000"/>
              <a:t>A</a:t>
            </a:r>
            <a:r>
              <a:rPr lang="en-US" altLang="zh-CN"/>
              <a:t>(B)</a:t>
            </a:r>
          </a:p>
        </p:txBody>
      </p:sp>
      <p:sp>
        <p:nvSpPr>
          <p:cNvPr id="4100" name="Rectangle 4"/>
          <p:cNvSpPr>
            <a:spLocks noChangeArrowheads="1"/>
          </p:cNvSpPr>
          <p:nvPr/>
        </p:nvSpPr>
        <p:spPr bwMode="auto">
          <a:xfrm>
            <a:off x="228600" y="785813"/>
            <a:ext cx="8534400" cy="457200"/>
          </a:xfrm>
          <a:prstGeom prst="rect">
            <a:avLst/>
          </a:prstGeom>
          <a:noFill/>
          <a:ln w="9525">
            <a:noFill/>
            <a:miter lim="800000"/>
            <a:headEnd/>
            <a:tailEnd/>
          </a:ln>
        </p:spPr>
        <p:txBody>
          <a:bodyPr>
            <a:spAutoFit/>
          </a:bodyPr>
          <a:lstStyle/>
          <a:p>
            <a:r>
              <a:rPr lang="zh-CN" altLang="en-US">
                <a:solidFill>
                  <a:srgbClr val="1D22F9"/>
                </a:solidFill>
              </a:rPr>
              <a:t>调度的文本表达方式：</a:t>
            </a:r>
          </a:p>
        </p:txBody>
      </p:sp>
      <p:sp>
        <p:nvSpPr>
          <p:cNvPr id="8" name="灯片编号占位符 7"/>
          <p:cNvSpPr>
            <a:spLocks noGrp="1"/>
          </p:cNvSpPr>
          <p:nvPr>
            <p:ph type="sldNum" sz="quarter" idx="12"/>
          </p:nvPr>
        </p:nvSpPr>
        <p:spPr/>
        <p:txBody>
          <a:bodyPr/>
          <a:lstStyle/>
          <a:p>
            <a:pPr>
              <a:defRPr/>
            </a:pPr>
            <a:fld id="{D57B19C5-704A-4D45-BF54-ED2A2EB52C57}" type="slidenum">
              <a:rPr lang="en-US" altLang="zh-CN"/>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81000" y="657225"/>
            <a:ext cx="8534400" cy="1004888"/>
          </a:xfrm>
          <a:prstGeom prst="rect">
            <a:avLst/>
          </a:prstGeom>
          <a:noFill/>
          <a:ln w="9525">
            <a:noFill/>
            <a:miter lim="800000"/>
            <a:headEnd/>
            <a:tailEnd/>
          </a:ln>
        </p:spPr>
        <p:txBody>
          <a:bodyPr>
            <a:spAutoFit/>
          </a:bodyPr>
          <a:lstStyle/>
          <a:p>
            <a:pPr>
              <a:spcBef>
                <a:spcPct val="50000"/>
              </a:spcBef>
            </a:pPr>
            <a:r>
              <a:rPr lang="zh-CN" altLang="en-US" dirty="0"/>
              <a:t>问题</a:t>
            </a:r>
            <a:r>
              <a:rPr lang="en-US" altLang="zh-CN" dirty="0"/>
              <a:t>3</a:t>
            </a:r>
            <a:r>
              <a:rPr lang="zh-CN" altLang="en-US" dirty="0">
                <a:latin typeface="Times New Roman" pitchFamily="18" charset="0"/>
              </a:rPr>
              <a:t>）读“脏”数据</a:t>
            </a:r>
            <a:r>
              <a:rPr lang="zh-CN" altLang="en-US" dirty="0"/>
              <a:t> </a:t>
            </a:r>
            <a:r>
              <a:rPr lang="en-US" altLang="zh-CN" dirty="0"/>
              <a:t>(read dirty)</a:t>
            </a:r>
          </a:p>
          <a:p>
            <a:pPr>
              <a:spcBef>
                <a:spcPct val="50000"/>
              </a:spcBef>
            </a:pPr>
            <a:r>
              <a:rPr lang="en-US" altLang="zh-CN" dirty="0">
                <a:latin typeface="Times New Roman" pitchFamily="18" charset="0"/>
              </a:rPr>
              <a:t>——</a:t>
            </a:r>
            <a:r>
              <a:rPr lang="zh-CN" altLang="en-US" dirty="0">
                <a:latin typeface="宋体" pitchFamily="2" charset="-122"/>
              </a:rPr>
              <a:t>读未提交的随后又被撤消</a:t>
            </a:r>
            <a:r>
              <a:rPr lang="en-US" altLang="zh-CN" dirty="0"/>
              <a:t>(Rollback)</a:t>
            </a:r>
            <a:r>
              <a:rPr lang="zh-CN" altLang="en-US" dirty="0">
                <a:latin typeface="宋体" pitchFamily="2" charset="-122"/>
              </a:rPr>
              <a:t>的数据。</a:t>
            </a:r>
            <a:r>
              <a:rPr lang="zh-CN" altLang="en-US" dirty="0"/>
              <a:t> </a:t>
            </a:r>
          </a:p>
        </p:txBody>
      </p:sp>
      <p:sp>
        <p:nvSpPr>
          <p:cNvPr id="5124" name="Text Box 3"/>
          <p:cNvSpPr txBox="1">
            <a:spLocks noChangeArrowheads="1"/>
          </p:cNvSpPr>
          <p:nvPr/>
        </p:nvSpPr>
        <p:spPr bwMode="auto">
          <a:xfrm>
            <a:off x="212725" y="1755775"/>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5122" name="Object 4"/>
          <p:cNvGraphicFramePr>
            <a:graphicFrameLocks noChangeAspect="1"/>
          </p:cNvGraphicFramePr>
          <p:nvPr/>
        </p:nvGraphicFramePr>
        <p:xfrm>
          <a:off x="768350" y="1949450"/>
          <a:ext cx="7875588" cy="3838575"/>
        </p:xfrm>
        <a:graphic>
          <a:graphicData uri="http://schemas.openxmlformats.org/presentationml/2006/ole">
            <mc:AlternateContent xmlns:mc="http://schemas.openxmlformats.org/markup-compatibility/2006">
              <mc:Choice xmlns:v="urn:schemas-microsoft-com:vml" Requires="v">
                <p:oleObj spid="_x0000_s5218" name="Document" r:id="rId3" imgW="9269640" imgH="4514760" progId="Word.Document.8">
                  <p:embed/>
                </p:oleObj>
              </mc:Choice>
              <mc:Fallback>
                <p:oleObj name="Document" r:id="rId3" imgW="9269640" imgH="45147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1949450"/>
                        <a:ext cx="7875588" cy="383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5"/>
          <p:cNvSpPr>
            <a:spLocks noChangeArrowheads="1"/>
          </p:cNvSpPr>
          <p:nvPr/>
        </p:nvSpPr>
        <p:spPr bwMode="auto">
          <a:xfrm>
            <a:off x="381000" y="5686425"/>
            <a:ext cx="8534400" cy="457200"/>
          </a:xfrm>
          <a:prstGeom prst="rect">
            <a:avLst/>
          </a:prstGeom>
          <a:noFill/>
          <a:ln w="9525">
            <a:noFill/>
            <a:miter lim="800000"/>
            <a:headEnd/>
            <a:tailEnd/>
          </a:ln>
        </p:spPr>
        <p:txBody>
          <a:bodyPr>
            <a:spAutoFit/>
          </a:bodyPr>
          <a:lstStyle/>
          <a:p>
            <a:pPr>
              <a:spcBef>
                <a:spcPct val="50000"/>
              </a:spcBef>
            </a:pPr>
            <a:r>
              <a:rPr lang="en-US" altLang="zh-CN"/>
              <a:t>SC3=R</a:t>
            </a:r>
            <a:r>
              <a:rPr lang="en-US" altLang="zh-CN" baseline="-25000"/>
              <a:t>A</a:t>
            </a:r>
            <a:r>
              <a:rPr lang="en-US" altLang="zh-CN"/>
              <a:t>(X) W</a:t>
            </a:r>
            <a:r>
              <a:rPr lang="en-US" altLang="zh-CN" baseline="-25000"/>
              <a:t>A</a:t>
            </a:r>
            <a:r>
              <a:rPr lang="en-US" altLang="zh-CN"/>
              <a:t>(X) </a:t>
            </a:r>
            <a:r>
              <a:rPr lang="en-US" altLang="zh-CN">
                <a:solidFill>
                  <a:srgbClr val="1D22F9"/>
                </a:solidFill>
              </a:rPr>
              <a:t>R</a:t>
            </a:r>
            <a:r>
              <a:rPr lang="en-US" altLang="zh-CN" baseline="-25000">
                <a:solidFill>
                  <a:srgbClr val="1D22F9"/>
                </a:solidFill>
              </a:rPr>
              <a:t>B</a:t>
            </a:r>
            <a:r>
              <a:rPr lang="en-US" altLang="zh-CN">
                <a:solidFill>
                  <a:srgbClr val="1D22F9"/>
                </a:solidFill>
              </a:rPr>
              <a:t>(X)</a:t>
            </a:r>
            <a:r>
              <a:rPr lang="en-US" altLang="zh-CN"/>
              <a:t> W</a:t>
            </a:r>
            <a:r>
              <a:rPr lang="en-US" altLang="zh-CN" baseline="-25000"/>
              <a:t>A</a:t>
            </a:r>
            <a:r>
              <a:rPr lang="en-US" altLang="zh-CN"/>
              <a:t>(X) </a:t>
            </a:r>
          </a:p>
        </p:txBody>
      </p:sp>
      <p:sp>
        <p:nvSpPr>
          <p:cNvPr id="9" name="灯片编号占位符 8"/>
          <p:cNvSpPr>
            <a:spLocks noGrp="1"/>
          </p:cNvSpPr>
          <p:nvPr>
            <p:ph type="sldNum" sz="quarter" idx="12"/>
          </p:nvPr>
        </p:nvSpPr>
        <p:spPr/>
        <p:txBody>
          <a:bodyPr/>
          <a:lstStyle/>
          <a:p>
            <a:pPr>
              <a:defRPr/>
            </a:pPr>
            <a:fld id="{EF66DACC-9F81-4FF1-9DF5-02718932BA0D}" type="slidenum">
              <a:rPr lang="en-US" altLang="zh-CN"/>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5"/>
          <p:cNvSpPr txBox="1">
            <a:spLocks noChangeArrowheads="1"/>
          </p:cNvSpPr>
          <p:nvPr/>
        </p:nvSpPr>
        <p:spPr bwMode="auto">
          <a:xfrm>
            <a:off x="212725" y="741363"/>
            <a:ext cx="8778875" cy="4473575"/>
          </a:xfrm>
          <a:prstGeom prst="rect">
            <a:avLst/>
          </a:prstGeom>
          <a:noFill/>
          <a:ln w="9525">
            <a:noFill/>
            <a:miter lim="800000"/>
            <a:headEnd/>
            <a:tailEnd/>
          </a:ln>
        </p:spPr>
        <p:txBody>
          <a:bodyPr>
            <a:spAutoFit/>
          </a:bodyPr>
          <a:lstStyle/>
          <a:p>
            <a:r>
              <a:rPr lang="zh-CN" altLang="en-US" dirty="0">
                <a:latin typeface="Times New Roman" pitchFamily="18" charset="0"/>
              </a:rPr>
              <a:t>接上例：</a:t>
            </a:r>
            <a:r>
              <a:rPr lang="en-US" altLang="zh-CN" dirty="0"/>
              <a:t>SC3=R</a:t>
            </a:r>
            <a:r>
              <a:rPr lang="en-US" altLang="zh-CN" baseline="-25000" dirty="0"/>
              <a:t>A</a:t>
            </a:r>
            <a:r>
              <a:rPr lang="en-US" altLang="zh-CN" dirty="0"/>
              <a:t>(X) W</a:t>
            </a:r>
            <a:r>
              <a:rPr lang="en-US" altLang="zh-CN" baseline="-25000" dirty="0"/>
              <a:t>A</a:t>
            </a:r>
            <a:r>
              <a:rPr lang="en-US" altLang="zh-CN" dirty="0"/>
              <a:t>(X) R</a:t>
            </a:r>
            <a:r>
              <a:rPr lang="en-US" altLang="zh-CN" baseline="-25000" dirty="0"/>
              <a:t>B</a:t>
            </a:r>
            <a:r>
              <a:rPr lang="en-US" altLang="zh-CN" dirty="0"/>
              <a:t>(X) W</a:t>
            </a:r>
            <a:r>
              <a:rPr lang="en-US" altLang="zh-CN" baseline="-25000" dirty="0"/>
              <a:t>A</a:t>
            </a:r>
            <a:r>
              <a:rPr lang="en-US" altLang="zh-CN" dirty="0"/>
              <a:t>(X) </a:t>
            </a:r>
          </a:p>
          <a:p>
            <a:endParaRPr lang="en-US" altLang="zh-CN" dirty="0">
              <a:latin typeface="Times New Roman" pitchFamily="18" charset="0"/>
            </a:endParaRPr>
          </a:p>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a:t>
            </a:r>
            <a:r>
              <a:rPr lang="en-US" altLang="zh-CN" baseline="-30000" dirty="0"/>
              <a:t>1</a:t>
            </a:r>
            <a:r>
              <a:rPr lang="zh-CN" altLang="en-US" dirty="0">
                <a:latin typeface="Times New Roman" pitchFamily="18" charset="0"/>
              </a:rPr>
              <a:t>读</a:t>
            </a:r>
            <a:r>
              <a:rPr lang="en-US" altLang="zh-CN" dirty="0"/>
              <a:t>x (100)</a:t>
            </a:r>
            <a:r>
              <a:rPr lang="zh-CN" altLang="en-US" dirty="0">
                <a:latin typeface="Times New Roman" pitchFamily="18" charset="0"/>
              </a:rPr>
              <a:t>并修改为</a:t>
            </a:r>
            <a:r>
              <a:rPr lang="en-US" altLang="zh-CN" dirty="0"/>
              <a:t>200</a:t>
            </a:r>
            <a:r>
              <a:rPr lang="zh-CN" altLang="en-US" dirty="0">
                <a:latin typeface="Times New Roman" pitchFamily="18" charset="0"/>
              </a:rPr>
              <a:t>后写回磁盘</a:t>
            </a:r>
            <a:r>
              <a:rPr lang="en-US" altLang="zh-CN" dirty="0"/>
              <a:t>DB</a:t>
            </a:r>
            <a:r>
              <a:rPr lang="zh-CN" altLang="en-US" dirty="0">
                <a:latin typeface="Times New Roman" pitchFamily="18" charset="0"/>
              </a:rPr>
              <a:t>中；</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a:t>
            </a:r>
            <a:r>
              <a:rPr lang="en-US" altLang="zh-CN" baseline="-30000" dirty="0"/>
              <a:t>2</a:t>
            </a:r>
            <a:r>
              <a:rPr lang="zh-CN" altLang="en-US" dirty="0">
                <a:latin typeface="Times New Roman" pitchFamily="18" charset="0"/>
              </a:rPr>
              <a:t>读</a:t>
            </a:r>
            <a:r>
              <a:rPr lang="en-US" altLang="zh-CN" dirty="0"/>
              <a:t>x</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处撤消对</a:t>
            </a:r>
            <a:r>
              <a:rPr lang="en-US" altLang="zh-CN" dirty="0"/>
              <a:t>x</a:t>
            </a:r>
            <a:r>
              <a:rPr lang="zh-CN" altLang="en-US" dirty="0">
                <a:latin typeface="Times New Roman" pitchFamily="18" charset="0"/>
              </a:rPr>
              <a:t>修改，</a:t>
            </a:r>
            <a:r>
              <a:rPr lang="en-US" altLang="zh-CN" dirty="0"/>
              <a:t>x</a:t>
            </a:r>
            <a:r>
              <a:rPr lang="zh-CN" altLang="en-US" dirty="0">
                <a:latin typeface="Times New Roman" pitchFamily="18" charset="0"/>
              </a:rPr>
              <a:t>恢复为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此时读出的</a:t>
            </a:r>
            <a:r>
              <a:rPr lang="en-US" altLang="zh-CN" dirty="0"/>
              <a:t>x</a:t>
            </a:r>
            <a:r>
              <a:rPr lang="zh-CN" altLang="en-US" dirty="0">
                <a:latin typeface="Times New Roman" pitchFamily="18" charset="0"/>
              </a:rPr>
              <a:t>（</a:t>
            </a:r>
            <a:r>
              <a:rPr lang="en-US" altLang="zh-CN" dirty="0"/>
              <a:t>200</a:t>
            </a:r>
            <a:r>
              <a:rPr lang="zh-CN" altLang="en-US" dirty="0">
                <a:latin typeface="Times New Roman" pitchFamily="18" charset="0"/>
              </a:rPr>
              <a:t>）数据与</a:t>
            </a:r>
            <a:r>
              <a:rPr lang="en-US" altLang="zh-CN" dirty="0"/>
              <a:t>DB</a:t>
            </a:r>
            <a:r>
              <a:rPr lang="zh-CN" altLang="en-US" dirty="0">
                <a:latin typeface="Times New Roman" pitchFamily="18" charset="0"/>
              </a:rPr>
              <a:t>实际值</a:t>
            </a:r>
            <a:r>
              <a:rPr lang="en-US" altLang="zh-CN" dirty="0"/>
              <a:t>(100)</a:t>
            </a:r>
            <a:r>
              <a:rPr lang="zh-CN" altLang="en-US" dirty="0">
                <a:latin typeface="Times New Roman" pitchFamily="18" charset="0"/>
              </a:rPr>
              <a:t>不一致，即</a:t>
            </a:r>
            <a:r>
              <a:rPr lang="en-US" altLang="zh-CN" dirty="0"/>
              <a:t>TB</a:t>
            </a:r>
            <a:r>
              <a:rPr lang="zh-CN" altLang="en-US" dirty="0">
                <a:latin typeface="Times New Roman" pitchFamily="18" charset="0"/>
              </a:rPr>
              <a:t>读到的不正确的“脏”数据。</a:t>
            </a:r>
            <a:endParaRPr lang="zh-CN" altLang="en-US" dirty="0"/>
          </a:p>
          <a:p>
            <a:r>
              <a:rPr lang="en-US" altLang="zh-CN" dirty="0"/>
              <a:t>2. </a:t>
            </a:r>
            <a:r>
              <a:rPr lang="zh-CN" altLang="en-US" dirty="0"/>
              <a:t>上述问题的</a:t>
            </a:r>
            <a:r>
              <a:rPr lang="zh-CN" altLang="en-US" dirty="0">
                <a:latin typeface="Times New Roman" pitchFamily="18" charset="0"/>
              </a:rPr>
              <a:t>原因</a:t>
            </a:r>
            <a:endParaRPr lang="zh-CN" altLang="en-US" dirty="0"/>
          </a:p>
          <a:p>
            <a:r>
              <a:rPr lang="zh-CN" altLang="en-US" dirty="0">
                <a:latin typeface="Times New Roman" pitchFamily="18" charset="0"/>
              </a:rPr>
              <a:t>多事务并发操作</a:t>
            </a:r>
            <a:r>
              <a:rPr lang="en-US" altLang="zh-CN" dirty="0"/>
              <a:t>DB</a:t>
            </a:r>
            <a:r>
              <a:rPr lang="zh-CN" altLang="en-US" dirty="0">
                <a:latin typeface="Times New Roman" pitchFamily="18" charset="0"/>
              </a:rPr>
              <a:t>被坏了事务的隔离性，导致了数据不一致性。</a:t>
            </a:r>
            <a:endParaRPr lang="zh-CN" altLang="en-US" dirty="0"/>
          </a:p>
          <a:p>
            <a:r>
              <a:rPr lang="en-US" altLang="zh-CN" dirty="0"/>
              <a:t>3. </a:t>
            </a:r>
            <a:r>
              <a:rPr lang="zh-CN" altLang="en-US" dirty="0">
                <a:latin typeface="Times New Roman" pitchFamily="18" charset="0"/>
              </a:rPr>
              <a:t>方法</a:t>
            </a:r>
            <a:endParaRPr lang="zh-CN" altLang="en-US" dirty="0"/>
          </a:p>
          <a:p>
            <a:r>
              <a:rPr lang="zh-CN" altLang="en-US" dirty="0">
                <a:latin typeface="宋体" pitchFamily="2" charset="-122"/>
              </a:rPr>
              <a:t>并发控制</a:t>
            </a:r>
            <a:r>
              <a:rPr lang="en-US" altLang="zh-CN" dirty="0"/>
              <a:t>(</a:t>
            </a:r>
            <a:r>
              <a:rPr lang="zh-CN" altLang="en-US" dirty="0">
                <a:latin typeface="宋体" pitchFamily="2" charset="-122"/>
              </a:rPr>
              <a:t>正确的并发操作调度策略</a:t>
            </a:r>
            <a:r>
              <a:rPr lang="en-US" altLang="zh-CN" dirty="0"/>
              <a:t>)</a:t>
            </a:r>
            <a:r>
              <a:rPr lang="zh-CN" altLang="en-US" dirty="0">
                <a:latin typeface="宋体" pitchFamily="2" charset="-122"/>
              </a:rPr>
              <a:t>。</a:t>
            </a:r>
            <a:r>
              <a:rPr lang="zh-CN" altLang="en-US" dirty="0"/>
              <a:t> </a:t>
            </a:r>
          </a:p>
        </p:txBody>
      </p:sp>
      <p:sp>
        <p:nvSpPr>
          <p:cNvPr id="6" name="灯片编号占位符 5"/>
          <p:cNvSpPr>
            <a:spLocks noGrp="1"/>
          </p:cNvSpPr>
          <p:nvPr>
            <p:ph type="sldNum" sz="quarter" idx="12"/>
          </p:nvPr>
        </p:nvSpPr>
        <p:spPr/>
        <p:txBody>
          <a:bodyPr/>
          <a:lstStyle/>
          <a:p>
            <a:pPr>
              <a:defRPr/>
            </a:pPr>
            <a:fld id="{926A7BBD-2951-4E10-A6F0-0743D24B6083}" type="slidenum">
              <a:rPr lang="en-US" altLang="zh-CN"/>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23850" y="115888"/>
            <a:ext cx="8458200" cy="6801862"/>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sz="2800" b="1" dirty="0">
                <a:latin typeface="宋体" pitchFamily="2" charset="-122"/>
                <a:ea typeface="黑体" pitchFamily="2" charset="-122"/>
              </a:rPr>
              <a:t> 2  </a:t>
            </a:r>
            <a:r>
              <a:rPr lang="zh-CN" altLang="en-US" sz="2800" b="1" dirty="0">
                <a:latin typeface="宋体" pitchFamily="2" charset="-122"/>
                <a:ea typeface="黑体" pitchFamily="2" charset="-122"/>
              </a:rPr>
              <a:t>封锁</a:t>
            </a:r>
          </a:p>
          <a:p>
            <a:pPr>
              <a:spcBef>
                <a:spcPct val="50000"/>
              </a:spcBef>
            </a:pPr>
            <a:r>
              <a:rPr lang="en-US" altLang="zh-CN" b="1" dirty="0">
                <a:ea typeface="黑体" pitchFamily="2" charset="-122"/>
              </a:rPr>
              <a:t>11.</a:t>
            </a:r>
            <a:r>
              <a:rPr lang="en-US" altLang="zh-CN" b="1" dirty="0">
                <a:latin typeface="Arial" charset="0"/>
                <a:cs typeface="Arial" charset="0"/>
              </a:rPr>
              <a:t> 2.1  </a:t>
            </a:r>
            <a:r>
              <a:rPr lang="zh-CN" altLang="en-US" b="1" dirty="0">
                <a:latin typeface="Arial" charset="0"/>
                <a:ea typeface="黑体" pitchFamily="2" charset="-122"/>
              </a:rPr>
              <a:t>概述</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、什么是封锁：</a:t>
            </a:r>
            <a:endParaRPr lang="zh-CN" altLang="en-US" dirty="0">
              <a:latin typeface="宋体" pitchFamily="2" charset="-122"/>
            </a:endParaRPr>
          </a:p>
          <a:p>
            <a:pPr>
              <a:spcBef>
                <a:spcPct val="50000"/>
              </a:spcBef>
            </a:pPr>
            <a:r>
              <a:rPr lang="zh-CN" altLang="en-US" dirty="0">
                <a:latin typeface="Times New Roman" pitchFamily="18" charset="0"/>
              </a:rPr>
              <a:t>并发控制的一种技术。</a:t>
            </a:r>
          </a:p>
          <a:p>
            <a:endParaRPr lang="zh-CN" altLang="en-US" dirty="0"/>
          </a:p>
          <a:p>
            <a:r>
              <a:rPr lang="zh-CN" altLang="en-US" dirty="0"/>
              <a:t>并发控制方法</a:t>
            </a:r>
          </a:p>
          <a:p>
            <a:r>
              <a:rPr lang="zh-CN" altLang="en-US" dirty="0"/>
              <a:t>① 锁（</a:t>
            </a:r>
            <a:r>
              <a:rPr lang="en-US" altLang="zh-CN" dirty="0"/>
              <a:t>Locking</a:t>
            </a:r>
            <a:r>
              <a:rPr lang="zh-CN" altLang="en-US" dirty="0"/>
              <a:t>）</a:t>
            </a:r>
            <a:r>
              <a:rPr lang="en-US" altLang="zh-CN" dirty="0">
                <a:latin typeface="Times New Roman" pitchFamily="18" charset="0"/>
              </a:rPr>
              <a:t>——</a:t>
            </a:r>
            <a:r>
              <a:rPr lang="zh-CN" altLang="en-US" dirty="0"/>
              <a:t>商用主要方法</a:t>
            </a:r>
          </a:p>
          <a:p>
            <a:r>
              <a:rPr lang="zh-CN" altLang="en-US" dirty="0"/>
              <a:t>② 乐观（</a:t>
            </a:r>
            <a:r>
              <a:rPr lang="en-US" altLang="zh-CN" dirty="0"/>
              <a:t>Optimistic</a:t>
            </a:r>
            <a:r>
              <a:rPr lang="zh-CN" altLang="en-US" dirty="0"/>
              <a:t>）</a:t>
            </a:r>
          </a:p>
          <a:p>
            <a:r>
              <a:rPr lang="zh-CN" altLang="en-US" dirty="0"/>
              <a:t>③ </a:t>
            </a:r>
            <a:r>
              <a:rPr lang="zh-CN" altLang="en-US" dirty="0" smtClean="0"/>
              <a:t>时间戳（</a:t>
            </a:r>
            <a:r>
              <a:rPr lang="en-US" altLang="zh-CN" dirty="0" err="1"/>
              <a:t>timestamping</a:t>
            </a:r>
            <a:r>
              <a:rPr lang="zh-CN" altLang="en-US" dirty="0"/>
              <a:t>）</a:t>
            </a:r>
            <a:endParaRPr lang="zh-CN" altLang="en-US" b="1" dirty="0"/>
          </a:p>
          <a:p>
            <a:pPr>
              <a:spcBef>
                <a:spcPct val="50000"/>
              </a:spcBef>
            </a:pPr>
            <a:r>
              <a:rPr lang="en-US" altLang="zh-CN" dirty="0">
                <a:latin typeface="宋体" pitchFamily="2" charset="-122"/>
              </a:rPr>
              <a:t>2</a:t>
            </a:r>
            <a:r>
              <a:rPr lang="zh-CN" altLang="en-US" dirty="0">
                <a:latin typeface="Times New Roman" pitchFamily="18" charset="0"/>
              </a:rPr>
              <a:t>、封锁规则</a:t>
            </a:r>
            <a:endParaRPr lang="zh-CN" altLang="en-US" dirty="0">
              <a:latin typeface="宋体" pitchFamily="2" charset="-122"/>
            </a:endParaRPr>
          </a:p>
          <a:p>
            <a:pPr>
              <a:spcBef>
                <a:spcPct val="50000"/>
              </a:spcBef>
            </a:pPr>
            <a:r>
              <a:rPr lang="zh-CN" altLang="en-US" dirty="0">
                <a:latin typeface="宋体" pitchFamily="2" charset="-122"/>
              </a:rPr>
              <a:t>① </a:t>
            </a:r>
            <a:r>
              <a:rPr lang="zh-CN" altLang="en-US" dirty="0">
                <a:latin typeface="Times New Roman" pitchFamily="18" charset="0"/>
              </a:rPr>
              <a:t>将要存取的数据须先申请加锁；</a:t>
            </a:r>
            <a:endParaRPr lang="zh-CN" altLang="en-US" dirty="0">
              <a:latin typeface="宋体" pitchFamily="2" charset="-122"/>
            </a:endParaRPr>
          </a:p>
          <a:p>
            <a:pPr>
              <a:spcBef>
                <a:spcPct val="50000"/>
              </a:spcBef>
            </a:pPr>
            <a:r>
              <a:rPr lang="zh-CN" altLang="en-US" dirty="0">
                <a:latin typeface="宋体" pitchFamily="2" charset="-122"/>
              </a:rPr>
              <a:t>② </a:t>
            </a:r>
            <a:r>
              <a:rPr lang="zh-CN" altLang="en-US" dirty="0">
                <a:latin typeface="Times New Roman" pitchFamily="18" charset="0"/>
              </a:rPr>
              <a:t>已被加锁的数据不能再加不相容锁；</a:t>
            </a:r>
            <a:endParaRPr lang="zh-CN" altLang="en-US" dirty="0">
              <a:latin typeface="宋体" pitchFamily="2" charset="-122"/>
            </a:endParaRPr>
          </a:p>
          <a:p>
            <a:pPr>
              <a:spcBef>
                <a:spcPct val="50000"/>
              </a:spcBef>
            </a:pPr>
            <a:r>
              <a:rPr lang="zh-CN" altLang="en-US" dirty="0">
                <a:latin typeface="宋体" pitchFamily="2" charset="-122"/>
              </a:rPr>
              <a:t>③ </a:t>
            </a:r>
            <a:r>
              <a:rPr lang="zh-CN" altLang="en-US" dirty="0">
                <a:latin typeface="Times New Roman" pitchFamily="18" charset="0"/>
              </a:rPr>
              <a:t>一旦</a:t>
            </a:r>
            <a:r>
              <a:rPr lang="zh-CN" altLang="en-US" dirty="0">
                <a:solidFill>
                  <a:srgbClr val="FF0000"/>
                </a:solidFill>
                <a:latin typeface="Times New Roman" pitchFamily="18" charset="0"/>
              </a:rPr>
              <a:t>退出使用</a:t>
            </a:r>
            <a:r>
              <a:rPr lang="zh-CN" altLang="en-US" dirty="0">
                <a:latin typeface="Times New Roman" pitchFamily="18" charset="0"/>
              </a:rPr>
              <a:t>应“立即”释放锁；</a:t>
            </a:r>
            <a:endParaRPr lang="zh-CN" altLang="en-US" dirty="0">
              <a:latin typeface="宋体" pitchFamily="2" charset="-122"/>
            </a:endParaRPr>
          </a:p>
          <a:p>
            <a:pPr>
              <a:spcBef>
                <a:spcPct val="50000"/>
              </a:spcBef>
            </a:pPr>
            <a:r>
              <a:rPr lang="zh-CN" altLang="en-US" dirty="0">
                <a:latin typeface="宋体" pitchFamily="2" charset="-122"/>
              </a:rPr>
              <a:t>④ </a:t>
            </a:r>
            <a:r>
              <a:rPr lang="zh-CN" altLang="en-US" dirty="0">
                <a:latin typeface="Times New Roman" pitchFamily="18" charset="0"/>
              </a:rPr>
              <a:t>未被加锁的数据不可对之解锁。</a:t>
            </a:r>
          </a:p>
        </p:txBody>
      </p:sp>
      <p:sp>
        <p:nvSpPr>
          <p:cNvPr id="6" name="灯片编号占位符 5"/>
          <p:cNvSpPr>
            <a:spLocks noGrp="1"/>
          </p:cNvSpPr>
          <p:nvPr>
            <p:ph type="sldNum" sz="quarter" idx="12"/>
          </p:nvPr>
        </p:nvSpPr>
        <p:spPr/>
        <p:txBody>
          <a:bodyPr/>
          <a:lstStyle/>
          <a:p>
            <a:pPr>
              <a:defRPr/>
            </a:pPr>
            <a:fld id="{76C569B4-E5C9-44EC-A632-C559A8A0B388}" type="slidenum">
              <a:rPr lang="en-US" altLang="zh-CN"/>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757238"/>
            <a:ext cx="8610600" cy="544764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2.2  </a:t>
            </a:r>
            <a:r>
              <a:rPr lang="zh-CN" altLang="en-US" b="1" dirty="0">
                <a:latin typeface="Arial" charset="0"/>
                <a:ea typeface="黑体" pitchFamily="2" charset="-122"/>
              </a:rPr>
              <a:t>申请时机</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、事务</a:t>
            </a:r>
            <a:endParaRPr lang="zh-CN" altLang="en-US" dirty="0"/>
          </a:p>
          <a:p>
            <a:pPr marL="706438" indent="-342900">
              <a:spcBef>
                <a:spcPct val="50000"/>
              </a:spcBef>
              <a:buFont typeface="Wingdings" panose="05000000000000000000" pitchFamily="2" charset="2"/>
              <a:buChar char="Ø"/>
            </a:pPr>
            <a:r>
              <a:rPr lang="zh-CN" altLang="en-US" dirty="0" smtClean="0">
                <a:latin typeface="Times New Roman" pitchFamily="18" charset="0"/>
              </a:rPr>
              <a:t>无</a:t>
            </a:r>
            <a:r>
              <a:rPr lang="zh-CN" altLang="en-US" dirty="0">
                <a:latin typeface="Times New Roman" pitchFamily="18" charset="0"/>
              </a:rPr>
              <a:t>死锁；</a:t>
            </a:r>
            <a:endParaRPr lang="zh-CN" altLang="en-US" dirty="0"/>
          </a:p>
          <a:p>
            <a:pPr marL="706438" indent="-342900">
              <a:spcBef>
                <a:spcPct val="50000"/>
              </a:spcBef>
              <a:buFont typeface="Wingdings" panose="05000000000000000000" pitchFamily="2" charset="2"/>
              <a:buChar char="Ø"/>
            </a:pPr>
            <a:r>
              <a:rPr lang="zh-CN" altLang="en-US" dirty="0" smtClean="0">
                <a:latin typeface="Times New Roman" pitchFamily="18" charset="0"/>
              </a:rPr>
              <a:t>锁</a:t>
            </a:r>
            <a:r>
              <a:rPr lang="zh-CN" altLang="en-US" dirty="0">
                <a:latin typeface="Times New Roman" pitchFamily="18" charset="0"/>
              </a:rPr>
              <a:t>开销少；</a:t>
            </a:r>
            <a:endParaRPr lang="zh-CN" altLang="en-US" dirty="0"/>
          </a:p>
          <a:p>
            <a:pPr marL="706438" indent="-342900">
              <a:spcBef>
                <a:spcPct val="50000"/>
              </a:spcBef>
              <a:buFont typeface="Wingdings" panose="05000000000000000000" pitchFamily="2" charset="2"/>
              <a:buChar char="Ø"/>
            </a:pPr>
            <a:r>
              <a:rPr lang="zh-CN" altLang="en-US" dirty="0" smtClean="0">
                <a:latin typeface="Times New Roman" pitchFamily="18" charset="0"/>
              </a:rPr>
              <a:t>并发</a:t>
            </a:r>
            <a:r>
              <a:rPr lang="zh-CN" altLang="en-US" dirty="0">
                <a:latin typeface="Times New Roman" pitchFamily="18" charset="0"/>
              </a:rPr>
              <a:t>性低。</a:t>
            </a:r>
            <a:endParaRPr lang="zh-CN" altLang="en-US" dirty="0"/>
          </a:p>
          <a:p>
            <a:pPr>
              <a:spcBef>
                <a:spcPct val="50000"/>
              </a:spcBef>
            </a:pPr>
            <a:r>
              <a:rPr lang="en-US" altLang="zh-CN" dirty="0"/>
              <a:t>2</a:t>
            </a:r>
            <a:r>
              <a:rPr lang="zh-CN" altLang="en-US" dirty="0">
                <a:latin typeface="Times New Roman" pitchFamily="18" charset="0"/>
              </a:rPr>
              <a:t>、一个</a:t>
            </a:r>
            <a:r>
              <a:rPr lang="en-US" altLang="zh-CN" dirty="0"/>
              <a:t>SQL</a:t>
            </a:r>
            <a:r>
              <a:rPr lang="zh-CN" altLang="en-US" dirty="0">
                <a:latin typeface="Times New Roman" pitchFamily="18" charset="0"/>
              </a:rPr>
              <a:t>语句</a:t>
            </a:r>
            <a:endParaRPr lang="zh-CN" altLang="en-US" dirty="0"/>
          </a:p>
          <a:p>
            <a:pPr marL="706438" indent="-342900">
              <a:spcBef>
                <a:spcPct val="50000"/>
              </a:spcBef>
              <a:buFont typeface="Wingdings" panose="05000000000000000000" pitchFamily="2" charset="2"/>
              <a:buChar char="Ø"/>
            </a:pPr>
            <a:r>
              <a:rPr lang="zh-CN" altLang="en-US" dirty="0" smtClean="0">
                <a:latin typeface="Times New Roman" pitchFamily="18" charset="0"/>
              </a:rPr>
              <a:t>并发</a:t>
            </a:r>
            <a:r>
              <a:rPr lang="zh-CN" altLang="en-US" dirty="0">
                <a:latin typeface="Times New Roman" pitchFamily="18" charset="0"/>
              </a:rPr>
              <a:t>性高；</a:t>
            </a:r>
            <a:endParaRPr lang="zh-CN" altLang="en-US" dirty="0"/>
          </a:p>
          <a:p>
            <a:pPr marL="706438" indent="-342900">
              <a:spcBef>
                <a:spcPct val="50000"/>
              </a:spcBef>
              <a:buFont typeface="Wingdings" panose="05000000000000000000" pitchFamily="2" charset="2"/>
              <a:buChar char="Ø"/>
            </a:pPr>
            <a:r>
              <a:rPr lang="zh-CN" altLang="en-US" dirty="0" smtClean="0">
                <a:latin typeface="Times New Roman" pitchFamily="18" charset="0"/>
              </a:rPr>
              <a:t>锁</a:t>
            </a:r>
            <a:r>
              <a:rPr lang="zh-CN" altLang="en-US" dirty="0">
                <a:latin typeface="Times New Roman" pitchFamily="18" charset="0"/>
              </a:rPr>
              <a:t>开销大；</a:t>
            </a:r>
            <a:endParaRPr lang="zh-CN" altLang="en-US" dirty="0"/>
          </a:p>
          <a:p>
            <a:pPr marL="706438" indent="-342900">
              <a:spcBef>
                <a:spcPct val="50000"/>
              </a:spcBef>
              <a:buFont typeface="Wingdings" panose="05000000000000000000" pitchFamily="2" charset="2"/>
              <a:buChar char="Ø"/>
            </a:pPr>
            <a:r>
              <a:rPr lang="zh-CN" altLang="en-US" dirty="0" smtClean="0">
                <a:latin typeface="Times New Roman" pitchFamily="18" charset="0"/>
              </a:rPr>
              <a:t>死锁</a:t>
            </a:r>
            <a:r>
              <a:rPr lang="zh-CN" altLang="en-US" dirty="0">
                <a:latin typeface="Times New Roman" pitchFamily="18" charset="0"/>
              </a:rPr>
              <a:t>；</a:t>
            </a:r>
            <a:endParaRPr lang="zh-CN" altLang="en-US" dirty="0"/>
          </a:p>
          <a:p>
            <a:pPr marL="706438" indent="-342900">
              <a:spcBef>
                <a:spcPct val="50000"/>
              </a:spcBef>
              <a:buFont typeface="Wingdings" panose="05000000000000000000" pitchFamily="2" charset="2"/>
              <a:buChar char="Ø"/>
            </a:pPr>
            <a:r>
              <a:rPr lang="zh-CN" altLang="en-US" dirty="0" smtClean="0">
                <a:latin typeface="Times New Roman" pitchFamily="18" charset="0"/>
              </a:rPr>
              <a:t>申请</a:t>
            </a:r>
            <a:r>
              <a:rPr lang="zh-CN" altLang="en-US" dirty="0">
                <a:latin typeface="Times New Roman" pitchFamily="18" charset="0"/>
              </a:rPr>
              <a:t>频繁。</a:t>
            </a:r>
            <a:endParaRPr lang="zh-CN" altLang="en-US" dirty="0"/>
          </a:p>
        </p:txBody>
      </p:sp>
      <p:sp>
        <p:nvSpPr>
          <p:cNvPr id="6" name="灯片编号占位符 5"/>
          <p:cNvSpPr>
            <a:spLocks noGrp="1"/>
          </p:cNvSpPr>
          <p:nvPr>
            <p:ph type="sldNum" sz="quarter" idx="12"/>
          </p:nvPr>
        </p:nvSpPr>
        <p:spPr/>
        <p:txBody>
          <a:bodyPr/>
          <a:lstStyle/>
          <a:p>
            <a:pPr>
              <a:defRPr/>
            </a:pPr>
            <a:fld id="{763B3FD0-5FC1-4068-86DB-6444A669F70E}" type="slidenum">
              <a:rPr lang="en-US" altLang="zh-CN"/>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04800" y="765175"/>
            <a:ext cx="8534400" cy="341632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2.3  </a:t>
            </a:r>
            <a:r>
              <a:rPr lang="zh-CN" altLang="en-US" b="1" dirty="0">
                <a:latin typeface="Arial" charset="0"/>
                <a:ea typeface="黑体" pitchFamily="2" charset="-122"/>
              </a:rPr>
              <a:t>申请方式</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、显式</a:t>
            </a:r>
          </a:p>
          <a:p>
            <a:pPr>
              <a:spcBef>
                <a:spcPct val="50000"/>
              </a:spcBef>
            </a:pPr>
            <a:r>
              <a:rPr lang="zh-CN" altLang="en-US" dirty="0">
                <a:latin typeface="Times New Roman" pitchFamily="18" charset="0"/>
              </a:rPr>
              <a:t>       应事务的要求直接加到数据对象上</a:t>
            </a:r>
            <a:endParaRPr lang="zh-CN" altLang="en-US" dirty="0"/>
          </a:p>
          <a:p>
            <a:pPr>
              <a:spcBef>
                <a:spcPct val="50000"/>
              </a:spcBef>
            </a:pPr>
            <a:r>
              <a:rPr lang="en-US" altLang="zh-CN" dirty="0"/>
              <a:t>2</a:t>
            </a:r>
            <a:r>
              <a:rPr lang="zh-CN" altLang="en-US" dirty="0">
                <a:latin typeface="Times New Roman" pitchFamily="18" charset="0"/>
              </a:rPr>
              <a:t>、隐式</a:t>
            </a:r>
          </a:p>
          <a:p>
            <a:pPr>
              <a:spcBef>
                <a:spcPct val="50000"/>
              </a:spcBef>
            </a:pPr>
            <a:r>
              <a:rPr lang="zh-CN" altLang="en-US" dirty="0">
                <a:latin typeface="Times New Roman" pitchFamily="18" charset="0"/>
              </a:rPr>
              <a:t>       该数据对象没有独立加锁，由于数据对象的</a:t>
            </a:r>
            <a:r>
              <a:rPr lang="zh-CN" altLang="en-US" b="1" dirty="0">
                <a:latin typeface="Times New Roman" pitchFamily="18" charset="0"/>
              </a:rPr>
              <a:t>多粒度层次结构中</a:t>
            </a:r>
            <a:r>
              <a:rPr lang="zh-CN" altLang="en-US" dirty="0">
                <a:latin typeface="Times New Roman" pitchFamily="18" charset="0"/>
              </a:rPr>
              <a:t>的</a:t>
            </a:r>
            <a:r>
              <a:rPr lang="zh-CN" altLang="en-US" b="1" dirty="0">
                <a:latin typeface="Times New Roman" pitchFamily="18" charset="0"/>
              </a:rPr>
              <a:t>上级结点</a:t>
            </a:r>
            <a:r>
              <a:rPr lang="zh-CN" altLang="en-US" dirty="0">
                <a:latin typeface="Times New Roman" pitchFamily="18" charset="0"/>
              </a:rPr>
              <a:t>加了锁，使该数据对象</a:t>
            </a:r>
            <a:r>
              <a:rPr lang="zh-CN" altLang="en-US" b="1" dirty="0">
                <a:latin typeface="Times New Roman" pitchFamily="18" charset="0"/>
              </a:rPr>
              <a:t>隐含的</a:t>
            </a:r>
            <a:r>
              <a:rPr lang="zh-CN" altLang="en-US" dirty="0">
                <a:latin typeface="Times New Roman" pitchFamily="18" charset="0"/>
              </a:rPr>
              <a:t>加了相同类型的锁。</a:t>
            </a:r>
          </a:p>
        </p:txBody>
      </p:sp>
      <p:sp>
        <p:nvSpPr>
          <p:cNvPr id="6" name="灯片编号占位符 5"/>
          <p:cNvSpPr>
            <a:spLocks noGrp="1"/>
          </p:cNvSpPr>
          <p:nvPr>
            <p:ph type="sldNum" sz="quarter" idx="12"/>
          </p:nvPr>
        </p:nvSpPr>
        <p:spPr/>
        <p:txBody>
          <a:bodyPr/>
          <a:lstStyle/>
          <a:p>
            <a:pPr>
              <a:defRPr/>
            </a:pPr>
            <a:fld id="{83A591C3-CCF3-4545-87A0-AA225973F4C9}" type="slidenum">
              <a:rPr lang="en-US" altLang="zh-CN"/>
              <a:pPr>
                <a:defRPr/>
              </a:pPr>
              <a:t>18</a:t>
            </a:fld>
            <a:endParaRPr lang="en-US" altLang="zh-CN"/>
          </a:p>
        </p:txBody>
      </p:sp>
      <p:sp>
        <p:nvSpPr>
          <p:cNvPr id="2" name="椭圆 1"/>
          <p:cNvSpPr/>
          <p:nvPr/>
        </p:nvSpPr>
        <p:spPr>
          <a:xfrm>
            <a:off x="2843808" y="400506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979712"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707904"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27584" y="5589240"/>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37428" y="5589239"/>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92080" y="5589238"/>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37491" y="5589237"/>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21087"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716016"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35812" y="3894602"/>
            <a:ext cx="1107996" cy="461665"/>
          </a:xfrm>
          <a:prstGeom prst="rect">
            <a:avLst/>
          </a:prstGeom>
          <a:noFill/>
        </p:spPr>
        <p:txBody>
          <a:bodyPr wrap="none" rtlCol="0">
            <a:spAutoFit/>
          </a:bodyPr>
          <a:lstStyle/>
          <a:p>
            <a:r>
              <a:rPr lang="zh-CN" altLang="en-US" dirty="0" smtClean="0">
                <a:solidFill>
                  <a:srgbClr val="0066FF"/>
                </a:solidFill>
              </a:rPr>
              <a:t>数据库</a:t>
            </a:r>
            <a:endParaRPr lang="zh-CN" altLang="en-US" dirty="0">
              <a:solidFill>
                <a:srgbClr val="0066FF"/>
              </a:solidFill>
            </a:endParaRPr>
          </a:p>
        </p:txBody>
      </p:sp>
      <p:sp>
        <p:nvSpPr>
          <p:cNvPr id="14" name="文本框 13"/>
          <p:cNvSpPr txBox="1"/>
          <p:nvPr/>
        </p:nvSpPr>
        <p:spPr>
          <a:xfrm>
            <a:off x="777642" y="4635589"/>
            <a:ext cx="1015021" cy="461665"/>
          </a:xfrm>
          <a:prstGeom prst="rect">
            <a:avLst/>
          </a:prstGeom>
          <a:noFill/>
        </p:spPr>
        <p:txBody>
          <a:bodyPr wrap="none" rtlCol="0">
            <a:spAutoFit/>
          </a:bodyPr>
          <a:lstStyle/>
          <a:p>
            <a:r>
              <a:rPr lang="zh-CN" altLang="en-US" dirty="0" smtClean="0">
                <a:solidFill>
                  <a:srgbClr val="0066FF"/>
                </a:solidFill>
              </a:rPr>
              <a:t>关系</a:t>
            </a:r>
            <a:r>
              <a:rPr lang="en-US" altLang="zh-CN" dirty="0">
                <a:solidFill>
                  <a:srgbClr val="0066FF"/>
                </a:solidFill>
              </a:rPr>
              <a:t>R</a:t>
            </a:r>
            <a:endParaRPr lang="zh-CN" altLang="en-US" dirty="0">
              <a:solidFill>
                <a:srgbClr val="0066FF"/>
              </a:solidFill>
            </a:endParaRPr>
          </a:p>
        </p:txBody>
      </p:sp>
      <p:sp>
        <p:nvSpPr>
          <p:cNvPr id="15" name="文本框 14"/>
          <p:cNvSpPr txBox="1"/>
          <p:nvPr/>
        </p:nvSpPr>
        <p:spPr>
          <a:xfrm>
            <a:off x="2585500" y="4654533"/>
            <a:ext cx="1010213" cy="461665"/>
          </a:xfrm>
          <a:prstGeom prst="rect">
            <a:avLst/>
          </a:prstGeom>
          <a:noFill/>
        </p:spPr>
        <p:txBody>
          <a:bodyPr wrap="none" rtlCol="0">
            <a:spAutoFit/>
          </a:bodyPr>
          <a:lstStyle/>
          <a:p>
            <a:r>
              <a:rPr lang="zh-CN" altLang="en-US" dirty="0" smtClean="0">
                <a:solidFill>
                  <a:srgbClr val="0066FF"/>
                </a:solidFill>
              </a:rPr>
              <a:t>关系</a:t>
            </a:r>
            <a:r>
              <a:rPr lang="en-US" altLang="zh-CN" dirty="0" smtClean="0">
                <a:solidFill>
                  <a:srgbClr val="0066FF"/>
                </a:solidFill>
              </a:rPr>
              <a:t>S</a:t>
            </a:r>
            <a:endParaRPr lang="zh-CN" altLang="en-US" dirty="0">
              <a:solidFill>
                <a:srgbClr val="0066FF"/>
              </a:solidFill>
            </a:endParaRPr>
          </a:p>
        </p:txBody>
      </p:sp>
      <p:sp>
        <p:nvSpPr>
          <p:cNvPr id="16" name="文本框 15"/>
          <p:cNvSpPr txBox="1"/>
          <p:nvPr/>
        </p:nvSpPr>
        <p:spPr>
          <a:xfrm>
            <a:off x="2411760" y="5415607"/>
            <a:ext cx="1205779" cy="461665"/>
          </a:xfrm>
          <a:prstGeom prst="rect">
            <a:avLst/>
          </a:prstGeom>
          <a:noFill/>
        </p:spPr>
        <p:txBody>
          <a:bodyPr wrap="none" rtlCol="0">
            <a:spAutoFit/>
          </a:bodyPr>
          <a:lstStyle/>
          <a:p>
            <a:r>
              <a:rPr lang="zh-CN" altLang="en-US" dirty="0" smtClean="0">
                <a:solidFill>
                  <a:srgbClr val="0066FF"/>
                </a:solidFill>
              </a:rPr>
              <a:t>分区</a:t>
            </a:r>
            <a:r>
              <a:rPr lang="en-US" altLang="zh-CN" dirty="0" smtClean="0">
                <a:solidFill>
                  <a:srgbClr val="0066FF"/>
                </a:solidFill>
              </a:rPr>
              <a:t>S1</a:t>
            </a:r>
            <a:endParaRPr lang="zh-CN" altLang="en-US" dirty="0">
              <a:solidFill>
                <a:srgbClr val="0066FF"/>
              </a:solidFill>
            </a:endParaRPr>
          </a:p>
        </p:txBody>
      </p:sp>
      <p:sp>
        <p:nvSpPr>
          <p:cNvPr id="17" name="文本框 16"/>
          <p:cNvSpPr txBox="1"/>
          <p:nvPr/>
        </p:nvSpPr>
        <p:spPr>
          <a:xfrm>
            <a:off x="4014293" y="5413681"/>
            <a:ext cx="1205779" cy="461665"/>
          </a:xfrm>
          <a:prstGeom prst="rect">
            <a:avLst/>
          </a:prstGeom>
          <a:noFill/>
        </p:spPr>
        <p:txBody>
          <a:bodyPr wrap="none" rtlCol="0">
            <a:spAutoFit/>
          </a:bodyPr>
          <a:lstStyle/>
          <a:p>
            <a:r>
              <a:rPr lang="zh-CN" altLang="en-US" dirty="0" smtClean="0">
                <a:solidFill>
                  <a:srgbClr val="0066FF"/>
                </a:solidFill>
              </a:rPr>
              <a:t>分区</a:t>
            </a:r>
            <a:r>
              <a:rPr lang="en-US" altLang="zh-CN" dirty="0" smtClean="0">
                <a:solidFill>
                  <a:srgbClr val="0066FF"/>
                </a:solidFill>
              </a:rPr>
              <a:t>S2</a:t>
            </a:r>
            <a:endParaRPr lang="zh-CN" altLang="en-US" dirty="0">
              <a:solidFill>
                <a:srgbClr val="0066FF"/>
              </a:solidFill>
            </a:endParaRPr>
          </a:p>
        </p:txBody>
      </p:sp>
      <p:sp>
        <p:nvSpPr>
          <p:cNvPr id="18" name="文本框 17"/>
          <p:cNvSpPr txBox="1"/>
          <p:nvPr/>
        </p:nvSpPr>
        <p:spPr>
          <a:xfrm>
            <a:off x="1891087" y="6125516"/>
            <a:ext cx="1156086" cy="461665"/>
          </a:xfrm>
          <a:prstGeom prst="rect">
            <a:avLst/>
          </a:prstGeom>
          <a:noFill/>
        </p:spPr>
        <p:txBody>
          <a:bodyPr wrap="none" rtlCol="0">
            <a:spAutoFit/>
          </a:bodyPr>
          <a:lstStyle/>
          <a:p>
            <a:r>
              <a:rPr lang="zh-CN" altLang="en-US" dirty="0" smtClean="0">
                <a:solidFill>
                  <a:srgbClr val="0066FF"/>
                </a:solidFill>
              </a:rPr>
              <a:t>元组</a:t>
            </a:r>
            <a:r>
              <a:rPr lang="en-US" altLang="zh-CN" dirty="0" smtClean="0">
                <a:solidFill>
                  <a:srgbClr val="0066FF"/>
                </a:solidFill>
              </a:rPr>
              <a:t>s1</a:t>
            </a:r>
            <a:endParaRPr lang="zh-CN" altLang="en-US" dirty="0">
              <a:solidFill>
                <a:srgbClr val="0066FF"/>
              </a:solidFill>
            </a:endParaRPr>
          </a:p>
        </p:txBody>
      </p:sp>
      <p:sp>
        <p:nvSpPr>
          <p:cNvPr id="19" name="文本框 18"/>
          <p:cNvSpPr txBox="1"/>
          <p:nvPr/>
        </p:nvSpPr>
        <p:spPr>
          <a:xfrm>
            <a:off x="3559930" y="6125516"/>
            <a:ext cx="1156086" cy="461665"/>
          </a:xfrm>
          <a:prstGeom prst="rect">
            <a:avLst/>
          </a:prstGeom>
          <a:noFill/>
        </p:spPr>
        <p:txBody>
          <a:bodyPr wrap="none" rtlCol="0">
            <a:spAutoFit/>
          </a:bodyPr>
          <a:lstStyle/>
          <a:p>
            <a:r>
              <a:rPr lang="zh-CN" altLang="en-US" dirty="0" smtClean="0">
                <a:solidFill>
                  <a:srgbClr val="0066FF"/>
                </a:solidFill>
              </a:rPr>
              <a:t>元组</a:t>
            </a:r>
            <a:r>
              <a:rPr lang="en-US" altLang="zh-CN" dirty="0" smtClean="0">
                <a:solidFill>
                  <a:srgbClr val="0066FF"/>
                </a:solidFill>
              </a:rPr>
              <a:t>s2</a:t>
            </a:r>
            <a:endParaRPr lang="zh-CN" altLang="en-US" dirty="0">
              <a:solidFill>
                <a:srgbClr val="0066FF"/>
              </a:solidFill>
            </a:endParaRPr>
          </a:p>
        </p:txBody>
      </p:sp>
      <p:cxnSp>
        <p:nvCxnSpPr>
          <p:cNvPr id="23" name="直接连接符 22"/>
          <p:cNvCxnSpPr>
            <a:stCxn id="5" idx="0"/>
            <a:endCxn id="2" idx="3"/>
          </p:cNvCxnSpPr>
          <p:nvPr/>
        </p:nvCxnSpPr>
        <p:spPr>
          <a:xfrm flipV="1">
            <a:off x="2123728"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7" idx="0"/>
          </p:cNvCxnSpPr>
          <p:nvPr/>
        </p:nvCxnSpPr>
        <p:spPr>
          <a:xfrm>
            <a:off x="3089659"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 idx="3"/>
            <a:endCxn id="8" idx="7"/>
          </p:cNvCxnSpPr>
          <p:nvPr/>
        </p:nvCxnSpPr>
        <p:spPr>
          <a:xfrm flipH="1">
            <a:off x="1073435" y="4947745"/>
            <a:ext cx="948458" cy="667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5" idx="4"/>
            <a:endCxn id="9" idx="0"/>
          </p:cNvCxnSpPr>
          <p:nvPr/>
        </p:nvCxnSpPr>
        <p:spPr>
          <a:xfrm flipH="1">
            <a:off x="2081444" y="4973583"/>
            <a:ext cx="42284" cy="615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7" idx="4"/>
            <a:endCxn id="11" idx="0"/>
          </p:cNvCxnSpPr>
          <p:nvPr/>
        </p:nvCxnSpPr>
        <p:spPr>
          <a:xfrm flipH="1">
            <a:off x="3681507" y="4973583"/>
            <a:ext cx="170413" cy="615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5"/>
            <a:endCxn id="10" idx="0"/>
          </p:cNvCxnSpPr>
          <p:nvPr/>
        </p:nvCxnSpPr>
        <p:spPr>
          <a:xfrm>
            <a:off x="3953755" y="4947745"/>
            <a:ext cx="1482341" cy="641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1" idx="4"/>
            <a:endCxn id="12" idx="7"/>
          </p:cNvCxnSpPr>
          <p:nvPr/>
        </p:nvCxnSpPr>
        <p:spPr>
          <a:xfrm flipH="1">
            <a:off x="3366938" y="5765668"/>
            <a:ext cx="314569" cy="528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1" idx="5"/>
            <a:endCxn id="13" idx="1"/>
          </p:cNvCxnSpPr>
          <p:nvPr/>
        </p:nvCxnSpPr>
        <p:spPr>
          <a:xfrm>
            <a:off x="3783342" y="5739830"/>
            <a:ext cx="974855" cy="554142"/>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063986" y="4647052"/>
            <a:ext cx="704039" cy="558615"/>
          </a:xfrm>
          <a:prstGeom prst="rect">
            <a:avLst/>
          </a:prstGeom>
          <a:noFill/>
        </p:spPr>
        <p:txBody>
          <a:bodyPr wrap="none" rtlCol="0">
            <a:spAutoFit/>
          </a:bodyPr>
          <a:lstStyle/>
          <a:p>
            <a:r>
              <a:rPr lang="en-US" altLang="zh-CN" dirty="0" smtClean="0">
                <a:solidFill>
                  <a:srgbClr val="FF0000"/>
                </a:solidFill>
              </a:rPr>
              <a:t>X</a:t>
            </a:r>
            <a:r>
              <a:rPr lang="zh-CN" altLang="en-US" dirty="0" smtClean="0">
                <a:solidFill>
                  <a:srgbClr val="FF0000"/>
                </a:solidFill>
              </a:rPr>
              <a:t>锁</a:t>
            </a:r>
            <a:endParaRPr lang="zh-CN" altLang="en-US" dirty="0">
              <a:solidFill>
                <a:srgbClr val="FF0000"/>
              </a:solidFill>
            </a:endParaRPr>
          </a:p>
        </p:txBody>
      </p:sp>
      <p:sp>
        <p:nvSpPr>
          <p:cNvPr id="40" name="文本框 39"/>
          <p:cNvSpPr txBox="1"/>
          <p:nvPr/>
        </p:nvSpPr>
        <p:spPr>
          <a:xfrm>
            <a:off x="3785953" y="5441816"/>
            <a:ext cx="704039" cy="558615"/>
          </a:xfrm>
          <a:prstGeom prst="rect">
            <a:avLst/>
          </a:prstGeom>
          <a:noFill/>
        </p:spPr>
        <p:txBody>
          <a:bodyPr wrap="none" rtlCol="0">
            <a:spAutoFit/>
          </a:bodyPr>
          <a:lstStyle/>
          <a:p>
            <a:r>
              <a:rPr lang="en-US" altLang="zh-CN" dirty="0" smtClean="0">
                <a:solidFill>
                  <a:srgbClr val="FF0000"/>
                </a:solidFill>
              </a:rPr>
              <a:t>X</a:t>
            </a:r>
            <a:r>
              <a:rPr lang="zh-CN" altLang="en-US" dirty="0" smtClean="0">
                <a:solidFill>
                  <a:srgbClr val="FF0000"/>
                </a:solidFill>
              </a:rPr>
              <a:t>锁</a:t>
            </a:r>
            <a:endParaRPr lang="zh-CN" altLang="en-US" dirty="0">
              <a:solidFill>
                <a:srgbClr val="FF0000"/>
              </a:solidFill>
            </a:endParaRPr>
          </a:p>
        </p:txBody>
      </p:sp>
      <p:sp>
        <p:nvSpPr>
          <p:cNvPr id="41" name="文本框 40"/>
          <p:cNvSpPr txBox="1"/>
          <p:nvPr/>
        </p:nvSpPr>
        <p:spPr>
          <a:xfrm>
            <a:off x="5657255" y="5441815"/>
            <a:ext cx="704039" cy="558615"/>
          </a:xfrm>
          <a:prstGeom prst="rect">
            <a:avLst/>
          </a:prstGeom>
          <a:noFill/>
        </p:spPr>
        <p:txBody>
          <a:bodyPr wrap="none" rtlCol="0">
            <a:spAutoFit/>
          </a:bodyPr>
          <a:lstStyle/>
          <a:p>
            <a:r>
              <a:rPr lang="en-US" altLang="zh-CN" dirty="0" smtClean="0">
                <a:solidFill>
                  <a:srgbClr val="FF0000"/>
                </a:solidFill>
              </a:rPr>
              <a:t>X</a:t>
            </a:r>
            <a:r>
              <a:rPr lang="zh-CN" altLang="en-US" dirty="0" smtClean="0">
                <a:solidFill>
                  <a:srgbClr val="FF0000"/>
                </a:solidFill>
              </a:rPr>
              <a:t>锁</a:t>
            </a:r>
            <a:endParaRPr lang="zh-CN" altLang="en-US" dirty="0">
              <a:solidFill>
                <a:srgbClr val="FF0000"/>
              </a:solidFill>
            </a:endParaRPr>
          </a:p>
        </p:txBody>
      </p:sp>
      <p:sp>
        <p:nvSpPr>
          <p:cNvPr id="42" name="文本框 41"/>
          <p:cNvSpPr txBox="1"/>
          <p:nvPr/>
        </p:nvSpPr>
        <p:spPr>
          <a:xfrm>
            <a:off x="3122313" y="6113714"/>
            <a:ext cx="704039" cy="558615"/>
          </a:xfrm>
          <a:prstGeom prst="rect">
            <a:avLst/>
          </a:prstGeom>
          <a:noFill/>
        </p:spPr>
        <p:txBody>
          <a:bodyPr wrap="none" rtlCol="0">
            <a:spAutoFit/>
          </a:bodyPr>
          <a:lstStyle/>
          <a:p>
            <a:r>
              <a:rPr lang="en-US" altLang="zh-CN" dirty="0" smtClean="0">
                <a:solidFill>
                  <a:srgbClr val="FF0000"/>
                </a:solidFill>
              </a:rPr>
              <a:t>X</a:t>
            </a:r>
            <a:r>
              <a:rPr lang="zh-CN" altLang="en-US" dirty="0" smtClean="0">
                <a:solidFill>
                  <a:srgbClr val="FF0000"/>
                </a:solidFill>
              </a:rPr>
              <a:t>锁</a:t>
            </a:r>
            <a:endParaRPr lang="zh-CN" altLang="en-US" dirty="0">
              <a:solidFill>
                <a:srgbClr val="FF0000"/>
              </a:solidFill>
            </a:endParaRPr>
          </a:p>
        </p:txBody>
      </p:sp>
      <p:sp>
        <p:nvSpPr>
          <p:cNvPr id="43" name="文本框 42"/>
          <p:cNvSpPr txBox="1"/>
          <p:nvPr/>
        </p:nvSpPr>
        <p:spPr>
          <a:xfrm>
            <a:off x="5036895" y="6113331"/>
            <a:ext cx="704039" cy="558615"/>
          </a:xfrm>
          <a:prstGeom prst="rect">
            <a:avLst/>
          </a:prstGeom>
          <a:noFill/>
        </p:spPr>
        <p:txBody>
          <a:bodyPr wrap="none" rtlCol="0">
            <a:spAutoFit/>
          </a:bodyPr>
          <a:lstStyle/>
          <a:p>
            <a:r>
              <a:rPr lang="en-US" altLang="zh-CN" dirty="0" smtClean="0">
                <a:solidFill>
                  <a:srgbClr val="FF0000"/>
                </a:solidFill>
              </a:rPr>
              <a:t>X</a:t>
            </a:r>
            <a:r>
              <a:rPr lang="zh-CN" altLang="en-US" dirty="0" smtClean="0">
                <a:solidFill>
                  <a:srgbClr val="FF0000"/>
                </a:solidFill>
              </a:rPr>
              <a:t>锁</a:t>
            </a:r>
            <a:endParaRPr lang="zh-CN" altLang="en-US" dirty="0">
              <a:solidFill>
                <a:srgbClr val="FF0000"/>
              </a:solidFill>
            </a:endParaRPr>
          </a:p>
        </p:txBody>
      </p:sp>
      <p:sp>
        <p:nvSpPr>
          <p:cNvPr id="20" name="椭圆 19"/>
          <p:cNvSpPr/>
          <p:nvPr/>
        </p:nvSpPr>
        <p:spPr>
          <a:xfrm>
            <a:off x="3537491" y="4356267"/>
            <a:ext cx="1466557" cy="759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04800" y="709613"/>
            <a:ext cx="8534400" cy="249299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2. 4  </a:t>
            </a:r>
            <a:r>
              <a:rPr lang="zh-CN" altLang="en-US" b="1" dirty="0">
                <a:latin typeface="Arial" charset="0"/>
                <a:ea typeface="黑体" pitchFamily="2" charset="-122"/>
              </a:rPr>
              <a:t>封锁类型</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、排它锁（</a:t>
            </a:r>
            <a:r>
              <a:rPr lang="en-US" altLang="zh-CN" dirty="0">
                <a:latin typeface="宋体" pitchFamily="2" charset="-122"/>
              </a:rPr>
              <a:t>X</a:t>
            </a:r>
            <a:r>
              <a:rPr lang="zh-CN" altLang="en-US" dirty="0">
                <a:latin typeface="Times New Roman" pitchFamily="18" charset="0"/>
              </a:rPr>
              <a:t>锁：</a:t>
            </a:r>
            <a:r>
              <a:rPr lang="en-US" altLang="zh-CN" dirty="0">
                <a:latin typeface="宋体" pitchFamily="2" charset="-122"/>
              </a:rPr>
              <a:t>exclusive lock</a:t>
            </a:r>
            <a:r>
              <a:rPr lang="zh-CN" altLang="en-US" dirty="0">
                <a:latin typeface="Times New Roman" pitchFamily="18" charset="0"/>
              </a:rPr>
              <a:t>）</a:t>
            </a:r>
            <a:endParaRPr lang="zh-CN" altLang="en-US" dirty="0">
              <a:latin typeface="宋体" pitchFamily="2" charset="-122"/>
            </a:endParaRPr>
          </a:p>
          <a:p>
            <a:pPr>
              <a:spcBef>
                <a:spcPct val="50000"/>
              </a:spcBef>
            </a:pPr>
            <a:r>
              <a:rPr lang="en-US" altLang="zh-CN" dirty="0">
                <a:latin typeface="Times New Roman" pitchFamily="18" charset="0"/>
              </a:rPr>
              <a:t>——</a:t>
            </a:r>
            <a:r>
              <a:rPr lang="zh-CN" altLang="en-US" dirty="0">
                <a:latin typeface="Times New Roman" pitchFamily="18" charset="0"/>
              </a:rPr>
              <a:t>若事务</a:t>
            </a:r>
            <a:r>
              <a:rPr lang="en-US" altLang="zh-CN" dirty="0">
                <a:latin typeface="宋体" pitchFamily="2" charset="-122"/>
              </a:rPr>
              <a:t>Ti</a:t>
            </a:r>
            <a:r>
              <a:rPr lang="zh-CN" altLang="en-US" dirty="0">
                <a:latin typeface="Times New Roman" pitchFamily="18" charset="0"/>
              </a:rPr>
              <a:t>持有数据</a:t>
            </a:r>
            <a:r>
              <a:rPr lang="en-US" altLang="zh-CN" dirty="0">
                <a:latin typeface="宋体" pitchFamily="2" charset="-122"/>
              </a:rPr>
              <a:t>Di</a:t>
            </a:r>
            <a:r>
              <a:rPr lang="zh-CN" altLang="en-US" dirty="0">
                <a:latin typeface="Times New Roman" pitchFamily="18" charset="0"/>
              </a:rPr>
              <a:t>的</a:t>
            </a:r>
            <a:r>
              <a:rPr lang="en-US" altLang="zh-CN" dirty="0">
                <a:latin typeface="宋体" pitchFamily="2" charset="-122"/>
              </a:rPr>
              <a:t>X</a:t>
            </a:r>
            <a:r>
              <a:rPr lang="zh-CN" altLang="en-US" dirty="0">
                <a:latin typeface="Times New Roman" pitchFamily="18" charset="0"/>
              </a:rPr>
              <a:t>锁，则</a:t>
            </a:r>
            <a:r>
              <a:rPr lang="en-US" altLang="zh-CN" dirty="0">
                <a:latin typeface="宋体" pitchFamily="2" charset="-122"/>
              </a:rPr>
              <a:t>Ti</a:t>
            </a:r>
            <a:r>
              <a:rPr lang="zh-CN" altLang="en-US" dirty="0">
                <a:latin typeface="Times New Roman" pitchFamily="18" charset="0"/>
              </a:rPr>
              <a:t>可读、写</a:t>
            </a:r>
            <a:r>
              <a:rPr lang="en-US" altLang="zh-CN" dirty="0">
                <a:latin typeface="宋体" pitchFamily="2" charset="-122"/>
              </a:rPr>
              <a:t>Di</a:t>
            </a:r>
            <a:r>
              <a:rPr lang="zh-CN" altLang="en-US" dirty="0">
                <a:latin typeface="Times New Roman" pitchFamily="18" charset="0"/>
              </a:rPr>
              <a:t>，其它任何事务不能再对</a:t>
            </a:r>
            <a:r>
              <a:rPr lang="en-US" altLang="zh-CN" dirty="0">
                <a:latin typeface="宋体" pitchFamily="2" charset="-122"/>
              </a:rPr>
              <a:t>Di</a:t>
            </a:r>
            <a:r>
              <a:rPr lang="zh-CN" altLang="en-US" dirty="0">
                <a:latin typeface="Times New Roman" pitchFamily="18" charset="0"/>
              </a:rPr>
              <a:t>加任何锁，直至</a:t>
            </a:r>
            <a:r>
              <a:rPr lang="en-US" altLang="zh-CN" dirty="0">
                <a:latin typeface="宋体" pitchFamily="2" charset="-122"/>
              </a:rPr>
              <a:t>Ti</a:t>
            </a:r>
            <a:r>
              <a:rPr lang="zh-CN" altLang="en-US" dirty="0">
                <a:latin typeface="Times New Roman" pitchFamily="18" charset="0"/>
              </a:rPr>
              <a:t>释放该</a:t>
            </a:r>
            <a:r>
              <a:rPr lang="en-US" altLang="zh-CN" dirty="0">
                <a:latin typeface="宋体" pitchFamily="2" charset="-122"/>
              </a:rPr>
              <a:t>X</a:t>
            </a:r>
            <a:r>
              <a:rPr lang="zh-CN" altLang="en-US" dirty="0">
                <a:latin typeface="Times New Roman" pitchFamily="18" charset="0"/>
              </a:rPr>
              <a:t>锁。</a:t>
            </a:r>
            <a:endParaRPr lang="zh-CN" altLang="en-US" dirty="0">
              <a:latin typeface="宋体" pitchFamily="2" charset="-122"/>
            </a:endParaRPr>
          </a:p>
          <a:p>
            <a:pPr>
              <a:spcBef>
                <a:spcPct val="50000"/>
              </a:spcBef>
            </a:pPr>
            <a:r>
              <a:rPr lang="en-US" altLang="zh-CN" dirty="0">
                <a:latin typeface="宋体" pitchFamily="2" charset="-122"/>
              </a:rPr>
              <a:t>X</a:t>
            </a:r>
            <a:r>
              <a:rPr lang="zh-CN" altLang="en-US" dirty="0">
                <a:latin typeface="宋体" pitchFamily="2" charset="-122"/>
              </a:rPr>
              <a:t>锁</a:t>
            </a:r>
            <a:r>
              <a:rPr lang="zh-CN" altLang="en-US" dirty="0">
                <a:solidFill>
                  <a:srgbClr val="FF0000"/>
                </a:solidFill>
                <a:latin typeface="宋体" pitchFamily="2" charset="-122"/>
              </a:rPr>
              <a:t>用于写保护</a:t>
            </a:r>
            <a:r>
              <a:rPr lang="zh-CN" altLang="en-US" dirty="0">
                <a:latin typeface="宋体" pitchFamily="2" charset="-122"/>
              </a:rPr>
              <a:t>，防止丢失更新。 </a:t>
            </a:r>
            <a:r>
              <a:rPr lang="zh-CN" altLang="en-US" dirty="0"/>
              <a:t> </a:t>
            </a:r>
          </a:p>
        </p:txBody>
      </p:sp>
      <p:sp>
        <p:nvSpPr>
          <p:cNvPr id="6148" name="Text Box 3"/>
          <p:cNvSpPr txBox="1">
            <a:spLocks noChangeArrowheads="1"/>
          </p:cNvSpPr>
          <p:nvPr/>
        </p:nvSpPr>
        <p:spPr bwMode="auto">
          <a:xfrm>
            <a:off x="304800" y="3444875"/>
            <a:ext cx="1816100" cy="457200"/>
          </a:xfrm>
          <a:prstGeom prst="rect">
            <a:avLst/>
          </a:prstGeom>
          <a:noFill/>
          <a:ln w="9525">
            <a:noFill/>
            <a:miter lim="800000"/>
            <a:headEnd/>
            <a:tailEnd/>
          </a:ln>
        </p:spPr>
        <p:txBody>
          <a:bodyPr wrap="none">
            <a:spAutoFit/>
          </a:bodyPr>
          <a:lstStyle/>
          <a:p>
            <a:r>
              <a:rPr lang="zh-CN" altLang="en-US">
                <a:latin typeface="宋体" pitchFamily="2" charset="-122"/>
              </a:rPr>
              <a:t>相容矩阵：</a:t>
            </a:r>
            <a:r>
              <a:rPr lang="zh-CN" altLang="en-US"/>
              <a:t> </a:t>
            </a:r>
          </a:p>
        </p:txBody>
      </p:sp>
      <p:graphicFrame>
        <p:nvGraphicFramePr>
          <p:cNvPr id="6146" name="Object 4"/>
          <p:cNvGraphicFramePr>
            <a:graphicFrameLocks noChangeAspect="1"/>
          </p:cNvGraphicFramePr>
          <p:nvPr>
            <p:extLst>
              <p:ext uri="{D42A27DB-BD31-4B8C-83A1-F6EECF244321}">
                <p14:modId xmlns:p14="http://schemas.microsoft.com/office/powerpoint/2010/main" val="4223137001"/>
              </p:ext>
            </p:extLst>
          </p:nvPr>
        </p:nvGraphicFramePr>
        <p:xfrm>
          <a:off x="1082675" y="4022725"/>
          <a:ext cx="6199188" cy="2478088"/>
        </p:xfrm>
        <a:graphic>
          <a:graphicData uri="http://schemas.openxmlformats.org/presentationml/2006/ole">
            <mc:AlternateContent xmlns:mc="http://schemas.openxmlformats.org/markup-compatibility/2006">
              <mc:Choice xmlns:v="urn:schemas-microsoft-com:vml" Requires="v">
                <p:oleObj spid="_x0000_s6242" name="Document" r:id="rId3" imgW="6196101" imgH="2503861" progId="Word.Document.8">
                  <p:embed/>
                </p:oleObj>
              </mc:Choice>
              <mc:Fallback>
                <p:oleObj name="Document" r:id="rId3" imgW="6196101" imgH="2503861" progId="Word.Document.8">
                  <p:embed/>
                  <p:pic>
                    <p:nvPicPr>
                      <p:cNvPr id="0" name="Object 4"/>
                      <p:cNvPicPr>
                        <a:picLocks noChangeAspect="1" noChangeArrowheads="1"/>
                      </p:cNvPicPr>
                      <p:nvPr/>
                    </p:nvPicPr>
                    <p:blipFill>
                      <a:blip r:embed="rId4"/>
                      <a:srcRect/>
                      <a:stretch>
                        <a:fillRect/>
                      </a:stretch>
                    </p:blipFill>
                    <p:spPr bwMode="auto">
                      <a:xfrm>
                        <a:off x="1082675" y="4022725"/>
                        <a:ext cx="6199188" cy="247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pPr>
              <a:defRPr/>
            </a:pPr>
            <a:fld id="{00F178C5-E51D-4B74-A13E-760F4AF1373C}" type="slidenum">
              <a:rPr lang="en-US" altLang="zh-CN"/>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500058"/>
          </a:xfrm>
        </p:spPr>
        <p:txBody>
          <a:bodyPr/>
          <a:lstStyle/>
          <a:p>
            <a:r>
              <a:rPr kumimoji="1" lang="zh-CN" altLang="en-US" sz="2400" b="1" dirty="0" smtClean="0">
                <a:solidFill>
                  <a:schemeClr val="tx1"/>
                </a:solidFill>
                <a:latin typeface="Verdana" pitchFamily="34" charset="0"/>
                <a:ea typeface="黑体" pitchFamily="2" charset="-122"/>
                <a:cs typeface="+mn-cs"/>
              </a:rPr>
              <a:t>事务（</a:t>
            </a:r>
            <a:r>
              <a:rPr kumimoji="1" lang="en-US" altLang="zh-CN" sz="2400" b="1" dirty="0" smtClean="0">
                <a:solidFill>
                  <a:schemeClr val="tx1"/>
                </a:solidFill>
                <a:latin typeface="Verdana" pitchFamily="34" charset="0"/>
                <a:ea typeface="黑体" pitchFamily="2" charset="-122"/>
                <a:cs typeface="+mn-cs"/>
              </a:rPr>
              <a:t>transaction</a:t>
            </a:r>
            <a:r>
              <a:rPr kumimoji="1" lang="zh-CN" altLang="en-US" sz="2400" b="1" dirty="0" smtClean="0">
                <a:solidFill>
                  <a:schemeClr val="tx1"/>
                </a:solidFill>
                <a:latin typeface="Verdana" pitchFamily="34" charset="0"/>
                <a:ea typeface="黑体" pitchFamily="2" charset="-122"/>
                <a:cs typeface="+mn-cs"/>
              </a:rPr>
              <a:t>）</a:t>
            </a:r>
            <a:endParaRPr kumimoji="1" lang="zh-CN" altLang="en-US" sz="2400" b="1" dirty="0">
              <a:solidFill>
                <a:schemeClr val="tx1"/>
              </a:solidFill>
              <a:latin typeface="Verdana" pitchFamily="34" charset="0"/>
              <a:ea typeface="黑体" pitchFamily="2" charset="-122"/>
              <a:cs typeface="+mn-cs"/>
            </a:endParaRPr>
          </a:p>
        </p:txBody>
      </p:sp>
      <p:sp>
        <p:nvSpPr>
          <p:cNvPr id="3" name="内容占位符 2"/>
          <p:cNvSpPr>
            <a:spLocks noGrp="1"/>
          </p:cNvSpPr>
          <p:nvPr>
            <p:ph idx="1"/>
          </p:nvPr>
        </p:nvSpPr>
        <p:spPr>
          <a:xfrm>
            <a:off x="342928" y="1071546"/>
            <a:ext cx="8229600" cy="5597814"/>
          </a:xfrm>
        </p:spPr>
        <p:txBody>
          <a:bodyPr/>
          <a:lstStyle/>
          <a:p>
            <a:pPr>
              <a:buNone/>
            </a:pPr>
            <a:r>
              <a:rPr lang="en-US" altLang="zh-CN" sz="2400" dirty="0" smtClean="0"/>
              <a:t>2</a:t>
            </a:r>
            <a:r>
              <a:rPr lang="zh-CN" altLang="en-US" sz="2400" dirty="0" smtClean="0">
                <a:latin typeface="Times New Roman" pitchFamily="18" charset="0"/>
              </a:rPr>
              <a:t>、构成方式</a:t>
            </a:r>
            <a:endParaRPr lang="zh-CN" altLang="en-US" sz="2400" dirty="0" smtClean="0"/>
          </a:p>
          <a:p>
            <a:pPr>
              <a:buNone/>
            </a:pPr>
            <a:r>
              <a:rPr lang="zh-CN" altLang="en-US" sz="2400" dirty="0" smtClean="0">
                <a:latin typeface="宋体" pitchFamily="2" charset="-122"/>
              </a:rPr>
              <a:t>① 显式</a:t>
            </a:r>
            <a:endParaRPr lang="zh-CN" altLang="en-US" sz="2400" dirty="0" smtClean="0"/>
          </a:p>
          <a:p>
            <a:pPr>
              <a:buNone/>
            </a:pPr>
            <a:r>
              <a:rPr lang="en-US" altLang="zh-CN" sz="2400" dirty="0" smtClean="0"/>
              <a:t>BEGIN TRANSACTION</a:t>
            </a:r>
          </a:p>
          <a:p>
            <a:pPr>
              <a:buNone/>
            </a:pPr>
            <a:r>
              <a:rPr lang="en-US" altLang="zh-CN" sz="2400" dirty="0" smtClean="0">
                <a:latin typeface="Times New Roman" pitchFamily="18" charset="0"/>
              </a:rPr>
              <a:t>···</a:t>
            </a:r>
            <a:endParaRPr lang="en-US" altLang="zh-CN" sz="2400" dirty="0" smtClean="0"/>
          </a:p>
          <a:p>
            <a:pPr>
              <a:buNone/>
            </a:pPr>
            <a:r>
              <a:rPr lang="en-US" altLang="zh-CN" sz="2400" dirty="0" smtClean="0"/>
              <a:t>COMMIT    </a:t>
            </a:r>
            <a:r>
              <a:rPr lang="zh-CN" altLang="en-US" sz="2400" dirty="0" smtClean="0"/>
              <a:t>或者</a:t>
            </a:r>
            <a:r>
              <a:rPr lang="en-US" altLang="zh-CN" sz="2400" dirty="0" smtClean="0"/>
              <a:t>ROLLBACK</a:t>
            </a:r>
          </a:p>
          <a:p>
            <a:pPr>
              <a:buNone/>
            </a:pPr>
            <a:r>
              <a:rPr lang="zh-CN" altLang="en-US" sz="2400" dirty="0" smtClean="0">
                <a:latin typeface="Times New Roman" pitchFamily="18" charset="0"/>
              </a:rPr>
              <a:t>其中：</a:t>
            </a:r>
            <a:endParaRPr lang="zh-CN" altLang="en-US" sz="2400" dirty="0" smtClean="0"/>
          </a:p>
          <a:p>
            <a:pPr>
              <a:buNone/>
            </a:pPr>
            <a:r>
              <a:rPr lang="en-US" altLang="zh-CN" sz="2400" dirty="0" smtClean="0"/>
              <a:t>COMMIT</a:t>
            </a:r>
            <a:r>
              <a:rPr lang="zh-CN" altLang="en-US" sz="2400" dirty="0" smtClean="0">
                <a:latin typeface="Times New Roman" pitchFamily="18" charset="0"/>
              </a:rPr>
              <a:t>：提交，事务对</a:t>
            </a:r>
            <a:r>
              <a:rPr lang="en-US" altLang="zh-CN" sz="2400" dirty="0" smtClean="0"/>
              <a:t>DB</a:t>
            </a:r>
            <a:r>
              <a:rPr lang="zh-CN" altLang="en-US" sz="2400" dirty="0" smtClean="0">
                <a:latin typeface="Times New Roman" pitchFamily="18" charset="0"/>
              </a:rPr>
              <a:t>修改写回到磁盘上的</a:t>
            </a:r>
            <a:r>
              <a:rPr lang="en-US" altLang="zh-CN" sz="2400" dirty="0" smtClean="0"/>
              <a:t>DB</a:t>
            </a:r>
            <a:r>
              <a:rPr lang="zh-CN" altLang="en-US" sz="2400" dirty="0" smtClean="0">
                <a:latin typeface="Times New Roman" pitchFamily="18" charset="0"/>
              </a:rPr>
              <a:t>中去。</a:t>
            </a:r>
            <a:endParaRPr lang="zh-CN" altLang="en-US" sz="2400" dirty="0" smtClean="0"/>
          </a:p>
          <a:p>
            <a:pPr>
              <a:buNone/>
            </a:pPr>
            <a:r>
              <a:rPr lang="en-US" altLang="zh-CN" sz="2400" dirty="0" smtClean="0"/>
              <a:t>ROLLBACK</a:t>
            </a:r>
            <a:r>
              <a:rPr lang="zh-CN" altLang="en-US" sz="2400" dirty="0" smtClean="0">
                <a:latin typeface="Times New Roman" pitchFamily="18" charset="0"/>
              </a:rPr>
              <a:t>：回滚，撤消对</a:t>
            </a:r>
            <a:r>
              <a:rPr lang="en-US" altLang="zh-CN" sz="2400" dirty="0" smtClean="0"/>
              <a:t>DB</a:t>
            </a:r>
            <a:r>
              <a:rPr lang="zh-CN" altLang="en-US" sz="2400" dirty="0" smtClean="0">
                <a:latin typeface="Times New Roman" pitchFamily="18" charset="0"/>
              </a:rPr>
              <a:t>之修改，回滚到事务开始状态。</a:t>
            </a:r>
          </a:p>
          <a:p>
            <a:pPr>
              <a:buNone/>
            </a:pPr>
            <a:r>
              <a:rPr lang="en-US" altLang="zh-CN" sz="2400" dirty="0" smtClean="0">
                <a:solidFill>
                  <a:srgbClr val="0000FF"/>
                </a:solidFill>
                <a:latin typeface="Times New Roman" pitchFamily="18" charset="0"/>
              </a:rPr>
              <a:t>ABORT???——</a:t>
            </a:r>
            <a:r>
              <a:rPr lang="zh-CN" altLang="en-US" sz="2400" dirty="0" smtClean="0">
                <a:solidFill>
                  <a:srgbClr val="0000FF"/>
                </a:solidFill>
                <a:latin typeface="Times New Roman" pitchFamily="18" charset="0"/>
              </a:rPr>
              <a:t>底层实现技术</a:t>
            </a:r>
            <a:endParaRPr lang="en-US" altLang="zh-CN" sz="2400" dirty="0" smtClean="0">
              <a:solidFill>
                <a:srgbClr val="0000FF"/>
              </a:solidFill>
              <a:latin typeface="Times New Roman" pitchFamily="18" charset="0"/>
            </a:endParaRPr>
          </a:p>
          <a:p>
            <a:pPr>
              <a:buNone/>
            </a:pPr>
            <a:r>
              <a:rPr lang="en-US" altLang="zh-CN" sz="2400" dirty="0" smtClean="0">
                <a:latin typeface="宋体" pitchFamily="2" charset="-122"/>
              </a:rPr>
              <a:t>②</a:t>
            </a:r>
            <a:r>
              <a:rPr lang="en-US" altLang="zh-CN" sz="2400" dirty="0" smtClean="0"/>
              <a:t> </a:t>
            </a:r>
            <a:r>
              <a:rPr lang="zh-CN" altLang="en-US" sz="2400" dirty="0"/>
              <a:t>隐</a:t>
            </a:r>
            <a:r>
              <a:rPr lang="zh-CN" altLang="en-US" sz="2400" dirty="0" smtClean="0"/>
              <a:t>式（可能是系统默认方式）</a:t>
            </a:r>
          </a:p>
          <a:p>
            <a:pPr>
              <a:buNone/>
            </a:pPr>
            <a:r>
              <a:rPr lang="en-US" altLang="zh-CN" sz="2400" dirty="0" smtClean="0">
                <a:latin typeface="Times New Roman" pitchFamily="18" charset="0"/>
              </a:rPr>
              <a:t>·</a:t>
            </a:r>
            <a:r>
              <a:rPr lang="zh-CN" altLang="en-US" sz="2400" dirty="0" smtClean="0">
                <a:latin typeface="Times New Roman" pitchFamily="18" charset="0"/>
              </a:rPr>
              <a:t>一条</a:t>
            </a:r>
            <a:r>
              <a:rPr lang="en-US" altLang="zh-CN" sz="2400" dirty="0" smtClean="0"/>
              <a:t>SQL</a:t>
            </a:r>
            <a:r>
              <a:rPr lang="zh-CN" altLang="en-US" sz="2400" dirty="0" smtClean="0">
                <a:latin typeface="Times New Roman" pitchFamily="18" charset="0"/>
              </a:rPr>
              <a:t>语句</a:t>
            </a:r>
            <a:endParaRPr lang="zh-CN" altLang="en-US" sz="2400" dirty="0" smtClean="0"/>
          </a:p>
          <a:p>
            <a:pPr>
              <a:buNone/>
            </a:pPr>
            <a:r>
              <a:rPr lang="en-US" altLang="zh-CN" sz="2400" dirty="0" smtClean="0">
                <a:latin typeface="Times New Roman" pitchFamily="18" charset="0"/>
              </a:rPr>
              <a:t>·</a:t>
            </a:r>
            <a:r>
              <a:rPr lang="zh-CN" altLang="en-US" sz="2400" dirty="0" smtClean="0">
                <a:latin typeface="Times New Roman" pitchFamily="18" charset="0"/>
              </a:rPr>
              <a:t>应用程序或操作窗口退出</a:t>
            </a:r>
            <a:endParaRPr lang="zh-CN" altLang="en-US" sz="2400"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C52541-0E55-448D-9C6C-64FB315CE913}"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流程图: 可选过程 4"/>
          <p:cNvSpPr/>
          <p:nvPr/>
        </p:nvSpPr>
        <p:spPr>
          <a:xfrm>
            <a:off x="5868144" y="692696"/>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n w="22225">
                  <a:solidFill>
                    <a:schemeClr val="accent2"/>
                  </a:solidFill>
                  <a:prstDash val="solid"/>
                </a:ln>
                <a:solidFill>
                  <a:schemeClr val="accent2">
                    <a:lumMod val="40000"/>
                    <a:lumOff val="60000"/>
                  </a:schemeClr>
                </a:solidFill>
              </a:rPr>
              <a:t>事务概念复习</a:t>
            </a:r>
            <a:endParaRPr lang="zh-CN" altLang="en-US"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1424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12725" y="715963"/>
            <a:ext cx="8702675" cy="2308324"/>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、共享锁（</a:t>
            </a:r>
            <a:r>
              <a:rPr lang="en-US" altLang="zh-CN" dirty="0"/>
              <a:t>S</a:t>
            </a:r>
            <a:r>
              <a:rPr lang="zh-CN" altLang="en-US" dirty="0">
                <a:latin typeface="Times New Roman" pitchFamily="18" charset="0"/>
              </a:rPr>
              <a:t>锁：</a:t>
            </a:r>
            <a:r>
              <a:rPr lang="en-US" altLang="zh-CN" dirty="0"/>
              <a:t>share lock</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若事务</a:t>
            </a:r>
            <a:r>
              <a:rPr lang="en-US" altLang="zh-CN" dirty="0" err="1"/>
              <a:t>Ti</a:t>
            </a:r>
            <a:r>
              <a:rPr lang="zh-CN" altLang="en-US" dirty="0">
                <a:latin typeface="Times New Roman" pitchFamily="18" charset="0"/>
              </a:rPr>
              <a:t>持有数据</a:t>
            </a:r>
            <a:r>
              <a:rPr lang="en-US" altLang="zh-CN" dirty="0"/>
              <a:t>Di</a:t>
            </a:r>
            <a:r>
              <a:rPr lang="zh-CN" altLang="en-US" dirty="0">
                <a:latin typeface="Times New Roman" pitchFamily="18" charset="0"/>
              </a:rPr>
              <a:t>的</a:t>
            </a:r>
            <a:r>
              <a:rPr lang="en-US" altLang="zh-CN" dirty="0"/>
              <a:t>S</a:t>
            </a:r>
            <a:r>
              <a:rPr lang="zh-CN" altLang="en-US" dirty="0">
                <a:latin typeface="Times New Roman" pitchFamily="18" charset="0"/>
              </a:rPr>
              <a:t>锁，则其它事务仍可对</a:t>
            </a:r>
            <a:r>
              <a:rPr lang="en-US" altLang="zh-CN" dirty="0"/>
              <a:t>Di</a:t>
            </a:r>
            <a:r>
              <a:rPr lang="zh-CN" altLang="en-US" dirty="0">
                <a:latin typeface="Times New Roman" pitchFamily="18" charset="0"/>
              </a:rPr>
              <a:t>加</a:t>
            </a:r>
            <a:r>
              <a:rPr lang="en-US" altLang="zh-CN" dirty="0"/>
              <a:t>S</a:t>
            </a:r>
            <a:r>
              <a:rPr lang="zh-CN" altLang="en-US" dirty="0">
                <a:latin typeface="Times New Roman" pitchFamily="18" charset="0"/>
              </a:rPr>
              <a:t>锁，但不可加</a:t>
            </a:r>
            <a:r>
              <a:rPr lang="en-US" altLang="zh-CN" dirty="0"/>
              <a:t>X</a:t>
            </a:r>
            <a:r>
              <a:rPr lang="zh-CN" altLang="en-US" dirty="0">
                <a:latin typeface="Times New Roman" pitchFamily="18" charset="0"/>
              </a:rPr>
              <a:t>锁，直到</a:t>
            </a:r>
            <a:r>
              <a:rPr lang="en-US" altLang="zh-CN" dirty="0" err="1"/>
              <a:t>Ti</a:t>
            </a:r>
            <a:r>
              <a:rPr lang="zh-CN" altLang="en-US" dirty="0">
                <a:latin typeface="Times New Roman" pitchFamily="18" charset="0"/>
              </a:rPr>
              <a:t>释放该</a:t>
            </a:r>
            <a:r>
              <a:rPr lang="en-US" altLang="zh-CN" dirty="0"/>
              <a:t>S</a:t>
            </a:r>
            <a:r>
              <a:rPr lang="zh-CN" altLang="en-US" dirty="0">
                <a:latin typeface="Times New Roman" pitchFamily="18" charset="0"/>
              </a:rPr>
              <a:t>锁。</a:t>
            </a:r>
            <a:endParaRPr lang="zh-CN" altLang="en-US" dirty="0"/>
          </a:p>
          <a:p>
            <a:r>
              <a:rPr lang="zh-CN" altLang="en-US" dirty="0">
                <a:latin typeface="Times New Roman" pitchFamily="18" charset="0"/>
              </a:rPr>
              <a:t>一旦施加</a:t>
            </a:r>
            <a:r>
              <a:rPr lang="en-US" altLang="zh-CN" dirty="0"/>
              <a:t>S</a:t>
            </a:r>
            <a:r>
              <a:rPr lang="zh-CN" altLang="en-US" dirty="0">
                <a:latin typeface="Times New Roman" pitchFamily="18" charset="0"/>
              </a:rPr>
              <a:t>锁，读可共享，但其它事务不可改。</a:t>
            </a:r>
            <a:endParaRPr lang="zh-CN" altLang="en-US" dirty="0"/>
          </a:p>
          <a:p>
            <a:r>
              <a:rPr lang="en-US" altLang="zh-CN" dirty="0"/>
              <a:t>S</a:t>
            </a:r>
            <a:r>
              <a:rPr lang="zh-CN" altLang="en-US" dirty="0">
                <a:latin typeface="Times New Roman" pitchFamily="18" charset="0"/>
              </a:rPr>
              <a:t>锁</a:t>
            </a:r>
            <a:r>
              <a:rPr lang="zh-CN" altLang="en-US" dirty="0">
                <a:solidFill>
                  <a:srgbClr val="FF0000"/>
                </a:solidFill>
                <a:latin typeface="Times New Roman" pitchFamily="18" charset="0"/>
              </a:rPr>
              <a:t>用于读操作</a:t>
            </a:r>
            <a:r>
              <a:rPr lang="zh-CN" altLang="en-US" dirty="0">
                <a:latin typeface="Times New Roman" pitchFamily="18" charset="0"/>
              </a:rPr>
              <a:t>。</a:t>
            </a:r>
            <a:endParaRPr lang="zh-CN" altLang="en-US" dirty="0"/>
          </a:p>
          <a:p>
            <a:r>
              <a:rPr lang="zh-CN" altLang="en-US" dirty="0">
                <a:latin typeface="宋体" pitchFamily="2" charset="-122"/>
              </a:rPr>
              <a:t>相容矩阵：</a:t>
            </a:r>
            <a:r>
              <a:rPr lang="zh-CN" altLang="en-US" dirty="0"/>
              <a:t> </a:t>
            </a:r>
          </a:p>
        </p:txBody>
      </p:sp>
      <p:graphicFrame>
        <p:nvGraphicFramePr>
          <p:cNvPr id="7170" name="Object 3"/>
          <p:cNvGraphicFramePr>
            <a:graphicFrameLocks noChangeAspect="1"/>
          </p:cNvGraphicFramePr>
          <p:nvPr/>
        </p:nvGraphicFramePr>
        <p:xfrm>
          <a:off x="1257300" y="3192463"/>
          <a:ext cx="6197600" cy="1879600"/>
        </p:xfrm>
        <a:graphic>
          <a:graphicData uri="http://schemas.openxmlformats.org/presentationml/2006/ole">
            <mc:AlternateContent xmlns:mc="http://schemas.openxmlformats.org/markup-compatibility/2006">
              <mc:Choice xmlns:v="urn:schemas-microsoft-com:vml" Requires="v">
                <p:oleObj spid="_x0000_s7266" name="文档" r:id="rId3" imgW="6203301" imgH="1887166" progId="Word.Document.8">
                  <p:embed/>
                </p:oleObj>
              </mc:Choice>
              <mc:Fallback>
                <p:oleObj name="文档" r:id="rId3" imgW="6203301" imgH="188716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3192463"/>
                        <a:ext cx="6197600"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8E8C6B8A-C6B2-4870-8E42-2A44FF1077E2}" type="slidenum">
              <a:rPr lang="en-US" altLang="zh-CN"/>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04800" y="733425"/>
            <a:ext cx="3384550" cy="457200"/>
          </a:xfrm>
          <a:prstGeom prst="rect">
            <a:avLst/>
          </a:prstGeom>
          <a:noFill/>
          <a:ln w="9525">
            <a:noFill/>
            <a:miter lim="800000"/>
            <a:headEnd/>
            <a:tailEnd/>
          </a:ln>
        </p:spPr>
        <p:txBody>
          <a:bodyPr wrap="none">
            <a:spAutoFit/>
          </a:bodyPr>
          <a:lstStyle/>
          <a:p>
            <a:r>
              <a:rPr lang="en-US" altLang="zh-CN">
                <a:latin typeface="黑体" pitchFamily="2" charset="-122"/>
                <a:ea typeface="黑体" pitchFamily="2" charset="-122"/>
              </a:rPr>
              <a:t>3</a:t>
            </a:r>
            <a:r>
              <a:rPr lang="zh-CN" altLang="en-US">
                <a:latin typeface="黑体" pitchFamily="2" charset="-122"/>
                <a:ea typeface="黑体" pitchFamily="2" charset="-122"/>
              </a:rPr>
              <a:t>、封锁类型的相容矩阵</a:t>
            </a:r>
          </a:p>
        </p:txBody>
      </p:sp>
      <p:graphicFrame>
        <p:nvGraphicFramePr>
          <p:cNvPr id="103427" name="Group 3"/>
          <p:cNvGraphicFramePr>
            <a:graphicFrameLocks noGrp="1"/>
          </p:cNvGraphicFramePr>
          <p:nvPr>
            <p:extLst>
              <p:ext uri="{D42A27DB-BD31-4B8C-83A1-F6EECF244321}">
                <p14:modId xmlns:p14="http://schemas.microsoft.com/office/powerpoint/2010/main" val="3851682483"/>
              </p:ext>
            </p:extLst>
          </p:nvPr>
        </p:nvGraphicFramePr>
        <p:xfrm>
          <a:off x="457200" y="1266825"/>
          <a:ext cx="8382000" cy="3448050"/>
        </p:xfrm>
        <a:graphic>
          <a:graphicData uri="http://schemas.openxmlformats.org/drawingml/2006/table">
            <a:tbl>
              <a:tblPr/>
              <a:tblGrid>
                <a:gridCol w="1677988">
                  <a:extLst>
                    <a:ext uri="{9D8B030D-6E8A-4147-A177-3AD203B41FA5}">
                      <a16:colId xmlns:a16="http://schemas.microsoft.com/office/drawing/2014/main" val="20000"/>
                    </a:ext>
                  </a:extLst>
                </a:gridCol>
                <a:gridCol w="1674812">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4813">
                  <a:extLst>
                    <a:ext uri="{9D8B030D-6E8A-4147-A177-3AD203B41FA5}">
                      <a16:colId xmlns:a16="http://schemas.microsoft.com/office/drawing/2014/main" val="20003"/>
                    </a:ext>
                  </a:extLst>
                </a:gridCol>
                <a:gridCol w="1677987">
                  <a:extLst>
                    <a:ext uri="{9D8B030D-6E8A-4147-A177-3AD203B41FA5}">
                      <a16:colId xmlns:a16="http://schemas.microsoft.com/office/drawing/2014/main" val="20004"/>
                    </a:ext>
                  </a:extLst>
                </a:gridCol>
              </a:tblGrid>
              <a:tr h="933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T</a:t>
                      </a:r>
                      <a:r>
                        <a:rPr kumimoji="1" lang="en-US" altLang="zh-CN" sz="2400" b="1" i="0" u="none" strike="noStrike" cap="none" normalizeH="0" baseline="-25000" smtClean="0">
                          <a:ln>
                            <a:noFill/>
                          </a:ln>
                          <a:solidFill>
                            <a:schemeClr val="tx1"/>
                          </a:solidFill>
                          <a:effectLst/>
                          <a:latin typeface="黑体" pitchFamily="2" charset="-122"/>
                          <a:ea typeface="黑体" pitchFamily="2" charset="-122"/>
                        </a:rPr>
                        <a:t>1</a:t>
                      </a:r>
                      <a:r>
                        <a:rPr kumimoji="1" lang="en-US" altLang="zh-CN" sz="2400" b="1" i="0" u="none" strike="noStrike" cap="none" normalizeH="0" baseline="0" smtClean="0">
                          <a:ln>
                            <a:noFill/>
                          </a:ln>
                          <a:solidFill>
                            <a:schemeClr val="tx1"/>
                          </a:solidFill>
                          <a:effectLst/>
                          <a:latin typeface="Verdana" pitchFamily="34" charset="0"/>
                          <a:ea typeface="宋体" pitchFamily="2" charset="-122"/>
                        </a:rPr>
                        <a:t>     T</a:t>
                      </a:r>
                      <a:r>
                        <a:rPr kumimoji="1" lang="en-US" altLang="zh-CN" sz="2400" b="1" i="0" u="none" strike="noStrike" cap="none" normalizeH="0" baseline="-25000" smtClean="0">
                          <a:ln>
                            <a:noFill/>
                          </a:ln>
                          <a:solidFill>
                            <a:schemeClr val="tx1"/>
                          </a:solidFill>
                          <a:effectLst/>
                          <a:latin typeface="黑体" pitchFamily="2" charset="-122"/>
                          <a:ea typeface="黑体" pitchFamily="2" charset="-122"/>
                        </a:rPr>
                        <a:t>2</a:t>
                      </a:r>
                      <a:r>
                        <a:rPr kumimoji="1" lang="en-US" altLang="zh-CN" sz="2400" b="1" i="0" u="none" strike="noStrike" cap="none" normalizeH="0" baseline="0" smtClean="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w="12700" cap="flat" cmpd="sng" algn="ctr">
                      <a:solidFill>
                        <a:schemeClr val="tx1"/>
                      </a:solidFill>
                      <a:prstDash val="solid"/>
                      <a:round/>
                      <a:headEnd type="none" w="sm" len="sm"/>
                      <a:tailEnd type="none" w="sm" len="sm"/>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X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S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smtClean="0">
                          <a:ln>
                            <a:noFill/>
                          </a:ln>
                          <a:solidFill>
                            <a:schemeClr val="tx1"/>
                          </a:solidFill>
                          <a:effectLst/>
                          <a:latin typeface="Verdana" pitchFamily="34" charset="0"/>
                          <a:ea typeface="宋体" pitchFamily="2" charset="-122"/>
                        </a:rPr>
                        <a:t>－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4">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Y</a:t>
                      </a:r>
                      <a:r>
                        <a:rPr kumimoji="1" lang="zh-CN" altLang="en-US" sz="2400" b="1" i="0" u="none" strike="noStrike" cap="none" normalizeH="0" baseline="0" smtClean="0">
                          <a:ln>
                            <a:noFill/>
                          </a:ln>
                          <a:solidFill>
                            <a:schemeClr val="tx1"/>
                          </a:solidFill>
                          <a:effectLst/>
                          <a:latin typeface="Verdana" pitchFamily="34" charset="0"/>
                          <a:ea typeface="宋体" pitchFamily="2" charset="-122"/>
                        </a:rPr>
                        <a:t>相容的请求</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N </a:t>
                      </a:r>
                      <a:r>
                        <a:rPr kumimoji="1" lang="zh-CN" altLang="en-US" sz="2400" b="1" i="0" u="none" strike="noStrike" cap="none" normalizeH="0" baseline="0" smtClean="0">
                          <a:ln>
                            <a:noFill/>
                          </a:ln>
                          <a:solidFill>
                            <a:schemeClr val="tx1"/>
                          </a:solidFill>
                          <a:effectLst/>
                          <a:latin typeface="Verdana" pitchFamily="34" charset="0"/>
                          <a:ea typeface="宋体" pitchFamily="2" charset="-122"/>
                        </a:rPr>
                        <a:t>不相容的请求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X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smtClean="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smtClean="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S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smtClean="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smtClean="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smtClean="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36" name="灯片编号占位符 35"/>
          <p:cNvSpPr>
            <a:spLocks noGrp="1"/>
          </p:cNvSpPr>
          <p:nvPr>
            <p:ph type="sldNum" sz="quarter" idx="12"/>
          </p:nvPr>
        </p:nvSpPr>
        <p:spPr/>
        <p:txBody>
          <a:bodyPr/>
          <a:lstStyle/>
          <a:p>
            <a:pPr>
              <a:defRPr/>
            </a:pPr>
            <a:fld id="{D1D12058-3DEA-4983-979C-CF04D2E04315}" type="slidenum">
              <a:rPr lang="en-US" altLang="zh-CN"/>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41338" y="1279525"/>
          <a:ext cx="8221662" cy="5864225"/>
        </p:xfrm>
        <a:graphic>
          <a:graphicData uri="http://schemas.openxmlformats.org/presentationml/2006/ole">
            <mc:AlternateContent xmlns:mc="http://schemas.openxmlformats.org/markup-compatibility/2006">
              <mc:Choice xmlns:v="urn:schemas-microsoft-com:vml" Requires="v">
                <p:oleObj spid="_x0000_s8290" name="Document" r:id="rId3" imgW="7340040" imgH="6508440" progId="Word.Document.8">
                  <p:embed/>
                </p:oleObj>
              </mc:Choice>
              <mc:Fallback>
                <p:oleObj name="Document" r:id="rId3" imgW="7340040" imgH="6508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279525"/>
                        <a:ext cx="8221662" cy="586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 name="Text Box 3"/>
          <p:cNvSpPr txBox="1">
            <a:spLocks noChangeArrowheads="1"/>
          </p:cNvSpPr>
          <p:nvPr/>
        </p:nvSpPr>
        <p:spPr bwMode="auto">
          <a:xfrm>
            <a:off x="365125" y="687388"/>
            <a:ext cx="7940675" cy="457200"/>
          </a:xfrm>
          <a:prstGeom prst="rect">
            <a:avLst/>
          </a:prstGeom>
          <a:noFill/>
          <a:ln w="9525">
            <a:noFill/>
            <a:miter lim="800000"/>
            <a:headEnd/>
            <a:tailEnd/>
          </a:ln>
        </p:spPr>
        <p:txBody>
          <a:bodyPr>
            <a:spAutoFit/>
          </a:bodyPr>
          <a:lstStyle/>
          <a:p>
            <a:r>
              <a:rPr lang="zh-CN" altLang="en-US" dirty="0"/>
              <a:t>对应问题</a:t>
            </a:r>
            <a:r>
              <a:rPr lang="en-US" altLang="zh-CN" dirty="0"/>
              <a:t>1</a:t>
            </a:r>
            <a:r>
              <a:rPr lang="zh-CN" altLang="en-US" dirty="0"/>
              <a:t>：加锁</a:t>
            </a:r>
            <a:r>
              <a:rPr lang="zh-CN" altLang="en-US" dirty="0">
                <a:solidFill>
                  <a:srgbClr val="FF0000"/>
                </a:solidFill>
              </a:rPr>
              <a:t>解决丢失更新</a:t>
            </a:r>
          </a:p>
        </p:txBody>
      </p:sp>
      <p:sp>
        <p:nvSpPr>
          <p:cNvPr id="7" name="灯片编号占位符 6"/>
          <p:cNvSpPr>
            <a:spLocks noGrp="1"/>
          </p:cNvSpPr>
          <p:nvPr>
            <p:ph type="sldNum" sz="quarter" idx="12"/>
          </p:nvPr>
        </p:nvSpPr>
        <p:spPr/>
        <p:txBody>
          <a:bodyPr/>
          <a:lstStyle/>
          <a:p>
            <a:pPr>
              <a:defRPr/>
            </a:pPr>
            <a:fld id="{63718DB1-586D-4A46-B5EE-D0AADA727F10}" type="slidenum">
              <a:rPr lang="en-US" altLang="zh-CN"/>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extLst>
              <p:ext uri="{D42A27DB-BD31-4B8C-83A1-F6EECF244321}">
                <p14:modId xmlns:p14="http://schemas.microsoft.com/office/powerpoint/2010/main" val="2328864987"/>
              </p:ext>
            </p:extLst>
          </p:nvPr>
        </p:nvGraphicFramePr>
        <p:xfrm>
          <a:off x="227013" y="1679575"/>
          <a:ext cx="8231187" cy="4464050"/>
        </p:xfrm>
        <a:graphic>
          <a:graphicData uri="http://schemas.openxmlformats.org/presentationml/2006/ole">
            <mc:AlternateContent xmlns:mc="http://schemas.openxmlformats.org/markup-compatibility/2006">
              <mc:Choice xmlns:v="urn:schemas-microsoft-com:vml" Requires="v">
                <p:oleObj spid="_x0000_s9314" name="Document" r:id="rId3" imgW="11754628" imgH="6364372" progId="Word.Document.8">
                  <p:embed/>
                </p:oleObj>
              </mc:Choice>
              <mc:Fallback>
                <p:oleObj name="Document" r:id="rId3" imgW="11754628" imgH="6364372" progId="Word.Document.8">
                  <p:embed/>
                  <p:pic>
                    <p:nvPicPr>
                      <p:cNvPr id="0" name="Object 2"/>
                      <p:cNvPicPr>
                        <a:picLocks noChangeAspect="1" noChangeArrowheads="1"/>
                      </p:cNvPicPr>
                      <p:nvPr/>
                    </p:nvPicPr>
                    <p:blipFill>
                      <a:blip r:embed="rId4"/>
                      <a:srcRect/>
                      <a:stretch>
                        <a:fillRect/>
                      </a:stretch>
                    </p:blipFill>
                    <p:spPr bwMode="auto">
                      <a:xfrm>
                        <a:off x="227013" y="1679575"/>
                        <a:ext cx="8231187" cy="446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 name="Text Box 3"/>
          <p:cNvSpPr txBox="1">
            <a:spLocks noChangeArrowheads="1"/>
          </p:cNvSpPr>
          <p:nvPr/>
        </p:nvSpPr>
        <p:spPr bwMode="auto">
          <a:xfrm>
            <a:off x="152400" y="750888"/>
            <a:ext cx="3730625" cy="457200"/>
          </a:xfrm>
          <a:prstGeom prst="rect">
            <a:avLst/>
          </a:prstGeom>
          <a:noFill/>
          <a:ln w="9525">
            <a:noFill/>
            <a:miter lim="800000"/>
            <a:headEnd/>
            <a:tailEnd/>
          </a:ln>
        </p:spPr>
        <p:txBody>
          <a:bodyPr wrap="none">
            <a:spAutoFit/>
          </a:bodyPr>
          <a:lstStyle/>
          <a:p>
            <a:r>
              <a:rPr lang="zh-CN" altLang="en-US" dirty="0"/>
              <a:t>对应问题</a:t>
            </a:r>
            <a:r>
              <a:rPr lang="en-US" altLang="zh-CN" dirty="0"/>
              <a:t>3</a:t>
            </a:r>
            <a:r>
              <a:rPr lang="zh-CN" altLang="en-US" dirty="0"/>
              <a:t>：加锁</a:t>
            </a:r>
            <a:r>
              <a:rPr lang="zh-CN" altLang="en-US" dirty="0">
                <a:solidFill>
                  <a:srgbClr val="FF0000"/>
                </a:solidFill>
              </a:rPr>
              <a:t>解决读脏</a:t>
            </a:r>
          </a:p>
        </p:txBody>
      </p:sp>
      <p:sp>
        <p:nvSpPr>
          <p:cNvPr id="7" name="灯片编号占位符 6"/>
          <p:cNvSpPr>
            <a:spLocks noGrp="1"/>
          </p:cNvSpPr>
          <p:nvPr>
            <p:ph type="sldNum" sz="quarter" idx="12"/>
          </p:nvPr>
        </p:nvSpPr>
        <p:spPr/>
        <p:txBody>
          <a:bodyPr/>
          <a:lstStyle/>
          <a:p>
            <a:pPr>
              <a:defRPr/>
            </a:pPr>
            <a:fld id="{5E6310C8-8BCD-4FC2-855D-8D3A15E6257E}" type="slidenum">
              <a:rPr lang="en-US" altLang="zh-CN"/>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244475" y="1433513"/>
          <a:ext cx="9867900" cy="7353300"/>
        </p:xfrm>
        <a:graphic>
          <a:graphicData uri="http://schemas.openxmlformats.org/presentationml/2006/ole">
            <mc:AlternateContent xmlns:mc="http://schemas.openxmlformats.org/markup-compatibility/2006">
              <mc:Choice xmlns:v="urn:schemas-microsoft-com:vml" Requires="v">
                <p:oleObj spid="_x0000_s10338" name="Document" r:id="rId3" imgW="11796120" imgH="10915560" progId="Word.Document.8">
                  <p:embed/>
                </p:oleObj>
              </mc:Choice>
              <mc:Fallback>
                <p:oleObj name="Document" r:id="rId3" imgW="11796120" imgH="109155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75" y="1433513"/>
                        <a:ext cx="9867900" cy="735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3" name="Text Box 3"/>
          <p:cNvSpPr txBox="1">
            <a:spLocks noChangeArrowheads="1"/>
          </p:cNvSpPr>
          <p:nvPr/>
        </p:nvSpPr>
        <p:spPr bwMode="auto">
          <a:xfrm>
            <a:off x="304800" y="703263"/>
            <a:ext cx="4645025" cy="457200"/>
          </a:xfrm>
          <a:prstGeom prst="rect">
            <a:avLst/>
          </a:prstGeom>
          <a:noFill/>
          <a:ln w="9525">
            <a:noFill/>
            <a:miter lim="800000"/>
            <a:headEnd/>
            <a:tailEnd/>
          </a:ln>
        </p:spPr>
        <p:txBody>
          <a:bodyPr wrap="none">
            <a:spAutoFit/>
          </a:bodyPr>
          <a:lstStyle/>
          <a:p>
            <a:r>
              <a:rPr lang="zh-CN" altLang="en-US" dirty="0"/>
              <a:t>对应问题</a:t>
            </a:r>
            <a:r>
              <a:rPr lang="en-US" altLang="zh-CN" dirty="0"/>
              <a:t>2</a:t>
            </a:r>
            <a:r>
              <a:rPr lang="zh-CN" altLang="en-US" dirty="0"/>
              <a:t>：加锁</a:t>
            </a:r>
            <a:r>
              <a:rPr lang="zh-CN" altLang="en-US" dirty="0">
                <a:solidFill>
                  <a:srgbClr val="FF0000"/>
                </a:solidFill>
              </a:rPr>
              <a:t>解决不可重复读</a:t>
            </a:r>
          </a:p>
        </p:txBody>
      </p:sp>
      <p:sp>
        <p:nvSpPr>
          <p:cNvPr id="7" name="灯片编号占位符 6"/>
          <p:cNvSpPr>
            <a:spLocks noGrp="1"/>
          </p:cNvSpPr>
          <p:nvPr>
            <p:ph type="sldNum" sz="quarter" idx="12"/>
          </p:nvPr>
        </p:nvSpPr>
        <p:spPr/>
        <p:txBody>
          <a:bodyPr/>
          <a:lstStyle/>
          <a:p>
            <a:pPr>
              <a:defRPr/>
            </a:pPr>
            <a:fld id="{20123963-311E-48BF-B099-03158036DD7A}" type="slidenum">
              <a:rPr lang="en-US" altLang="zh-CN"/>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709613"/>
            <a:ext cx="8534400" cy="593407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11.3 </a:t>
            </a:r>
            <a:r>
              <a:rPr lang="zh-CN" altLang="en-US" b="1" dirty="0">
                <a:ea typeface="黑体" pitchFamily="2" charset="-122"/>
              </a:rPr>
              <a:t>活锁和死锁</a:t>
            </a:r>
          </a:p>
          <a:p>
            <a:pPr>
              <a:spcBef>
                <a:spcPct val="50000"/>
              </a:spcBef>
            </a:pPr>
            <a:r>
              <a:rPr lang="en-US" altLang="zh-CN" b="1" dirty="0">
                <a:ea typeface="黑体" pitchFamily="2" charset="-122"/>
              </a:rPr>
              <a:t>11.3</a:t>
            </a:r>
            <a:r>
              <a:rPr lang="en-US" altLang="zh-CN" b="1" dirty="0">
                <a:latin typeface="Arial" charset="0"/>
                <a:cs typeface="Arial" charset="0"/>
              </a:rPr>
              <a:t>.1  </a:t>
            </a:r>
            <a:r>
              <a:rPr lang="zh-CN" altLang="en-US" b="1" dirty="0">
                <a:latin typeface="Arial" charset="0"/>
                <a:ea typeface="黑体" pitchFamily="2" charset="-122"/>
              </a:rPr>
              <a:t>活锁（</a:t>
            </a:r>
            <a:r>
              <a:rPr lang="en-US" altLang="zh-CN" b="1" dirty="0">
                <a:latin typeface="Arial" charset="0"/>
                <a:cs typeface="Arial" charset="0"/>
              </a:rPr>
              <a:t>live lock</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、含义</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事务因故永远处于等待状态。</a:t>
            </a:r>
            <a:endParaRPr lang="zh-CN" altLang="en-US" dirty="0"/>
          </a:p>
          <a:p>
            <a:pPr>
              <a:spcBef>
                <a:spcPct val="50000"/>
              </a:spcBef>
            </a:pPr>
            <a:r>
              <a:rPr lang="en-US" altLang="zh-CN" dirty="0"/>
              <a:t>2</a:t>
            </a:r>
            <a:r>
              <a:rPr lang="zh-CN" altLang="en-US" dirty="0">
                <a:latin typeface="Times New Roman" pitchFamily="18" charset="0"/>
              </a:rPr>
              <a:t>、方法</a:t>
            </a:r>
            <a:endParaRPr lang="zh-CN" altLang="en-US" dirty="0"/>
          </a:p>
          <a:p>
            <a:pPr>
              <a:spcBef>
                <a:spcPct val="50000"/>
              </a:spcBef>
            </a:pPr>
            <a:r>
              <a:rPr lang="en-US" altLang="zh-CN" dirty="0"/>
              <a:t>FCFS</a:t>
            </a:r>
            <a:r>
              <a:rPr lang="en-US" altLang="zh-CN" dirty="0">
                <a:latin typeface="Times New Roman" pitchFamily="18" charset="0"/>
              </a:rPr>
              <a:t>——</a:t>
            </a:r>
            <a:r>
              <a:rPr lang="zh-CN" altLang="en-US" dirty="0"/>
              <a:t>先来先服务。</a:t>
            </a:r>
          </a:p>
          <a:p>
            <a:endParaRPr lang="zh-CN" altLang="en-US" b="1" dirty="0">
              <a:ea typeface="黑体" pitchFamily="2" charset="-122"/>
            </a:endParaRPr>
          </a:p>
          <a:p>
            <a:r>
              <a:rPr lang="en-US" altLang="zh-CN" b="1" dirty="0">
                <a:ea typeface="黑体" pitchFamily="2" charset="-122"/>
              </a:rPr>
              <a:t>11.3</a:t>
            </a:r>
            <a:r>
              <a:rPr lang="en-US" altLang="zh-CN" b="1" dirty="0">
                <a:latin typeface="Arial" charset="0"/>
                <a:cs typeface="Arial" charset="0"/>
              </a:rPr>
              <a:t>.2  </a:t>
            </a:r>
            <a:r>
              <a:rPr lang="zh-CN" altLang="en-US" b="1" dirty="0">
                <a:latin typeface="Arial" charset="0"/>
                <a:ea typeface="黑体" pitchFamily="2" charset="-122"/>
              </a:rPr>
              <a:t>死锁（</a:t>
            </a:r>
            <a:r>
              <a:rPr lang="en-US" altLang="zh-CN" b="1" dirty="0">
                <a:latin typeface="Arial" charset="0"/>
                <a:cs typeface="Arial" charset="0"/>
              </a:rPr>
              <a:t>dead lock</a:t>
            </a:r>
            <a:r>
              <a:rPr lang="zh-CN" altLang="en-US" b="1" dirty="0">
                <a:latin typeface="Arial" charset="0"/>
                <a:ea typeface="黑体" pitchFamily="2" charset="-122"/>
              </a:rPr>
              <a:t>）</a:t>
            </a:r>
            <a:endParaRPr lang="zh-CN" altLang="en-US" b="1" dirty="0">
              <a:latin typeface="Arial" charset="0"/>
              <a:cs typeface="Arial" charset="0"/>
            </a:endParaRPr>
          </a:p>
          <a:p>
            <a:r>
              <a:rPr lang="en-US" altLang="zh-CN" dirty="0"/>
              <a:t>1</a:t>
            </a:r>
            <a:r>
              <a:rPr lang="zh-CN" altLang="en-US" dirty="0">
                <a:latin typeface="Times New Roman" pitchFamily="18" charset="0"/>
              </a:rPr>
              <a:t>、含义</a:t>
            </a:r>
            <a:endParaRPr lang="zh-CN" altLang="en-US" dirty="0"/>
          </a:p>
          <a:p>
            <a:r>
              <a:rPr lang="en-US" altLang="zh-CN" dirty="0">
                <a:latin typeface="Times New Roman" pitchFamily="18" charset="0"/>
              </a:rPr>
              <a:t>——</a:t>
            </a:r>
            <a:r>
              <a:rPr lang="zh-CN" altLang="en-US" dirty="0">
                <a:latin typeface="宋体" pitchFamily="2" charset="-122"/>
              </a:rPr>
              <a:t>两个或两个以上事务均处于等待状态，每个事务都在等待其中另一个事务封锁的数据，导致任何事务都不能继续执行的现象称为死锁。</a:t>
            </a:r>
            <a:r>
              <a:rPr lang="zh-CN" altLang="en-US" dirty="0"/>
              <a:t> </a:t>
            </a:r>
          </a:p>
          <a:p>
            <a:pPr>
              <a:spcBef>
                <a:spcPct val="50000"/>
              </a:spcBef>
            </a:pPr>
            <a:endParaRPr lang="en-US" altLang="zh-CN" dirty="0"/>
          </a:p>
        </p:txBody>
      </p:sp>
      <p:sp>
        <p:nvSpPr>
          <p:cNvPr id="6" name="灯片编号占位符 5"/>
          <p:cNvSpPr>
            <a:spLocks noGrp="1"/>
          </p:cNvSpPr>
          <p:nvPr>
            <p:ph type="sldNum" sz="quarter" idx="12"/>
          </p:nvPr>
        </p:nvSpPr>
        <p:spPr/>
        <p:txBody>
          <a:bodyPr/>
          <a:lstStyle/>
          <a:p>
            <a:pPr>
              <a:defRPr/>
            </a:pPr>
            <a:fld id="{8C084AF0-04B0-45A2-8AB4-0F6B368AB42E}" type="slidenum">
              <a:rPr lang="en-US" altLang="zh-CN"/>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1066800" y="1066800"/>
          <a:ext cx="6232525" cy="4505325"/>
        </p:xfrm>
        <a:graphic>
          <a:graphicData uri="http://schemas.openxmlformats.org/presentationml/2006/ole">
            <mc:AlternateContent xmlns:mc="http://schemas.openxmlformats.org/markup-compatibility/2006">
              <mc:Choice xmlns:v="urn:schemas-microsoft-com:vml" Requires="v">
                <p:oleObj spid="_x0000_s11362" name="Document" r:id="rId3" imgW="6233040" imgH="4504680" progId="Word.Document.8">
                  <p:embed/>
                </p:oleObj>
              </mc:Choice>
              <mc:Fallback>
                <p:oleObj name="Document" r:id="rId3" imgW="6233040" imgH="45046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6232525" cy="450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518C5E80-EB13-450D-A127-E834E7B6D99A}" type="slidenum">
              <a:rPr lang="en-US" altLang="zh-CN"/>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
          <p:cNvSpPr txBox="1">
            <a:spLocks noChangeArrowheads="1"/>
          </p:cNvSpPr>
          <p:nvPr/>
        </p:nvSpPr>
        <p:spPr bwMode="auto">
          <a:xfrm>
            <a:off x="228600" y="152400"/>
            <a:ext cx="8686800" cy="6299200"/>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、产生条件</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互斥（排它性控制）；</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不可剥夺（释放前，其它事务不能剥夺）；</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部分分配（每次申请一部分，申请新的时，仍占用已获得者）；</a:t>
            </a:r>
            <a:endParaRPr lang="zh-CN" altLang="en-US" dirty="0"/>
          </a:p>
          <a:p>
            <a:r>
              <a:rPr lang="zh-CN" altLang="en-US" dirty="0">
                <a:latin typeface="宋体" pitchFamily="2" charset="-122"/>
              </a:rPr>
              <a:t>④</a:t>
            </a:r>
            <a:r>
              <a:rPr lang="zh-CN" altLang="en-US" dirty="0"/>
              <a:t> </a:t>
            </a:r>
            <a:r>
              <a:rPr lang="zh-CN" altLang="en-US" dirty="0">
                <a:latin typeface="Times New Roman" pitchFamily="18" charset="0"/>
              </a:rPr>
              <a:t>环路（循环链中，每事务获得数据同时又被另一事务请求）。</a:t>
            </a:r>
            <a:endParaRPr lang="zh-CN" altLang="en-US" dirty="0"/>
          </a:p>
          <a:p>
            <a:endParaRPr lang="zh-CN" altLang="en-US" dirty="0"/>
          </a:p>
          <a:p>
            <a:r>
              <a:rPr lang="en-US" altLang="zh-CN" dirty="0"/>
              <a:t>3</a:t>
            </a:r>
            <a:r>
              <a:rPr lang="zh-CN" altLang="en-US" dirty="0">
                <a:latin typeface="Times New Roman" pitchFamily="18" charset="0"/>
              </a:rPr>
              <a:t>、死锁处理</a:t>
            </a:r>
            <a:endParaRPr lang="zh-CN" altLang="en-US" dirty="0"/>
          </a:p>
          <a:p>
            <a:r>
              <a:rPr lang="en-US" altLang="zh-CN" dirty="0"/>
              <a:t>1</a:t>
            </a:r>
            <a:r>
              <a:rPr lang="zh-CN" altLang="en-US" dirty="0">
                <a:latin typeface="Times New Roman" pitchFamily="18" charset="0"/>
              </a:rPr>
              <a:t>）预防</a:t>
            </a:r>
            <a:endParaRPr lang="zh-CN" altLang="en-US" dirty="0"/>
          </a:p>
          <a:p>
            <a:r>
              <a:rPr lang="en-US" altLang="zh-CN" dirty="0">
                <a:latin typeface="Times New Roman" pitchFamily="18" charset="0"/>
              </a:rPr>
              <a:t>——</a:t>
            </a:r>
            <a:r>
              <a:rPr lang="zh-CN" altLang="en-US" dirty="0">
                <a:latin typeface="Times New Roman" pitchFamily="18" charset="0"/>
              </a:rPr>
              <a:t>防止产生条件之一发生。</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一次封锁法</a:t>
            </a:r>
            <a:endParaRPr lang="zh-CN" altLang="en-US" dirty="0"/>
          </a:p>
          <a:p>
            <a:r>
              <a:rPr lang="en-US" altLang="zh-CN" dirty="0">
                <a:latin typeface="Times New Roman" pitchFamily="18" charset="0"/>
              </a:rPr>
              <a:t>——</a:t>
            </a:r>
            <a:r>
              <a:rPr lang="zh-CN" altLang="en-US" dirty="0">
                <a:latin typeface="Times New Roman" pitchFamily="18" charset="0"/>
              </a:rPr>
              <a:t>每个事务事先一次获得其需数据的全部锁。</a:t>
            </a:r>
            <a:endParaRPr lang="zh-CN" altLang="en-US" dirty="0"/>
          </a:p>
          <a:p>
            <a:r>
              <a:rPr lang="zh-CN" altLang="en-US" dirty="0">
                <a:latin typeface="Times New Roman" pitchFamily="18" charset="0"/>
              </a:rPr>
              <a:t>如：</a:t>
            </a:r>
            <a:r>
              <a:rPr lang="en-US" altLang="zh-CN" dirty="0"/>
              <a:t>T</a:t>
            </a:r>
            <a:r>
              <a:rPr lang="en-US" altLang="zh-CN" baseline="-30000" dirty="0"/>
              <a:t>A</a:t>
            </a:r>
            <a:r>
              <a:rPr lang="zh-CN" altLang="en-US" dirty="0">
                <a:latin typeface="Times New Roman" pitchFamily="18" charset="0"/>
              </a:rPr>
              <a:t>获得所有数据</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A</a:t>
            </a:r>
            <a:r>
              <a:rPr lang="zh-CN" altLang="en-US" dirty="0">
                <a:latin typeface="Times New Roman" pitchFamily="18" charset="0"/>
              </a:rPr>
              <a:t>连续执行，</a:t>
            </a:r>
            <a:r>
              <a:rPr lang="en-US" altLang="zh-CN" dirty="0"/>
              <a:t>T</a:t>
            </a:r>
            <a:r>
              <a:rPr lang="en-US" altLang="zh-CN" baseline="-30000" dirty="0"/>
              <a:t>B</a:t>
            </a:r>
            <a:r>
              <a:rPr lang="zh-CN" altLang="en-US" dirty="0">
                <a:latin typeface="Times New Roman" pitchFamily="18" charset="0"/>
              </a:rPr>
              <a:t>等待；</a:t>
            </a:r>
            <a:r>
              <a:rPr lang="en-US" altLang="zh-CN" dirty="0"/>
              <a:t>T</a:t>
            </a:r>
            <a:r>
              <a:rPr lang="en-US" altLang="zh-CN" baseline="-30000" dirty="0"/>
              <a:t>A</a:t>
            </a:r>
            <a:r>
              <a:rPr lang="zh-CN" altLang="en-US" dirty="0">
                <a:latin typeface="Times New Roman" pitchFamily="18" charset="0"/>
              </a:rPr>
              <a:t>执行完后释放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B</a:t>
            </a:r>
            <a:r>
              <a:rPr lang="zh-CN" altLang="en-US" dirty="0">
                <a:latin typeface="Times New Roman" pitchFamily="18" charset="0"/>
              </a:rPr>
              <a:t>继续执行，不会发生死锁。</a:t>
            </a:r>
          </a:p>
          <a:p>
            <a:endParaRPr lang="zh-CN" altLang="en-US" dirty="0">
              <a:latin typeface="Times New Roman" pitchFamily="18" charset="0"/>
            </a:endParaRPr>
          </a:p>
          <a:p>
            <a:r>
              <a:rPr lang="zh-CN" altLang="en-US" dirty="0">
                <a:latin typeface="Times New Roman" pitchFamily="18" charset="0"/>
              </a:rPr>
              <a:t>特征： 简单； 无死锁； 粒度大，并发性低；</a:t>
            </a:r>
          </a:p>
          <a:p>
            <a:r>
              <a:rPr lang="zh-CN" altLang="en-US" dirty="0">
                <a:latin typeface="Times New Roman" pitchFamily="18" charset="0"/>
              </a:rPr>
              <a:t>             难以确定封锁对象（</a:t>
            </a:r>
            <a:r>
              <a:rPr lang="en-US" altLang="zh-CN" dirty="0"/>
              <a:t>DB</a:t>
            </a:r>
            <a:r>
              <a:rPr lang="zh-CN" altLang="en-US" dirty="0">
                <a:latin typeface="Times New Roman" pitchFamily="18" charset="0"/>
              </a:rPr>
              <a:t>常变化，只好扩大封锁范围）。</a:t>
            </a:r>
            <a:endParaRPr lang="zh-CN" altLang="en-US" dirty="0"/>
          </a:p>
        </p:txBody>
      </p:sp>
      <p:sp>
        <p:nvSpPr>
          <p:cNvPr id="6" name="灯片编号占位符 5"/>
          <p:cNvSpPr>
            <a:spLocks noGrp="1"/>
          </p:cNvSpPr>
          <p:nvPr>
            <p:ph type="sldNum" sz="quarter" idx="12"/>
          </p:nvPr>
        </p:nvSpPr>
        <p:spPr/>
        <p:txBody>
          <a:bodyPr/>
          <a:lstStyle/>
          <a:p>
            <a:pPr>
              <a:defRPr/>
            </a:pPr>
            <a:fld id="{B60C5AB4-6931-4E77-9115-9340FB09D8B0}" type="slidenum">
              <a:rPr lang="en-US" altLang="zh-CN"/>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2725" y="844550"/>
            <a:ext cx="8702675" cy="4656138"/>
          </a:xfrm>
          <a:prstGeom prst="rect">
            <a:avLst/>
          </a:prstGeom>
          <a:noFill/>
          <a:ln w="9525">
            <a:noFill/>
            <a:miter lim="800000"/>
            <a:headEnd/>
            <a:tailEnd/>
          </a:ln>
        </p:spPr>
        <p:txBody>
          <a:bodyPr>
            <a:spAutoFit/>
          </a:bodyPr>
          <a:lstStyle/>
          <a:p>
            <a:r>
              <a:rPr lang="en-US" altLang="zh-CN" dirty="0">
                <a:latin typeface="宋体" pitchFamily="2" charset="-122"/>
              </a:rPr>
              <a:t>②</a:t>
            </a:r>
            <a:r>
              <a:rPr lang="en-US" altLang="zh-CN" dirty="0"/>
              <a:t> </a:t>
            </a:r>
            <a:r>
              <a:rPr lang="zh-CN" altLang="en-US" dirty="0">
                <a:latin typeface="Times New Roman" pitchFamily="18" charset="0"/>
              </a:rPr>
              <a:t>顺序封锁法</a:t>
            </a:r>
            <a:endParaRPr lang="zh-CN" altLang="en-US" dirty="0"/>
          </a:p>
          <a:p>
            <a:r>
              <a:rPr lang="en-US" altLang="zh-CN" dirty="0">
                <a:latin typeface="Times New Roman" pitchFamily="18" charset="0"/>
              </a:rPr>
              <a:t>——</a:t>
            </a:r>
            <a:r>
              <a:rPr lang="zh-CN" altLang="en-US" dirty="0">
                <a:latin typeface="Times New Roman" pitchFamily="18" charset="0"/>
              </a:rPr>
              <a:t>事务按预先确定的数据封锁顺序实行封锁。</a:t>
            </a:r>
            <a:endParaRPr lang="zh-CN" altLang="en-US" dirty="0"/>
          </a:p>
          <a:p>
            <a:r>
              <a:rPr lang="zh-CN" altLang="en-US" dirty="0">
                <a:latin typeface="Times New Roman" pitchFamily="18" charset="0"/>
              </a:rPr>
              <a:t>上例中：</a:t>
            </a:r>
            <a:endParaRPr lang="zh-CN" altLang="en-US" dirty="0"/>
          </a:p>
          <a:p>
            <a:r>
              <a:rPr lang="zh-CN" altLang="en-US" dirty="0">
                <a:latin typeface="Times New Roman" pitchFamily="18" charset="0"/>
              </a:rPr>
              <a:t>设封锁顺序：</a:t>
            </a:r>
            <a:r>
              <a:rPr lang="en-US" altLang="zh-CN" dirty="0"/>
              <a:t>A</a:t>
            </a:r>
            <a:r>
              <a:rPr lang="en-US" altLang="zh-CN" dirty="0">
                <a:latin typeface="宋体" pitchFamily="2" charset="-122"/>
              </a:rPr>
              <a:t>→</a:t>
            </a:r>
            <a:r>
              <a:rPr lang="en-US" altLang="zh-CN" dirty="0"/>
              <a:t>B</a:t>
            </a:r>
            <a:r>
              <a:rPr lang="zh-CN" altLang="en-US" dirty="0">
                <a:latin typeface="Times New Roman" pitchFamily="18" charset="0"/>
              </a:rPr>
              <a:t>；</a:t>
            </a:r>
            <a:endParaRPr lang="zh-CN" altLang="en-US" dirty="0"/>
          </a:p>
          <a:p>
            <a:r>
              <a:rPr lang="en-US" altLang="zh-CN" dirty="0"/>
              <a:t>T1</a:t>
            </a:r>
            <a:r>
              <a:rPr lang="zh-CN" altLang="en-US" dirty="0">
                <a:latin typeface="Times New Roman" pitchFamily="18" charset="0"/>
              </a:rPr>
              <a:t>、</a:t>
            </a:r>
            <a:r>
              <a:rPr lang="en-US" altLang="zh-CN" dirty="0"/>
              <a:t>T2</a:t>
            </a:r>
            <a:r>
              <a:rPr lang="zh-CN" altLang="en-US" dirty="0">
                <a:latin typeface="Times New Roman" pitchFamily="18" charset="0"/>
              </a:rPr>
              <a:t>均按此顺序申请锁；</a:t>
            </a:r>
            <a:endParaRPr lang="zh-CN" altLang="en-US" dirty="0"/>
          </a:p>
          <a:p>
            <a:r>
              <a:rPr lang="zh-CN" altLang="en-US" dirty="0">
                <a:latin typeface="Times New Roman" pitchFamily="18" charset="0"/>
              </a:rPr>
              <a:t>若</a:t>
            </a:r>
            <a:r>
              <a:rPr lang="en-US" altLang="zh-CN" dirty="0"/>
              <a:t>T1</a:t>
            </a:r>
            <a:r>
              <a:rPr lang="zh-CN" altLang="en-US" dirty="0">
                <a:latin typeface="Times New Roman" pitchFamily="18" charset="0"/>
              </a:rPr>
              <a:t>先获得</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则先申请</a:t>
            </a:r>
            <a:r>
              <a:rPr lang="en-US" altLang="zh-CN" dirty="0"/>
              <a:t>A</a:t>
            </a:r>
            <a:r>
              <a:rPr lang="zh-CN" altLang="en-US" dirty="0">
                <a:latin typeface="Times New Roman" pitchFamily="18" charset="0"/>
              </a:rPr>
              <a:t>锁，等待；</a:t>
            </a:r>
            <a:endParaRPr lang="zh-CN" altLang="en-US" dirty="0"/>
          </a:p>
          <a:p>
            <a:r>
              <a:rPr lang="en-US" altLang="zh-CN" dirty="0"/>
              <a:t>T1</a:t>
            </a:r>
            <a:r>
              <a:rPr lang="zh-CN" altLang="en-US" dirty="0">
                <a:latin typeface="Times New Roman" pitchFamily="18" charset="0"/>
              </a:rPr>
              <a:t>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获得锁运行。</a:t>
            </a:r>
          </a:p>
          <a:p>
            <a:endParaRPr lang="zh-CN" altLang="en-US" dirty="0">
              <a:latin typeface="Times New Roman" pitchFamily="18" charset="0"/>
            </a:endParaRPr>
          </a:p>
          <a:p>
            <a:pPr>
              <a:spcBef>
                <a:spcPct val="50000"/>
              </a:spcBef>
            </a:pPr>
            <a:r>
              <a:rPr lang="zh-CN" altLang="en-US" dirty="0">
                <a:latin typeface="Times New Roman" pitchFamily="18" charset="0"/>
              </a:rPr>
              <a:t>特征：无死锁； 顺序难以维护； 封锁对象难以确定（运行时确定封锁对象）。</a:t>
            </a:r>
            <a:endParaRPr lang="zh-CN" altLang="en-US" dirty="0"/>
          </a:p>
        </p:txBody>
      </p:sp>
      <p:sp>
        <p:nvSpPr>
          <p:cNvPr id="6" name="灯片编号占位符 5"/>
          <p:cNvSpPr>
            <a:spLocks noGrp="1"/>
          </p:cNvSpPr>
          <p:nvPr>
            <p:ph type="sldNum" sz="quarter" idx="12"/>
          </p:nvPr>
        </p:nvSpPr>
        <p:spPr/>
        <p:txBody>
          <a:bodyPr/>
          <a:lstStyle/>
          <a:p>
            <a:pPr>
              <a:defRPr/>
            </a:pPr>
            <a:fld id="{67C1F2C1-04C9-41AB-B72F-2E0C3FF8BBF4}" type="slidenum">
              <a:rPr lang="en-US" altLang="zh-CN"/>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28600" y="773113"/>
            <a:ext cx="8686800" cy="4708981"/>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）诊断与解除</a:t>
            </a:r>
          </a:p>
          <a:p>
            <a:pPr>
              <a:spcBef>
                <a:spcPct val="50000"/>
              </a:spcBef>
            </a:pPr>
            <a:r>
              <a:rPr lang="en-US" altLang="zh-CN" dirty="0">
                <a:latin typeface="Times New Roman" pitchFamily="18" charset="0"/>
              </a:rPr>
              <a:t>A</a:t>
            </a:r>
            <a:r>
              <a:rPr lang="zh-CN" altLang="en-US" dirty="0">
                <a:latin typeface="Times New Roman" pitchFamily="18" charset="0"/>
              </a:rPr>
              <a:t>）超时法</a:t>
            </a:r>
          </a:p>
          <a:p>
            <a:pPr>
              <a:spcBef>
                <a:spcPct val="50000"/>
              </a:spcBef>
            </a:pPr>
            <a:r>
              <a:rPr lang="en-US" altLang="zh-CN" dirty="0">
                <a:latin typeface="Times New Roman" pitchFamily="18" charset="0"/>
              </a:rPr>
              <a:t>B</a:t>
            </a:r>
            <a:r>
              <a:rPr lang="zh-CN" altLang="en-US" dirty="0">
                <a:latin typeface="Times New Roman" pitchFamily="18" charset="0"/>
              </a:rPr>
              <a:t>）等待图法</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构造一事务等待图；</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周期性检测该等待图；</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判断</a:t>
            </a:r>
            <a:r>
              <a:rPr lang="zh-CN" altLang="en-US" dirty="0" smtClean="0">
                <a:latin typeface="Times New Roman" pitchFamily="18" charset="0"/>
              </a:rPr>
              <a:t>存在环路</a:t>
            </a:r>
            <a:r>
              <a:rPr lang="zh-CN" altLang="en-US" dirty="0">
                <a:latin typeface="Times New Roman" pitchFamily="18" charset="0"/>
              </a:rPr>
              <a:t>否；</a:t>
            </a:r>
            <a:endParaRPr lang="zh-CN" altLang="en-US" dirty="0"/>
          </a:p>
          <a:p>
            <a:pPr>
              <a:spcBef>
                <a:spcPct val="50000"/>
              </a:spcBef>
            </a:pPr>
            <a:r>
              <a:rPr lang="zh-CN" altLang="en-US" dirty="0">
                <a:latin typeface="宋体" pitchFamily="2" charset="-122"/>
              </a:rPr>
              <a:t>④</a:t>
            </a:r>
            <a:r>
              <a:rPr lang="zh-CN" altLang="en-US" dirty="0"/>
              <a:t> </a:t>
            </a:r>
            <a:r>
              <a:rPr lang="zh-CN" altLang="en-US" dirty="0">
                <a:latin typeface="Times New Roman" pitchFamily="18" charset="0"/>
              </a:rPr>
              <a:t>存在，则撤消某一事务</a:t>
            </a:r>
            <a:endParaRPr lang="zh-CN" altLang="en-US" dirty="0"/>
          </a:p>
          <a:p>
            <a:pPr>
              <a:spcBef>
                <a:spcPct val="50000"/>
              </a:spcBef>
            </a:pPr>
            <a:r>
              <a:rPr lang="zh-CN" altLang="en-US" dirty="0">
                <a:latin typeface="Times New Roman" pitchFamily="18" charset="0"/>
              </a:rPr>
              <a:t>     选择一个处理死锁代价最小的事务（</a:t>
            </a:r>
            <a:r>
              <a:rPr lang="en-US" altLang="zh-CN" i="1" dirty="0"/>
              <a:t>NP</a:t>
            </a:r>
            <a:r>
              <a:rPr lang="zh-CN" altLang="en-US" i="1" dirty="0">
                <a:latin typeface="Times New Roman" pitchFamily="18" charset="0"/>
              </a:rPr>
              <a:t>难度问题</a:t>
            </a:r>
            <a:r>
              <a:rPr lang="zh-CN" altLang="en-US" dirty="0">
                <a:latin typeface="Times New Roman" pitchFamily="18" charset="0"/>
              </a:rPr>
              <a:t>），释放所有锁，使其它事务继续运行。</a:t>
            </a:r>
            <a:endParaRPr lang="zh-CN" altLang="en-US" dirty="0"/>
          </a:p>
        </p:txBody>
      </p:sp>
      <p:sp>
        <p:nvSpPr>
          <p:cNvPr id="6" name="灯片编号占位符 5"/>
          <p:cNvSpPr>
            <a:spLocks noGrp="1"/>
          </p:cNvSpPr>
          <p:nvPr>
            <p:ph type="sldNum" sz="quarter" idx="12"/>
          </p:nvPr>
        </p:nvSpPr>
        <p:spPr/>
        <p:txBody>
          <a:bodyPr/>
          <a:lstStyle/>
          <a:p>
            <a:pPr>
              <a:defRPr/>
            </a:pPr>
            <a:fld id="{8B20386F-AAF7-411E-A586-B793B60112D6}" type="slidenum">
              <a:rPr lang="en-US" altLang="zh-CN"/>
              <a:pPr>
                <a:defRPr/>
              </a:pPr>
              <a:t>29</a:t>
            </a:fld>
            <a:endParaRPr lang="en-US" altLang="zh-CN"/>
          </a:p>
        </p:txBody>
      </p:sp>
      <p:sp>
        <p:nvSpPr>
          <p:cNvPr id="4" name="AutoShape 5"/>
          <p:cNvSpPr>
            <a:spLocks noChangeArrowheads="1"/>
          </p:cNvSpPr>
          <p:nvPr/>
        </p:nvSpPr>
        <p:spPr bwMode="auto">
          <a:xfrm>
            <a:off x="8382000" y="350227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12725" y="860424"/>
            <a:ext cx="8702675" cy="452431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、事务的</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ACID</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性质</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）原子性（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Atomicity</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事务是一个不可分割的工作单元，其对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的操作要么都做，要么都不做。</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保证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数据的正确性</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（例如：所有员工涨工资、转帐、售票的事务不能只做一部分动作）</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日志</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ROLLBACK</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UNDO</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）（意外终止）；</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并发</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控制（ </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交叉</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执行中不被破坏、</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干扰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原子</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性需要依靠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内部的</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自动保障机制</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691916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273050"/>
            <a:ext cx="8702675" cy="6299200"/>
          </a:xfrm>
          <a:prstGeom prst="rect">
            <a:avLst/>
          </a:prstGeom>
          <a:noFill/>
          <a:ln w="9525">
            <a:noFill/>
            <a:miter lim="800000"/>
            <a:headEnd/>
            <a:tailEnd/>
          </a:ln>
        </p:spPr>
        <p:txBody>
          <a:bodyPr>
            <a:spAutoFit/>
          </a:bodyPr>
          <a:lstStyle/>
          <a:p>
            <a:r>
              <a:rPr lang="en-US" altLang="zh-CN" b="1" dirty="0">
                <a:ea typeface="黑体" pitchFamily="2" charset="-122"/>
              </a:rPr>
              <a:t>11. 4  </a:t>
            </a:r>
            <a:r>
              <a:rPr lang="zh-CN" altLang="en-US" b="1" dirty="0">
                <a:ea typeface="黑体" pitchFamily="2" charset="-122"/>
              </a:rPr>
              <a:t>并发操作调度</a:t>
            </a:r>
          </a:p>
          <a:p>
            <a:r>
              <a:rPr lang="en-US" altLang="zh-CN" b="1" dirty="0">
                <a:ea typeface="黑体" pitchFamily="2" charset="-122"/>
              </a:rPr>
              <a:t>11.4.1 </a:t>
            </a:r>
            <a:r>
              <a:rPr lang="zh-CN" altLang="en-US" b="1" dirty="0">
                <a:ea typeface="黑体" pitchFamily="2" charset="-122"/>
              </a:rPr>
              <a:t>正确性标准</a:t>
            </a:r>
          </a:p>
          <a:p>
            <a:r>
              <a:rPr lang="en-US" altLang="zh-CN" dirty="0"/>
              <a:t>1</a:t>
            </a:r>
            <a:r>
              <a:rPr lang="zh-CN" altLang="en-US" dirty="0">
                <a:latin typeface="Times New Roman" pitchFamily="18" charset="0"/>
              </a:rPr>
              <a:t>）单个事务</a:t>
            </a:r>
            <a:endParaRPr lang="zh-CN" altLang="en-US" dirty="0"/>
          </a:p>
          <a:p>
            <a:r>
              <a:rPr lang="en-US" altLang="zh-CN" dirty="0">
                <a:latin typeface="Times New Roman" pitchFamily="18" charset="0"/>
              </a:rPr>
              <a:t>——</a:t>
            </a:r>
            <a:r>
              <a:rPr lang="zh-CN" altLang="en-US" dirty="0">
                <a:latin typeface="Times New Roman" pitchFamily="18" charset="0"/>
              </a:rPr>
              <a:t>若非并发的执行，每个事务都能保证</a:t>
            </a:r>
            <a:r>
              <a:rPr lang="en-US" altLang="zh-CN" dirty="0"/>
              <a:t>DB</a:t>
            </a:r>
            <a:r>
              <a:rPr lang="zh-CN" altLang="en-US" dirty="0">
                <a:latin typeface="Times New Roman" pitchFamily="18" charset="0"/>
              </a:rPr>
              <a:t>的正确性。</a:t>
            </a:r>
            <a:endParaRPr lang="zh-CN" altLang="en-US" dirty="0"/>
          </a:p>
          <a:p>
            <a:r>
              <a:rPr lang="zh-CN" altLang="en-US" dirty="0"/>
              <a:t>    </a:t>
            </a:r>
            <a:r>
              <a:rPr lang="zh-CN" altLang="en-US" dirty="0">
                <a:latin typeface="Times New Roman" pitchFamily="18" charset="0"/>
              </a:rPr>
              <a:t>（上述问题，都是因事务并发执行产生）</a:t>
            </a:r>
            <a:endParaRPr lang="zh-CN" altLang="en-US" dirty="0"/>
          </a:p>
          <a:p>
            <a:endParaRPr lang="zh-CN" altLang="en-US" dirty="0"/>
          </a:p>
          <a:p>
            <a:r>
              <a:rPr lang="en-US" altLang="zh-CN" dirty="0"/>
              <a:t>2</a:t>
            </a:r>
            <a:r>
              <a:rPr lang="zh-CN" altLang="en-US" dirty="0">
                <a:latin typeface="Times New Roman" pitchFamily="18" charset="0"/>
              </a:rPr>
              <a:t>）多个事务</a:t>
            </a:r>
            <a:endParaRPr lang="zh-CN" altLang="en-US" dirty="0"/>
          </a:p>
          <a:p>
            <a:r>
              <a:rPr lang="en-US" altLang="zh-CN" dirty="0">
                <a:latin typeface="Times New Roman" pitchFamily="18" charset="0"/>
              </a:rPr>
              <a:t>——</a:t>
            </a:r>
            <a:r>
              <a:rPr lang="zh-CN" altLang="en-US" dirty="0">
                <a:latin typeface="Times New Roman" pitchFamily="18" charset="0"/>
              </a:rPr>
              <a:t>多个事务以任意串行方式执行都能保证</a:t>
            </a:r>
            <a:r>
              <a:rPr lang="en-US" altLang="zh-CN" dirty="0"/>
              <a:t>DB</a:t>
            </a:r>
            <a:r>
              <a:rPr lang="zh-CN" altLang="en-US" dirty="0">
                <a:latin typeface="Times New Roman" pitchFamily="18" charset="0"/>
              </a:rPr>
              <a:t>的正确性。</a:t>
            </a:r>
            <a:endParaRPr lang="zh-CN" altLang="en-US" dirty="0"/>
          </a:p>
          <a:p>
            <a:r>
              <a:rPr lang="zh-CN" altLang="en-US" dirty="0"/>
              <a:t>     给定三个事务：</a:t>
            </a:r>
            <a:r>
              <a:rPr lang="en-US" altLang="zh-CN" dirty="0"/>
              <a:t>T</a:t>
            </a:r>
            <a:r>
              <a:rPr lang="en-US" altLang="zh-CN" baseline="-30000" dirty="0"/>
              <a:t>1</a:t>
            </a:r>
            <a:r>
              <a:rPr lang="zh-CN" altLang="en-US" dirty="0">
                <a:latin typeface="Times New Roman" pitchFamily="18" charset="0"/>
              </a:rPr>
              <a:t>，</a:t>
            </a:r>
            <a:r>
              <a:rPr lang="zh-CN" altLang="en-US" baseline="-30000" dirty="0"/>
              <a:t> </a:t>
            </a:r>
            <a:r>
              <a:rPr lang="en-US" altLang="zh-CN" dirty="0"/>
              <a:t>T</a:t>
            </a:r>
            <a:r>
              <a:rPr lang="en-US" altLang="zh-CN" baseline="-30000" dirty="0"/>
              <a:t>2</a:t>
            </a:r>
            <a:r>
              <a:rPr lang="zh-CN" altLang="en-US" dirty="0">
                <a:latin typeface="Times New Roman" pitchFamily="18" charset="0"/>
              </a:rPr>
              <a:t>，</a:t>
            </a:r>
            <a:r>
              <a:rPr lang="zh-CN" altLang="en-US" dirty="0"/>
              <a:t> </a:t>
            </a:r>
            <a:r>
              <a:rPr lang="en-US" altLang="zh-CN" dirty="0"/>
              <a:t>T</a:t>
            </a:r>
            <a:r>
              <a:rPr lang="en-US" altLang="zh-CN" baseline="-30000" dirty="0"/>
              <a:t>3</a:t>
            </a:r>
            <a:r>
              <a:rPr lang="zh-CN" altLang="en-US" dirty="0">
                <a:latin typeface="Times New Roman" pitchFamily="18" charset="0"/>
              </a:rPr>
              <a:t>。</a:t>
            </a:r>
            <a:endParaRPr lang="zh-CN" altLang="en-US" dirty="0"/>
          </a:p>
          <a:p>
            <a:pPr algn="ctr"/>
            <a:r>
              <a:rPr lang="en-US" altLang="zh-CN" dirty="0"/>
              <a:t>T</a:t>
            </a:r>
            <a:r>
              <a:rPr lang="en-US" altLang="zh-CN" baseline="-30000" dirty="0"/>
              <a:t>1</a:t>
            </a:r>
            <a:r>
              <a:rPr lang="en-US" altLang="zh-CN" dirty="0"/>
              <a:t>→T</a:t>
            </a:r>
            <a:r>
              <a:rPr lang="en-US" altLang="zh-CN" baseline="-30000" dirty="0"/>
              <a:t>2</a:t>
            </a:r>
            <a:r>
              <a:rPr lang="en-US" altLang="zh-CN" dirty="0"/>
              <a:t>→T</a:t>
            </a:r>
            <a:r>
              <a:rPr lang="en-US" altLang="zh-CN" baseline="-30000" dirty="0"/>
              <a:t>3</a:t>
            </a:r>
            <a:endParaRPr lang="en-US" altLang="zh-CN" dirty="0"/>
          </a:p>
          <a:p>
            <a:pPr algn="ctr"/>
            <a:r>
              <a:rPr lang="en-US" altLang="zh-CN" dirty="0"/>
              <a:t>T</a:t>
            </a:r>
            <a:r>
              <a:rPr lang="en-US" altLang="zh-CN" baseline="-30000" dirty="0"/>
              <a:t>1</a:t>
            </a:r>
            <a:r>
              <a:rPr lang="en-US" altLang="zh-CN" dirty="0"/>
              <a:t>→T</a:t>
            </a:r>
            <a:r>
              <a:rPr lang="en-US" altLang="zh-CN" baseline="-30000" dirty="0"/>
              <a:t>3</a:t>
            </a:r>
            <a:r>
              <a:rPr lang="en-US" altLang="zh-CN" dirty="0"/>
              <a:t>→T</a:t>
            </a:r>
            <a:r>
              <a:rPr lang="en-US" altLang="zh-CN" baseline="-30000" dirty="0"/>
              <a:t>2</a:t>
            </a:r>
            <a:endParaRPr lang="en-US" altLang="zh-CN" dirty="0"/>
          </a:p>
          <a:p>
            <a:pPr algn="ctr"/>
            <a:r>
              <a:rPr lang="en-US" altLang="zh-CN" dirty="0"/>
              <a:t>T</a:t>
            </a:r>
            <a:r>
              <a:rPr lang="en-US" altLang="zh-CN" baseline="-30000" dirty="0"/>
              <a:t>2</a:t>
            </a:r>
            <a:r>
              <a:rPr lang="en-US" altLang="zh-CN" dirty="0"/>
              <a:t>→T</a:t>
            </a:r>
            <a:r>
              <a:rPr lang="en-US" altLang="zh-CN" baseline="-30000" dirty="0"/>
              <a:t>1</a:t>
            </a:r>
            <a:r>
              <a:rPr lang="en-US" altLang="zh-CN" dirty="0"/>
              <a:t>→T</a:t>
            </a:r>
            <a:r>
              <a:rPr lang="en-US" altLang="zh-CN" baseline="-30000" dirty="0"/>
              <a:t>3</a:t>
            </a:r>
            <a:endParaRPr lang="en-US" altLang="zh-CN" dirty="0"/>
          </a:p>
          <a:p>
            <a:pPr algn="ctr"/>
            <a:r>
              <a:rPr lang="en-US" altLang="zh-CN" dirty="0"/>
              <a:t>T</a:t>
            </a:r>
            <a:r>
              <a:rPr lang="en-US" altLang="zh-CN" baseline="-30000" dirty="0"/>
              <a:t>2</a:t>
            </a:r>
            <a:r>
              <a:rPr lang="en-US" altLang="zh-CN" dirty="0"/>
              <a:t>→T</a:t>
            </a:r>
            <a:r>
              <a:rPr lang="en-US" altLang="zh-CN" baseline="-30000" dirty="0"/>
              <a:t>3</a:t>
            </a:r>
            <a:r>
              <a:rPr lang="en-US" altLang="zh-CN" dirty="0"/>
              <a:t>→T</a:t>
            </a:r>
            <a:r>
              <a:rPr lang="en-US" altLang="zh-CN" baseline="-30000" dirty="0"/>
              <a:t>1</a:t>
            </a:r>
            <a:endParaRPr lang="en-US" altLang="zh-CN" dirty="0"/>
          </a:p>
          <a:p>
            <a:pPr algn="ctr"/>
            <a:r>
              <a:rPr lang="en-US" altLang="zh-CN" dirty="0"/>
              <a:t>T</a:t>
            </a:r>
            <a:r>
              <a:rPr lang="en-US" altLang="zh-CN" baseline="-30000" dirty="0"/>
              <a:t>3</a:t>
            </a:r>
            <a:r>
              <a:rPr lang="en-US" altLang="zh-CN" dirty="0"/>
              <a:t>→T</a:t>
            </a:r>
            <a:r>
              <a:rPr lang="en-US" altLang="zh-CN" baseline="-30000" dirty="0"/>
              <a:t>1</a:t>
            </a:r>
            <a:r>
              <a:rPr lang="en-US" altLang="zh-CN" dirty="0"/>
              <a:t>→T</a:t>
            </a:r>
            <a:r>
              <a:rPr lang="en-US" altLang="zh-CN" baseline="-30000" dirty="0"/>
              <a:t>2</a:t>
            </a:r>
            <a:endParaRPr lang="en-US" altLang="zh-CN" dirty="0"/>
          </a:p>
          <a:p>
            <a:pPr algn="ctr"/>
            <a:r>
              <a:rPr lang="en-US" altLang="zh-CN" dirty="0"/>
              <a:t>T</a:t>
            </a:r>
            <a:r>
              <a:rPr lang="en-US" altLang="zh-CN" baseline="-30000" dirty="0"/>
              <a:t>3</a:t>
            </a:r>
            <a:r>
              <a:rPr lang="en-US" altLang="zh-CN" dirty="0"/>
              <a:t>→T</a:t>
            </a:r>
            <a:r>
              <a:rPr lang="en-US" altLang="zh-CN" baseline="-30000" dirty="0"/>
              <a:t>2</a:t>
            </a:r>
            <a:r>
              <a:rPr lang="en-US" altLang="zh-CN" dirty="0"/>
              <a:t>→T</a:t>
            </a:r>
            <a:r>
              <a:rPr lang="en-US" altLang="zh-CN" baseline="-30000" dirty="0"/>
              <a:t>1</a:t>
            </a:r>
            <a:endParaRPr lang="en-US" altLang="zh-CN" dirty="0"/>
          </a:p>
          <a:p>
            <a:r>
              <a:rPr lang="en-US" altLang="zh-CN" dirty="0">
                <a:latin typeface="Times New Roman" pitchFamily="18" charset="0"/>
              </a:rPr>
              <a:t>        </a:t>
            </a:r>
            <a:r>
              <a:rPr lang="zh-CN" altLang="en-US" dirty="0">
                <a:latin typeface="Times New Roman" pitchFamily="18" charset="0"/>
              </a:rPr>
              <a:t>显然，任何一事务并发执行时禁止其它事务执行，总能保证</a:t>
            </a:r>
            <a:r>
              <a:rPr lang="en-US" altLang="zh-CN" dirty="0"/>
              <a:t>DB</a:t>
            </a:r>
            <a:r>
              <a:rPr lang="zh-CN" altLang="en-US" dirty="0">
                <a:latin typeface="Times New Roman" pitchFamily="18" charset="0"/>
              </a:rPr>
              <a:t>正确性，但不利于数据共享。</a:t>
            </a:r>
          </a:p>
        </p:txBody>
      </p:sp>
      <p:sp>
        <p:nvSpPr>
          <p:cNvPr id="6" name="灯片编号占位符 5"/>
          <p:cNvSpPr>
            <a:spLocks noGrp="1"/>
          </p:cNvSpPr>
          <p:nvPr>
            <p:ph type="sldNum" sz="quarter" idx="12"/>
          </p:nvPr>
        </p:nvSpPr>
        <p:spPr/>
        <p:txBody>
          <a:bodyPr/>
          <a:lstStyle/>
          <a:p>
            <a:pPr>
              <a:defRPr/>
            </a:pPr>
            <a:fld id="{F5BB6A8F-6D8A-4A5D-9CB7-EF938A8D5D57}" type="slidenum">
              <a:rPr lang="en-US" altLang="zh-CN"/>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52400" y="765175"/>
            <a:ext cx="8915400" cy="3785652"/>
          </a:xfrm>
          <a:prstGeom prst="rect">
            <a:avLst/>
          </a:prstGeom>
          <a:noFill/>
          <a:ln w="9525">
            <a:noFill/>
            <a:miter lim="800000"/>
            <a:headEnd/>
            <a:tailEnd/>
          </a:ln>
        </p:spPr>
        <p:txBody>
          <a:bodyPr>
            <a:spAutoFit/>
          </a:bodyPr>
          <a:lstStyle/>
          <a:p>
            <a:r>
              <a:rPr lang="en-US" altLang="zh-CN" dirty="0"/>
              <a:t>3</a:t>
            </a:r>
            <a:r>
              <a:rPr lang="zh-CN" altLang="en-US" dirty="0">
                <a:latin typeface="Times New Roman" pitchFamily="18" charset="0"/>
              </a:rPr>
              <a:t>）</a:t>
            </a:r>
            <a:r>
              <a:rPr lang="zh-CN" altLang="en-US" dirty="0" smtClean="0">
                <a:latin typeface="Times New Roman" pitchFamily="18" charset="0"/>
              </a:rPr>
              <a:t>可串行化</a:t>
            </a:r>
            <a:r>
              <a:rPr lang="zh-CN" altLang="en-US" dirty="0">
                <a:latin typeface="Times New Roman" pitchFamily="18" charset="0"/>
              </a:rPr>
              <a:t>调度（</a:t>
            </a:r>
            <a:r>
              <a:rPr lang="en-US" altLang="zh-CN" dirty="0" err="1"/>
              <a:t>serialigableity</a:t>
            </a:r>
            <a:r>
              <a:rPr lang="zh-CN" altLang="en-US" dirty="0">
                <a:latin typeface="Times New Roman" pitchFamily="18" charset="0"/>
              </a:rPr>
              <a:t>）</a:t>
            </a:r>
            <a:endParaRPr lang="zh-CN" altLang="en-US" dirty="0"/>
          </a:p>
          <a:p>
            <a:r>
              <a:rPr lang="en-US" altLang="zh-CN" dirty="0">
                <a:solidFill>
                  <a:srgbClr val="1D22F9"/>
                </a:solidFill>
                <a:latin typeface="Times New Roman" pitchFamily="18" charset="0"/>
              </a:rPr>
              <a:t>——</a:t>
            </a:r>
            <a:r>
              <a:rPr lang="zh-CN" altLang="en-US" dirty="0">
                <a:solidFill>
                  <a:srgbClr val="1D22F9"/>
                </a:solidFill>
                <a:latin typeface="Times New Roman" pitchFamily="18" charset="0"/>
              </a:rPr>
              <a:t>当且仅当多个事务并发执行的结果与这些事务按某</a:t>
            </a:r>
            <a:r>
              <a:rPr lang="zh-CN" altLang="en-US" dirty="0" smtClean="0">
                <a:solidFill>
                  <a:srgbClr val="1D22F9"/>
                </a:solidFill>
                <a:latin typeface="Times New Roman" pitchFamily="18" charset="0"/>
              </a:rPr>
              <a:t>一顺序串行执行</a:t>
            </a:r>
            <a:r>
              <a:rPr lang="zh-CN" altLang="en-US" dirty="0">
                <a:solidFill>
                  <a:srgbClr val="1D22F9"/>
                </a:solidFill>
                <a:latin typeface="Times New Roman" pitchFamily="18" charset="0"/>
              </a:rPr>
              <a:t>的结果相同时，则该并发执行是可串行化的。</a:t>
            </a:r>
            <a:endParaRPr lang="zh-CN" altLang="en-US" dirty="0">
              <a:solidFill>
                <a:srgbClr val="1D22F9"/>
              </a:solidFill>
            </a:endParaRPr>
          </a:p>
          <a:p>
            <a:r>
              <a:rPr lang="zh-CN" altLang="en-US" dirty="0">
                <a:latin typeface="Times New Roman" pitchFamily="18" charset="0"/>
              </a:rPr>
              <a:t>（可串行化调度是并发事务正确性的唯一准则）</a:t>
            </a:r>
            <a:endParaRPr lang="zh-CN" altLang="en-US" dirty="0"/>
          </a:p>
          <a:p>
            <a:endParaRPr lang="zh-CN" altLang="en-US" dirty="0">
              <a:latin typeface="Times New Roman" pitchFamily="18" charset="0"/>
            </a:endParaRPr>
          </a:p>
          <a:p>
            <a:r>
              <a:rPr lang="zh-CN" altLang="en-US" dirty="0">
                <a:latin typeface="Times New Roman" pitchFamily="18" charset="0"/>
              </a:rPr>
              <a:t>例：有两个事务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 </a:t>
            </a:r>
            <a:r>
              <a:rPr lang="zh-CN" altLang="en-US" dirty="0"/>
              <a:t>（</a:t>
            </a:r>
            <a:r>
              <a:rPr lang="en-US" altLang="zh-CN" dirty="0"/>
              <a:t>A=10,B=2,C=0</a:t>
            </a:r>
            <a:r>
              <a:rPr lang="zh-CN" altLang="en-US" dirty="0"/>
              <a:t>）包含如下操作序列</a:t>
            </a:r>
          </a:p>
          <a:p>
            <a:r>
              <a:rPr lang="en-US" altLang="zh-CN" dirty="0"/>
              <a:t>T</a:t>
            </a:r>
            <a:r>
              <a:rPr lang="en-US" altLang="zh-CN" baseline="-30000" dirty="0"/>
              <a:t>A</a:t>
            </a:r>
            <a:r>
              <a:rPr lang="zh-CN" altLang="en-US" dirty="0">
                <a:latin typeface="Times New Roman" pitchFamily="18" charset="0"/>
              </a:rPr>
              <a:t>：读</a:t>
            </a:r>
            <a:r>
              <a:rPr lang="en-US" altLang="zh-CN" dirty="0"/>
              <a:t>B</a:t>
            </a:r>
            <a:r>
              <a:rPr lang="zh-CN" altLang="en-US" dirty="0">
                <a:latin typeface="Times New Roman" pitchFamily="18" charset="0"/>
              </a:rPr>
              <a:t>；</a:t>
            </a:r>
            <a:r>
              <a:rPr lang="en-US" altLang="zh-CN" dirty="0"/>
              <a:t>A:=B+1</a:t>
            </a:r>
            <a:r>
              <a:rPr lang="zh-CN" altLang="en-US" dirty="0">
                <a:latin typeface="Times New Roman" pitchFamily="18" charset="0"/>
              </a:rPr>
              <a:t>；写回</a:t>
            </a:r>
            <a:r>
              <a:rPr lang="en-US" altLang="zh-CN" dirty="0"/>
              <a:t>A</a:t>
            </a:r>
            <a:r>
              <a:rPr lang="zh-CN" altLang="en-US" dirty="0"/>
              <a:t>；</a:t>
            </a:r>
          </a:p>
          <a:p>
            <a:r>
              <a:rPr lang="en-US" altLang="zh-CN" dirty="0"/>
              <a:t>T</a:t>
            </a:r>
            <a:r>
              <a:rPr lang="en-US" altLang="zh-CN" baseline="-30000" dirty="0"/>
              <a:t>B</a:t>
            </a:r>
            <a:r>
              <a:rPr lang="zh-CN" altLang="en-US" dirty="0">
                <a:latin typeface="Times New Roman" pitchFamily="18" charset="0"/>
              </a:rPr>
              <a:t>：读</a:t>
            </a:r>
            <a:r>
              <a:rPr lang="en-US" altLang="zh-CN" dirty="0">
                <a:latin typeface="Times New Roman" pitchFamily="18" charset="0"/>
              </a:rPr>
              <a:t>C</a:t>
            </a:r>
            <a:r>
              <a:rPr lang="zh-CN" altLang="en-US" dirty="0">
                <a:latin typeface="Times New Roman" pitchFamily="18" charset="0"/>
              </a:rPr>
              <a:t>；读</a:t>
            </a:r>
            <a:r>
              <a:rPr lang="en-US" altLang="zh-CN" dirty="0"/>
              <a:t>A</a:t>
            </a:r>
            <a:r>
              <a:rPr lang="zh-CN" altLang="en-US" dirty="0">
                <a:latin typeface="Times New Roman" pitchFamily="18" charset="0"/>
              </a:rPr>
              <a:t>；</a:t>
            </a:r>
            <a:r>
              <a:rPr lang="en-US" altLang="zh-CN" dirty="0"/>
              <a:t>B:=A+1</a:t>
            </a:r>
            <a:r>
              <a:rPr lang="zh-CN" altLang="en-US" dirty="0">
                <a:latin typeface="Times New Roman" pitchFamily="18" charset="0"/>
              </a:rPr>
              <a:t>；写回</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则至少可能有四种不同的调度</a:t>
            </a:r>
            <a:r>
              <a:rPr lang="zh-CN" altLang="en-US" dirty="0" smtClean="0">
                <a:latin typeface="宋体" pitchFamily="2" charset="-122"/>
              </a:rPr>
              <a:t>方式，</a:t>
            </a:r>
            <a:r>
              <a:rPr lang="zh-CN" altLang="en-US" dirty="0" smtClean="0"/>
              <a:t> </a:t>
            </a:r>
            <a:endParaRPr lang="en-US" altLang="zh-CN" dirty="0" smtClean="0"/>
          </a:p>
          <a:p>
            <a:r>
              <a:rPr lang="zh-CN" altLang="en-US" dirty="0" smtClean="0">
                <a:solidFill>
                  <a:srgbClr val="FF0000"/>
                </a:solidFill>
              </a:rPr>
              <a:t>然而，正确的结果只有两种</a:t>
            </a:r>
            <a:r>
              <a:rPr lang="zh-CN" altLang="en-US" dirty="0" smtClean="0">
                <a:solidFill>
                  <a:srgbClr val="FF0000"/>
                </a:solidFill>
              </a:rPr>
              <a:t>：</a:t>
            </a:r>
            <a:r>
              <a:rPr lang="en-US" altLang="zh-CN" dirty="0" smtClean="0"/>
              <a:t> </a:t>
            </a:r>
            <a:r>
              <a:rPr lang="en-US" altLang="zh-CN" dirty="0" smtClean="0">
                <a:solidFill>
                  <a:srgbClr val="FF0000"/>
                </a:solidFill>
              </a:rPr>
              <a:t>T</a:t>
            </a:r>
            <a:r>
              <a:rPr lang="en-US" altLang="zh-CN" baseline="-30000" dirty="0" smtClean="0">
                <a:solidFill>
                  <a:srgbClr val="FF0000"/>
                </a:solidFill>
              </a:rPr>
              <a:t>A</a:t>
            </a:r>
            <a:r>
              <a:rPr lang="en-US" altLang="zh-CN" dirty="0" smtClean="0">
                <a:solidFill>
                  <a:srgbClr val="FF0000"/>
                </a:solidFill>
              </a:rPr>
              <a:t>T</a:t>
            </a:r>
            <a:r>
              <a:rPr lang="en-US" altLang="zh-CN" baseline="-30000" dirty="0" smtClean="0">
                <a:solidFill>
                  <a:srgbClr val="FF0000"/>
                </a:solidFill>
              </a:rPr>
              <a:t>B </a:t>
            </a:r>
            <a:r>
              <a:rPr lang="zh-CN" altLang="en-US" dirty="0" smtClean="0">
                <a:solidFill>
                  <a:srgbClr val="FF0000"/>
                </a:solidFill>
              </a:rPr>
              <a:t>的结果，</a:t>
            </a:r>
            <a:r>
              <a:rPr lang="zh-CN" altLang="en-US" dirty="0" smtClean="0">
                <a:solidFill>
                  <a:srgbClr val="FF0000"/>
                </a:solidFill>
              </a:rPr>
              <a:t>或者</a:t>
            </a:r>
            <a:r>
              <a:rPr lang="en-US" altLang="zh-CN" dirty="0" smtClean="0">
                <a:solidFill>
                  <a:srgbClr val="FF0000"/>
                </a:solidFill>
              </a:rPr>
              <a:t>T</a:t>
            </a:r>
            <a:r>
              <a:rPr lang="en-US" altLang="zh-CN" baseline="-30000" dirty="0" smtClean="0">
                <a:solidFill>
                  <a:srgbClr val="FF0000"/>
                </a:solidFill>
              </a:rPr>
              <a:t>B</a:t>
            </a:r>
            <a:r>
              <a:rPr lang="en-US" altLang="zh-CN" dirty="0" smtClean="0">
                <a:solidFill>
                  <a:srgbClr val="FF0000"/>
                </a:solidFill>
              </a:rPr>
              <a:t>T</a:t>
            </a:r>
            <a:r>
              <a:rPr lang="en-US" altLang="zh-CN" baseline="-30000" dirty="0" smtClean="0">
                <a:solidFill>
                  <a:srgbClr val="FF0000"/>
                </a:solidFill>
              </a:rPr>
              <a:t>A </a:t>
            </a:r>
            <a:r>
              <a:rPr lang="zh-CN" altLang="en-US" dirty="0" smtClean="0">
                <a:solidFill>
                  <a:srgbClr val="FF0000"/>
                </a:solidFill>
              </a:rPr>
              <a:t>的结果。 </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pPr>
              <a:defRPr/>
            </a:pPr>
            <a:fld id="{5B32C7F2-6681-4595-B123-F4E7ABDE4A01}" type="slidenum">
              <a:rPr lang="en-US" altLang="zh-CN"/>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0" y="849313"/>
            <a:ext cx="8915400" cy="457200"/>
          </a:xfrm>
          <a:prstGeom prst="rect">
            <a:avLst/>
          </a:prstGeom>
          <a:noFill/>
          <a:ln w="9525">
            <a:noFill/>
            <a:miter lim="800000"/>
            <a:headEnd/>
            <a:tailEnd/>
          </a:ln>
        </p:spPr>
        <p:txBody>
          <a:bodyPr>
            <a:spAutoFit/>
          </a:bodyPr>
          <a:lstStyle/>
          <a:p>
            <a:r>
              <a:rPr lang="en-US" altLang="zh-CN">
                <a:latin typeface="宋体" pitchFamily="2" charset="-122"/>
              </a:rPr>
              <a:t>①</a:t>
            </a:r>
            <a:r>
              <a:rPr lang="en-US" altLang="zh-CN"/>
              <a:t> </a:t>
            </a:r>
            <a:r>
              <a:rPr lang="zh-CN" altLang="en-US">
                <a:latin typeface="宋体" pitchFamily="2" charset="-122"/>
              </a:rPr>
              <a:t>串行调度</a:t>
            </a:r>
            <a:r>
              <a:rPr lang="en-US" altLang="zh-CN"/>
              <a:t>1 </a:t>
            </a:r>
          </a:p>
        </p:txBody>
      </p:sp>
      <p:graphicFrame>
        <p:nvGraphicFramePr>
          <p:cNvPr id="12290" name="Object 3"/>
          <p:cNvGraphicFramePr>
            <a:graphicFrameLocks noChangeAspect="1"/>
          </p:cNvGraphicFramePr>
          <p:nvPr/>
        </p:nvGraphicFramePr>
        <p:xfrm>
          <a:off x="2203450" y="1611313"/>
          <a:ext cx="6099175" cy="3341687"/>
        </p:xfrm>
        <a:graphic>
          <a:graphicData uri="http://schemas.openxmlformats.org/presentationml/2006/ole">
            <mc:AlternateContent xmlns:mc="http://schemas.openxmlformats.org/markup-compatibility/2006">
              <mc:Choice xmlns:v="urn:schemas-microsoft-com:vml" Requires="v">
                <p:oleObj spid="_x0000_s12386" name="文档" r:id="rId3" imgW="7169867" imgH="3924095" progId="Word.Document.8">
                  <p:embed/>
                </p:oleObj>
              </mc:Choice>
              <mc:Fallback>
                <p:oleObj name="文档" r:id="rId3" imgW="7169867" imgH="392409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3450" y="1611313"/>
                        <a:ext cx="6099175" cy="334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4"/>
          <p:cNvSpPr txBox="1">
            <a:spLocks noChangeArrowheads="1"/>
          </p:cNvSpPr>
          <p:nvPr/>
        </p:nvSpPr>
        <p:spPr bwMode="auto">
          <a:xfrm>
            <a:off x="228600" y="4527550"/>
            <a:ext cx="8686800" cy="830997"/>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TA</a:t>
            </a:r>
            <a:r>
              <a:rPr lang="zh-CN" altLang="en-US" dirty="0">
                <a:latin typeface="Times New Roman" pitchFamily="18" charset="0"/>
              </a:rPr>
              <a:t>，再执行</a:t>
            </a:r>
            <a:r>
              <a:rPr lang="en-US" altLang="zh-CN" dirty="0"/>
              <a:t>TB</a:t>
            </a:r>
            <a:r>
              <a:rPr lang="en-US" altLang="zh-CN" dirty="0">
                <a:latin typeface="Times New Roman" pitchFamily="18" charset="0"/>
              </a:rPr>
              <a:t>——</a:t>
            </a:r>
            <a:r>
              <a:rPr lang="en-US" altLang="zh-CN" dirty="0"/>
              <a:t>R</a:t>
            </a:r>
            <a:r>
              <a:rPr lang="en-US" altLang="zh-CN" baseline="-25000" dirty="0"/>
              <a:t>A</a:t>
            </a:r>
            <a:r>
              <a:rPr lang="en-US" altLang="zh-CN" dirty="0"/>
              <a:t>(B)W</a:t>
            </a:r>
            <a:r>
              <a:rPr lang="en-US" altLang="zh-CN" baseline="-25000" dirty="0"/>
              <a:t>A</a:t>
            </a:r>
            <a:r>
              <a:rPr lang="en-US" altLang="zh-CN" dirty="0"/>
              <a:t>(A)R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t>。 </a:t>
            </a:r>
          </a:p>
        </p:txBody>
      </p:sp>
      <p:sp>
        <p:nvSpPr>
          <p:cNvPr id="8" name="灯片编号占位符 7"/>
          <p:cNvSpPr>
            <a:spLocks noGrp="1"/>
          </p:cNvSpPr>
          <p:nvPr>
            <p:ph type="sldNum" sz="quarter" idx="12"/>
          </p:nvPr>
        </p:nvSpPr>
        <p:spPr/>
        <p:txBody>
          <a:bodyPr/>
          <a:lstStyle/>
          <a:p>
            <a:pPr>
              <a:defRPr/>
            </a:pPr>
            <a:fld id="{DF207DA6-426C-47D4-B709-46D28A723FCF}" type="slidenum">
              <a:rPr lang="en-US" altLang="zh-CN"/>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136525" y="777875"/>
            <a:ext cx="2298700" cy="457200"/>
          </a:xfrm>
          <a:prstGeom prst="rect">
            <a:avLst/>
          </a:prstGeom>
          <a:noFill/>
          <a:ln w="9525">
            <a:noFill/>
            <a:miter lim="800000"/>
            <a:headEnd/>
            <a:tailEnd/>
          </a:ln>
        </p:spPr>
        <p:txBody>
          <a:bodyPr wrap="none">
            <a:spAutoFit/>
          </a:bodyPr>
          <a:lstStyle/>
          <a:p>
            <a:r>
              <a:rPr lang="en-US" altLang="zh-CN"/>
              <a:t>② </a:t>
            </a:r>
            <a:r>
              <a:rPr lang="zh-CN" altLang="en-US">
                <a:latin typeface="Times New Roman" pitchFamily="18" charset="0"/>
              </a:rPr>
              <a:t>串行调度</a:t>
            </a:r>
            <a:r>
              <a:rPr lang="en-US" altLang="zh-CN"/>
              <a:t>2</a:t>
            </a:r>
          </a:p>
        </p:txBody>
      </p:sp>
      <p:graphicFrame>
        <p:nvGraphicFramePr>
          <p:cNvPr id="13314" name="Object 3"/>
          <p:cNvGraphicFramePr>
            <a:graphicFrameLocks noChangeAspect="1"/>
          </p:cNvGraphicFramePr>
          <p:nvPr/>
        </p:nvGraphicFramePr>
        <p:xfrm>
          <a:off x="1676400" y="1279525"/>
          <a:ext cx="5689600" cy="3124200"/>
        </p:xfrm>
        <a:graphic>
          <a:graphicData uri="http://schemas.openxmlformats.org/presentationml/2006/ole">
            <mc:AlternateContent xmlns:mc="http://schemas.openxmlformats.org/markup-compatibility/2006">
              <mc:Choice xmlns:v="urn:schemas-microsoft-com:vml" Requires="v">
                <p:oleObj spid="_x0000_s13410" name="文档" r:id="rId3" imgW="6776760" imgH="3734010" progId="Word.Document.8">
                  <p:embed/>
                </p:oleObj>
              </mc:Choice>
              <mc:Fallback>
                <p:oleObj name="文档" r:id="rId3" imgW="6776760" imgH="373401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79525"/>
                        <a:ext cx="56896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4"/>
          <p:cNvSpPr txBox="1">
            <a:spLocks noChangeArrowheads="1"/>
          </p:cNvSpPr>
          <p:nvPr/>
        </p:nvSpPr>
        <p:spPr bwMode="auto">
          <a:xfrm>
            <a:off x="179388" y="4170363"/>
            <a:ext cx="8640762" cy="1200329"/>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TB</a:t>
            </a:r>
            <a:r>
              <a:rPr lang="zh-CN" altLang="en-US" dirty="0">
                <a:latin typeface="Times New Roman" pitchFamily="18" charset="0"/>
              </a:rPr>
              <a:t>，再执行</a:t>
            </a:r>
            <a:r>
              <a:rPr lang="en-US" altLang="zh-CN" dirty="0"/>
              <a:t>TA</a:t>
            </a:r>
            <a:r>
              <a:rPr lang="en-US" altLang="zh-CN" dirty="0">
                <a:latin typeface="Times New Roman" pitchFamily="18" charset="0"/>
              </a:rPr>
              <a:t>——</a:t>
            </a:r>
            <a:r>
              <a:rPr lang="en-US" altLang="zh-CN" dirty="0"/>
              <a:t>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(B)R</a:t>
            </a:r>
            <a:r>
              <a:rPr lang="en-US" altLang="zh-CN" baseline="-25000" dirty="0"/>
              <a:t>A</a:t>
            </a:r>
            <a:r>
              <a:rPr lang="en-US" altLang="zh-CN" dirty="0"/>
              <a:t>(B)W</a:t>
            </a:r>
            <a:r>
              <a:rPr lang="en-US" altLang="zh-CN" baseline="-25000" dirty="0"/>
              <a:t>A</a:t>
            </a:r>
            <a:r>
              <a:rPr lang="en-US" altLang="zh-CN" dirty="0"/>
              <a:t>(A) </a:t>
            </a:r>
            <a:r>
              <a:rPr lang="zh-CN" altLang="en-US" dirty="0">
                <a:latin typeface="Times New Roman" pitchFamily="18" charset="0"/>
              </a:rPr>
              <a:t>；</a:t>
            </a:r>
            <a:endParaRPr lang="zh-CN" altLang="en-US" dirty="0"/>
          </a:p>
          <a:p>
            <a:r>
              <a:rPr lang="zh-CN" altLang="en-US" dirty="0">
                <a:latin typeface="宋体" pitchFamily="2" charset="-122"/>
              </a:rPr>
              <a:t>执行结果：</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t>。</a:t>
            </a:r>
          </a:p>
        </p:txBody>
      </p:sp>
      <p:sp>
        <p:nvSpPr>
          <p:cNvPr id="8" name="灯片编号占位符 7"/>
          <p:cNvSpPr>
            <a:spLocks noGrp="1"/>
          </p:cNvSpPr>
          <p:nvPr>
            <p:ph type="sldNum" sz="quarter" idx="12"/>
          </p:nvPr>
        </p:nvSpPr>
        <p:spPr/>
        <p:txBody>
          <a:bodyPr/>
          <a:lstStyle/>
          <a:p>
            <a:pPr>
              <a:defRPr/>
            </a:pPr>
            <a:fld id="{F38606C5-1663-4952-B69D-07598E539A1B}" type="slidenum">
              <a:rPr lang="en-US" altLang="zh-CN"/>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212725" y="31750"/>
            <a:ext cx="4333875" cy="457200"/>
          </a:xfrm>
          <a:prstGeom prst="rect">
            <a:avLst/>
          </a:prstGeom>
          <a:noFill/>
          <a:ln w="9525">
            <a:noFill/>
            <a:miter lim="800000"/>
            <a:headEnd/>
            <a:tailEnd/>
          </a:ln>
        </p:spPr>
        <p:txBody>
          <a:bodyPr wrap="none">
            <a:spAutoFit/>
          </a:bodyPr>
          <a:lstStyle/>
          <a:p>
            <a:r>
              <a:rPr lang="en-US" altLang="zh-CN">
                <a:latin typeface="宋体" pitchFamily="2" charset="-122"/>
              </a:rPr>
              <a:t>③</a:t>
            </a:r>
            <a:r>
              <a:rPr lang="en-US" altLang="zh-CN"/>
              <a:t> </a:t>
            </a:r>
            <a:r>
              <a:rPr lang="zh-CN" altLang="en-US">
                <a:latin typeface="宋体" pitchFamily="2" charset="-122"/>
              </a:rPr>
              <a:t>交错执行</a:t>
            </a:r>
            <a:r>
              <a:rPr lang="en-US" altLang="zh-CN"/>
              <a:t>(</a:t>
            </a:r>
            <a:r>
              <a:rPr lang="zh-CN" altLang="en-US">
                <a:latin typeface="宋体" pitchFamily="2" charset="-122"/>
              </a:rPr>
              <a:t>不可串行化</a:t>
            </a:r>
            <a:r>
              <a:rPr lang="en-US" altLang="zh-CN"/>
              <a:t>)</a:t>
            </a:r>
            <a:r>
              <a:rPr lang="zh-CN" altLang="en-US">
                <a:latin typeface="宋体" pitchFamily="2" charset="-122"/>
              </a:rPr>
              <a:t>调度</a:t>
            </a:r>
            <a:r>
              <a:rPr lang="zh-CN" altLang="en-US"/>
              <a:t> </a:t>
            </a:r>
          </a:p>
        </p:txBody>
      </p:sp>
      <p:graphicFrame>
        <p:nvGraphicFramePr>
          <p:cNvPr id="14338" name="Object 3"/>
          <p:cNvGraphicFramePr>
            <a:graphicFrameLocks noChangeAspect="1"/>
          </p:cNvGraphicFramePr>
          <p:nvPr/>
        </p:nvGraphicFramePr>
        <p:xfrm>
          <a:off x="838200" y="685800"/>
          <a:ext cx="6232525" cy="4298950"/>
        </p:xfrm>
        <a:graphic>
          <a:graphicData uri="http://schemas.openxmlformats.org/presentationml/2006/ole">
            <mc:AlternateContent xmlns:mc="http://schemas.openxmlformats.org/markup-compatibility/2006">
              <mc:Choice xmlns:v="urn:schemas-microsoft-com:vml" Requires="v">
                <p:oleObj spid="_x0000_s14434" name="文档" r:id="rId3" imgW="6232460" imgH="4298864" progId="Word.Document.8">
                  <p:embed/>
                </p:oleObj>
              </mc:Choice>
              <mc:Fallback>
                <p:oleObj name="文档" r:id="rId3" imgW="6232460" imgH="429886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685800"/>
                        <a:ext cx="6232525" cy="429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4"/>
          <p:cNvSpPr txBox="1">
            <a:spLocks noChangeArrowheads="1"/>
          </p:cNvSpPr>
          <p:nvPr/>
        </p:nvSpPr>
        <p:spPr bwMode="auto">
          <a:xfrm>
            <a:off x="228600" y="4814888"/>
            <a:ext cx="8686800" cy="1938992"/>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两事务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并发执行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 R</a:t>
            </a:r>
            <a:r>
              <a:rPr lang="en-US" altLang="zh-CN" baseline="-25000" dirty="0"/>
              <a:t>B</a:t>
            </a:r>
            <a:r>
              <a:rPr lang="en-US" altLang="zh-CN" dirty="0"/>
              <a:t>(A) W</a:t>
            </a:r>
            <a:r>
              <a:rPr lang="en-US" altLang="zh-CN" baseline="-25000" dirty="0"/>
              <a:t>A</a:t>
            </a:r>
            <a:r>
              <a:rPr lang="en-US" altLang="zh-CN" dirty="0"/>
              <a:t>(A) W</a:t>
            </a:r>
            <a:r>
              <a:rPr lang="en-US" altLang="zh-CN" baseline="-25000" dirty="0"/>
              <a:t>B</a:t>
            </a:r>
            <a:r>
              <a:rPr lang="en-US" altLang="zh-CN" dirty="0"/>
              <a:t>(B)</a:t>
            </a:r>
            <a:r>
              <a:rPr lang="zh-CN" altLang="en-US" dirty="0">
                <a:latin typeface="Times New Roman" pitchFamily="18" charset="0"/>
              </a:rPr>
              <a:t>，结果为</a:t>
            </a:r>
            <a:r>
              <a:rPr lang="en-US" altLang="zh-CN" dirty="0">
                <a:solidFill>
                  <a:srgbClr val="FF0000"/>
                </a:solidFill>
              </a:rPr>
              <a:t>A=3</a:t>
            </a:r>
            <a:r>
              <a:rPr lang="zh-CN" altLang="en-US" dirty="0">
                <a:latin typeface="Times New Roman" pitchFamily="18" charset="0"/>
              </a:rPr>
              <a:t>，</a:t>
            </a:r>
            <a:r>
              <a:rPr lang="en-US" altLang="zh-CN" dirty="0">
                <a:solidFill>
                  <a:srgbClr val="1D22F9"/>
                </a:solidFill>
              </a:rPr>
              <a:t>B=11</a:t>
            </a:r>
            <a:r>
              <a:rPr lang="zh-CN" altLang="en-US" dirty="0"/>
              <a:t>。</a:t>
            </a:r>
          </a:p>
          <a:p>
            <a:r>
              <a:rPr lang="zh-CN" altLang="en-US" dirty="0">
                <a:latin typeface="宋体" pitchFamily="2" charset="-122"/>
              </a:rPr>
              <a:t>    按事务并发可串行化的正确性准则，本结果错误，其结果与</a:t>
            </a:r>
            <a:r>
              <a:rPr lang="en-US" altLang="zh-CN" dirty="0"/>
              <a:t>T</a:t>
            </a:r>
            <a:r>
              <a:rPr lang="en-US" altLang="zh-CN" baseline="-30000" dirty="0"/>
              <a:t>A</a:t>
            </a:r>
            <a:r>
              <a:rPr lang="zh-CN" altLang="en-US" dirty="0">
                <a:latin typeface="宋体" pitchFamily="2" charset="-122"/>
              </a:rPr>
              <a:t>、</a:t>
            </a:r>
            <a:r>
              <a:rPr lang="en-US" altLang="zh-CN" dirty="0"/>
              <a:t>T</a:t>
            </a:r>
            <a:r>
              <a:rPr lang="en-US" altLang="zh-CN" baseline="-30000" dirty="0"/>
              <a:t>B</a:t>
            </a:r>
            <a:r>
              <a:rPr lang="zh-CN" altLang="en-US" dirty="0">
                <a:latin typeface="宋体" pitchFamily="2" charset="-122"/>
              </a:rPr>
              <a:t>两个串行执行的任何结果（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latin typeface="宋体" pitchFamily="2" charset="-122"/>
              </a:rPr>
              <a:t>；</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latin typeface="宋体" pitchFamily="2" charset="-122"/>
              </a:rPr>
              <a:t>）均不同。</a:t>
            </a:r>
            <a:r>
              <a:rPr lang="zh-CN" altLang="en-US" dirty="0"/>
              <a:t> </a:t>
            </a:r>
          </a:p>
        </p:txBody>
      </p:sp>
      <p:sp>
        <p:nvSpPr>
          <p:cNvPr id="8" name="灯片编号占位符 7"/>
          <p:cNvSpPr>
            <a:spLocks noGrp="1"/>
          </p:cNvSpPr>
          <p:nvPr>
            <p:ph type="sldNum" sz="quarter" idx="12"/>
          </p:nvPr>
        </p:nvSpPr>
        <p:spPr/>
        <p:txBody>
          <a:bodyPr/>
          <a:lstStyle/>
          <a:p>
            <a:pPr>
              <a:defRPr/>
            </a:pPr>
            <a:fld id="{32809750-AE93-491A-9F5E-20E69F8BDA1B}" type="slidenum">
              <a:rPr lang="en-US" altLang="zh-CN"/>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212725" y="749300"/>
            <a:ext cx="4029075" cy="457200"/>
          </a:xfrm>
          <a:prstGeom prst="rect">
            <a:avLst/>
          </a:prstGeom>
          <a:noFill/>
          <a:ln w="9525">
            <a:noFill/>
            <a:miter lim="800000"/>
            <a:headEnd/>
            <a:tailEnd/>
          </a:ln>
        </p:spPr>
        <p:txBody>
          <a:bodyPr wrap="none">
            <a:spAutoFit/>
          </a:bodyPr>
          <a:lstStyle/>
          <a:p>
            <a:r>
              <a:rPr lang="en-US" altLang="zh-CN">
                <a:latin typeface="宋体" pitchFamily="2" charset="-122"/>
              </a:rPr>
              <a:t>④</a:t>
            </a:r>
            <a:r>
              <a:rPr lang="en-US" altLang="zh-CN"/>
              <a:t> </a:t>
            </a:r>
            <a:r>
              <a:rPr lang="zh-CN" altLang="en-US">
                <a:latin typeface="宋体" pitchFamily="2" charset="-122"/>
              </a:rPr>
              <a:t>交错执行</a:t>
            </a:r>
            <a:r>
              <a:rPr lang="en-US" altLang="zh-CN"/>
              <a:t>(</a:t>
            </a:r>
            <a:r>
              <a:rPr lang="zh-CN" altLang="en-US">
                <a:latin typeface="宋体" pitchFamily="2" charset="-122"/>
              </a:rPr>
              <a:t>可串行化</a:t>
            </a:r>
            <a:r>
              <a:rPr lang="en-US" altLang="zh-CN"/>
              <a:t>)</a:t>
            </a:r>
            <a:r>
              <a:rPr lang="zh-CN" altLang="en-US">
                <a:latin typeface="宋体" pitchFamily="2" charset="-122"/>
              </a:rPr>
              <a:t>调度</a:t>
            </a:r>
            <a:r>
              <a:rPr lang="zh-CN" altLang="en-US"/>
              <a:t> </a:t>
            </a:r>
          </a:p>
        </p:txBody>
      </p:sp>
      <p:graphicFrame>
        <p:nvGraphicFramePr>
          <p:cNvPr id="15362" name="Object 3"/>
          <p:cNvGraphicFramePr>
            <a:graphicFrameLocks noChangeAspect="1"/>
          </p:cNvGraphicFramePr>
          <p:nvPr/>
        </p:nvGraphicFramePr>
        <p:xfrm>
          <a:off x="1447800" y="1263650"/>
          <a:ext cx="6045200" cy="3556000"/>
        </p:xfrm>
        <a:graphic>
          <a:graphicData uri="http://schemas.openxmlformats.org/presentationml/2006/ole">
            <mc:AlternateContent xmlns:mc="http://schemas.openxmlformats.org/markup-compatibility/2006">
              <mc:Choice xmlns:v="urn:schemas-microsoft-com:vml" Requires="v">
                <p:oleObj spid="_x0000_s15458" name="文档" r:id="rId3" imgW="7205865" imgH="4247743" progId="Word.Document.8">
                  <p:embed/>
                </p:oleObj>
              </mc:Choice>
              <mc:Fallback>
                <p:oleObj name="文档" r:id="rId3" imgW="7205865" imgH="424774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63650"/>
                        <a:ext cx="6045200" cy="35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136525" y="5019675"/>
            <a:ext cx="8778875" cy="1569660"/>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交错执行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(C)W</a:t>
            </a:r>
            <a:r>
              <a:rPr lang="en-US" altLang="zh-CN" baseline="-25000" dirty="0"/>
              <a:t>A</a:t>
            </a:r>
            <a:r>
              <a:rPr lang="en-US" altLang="zh-CN" dirty="0"/>
              <a:t>(A)R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；执行结果：</a:t>
            </a:r>
            <a:r>
              <a:rPr lang="en-US" altLang="zh-CN" dirty="0">
                <a:solidFill>
                  <a:srgbClr val="FF0000"/>
                </a:solidFill>
              </a:rPr>
              <a:t>A=3</a:t>
            </a:r>
            <a:r>
              <a:rPr lang="zh-CN" altLang="en-US" dirty="0">
                <a:solidFill>
                  <a:srgbClr val="FF0000"/>
                </a:solidFill>
                <a:latin typeface="Times New Roman" pitchFamily="18" charset="0"/>
              </a:rPr>
              <a:t>，</a:t>
            </a:r>
            <a:r>
              <a:rPr lang="en-US" altLang="zh-CN" dirty="0">
                <a:solidFill>
                  <a:srgbClr val="FF0000"/>
                </a:solidFill>
              </a:rPr>
              <a:t>B=4</a:t>
            </a:r>
            <a:r>
              <a:rPr lang="zh-CN" altLang="en-US" dirty="0"/>
              <a:t>。</a:t>
            </a:r>
          </a:p>
          <a:p>
            <a:r>
              <a:rPr lang="zh-CN" altLang="en-US" dirty="0">
                <a:latin typeface="宋体" pitchFamily="2" charset="-122"/>
              </a:rPr>
              <a:t>    该结果正确，因为与串行化调度</a:t>
            </a:r>
            <a:r>
              <a:rPr lang="en-US" altLang="zh-CN" dirty="0"/>
              <a:t>1</a:t>
            </a:r>
            <a:r>
              <a:rPr lang="zh-CN" altLang="en-US" dirty="0">
                <a:latin typeface="宋体" pitchFamily="2" charset="-122"/>
              </a:rPr>
              <a:t>结果相同，该调度是可串行化调度。</a:t>
            </a:r>
            <a:r>
              <a:rPr lang="zh-CN" altLang="en-US" dirty="0"/>
              <a:t> </a:t>
            </a:r>
          </a:p>
        </p:txBody>
      </p:sp>
      <p:sp>
        <p:nvSpPr>
          <p:cNvPr id="8" name="灯片编号占位符 7"/>
          <p:cNvSpPr>
            <a:spLocks noGrp="1"/>
          </p:cNvSpPr>
          <p:nvPr>
            <p:ph type="sldNum" sz="quarter" idx="12"/>
          </p:nvPr>
        </p:nvSpPr>
        <p:spPr/>
        <p:txBody>
          <a:bodyPr/>
          <a:lstStyle/>
          <a:p>
            <a:pPr>
              <a:defRPr/>
            </a:pPr>
            <a:fld id="{4978C47F-2936-42E1-961E-D710D47D6D46}" type="slidenum">
              <a:rPr lang="en-US" altLang="zh-CN"/>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2725" y="769938"/>
            <a:ext cx="8778875" cy="4708981"/>
          </a:xfrm>
          <a:prstGeom prst="rect">
            <a:avLst/>
          </a:prstGeom>
          <a:noFill/>
          <a:ln w="9525">
            <a:noFill/>
            <a:miter lim="800000"/>
            <a:headEnd/>
            <a:tailEnd/>
          </a:ln>
        </p:spPr>
        <p:txBody>
          <a:bodyPr>
            <a:spAutoFit/>
          </a:bodyPr>
          <a:lstStyle/>
          <a:p>
            <a:r>
              <a:rPr lang="en-US" altLang="zh-CN" b="1" dirty="0">
                <a:ea typeface="黑体" pitchFamily="2" charset="-122"/>
              </a:rPr>
              <a:t>11.4.2 </a:t>
            </a:r>
            <a:r>
              <a:rPr lang="zh-CN" altLang="en-US" b="1" dirty="0">
                <a:ea typeface="黑体" pitchFamily="2" charset="-122"/>
              </a:rPr>
              <a:t>冲突可串行化调度</a:t>
            </a:r>
          </a:p>
          <a:p>
            <a:r>
              <a:rPr lang="en-US" altLang="zh-CN" dirty="0">
                <a:latin typeface="Times New Roman" pitchFamily="18" charset="0"/>
              </a:rPr>
              <a:t>——</a:t>
            </a:r>
            <a:r>
              <a:rPr lang="zh-CN" altLang="en-US" dirty="0"/>
              <a:t>可串行化调度的充分而非必要条件。</a:t>
            </a:r>
          </a:p>
          <a:p>
            <a:endParaRPr lang="zh-CN" altLang="en-US" dirty="0"/>
          </a:p>
          <a:p>
            <a:pPr>
              <a:buFontTx/>
              <a:buBlip>
                <a:blip r:embed="rId2"/>
              </a:buBlip>
            </a:pPr>
            <a:r>
              <a:rPr lang="zh-CN" altLang="en-US" sz="2800" b="1" dirty="0">
                <a:latin typeface="Times New Roman" pitchFamily="18" charset="0"/>
              </a:rPr>
              <a:t> </a:t>
            </a:r>
            <a:r>
              <a:rPr lang="zh-CN" altLang="en-US" b="1" dirty="0">
                <a:latin typeface="Times New Roman" pitchFamily="18" charset="0"/>
              </a:rPr>
              <a:t>冲突操作</a:t>
            </a:r>
          </a:p>
          <a:p>
            <a:r>
              <a:rPr lang="zh-CN" altLang="en-US" b="1" dirty="0">
                <a:latin typeface="Times New Roman" pitchFamily="18" charset="0"/>
              </a:rPr>
              <a:t>        </a:t>
            </a:r>
            <a:r>
              <a:rPr lang="zh-CN" altLang="en-US" dirty="0">
                <a:latin typeface="宋体" pitchFamily="2" charset="-122"/>
              </a:rPr>
              <a:t>①</a:t>
            </a:r>
            <a:r>
              <a:rPr lang="zh-CN" altLang="en-US" dirty="0">
                <a:latin typeface="Times New Roman" pitchFamily="18" charset="0"/>
              </a:rPr>
              <a:t> </a:t>
            </a:r>
            <a:r>
              <a:rPr lang="en-US" altLang="zh-CN" dirty="0" err="1">
                <a:latin typeface="Times New Roman" pitchFamily="18" charset="0"/>
              </a:rPr>
              <a:t>R</a:t>
            </a:r>
            <a:r>
              <a:rPr lang="en-US" altLang="zh-CN" baseline="-25000" dirty="0" err="1">
                <a:latin typeface="Times New Roman" pitchFamily="18" charset="0"/>
              </a:rPr>
              <a:t>i</a:t>
            </a:r>
            <a:r>
              <a:rPr lang="en-US" altLang="zh-CN" dirty="0">
                <a:latin typeface="Times New Roman" pitchFamily="18" charset="0"/>
              </a:rPr>
              <a:t>(x)</a:t>
            </a:r>
            <a:r>
              <a:rPr lang="zh-CN" altLang="en-US" dirty="0">
                <a:latin typeface="Times New Roman" pitchFamily="18" charset="0"/>
              </a:rPr>
              <a:t>与</a:t>
            </a:r>
            <a:r>
              <a:rPr lang="en-US" altLang="zh-CN" dirty="0" err="1">
                <a:solidFill>
                  <a:srgbClr val="FF0000"/>
                </a:solidFill>
                <a:latin typeface="Times New Roman" pitchFamily="18" charset="0"/>
              </a:rPr>
              <a:t>W</a:t>
            </a:r>
            <a:r>
              <a:rPr lang="en-US" altLang="zh-CN" baseline="-25000" dirty="0" err="1">
                <a:solidFill>
                  <a:srgbClr val="FF0000"/>
                </a:solidFill>
                <a:latin typeface="Times New Roman" pitchFamily="18" charset="0"/>
              </a:rPr>
              <a:t>j</a:t>
            </a:r>
            <a:r>
              <a:rPr lang="en-US" altLang="zh-CN" dirty="0">
                <a:solidFill>
                  <a:srgbClr val="FF0000"/>
                </a:solidFill>
                <a:latin typeface="Times New Roman" pitchFamily="18" charset="0"/>
              </a:rPr>
              <a:t>(x)</a:t>
            </a:r>
            <a:r>
              <a:rPr lang="en-US" altLang="zh-CN" dirty="0">
                <a:latin typeface="Times New Roman" pitchFamily="18" charset="0"/>
              </a:rPr>
              <a:t>      </a:t>
            </a:r>
            <a:r>
              <a:rPr lang="en-US" altLang="zh-CN" dirty="0"/>
              <a:t>②</a:t>
            </a:r>
            <a:r>
              <a:rPr lang="en-US" altLang="zh-CN" dirty="0">
                <a:latin typeface="Times New Roman" pitchFamily="18" charset="0"/>
              </a:rPr>
              <a:t> </a:t>
            </a:r>
            <a:r>
              <a:rPr lang="en-US" altLang="zh-CN" dirty="0" err="1">
                <a:solidFill>
                  <a:srgbClr val="FF0000"/>
                </a:solidFill>
                <a:latin typeface="Times New Roman" pitchFamily="18" charset="0"/>
              </a:rPr>
              <a:t>W</a:t>
            </a:r>
            <a:r>
              <a:rPr lang="en-US" altLang="zh-CN" baseline="-25000" dirty="0" err="1">
                <a:solidFill>
                  <a:srgbClr val="FF0000"/>
                </a:solidFill>
                <a:latin typeface="Times New Roman" pitchFamily="18" charset="0"/>
              </a:rPr>
              <a:t>i</a:t>
            </a:r>
            <a:r>
              <a:rPr lang="en-US" altLang="zh-CN" dirty="0">
                <a:solidFill>
                  <a:srgbClr val="FF0000"/>
                </a:solidFill>
                <a:latin typeface="Times New Roman" pitchFamily="18" charset="0"/>
              </a:rPr>
              <a:t>(x)</a:t>
            </a:r>
            <a:r>
              <a:rPr lang="zh-CN" altLang="en-US" dirty="0">
                <a:latin typeface="Times New Roman" pitchFamily="18" charset="0"/>
              </a:rPr>
              <a:t>与</a:t>
            </a:r>
            <a:r>
              <a:rPr lang="en-US" altLang="zh-CN" dirty="0" err="1">
                <a:solidFill>
                  <a:srgbClr val="FF0000"/>
                </a:solidFill>
                <a:latin typeface="Times New Roman" pitchFamily="18" charset="0"/>
              </a:rPr>
              <a:t>W</a:t>
            </a:r>
            <a:r>
              <a:rPr lang="en-US" altLang="zh-CN" baseline="-25000" dirty="0" err="1">
                <a:solidFill>
                  <a:srgbClr val="FF0000"/>
                </a:solidFill>
                <a:latin typeface="Times New Roman" pitchFamily="18" charset="0"/>
              </a:rPr>
              <a:t>j</a:t>
            </a:r>
            <a:r>
              <a:rPr lang="en-US" altLang="zh-CN" dirty="0">
                <a:solidFill>
                  <a:srgbClr val="FF0000"/>
                </a:solidFill>
                <a:latin typeface="Times New Roman" pitchFamily="18" charset="0"/>
              </a:rPr>
              <a:t>(x)</a:t>
            </a:r>
          </a:p>
          <a:p>
            <a:endParaRPr lang="en-US" altLang="zh-CN" dirty="0">
              <a:latin typeface="Times New Roman" pitchFamily="18" charset="0"/>
            </a:endParaRPr>
          </a:p>
          <a:p>
            <a:pPr>
              <a:buFontTx/>
              <a:buBlip>
                <a:blip r:embed="rId2"/>
              </a:buBlip>
            </a:pPr>
            <a:r>
              <a:rPr lang="en-US" altLang="zh-CN" sz="2800" b="1" dirty="0">
                <a:latin typeface="Times New Roman" pitchFamily="18" charset="0"/>
              </a:rPr>
              <a:t> </a:t>
            </a:r>
            <a:r>
              <a:rPr lang="zh-CN" altLang="en-US" b="1" dirty="0">
                <a:latin typeface="Times New Roman" pitchFamily="18" charset="0"/>
              </a:rPr>
              <a:t>操作顺序的交换（可交换、不可交换）</a:t>
            </a:r>
          </a:p>
          <a:p>
            <a:r>
              <a:rPr lang="en-US" altLang="zh-CN" dirty="0">
                <a:latin typeface="Times New Roman" pitchFamily="18" charset="0"/>
              </a:rPr>
              <a:t>——</a:t>
            </a:r>
            <a:r>
              <a:rPr lang="zh-CN" altLang="en-US" dirty="0"/>
              <a:t>不同事务的冲突操作和同一事务的两个操作均是</a:t>
            </a:r>
            <a:r>
              <a:rPr lang="zh-CN" altLang="en-US" dirty="0">
                <a:solidFill>
                  <a:srgbClr val="FF0000"/>
                </a:solidFill>
              </a:rPr>
              <a:t>不可交换</a:t>
            </a:r>
            <a:r>
              <a:rPr lang="zh-CN" altLang="en-US" dirty="0"/>
              <a:t>的。否则可能使操作序列的</a:t>
            </a:r>
            <a:r>
              <a:rPr lang="zh-CN" altLang="en-US" dirty="0">
                <a:solidFill>
                  <a:srgbClr val="FF0000"/>
                </a:solidFill>
              </a:rPr>
              <a:t>结果不等价</a:t>
            </a:r>
            <a:r>
              <a:rPr lang="zh-CN" altLang="en-US" dirty="0"/>
              <a:t>。</a:t>
            </a:r>
          </a:p>
          <a:p>
            <a:endParaRPr lang="zh-CN" altLang="en-US" dirty="0"/>
          </a:p>
          <a:p>
            <a:pPr>
              <a:buFontTx/>
              <a:buBlip>
                <a:blip r:embed="rId2"/>
              </a:buBlip>
            </a:pPr>
            <a:r>
              <a:rPr lang="zh-CN" altLang="en-US" sz="2800" b="1" dirty="0"/>
              <a:t> </a:t>
            </a:r>
            <a:r>
              <a:rPr lang="zh-CN" altLang="en-US" b="1" dirty="0"/>
              <a:t>在可交换的前提下，若干事务的操作交换顺序的结果是一个串行调度，则称这些事务是冲突可串行化的。</a:t>
            </a:r>
            <a:r>
              <a:rPr lang="zh-CN" altLang="en-US" dirty="0"/>
              <a:t> </a:t>
            </a:r>
            <a:endParaRPr lang="zh-CN" altLang="en-US" b="1" dirty="0"/>
          </a:p>
        </p:txBody>
      </p:sp>
      <p:sp>
        <p:nvSpPr>
          <p:cNvPr id="41987" name="AutoShape 3"/>
          <p:cNvSpPr>
            <a:spLocks noChangeArrowheads="1"/>
          </p:cNvSpPr>
          <p:nvPr/>
        </p:nvSpPr>
        <p:spPr bwMode="auto">
          <a:xfrm>
            <a:off x="8229600" y="11033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1988" name="AutoShape 4"/>
          <p:cNvSpPr>
            <a:spLocks noChangeArrowheads="1"/>
          </p:cNvSpPr>
          <p:nvPr/>
        </p:nvSpPr>
        <p:spPr bwMode="auto">
          <a:xfrm>
            <a:off x="8305800" y="4989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61847A9C-2F44-4631-A000-6D8355B9806C}" type="slidenum">
              <a:rPr lang="en-US" altLang="zh-CN"/>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026"/>
          <p:cNvSpPr txBox="1">
            <a:spLocks noChangeArrowheads="1"/>
          </p:cNvSpPr>
          <p:nvPr/>
        </p:nvSpPr>
        <p:spPr bwMode="auto">
          <a:xfrm>
            <a:off x="288925" y="415925"/>
            <a:ext cx="8550275" cy="6370975"/>
          </a:xfrm>
          <a:prstGeom prst="rect">
            <a:avLst/>
          </a:prstGeom>
          <a:noFill/>
          <a:ln w="9525">
            <a:noFill/>
            <a:miter lim="800000"/>
            <a:headEnd/>
            <a:tailEnd/>
          </a:ln>
        </p:spPr>
        <p:txBody>
          <a:bodyPr>
            <a:spAutoFit/>
          </a:bodyPr>
          <a:lstStyle/>
          <a:p>
            <a:r>
              <a:rPr lang="zh-CN" altLang="en-US" dirty="0"/>
              <a:t>例：</a:t>
            </a:r>
            <a:r>
              <a:rPr lang="en-US" altLang="zh-CN" dirty="0"/>
              <a:t>Sc1=</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经过冲突等价的操作交换，得到如下调度序列</a:t>
            </a:r>
          </a:p>
          <a:p>
            <a:r>
              <a:rPr lang="zh-CN" altLang="en-US" dirty="0"/>
              <a:t>     </a:t>
            </a:r>
            <a:r>
              <a:rPr lang="en-US" altLang="zh-CN" dirty="0"/>
              <a:t>Sc2=</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 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显然，</a:t>
            </a:r>
            <a:r>
              <a:rPr lang="en-US" altLang="zh-CN" dirty="0"/>
              <a:t>Sc2</a:t>
            </a:r>
            <a:r>
              <a:rPr lang="zh-CN" altLang="en-US" dirty="0"/>
              <a:t>等价于先执行</a:t>
            </a:r>
            <a:r>
              <a:rPr lang="en-US" altLang="zh-CN" dirty="0"/>
              <a:t>T1</a:t>
            </a:r>
            <a:r>
              <a:rPr lang="zh-CN" altLang="en-US" dirty="0"/>
              <a:t>再执行</a:t>
            </a:r>
            <a:r>
              <a:rPr lang="en-US" altLang="zh-CN" dirty="0"/>
              <a:t>T2</a:t>
            </a:r>
            <a:r>
              <a:rPr lang="zh-CN" altLang="en-US" dirty="0"/>
              <a:t>的串行调度，因此，</a:t>
            </a:r>
            <a:r>
              <a:rPr lang="en-US" altLang="zh-CN" dirty="0"/>
              <a:t>Sc1</a:t>
            </a:r>
            <a:r>
              <a:rPr lang="zh-CN" altLang="en-US" dirty="0"/>
              <a:t>是一个冲突可串行化的调度。</a:t>
            </a:r>
          </a:p>
          <a:p>
            <a:endParaRPr lang="zh-CN" altLang="en-US" dirty="0"/>
          </a:p>
          <a:p>
            <a:r>
              <a:rPr lang="zh-CN" altLang="en-US" dirty="0"/>
              <a:t>例：有三个事务</a:t>
            </a:r>
            <a:r>
              <a:rPr lang="en-US" altLang="zh-CN" dirty="0"/>
              <a:t>T1=W1(Y)W1(X)</a:t>
            </a:r>
            <a:r>
              <a:rPr lang="zh-CN" altLang="en-US" dirty="0"/>
              <a:t>，</a:t>
            </a:r>
            <a:r>
              <a:rPr lang="en-US" altLang="zh-CN" dirty="0"/>
              <a:t>T2=W2(Y)W2(X)</a:t>
            </a:r>
            <a:r>
              <a:rPr lang="zh-CN" altLang="en-US" dirty="0"/>
              <a:t>，</a:t>
            </a:r>
            <a:r>
              <a:rPr lang="en-US" altLang="zh-CN" dirty="0"/>
              <a:t>T3=W3(X)</a:t>
            </a:r>
            <a:r>
              <a:rPr lang="zh-CN" altLang="en-US" dirty="0"/>
              <a:t>，两种调度方案：</a:t>
            </a:r>
          </a:p>
          <a:p>
            <a:r>
              <a:rPr lang="zh-CN" altLang="en-US" dirty="0"/>
              <a:t>      </a:t>
            </a:r>
          </a:p>
          <a:p>
            <a:r>
              <a:rPr lang="zh-CN" altLang="en-US" dirty="0"/>
              <a:t> </a:t>
            </a:r>
            <a:r>
              <a:rPr lang="en-US" altLang="zh-CN" dirty="0" smtClean="0"/>
              <a:t>L1=W</a:t>
            </a:r>
            <a:r>
              <a:rPr lang="en-US" altLang="zh-CN" baseline="-25000" dirty="0" smtClean="0"/>
              <a:t>1</a:t>
            </a:r>
            <a:r>
              <a:rPr lang="en-US" altLang="zh-CN" dirty="0" smtClean="0"/>
              <a:t>(Y)W</a:t>
            </a:r>
            <a:r>
              <a:rPr lang="en-US" altLang="zh-CN" baseline="-25000" dirty="0" smtClean="0"/>
              <a:t>1</a:t>
            </a:r>
            <a:r>
              <a:rPr lang="en-US" altLang="zh-CN" dirty="0" smtClean="0"/>
              <a:t>(X)W</a:t>
            </a:r>
            <a:r>
              <a:rPr lang="en-US" altLang="zh-CN" baseline="-25000" dirty="0" smtClean="0"/>
              <a:t>2</a:t>
            </a:r>
            <a:r>
              <a:rPr lang="en-US" altLang="zh-CN" dirty="0" smtClean="0"/>
              <a:t>(Y)W</a:t>
            </a:r>
            <a:r>
              <a:rPr lang="en-US" altLang="zh-CN" baseline="-25000" dirty="0" smtClean="0"/>
              <a:t>2</a:t>
            </a:r>
            <a:r>
              <a:rPr lang="en-US" altLang="zh-CN" dirty="0" smtClean="0"/>
              <a:t>(X)</a:t>
            </a:r>
            <a:r>
              <a:rPr lang="en-US" altLang="zh-CN" dirty="0" smtClean="0">
                <a:solidFill>
                  <a:srgbClr val="FF0000"/>
                </a:solidFill>
              </a:rPr>
              <a:t>W</a:t>
            </a:r>
            <a:r>
              <a:rPr lang="en-US" altLang="zh-CN" baseline="-25000" dirty="0" smtClean="0">
                <a:solidFill>
                  <a:srgbClr val="FF0000"/>
                </a:solidFill>
              </a:rPr>
              <a:t>3</a:t>
            </a:r>
            <a:r>
              <a:rPr lang="en-US" altLang="zh-CN" dirty="0">
                <a:solidFill>
                  <a:srgbClr val="FF0000"/>
                </a:solidFill>
              </a:rPr>
              <a:t>(X) </a:t>
            </a:r>
            <a:r>
              <a:rPr lang="en-US" altLang="zh-CN" dirty="0" smtClean="0">
                <a:solidFill>
                  <a:srgbClr val="FF0000"/>
                </a:solidFill>
              </a:rPr>
              <a:t>W</a:t>
            </a:r>
            <a:r>
              <a:rPr lang="en-US" altLang="zh-CN" baseline="-25000" dirty="0" smtClean="0">
                <a:solidFill>
                  <a:srgbClr val="FF0000"/>
                </a:solidFill>
              </a:rPr>
              <a:t>3</a:t>
            </a:r>
            <a:r>
              <a:rPr lang="en-US" altLang="zh-CN" dirty="0" smtClean="0">
                <a:solidFill>
                  <a:srgbClr val="FF0000"/>
                </a:solidFill>
              </a:rPr>
              <a:t>(Y)</a:t>
            </a:r>
            <a:endParaRPr lang="en-US" altLang="zh-CN" dirty="0">
              <a:solidFill>
                <a:srgbClr val="FF0000"/>
              </a:solidFill>
            </a:endParaRPr>
          </a:p>
          <a:p>
            <a:r>
              <a:rPr lang="en-US" altLang="zh-CN" dirty="0"/>
              <a:t>      </a:t>
            </a:r>
          </a:p>
          <a:p>
            <a:r>
              <a:rPr lang="en-US" altLang="zh-CN" dirty="0"/>
              <a:t> </a:t>
            </a:r>
            <a:r>
              <a:rPr lang="en-US" altLang="zh-CN" dirty="0" smtClean="0"/>
              <a:t>L2=W</a:t>
            </a:r>
            <a:r>
              <a:rPr lang="en-US" altLang="zh-CN" baseline="-25000" dirty="0" smtClean="0"/>
              <a:t>1</a:t>
            </a:r>
            <a:r>
              <a:rPr lang="en-US" altLang="zh-CN" dirty="0" smtClean="0"/>
              <a:t>(Y)W</a:t>
            </a:r>
            <a:r>
              <a:rPr lang="en-US" altLang="zh-CN" baseline="-25000" dirty="0" smtClean="0"/>
              <a:t>2</a:t>
            </a:r>
            <a:r>
              <a:rPr lang="en-US" altLang="zh-CN" dirty="0" smtClean="0"/>
              <a:t>(Y)W</a:t>
            </a:r>
            <a:r>
              <a:rPr lang="en-US" altLang="zh-CN" baseline="-25000" dirty="0" smtClean="0"/>
              <a:t>2</a:t>
            </a:r>
            <a:r>
              <a:rPr lang="en-US" altLang="zh-CN" dirty="0" smtClean="0"/>
              <a:t>(X)W</a:t>
            </a:r>
            <a:r>
              <a:rPr lang="en-US" altLang="zh-CN" baseline="-25000" dirty="0" smtClean="0"/>
              <a:t>1</a:t>
            </a:r>
            <a:r>
              <a:rPr lang="en-US" altLang="zh-CN" dirty="0" smtClean="0"/>
              <a:t>(X)</a:t>
            </a:r>
            <a:r>
              <a:rPr lang="en-US" altLang="zh-CN" dirty="0" smtClean="0">
                <a:solidFill>
                  <a:srgbClr val="FF0000"/>
                </a:solidFill>
              </a:rPr>
              <a:t>W</a:t>
            </a:r>
            <a:r>
              <a:rPr lang="en-US" altLang="zh-CN" baseline="-25000" dirty="0" smtClean="0">
                <a:solidFill>
                  <a:srgbClr val="FF0000"/>
                </a:solidFill>
              </a:rPr>
              <a:t>3</a:t>
            </a:r>
            <a:r>
              <a:rPr lang="en-US" altLang="zh-CN" dirty="0">
                <a:solidFill>
                  <a:srgbClr val="FF0000"/>
                </a:solidFill>
              </a:rPr>
              <a:t>(X) W</a:t>
            </a:r>
            <a:r>
              <a:rPr lang="en-US" altLang="zh-CN" baseline="-25000" dirty="0">
                <a:solidFill>
                  <a:srgbClr val="FF0000"/>
                </a:solidFill>
              </a:rPr>
              <a:t>3</a:t>
            </a:r>
            <a:r>
              <a:rPr lang="en-US" altLang="zh-CN" dirty="0">
                <a:solidFill>
                  <a:srgbClr val="FF0000"/>
                </a:solidFill>
              </a:rPr>
              <a:t>(Y)</a:t>
            </a:r>
          </a:p>
          <a:p>
            <a:r>
              <a:rPr lang="en-US" altLang="zh-CN" dirty="0"/>
              <a:t>      </a:t>
            </a:r>
          </a:p>
          <a:p>
            <a:r>
              <a:rPr lang="en-US" altLang="zh-CN" dirty="0"/>
              <a:t>      L1</a:t>
            </a:r>
            <a:r>
              <a:rPr lang="zh-CN" altLang="en-US" dirty="0"/>
              <a:t>是一个串行调度，</a:t>
            </a:r>
            <a:r>
              <a:rPr lang="en-US" altLang="zh-CN" dirty="0"/>
              <a:t>L2</a:t>
            </a:r>
            <a:r>
              <a:rPr lang="zh-CN" altLang="en-US" dirty="0"/>
              <a:t>不能实现冲突可串行化，但是</a:t>
            </a:r>
            <a:r>
              <a:rPr lang="en-US" altLang="zh-CN" dirty="0"/>
              <a:t>L2</a:t>
            </a:r>
            <a:r>
              <a:rPr lang="zh-CN" altLang="en-US" dirty="0"/>
              <a:t>是可串行化的，因为其结果等价于</a:t>
            </a:r>
            <a:r>
              <a:rPr lang="en-US" altLang="zh-CN" dirty="0"/>
              <a:t>L1</a:t>
            </a:r>
            <a:r>
              <a:rPr lang="zh-CN" altLang="en-US" dirty="0"/>
              <a:t>的结果。 </a:t>
            </a:r>
          </a:p>
        </p:txBody>
      </p:sp>
      <p:sp>
        <p:nvSpPr>
          <p:cNvPr id="6" name="灯片编号占位符 5"/>
          <p:cNvSpPr>
            <a:spLocks noGrp="1"/>
          </p:cNvSpPr>
          <p:nvPr>
            <p:ph type="sldNum" sz="quarter" idx="12"/>
          </p:nvPr>
        </p:nvSpPr>
        <p:spPr/>
        <p:txBody>
          <a:bodyPr/>
          <a:lstStyle/>
          <a:p>
            <a:pPr>
              <a:defRPr/>
            </a:pPr>
            <a:fld id="{912921BD-ABCF-4EF0-A44F-CD54DA6E0557}" type="slidenum">
              <a:rPr lang="en-US" altLang="zh-CN"/>
              <a:pPr>
                <a:defRPr/>
              </a:pPr>
              <a:t>37</a:t>
            </a:fld>
            <a:endParaRPr lang="en-US" altLang="zh-CN"/>
          </a:p>
        </p:txBody>
      </p:sp>
      <p:sp>
        <p:nvSpPr>
          <p:cNvPr id="2" name="圆角矩形标注 1"/>
          <p:cNvSpPr/>
          <p:nvPr/>
        </p:nvSpPr>
        <p:spPr>
          <a:xfrm>
            <a:off x="6677000" y="3861048"/>
            <a:ext cx="2359496" cy="1872208"/>
          </a:xfrm>
          <a:prstGeom prst="wedgeRoundRectCallout">
            <a:avLst>
              <a:gd name="adj1" fmla="val -66582"/>
              <a:gd name="adj2" fmla="val -529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冲突可串行化是必要条件么？</a:t>
            </a:r>
            <a:endParaRPr lang="en-US" altLang="zh-CN" dirty="0" smtClean="0"/>
          </a:p>
          <a:p>
            <a:pPr algn="ctr"/>
            <a:endParaRPr lang="en-US" altLang="zh-CN" dirty="0" smtClean="0"/>
          </a:p>
          <a:p>
            <a:pPr algn="ctr"/>
            <a:r>
              <a:rPr lang="zh-CN" altLang="en-US" dirty="0"/>
              <a:t>能</a:t>
            </a:r>
            <a:r>
              <a:rPr lang="zh-CN" altLang="en-US" dirty="0" smtClean="0"/>
              <a:t>作为调度正确性标准么？</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问题思考</a:t>
            </a:r>
            <a:endParaRPr lang="zh-CN" altLang="en-US" dirty="0"/>
          </a:p>
        </p:txBody>
      </p:sp>
      <p:sp>
        <p:nvSpPr>
          <p:cNvPr id="4" name="内容占位符 3"/>
          <p:cNvSpPr>
            <a:spLocks noGrp="1"/>
          </p:cNvSpPr>
          <p:nvPr>
            <p:ph idx="1"/>
          </p:nvPr>
        </p:nvSpPr>
        <p:spPr/>
        <p:txBody>
          <a:bodyPr/>
          <a:lstStyle/>
          <a:p>
            <a:r>
              <a:rPr lang="zh-CN" altLang="en-US" sz="2800" dirty="0" smtClean="0"/>
              <a:t>冲突可串行化：在完全验证可串行化难以实施的情况下寻找接近答案的解决方案</a:t>
            </a:r>
            <a:endParaRPr lang="en-US" altLang="zh-CN" sz="2800" dirty="0" smtClean="0"/>
          </a:p>
          <a:p>
            <a:pPr>
              <a:buNone/>
            </a:pPr>
            <a:endParaRPr lang="zh-CN" altLang="en-US" sz="2800" dirty="0" smtClean="0"/>
          </a:p>
          <a:p>
            <a:r>
              <a:rPr lang="zh-CN" altLang="en-US" sz="2800" dirty="0" smtClean="0"/>
              <a:t>还有没有更好的等价方案？</a:t>
            </a:r>
            <a:endParaRPr lang="en-US" altLang="zh-CN" sz="2800" dirty="0" smtClean="0"/>
          </a:p>
          <a:p>
            <a:pPr>
              <a:buNone/>
            </a:pPr>
            <a:r>
              <a:rPr lang="en-US" altLang="zh-CN" sz="2800" dirty="0" smtClean="0"/>
              <a:t>     </a:t>
            </a:r>
            <a:r>
              <a:rPr lang="zh-CN" altLang="en-US" sz="2800" dirty="0" smtClean="0"/>
              <a:t>视图可串行化</a:t>
            </a:r>
          </a:p>
          <a:p>
            <a:pPr>
              <a:buNone/>
            </a:pPr>
            <a:endParaRPr lang="zh-CN" altLang="en-US" sz="2800"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38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2725" y="717550"/>
            <a:ext cx="8702675" cy="5632311"/>
          </a:xfrm>
          <a:prstGeom prst="rect">
            <a:avLst/>
          </a:prstGeom>
          <a:noFill/>
          <a:ln w="9525">
            <a:noFill/>
            <a:miter lim="800000"/>
            <a:headEnd/>
            <a:tailEnd/>
          </a:ln>
        </p:spPr>
        <p:txBody>
          <a:bodyPr>
            <a:spAutoFit/>
          </a:bodyPr>
          <a:lstStyle/>
          <a:p>
            <a:r>
              <a:rPr lang="en-US" altLang="zh-CN" b="1" dirty="0">
                <a:latin typeface="黑体" pitchFamily="2" charset="-122"/>
                <a:ea typeface="黑体" pitchFamily="2" charset="-122"/>
              </a:rPr>
              <a:t>11.5 </a:t>
            </a:r>
            <a:r>
              <a:rPr lang="zh-CN" altLang="en-US" b="1" dirty="0">
                <a:latin typeface="黑体" pitchFamily="2" charset="-122"/>
                <a:ea typeface="黑体" pitchFamily="2" charset="-122"/>
              </a:rPr>
              <a:t>两段锁（</a:t>
            </a:r>
            <a:r>
              <a:rPr lang="en-US" altLang="zh-CN" b="1" dirty="0">
                <a:latin typeface="黑体" pitchFamily="2" charset="-122"/>
                <a:ea typeface="黑体" pitchFamily="2" charset="-122"/>
              </a:rPr>
              <a:t>2PL</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two-phase locking</a:t>
            </a:r>
            <a:r>
              <a:rPr lang="zh-CN" altLang="en-US" b="1" dirty="0">
                <a:latin typeface="黑体" pitchFamily="2" charset="-122"/>
                <a:ea typeface="黑体" pitchFamily="2" charset="-122"/>
              </a:rPr>
              <a:t>）协议</a:t>
            </a:r>
          </a:p>
          <a:p>
            <a:r>
              <a:rPr lang="en-US" altLang="zh-CN" b="1" dirty="0">
                <a:latin typeface="黑体" pitchFamily="2" charset="-122"/>
                <a:ea typeface="黑体" pitchFamily="2" charset="-122"/>
              </a:rPr>
              <a:t>11.5.1 </a:t>
            </a:r>
            <a:r>
              <a:rPr lang="zh-CN" altLang="en-US" b="1" dirty="0">
                <a:latin typeface="黑体" pitchFamily="2" charset="-122"/>
                <a:ea typeface="黑体" pitchFamily="2" charset="-122"/>
              </a:rPr>
              <a:t>概述</a:t>
            </a:r>
          </a:p>
          <a:p>
            <a:r>
              <a:rPr lang="en-US" altLang="zh-CN" dirty="0"/>
              <a:t>1) </a:t>
            </a:r>
            <a:r>
              <a:rPr lang="zh-CN" altLang="en-US" dirty="0"/>
              <a:t>封锁协议的概念</a:t>
            </a:r>
          </a:p>
          <a:p>
            <a:r>
              <a:rPr lang="en-US" altLang="zh-CN" dirty="0">
                <a:latin typeface="Times New Roman" pitchFamily="18" charset="0"/>
              </a:rPr>
              <a:t>——</a:t>
            </a:r>
            <a:r>
              <a:rPr lang="zh-CN" altLang="en-US" dirty="0"/>
              <a:t>申请、持有和释放锁的规则。</a:t>
            </a:r>
          </a:p>
          <a:p>
            <a:r>
              <a:rPr lang="en-US" altLang="zh-CN" dirty="0"/>
              <a:t>2) </a:t>
            </a:r>
            <a:r>
              <a:rPr lang="zh-CN" altLang="en-US" dirty="0"/>
              <a:t>目的</a:t>
            </a:r>
          </a:p>
          <a:p>
            <a:r>
              <a:rPr lang="en-US" altLang="zh-CN" dirty="0">
                <a:latin typeface="Times New Roman" pitchFamily="18" charset="0"/>
              </a:rPr>
              <a:t>——</a:t>
            </a:r>
            <a:r>
              <a:rPr lang="zh-CN" altLang="en-US" dirty="0"/>
              <a:t>实现正确的并发操作调度。	</a:t>
            </a:r>
          </a:p>
          <a:p>
            <a:r>
              <a:rPr lang="en-US" altLang="zh-CN" dirty="0"/>
              <a:t>3) </a:t>
            </a:r>
            <a:r>
              <a:rPr lang="zh-CN" altLang="en-US" dirty="0" smtClean="0"/>
              <a:t>锁协议的类别</a:t>
            </a:r>
            <a:endParaRPr lang="zh-CN" altLang="en-US" dirty="0"/>
          </a:p>
          <a:p>
            <a:r>
              <a:rPr lang="zh-CN" altLang="en-US" dirty="0"/>
              <a:t>① 支持一致性维护的三级封锁协议；</a:t>
            </a:r>
          </a:p>
          <a:p>
            <a:r>
              <a:rPr lang="zh-CN" altLang="en-US" dirty="0"/>
              <a:t>② 支持并发调度可串行化的两段锁协议；</a:t>
            </a:r>
          </a:p>
          <a:p>
            <a:r>
              <a:rPr lang="zh-CN" altLang="en-US" dirty="0"/>
              <a:t>③ 避免死锁协议。</a:t>
            </a:r>
          </a:p>
          <a:p>
            <a:endParaRPr lang="zh-CN" altLang="en-US" dirty="0"/>
          </a:p>
          <a:p>
            <a:r>
              <a:rPr lang="en-US" altLang="zh-CN" b="1" dirty="0">
                <a:latin typeface="黑体" pitchFamily="2" charset="-122"/>
                <a:ea typeface="黑体" pitchFamily="2" charset="-122"/>
              </a:rPr>
              <a:t>11.5.2 </a:t>
            </a:r>
            <a:r>
              <a:rPr lang="zh-CN" altLang="en-US" b="1" dirty="0">
                <a:latin typeface="黑体" pitchFamily="2" charset="-122"/>
                <a:ea typeface="黑体" pitchFamily="2" charset="-122"/>
              </a:rPr>
              <a:t>两阶段锁</a:t>
            </a:r>
          </a:p>
          <a:p>
            <a:r>
              <a:rPr lang="en-US" altLang="zh-CN" dirty="0"/>
              <a:t>1</a:t>
            </a:r>
            <a:r>
              <a:rPr lang="zh-CN" altLang="en-US" dirty="0">
                <a:latin typeface="Times New Roman" pitchFamily="18" charset="0"/>
              </a:rPr>
              <a:t>）含义</a:t>
            </a:r>
            <a:endParaRPr lang="zh-CN" altLang="en-US" dirty="0"/>
          </a:p>
          <a:p>
            <a:r>
              <a:rPr lang="zh-CN" altLang="en-US" dirty="0">
                <a:latin typeface="Times New Roman" pitchFamily="18" charset="0"/>
              </a:rPr>
              <a:t>        事务分为两个阶段，第一阶段称为</a:t>
            </a:r>
            <a:r>
              <a:rPr lang="zh-CN" altLang="en-US" dirty="0">
                <a:solidFill>
                  <a:srgbClr val="FF0000"/>
                </a:solidFill>
                <a:latin typeface="Times New Roman" pitchFamily="18" charset="0"/>
              </a:rPr>
              <a:t>扩展阶段</a:t>
            </a:r>
            <a:r>
              <a:rPr lang="zh-CN" altLang="en-US" dirty="0">
                <a:latin typeface="Times New Roman" pitchFamily="18" charset="0"/>
              </a:rPr>
              <a:t>（获得锁）；第二阶段称为</a:t>
            </a:r>
            <a:r>
              <a:rPr lang="zh-CN" altLang="en-US" dirty="0">
                <a:solidFill>
                  <a:srgbClr val="FF0000"/>
                </a:solidFill>
                <a:latin typeface="Times New Roman" pitchFamily="18" charset="0"/>
              </a:rPr>
              <a:t>收缩阶段</a:t>
            </a:r>
            <a:r>
              <a:rPr lang="zh-CN" altLang="en-US" dirty="0">
                <a:latin typeface="Times New Roman" pitchFamily="18" charset="0"/>
              </a:rPr>
              <a:t>（释放锁）。</a:t>
            </a:r>
          </a:p>
        </p:txBody>
      </p:sp>
      <p:sp>
        <p:nvSpPr>
          <p:cNvPr id="6" name="灯片编号占位符 5"/>
          <p:cNvSpPr>
            <a:spLocks noGrp="1"/>
          </p:cNvSpPr>
          <p:nvPr>
            <p:ph type="sldNum" sz="quarter" idx="12"/>
          </p:nvPr>
        </p:nvSpPr>
        <p:spPr/>
        <p:txBody>
          <a:bodyPr/>
          <a:lstStyle/>
          <a:p>
            <a:pPr>
              <a:defRPr/>
            </a:pPr>
            <a:fld id="{EFBF9CBF-FD36-4E3C-BFBB-319B10038B62}" type="slidenum">
              <a:rPr lang="en-US" altLang="zh-CN"/>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2725" y="714356"/>
            <a:ext cx="8702675" cy="563231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一致性</a:t>
            </a:r>
            <a:r>
              <a:rPr kumimoji="1" lang="zh-CN" altLang="en-US" sz="2400" b="0"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a:t>
            </a:r>
            <a:r>
              <a:rPr kumimoji="1" lang="en-US" altLang="zh-CN" sz="2400" b="0" i="0" u="none" strike="noStrike" kern="1200" cap="none" spc="0" normalizeH="0" baseline="0" noProof="0" dirty="0" smtClean="0">
                <a:ln>
                  <a:noFill/>
                </a:ln>
                <a:solidFill>
                  <a:srgbClr val="FF0000"/>
                </a:solidFill>
                <a:effectLst/>
                <a:uLnTx/>
                <a:uFillTx/>
                <a:latin typeface="Verdana" pitchFamily="34" charset="0"/>
                <a:ea typeface="宋体" pitchFamily="2" charset="-122"/>
                <a:cs typeface="+mn-cs"/>
              </a:rPr>
              <a:t>Consistency</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事务</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的执行必须是将</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从一个正确（一致）状态</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转换到</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另一个正确（一致）状态</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例：一个人的工龄不能大于年龄，则工龄的增长和年龄的增长必须一致的、配套的修改。</a:t>
            </a:r>
            <a:endPar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例：</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转帐</a:t>
            </a:r>
            <a:r>
              <a:rPr kumimoji="1"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pitchFamily="2" charset="-122"/>
                <a:cs typeface="+mn-cs"/>
              </a:rPr>
              <a:t>问题</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有</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100</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万人民币是一个正确状态，</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减去</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50</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万</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帐</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上相应</a:t>
            </a:r>
            <a:r>
              <a:rPr kumimoji="1"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pitchFamily="2" charset="-122"/>
                <a:cs typeface="+mn-cs"/>
              </a:rPr>
              <a:t>增加</a:t>
            </a:r>
            <a:r>
              <a:rPr kumimoji="1" lang="en-US" altLang="zh-CN" sz="2400" b="0" i="0" u="none" strike="noStrike" kern="1200" cap="none" spc="0" normalizeH="0" baseline="0" noProof="0" dirty="0" smtClean="0">
                <a:ln>
                  <a:noFill/>
                </a:ln>
                <a:solidFill>
                  <a:srgbClr val="FF0000"/>
                </a:solidFill>
                <a:effectLst/>
                <a:uLnTx/>
                <a:uFillTx/>
                <a:latin typeface="Verdana" pitchFamily="34" charset="0"/>
                <a:ea typeface="宋体" pitchFamily="2" charset="-122"/>
                <a:cs typeface="+mn-cs"/>
              </a:rPr>
              <a:t>50</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万</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从一个正确状态转变另一个正确</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状态。    </a:t>
            </a:r>
            <a:endPar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a:t>
            </a:r>
            <a:r>
              <a:rPr kumimoji="1" lang="zh-CN" altLang="en-US" sz="2400" b="0" i="1"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这</a:t>
            </a:r>
            <a:r>
              <a:rPr kumimoji="1" lang="zh-CN" altLang="en-US" sz="2400" b="0" i="1"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两个操作，若只做其中一个，则不能实现</a:t>
            </a:r>
            <a:r>
              <a:rPr kumimoji="1" lang="en-US" altLang="zh-CN" sz="2400" b="0" i="1" u="none" strike="noStrike" kern="1200" cap="none" spc="0" normalizeH="0" baseline="0" noProof="0" dirty="0">
                <a:ln>
                  <a:noFill/>
                </a:ln>
                <a:solidFill>
                  <a:srgbClr val="0000FF"/>
                </a:solidFill>
                <a:effectLst/>
                <a:uLnTx/>
                <a:uFillTx/>
                <a:latin typeface="Verdana" pitchFamily="34" charset="0"/>
                <a:ea typeface="宋体" pitchFamily="2" charset="-122"/>
                <a:cs typeface="+mn-cs"/>
              </a:rPr>
              <a:t>DB</a:t>
            </a:r>
            <a:r>
              <a:rPr kumimoji="1" lang="zh-CN" altLang="en-US" sz="2400" b="0" i="1"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从一个正确状态转到另一个正确状态，破坏了事务一致性</a:t>
            </a:r>
            <a:r>
              <a:rPr kumimoji="1" lang="zh-CN" altLang="en-US" sz="2400" b="0" i="1"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a:t>
            </a:r>
            <a:endParaRPr kumimoji="1" lang="en-US" altLang="zh-CN" sz="2400" b="0" i="1"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例：</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将数据集合划分为</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三个子集，分三次读取三个子集的数据并进行小</a:t>
            </a:r>
            <a:r>
              <a:rPr kumimoji="1" lang="zh-CN" altLang="en-US" sz="2400" b="0" i="0" u="none" strike="noStrike" kern="1200" cap="none" spc="0" normalizeH="0" baseline="0" noProof="0" dirty="0" smtClean="0">
                <a:ln>
                  <a:noFill/>
                </a:ln>
                <a:solidFill>
                  <a:srgbClr val="FF0000"/>
                </a:solidFill>
                <a:effectLst/>
                <a:uLnTx/>
                <a:uFillTx/>
                <a:latin typeface="Verdana" pitchFamily="34" charset="0"/>
                <a:ea typeface="宋体" pitchFamily="2" charset="-122"/>
                <a:cs typeface="+mn-cs"/>
              </a:rPr>
              <a:t>计和</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总计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（一个事务内部的多次相关的读写操作，内容之间在全局逻辑上</a:t>
            </a:r>
            <a:r>
              <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应该是</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相容的、一致的）。</a:t>
            </a:r>
            <a:endParaRPr kumimoji="1" lang="en-US" altLang="zh-CN" sz="2400" b="0" i="1"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897580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250825" y="836613"/>
            <a:ext cx="8569325" cy="3416320"/>
          </a:xfrm>
          <a:prstGeom prst="rect">
            <a:avLst/>
          </a:prstGeom>
          <a:noFill/>
          <a:ln w="9525">
            <a:noFill/>
            <a:miter lim="800000"/>
            <a:headEnd/>
            <a:tailEnd/>
          </a:ln>
        </p:spPr>
        <p:txBody>
          <a:bodyPr>
            <a:spAutoFit/>
          </a:bodyPr>
          <a:lstStyle/>
          <a:p>
            <a:r>
              <a:rPr lang="zh-CN" altLang="en-US" dirty="0"/>
              <a:t>例：</a:t>
            </a:r>
            <a:r>
              <a:rPr lang="en-US" altLang="zh-CN" dirty="0"/>
              <a:t>T1</a:t>
            </a:r>
            <a:r>
              <a:rPr lang="zh-CN" altLang="en-US" dirty="0"/>
              <a:t>封锁序列：</a:t>
            </a:r>
          </a:p>
          <a:p>
            <a:r>
              <a:rPr lang="en-US" altLang="zh-CN" dirty="0" err="1">
                <a:solidFill>
                  <a:srgbClr val="0066FF"/>
                </a:solidFill>
              </a:rPr>
              <a:t>Slock</a:t>
            </a:r>
            <a:r>
              <a:rPr lang="en-US" altLang="zh-CN" dirty="0">
                <a:solidFill>
                  <a:srgbClr val="0066FF"/>
                </a:solidFill>
              </a:rPr>
              <a:t> A</a:t>
            </a:r>
            <a:r>
              <a:rPr lang="en-US" altLang="zh-CN" dirty="0">
                <a:solidFill>
                  <a:srgbClr val="0066FF"/>
                </a:solidFill>
                <a:latin typeface="Times New Roman" pitchFamily="18" charset="0"/>
              </a:rPr>
              <a:t>…</a:t>
            </a:r>
            <a:r>
              <a:rPr lang="en-US" altLang="zh-CN" dirty="0" err="1">
                <a:solidFill>
                  <a:srgbClr val="0066FF"/>
                </a:solidFill>
              </a:rPr>
              <a:t>Slock</a:t>
            </a:r>
            <a:r>
              <a:rPr lang="en-US" altLang="zh-CN" dirty="0">
                <a:solidFill>
                  <a:srgbClr val="0066FF"/>
                </a:solidFill>
              </a:rPr>
              <a:t> B</a:t>
            </a:r>
            <a:r>
              <a:rPr lang="en-US" altLang="zh-CN" dirty="0">
                <a:solidFill>
                  <a:srgbClr val="0066FF"/>
                </a:solidFill>
                <a:latin typeface="Times New Roman" pitchFamily="18" charset="0"/>
              </a:rPr>
              <a:t>…</a:t>
            </a:r>
            <a:r>
              <a:rPr lang="en-US" altLang="zh-CN" dirty="0" err="1">
                <a:solidFill>
                  <a:srgbClr val="0066FF"/>
                </a:solidFill>
              </a:rPr>
              <a:t>Xlock</a:t>
            </a:r>
            <a:r>
              <a:rPr lang="en-US" altLang="zh-CN" dirty="0">
                <a:solidFill>
                  <a:srgbClr val="0066FF"/>
                </a:solidFill>
              </a:rPr>
              <a:t> C</a:t>
            </a:r>
            <a:r>
              <a:rPr lang="en-US" altLang="zh-CN" dirty="0">
                <a:solidFill>
                  <a:srgbClr val="0066FF"/>
                </a:solidFill>
                <a:latin typeface="Times New Roman" pitchFamily="18" charset="0"/>
              </a:rPr>
              <a:t>…</a:t>
            </a:r>
            <a:r>
              <a:rPr lang="en-US" altLang="zh-CN" dirty="0">
                <a:solidFill>
                  <a:srgbClr val="FF0000"/>
                </a:solidFill>
              </a:rPr>
              <a:t>Unlock B</a:t>
            </a:r>
            <a:r>
              <a:rPr lang="en-US" altLang="zh-CN" dirty="0">
                <a:solidFill>
                  <a:srgbClr val="FF0000"/>
                </a:solidFill>
                <a:latin typeface="Times New Roman" pitchFamily="18" charset="0"/>
              </a:rPr>
              <a:t>…</a:t>
            </a:r>
            <a:r>
              <a:rPr lang="en-US" altLang="zh-CN" dirty="0">
                <a:solidFill>
                  <a:srgbClr val="FF0000"/>
                </a:solidFill>
              </a:rPr>
              <a:t>Unlock A</a:t>
            </a:r>
          </a:p>
          <a:p>
            <a:r>
              <a:rPr lang="en-US" altLang="zh-CN" dirty="0">
                <a:solidFill>
                  <a:srgbClr val="FF0000"/>
                </a:solidFill>
                <a:latin typeface="Times New Roman" pitchFamily="18" charset="0"/>
              </a:rPr>
              <a:t>…</a:t>
            </a:r>
            <a:r>
              <a:rPr lang="en-US" altLang="zh-CN" dirty="0">
                <a:solidFill>
                  <a:srgbClr val="FF0000"/>
                </a:solidFill>
              </a:rPr>
              <a:t>Unlock C</a:t>
            </a:r>
            <a:r>
              <a:rPr lang="zh-CN" altLang="en-US" dirty="0">
                <a:solidFill>
                  <a:srgbClr val="FF0000"/>
                </a:solidFill>
              </a:rPr>
              <a:t>；</a:t>
            </a:r>
          </a:p>
          <a:p>
            <a:r>
              <a:rPr lang="zh-CN" altLang="en-US" dirty="0"/>
              <a:t>正确的遵守</a:t>
            </a:r>
            <a:r>
              <a:rPr lang="en-US" altLang="zh-CN" dirty="0"/>
              <a:t>2PL</a:t>
            </a:r>
            <a:r>
              <a:rPr lang="zh-CN" altLang="en-US" dirty="0"/>
              <a:t>协议，所有获得锁均在释放锁之前。</a:t>
            </a:r>
          </a:p>
          <a:p>
            <a:endParaRPr lang="zh-CN" altLang="en-US" dirty="0"/>
          </a:p>
          <a:p>
            <a:r>
              <a:rPr lang="zh-CN" altLang="en-US" dirty="0"/>
              <a:t>例：</a:t>
            </a:r>
            <a:r>
              <a:rPr lang="en-US" altLang="zh-CN" dirty="0"/>
              <a:t>T2</a:t>
            </a:r>
            <a:r>
              <a:rPr lang="zh-CN" altLang="en-US" dirty="0"/>
              <a:t>封锁序列：</a:t>
            </a:r>
          </a:p>
          <a:p>
            <a:r>
              <a:rPr lang="en-US" altLang="zh-CN" dirty="0" err="1">
                <a:solidFill>
                  <a:srgbClr val="1D22F9"/>
                </a:solidFill>
              </a:rPr>
              <a:t>Slock</a:t>
            </a:r>
            <a:r>
              <a:rPr lang="en-US" altLang="zh-CN" dirty="0">
                <a:solidFill>
                  <a:srgbClr val="1D22F9"/>
                </a:solidFill>
              </a:rPr>
              <a:t> A</a:t>
            </a:r>
            <a:r>
              <a:rPr lang="en-US" altLang="zh-CN" dirty="0">
                <a:solidFill>
                  <a:srgbClr val="1D22F9"/>
                </a:solidFill>
                <a:latin typeface="Times New Roman" pitchFamily="18" charset="0"/>
              </a:rPr>
              <a:t>…</a:t>
            </a:r>
            <a:r>
              <a:rPr lang="en-US" altLang="zh-CN" dirty="0">
                <a:solidFill>
                  <a:srgbClr val="FF0000"/>
                </a:solidFill>
              </a:rPr>
              <a:t>Unlock A</a:t>
            </a:r>
            <a:r>
              <a:rPr lang="en-US" altLang="zh-CN" dirty="0">
                <a:solidFill>
                  <a:srgbClr val="1D22F9"/>
                </a:solidFill>
                <a:latin typeface="Times New Roman" pitchFamily="18" charset="0"/>
              </a:rPr>
              <a:t>…</a:t>
            </a:r>
            <a:r>
              <a:rPr lang="en-US" altLang="zh-CN" dirty="0" err="1">
                <a:solidFill>
                  <a:srgbClr val="1D22F9"/>
                </a:solidFill>
              </a:rPr>
              <a:t>Slock</a:t>
            </a:r>
            <a:r>
              <a:rPr lang="en-US" altLang="zh-CN" dirty="0">
                <a:solidFill>
                  <a:srgbClr val="1D22F9"/>
                </a:solidFill>
              </a:rPr>
              <a:t> B</a:t>
            </a:r>
            <a:r>
              <a:rPr lang="en-US" altLang="zh-CN" dirty="0">
                <a:solidFill>
                  <a:srgbClr val="1D22F9"/>
                </a:solidFill>
                <a:latin typeface="Times New Roman" pitchFamily="18" charset="0"/>
              </a:rPr>
              <a:t>…</a:t>
            </a:r>
            <a:r>
              <a:rPr lang="en-US" altLang="zh-CN" dirty="0" err="1">
                <a:solidFill>
                  <a:srgbClr val="1D22F9"/>
                </a:solidFill>
              </a:rPr>
              <a:t>Xlock</a:t>
            </a:r>
            <a:r>
              <a:rPr lang="en-US" altLang="zh-CN" dirty="0">
                <a:solidFill>
                  <a:srgbClr val="1D22F9"/>
                </a:solidFill>
              </a:rPr>
              <a:t> </a:t>
            </a:r>
            <a:r>
              <a:rPr lang="en-US" altLang="zh-CN" dirty="0">
                <a:solidFill>
                  <a:srgbClr val="FF0000"/>
                </a:solidFill>
              </a:rPr>
              <a:t>C</a:t>
            </a:r>
            <a:r>
              <a:rPr lang="en-US" altLang="zh-CN" dirty="0">
                <a:solidFill>
                  <a:srgbClr val="FF0000"/>
                </a:solidFill>
                <a:latin typeface="Times New Roman" pitchFamily="18" charset="0"/>
              </a:rPr>
              <a:t>…</a:t>
            </a:r>
            <a:r>
              <a:rPr lang="en-US" altLang="zh-CN" dirty="0">
                <a:solidFill>
                  <a:srgbClr val="FF0000"/>
                </a:solidFill>
              </a:rPr>
              <a:t>Unlock C</a:t>
            </a:r>
          </a:p>
          <a:p>
            <a:r>
              <a:rPr lang="en-US" altLang="zh-CN" dirty="0">
                <a:solidFill>
                  <a:srgbClr val="FF0000"/>
                </a:solidFill>
                <a:latin typeface="Times New Roman" pitchFamily="18" charset="0"/>
              </a:rPr>
              <a:t>…</a:t>
            </a:r>
            <a:r>
              <a:rPr lang="en-US" altLang="zh-CN" dirty="0">
                <a:solidFill>
                  <a:srgbClr val="FF0000"/>
                </a:solidFill>
              </a:rPr>
              <a:t>Unlock B</a:t>
            </a:r>
            <a:r>
              <a:rPr lang="zh-CN" altLang="en-US" dirty="0">
                <a:solidFill>
                  <a:srgbClr val="FF0000"/>
                </a:solidFill>
              </a:rPr>
              <a:t>；</a:t>
            </a:r>
          </a:p>
          <a:p>
            <a:r>
              <a:rPr lang="zh-CN" altLang="en-US" dirty="0"/>
              <a:t>不正确（未遵守</a:t>
            </a:r>
            <a:r>
              <a:rPr lang="en-US" altLang="zh-CN" dirty="0"/>
              <a:t>2PL</a:t>
            </a:r>
            <a:r>
              <a:rPr lang="zh-CN" altLang="en-US" dirty="0"/>
              <a:t>协议）：不是所有申请锁均在释放之前。</a:t>
            </a:r>
          </a:p>
        </p:txBody>
      </p:sp>
      <p:sp>
        <p:nvSpPr>
          <p:cNvPr id="6" name="灯片编号占位符 5"/>
          <p:cNvSpPr>
            <a:spLocks noGrp="1"/>
          </p:cNvSpPr>
          <p:nvPr>
            <p:ph type="sldNum" sz="quarter" idx="12"/>
          </p:nvPr>
        </p:nvSpPr>
        <p:spPr/>
        <p:txBody>
          <a:bodyPr/>
          <a:lstStyle/>
          <a:p>
            <a:pPr>
              <a:defRPr/>
            </a:pPr>
            <a:fld id="{0AFF1DF8-1E18-40D5-933A-F6CEFEC3DF9B}" type="slidenum">
              <a:rPr lang="en-US" altLang="zh-CN"/>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 y="765175"/>
            <a:ext cx="8534400" cy="3378200"/>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）策略</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在对任何数据读、写之前，须先获得该数据锁（且）；</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在释放一个封锁之后，该事务不能再申请任何其它锁。</a:t>
            </a:r>
          </a:p>
          <a:p>
            <a:endParaRPr lang="zh-CN" altLang="en-US" dirty="0"/>
          </a:p>
          <a:p>
            <a:r>
              <a:rPr lang="en-US" altLang="zh-CN" dirty="0"/>
              <a:t>3</a:t>
            </a:r>
            <a:r>
              <a:rPr lang="zh-CN" altLang="en-US" dirty="0">
                <a:latin typeface="Times New Roman" pitchFamily="18" charset="0"/>
              </a:rPr>
              <a:t>）目标</a:t>
            </a:r>
            <a:endParaRPr lang="zh-CN" altLang="en-US" dirty="0"/>
          </a:p>
          <a:p>
            <a:r>
              <a:rPr lang="zh-CN" altLang="en-US" dirty="0">
                <a:latin typeface="Times New Roman" pitchFamily="18" charset="0"/>
              </a:rPr>
              <a:t>实现并发操作调度的可串行化。</a:t>
            </a:r>
            <a:endParaRPr lang="zh-CN" altLang="en-US" dirty="0"/>
          </a:p>
          <a:p>
            <a:r>
              <a:rPr lang="zh-CN" altLang="en-US" dirty="0">
                <a:latin typeface="Times New Roman" pitchFamily="18" charset="0"/>
              </a:rPr>
              <a:t>（释放一个锁之后又继续去获得另一个锁的事务仍然可能产生错误结果）</a:t>
            </a:r>
          </a:p>
        </p:txBody>
      </p:sp>
      <p:sp>
        <p:nvSpPr>
          <p:cNvPr id="6" name="灯片编号占位符 5"/>
          <p:cNvSpPr>
            <a:spLocks noGrp="1"/>
          </p:cNvSpPr>
          <p:nvPr>
            <p:ph type="sldNum" sz="quarter" idx="12"/>
          </p:nvPr>
        </p:nvSpPr>
        <p:spPr/>
        <p:txBody>
          <a:bodyPr/>
          <a:lstStyle/>
          <a:p>
            <a:pPr>
              <a:defRPr/>
            </a:pPr>
            <a:fld id="{68B7FF54-ABF6-4C1E-A44F-70496491CCB7}" type="slidenum">
              <a:rPr lang="en-US" altLang="zh-CN"/>
              <a:pPr>
                <a:defRPr/>
              </a:pPr>
              <a:t>41</a:t>
            </a:fld>
            <a:endParaRPr lang="en-US" altLang="zh-CN"/>
          </a:p>
        </p:txBody>
      </p:sp>
      <p:sp>
        <p:nvSpPr>
          <p:cNvPr id="2" name="圆角矩形标注 1"/>
          <p:cNvSpPr/>
          <p:nvPr/>
        </p:nvSpPr>
        <p:spPr>
          <a:xfrm>
            <a:off x="5652120" y="4581128"/>
            <a:ext cx="1512168" cy="864096"/>
          </a:xfrm>
          <a:prstGeom prst="wedgeRoundRectCallout">
            <a:avLst>
              <a:gd name="adj1" fmla="val -67667"/>
              <a:gd name="adj2" fmla="val -9830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到什么时候释放？</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2725" y="107950"/>
            <a:ext cx="8702675" cy="6370975"/>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）定理</a:t>
            </a:r>
            <a:endParaRPr lang="zh-CN" altLang="en-US" dirty="0"/>
          </a:p>
          <a:p>
            <a:r>
              <a:rPr lang="zh-CN" altLang="en-US" dirty="0">
                <a:latin typeface="Times New Roman" pitchFamily="18" charset="0"/>
              </a:rPr>
              <a:t>        若所有事务都遵守</a:t>
            </a:r>
            <a:r>
              <a:rPr lang="en-US" altLang="zh-CN" dirty="0"/>
              <a:t>2PL</a:t>
            </a:r>
            <a:r>
              <a:rPr lang="zh-CN" altLang="en-US" dirty="0">
                <a:latin typeface="Times New Roman" pitchFamily="18" charset="0"/>
              </a:rPr>
              <a:t>协议，则对这些事务的所有并发调度策略都是可串行化的。</a:t>
            </a:r>
            <a:endParaRPr lang="zh-CN" altLang="en-US" dirty="0"/>
          </a:p>
          <a:p>
            <a:endParaRPr lang="zh-CN" altLang="en-US" dirty="0">
              <a:latin typeface="Times New Roman" pitchFamily="18" charset="0"/>
            </a:endParaRPr>
          </a:p>
          <a:p>
            <a:r>
              <a:rPr lang="zh-CN" altLang="en-US" dirty="0">
                <a:latin typeface="Times New Roman" pitchFamily="18" charset="0"/>
              </a:rPr>
              <a:t>证明步骤：</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按</a:t>
            </a:r>
            <a:r>
              <a:rPr lang="en-US" altLang="zh-CN" dirty="0"/>
              <a:t>Lock</a:t>
            </a:r>
            <a:r>
              <a:rPr lang="zh-CN" altLang="en-US" dirty="0">
                <a:latin typeface="Times New Roman" pitchFamily="18" charset="0"/>
              </a:rPr>
              <a:t>、</a:t>
            </a:r>
            <a:r>
              <a:rPr lang="en-US" altLang="zh-CN" dirty="0" err="1" smtClean="0"/>
              <a:t>UnLock</a:t>
            </a:r>
            <a:r>
              <a:rPr lang="zh-CN" altLang="en-US" dirty="0" smtClean="0"/>
              <a:t>操作中</a:t>
            </a:r>
            <a:r>
              <a:rPr lang="en-US" altLang="zh-CN" dirty="0" smtClean="0"/>
              <a:t>wait</a:t>
            </a:r>
            <a:r>
              <a:rPr lang="zh-CN" altLang="en-US" dirty="0" smtClean="0"/>
              <a:t>关系的拓扑结构</a:t>
            </a:r>
            <a:r>
              <a:rPr lang="zh-CN" altLang="en-US" dirty="0" smtClean="0">
                <a:latin typeface="Times New Roman" pitchFamily="18" charset="0"/>
              </a:rPr>
              <a:t>建立</a:t>
            </a:r>
            <a:r>
              <a:rPr lang="zh-CN" altLang="en-US" dirty="0">
                <a:latin typeface="Times New Roman" pitchFamily="18" charset="0"/>
              </a:rPr>
              <a:t>有向图</a:t>
            </a:r>
            <a:r>
              <a:rPr lang="en-US" altLang="zh-CN" dirty="0"/>
              <a:t>G</a:t>
            </a:r>
            <a:r>
              <a:rPr lang="zh-CN" altLang="en-US" dirty="0">
                <a:latin typeface="Times New Roman" pitchFamily="18" charset="0"/>
              </a:rPr>
              <a:t>；</a:t>
            </a:r>
            <a:endParaRPr lang="zh-CN" altLang="en-US" dirty="0"/>
          </a:p>
          <a:p>
            <a:r>
              <a:rPr lang="zh-CN" altLang="en-US" dirty="0">
                <a:latin typeface="宋体" pitchFamily="2" charset="-122"/>
              </a:rPr>
              <a:t>② 假设不是可串行化调度；</a:t>
            </a:r>
            <a:endParaRPr lang="zh-CN" altLang="en-US" dirty="0"/>
          </a:p>
          <a:p>
            <a:r>
              <a:rPr lang="zh-CN" altLang="en-US" dirty="0">
                <a:latin typeface="宋体" pitchFamily="2" charset="-122"/>
              </a:rPr>
              <a:t>③ </a:t>
            </a:r>
            <a:r>
              <a:rPr lang="en-US" altLang="zh-CN" dirty="0">
                <a:latin typeface="宋体" pitchFamily="2" charset="-122"/>
              </a:rPr>
              <a:t>G</a:t>
            </a:r>
            <a:r>
              <a:rPr lang="zh-CN" altLang="en-US" dirty="0">
                <a:latin typeface="宋体" pitchFamily="2" charset="-122"/>
              </a:rPr>
              <a:t>中必存在冲突环路（虫洞定理）：</a:t>
            </a:r>
            <a:endParaRPr lang="zh-CN" altLang="en-US" dirty="0"/>
          </a:p>
          <a:p>
            <a:r>
              <a:rPr lang="en-US" altLang="zh-CN" dirty="0">
                <a:latin typeface="宋体" pitchFamily="2" charset="-122"/>
              </a:rPr>
              <a:t>Ti1→Ti2→</a:t>
            </a:r>
            <a:r>
              <a:rPr lang="en-US" altLang="zh-CN" dirty="0">
                <a:latin typeface="Times New Roman" pitchFamily="18" charset="0"/>
              </a:rPr>
              <a:t>……</a:t>
            </a:r>
            <a:r>
              <a:rPr lang="en-US" altLang="zh-CN" dirty="0">
                <a:latin typeface="宋体" pitchFamily="2" charset="-122"/>
              </a:rPr>
              <a:t>→Tjp→Ti1</a:t>
            </a:r>
            <a:r>
              <a:rPr lang="zh-CN" altLang="en-US" dirty="0">
                <a:latin typeface="宋体" pitchFamily="2" charset="-122"/>
              </a:rPr>
              <a:t>；其中某个冲突事务获得锁的前提是前面的冲突事务释放锁。</a:t>
            </a:r>
            <a:endParaRPr lang="zh-CN" altLang="en-US" dirty="0"/>
          </a:p>
          <a:p>
            <a:r>
              <a:rPr lang="zh-CN" altLang="en-US" dirty="0">
                <a:latin typeface="宋体" pitchFamily="2" charset="-122"/>
              </a:rPr>
              <a:t>④ </a:t>
            </a:r>
            <a:r>
              <a:rPr lang="en-US" altLang="zh-CN" dirty="0">
                <a:latin typeface="宋体" pitchFamily="2" charset="-122"/>
              </a:rPr>
              <a:t>Ti1</a:t>
            </a:r>
            <a:r>
              <a:rPr lang="zh-CN" altLang="en-US" dirty="0">
                <a:latin typeface="宋体" pitchFamily="2" charset="-122"/>
              </a:rPr>
              <a:t>解锁后又有</a:t>
            </a:r>
            <a:r>
              <a:rPr lang="en-US" altLang="zh-CN" dirty="0">
                <a:latin typeface="宋体" pitchFamily="2" charset="-122"/>
              </a:rPr>
              <a:t>Ti1</a:t>
            </a:r>
            <a:r>
              <a:rPr lang="zh-CN" altLang="en-US" dirty="0">
                <a:latin typeface="宋体" pitchFamily="2" charset="-122"/>
              </a:rPr>
              <a:t>加锁；</a:t>
            </a:r>
            <a:endParaRPr lang="zh-CN" altLang="en-US" dirty="0"/>
          </a:p>
          <a:p>
            <a:r>
              <a:rPr lang="zh-CN" altLang="en-US" dirty="0">
                <a:latin typeface="宋体" pitchFamily="2" charset="-122"/>
              </a:rPr>
              <a:t>⑤ </a:t>
            </a:r>
            <a:r>
              <a:rPr lang="zh-CN" altLang="en-US" dirty="0">
                <a:latin typeface="Times New Roman" pitchFamily="18" charset="0"/>
              </a:rPr>
              <a:t>“</a:t>
            </a:r>
            <a:r>
              <a:rPr lang="zh-CN" altLang="en-US" dirty="0">
                <a:latin typeface="宋体" pitchFamily="2" charset="-122"/>
              </a:rPr>
              <a:t>④</a:t>
            </a:r>
            <a:r>
              <a:rPr lang="zh-CN" altLang="en-US" dirty="0">
                <a:latin typeface="Times New Roman" pitchFamily="18" charset="0"/>
              </a:rPr>
              <a:t>”</a:t>
            </a:r>
            <a:r>
              <a:rPr lang="zh-CN" altLang="en-US" dirty="0">
                <a:latin typeface="宋体" pitchFamily="2" charset="-122"/>
              </a:rPr>
              <a:t>与</a:t>
            </a:r>
            <a:r>
              <a:rPr lang="en-US" altLang="zh-CN" dirty="0">
                <a:latin typeface="宋体" pitchFamily="2" charset="-122"/>
              </a:rPr>
              <a:t>Ti1</a:t>
            </a:r>
            <a:r>
              <a:rPr lang="zh-CN" altLang="en-US" dirty="0">
                <a:latin typeface="宋体" pitchFamily="2" charset="-122"/>
              </a:rPr>
              <a:t>的两阶段事务假设矛盾。</a:t>
            </a:r>
            <a:endParaRPr lang="zh-CN" altLang="en-US" dirty="0"/>
          </a:p>
          <a:p>
            <a:r>
              <a:rPr lang="zh-CN" altLang="en-US" dirty="0">
                <a:latin typeface="宋体" pitchFamily="2" charset="-122"/>
              </a:rPr>
              <a:t>证毕</a:t>
            </a:r>
            <a:endParaRPr lang="zh-CN" altLang="en-US" dirty="0"/>
          </a:p>
          <a:p>
            <a:endParaRPr lang="zh-CN" altLang="en-US" dirty="0"/>
          </a:p>
          <a:p>
            <a:r>
              <a:rPr lang="en-US" altLang="zh-CN" dirty="0"/>
              <a:t>5</a:t>
            </a:r>
            <a:r>
              <a:rPr lang="zh-CN" altLang="en-US" dirty="0">
                <a:latin typeface="Times New Roman" pitchFamily="18" charset="0"/>
              </a:rPr>
              <a:t>）说明</a:t>
            </a:r>
            <a:endParaRPr lang="zh-CN" altLang="en-US" dirty="0"/>
          </a:p>
          <a:p>
            <a:r>
              <a:rPr lang="en-US" altLang="zh-CN" dirty="0"/>
              <a:t>2PL</a:t>
            </a:r>
            <a:r>
              <a:rPr lang="zh-CN" altLang="en-US" dirty="0">
                <a:latin typeface="宋体" pitchFamily="2" charset="-122"/>
              </a:rPr>
              <a:t>协议是可串行化的充分条件，不是必要条件。</a:t>
            </a:r>
          </a:p>
          <a:p>
            <a:r>
              <a:rPr lang="zh-CN" altLang="en-US" dirty="0">
                <a:latin typeface="宋体" pitchFamily="2" charset="-122"/>
              </a:rPr>
              <a:t>遵守两阶段锁协议的事务可能发生死锁。</a:t>
            </a:r>
            <a:r>
              <a:rPr lang="zh-CN" altLang="en-US" dirty="0"/>
              <a:t> </a:t>
            </a:r>
          </a:p>
        </p:txBody>
      </p:sp>
      <p:sp>
        <p:nvSpPr>
          <p:cNvPr id="6" name="灯片编号占位符 5"/>
          <p:cNvSpPr>
            <a:spLocks noGrp="1"/>
          </p:cNvSpPr>
          <p:nvPr>
            <p:ph type="sldNum" sz="quarter" idx="12"/>
          </p:nvPr>
        </p:nvSpPr>
        <p:spPr/>
        <p:txBody>
          <a:bodyPr/>
          <a:lstStyle/>
          <a:p>
            <a:pPr>
              <a:defRPr/>
            </a:pPr>
            <a:fld id="{FA5F0361-AC87-4674-8E39-9D9D28DBB920}" type="slidenum">
              <a:rPr lang="en-US" altLang="zh-CN"/>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288925" y="31750"/>
            <a:ext cx="3187700" cy="457200"/>
          </a:xfrm>
          <a:prstGeom prst="rect">
            <a:avLst/>
          </a:prstGeom>
          <a:noFill/>
          <a:ln w="9525">
            <a:noFill/>
            <a:miter lim="800000"/>
            <a:headEnd/>
            <a:tailEnd/>
          </a:ln>
        </p:spPr>
        <p:txBody>
          <a:bodyPr wrap="none">
            <a:spAutoFit/>
          </a:bodyPr>
          <a:lstStyle/>
          <a:p>
            <a:r>
              <a:rPr lang="zh-CN" altLang="en-US">
                <a:latin typeface="宋体" pitchFamily="2" charset="-122"/>
              </a:rPr>
              <a:t>例①：</a:t>
            </a:r>
            <a:r>
              <a:rPr lang="en-US" altLang="zh-CN">
                <a:latin typeface="宋体" pitchFamily="2" charset="-122"/>
              </a:rPr>
              <a:t>2PL</a:t>
            </a:r>
            <a:r>
              <a:rPr lang="zh-CN" altLang="en-US">
                <a:latin typeface="宋体" pitchFamily="2" charset="-122"/>
              </a:rPr>
              <a:t>可串行调度</a:t>
            </a:r>
            <a:r>
              <a:rPr lang="zh-CN" altLang="en-US"/>
              <a:t> </a:t>
            </a:r>
          </a:p>
        </p:txBody>
      </p:sp>
      <p:graphicFrame>
        <p:nvGraphicFramePr>
          <p:cNvPr id="16386" name="Object 0"/>
          <p:cNvGraphicFramePr>
            <a:graphicFrameLocks noChangeAspect="1"/>
          </p:cNvGraphicFramePr>
          <p:nvPr>
            <p:extLst>
              <p:ext uri="{D42A27DB-BD31-4B8C-83A1-F6EECF244321}">
                <p14:modId xmlns:p14="http://schemas.microsoft.com/office/powerpoint/2010/main" val="1098799336"/>
              </p:ext>
            </p:extLst>
          </p:nvPr>
        </p:nvGraphicFramePr>
        <p:xfrm>
          <a:off x="465138" y="609600"/>
          <a:ext cx="8402637" cy="4964113"/>
        </p:xfrm>
        <a:graphic>
          <a:graphicData uri="http://schemas.openxmlformats.org/presentationml/2006/ole">
            <mc:AlternateContent xmlns:mc="http://schemas.openxmlformats.org/markup-compatibility/2006">
              <mc:Choice xmlns:v="urn:schemas-microsoft-com:vml" Requires="v">
                <p:oleObj spid="_x0000_s16482" name="Document" r:id="rId3" imgW="8235806" imgH="4881174" progId="Word.Document.8">
                  <p:embed/>
                </p:oleObj>
              </mc:Choice>
              <mc:Fallback>
                <p:oleObj name="Document" r:id="rId3" imgW="8235806" imgH="4881174" progId="Word.Document.8">
                  <p:embed/>
                  <p:pic>
                    <p:nvPicPr>
                      <p:cNvPr id="0" name="Object 0"/>
                      <p:cNvPicPr>
                        <a:picLocks noChangeAspect="1" noChangeArrowheads="1"/>
                      </p:cNvPicPr>
                      <p:nvPr/>
                    </p:nvPicPr>
                    <p:blipFill>
                      <a:blip r:embed="rId4"/>
                      <a:srcRect/>
                      <a:stretch>
                        <a:fillRect/>
                      </a:stretch>
                    </p:blipFill>
                    <p:spPr bwMode="auto">
                      <a:xfrm>
                        <a:off x="465138" y="609600"/>
                        <a:ext cx="8402637" cy="496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4"/>
          <p:cNvSpPr txBox="1">
            <a:spLocks noChangeArrowheads="1"/>
          </p:cNvSpPr>
          <p:nvPr/>
        </p:nvSpPr>
        <p:spPr bwMode="auto">
          <a:xfrm>
            <a:off x="0" y="6035675"/>
            <a:ext cx="8931275" cy="822325"/>
          </a:xfrm>
          <a:prstGeom prst="rect">
            <a:avLst/>
          </a:prstGeom>
          <a:noFill/>
          <a:ln w="9525">
            <a:noFill/>
            <a:miter lim="800000"/>
            <a:headEnd/>
            <a:tailEnd/>
          </a:ln>
        </p:spPr>
        <p:txBody>
          <a:bodyPr>
            <a:spAutoFit/>
          </a:bodyPr>
          <a:lstStyle/>
          <a:p>
            <a:r>
              <a:rPr lang="en-US" altLang="zh-CN"/>
              <a:t>T</a:t>
            </a:r>
            <a:r>
              <a:rPr lang="en-US" altLang="zh-CN" baseline="-30000"/>
              <a:t>A</a:t>
            </a:r>
            <a:r>
              <a:rPr lang="zh-CN" altLang="en-US">
                <a:latin typeface="宋体" pitchFamily="2" charset="-122"/>
              </a:rPr>
              <a:t>、</a:t>
            </a:r>
            <a:r>
              <a:rPr lang="en-US" altLang="zh-CN"/>
              <a:t>T</a:t>
            </a:r>
            <a:r>
              <a:rPr lang="en-US" altLang="zh-CN" baseline="-30000"/>
              <a:t>B</a:t>
            </a:r>
            <a:r>
              <a:rPr lang="zh-CN" altLang="en-US">
                <a:latin typeface="宋体" pitchFamily="2" charset="-122"/>
              </a:rPr>
              <a:t>各自的所有申请获得锁均在释放之前，符合</a:t>
            </a:r>
            <a:r>
              <a:rPr lang="en-US" altLang="zh-CN"/>
              <a:t>2PL</a:t>
            </a:r>
            <a:r>
              <a:rPr lang="zh-CN" altLang="en-US">
                <a:latin typeface="宋体" pitchFamily="2" charset="-122"/>
              </a:rPr>
              <a:t>协议的可串行调度。</a:t>
            </a:r>
            <a:r>
              <a:rPr lang="zh-CN" altLang="en-US"/>
              <a:t> </a:t>
            </a:r>
          </a:p>
        </p:txBody>
      </p:sp>
      <p:sp>
        <p:nvSpPr>
          <p:cNvPr id="8" name="灯片编号占位符 7"/>
          <p:cNvSpPr>
            <a:spLocks noGrp="1"/>
          </p:cNvSpPr>
          <p:nvPr>
            <p:ph type="sldNum" sz="quarter" idx="12"/>
          </p:nvPr>
        </p:nvSpPr>
        <p:spPr/>
        <p:txBody>
          <a:bodyPr/>
          <a:lstStyle/>
          <a:p>
            <a:pPr>
              <a:defRPr/>
            </a:pPr>
            <a:fld id="{9141AF7F-BA7A-4E93-B35C-76096829B9DA}" type="slidenum">
              <a:rPr lang="en-US" altLang="zh-CN"/>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228600" y="163513"/>
            <a:ext cx="4300538" cy="457200"/>
          </a:xfrm>
          <a:prstGeom prst="rect">
            <a:avLst/>
          </a:prstGeom>
          <a:noFill/>
          <a:ln w="9525">
            <a:noFill/>
            <a:miter lim="800000"/>
            <a:headEnd/>
            <a:tailEnd/>
          </a:ln>
        </p:spPr>
        <p:txBody>
          <a:bodyPr wrap="none">
            <a:spAutoFit/>
          </a:bodyPr>
          <a:lstStyle/>
          <a:p>
            <a:r>
              <a:rPr lang="zh-CN" altLang="en-US">
                <a:latin typeface="宋体" pitchFamily="2" charset="-122"/>
              </a:rPr>
              <a:t>例②</a:t>
            </a:r>
            <a:r>
              <a:rPr lang="zh-CN" altLang="en-US"/>
              <a:t> </a:t>
            </a:r>
            <a:r>
              <a:rPr lang="zh-CN" altLang="en-US">
                <a:latin typeface="宋体" pitchFamily="2" charset="-122"/>
              </a:rPr>
              <a:t>不符合</a:t>
            </a:r>
            <a:r>
              <a:rPr lang="en-US" altLang="zh-CN"/>
              <a:t>2PL</a:t>
            </a:r>
            <a:r>
              <a:rPr lang="zh-CN" altLang="en-US">
                <a:latin typeface="宋体" pitchFamily="2" charset="-122"/>
              </a:rPr>
              <a:t>可串行化调度</a:t>
            </a:r>
            <a:r>
              <a:rPr lang="zh-CN" altLang="en-US"/>
              <a:t> </a:t>
            </a:r>
          </a:p>
        </p:txBody>
      </p:sp>
      <p:graphicFrame>
        <p:nvGraphicFramePr>
          <p:cNvPr id="17410" name="Object 0"/>
          <p:cNvGraphicFramePr>
            <a:graphicFrameLocks noChangeAspect="1"/>
          </p:cNvGraphicFramePr>
          <p:nvPr>
            <p:extLst>
              <p:ext uri="{D42A27DB-BD31-4B8C-83A1-F6EECF244321}">
                <p14:modId xmlns:p14="http://schemas.microsoft.com/office/powerpoint/2010/main" val="1364844470"/>
              </p:ext>
            </p:extLst>
          </p:nvPr>
        </p:nvGraphicFramePr>
        <p:xfrm>
          <a:off x="465138" y="769938"/>
          <a:ext cx="8388350" cy="6791325"/>
        </p:xfrm>
        <a:graphic>
          <a:graphicData uri="http://schemas.openxmlformats.org/presentationml/2006/ole">
            <mc:AlternateContent xmlns:mc="http://schemas.openxmlformats.org/markup-compatibility/2006">
              <mc:Choice xmlns:v="urn:schemas-microsoft-com:vml" Requires="v">
                <p:oleObj spid="_x0000_s17506" name="Document" r:id="rId3" imgW="6803132" imgH="5521281" progId="Word.Document.8">
                  <p:embed/>
                </p:oleObj>
              </mc:Choice>
              <mc:Fallback>
                <p:oleObj name="Document" r:id="rId3" imgW="6803132" imgH="5521281" progId="Word.Document.8">
                  <p:embed/>
                  <p:pic>
                    <p:nvPicPr>
                      <p:cNvPr id="0" name="Object 0"/>
                      <p:cNvPicPr>
                        <a:picLocks noChangeAspect="1" noChangeArrowheads="1"/>
                      </p:cNvPicPr>
                      <p:nvPr/>
                    </p:nvPicPr>
                    <p:blipFill>
                      <a:blip r:embed="rId4"/>
                      <a:srcRect/>
                      <a:stretch>
                        <a:fillRect/>
                      </a:stretch>
                    </p:blipFill>
                    <p:spPr bwMode="auto">
                      <a:xfrm>
                        <a:off x="465138" y="769938"/>
                        <a:ext cx="8388350" cy="679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219D4398-A7A4-4605-B32D-7019F7576F93}" type="slidenum">
              <a:rPr lang="en-US" altLang="zh-CN"/>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12725" y="749300"/>
            <a:ext cx="8702675" cy="3785652"/>
          </a:xfrm>
          <a:prstGeom prst="rect">
            <a:avLst/>
          </a:prstGeom>
          <a:noFill/>
          <a:ln w="9525">
            <a:noFill/>
            <a:miter lim="800000"/>
            <a:headEnd/>
            <a:tailEnd/>
          </a:ln>
        </p:spPr>
        <p:txBody>
          <a:bodyPr>
            <a:spAutoFit/>
          </a:bodyPr>
          <a:lstStyle/>
          <a:p>
            <a:r>
              <a:rPr lang="zh-CN" altLang="en-US" dirty="0">
                <a:latin typeface="Times New Roman" pitchFamily="18" charset="0"/>
              </a:rPr>
              <a:t>显然不符合</a:t>
            </a:r>
            <a:r>
              <a:rPr lang="en-US" altLang="zh-CN" dirty="0"/>
              <a:t>2PL</a:t>
            </a:r>
            <a:r>
              <a:rPr lang="zh-CN" altLang="en-US" dirty="0">
                <a:latin typeface="Times New Roman" pitchFamily="18" charset="0"/>
              </a:rPr>
              <a:t>协议</a:t>
            </a:r>
            <a:endParaRPr lang="zh-CN" altLang="en-US" dirty="0"/>
          </a:p>
          <a:p>
            <a:r>
              <a:rPr lang="zh-CN" altLang="en-US" dirty="0">
                <a:latin typeface="Times New Roman" pitchFamily="18" charset="0"/>
              </a:rPr>
              <a:t>结果</a:t>
            </a:r>
            <a:r>
              <a:rPr lang="en-US" altLang="zh-CN" dirty="0"/>
              <a:t>A=3</a:t>
            </a:r>
            <a:r>
              <a:rPr lang="zh-CN" altLang="en-US" dirty="0">
                <a:latin typeface="Times New Roman" pitchFamily="18" charset="0"/>
              </a:rPr>
              <a:t>，</a:t>
            </a:r>
            <a:r>
              <a:rPr lang="en-US" altLang="zh-CN" dirty="0"/>
              <a:t>B=4</a:t>
            </a:r>
          </a:p>
          <a:p>
            <a:r>
              <a:rPr lang="zh-CN" altLang="en-US" dirty="0">
                <a:latin typeface="Times New Roman" pitchFamily="18" charset="0"/>
              </a:rPr>
              <a:t>可串行化调度。</a:t>
            </a:r>
            <a:endParaRPr lang="zh-CN" altLang="en-US" dirty="0"/>
          </a:p>
          <a:p>
            <a:endParaRPr lang="zh-CN" altLang="en-US" dirty="0"/>
          </a:p>
          <a:p>
            <a:r>
              <a:rPr lang="en-US" altLang="zh-CN" dirty="0"/>
              <a:t>6</a:t>
            </a:r>
            <a:r>
              <a:rPr lang="zh-CN" altLang="en-US" dirty="0">
                <a:latin typeface="Times New Roman" pitchFamily="18" charset="0"/>
              </a:rPr>
              <a:t>）</a:t>
            </a:r>
            <a:r>
              <a:rPr lang="en-US" altLang="zh-CN" dirty="0"/>
              <a:t>2PL</a:t>
            </a:r>
            <a:r>
              <a:rPr lang="zh-CN" altLang="en-US" dirty="0">
                <a:latin typeface="Times New Roman" pitchFamily="18" charset="0"/>
              </a:rPr>
              <a:t>类型</a:t>
            </a:r>
            <a:endParaRPr lang="zh-CN" altLang="en-US" dirty="0"/>
          </a:p>
          <a:p>
            <a:r>
              <a:rPr lang="zh-CN" altLang="en-US" dirty="0">
                <a:latin typeface="宋体" pitchFamily="2" charset="-122"/>
              </a:rPr>
              <a:t>①</a:t>
            </a:r>
            <a:r>
              <a:rPr lang="zh-CN" altLang="en-US" dirty="0"/>
              <a:t> </a:t>
            </a:r>
            <a:r>
              <a:rPr lang="zh-CN" altLang="en-US" b="1" dirty="0">
                <a:latin typeface="微软雅黑" panose="020B0503020204020204" pitchFamily="34" charset="-122"/>
                <a:ea typeface="微软雅黑" panose="020B0503020204020204" pitchFamily="34" charset="-122"/>
              </a:rPr>
              <a:t>严格</a:t>
            </a:r>
            <a:r>
              <a:rPr lang="en-US" altLang="zh-CN" dirty="0"/>
              <a:t>2PL</a:t>
            </a:r>
            <a:r>
              <a:rPr lang="zh-CN" altLang="en-US" dirty="0">
                <a:latin typeface="Times New Roman" pitchFamily="18" charset="0"/>
              </a:rPr>
              <a:t>协议（</a:t>
            </a:r>
            <a:r>
              <a:rPr lang="en-US" altLang="zh-CN" dirty="0"/>
              <a:t>strict 2PL-P</a:t>
            </a:r>
            <a:r>
              <a:rPr lang="zh-CN" altLang="en-US" dirty="0">
                <a:latin typeface="Times New Roman" pitchFamily="18" charset="0"/>
              </a:rPr>
              <a:t>）</a:t>
            </a:r>
            <a:endParaRPr lang="zh-CN" altLang="en-US" dirty="0"/>
          </a:p>
          <a:p>
            <a:r>
              <a:rPr lang="zh-CN" altLang="en-US" dirty="0"/>
              <a:t>    </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封锁</a:t>
            </a:r>
            <a:r>
              <a:rPr lang="zh-CN" altLang="en-US" dirty="0">
                <a:latin typeface="Times New Roman" pitchFamily="18" charset="0"/>
              </a:rPr>
              <a:t>必须保留到事务的</a:t>
            </a:r>
            <a:r>
              <a:rPr lang="en-US" altLang="zh-CN" dirty="0"/>
              <a:t>Commit</a:t>
            </a:r>
            <a:r>
              <a:rPr lang="zh-CN" altLang="en-US" dirty="0">
                <a:latin typeface="Times New Roman" pitchFamily="18" charset="0"/>
              </a:rPr>
              <a:t>操作。避免级联回滚。</a:t>
            </a:r>
            <a:endParaRPr lang="zh-CN" altLang="en-US" dirty="0"/>
          </a:p>
          <a:p>
            <a:r>
              <a:rPr lang="zh-CN" altLang="en-US" dirty="0">
                <a:latin typeface="宋体" pitchFamily="2" charset="-122"/>
              </a:rPr>
              <a:t>②</a:t>
            </a:r>
            <a:r>
              <a:rPr lang="zh-CN" altLang="en-US" dirty="0"/>
              <a:t> </a:t>
            </a:r>
            <a:r>
              <a:rPr lang="zh-CN" altLang="en-US" b="1" dirty="0">
                <a:latin typeface="微软雅黑" panose="020B0503020204020204" pitchFamily="34" charset="-122"/>
                <a:ea typeface="微软雅黑" panose="020B0503020204020204" pitchFamily="34" charset="-122"/>
              </a:rPr>
              <a:t>精确</a:t>
            </a:r>
            <a:r>
              <a:rPr lang="en-US" altLang="zh-CN" dirty="0"/>
              <a:t>2PL</a:t>
            </a:r>
            <a:r>
              <a:rPr lang="zh-CN" altLang="en-US" dirty="0">
                <a:latin typeface="Times New Roman" pitchFamily="18" charset="0"/>
              </a:rPr>
              <a:t>协议（</a:t>
            </a:r>
            <a:r>
              <a:rPr lang="en-US" altLang="zh-CN" dirty="0"/>
              <a:t>rigorous 2PL-P</a:t>
            </a:r>
            <a:r>
              <a:rPr lang="zh-CN" altLang="en-US" dirty="0">
                <a:latin typeface="Times New Roman" pitchFamily="18" charset="0"/>
              </a:rPr>
              <a:t>）</a:t>
            </a:r>
            <a:endParaRPr lang="zh-CN" altLang="en-US" dirty="0"/>
          </a:p>
          <a:p>
            <a:r>
              <a:rPr lang="zh-CN" altLang="en-US" dirty="0">
                <a:latin typeface="Times New Roman" pitchFamily="18" charset="0"/>
              </a:rPr>
              <a:t>      </a:t>
            </a:r>
            <a:r>
              <a:rPr lang="zh-CN" altLang="en-US" b="1" dirty="0">
                <a:latin typeface="微软雅黑" panose="020B0503020204020204" pitchFamily="34" charset="-122"/>
                <a:ea typeface="微软雅黑" panose="020B0503020204020204" pitchFamily="34" charset="-122"/>
              </a:rPr>
              <a:t>所有封锁</a:t>
            </a:r>
            <a:r>
              <a:rPr lang="zh-CN" altLang="en-US" dirty="0">
                <a:latin typeface="Times New Roman" pitchFamily="18" charset="0"/>
              </a:rPr>
              <a:t>都必须保留到</a:t>
            </a:r>
            <a:r>
              <a:rPr lang="en-US" altLang="zh-CN" dirty="0"/>
              <a:t>commit </a:t>
            </a:r>
            <a:r>
              <a:rPr lang="zh-CN" altLang="en-US" dirty="0">
                <a:latin typeface="Times New Roman" pitchFamily="18" charset="0"/>
              </a:rPr>
              <a:t>操作。按照提交的顺序串行化</a:t>
            </a:r>
            <a:r>
              <a:rPr lang="zh-CN" altLang="en-US" dirty="0" smtClean="0">
                <a:latin typeface="Times New Roman" pitchFamily="18" charset="0"/>
              </a:rPr>
              <a:t>。      </a:t>
            </a:r>
            <a:endParaRPr lang="zh-CN" altLang="en-US" b="1" dirty="0">
              <a:ea typeface="黑体" pitchFamily="2" charset="-122"/>
            </a:endParaRPr>
          </a:p>
        </p:txBody>
      </p:sp>
      <p:sp>
        <p:nvSpPr>
          <p:cNvPr id="6" name="灯片编号占位符 5"/>
          <p:cNvSpPr>
            <a:spLocks noGrp="1"/>
          </p:cNvSpPr>
          <p:nvPr>
            <p:ph type="sldNum" sz="quarter" idx="12"/>
          </p:nvPr>
        </p:nvSpPr>
        <p:spPr/>
        <p:txBody>
          <a:bodyPr/>
          <a:lstStyle/>
          <a:p>
            <a:pPr>
              <a:defRPr/>
            </a:pPr>
            <a:fld id="{9A7F2625-1D9E-424B-A532-E272D0A3FDBA}" type="slidenum">
              <a:rPr lang="en-US" altLang="zh-CN"/>
              <a:pPr>
                <a:defRPr/>
              </a:pPr>
              <a:t>45</a:t>
            </a:fld>
            <a:endParaRPr lang="en-US" altLang="zh-CN"/>
          </a:p>
        </p:txBody>
      </p:sp>
      <p:sp>
        <p:nvSpPr>
          <p:cNvPr id="2" name="圆角矩形标注 1"/>
          <p:cNvSpPr/>
          <p:nvPr/>
        </p:nvSpPr>
        <p:spPr>
          <a:xfrm>
            <a:off x="5076056" y="4653136"/>
            <a:ext cx="2520280" cy="1044696"/>
          </a:xfrm>
          <a:prstGeom prst="wedgeRoundRectCallout">
            <a:avLst>
              <a:gd name="adj1" fmla="val -58842"/>
              <a:gd name="adj2" fmla="val -931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退出使用的时机，相对和绝对</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57200" y="725488"/>
            <a:ext cx="8382000" cy="5203825"/>
          </a:xfrm>
          <a:prstGeom prst="rect">
            <a:avLst/>
          </a:prstGeom>
          <a:noFill/>
          <a:ln w="9525">
            <a:noFill/>
            <a:miter lim="800000"/>
            <a:headEnd/>
            <a:tailEnd/>
          </a:ln>
        </p:spPr>
        <p:txBody>
          <a:bodyPr>
            <a:spAutoFit/>
          </a:bodyPr>
          <a:lstStyle/>
          <a:p>
            <a:pPr>
              <a:spcBef>
                <a:spcPct val="50000"/>
              </a:spcBef>
            </a:pPr>
            <a:r>
              <a:rPr lang="en-US" altLang="zh-CN" b="1">
                <a:ea typeface="黑体" pitchFamily="2" charset="-122"/>
              </a:rPr>
              <a:t>11.</a:t>
            </a:r>
            <a:r>
              <a:rPr lang="en-US" altLang="zh-CN" b="1">
                <a:latin typeface="Arial" charset="0"/>
                <a:cs typeface="Arial" charset="0"/>
              </a:rPr>
              <a:t> 6  </a:t>
            </a:r>
            <a:r>
              <a:rPr lang="zh-CN" altLang="en-US" b="1">
                <a:latin typeface="Arial" charset="0"/>
                <a:ea typeface="黑体" pitchFamily="2" charset="-122"/>
              </a:rPr>
              <a:t>封锁粒度（</a:t>
            </a:r>
            <a:r>
              <a:rPr lang="en-US" altLang="zh-CN" b="1">
                <a:latin typeface="Arial" charset="0"/>
                <a:cs typeface="Arial" charset="0"/>
              </a:rPr>
              <a:t>granularity</a:t>
            </a:r>
            <a:r>
              <a:rPr lang="zh-CN" altLang="en-US" b="1">
                <a:latin typeface="Arial" charset="0"/>
                <a:ea typeface="黑体" pitchFamily="2" charset="-122"/>
              </a:rPr>
              <a:t>）</a:t>
            </a:r>
            <a:endParaRPr lang="zh-CN" altLang="en-US" b="1">
              <a:latin typeface="Arial" charset="0"/>
              <a:cs typeface="Arial" charset="0"/>
            </a:endParaRPr>
          </a:p>
          <a:p>
            <a:pPr>
              <a:spcBef>
                <a:spcPct val="50000"/>
              </a:spcBef>
            </a:pPr>
            <a:r>
              <a:rPr lang="en-US" altLang="zh-CN">
                <a:latin typeface="Times New Roman" pitchFamily="18" charset="0"/>
              </a:rPr>
              <a:t>——</a:t>
            </a:r>
            <a:r>
              <a:rPr lang="zh-CN" altLang="en-US">
                <a:latin typeface="Times New Roman" pitchFamily="18" charset="0"/>
              </a:rPr>
              <a:t>被封锁数据的范围。</a:t>
            </a:r>
            <a:endParaRPr lang="zh-CN" altLang="en-US"/>
          </a:p>
          <a:p>
            <a:pPr>
              <a:spcBef>
                <a:spcPct val="50000"/>
              </a:spcBef>
            </a:pPr>
            <a:r>
              <a:rPr lang="en-US" altLang="zh-CN"/>
              <a:t>1</a:t>
            </a:r>
            <a:r>
              <a:rPr lang="zh-CN" altLang="en-US">
                <a:latin typeface="Times New Roman" pitchFamily="18" charset="0"/>
              </a:rPr>
              <a:t>、逻辑单元</a:t>
            </a:r>
            <a:endParaRPr lang="zh-CN" altLang="en-US"/>
          </a:p>
          <a:p>
            <a:pPr>
              <a:spcBef>
                <a:spcPct val="50000"/>
              </a:spcBef>
            </a:pPr>
            <a:r>
              <a:rPr lang="zh-CN" altLang="en-US">
                <a:latin typeface="Times New Roman" pitchFamily="18" charset="0"/>
              </a:rPr>
              <a:t>整个</a:t>
            </a:r>
            <a:r>
              <a:rPr lang="en-US" altLang="zh-CN"/>
              <a:t>DB</a:t>
            </a:r>
            <a:r>
              <a:rPr lang="zh-CN" altLang="en-US">
                <a:latin typeface="Times New Roman" pitchFamily="18" charset="0"/>
              </a:rPr>
              <a:t>、整个关系、整个索引、元组、索引项、属性值集、属性值。</a:t>
            </a:r>
            <a:endParaRPr lang="zh-CN" altLang="en-US"/>
          </a:p>
          <a:p>
            <a:pPr>
              <a:spcBef>
                <a:spcPct val="50000"/>
              </a:spcBef>
            </a:pPr>
            <a:r>
              <a:rPr lang="en-US" altLang="zh-CN"/>
              <a:t>2</a:t>
            </a:r>
            <a:r>
              <a:rPr lang="zh-CN" altLang="en-US">
                <a:latin typeface="Times New Roman" pitchFamily="18" charset="0"/>
              </a:rPr>
              <a:t>、物理单元</a:t>
            </a:r>
            <a:endParaRPr lang="zh-CN" altLang="en-US"/>
          </a:p>
          <a:p>
            <a:pPr>
              <a:spcBef>
                <a:spcPct val="50000"/>
              </a:spcBef>
            </a:pPr>
            <a:r>
              <a:rPr lang="zh-CN" altLang="en-US">
                <a:latin typeface="Times New Roman" pitchFamily="18" charset="0"/>
              </a:rPr>
              <a:t>块、数据页、索引页。</a:t>
            </a:r>
            <a:endParaRPr lang="zh-CN" altLang="en-US"/>
          </a:p>
          <a:p>
            <a:pPr>
              <a:spcBef>
                <a:spcPct val="50000"/>
              </a:spcBef>
            </a:pPr>
            <a:r>
              <a:rPr lang="en-US" altLang="zh-CN"/>
              <a:t>3</a:t>
            </a:r>
            <a:r>
              <a:rPr lang="zh-CN" altLang="en-US">
                <a:latin typeface="Times New Roman" pitchFamily="18" charset="0"/>
              </a:rPr>
              <a:t>、评价</a:t>
            </a:r>
            <a:endParaRPr lang="zh-CN" altLang="en-US"/>
          </a:p>
          <a:p>
            <a:pPr>
              <a:spcBef>
                <a:spcPct val="50000"/>
              </a:spcBef>
            </a:pPr>
            <a:r>
              <a:rPr lang="en-US" altLang="zh-CN"/>
              <a:t>1</a:t>
            </a:r>
            <a:r>
              <a:rPr lang="zh-CN" altLang="en-US">
                <a:latin typeface="Times New Roman" pitchFamily="18" charset="0"/>
              </a:rPr>
              <a:t>）粒度大：被封锁对象少，并发性差，开销小。</a:t>
            </a:r>
            <a:endParaRPr lang="zh-CN" altLang="en-US"/>
          </a:p>
          <a:p>
            <a:pPr>
              <a:spcBef>
                <a:spcPct val="50000"/>
              </a:spcBef>
            </a:pPr>
            <a:r>
              <a:rPr lang="en-US" altLang="zh-CN"/>
              <a:t>2</a:t>
            </a:r>
            <a:r>
              <a:rPr lang="zh-CN" altLang="en-US">
                <a:latin typeface="Times New Roman" pitchFamily="18" charset="0"/>
              </a:rPr>
              <a:t>）粒度小：被封锁对象多，并发性高，开销大。</a:t>
            </a:r>
            <a:endParaRPr lang="zh-CN" altLang="en-US"/>
          </a:p>
        </p:txBody>
      </p:sp>
      <p:sp>
        <p:nvSpPr>
          <p:cNvPr id="6" name="灯片编号占位符 5"/>
          <p:cNvSpPr>
            <a:spLocks noGrp="1"/>
          </p:cNvSpPr>
          <p:nvPr>
            <p:ph type="sldNum" sz="quarter" idx="12"/>
          </p:nvPr>
        </p:nvSpPr>
        <p:spPr/>
        <p:txBody>
          <a:bodyPr/>
          <a:lstStyle/>
          <a:p>
            <a:pPr>
              <a:defRPr/>
            </a:pPr>
            <a:fld id="{1168CF2E-91D2-4026-85AD-3042CE0FC41E}" type="slidenum">
              <a:rPr lang="en-US" altLang="zh-CN"/>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1000" y="757238"/>
            <a:ext cx="8458200" cy="5386387"/>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、一般策略</a:t>
            </a:r>
            <a:endParaRPr lang="zh-CN" altLang="en-US" dirty="0"/>
          </a:p>
          <a:p>
            <a:pPr>
              <a:spcBef>
                <a:spcPct val="50000"/>
              </a:spcBef>
            </a:pPr>
            <a:r>
              <a:rPr lang="en-US" altLang="zh-CN" dirty="0"/>
              <a:t>1</a:t>
            </a:r>
            <a:r>
              <a:rPr lang="zh-CN" altLang="en-US" dirty="0">
                <a:latin typeface="Times New Roman" pitchFamily="18" charset="0"/>
              </a:rPr>
              <a:t>）需常存取多个关系的大量元组时宜采用</a:t>
            </a:r>
            <a:r>
              <a:rPr lang="en-US" altLang="zh-CN" dirty="0"/>
              <a:t>DB</a:t>
            </a:r>
            <a:r>
              <a:rPr lang="zh-CN" altLang="en-US" dirty="0">
                <a:latin typeface="Times New Roman" pitchFamily="18" charset="0"/>
              </a:rPr>
              <a:t>级粒度；</a:t>
            </a:r>
            <a:endParaRPr lang="zh-CN" altLang="en-US" dirty="0"/>
          </a:p>
          <a:p>
            <a:pPr>
              <a:spcBef>
                <a:spcPct val="50000"/>
              </a:spcBef>
            </a:pPr>
            <a:r>
              <a:rPr lang="en-US" altLang="zh-CN" dirty="0"/>
              <a:t>2</a:t>
            </a:r>
            <a:r>
              <a:rPr lang="zh-CN" altLang="en-US" dirty="0">
                <a:latin typeface="Times New Roman" pitchFamily="18" charset="0"/>
              </a:rPr>
              <a:t>）需常存取单个关系大量元组时宜采用关系级；</a:t>
            </a:r>
            <a:endParaRPr lang="zh-CN" altLang="en-US" dirty="0"/>
          </a:p>
          <a:p>
            <a:pPr>
              <a:spcBef>
                <a:spcPct val="50000"/>
              </a:spcBef>
            </a:pPr>
            <a:r>
              <a:rPr lang="en-US" altLang="zh-CN" dirty="0"/>
              <a:t>3</a:t>
            </a:r>
            <a:r>
              <a:rPr lang="zh-CN" altLang="en-US" dirty="0">
                <a:latin typeface="Times New Roman" pitchFamily="18" charset="0"/>
              </a:rPr>
              <a:t>）需常存取单个关系少量元组时宜采用元组级；</a:t>
            </a:r>
            <a:endParaRPr lang="zh-CN" altLang="en-US" dirty="0"/>
          </a:p>
          <a:p>
            <a:pPr>
              <a:spcBef>
                <a:spcPct val="50000"/>
              </a:spcBef>
            </a:pPr>
            <a:r>
              <a:rPr lang="en-US" altLang="zh-CN" dirty="0"/>
              <a:t>4</a:t>
            </a:r>
            <a:r>
              <a:rPr lang="zh-CN" altLang="en-US" dirty="0">
                <a:latin typeface="Times New Roman" pitchFamily="18" charset="0"/>
              </a:rPr>
              <a:t>）一般不采用属性级；</a:t>
            </a:r>
            <a:endParaRPr lang="zh-CN" altLang="en-US" dirty="0"/>
          </a:p>
          <a:p>
            <a:pPr>
              <a:spcBef>
                <a:spcPct val="50000"/>
              </a:spcBef>
            </a:pPr>
            <a:r>
              <a:rPr lang="en-US" altLang="zh-CN" dirty="0"/>
              <a:t>5</a:t>
            </a:r>
            <a:r>
              <a:rPr lang="zh-CN" altLang="en-US" dirty="0">
                <a:latin typeface="Times New Roman" pitchFamily="18" charset="0"/>
              </a:rPr>
              <a:t>）物理单元一般不宜采用。</a:t>
            </a:r>
            <a:endParaRPr lang="zh-CN" altLang="en-US" dirty="0"/>
          </a:p>
          <a:p>
            <a:pPr>
              <a:spcBef>
                <a:spcPct val="50000"/>
              </a:spcBef>
            </a:pPr>
            <a:r>
              <a:rPr lang="en-US" altLang="zh-CN" dirty="0"/>
              <a:t>5</a:t>
            </a:r>
            <a:r>
              <a:rPr lang="zh-CN" altLang="en-US" dirty="0">
                <a:latin typeface="Times New Roman" pitchFamily="18" charset="0"/>
              </a:rPr>
              <a:t>、一般规则</a:t>
            </a:r>
            <a:endParaRPr lang="zh-CN" altLang="en-US" dirty="0"/>
          </a:p>
          <a:p>
            <a:pPr>
              <a:spcBef>
                <a:spcPct val="50000"/>
              </a:spcBef>
            </a:pPr>
            <a:r>
              <a:rPr lang="en-US" altLang="zh-CN" dirty="0"/>
              <a:t>1</a:t>
            </a:r>
            <a:r>
              <a:rPr lang="zh-CN" altLang="en-US" dirty="0">
                <a:latin typeface="Times New Roman" pitchFamily="18" charset="0"/>
              </a:rPr>
              <a:t>）锁住了大范围，则不再申请锁住其中部分；</a:t>
            </a:r>
            <a:endParaRPr lang="zh-CN" altLang="en-US" dirty="0"/>
          </a:p>
          <a:p>
            <a:pPr>
              <a:spcBef>
                <a:spcPct val="50000"/>
              </a:spcBef>
            </a:pPr>
            <a:r>
              <a:rPr lang="en-US" altLang="zh-CN" dirty="0"/>
              <a:t>2</a:t>
            </a:r>
            <a:r>
              <a:rPr lang="zh-CN" altLang="en-US" dirty="0">
                <a:latin typeface="宋体" pitchFamily="2" charset="-122"/>
              </a:rPr>
              <a:t>）反之亦然。</a:t>
            </a:r>
            <a:r>
              <a:rPr lang="zh-CN" altLang="en-US" dirty="0"/>
              <a:t> </a:t>
            </a:r>
          </a:p>
          <a:p>
            <a:pPr>
              <a:spcBef>
                <a:spcPct val="50000"/>
              </a:spcBef>
            </a:pPr>
            <a:endParaRPr lang="en-US" altLang="zh-CN" dirty="0">
              <a:latin typeface="Times New Roman" pitchFamily="18" charset="0"/>
            </a:endParaRPr>
          </a:p>
        </p:txBody>
      </p:sp>
      <p:sp>
        <p:nvSpPr>
          <p:cNvPr id="6" name="灯片编号占位符 5"/>
          <p:cNvSpPr>
            <a:spLocks noGrp="1"/>
          </p:cNvSpPr>
          <p:nvPr>
            <p:ph type="sldNum" sz="quarter" idx="12"/>
          </p:nvPr>
        </p:nvSpPr>
        <p:spPr/>
        <p:txBody>
          <a:bodyPr/>
          <a:lstStyle/>
          <a:p>
            <a:pPr>
              <a:defRPr/>
            </a:pPr>
            <a:fld id="{FD76D922-15E9-47A0-8902-90CA844C0E8E}" type="slidenum">
              <a:rPr lang="en-US" altLang="zh-CN"/>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85804" y="509556"/>
            <a:ext cx="8229600" cy="776304"/>
          </a:xfrm>
        </p:spPr>
        <p:txBody>
          <a:bodyPr/>
          <a:lstStyle/>
          <a:p>
            <a:r>
              <a:rPr lang="zh-CN" altLang="en-US" dirty="0" smtClean="0"/>
              <a:t>多粒度锁</a:t>
            </a:r>
            <a:endParaRPr lang="zh-CN" altLang="en-US" dirty="0"/>
          </a:p>
        </p:txBody>
      </p:sp>
      <p:sp>
        <p:nvSpPr>
          <p:cNvPr id="4" name="内容占位符 3"/>
          <p:cNvSpPr>
            <a:spLocks noGrp="1"/>
          </p:cNvSpPr>
          <p:nvPr>
            <p:ph idx="1"/>
          </p:nvPr>
        </p:nvSpPr>
        <p:spPr>
          <a:xfrm>
            <a:off x="457200" y="1285860"/>
            <a:ext cx="8229600" cy="5286412"/>
          </a:xfrm>
        </p:spPr>
        <p:txBody>
          <a:bodyPr/>
          <a:lstStyle/>
          <a:p>
            <a:r>
              <a:rPr lang="zh-CN" altLang="en-US" sz="2800" dirty="0" smtClean="0"/>
              <a:t>封锁协议</a:t>
            </a:r>
            <a:endParaRPr lang="en-US" altLang="zh-CN" sz="2800" dirty="0" smtClean="0"/>
          </a:p>
          <a:p>
            <a:pPr>
              <a:buNone/>
            </a:pPr>
            <a:r>
              <a:rPr lang="en-US" altLang="zh-CN" sz="2800" dirty="0" smtClean="0"/>
              <a:t>      </a:t>
            </a:r>
            <a:r>
              <a:rPr lang="zh-CN" altLang="en-US" sz="2800" dirty="0" smtClean="0"/>
              <a:t>对结点的加锁意味着后裔结点也被加以同样类型的锁。</a:t>
            </a:r>
            <a:endParaRPr lang="en-US" altLang="zh-CN" sz="2800" dirty="0" smtClean="0"/>
          </a:p>
          <a:p>
            <a:r>
              <a:rPr lang="zh-CN" altLang="en-US" sz="2800" dirty="0" smtClean="0"/>
              <a:t>封锁方式</a:t>
            </a:r>
            <a:endParaRPr lang="en-US" altLang="zh-CN" sz="2800" dirty="0" smtClean="0"/>
          </a:p>
          <a:p>
            <a:pPr>
              <a:buNone/>
            </a:pPr>
            <a:r>
              <a:rPr lang="en-US" altLang="zh-CN" sz="2800" dirty="0" smtClean="0"/>
              <a:t>1</a:t>
            </a:r>
            <a:r>
              <a:rPr lang="zh-CN" altLang="en-US" sz="2800" dirty="0" smtClean="0"/>
              <a:t>）显式</a:t>
            </a:r>
            <a:r>
              <a:rPr lang="en-US" altLang="zh-CN" sz="2800" dirty="0" smtClean="0"/>
              <a:t>——</a:t>
            </a:r>
            <a:r>
              <a:rPr lang="zh-CN" altLang="en-US" sz="2800" dirty="0" smtClean="0"/>
              <a:t>直接施加在结点本身</a:t>
            </a:r>
            <a:endParaRPr lang="en-US" altLang="zh-CN" sz="2800" dirty="0" smtClean="0"/>
          </a:p>
          <a:p>
            <a:pPr>
              <a:buNone/>
            </a:pPr>
            <a:r>
              <a:rPr lang="en-US" altLang="zh-CN" sz="2800" dirty="0" smtClean="0"/>
              <a:t>2</a:t>
            </a:r>
            <a:r>
              <a:rPr lang="zh-CN" altLang="en-US" sz="2800" dirty="0" smtClean="0"/>
              <a:t>）隐式</a:t>
            </a:r>
            <a:r>
              <a:rPr lang="en-US" altLang="zh-CN" sz="2800" dirty="0" smtClean="0"/>
              <a:t>——</a:t>
            </a:r>
            <a:r>
              <a:rPr lang="zh-CN" altLang="en-US" sz="2800" dirty="0" smtClean="0"/>
              <a:t>由于上级结点的封锁导致的本节点隐含着施加了相同类型的锁。</a:t>
            </a:r>
            <a:endParaRPr lang="en-US" altLang="zh-CN" sz="2800" dirty="0" smtClean="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54075"/>
            <a:ext cx="8229600" cy="4389437"/>
          </a:xfrm>
        </p:spPr>
        <p:txBody>
          <a:bodyPr/>
          <a:lstStyle/>
          <a:p>
            <a:r>
              <a:rPr lang="zh-CN" altLang="en-US" sz="2800" dirty="0" smtClean="0"/>
              <a:t>多粒度锁申请的授予条件</a:t>
            </a:r>
            <a:endParaRPr lang="en-US" altLang="zh-CN" sz="2800" dirty="0" smtClean="0"/>
          </a:p>
          <a:p>
            <a:pPr>
              <a:buNone/>
            </a:pPr>
            <a:r>
              <a:rPr lang="en-US" altLang="zh-CN" sz="2800" dirty="0" smtClean="0"/>
              <a:t>1</a:t>
            </a:r>
            <a:r>
              <a:rPr lang="zh-CN" altLang="en-US" sz="2800" dirty="0" smtClean="0"/>
              <a:t>）检查</a:t>
            </a:r>
            <a:r>
              <a:rPr lang="zh-CN" altLang="en-US" sz="2800" b="1" dirty="0" smtClean="0"/>
              <a:t>数据对象上</a:t>
            </a:r>
            <a:r>
              <a:rPr lang="zh-CN" altLang="en-US" sz="2800" dirty="0" smtClean="0"/>
              <a:t>有无显式封锁与之冲突；</a:t>
            </a:r>
            <a:endParaRPr lang="en-US" altLang="zh-CN" sz="2800" dirty="0" smtClean="0"/>
          </a:p>
          <a:p>
            <a:pPr>
              <a:buNone/>
            </a:pPr>
            <a:r>
              <a:rPr lang="en-US" altLang="zh-CN" sz="2800" dirty="0" smtClean="0"/>
              <a:t>2</a:t>
            </a:r>
            <a:r>
              <a:rPr lang="zh-CN" altLang="en-US" sz="2800" dirty="0" smtClean="0"/>
              <a:t>）检查</a:t>
            </a:r>
            <a:r>
              <a:rPr lang="zh-CN" altLang="en-US" sz="2800" b="1" dirty="0" smtClean="0"/>
              <a:t>上级</a:t>
            </a:r>
            <a:r>
              <a:rPr lang="zh-CN" altLang="en-US" sz="2800" dirty="0" smtClean="0"/>
              <a:t>结点上有无封锁与本结点冲突；</a:t>
            </a:r>
            <a:endParaRPr lang="en-US" altLang="zh-CN" sz="2800" dirty="0" smtClean="0"/>
          </a:p>
          <a:p>
            <a:pPr>
              <a:buNone/>
            </a:pPr>
            <a:r>
              <a:rPr lang="en-US" altLang="zh-CN" sz="2800" dirty="0" smtClean="0"/>
              <a:t>3</a:t>
            </a:r>
            <a:r>
              <a:rPr lang="zh-CN" altLang="en-US" sz="2800" dirty="0" smtClean="0"/>
              <a:t>）检查</a:t>
            </a:r>
            <a:r>
              <a:rPr lang="zh-CN" altLang="en-US" sz="2800" b="1" dirty="0" smtClean="0"/>
              <a:t>下级</a:t>
            </a:r>
            <a:r>
              <a:rPr lang="zh-CN" altLang="en-US" sz="2800" dirty="0" smtClean="0"/>
              <a:t>结点上有无封锁与本结点冲突。</a:t>
            </a:r>
            <a:endParaRPr lang="zh-CN" altLang="en-US" sz="2800"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49</a:t>
            </a:fld>
            <a:endParaRPr lang="en-US" altLang="zh-CN"/>
          </a:p>
        </p:txBody>
      </p:sp>
      <p:sp>
        <p:nvSpPr>
          <p:cNvPr id="5" name="圆角矩形标注 4"/>
          <p:cNvSpPr/>
          <p:nvPr/>
        </p:nvSpPr>
        <p:spPr>
          <a:xfrm>
            <a:off x="7286644" y="3357562"/>
            <a:ext cx="1643042" cy="1714512"/>
          </a:xfrm>
          <a:prstGeom prst="wedgeRoundRectCallout">
            <a:avLst>
              <a:gd name="adj1" fmla="val -56972"/>
              <a:gd name="adj2" fmla="val -12443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smtClean="0"/>
              <a:t>校验已有的隐式封锁冲突</a:t>
            </a:r>
            <a:endParaRPr lang="zh-CN" altLang="en-US" dirty="0"/>
          </a:p>
        </p:txBody>
      </p:sp>
      <p:sp>
        <p:nvSpPr>
          <p:cNvPr id="6" name="圆角矩形标注 5"/>
          <p:cNvSpPr/>
          <p:nvPr/>
        </p:nvSpPr>
        <p:spPr>
          <a:xfrm>
            <a:off x="4143372" y="4714884"/>
            <a:ext cx="2300836" cy="1714512"/>
          </a:xfrm>
          <a:prstGeom prst="wedgeRoundRectCallout">
            <a:avLst>
              <a:gd name="adj1" fmla="val -79057"/>
              <a:gd name="adj2" fmla="val -17099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smtClean="0"/>
              <a:t>校验欲施加的隐式封锁的冲突，</a:t>
            </a:r>
            <a:r>
              <a:rPr lang="zh-CN" altLang="en-US" dirty="0" smtClean="0">
                <a:solidFill>
                  <a:srgbClr val="FF0000"/>
                </a:solidFill>
              </a:rPr>
              <a:t>开销大</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428596" y="714356"/>
            <a:ext cx="8572560" cy="452431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一致性（</a:t>
            </a:r>
            <a:r>
              <a:rPr kumimoji="1" lang="en-US" altLang="zh-CN" sz="2400" b="0" i="0" u="none" strike="noStrike" kern="1200" cap="none" spc="0" normalizeH="0" baseline="0" noProof="0" dirty="0" smtClean="0">
                <a:ln>
                  <a:noFill/>
                </a:ln>
                <a:solidFill>
                  <a:srgbClr val="FF0000"/>
                </a:solidFill>
                <a:effectLst/>
                <a:uLnTx/>
                <a:uFillTx/>
                <a:latin typeface="Verdana" pitchFamily="34" charset="0"/>
                <a:ea typeface="宋体" pitchFamily="2" charset="-122"/>
                <a:cs typeface="+mn-cs"/>
              </a:rPr>
              <a:t>consistency</a:t>
            </a:r>
            <a:r>
              <a:rPr kumimoji="1" lang="zh-CN" altLang="en-US" sz="2400" b="0"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smtClean="0">
                <a:ln>
                  <a:noFill/>
                </a:ln>
                <a:solidFill>
                  <a:srgbClr val="FF0000"/>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② 目标</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    保证</a:t>
            </a:r>
            <a:r>
              <a:rPr kumimoji="1" lang="en-US" altLang="zh-CN"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DB</a:t>
            </a: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数据正确性（</a:t>
            </a: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Times New Roman" pitchFamily="18" charset="0"/>
              </a:rPr>
              <a:t>防止</a:t>
            </a: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丢失更新、读脏、读不可重复）。</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③ 技术</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    并发控制。</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④ 实现</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用户定义事务（保证相关操作在一个事务中）；</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负责</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维护事务执行导致数据库状态变化过程中的一致性。</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
        <p:nvSpPr>
          <p:cNvPr id="4" name="流程图: 可选过程 3"/>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n w="22225">
                  <a:solidFill>
                    <a:schemeClr val="accent2"/>
                  </a:solidFill>
                  <a:prstDash val="solid"/>
                </a:ln>
                <a:solidFill>
                  <a:schemeClr val="accent2">
                    <a:lumMod val="40000"/>
                    <a:lumOff val="60000"/>
                  </a:schemeClr>
                </a:solidFill>
              </a:rPr>
              <a:t>事务概念复习</a:t>
            </a:r>
            <a:endParaRPr lang="zh-CN" altLang="en-US"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900443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1000" y="685800"/>
            <a:ext cx="8458200" cy="5386388"/>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6</a:t>
            </a:r>
            <a:r>
              <a:rPr lang="zh-CN" altLang="en-US" dirty="0">
                <a:latin typeface="Times New Roman" pitchFamily="18" charset="0"/>
              </a:rPr>
              <a:t>、意向锁</a:t>
            </a:r>
          </a:p>
          <a:p>
            <a:pPr>
              <a:spcBef>
                <a:spcPct val="50000"/>
              </a:spcBef>
            </a:pPr>
            <a:r>
              <a:rPr lang="zh-CN" altLang="en-US" dirty="0">
                <a:latin typeface="Times New Roman" pitchFamily="18" charset="0"/>
              </a:rPr>
              <a:t>        如果对某个结点加意向锁，则表示该结点的某个子孙结点正在或拟施加相应的非意向锁。对任一结点加锁时，必须先对它的上层结点加意向锁。</a:t>
            </a:r>
            <a:r>
              <a:rPr lang="en-US" altLang="zh-CN" dirty="0">
                <a:latin typeface="Times New Roman" pitchFamily="18" charset="0"/>
              </a:rPr>
              <a:t>——</a:t>
            </a:r>
            <a:r>
              <a:rPr lang="zh-CN" altLang="en-US" dirty="0">
                <a:latin typeface="Times New Roman" pitchFamily="18" charset="0"/>
              </a:rPr>
              <a:t>提高系统并发度，减少加锁和解锁的开销，被商用产品广泛采用。</a:t>
            </a:r>
          </a:p>
          <a:p>
            <a:pPr>
              <a:spcBef>
                <a:spcPct val="50000"/>
              </a:spcBef>
            </a:pP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IS</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S</a:t>
            </a:r>
            <a:r>
              <a:rPr lang="zh-CN" altLang="en-US" dirty="0">
                <a:latin typeface="Times New Roman" pitchFamily="18" charset="0"/>
              </a:rPr>
              <a:t>锁</a:t>
            </a:r>
          </a:p>
          <a:p>
            <a:pPr>
              <a:spcBef>
                <a:spcPct val="50000"/>
              </a:spcBef>
            </a:pP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IX</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X</a:t>
            </a:r>
            <a:r>
              <a:rPr lang="zh-CN" altLang="en-US" dirty="0">
                <a:latin typeface="Times New Roman" pitchFamily="18" charset="0"/>
              </a:rPr>
              <a:t>锁</a:t>
            </a:r>
          </a:p>
          <a:p>
            <a:pPr>
              <a:spcBef>
                <a:spcPct val="50000"/>
              </a:spcBef>
            </a:pPr>
            <a:r>
              <a:rPr lang="en-US" altLang="zh-CN" dirty="0">
                <a:latin typeface="Times New Roman" pitchFamily="18" charset="0"/>
              </a:rPr>
              <a:t>3</a:t>
            </a:r>
            <a:r>
              <a:rPr lang="zh-CN" altLang="en-US" dirty="0">
                <a:latin typeface="Times New Roman" pitchFamily="18" charset="0"/>
              </a:rPr>
              <a:t>）</a:t>
            </a:r>
            <a:r>
              <a:rPr lang="en-US" altLang="zh-CN" dirty="0">
                <a:latin typeface="Times New Roman" pitchFamily="18" charset="0"/>
              </a:rPr>
              <a:t>SIX</a:t>
            </a:r>
            <a:r>
              <a:rPr lang="zh-CN" altLang="en-US" dirty="0">
                <a:latin typeface="Times New Roman" pitchFamily="18" charset="0"/>
              </a:rPr>
              <a:t>锁</a:t>
            </a:r>
          </a:p>
          <a:p>
            <a:pPr>
              <a:spcBef>
                <a:spcPct val="50000"/>
              </a:spcBef>
            </a:pPr>
            <a:r>
              <a:rPr lang="zh-CN" altLang="en-US" dirty="0">
                <a:latin typeface="Times New Roman" pitchFamily="18" charset="0"/>
              </a:rPr>
              <a:t>        表示对结点施加</a:t>
            </a:r>
            <a:r>
              <a:rPr lang="en-US" altLang="zh-CN" dirty="0">
                <a:latin typeface="Times New Roman" pitchFamily="18" charset="0"/>
              </a:rPr>
              <a:t>S</a:t>
            </a:r>
            <a:r>
              <a:rPr lang="zh-CN" altLang="en-US" dirty="0">
                <a:latin typeface="Times New Roman" pitchFamily="18" charset="0"/>
              </a:rPr>
              <a:t>锁的同时，再施加</a:t>
            </a:r>
            <a:r>
              <a:rPr lang="en-US" altLang="zh-CN" dirty="0">
                <a:latin typeface="Times New Roman" pitchFamily="18" charset="0"/>
              </a:rPr>
              <a:t>IX</a:t>
            </a:r>
            <a:r>
              <a:rPr lang="zh-CN" altLang="en-US" dirty="0">
                <a:latin typeface="Times New Roman" pitchFamily="18" charset="0"/>
              </a:rPr>
              <a:t>锁。</a:t>
            </a:r>
          </a:p>
        </p:txBody>
      </p:sp>
      <p:sp>
        <p:nvSpPr>
          <p:cNvPr id="6" name="灯片编号占位符 5"/>
          <p:cNvSpPr>
            <a:spLocks noGrp="1"/>
          </p:cNvSpPr>
          <p:nvPr>
            <p:ph type="sldNum" sz="quarter" idx="12"/>
          </p:nvPr>
        </p:nvSpPr>
        <p:spPr/>
        <p:txBody>
          <a:bodyPr/>
          <a:lstStyle/>
          <a:p>
            <a:pPr>
              <a:defRPr/>
            </a:pPr>
            <a:fld id="{50FCF946-2ECA-49B4-80C4-B33A10048F39}" type="slidenum">
              <a:rPr lang="en-US" altLang="zh-CN"/>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锁偏序关系"/>
          <p:cNvPicPr>
            <a:picLocks noChangeAspect="1" noChangeArrowheads="1"/>
          </p:cNvPicPr>
          <p:nvPr/>
        </p:nvPicPr>
        <p:blipFill>
          <a:blip r:embed="rId2"/>
          <a:srcRect/>
          <a:stretch>
            <a:fillRect/>
          </a:stretch>
        </p:blipFill>
        <p:spPr bwMode="auto">
          <a:xfrm>
            <a:off x="244475" y="752475"/>
            <a:ext cx="1920875" cy="3124200"/>
          </a:xfrm>
          <a:prstGeom prst="rect">
            <a:avLst/>
          </a:prstGeom>
          <a:noFill/>
          <a:ln w="9525">
            <a:noFill/>
            <a:miter lim="800000"/>
            <a:headEnd/>
            <a:tailEnd/>
          </a:ln>
        </p:spPr>
      </p:pic>
      <p:sp>
        <p:nvSpPr>
          <p:cNvPr id="52227" name="Text Box 3"/>
          <p:cNvSpPr txBox="1">
            <a:spLocks noChangeArrowheads="1"/>
          </p:cNvSpPr>
          <p:nvPr/>
        </p:nvSpPr>
        <p:spPr bwMode="auto">
          <a:xfrm>
            <a:off x="152400" y="4125913"/>
            <a:ext cx="2317750" cy="457200"/>
          </a:xfrm>
          <a:prstGeom prst="rect">
            <a:avLst/>
          </a:prstGeom>
          <a:noFill/>
          <a:ln w="9525">
            <a:noFill/>
            <a:miter lim="800000"/>
            <a:headEnd/>
            <a:tailEnd/>
          </a:ln>
        </p:spPr>
        <p:txBody>
          <a:bodyPr wrap="none">
            <a:spAutoFit/>
          </a:bodyPr>
          <a:lstStyle/>
          <a:p>
            <a:r>
              <a:rPr lang="zh-CN" altLang="en-US"/>
              <a:t>锁强度偏序关系</a:t>
            </a:r>
          </a:p>
        </p:txBody>
      </p:sp>
      <p:graphicFrame>
        <p:nvGraphicFramePr>
          <p:cNvPr id="99411" name="Group 83"/>
          <p:cNvGraphicFramePr>
            <a:graphicFrameLocks noGrp="1"/>
          </p:cNvGraphicFramePr>
          <p:nvPr/>
        </p:nvGraphicFramePr>
        <p:xfrm>
          <a:off x="2514600" y="828675"/>
          <a:ext cx="6096000" cy="4316413"/>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chemeClr val="tx1"/>
                          </a:solidFill>
                          <a:effectLst/>
                          <a:latin typeface="Verdana" pitchFamily="34" charset="0"/>
                          <a:ea typeface="宋体" pitchFamily="2" charset="-122"/>
                        </a:rPr>
                        <a:t>       T2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chemeClr val="tx1"/>
                          </a:solidFill>
                          <a:effectLst/>
                          <a:latin typeface="Verdana" pitchFamily="34" charset="0"/>
                          <a:ea typeface="宋体" pitchFamily="2" charset="-122"/>
                        </a:rPr>
                        <a:t>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SIX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IS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SIX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2295" name="Text Box 84"/>
          <p:cNvSpPr txBox="1">
            <a:spLocks noChangeArrowheads="1"/>
          </p:cNvSpPr>
          <p:nvPr/>
        </p:nvSpPr>
        <p:spPr bwMode="auto">
          <a:xfrm>
            <a:off x="4876800" y="5400675"/>
            <a:ext cx="1708150" cy="457200"/>
          </a:xfrm>
          <a:prstGeom prst="rect">
            <a:avLst/>
          </a:prstGeom>
          <a:noFill/>
          <a:ln w="9525">
            <a:noFill/>
            <a:miter lim="800000"/>
            <a:headEnd/>
            <a:tailEnd/>
          </a:ln>
        </p:spPr>
        <p:txBody>
          <a:bodyPr wrap="none">
            <a:spAutoFit/>
          </a:bodyPr>
          <a:lstStyle/>
          <a:p>
            <a:r>
              <a:rPr lang="zh-CN" altLang="en-US"/>
              <a:t>锁相容矩阵</a:t>
            </a:r>
          </a:p>
        </p:txBody>
      </p:sp>
      <p:sp>
        <p:nvSpPr>
          <p:cNvPr id="75" name="灯片编号占位符 74"/>
          <p:cNvSpPr>
            <a:spLocks noGrp="1"/>
          </p:cNvSpPr>
          <p:nvPr>
            <p:ph type="sldNum" sz="quarter" idx="12"/>
          </p:nvPr>
        </p:nvSpPr>
        <p:spPr/>
        <p:txBody>
          <a:bodyPr/>
          <a:lstStyle/>
          <a:p>
            <a:pPr>
              <a:defRPr/>
            </a:pPr>
            <a:fld id="{1C5E8E4F-8BE8-481E-A8A1-71C8905A385E}" type="slidenum">
              <a:rPr lang="en-US" altLang="zh-CN"/>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
          <p:cNvSpPr txBox="1">
            <a:spLocks noChangeArrowheads="1"/>
          </p:cNvSpPr>
          <p:nvPr/>
        </p:nvSpPr>
        <p:spPr bwMode="auto">
          <a:xfrm>
            <a:off x="179388" y="820738"/>
            <a:ext cx="8702675" cy="4154984"/>
          </a:xfrm>
          <a:prstGeom prst="rect">
            <a:avLst/>
          </a:prstGeom>
          <a:noFill/>
          <a:ln w="9525">
            <a:noFill/>
            <a:miter lim="800000"/>
            <a:headEnd/>
            <a:tailEnd/>
          </a:ln>
        </p:spPr>
        <p:txBody>
          <a:bodyPr>
            <a:spAutoFit/>
          </a:bodyPr>
          <a:lstStyle/>
          <a:p>
            <a:r>
              <a:rPr lang="en-US" altLang="zh-CN" b="1" dirty="0">
                <a:latin typeface="黑体" pitchFamily="2" charset="-122"/>
                <a:ea typeface="黑体" pitchFamily="2" charset="-122"/>
              </a:rPr>
              <a:t>11.7 </a:t>
            </a:r>
            <a:r>
              <a:rPr lang="zh-CN" altLang="en-US" b="1" dirty="0">
                <a:latin typeface="黑体" pitchFamily="2" charset="-122"/>
                <a:ea typeface="黑体" pitchFamily="2" charset="-122"/>
              </a:rPr>
              <a:t>三级封锁协议</a:t>
            </a:r>
          </a:p>
          <a:p>
            <a:r>
              <a:rPr lang="en-US" altLang="zh-CN" dirty="0"/>
              <a:t>1</a:t>
            </a:r>
            <a:r>
              <a:rPr lang="zh-CN" altLang="en-US" dirty="0">
                <a:latin typeface="Times New Roman" pitchFamily="18" charset="0"/>
              </a:rPr>
              <a:t>）</a:t>
            </a:r>
            <a:r>
              <a:rPr lang="en-US" altLang="zh-CN" dirty="0"/>
              <a:t>1</a:t>
            </a:r>
            <a:r>
              <a:rPr lang="zh-CN" altLang="en-US" dirty="0">
                <a:latin typeface="Times New Roman" pitchFamily="18" charset="0"/>
              </a:rPr>
              <a:t>级封锁协议</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策略</a:t>
            </a:r>
            <a:endParaRPr lang="zh-CN" altLang="en-US" dirty="0"/>
          </a:p>
          <a:p>
            <a:r>
              <a:rPr lang="zh-CN" altLang="en-US" dirty="0">
                <a:latin typeface="Times New Roman" pitchFamily="18" charset="0"/>
              </a:rPr>
              <a:t>事务</a:t>
            </a:r>
            <a:r>
              <a:rPr lang="en-US" altLang="zh-CN" dirty="0" err="1"/>
              <a:t>Ti</a:t>
            </a:r>
            <a:r>
              <a:rPr lang="zh-CN" altLang="en-US" dirty="0">
                <a:latin typeface="Times New Roman" pitchFamily="18" charset="0"/>
              </a:rPr>
              <a:t>在修改数据</a:t>
            </a:r>
            <a:r>
              <a:rPr lang="en-US" altLang="zh-CN" dirty="0"/>
              <a:t>Di</a:t>
            </a:r>
            <a:r>
              <a:rPr lang="zh-CN" altLang="en-US" dirty="0">
                <a:latin typeface="Times New Roman" pitchFamily="18" charset="0"/>
              </a:rPr>
              <a:t>之前须先对</a:t>
            </a:r>
            <a:r>
              <a:rPr lang="en-US" altLang="zh-CN" dirty="0"/>
              <a:t>Di</a:t>
            </a:r>
            <a:r>
              <a:rPr lang="zh-CN" altLang="en-US" dirty="0">
                <a:latin typeface="Times New Roman" pitchFamily="18" charset="0"/>
              </a:rPr>
              <a:t>加</a:t>
            </a:r>
            <a:r>
              <a:rPr lang="en-US" altLang="zh-CN" dirty="0"/>
              <a:t>X</a:t>
            </a:r>
            <a:r>
              <a:rPr lang="zh-CN" altLang="en-US" dirty="0">
                <a:latin typeface="Times New Roman" pitchFamily="18" charset="0"/>
              </a:rPr>
              <a:t>锁，直到事务</a:t>
            </a:r>
            <a:r>
              <a:rPr lang="en-US" altLang="zh-CN" dirty="0" err="1"/>
              <a:t>Ti</a:t>
            </a:r>
            <a:r>
              <a:rPr lang="zh-CN" altLang="en-US" dirty="0">
                <a:latin typeface="Times New Roman" pitchFamily="18" charset="0"/>
              </a:rPr>
              <a:t>结束（</a:t>
            </a:r>
            <a:r>
              <a:rPr lang="en-US" altLang="zh-CN" dirty="0"/>
              <a:t>commit/rollback</a:t>
            </a:r>
            <a:r>
              <a:rPr lang="zh-CN" altLang="en-US" dirty="0">
                <a:latin typeface="Times New Roman" pitchFamily="18" charset="0"/>
              </a:rPr>
              <a:t>）才释放。</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功能</a:t>
            </a:r>
            <a:endParaRPr lang="zh-CN" altLang="en-US" dirty="0"/>
          </a:p>
          <a:p>
            <a:r>
              <a:rPr lang="zh-CN" altLang="en-US" dirty="0" smtClean="0">
                <a:latin typeface="Times New Roman" pitchFamily="18" charset="0"/>
              </a:rPr>
              <a:t>防止</a:t>
            </a:r>
            <a:r>
              <a:rPr lang="zh-CN" altLang="en-US" b="1" dirty="0">
                <a:latin typeface="Times New Roman" pitchFamily="18" charset="0"/>
              </a:rPr>
              <a:t>丢失修改</a:t>
            </a:r>
            <a:r>
              <a:rPr lang="zh-CN" altLang="en-US" dirty="0">
                <a:latin typeface="Times New Roman" pitchFamily="18" charset="0"/>
              </a:rPr>
              <a:t>；</a:t>
            </a:r>
            <a:endParaRPr lang="zh-CN" altLang="en-US" dirty="0"/>
          </a:p>
          <a:p>
            <a:r>
              <a:rPr lang="zh-CN" altLang="en-US" dirty="0" smtClean="0">
                <a:latin typeface="宋体" pitchFamily="2" charset="-122"/>
              </a:rPr>
              <a:t>保证</a:t>
            </a:r>
            <a:r>
              <a:rPr lang="en-US" altLang="zh-CN" dirty="0" err="1"/>
              <a:t>Ti</a:t>
            </a:r>
            <a:r>
              <a:rPr lang="zh-CN" altLang="en-US" dirty="0">
                <a:latin typeface="宋体" pitchFamily="2" charset="-122"/>
              </a:rPr>
              <a:t>可恢复（若意外终止，则</a:t>
            </a:r>
            <a:r>
              <a:rPr lang="en-US" altLang="zh-CN" dirty="0"/>
              <a:t>rollback</a:t>
            </a:r>
            <a:r>
              <a:rPr lang="zh-CN" altLang="en-US" dirty="0">
                <a:latin typeface="宋体" pitchFamily="2" charset="-122"/>
              </a:rPr>
              <a:t>后才可释放）。</a:t>
            </a:r>
            <a:r>
              <a:rPr lang="zh-CN" altLang="en-US" dirty="0"/>
              <a:t> </a:t>
            </a:r>
          </a:p>
          <a:p>
            <a:r>
              <a:rPr lang="zh-CN" altLang="en-US" dirty="0"/>
              <a:t>③ 问题</a:t>
            </a:r>
          </a:p>
          <a:p>
            <a:r>
              <a:rPr lang="zh-CN" altLang="en-US" dirty="0"/>
              <a:t>不能防止</a:t>
            </a:r>
            <a:r>
              <a:rPr lang="zh-CN" altLang="en-US" b="1" dirty="0">
                <a:solidFill>
                  <a:srgbClr val="FF0000"/>
                </a:solidFill>
              </a:rPr>
              <a:t>读不可重复</a:t>
            </a:r>
            <a:r>
              <a:rPr lang="zh-CN" altLang="en-US" dirty="0"/>
              <a:t>和</a:t>
            </a:r>
            <a:r>
              <a:rPr lang="zh-CN" altLang="en-US" b="1" dirty="0">
                <a:solidFill>
                  <a:srgbClr val="FF0000"/>
                </a:solidFill>
              </a:rPr>
              <a:t>读</a:t>
            </a:r>
            <a:r>
              <a:rPr lang="zh-CN" altLang="en-US" b="1" dirty="0">
                <a:solidFill>
                  <a:srgbClr val="FF0000"/>
                </a:solidFill>
                <a:latin typeface="Times New Roman" pitchFamily="18" charset="0"/>
              </a:rPr>
              <a:t>“</a:t>
            </a:r>
            <a:r>
              <a:rPr lang="zh-CN" altLang="en-US" b="1" dirty="0">
                <a:solidFill>
                  <a:srgbClr val="FF0000"/>
                </a:solidFill>
              </a:rPr>
              <a:t>脏</a:t>
            </a:r>
            <a:r>
              <a:rPr lang="zh-CN" altLang="en-US" b="1" dirty="0">
                <a:solidFill>
                  <a:srgbClr val="FF0000"/>
                </a:solidFill>
                <a:latin typeface="Times New Roman" pitchFamily="18" charset="0"/>
              </a:rPr>
              <a:t>”</a:t>
            </a:r>
            <a:r>
              <a:rPr lang="zh-CN" altLang="en-US" dirty="0"/>
              <a:t>数据。</a:t>
            </a:r>
          </a:p>
          <a:p>
            <a:r>
              <a:rPr lang="zh-CN" altLang="en-US" dirty="0"/>
              <a:t>（</a:t>
            </a:r>
            <a:r>
              <a:rPr lang="en-US" altLang="zh-CN" dirty="0"/>
              <a:t>1</a:t>
            </a:r>
            <a:r>
              <a:rPr lang="zh-CN" altLang="en-US" dirty="0"/>
              <a:t>级协议仅对修改操作，若读则不加锁）</a:t>
            </a:r>
          </a:p>
        </p:txBody>
      </p:sp>
      <p:sp>
        <p:nvSpPr>
          <p:cNvPr id="6" name="灯片编号占位符 5"/>
          <p:cNvSpPr>
            <a:spLocks noGrp="1"/>
          </p:cNvSpPr>
          <p:nvPr>
            <p:ph type="sldNum" sz="quarter" idx="12"/>
          </p:nvPr>
        </p:nvSpPr>
        <p:spPr/>
        <p:txBody>
          <a:bodyPr/>
          <a:lstStyle/>
          <a:p>
            <a:pPr>
              <a:defRPr/>
            </a:pPr>
            <a:fld id="{441AE8D9-3940-4487-B889-48212597F001}" type="slidenum">
              <a:rPr lang="en-US" altLang="zh-CN"/>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23850" y="828675"/>
            <a:ext cx="8569325" cy="3785652"/>
          </a:xfrm>
          <a:prstGeom prst="rect">
            <a:avLst/>
          </a:prstGeom>
          <a:noFill/>
          <a:ln w="9525">
            <a:noFill/>
            <a:miter lim="800000"/>
            <a:headEnd/>
            <a:tailEnd/>
          </a:ln>
        </p:spPr>
        <p:txBody>
          <a:bodyPr>
            <a:spAutoFit/>
          </a:bodyPr>
          <a:lstStyle/>
          <a:p>
            <a:r>
              <a:rPr lang="en-US" altLang="zh-CN" dirty="0"/>
              <a:t>2</a:t>
            </a:r>
            <a:r>
              <a:rPr lang="zh-CN" altLang="en-US" dirty="0"/>
              <a:t>）</a:t>
            </a:r>
            <a:r>
              <a:rPr lang="en-US" altLang="zh-CN" dirty="0"/>
              <a:t>2</a:t>
            </a:r>
            <a:r>
              <a:rPr lang="zh-CN" altLang="en-US" dirty="0"/>
              <a:t>级封锁协议</a:t>
            </a:r>
          </a:p>
          <a:p>
            <a:r>
              <a:rPr lang="zh-CN" altLang="en-US" dirty="0"/>
              <a:t>① 策略</a:t>
            </a:r>
          </a:p>
          <a:p>
            <a:r>
              <a:rPr lang="zh-CN" altLang="en-US" dirty="0"/>
              <a:t>在</a:t>
            </a:r>
            <a:r>
              <a:rPr lang="en-US" altLang="zh-CN" dirty="0"/>
              <a:t>1</a:t>
            </a:r>
            <a:r>
              <a:rPr lang="zh-CN" altLang="en-US" dirty="0"/>
              <a:t>级封锁协议加上事务</a:t>
            </a:r>
            <a:r>
              <a:rPr lang="en-US" altLang="zh-CN" dirty="0" err="1"/>
              <a:t>Ti</a:t>
            </a:r>
            <a:r>
              <a:rPr lang="zh-CN" altLang="en-US" dirty="0"/>
              <a:t>在读取</a:t>
            </a:r>
            <a:r>
              <a:rPr lang="en-US" altLang="zh-CN" dirty="0"/>
              <a:t>Di</a:t>
            </a:r>
            <a:r>
              <a:rPr lang="zh-CN" altLang="en-US" dirty="0"/>
              <a:t>之前领先对</a:t>
            </a:r>
            <a:r>
              <a:rPr lang="en-US" altLang="zh-CN" dirty="0"/>
              <a:t>Di</a:t>
            </a:r>
            <a:r>
              <a:rPr lang="zh-CN" altLang="en-US" dirty="0"/>
              <a:t>加</a:t>
            </a:r>
            <a:r>
              <a:rPr lang="en-US" altLang="zh-CN" dirty="0"/>
              <a:t>S</a:t>
            </a:r>
            <a:r>
              <a:rPr lang="zh-CN" altLang="en-US" dirty="0"/>
              <a:t>锁，读完后即可释放该</a:t>
            </a:r>
            <a:r>
              <a:rPr lang="en-US" altLang="zh-CN" dirty="0"/>
              <a:t>S</a:t>
            </a:r>
            <a:r>
              <a:rPr lang="zh-CN" altLang="en-US" dirty="0"/>
              <a:t>锁。</a:t>
            </a:r>
          </a:p>
          <a:p>
            <a:r>
              <a:rPr lang="zh-CN" altLang="en-US" dirty="0"/>
              <a:t>② 功能</a:t>
            </a:r>
          </a:p>
          <a:p>
            <a:r>
              <a:rPr lang="en-US" altLang="zh-CN" dirty="0">
                <a:latin typeface="Times New Roman" pitchFamily="18" charset="0"/>
              </a:rPr>
              <a:t>·</a:t>
            </a:r>
            <a:r>
              <a:rPr lang="zh-CN" altLang="en-US" dirty="0"/>
              <a:t>防止</a:t>
            </a:r>
            <a:r>
              <a:rPr lang="zh-CN" altLang="en-US" b="1" dirty="0"/>
              <a:t>丢失修改</a:t>
            </a:r>
            <a:r>
              <a:rPr lang="zh-CN" altLang="en-US" dirty="0"/>
              <a:t>；</a:t>
            </a:r>
          </a:p>
          <a:p>
            <a:r>
              <a:rPr lang="en-US" altLang="zh-CN" dirty="0">
                <a:latin typeface="Times New Roman" pitchFamily="18" charset="0"/>
              </a:rPr>
              <a:t>·</a:t>
            </a:r>
            <a:r>
              <a:rPr lang="zh-CN" altLang="en-US" dirty="0"/>
              <a:t>防止</a:t>
            </a:r>
            <a:r>
              <a:rPr lang="zh-CN" altLang="en-US" b="1" dirty="0"/>
              <a:t>读脏</a:t>
            </a:r>
            <a:r>
              <a:rPr lang="zh-CN" altLang="en-US" dirty="0"/>
              <a:t>。 </a:t>
            </a:r>
          </a:p>
          <a:p>
            <a:r>
              <a:rPr lang="zh-CN" altLang="en-US" dirty="0"/>
              <a:t>③ 问题</a:t>
            </a:r>
          </a:p>
          <a:p>
            <a:r>
              <a:rPr lang="zh-CN" altLang="en-US" dirty="0"/>
              <a:t>不能防止</a:t>
            </a:r>
            <a:r>
              <a:rPr lang="zh-CN" altLang="en-US" b="1" dirty="0">
                <a:solidFill>
                  <a:srgbClr val="FF0000"/>
                </a:solidFill>
              </a:rPr>
              <a:t>读不可重复</a:t>
            </a:r>
            <a:r>
              <a:rPr lang="zh-CN" altLang="en-US" dirty="0"/>
              <a:t>（读完即释放，重读可能其它事务对之修改）。</a:t>
            </a:r>
          </a:p>
        </p:txBody>
      </p:sp>
      <p:sp>
        <p:nvSpPr>
          <p:cNvPr id="6" name="灯片编号占位符 5"/>
          <p:cNvSpPr>
            <a:spLocks noGrp="1"/>
          </p:cNvSpPr>
          <p:nvPr>
            <p:ph type="sldNum" sz="quarter" idx="12"/>
          </p:nvPr>
        </p:nvSpPr>
        <p:spPr/>
        <p:txBody>
          <a:bodyPr/>
          <a:lstStyle/>
          <a:p>
            <a:pPr>
              <a:defRPr/>
            </a:pPr>
            <a:fld id="{AA87A8AB-54DF-4538-8301-4C977D073F46}" type="slidenum">
              <a:rPr lang="en-US" altLang="zh-CN"/>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323850" y="773113"/>
            <a:ext cx="8569325" cy="3046988"/>
          </a:xfrm>
          <a:prstGeom prst="rect">
            <a:avLst/>
          </a:prstGeom>
          <a:noFill/>
          <a:ln w="9525">
            <a:noFill/>
            <a:miter lim="800000"/>
            <a:headEnd/>
            <a:tailEnd/>
          </a:ln>
        </p:spPr>
        <p:txBody>
          <a:bodyPr>
            <a:spAutoFit/>
          </a:bodyPr>
          <a:lstStyle/>
          <a:p>
            <a:r>
              <a:rPr lang="en-US" altLang="zh-CN" dirty="0"/>
              <a:t>3</a:t>
            </a:r>
            <a:r>
              <a:rPr lang="zh-CN" altLang="en-US" dirty="0"/>
              <a:t>）</a:t>
            </a:r>
            <a:r>
              <a:rPr lang="en-US" altLang="zh-CN" dirty="0"/>
              <a:t>3</a:t>
            </a:r>
            <a:r>
              <a:rPr lang="zh-CN" altLang="en-US" dirty="0"/>
              <a:t>级封锁协议</a:t>
            </a:r>
          </a:p>
          <a:p>
            <a:r>
              <a:rPr lang="zh-CN" altLang="en-US" dirty="0"/>
              <a:t>① 策略</a:t>
            </a:r>
          </a:p>
          <a:p>
            <a:r>
              <a:rPr lang="zh-CN" altLang="en-US" dirty="0"/>
              <a:t>在</a:t>
            </a:r>
            <a:r>
              <a:rPr lang="en-US" altLang="zh-CN" dirty="0"/>
              <a:t>1</a:t>
            </a:r>
            <a:r>
              <a:rPr lang="zh-CN" altLang="en-US" dirty="0"/>
              <a:t>级封锁协议上加上</a:t>
            </a:r>
            <a:r>
              <a:rPr lang="en-US" altLang="zh-CN" dirty="0" err="1"/>
              <a:t>Ti</a:t>
            </a:r>
            <a:r>
              <a:rPr lang="zh-CN" altLang="en-US" dirty="0"/>
              <a:t>读</a:t>
            </a:r>
            <a:r>
              <a:rPr lang="en-US" altLang="zh-CN" dirty="0"/>
              <a:t>Di</a:t>
            </a:r>
            <a:r>
              <a:rPr lang="zh-CN" altLang="en-US" dirty="0"/>
              <a:t>前须先对</a:t>
            </a:r>
            <a:r>
              <a:rPr lang="en-US" altLang="zh-CN" dirty="0"/>
              <a:t>Di</a:t>
            </a:r>
            <a:r>
              <a:rPr lang="zh-CN" altLang="en-US" dirty="0"/>
              <a:t>加</a:t>
            </a:r>
            <a:r>
              <a:rPr lang="en-US" altLang="zh-CN" dirty="0"/>
              <a:t>S</a:t>
            </a:r>
            <a:r>
              <a:rPr lang="zh-CN" altLang="en-US" dirty="0"/>
              <a:t>锁，直至</a:t>
            </a:r>
            <a:r>
              <a:rPr lang="en-US" altLang="zh-CN" dirty="0" err="1"/>
              <a:t>Ti</a:t>
            </a:r>
            <a:r>
              <a:rPr lang="zh-CN" altLang="en-US" dirty="0"/>
              <a:t>结束后才释放该</a:t>
            </a:r>
            <a:r>
              <a:rPr lang="en-US" altLang="zh-CN" dirty="0"/>
              <a:t>S</a:t>
            </a:r>
            <a:r>
              <a:rPr lang="zh-CN" altLang="en-US" dirty="0"/>
              <a:t>锁。</a:t>
            </a:r>
          </a:p>
          <a:p>
            <a:r>
              <a:rPr lang="zh-CN" altLang="en-US" dirty="0"/>
              <a:t>② 功能</a:t>
            </a:r>
          </a:p>
          <a:p>
            <a:r>
              <a:rPr lang="en-US" altLang="zh-CN" dirty="0">
                <a:latin typeface="Times New Roman" pitchFamily="18" charset="0"/>
              </a:rPr>
              <a:t>·</a:t>
            </a:r>
            <a:r>
              <a:rPr lang="zh-CN" altLang="en-US" dirty="0"/>
              <a:t>防止</a:t>
            </a:r>
            <a:r>
              <a:rPr lang="zh-CN" altLang="en-US" b="1" dirty="0"/>
              <a:t>丢失修改</a:t>
            </a:r>
            <a:r>
              <a:rPr lang="zh-CN" altLang="en-US" dirty="0"/>
              <a:t>；</a:t>
            </a:r>
          </a:p>
          <a:p>
            <a:r>
              <a:rPr lang="en-US" altLang="zh-CN" dirty="0">
                <a:latin typeface="Times New Roman" pitchFamily="18" charset="0"/>
              </a:rPr>
              <a:t>·</a:t>
            </a:r>
            <a:r>
              <a:rPr lang="zh-CN" altLang="en-US" dirty="0"/>
              <a:t>防止</a:t>
            </a:r>
            <a:r>
              <a:rPr lang="zh-CN" altLang="en-US" b="1" dirty="0"/>
              <a:t>读</a:t>
            </a:r>
            <a:r>
              <a:rPr lang="zh-CN" altLang="en-US" b="1" dirty="0">
                <a:latin typeface="Times New Roman" pitchFamily="18" charset="0"/>
              </a:rPr>
              <a:t>“</a:t>
            </a:r>
            <a:r>
              <a:rPr lang="zh-CN" altLang="en-US" b="1" dirty="0"/>
              <a:t>脏</a:t>
            </a:r>
            <a:r>
              <a:rPr lang="zh-CN" altLang="en-US" b="1" dirty="0">
                <a:latin typeface="Times New Roman" pitchFamily="18" charset="0"/>
              </a:rPr>
              <a:t>”</a:t>
            </a:r>
            <a:r>
              <a:rPr lang="zh-CN" altLang="en-US" dirty="0"/>
              <a:t>；</a:t>
            </a:r>
          </a:p>
          <a:p>
            <a:r>
              <a:rPr lang="en-US" altLang="zh-CN" dirty="0">
                <a:latin typeface="Times New Roman" pitchFamily="18" charset="0"/>
              </a:rPr>
              <a:t>·</a:t>
            </a:r>
            <a:r>
              <a:rPr lang="zh-CN" altLang="en-US" dirty="0"/>
              <a:t>防止</a:t>
            </a:r>
            <a:r>
              <a:rPr lang="zh-CN" altLang="en-US" b="1" dirty="0"/>
              <a:t>读不可重复</a:t>
            </a:r>
            <a:r>
              <a:rPr lang="zh-CN" altLang="en-US" dirty="0"/>
              <a:t>。 </a:t>
            </a:r>
          </a:p>
        </p:txBody>
      </p:sp>
      <p:sp>
        <p:nvSpPr>
          <p:cNvPr id="6" name="灯片编号占位符 5"/>
          <p:cNvSpPr>
            <a:spLocks noGrp="1"/>
          </p:cNvSpPr>
          <p:nvPr>
            <p:ph type="sldNum" sz="quarter" idx="12"/>
          </p:nvPr>
        </p:nvSpPr>
        <p:spPr/>
        <p:txBody>
          <a:bodyPr/>
          <a:lstStyle/>
          <a:p>
            <a:pPr>
              <a:defRPr/>
            </a:pPr>
            <a:fld id="{A5D0482C-C794-4F48-8FF4-BCF2F5963632}" type="slidenum">
              <a:rPr lang="en-US" altLang="zh-CN"/>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136525" y="814388"/>
            <a:ext cx="2730500" cy="822325"/>
          </a:xfrm>
          <a:prstGeom prst="rect">
            <a:avLst/>
          </a:prstGeom>
          <a:noFill/>
          <a:ln w="9525">
            <a:noFill/>
            <a:miter lim="800000"/>
            <a:headEnd/>
            <a:tailEnd/>
          </a:ln>
        </p:spPr>
        <p:txBody>
          <a:bodyPr wrap="none">
            <a:spAutoFit/>
          </a:bodyPr>
          <a:lstStyle/>
          <a:p>
            <a:r>
              <a:rPr lang="en-US" altLang="zh-CN"/>
              <a:t>4</a:t>
            </a:r>
            <a:r>
              <a:rPr lang="zh-CN" altLang="en-US">
                <a:latin typeface="Times New Roman" pitchFamily="18" charset="0"/>
              </a:rPr>
              <a:t>）总结</a:t>
            </a:r>
            <a:endParaRPr lang="zh-CN" altLang="en-US"/>
          </a:p>
          <a:p>
            <a:r>
              <a:rPr lang="zh-CN" altLang="en-US">
                <a:latin typeface="宋体" pitchFamily="2" charset="-122"/>
              </a:rPr>
              <a:t>三级封锁协议异同</a:t>
            </a:r>
            <a:r>
              <a:rPr lang="zh-CN" altLang="en-US"/>
              <a:t> </a:t>
            </a:r>
          </a:p>
        </p:txBody>
      </p:sp>
      <p:graphicFrame>
        <p:nvGraphicFramePr>
          <p:cNvPr id="18434" name="Object 5"/>
          <p:cNvGraphicFramePr>
            <a:graphicFrameLocks noChangeAspect="1"/>
          </p:cNvGraphicFramePr>
          <p:nvPr/>
        </p:nvGraphicFramePr>
        <p:xfrm>
          <a:off x="836613" y="1692275"/>
          <a:ext cx="6402387" cy="4308475"/>
        </p:xfrm>
        <a:graphic>
          <a:graphicData uri="http://schemas.openxmlformats.org/presentationml/2006/ole">
            <mc:AlternateContent xmlns:mc="http://schemas.openxmlformats.org/markup-compatibility/2006">
              <mc:Choice xmlns:v="urn:schemas-microsoft-com:vml" Requires="v">
                <p:oleObj spid="_x0000_s18530" name="Document" r:id="rId3" imgW="6433920" imgH="4489560" progId="Word.Document.8">
                  <p:embed/>
                </p:oleObj>
              </mc:Choice>
              <mc:Fallback>
                <p:oleObj name="Document" r:id="rId3" imgW="6433920" imgH="448956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1692275"/>
                        <a:ext cx="6402387" cy="430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0329CB5E-3501-42B3-9F06-6568E76D68A7}" type="slidenum">
              <a:rPr lang="en-US" altLang="zh-CN"/>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时间</a:t>
            </a:r>
            <a:r>
              <a:rPr lang="zh-CN" altLang="en-US" dirty="0" smtClean="0"/>
              <a:t>戳方法</a:t>
            </a:r>
            <a:endParaRPr lang="zh-CN" altLang="en-US" dirty="0"/>
          </a:p>
        </p:txBody>
      </p:sp>
      <p:sp>
        <p:nvSpPr>
          <p:cNvPr id="4" name="内容占位符 3"/>
          <p:cNvSpPr>
            <a:spLocks noGrp="1"/>
          </p:cNvSpPr>
          <p:nvPr>
            <p:ph idx="1"/>
          </p:nvPr>
        </p:nvSpPr>
        <p:spPr/>
        <p:txBody>
          <a:bodyPr/>
          <a:lstStyle/>
          <a:p>
            <a:r>
              <a:rPr lang="zh-CN" altLang="en-US" dirty="0" smtClean="0"/>
              <a:t>给每个</a:t>
            </a:r>
            <a:r>
              <a:rPr lang="zh-CN" altLang="en-US" dirty="0" smtClean="0">
                <a:solidFill>
                  <a:srgbClr val="FF0000"/>
                </a:solidFill>
              </a:rPr>
              <a:t>事务</a:t>
            </a:r>
            <a:r>
              <a:rPr lang="zh-CN" altLang="en-US" dirty="0" smtClean="0"/>
              <a:t>赋予一个时标（时间戳）</a:t>
            </a:r>
            <a:r>
              <a:rPr lang="en-US" altLang="zh-CN" dirty="0" smtClean="0"/>
              <a:t>——</a:t>
            </a:r>
            <a:r>
              <a:rPr lang="zh-CN" altLang="en-US" dirty="0" smtClean="0"/>
              <a:t>事务开始执行的时间。每个数据也被赋予读和写两个时间戳。</a:t>
            </a:r>
            <a:endParaRPr lang="en-US" altLang="zh-CN" dirty="0" smtClean="0"/>
          </a:p>
          <a:p>
            <a:r>
              <a:rPr lang="zh-CN" altLang="en-US" dirty="0" smtClean="0"/>
              <a:t>按照这个时间戳来解决事务的冲突操作：</a:t>
            </a:r>
            <a:r>
              <a:rPr lang="zh-CN" altLang="en-US" dirty="0" smtClean="0">
                <a:solidFill>
                  <a:srgbClr val="FF0000"/>
                </a:solidFill>
              </a:rPr>
              <a:t>当有冲突发生时，回滚具有较早时间戳的事务，</a:t>
            </a:r>
            <a:r>
              <a:rPr lang="zh-CN" altLang="en-US" dirty="0" smtClean="0"/>
              <a:t>以保证其他事务的正常执行，被回滚的事务被赋予新的时间戳并从头开始执行。</a:t>
            </a:r>
            <a:endParaRPr lang="zh-CN" altLang="en-US"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56</a:t>
            </a:fld>
            <a:endParaRPr lang="en-US" altLang="zh-CN"/>
          </a:p>
        </p:txBody>
      </p:sp>
      <p:sp>
        <p:nvSpPr>
          <p:cNvPr id="5" name="圆角矩形标注 4"/>
          <p:cNvSpPr/>
          <p:nvPr/>
        </p:nvSpPr>
        <p:spPr>
          <a:xfrm>
            <a:off x="5148064" y="836712"/>
            <a:ext cx="2664296" cy="756664"/>
          </a:xfrm>
          <a:prstGeom prst="wedgeRoundRectCallout">
            <a:avLst>
              <a:gd name="adj1" fmla="val -47526"/>
              <a:gd name="adj2" fmla="val 989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时间戳具有唯一性和单调性</a:t>
            </a:r>
            <a:endParaRPr lang="zh-CN" altLang="en-US" dirty="0"/>
          </a:p>
        </p:txBody>
      </p:sp>
    </p:spTree>
    <p:extLst>
      <p:ext uri="{BB962C8B-B14F-4D97-AF65-F5344CB8AC3E}">
        <p14:creationId xmlns:p14="http://schemas.microsoft.com/office/powerpoint/2010/main" val="14206615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5688632"/>
          </a:xfrm>
        </p:spPr>
        <p:txBody>
          <a:bodyPr/>
          <a:lstStyle/>
          <a:p>
            <a:pPr marL="0" indent="0">
              <a:buNone/>
            </a:pPr>
            <a:r>
              <a:rPr lang="zh-CN" altLang="en-US" sz="2400" dirty="0">
                <a:solidFill>
                  <a:srgbClr val="FF0000"/>
                </a:solidFill>
              </a:rPr>
              <a:t>⑴　假设事务</a:t>
            </a:r>
            <a:r>
              <a:rPr lang="en-US" altLang="zh-CN" sz="2400" dirty="0" err="1">
                <a:solidFill>
                  <a:srgbClr val="FF0000"/>
                </a:solidFill>
              </a:rPr>
              <a:t>Ti</a:t>
            </a:r>
            <a:r>
              <a:rPr lang="zh-CN" altLang="en-US" sz="2400" dirty="0">
                <a:solidFill>
                  <a:srgbClr val="FF0000"/>
                </a:solidFill>
              </a:rPr>
              <a:t>发出</a:t>
            </a:r>
            <a:r>
              <a:rPr lang="en-US" altLang="zh-CN" sz="2400" dirty="0">
                <a:solidFill>
                  <a:srgbClr val="FF0000"/>
                </a:solidFill>
              </a:rPr>
              <a:t>read(Q)</a:t>
            </a:r>
            <a:r>
              <a:rPr lang="zh-CN" altLang="en-US" sz="2400" dirty="0">
                <a:solidFill>
                  <a:srgbClr val="FF0000"/>
                </a:solidFill>
              </a:rPr>
              <a:t>操作：</a:t>
            </a:r>
          </a:p>
          <a:p>
            <a:pPr marL="0" indent="0">
              <a:buNone/>
            </a:pPr>
            <a:r>
              <a:rPr lang="zh-CN" altLang="en-US" sz="2400" dirty="0" smtClean="0"/>
              <a:t>① </a:t>
            </a:r>
            <a:r>
              <a:rPr lang="zh-CN" altLang="en-US" sz="2400" dirty="0"/>
              <a:t>若</a:t>
            </a:r>
            <a:r>
              <a:rPr lang="en-US" altLang="zh-CN" sz="2400" dirty="0"/>
              <a:t>TS(</a:t>
            </a:r>
            <a:r>
              <a:rPr lang="en-US" altLang="zh-CN" sz="2400" dirty="0" err="1"/>
              <a:t>Ti</a:t>
            </a:r>
            <a:r>
              <a:rPr lang="en-US" altLang="zh-CN" sz="2400" dirty="0"/>
              <a:t>)&lt;W-TS(Q)</a:t>
            </a:r>
            <a:r>
              <a:rPr lang="zh-CN" altLang="en-US" sz="2400" dirty="0"/>
              <a:t>，则</a:t>
            </a:r>
            <a:r>
              <a:rPr lang="en-US" altLang="zh-CN" sz="2400" dirty="0" err="1">
                <a:solidFill>
                  <a:srgbClr val="FF0000"/>
                </a:solidFill>
              </a:rPr>
              <a:t>Ti</a:t>
            </a:r>
            <a:r>
              <a:rPr lang="zh-CN" altLang="en-US" sz="2400" dirty="0">
                <a:solidFill>
                  <a:srgbClr val="FF0000"/>
                </a:solidFill>
              </a:rPr>
              <a:t>需要读入的</a:t>
            </a:r>
            <a:r>
              <a:rPr lang="en-US" altLang="zh-CN" sz="2400" dirty="0">
                <a:solidFill>
                  <a:srgbClr val="FF0000"/>
                </a:solidFill>
              </a:rPr>
              <a:t>Q</a:t>
            </a:r>
            <a:r>
              <a:rPr lang="zh-CN" altLang="en-US" sz="2400" dirty="0">
                <a:solidFill>
                  <a:srgbClr val="FF0000"/>
                </a:solidFill>
              </a:rPr>
              <a:t>值已被覆盖。</a:t>
            </a:r>
            <a:r>
              <a:rPr lang="zh-CN" altLang="en-US" sz="2400" dirty="0"/>
              <a:t>因此，</a:t>
            </a:r>
            <a:r>
              <a:rPr lang="en-US" altLang="zh-CN" sz="2400" dirty="0"/>
              <a:t>read</a:t>
            </a:r>
            <a:r>
              <a:rPr lang="zh-CN" altLang="en-US" sz="2400" dirty="0"/>
              <a:t>操作被拒绝，</a:t>
            </a:r>
            <a:r>
              <a:rPr lang="en-US" altLang="zh-CN" sz="2400" dirty="0" err="1"/>
              <a:t>Ti</a:t>
            </a:r>
            <a:r>
              <a:rPr lang="zh-CN" altLang="en-US" sz="2400" dirty="0"/>
              <a:t>回滚</a:t>
            </a:r>
            <a:r>
              <a:rPr lang="zh-CN" altLang="en-US" sz="2400" dirty="0" smtClean="0"/>
              <a:t>；</a:t>
            </a:r>
            <a:endParaRPr lang="en-US" altLang="zh-CN" sz="2400" dirty="0" smtClean="0"/>
          </a:p>
          <a:p>
            <a:pPr marL="0" indent="0">
              <a:buNone/>
            </a:pPr>
            <a:r>
              <a:rPr lang="zh-CN" altLang="en-US" sz="2400" dirty="0" smtClean="0"/>
              <a:t>② </a:t>
            </a:r>
            <a:r>
              <a:rPr lang="zh-CN" altLang="en-US" sz="2400" dirty="0"/>
              <a:t>若</a:t>
            </a:r>
            <a:r>
              <a:rPr lang="en-US" altLang="zh-CN" sz="2400" dirty="0"/>
              <a:t>TS(</a:t>
            </a:r>
            <a:r>
              <a:rPr lang="en-US" altLang="zh-CN" sz="2400" dirty="0" err="1"/>
              <a:t>Ti</a:t>
            </a:r>
            <a:r>
              <a:rPr lang="en-US" altLang="zh-CN" sz="2400" dirty="0"/>
              <a:t>)≥W-TS(Q)</a:t>
            </a:r>
            <a:r>
              <a:rPr lang="zh-CN" altLang="en-US" sz="2400" dirty="0"/>
              <a:t>，则执行</a:t>
            </a:r>
            <a:r>
              <a:rPr lang="en-US" altLang="zh-CN" sz="2400" dirty="0"/>
              <a:t>read</a:t>
            </a:r>
            <a:r>
              <a:rPr lang="zh-CN" altLang="en-US" sz="2400" dirty="0"/>
              <a:t>操作，而</a:t>
            </a:r>
            <a:r>
              <a:rPr lang="en-US" altLang="zh-CN" sz="2400" dirty="0"/>
              <a:t>R-TS(Q)</a:t>
            </a:r>
            <a:r>
              <a:rPr lang="zh-CN" altLang="en-US" sz="2400" dirty="0"/>
              <a:t>的值被设为</a:t>
            </a:r>
            <a:r>
              <a:rPr lang="en-US" altLang="zh-CN" sz="2400" dirty="0"/>
              <a:t>R-TS(Q)</a:t>
            </a:r>
            <a:r>
              <a:rPr lang="zh-CN" altLang="en-US" sz="2400" dirty="0"/>
              <a:t>与</a:t>
            </a:r>
            <a:r>
              <a:rPr lang="en-US" altLang="zh-CN" sz="2400" dirty="0"/>
              <a:t>TS(</a:t>
            </a:r>
            <a:r>
              <a:rPr lang="en-US" altLang="zh-CN" sz="2400" dirty="0" err="1"/>
              <a:t>Ti</a:t>
            </a:r>
            <a:r>
              <a:rPr lang="en-US" altLang="zh-CN" sz="2400" dirty="0"/>
              <a:t>)</a:t>
            </a:r>
            <a:r>
              <a:rPr lang="zh-CN" altLang="en-US" sz="2400" dirty="0"/>
              <a:t>中的较大者</a:t>
            </a:r>
            <a:r>
              <a:rPr lang="zh-CN" altLang="en-US" sz="2400" dirty="0" smtClean="0"/>
              <a:t>。</a:t>
            </a:r>
            <a:endParaRPr lang="en-US" altLang="zh-CN" sz="2400" dirty="0" smtClean="0"/>
          </a:p>
          <a:p>
            <a:pPr marL="0" indent="0">
              <a:buNone/>
            </a:pPr>
            <a:r>
              <a:rPr lang="zh-CN" altLang="en-US" sz="2400" dirty="0" smtClean="0">
                <a:solidFill>
                  <a:srgbClr val="FF0000"/>
                </a:solidFill>
              </a:rPr>
              <a:t>读</a:t>
            </a:r>
            <a:r>
              <a:rPr lang="en-US" altLang="zh-CN" sz="2400" dirty="0">
                <a:solidFill>
                  <a:srgbClr val="FF0000"/>
                </a:solidFill>
              </a:rPr>
              <a:t>/</a:t>
            </a:r>
            <a:r>
              <a:rPr lang="zh-CN" altLang="en-US" sz="2400" dirty="0">
                <a:solidFill>
                  <a:srgbClr val="FF0000"/>
                </a:solidFill>
              </a:rPr>
              <a:t>写</a:t>
            </a:r>
            <a:r>
              <a:rPr lang="zh-CN" altLang="en-US" sz="2400" dirty="0" smtClean="0">
                <a:solidFill>
                  <a:srgbClr val="FF0000"/>
                </a:solidFill>
              </a:rPr>
              <a:t>冲突</a:t>
            </a:r>
            <a:endParaRPr lang="en-US" altLang="zh-CN" sz="2400" dirty="0">
              <a:solidFill>
                <a:srgbClr val="FF0000"/>
              </a:solidFill>
            </a:endParaRPr>
          </a:p>
          <a:p>
            <a:pPr marL="0" indent="0">
              <a:buNone/>
            </a:pPr>
            <a:r>
              <a:rPr lang="zh-CN" altLang="en-US" sz="2400" dirty="0" smtClean="0">
                <a:solidFill>
                  <a:srgbClr val="FF0000"/>
                </a:solidFill>
              </a:rPr>
              <a:t>⑵ </a:t>
            </a:r>
            <a:r>
              <a:rPr lang="zh-CN" altLang="en-US" sz="2400" dirty="0">
                <a:solidFill>
                  <a:srgbClr val="FF0000"/>
                </a:solidFill>
              </a:rPr>
              <a:t>假设事务</a:t>
            </a:r>
            <a:r>
              <a:rPr lang="en-US" altLang="zh-CN" sz="2400" dirty="0" err="1">
                <a:solidFill>
                  <a:srgbClr val="FF0000"/>
                </a:solidFill>
              </a:rPr>
              <a:t>Ti</a:t>
            </a:r>
            <a:r>
              <a:rPr lang="zh-CN" altLang="en-US" sz="2400" dirty="0">
                <a:solidFill>
                  <a:srgbClr val="FF0000"/>
                </a:solidFill>
              </a:rPr>
              <a:t>发出</a:t>
            </a:r>
            <a:r>
              <a:rPr lang="en-US" altLang="zh-CN" sz="2400" dirty="0">
                <a:solidFill>
                  <a:srgbClr val="FF0000"/>
                </a:solidFill>
              </a:rPr>
              <a:t>write(Q)</a:t>
            </a:r>
            <a:r>
              <a:rPr lang="zh-CN" altLang="en-US" sz="2400" dirty="0">
                <a:solidFill>
                  <a:srgbClr val="FF0000"/>
                </a:solidFill>
              </a:rPr>
              <a:t>操作：</a:t>
            </a:r>
          </a:p>
          <a:p>
            <a:pPr marL="0" indent="0">
              <a:buNone/>
            </a:pPr>
            <a:r>
              <a:rPr lang="zh-CN" altLang="en-US" sz="2400" dirty="0" smtClean="0"/>
              <a:t>① </a:t>
            </a:r>
            <a:r>
              <a:rPr lang="zh-CN" altLang="en-US" sz="2400" dirty="0"/>
              <a:t>若</a:t>
            </a:r>
            <a:r>
              <a:rPr lang="en-US" altLang="zh-CN" sz="2400" dirty="0"/>
              <a:t>TS(</a:t>
            </a:r>
            <a:r>
              <a:rPr lang="en-US" altLang="zh-CN" sz="2400" dirty="0" err="1"/>
              <a:t>Ti</a:t>
            </a:r>
            <a:r>
              <a:rPr lang="en-US" altLang="zh-CN" sz="2400" dirty="0"/>
              <a:t>)&lt;R-TS(Q)</a:t>
            </a:r>
            <a:r>
              <a:rPr lang="zh-CN" altLang="en-US" sz="2400" dirty="0"/>
              <a:t>，则</a:t>
            </a:r>
            <a:r>
              <a:rPr lang="en-US" altLang="zh-CN" sz="2400" dirty="0" err="1">
                <a:solidFill>
                  <a:srgbClr val="FF0000"/>
                </a:solidFill>
              </a:rPr>
              <a:t>Ti</a:t>
            </a:r>
            <a:r>
              <a:rPr lang="zh-CN" altLang="en-US" sz="2400" dirty="0">
                <a:solidFill>
                  <a:srgbClr val="FF0000"/>
                </a:solidFill>
              </a:rPr>
              <a:t>产生的</a:t>
            </a:r>
            <a:r>
              <a:rPr lang="en-US" altLang="zh-CN" sz="2400" dirty="0">
                <a:solidFill>
                  <a:srgbClr val="FF0000"/>
                </a:solidFill>
              </a:rPr>
              <a:t>Q</a:t>
            </a:r>
            <a:r>
              <a:rPr lang="zh-CN" altLang="en-US" sz="2400" dirty="0">
                <a:solidFill>
                  <a:srgbClr val="FF0000"/>
                </a:solidFill>
              </a:rPr>
              <a:t>值是先前所需要的值</a:t>
            </a:r>
            <a:r>
              <a:rPr lang="zh-CN" altLang="en-US" sz="2400" dirty="0" smtClean="0">
                <a:solidFill>
                  <a:srgbClr val="FF0000"/>
                </a:solidFill>
              </a:rPr>
              <a:t>，且系统</a:t>
            </a:r>
            <a:r>
              <a:rPr lang="zh-CN" altLang="en-US" sz="2400" dirty="0">
                <a:solidFill>
                  <a:srgbClr val="FF0000"/>
                </a:solidFill>
              </a:rPr>
              <a:t>已假定该值不会被产生。</a:t>
            </a:r>
            <a:r>
              <a:rPr lang="zh-CN" altLang="en-US" sz="2400" dirty="0"/>
              <a:t>因此，</a:t>
            </a:r>
            <a:r>
              <a:rPr lang="en-US" altLang="zh-CN" sz="2400" dirty="0"/>
              <a:t>write</a:t>
            </a:r>
            <a:r>
              <a:rPr lang="zh-CN" altLang="en-US" sz="2400" dirty="0"/>
              <a:t>操作被拒绝，</a:t>
            </a:r>
            <a:r>
              <a:rPr lang="en-US" altLang="zh-CN" sz="2400" dirty="0" err="1"/>
              <a:t>Ti</a:t>
            </a:r>
            <a:r>
              <a:rPr lang="zh-CN" altLang="en-US" sz="2400" dirty="0"/>
              <a:t>回滚</a:t>
            </a:r>
            <a:r>
              <a:rPr lang="zh-CN" altLang="en-US" sz="2400" dirty="0" smtClean="0"/>
              <a:t>；</a:t>
            </a:r>
            <a:endParaRPr lang="en-US" altLang="zh-CN" sz="2400" dirty="0"/>
          </a:p>
          <a:p>
            <a:pPr marL="0" indent="0">
              <a:buNone/>
            </a:pPr>
            <a:r>
              <a:rPr lang="zh-CN" altLang="en-US" sz="2400" dirty="0" smtClean="0"/>
              <a:t>② </a:t>
            </a:r>
            <a:r>
              <a:rPr lang="zh-CN" altLang="en-US" sz="2400" dirty="0"/>
              <a:t>其他情况下执行</a:t>
            </a:r>
            <a:r>
              <a:rPr lang="en-US" altLang="zh-CN" sz="2400" dirty="0"/>
              <a:t>write</a:t>
            </a:r>
            <a:r>
              <a:rPr lang="zh-CN" altLang="en-US" sz="2400" dirty="0"/>
              <a:t>操作，并将</a:t>
            </a:r>
            <a:r>
              <a:rPr lang="en-US" altLang="zh-CN" sz="2400" dirty="0"/>
              <a:t>W-TS(Q)</a:t>
            </a:r>
            <a:r>
              <a:rPr lang="zh-CN" altLang="en-US" sz="2400" dirty="0"/>
              <a:t>的值设为</a:t>
            </a:r>
            <a:r>
              <a:rPr lang="en-US" altLang="zh-CN" sz="2400" dirty="0"/>
              <a:t>TS(</a:t>
            </a:r>
            <a:r>
              <a:rPr lang="en-US" altLang="zh-CN" sz="2400" dirty="0" err="1"/>
              <a:t>Ti</a:t>
            </a:r>
            <a:r>
              <a:rPr lang="en-US" altLang="zh-CN" sz="2400" dirty="0"/>
              <a:t>)</a:t>
            </a:r>
            <a:r>
              <a:rPr lang="zh-CN" altLang="en-US" sz="2400" dirty="0" smtClean="0"/>
              <a:t>。</a:t>
            </a:r>
            <a:endParaRPr lang="en-US" altLang="zh-CN" sz="2400" dirty="0" smtClean="0"/>
          </a:p>
          <a:p>
            <a:pPr marL="0" indent="0">
              <a:buNone/>
            </a:pPr>
            <a:r>
              <a:rPr lang="zh-CN" altLang="en-US" sz="2400" dirty="0" smtClean="0">
                <a:solidFill>
                  <a:srgbClr val="FF0000"/>
                </a:solidFill>
              </a:rPr>
              <a:t>写</a:t>
            </a:r>
            <a:r>
              <a:rPr lang="en-US" altLang="zh-CN" sz="2400" dirty="0">
                <a:solidFill>
                  <a:srgbClr val="FF0000"/>
                </a:solidFill>
              </a:rPr>
              <a:t>/</a:t>
            </a:r>
            <a:r>
              <a:rPr lang="zh-CN" altLang="en-US" sz="2400" dirty="0">
                <a:solidFill>
                  <a:srgbClr val="FF0000"/>
                </a:solidFill>
              </a:rPr>
              <a:t>读和写</a:t>
            </a:r>
            <a:r>
              <a:rPr lang="en-US" altLang="zh-CN" sz="2400" dirty="0">
                <a:solidFill>
                  <a:srgbClr val="FF0000"/>
                </a:solidFill>
              </a:rPr>
              <a:t>/</a:t>
            </a:r>
            <a:r>
              <a:rPr lang="zh-CN" altLang="en-US" sz="2400" dirty="0">
                <a:solidFill>
                  <a:srgbClr val="FF0000"/>
                </a:solidFill>
              </a:rPr>
              <a:t>写</a:t>
            </a:r>
            <a:r>
              <a:rPr lang="zh-CN" altLang="en-US" sz="2400" dirty="0" smtClean="0">
                <a:solidFill>
                  <a:srgbClr val="FF0000"/>
                </a:solidFill>
              </a:rPr>
              <a:t>冲突</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57</a:t>
            </a:fld>
            <a:endParaRPr lang="en-US" altLang="zh-CN"/>
          </a:p>
        </p:txBody>
      </p:sp>
    </p:spTree>
    <p:extLst>
      <p:ext uri="{BB962C8B-B14F-4D97-AF65-F5344CB8AC3E}">
        <p14:creationId xmlns:p14="http://schemas.microsoft.com/office/powerpoint/2010/main" val="28943644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乐观控制法</a:t>
            </a:r>
            <a:endParaRPr lang="zh-CN" altLang="en-US" dirty="0"/>
          </a:p>
        </p:txBody>
      </p:sp>
      <p:sp>
        <p:nvSpPr>
          <p:cNvPr id="3" name="内容占位符 2"/>
          <p:cNvSpPr>
            <a:spLocks noGrp="1"/>
          </p:cNvSpPr>
          <p:nvPr>
            <p:ph idx="1"/>
          </p:nvPr>
        </p:nvSpPr>
        <p:spPr/>
        <p:txBody>
          <a:bodyPr/>
          <a:lstStyle/>
          <a:p>
            <a:r>
              <a:rPr lang="zh-CN" altLang="en-US" dirty="0" smtClean="0"/>
              <a:t>乐观的认为事务执行时很少发生冲突，因此不对事务进行特殊的管制，任其自由执行，</a:t>
            </a:r>
            <a:r>
              <a:rPr lang="zh-CN" altLang="en-US" dirty="0" smtClean="0">
                <a:solidFill>
                  <a:srgbClr val="FF0000"/>
                </a:solidFill>
              </a:rPr>
              <a:t>事务提交前再进行正确性检查。</a:t>
            </a:r>
            <a:endParaRPr lang="en-US" altLang="zh-CN" dirty="0" smtClean="0">
              <a:solidFill>
                <a:srgbClr val="FF0000"/>
              </a:solidFill>
            </a:endParaRPr>
          </a:p>
          <a:p>
            <a:r>
              <a:rPr lang="zh-CN" altLang="en-US" dirty="0" smtClean="0"/>
              <a:t>若检查发现冲突并影响了</a:t>
            </a:r>
            <a:r>
              <a:rPr lang="zh-CN" altLang="en-US" b="1" dirty="0" smtClean="0"/>
              <a:t>可串行性</a:t>
            </a:r>
            <a:r>
              <a:rPr lang="zh-CN" altLang="en-US" dirty="0" smtClean="0"/>
              <a:t>，则拒绝提交并回滚该事务，乐观控制法有称为验证方法（</a:t>
            </a:r>
            <a:r>
              <a:rPr lang="en-US" altLang="zh-CN" dirty="0" smtClean="0"/>
              <a:t>certifier</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58</a:t>
            </a:fld>
            <a:endParaRPr lang="en-US" altLang="zh-CN"/>
          </a:p>
        </p:txBody>
      </p:sp>
    </p:spTree>
    <p:extLst>
      <p:ext uri="{BB962C8B-B14F-4D97-AF65-F5344CB8AC3E}">
        <p14:creationId xmlns:p14="http://schemas.microsoft.com/office/powerpoint/2010/main" val="28071385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多版本并发控制</a:t>
            </a:r>
            <a:endParaRPr lang="zh-CN" altLang="en-US" dirty="0"/>
          </a:p>
        </p:txBody>
      </p:sp>
      <p:sp>
        <p:nvSpPr>
          <p:cNvPr id="3" name="内容占位符 2"/>
          <p:cNvSpPr>
            <a:spLocks noGrp="1"/>
          </p:cNvSpPr>
          <p:nvPr>
            <p:ph idx="1"/>
          </p:nvPr>
        </p:nvSpPr>
        <p:spPr>
          <a:xfrm>
            <a:off x="467544" y="1916832"/>
            <a:ext cx="8229600" cy="4389437"/>
          </a:xfrm>
        </p:spPr>
        <p:txBody>
          <a:bodyPr/>
          <a:lstStyle/>
          <a:p>
            <a:r>
              <a:rPr lang="zh-CN" altLang="en-US" dirty="0" smtClean="0"/>
              <a:t>版本（</a:t>
            </a:r>
            <a:r>
              <a:rPr lang="en-US" altLang="zh-CN" dirty="0" smtClean="0"/>
              <a:t>version</a:t>
            </a:r>
            <a:r>
              <a:rPr lang="zh-CN" altLang="en-US" dirty="0" smtClean="0"/>
              <a:t>）指数据库中数据对象的一个快照，记录数据对象某个时刻的状态。</a:t>
            </a:r>
            <a:endParaRPr lang="en-US" altLang="zh-CN" dirty="0" smtClean="0"/>
          </a:p>
          <a:p>
            <a:r>
              <a:rPr lang="en-US" altLang="zh-CN" dirty="0" smtClean="0"/>
              <a:t>write(Q)</a:t>
            </a:r>
            <a:r>
              <a:rPr lang="zh-CN" altLang="en-US" dirty="0" smtClean="0"/>
              <a:t>操作创建</a:t>
            </a:r>
            <a:r>
              <a:rPr lang="en-US" altLang="zh-CN" dirty="0" smtClean="0"/>
              <a:t>Q</a:t>
            </a:r>
            <a:r>
              <a:rPr lang="zh-CN" altLang="en-US" dirty="0" smtClean="0"/>
              <a:t>的一个新版本，导致</a:t>
            </a:r>
            <a:r>
              <a:rPr lang="en-US" altLang="zh-CN" dirty="0" smtClean="0"/>
              <a:t>Q</a:t>
            </a:r>
            <a:r>
              <a:rPr lang="zh-CN" altLang="en-US" dirty="0" smtClean="0"/>
              <a:t>有一个版本序列</a:t>
            </a:r>
            <a:r>
              <a:rPr lang="en-US" altLang="zh-CN" dirty="0" smtClean="0"/>
              <a:t>Q</a:t>
            </a:r>
            <a:r>
              <a:rPr lang="en-US" altLang="zh-CN" baseline="-25000" dirty="0" smtClean="0"/>
              <a:t>1</a:t>
            </a:r>
            <a:r>
              <a:rPr lang="zh-CN" altLang="en-US" dirty="0" smtClean="0"/>
              <a:t>，</a:t>
            </a:r>
            <a:r>
              <a:rPr lang="en-US" altLang="zh-CN" dirty="0" smtClean="0"/>
              <a:t>Q</a:t>
            </a:r>
            <a:r>
              <a:rPr lang="en-US" altLang="zh-CN" baseline="-25000" dirty="0"/>
              <a:t>2</a:t>
            </a:r>
            <a:r>
              <a:rPr lang="zh-CN" altLang="en-US" dirty="0" smtClean="0"/>
              <a:t>，。。。</a:t>
            </a:r>
            <a:r>
              <a:rPr lang="en-US" altLang="zh-CN" dirty="0" err="1" smtClean="0"/>
              <a:t>Q</a:t>
            </a:r>
            <a:r>
              <a:rPr lang="en-US" altLang="zh-CN" baseline="-25000" dirty="0" err="1"/>
              <a:t>m</a:t>
            </a:r>
            <a:r>
              <a:rPr lang="zh-CN" altLang="en-US" dirty="0" smtClean="0"/>
              <a:t>。</a:t>
            </a:r>
            <a:endParaRPr lang="en-US" altLang="zh-CN" dirty="0" smtClean="0"/>
          </a:p>
          <a:p>
            <a:r>
              <a:rPr lang="zh-CN" altLang="en-US" dirty="0" smtClean="0"/>
              <a:t>每个版本</a:t>
            </a:r>
            <a:r>
              <a:rPr lang="en-US" altLang="zh-CN" dirty="0" err="1" smtClean="0"/>
              <a:t>Q</a:t>
            </a:r>
            <a:r>
              <a:rPr lang="en-US" altLang="zh-CN" baseline="-25000" dirty="0" err="1" smtClean="0"/>
              <a:t>k</a:t>
            </a:r>
            <a:r>
              <a:rPr lang="zh-CN" altLang="en-US" dirty="0" smtClean="0"/>
              <a:t>拥有版本值、创建它的事务的时间戳</a:t>
            </a:r>
            <a:r>
              <a:rPr lang="en-US" altLang="zh-CN" dirty="0" smtClean="0"/>
              <a:t>W-timestamp(</a:t>
            </a:r>
            <a:r>
              <a:rPr lang="en-US" altLang="zh-CN" dirty="0" err="1"/>
              <a:t>Q</a:t>
            </a:r>
            <a:r>
              <a:rPr lang="en-US" altLang="zh-CN" baseline="-25000" dirty="0" err="1"/>
              <a:t>k</a:t>
            </a:r>
            <a:r>
              <a:rPr lang="en-US" altLang="zh-CN" dirty="0" smtClean="0"/>
              <a:t>)</a:t>
            </a:r>
            <a:r>
              <a:rPr lang="zh-CN" altLang="en-US" dirty="0" smtClean="0"/>
              <a:t>、读取</a:t>
            </a:r>
            <a:r>
              <a:rPr lang="en-US" altLang="zh-CN" dirty="0" err="1"/>
              <a:t>Q</a:t>
            </a:r>
            <a:r>
              <a:rPr lang="en-US" altLang="zh-CN" baseline="-25000" dirty="0" err="1"/>
              <a:t>k</a:t>
            </a:r>
            <a:r>
              <a:rPr lang="zh-CN" altLang="en-US" dirty="0" smtClean="0"/>
              <a:t>的事务的最大时间戳</a:t>
            </a:r>
            <a:r>
              <a:rPr lang="en-US" altLang="zh-CN" dirty="0" smtClean="0"/>
              <a:t>R-timestamp(</a:t>
            </a:r>
            <a:r>
              <a:rPr lang="en-US" altLang="zh-CN" dirty="0" err="1" smtClean="0"/>
              <a:t>Q</a:t>
            </a:r>
            <a:r>
              <a:rPr lang="en-US" altLang="zh-CN" baseline="-25000" dirty="0" err="1" smtClean="0"/>
              <a:t>k</a:t>
            </a:r>
            <a:r>
              <a:rPr lang="en-US" altLang="zh-CN" dirty="0"/>
              <a:t>) </a:t>
            </a:r>
            <a:r>
              <a:rPr lang="zh-CN" altLang="en-US" dirty="0" smtClean="0"/>
              <a:t>。</a:t>
            </a:r>
            <a:endParaRPr lang="en-US" altLang="zh-CN" dirty="0" smtClean="0"/>
          </a:p>
          <a:p>
            <a:r>
              <a:rPr lang="en-US" altLang="zh-CN" dirty="0" smtClean="0"/>
              <a:t>TS(T)</a:t>
            </a:r>
            <a:r>
              <a:rPr lang="zh-CN" altLang="en-US" dirty="0" smtClean="0"/>
              <a:t>表示事务</a:t>
            </a:r>
            <a:r>
              <a:rPr lang="en-US" altLang="zh-CN" dirty="0" smtClean="0"/>
              <a:t>T</a:t>
            </a:r>
            <a:r>
              <a:rPr lang="zh-CN" altLang="en-US" dirty="0" smtClean="0"/>
              <a:t>的时间戳。</a:t>
            </a:r>
            <a:endParaRPr lang="zh-CN" altLang="en-US"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59</a:t>
            </a:fld>
            <a:endParaRPr lang="en-US" altLang="zh-CN"/>
          </a:p>
        </p:txBody>
      </p:sp>
    </p:spTree>
    <p:extLst>
      <p:ext uri="{BB962C8B-B14F-4D97-AF65-F5344CB8AC3E}">
        <p14:creationId xmlns:p14="http://schemas.microsoft.com/office/powerpoint/2010/main" val="2861499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2725" y="774214"/>
            <a:ext cx="8702675" cy="378565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）隔离性（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isolation</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 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一</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个事务中对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的操作及使用的数据与其它并发事务无关，并发执行的事务间不能互相干扰。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避免链式干扰。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并发</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控制。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依据应用程序设定的事务隔离级别</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自动实现</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4" name="圆角矩形标注 3"/>
          <p:cNvSpPr/>
          <p:nvPr/>
        </p:nvSpPr>
        <p:spPr>
          <a:xfrm>
            <a:off x="3131840" y="2780928"/>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插入</a:t>
            </a:r>
            <a:endPar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
        <p:nvSpPr>
          <p:cNvPr id="5" name="圆角矩形标注 4"/>
          <p:cNvSpPr/>
          <p:nvPr/>
        </p:nvSpPr>
        <p:spPr>
          <a:xfrm>
            <a:off x="4355976" y="3087252"/>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更新</a:t>
            </a:r>
            <a:endPar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
        <p:nvSpPr>
          <p:cNvPr id="6" name="圆角矩形标注 5"/>
          <p:cNvSpPr/>
          <p:nvPr/>
        </p:nvSpPr>
        <p:spPr>
          <a:xfrm>
            <a:off x="5234930" y="3517235"/>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插入</a:t>
            </a:r>
            <a:endPar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
        <p:nvSpPr>
          <p:cNvPr id="7" name="流程图: 可选过程 6"/>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n w="22225">
                  <a:solidFill>
                    <a:schemeClr val="accent2"/>
                  </a:solidFill>
                  <a:prstDash val="solid"/>
                </a:ln>
                <a:solidFill>
                  <a:schemeClr val="accent2">
                    <a:lumMod val="40000"/>
                    <a:lumOff val="60000"/>
                  </a:schemeClr>
                </a:solidFill>
              </a:rPr>
              <a:t>事务概念复习</a:t>
            </a:r>
            <a:endParaRPr lang="zh-CN" altLang="en-US"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1525667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多版本并发控制</a:t>
            </a:r>
          </a:p>
        </p:txBody>
      </p:sp>
      <p:sp>
        <p:nvSpPr>
          <p:cNvPr id="3" name="内容占位符 2"/>
          <p:cNvSpPr>
            <a:spLocks noGrp="1"/>
          </p:cNvSpPr>
          <p:nvPr>
            <p:ph idx="1"/>
          </p:nvPr>
        </p:nvSpPr>
        <p:spPr/>
        <p:txBody>
          <a:bodyPr/>
          <a:lstStyle/>
          <a:p>
            <a:r>
              <a:rPr lang="zh-CN" altLang="en-US" dirty="0" smtClean="0"/>
              <a:t>寻找</a:t>
            </a:r>
            <a:r>
              <a:rPr lang="en-US" altLang="zh-CN" dirty="0" smtClean="0"/>
              <a:t>TS(T)</a:t>
            </a:r>
            <a:r>
              <a:rPr lang="zh-CN" altLang="en-US" dirty="0" smtClean="0"/>
              <a:t>之前的最大</a:t>
            </a:r>
            <a:r>
              <a:rPr lang="en-US" altLang="zh-CN" dirty="0" err="1"/>
              <a:t>Q</a:t>
            </a:r>
            <a:r>
              <a:rPr lang="en-US" altLang="zh-CN" baseline="-25000" dirty="0" err="1"/>
              <a:t>k</a:t>
            </a:r>
            <a:r>
              <a:rPr lang="zh-CN" altLang="en-US" dirty="0" smtClean="0"/>
              <a:t>。</a:t>
            </a:r>
            <a:endParaRPr lang="en-US" altLang="zh-CN" dirty="0" smtClean="0"/>
          </a:p>
          <a:p>
            <a:r>
              <a:rPr lang="zh-CN" altLang="en-US" dirty="0" smtClean="0"/>
              <a:t>若</a:t>
            </a:r>
            <a:r>
              <a:rPr lang="en-US" altLang="zh-CN" dirty="0" smtClean="0"/>
              <a:t>T</a:t>
            </a:r>
            <a:r>
              <a:rPr lang="zh-CN" altLang="en-US" dirty="0" smtClean="0"/>
              <a:t>要读取</a:t>
            </a:r>
            <a:r>
              <a:rPr lang="en-US" altLang="zh-CN" dirty="0" smtClean="0"/>
              <a:t>Q</a:t>
            </a:r>
            <a:r>
              <a:rPr lang="zh-CN" altLang="en-US" dirty="0" smtClean="0"/>
              <a:t>，则</a:t>
            </a:r>
            <a:r>
              <a:rPr lang="zh-CN" altLang="en-US" dirty="0" smtClean="0">
                <a:solidFill>
                  <a:srgbClr val="FF0000"/>
                </a:solidFill>
              </a:rPr>
              <a:t>获取</a:t>
            </a:r>
            <a:r>
              <a:rPr lang="en-US" altLang="zh-CN" dirty="0" err="1" smtClean="0"/>
              <a:t>Q</a:t>
            </a:r>
            <a:r>
              <a:rPr lang="en-US" altLang="zh-CN" baseline="-25000" dirty="0" err="1" smtClean="0"/>
              <a:t>k</a:t>
            </a:r>
            <a:r>
              <a:rPr lang="zh-CN" altLang="en-US" dirty="0" smtClean="0"/>
              <a:t>。</a:t>
            </a:r>
            <a:endParaRPr lang="en-US" altLang="zh-CN" dirty="0" smtClean="0"/>
          </a:p>
          <a:p>
            <a:r>
              <a:rPr lang="zh-CN" altLang="en-US" dirty="0" smtClean="0"/>
              <a:t>若</a:t>
            </a:r>
            <a:r>
              <a:rPr lang="en-US" altLang="zh-CN" dirty="0" smtClean="0"/>
              <a:t>T</a:t>
            </a:r>
            <a:r>
              <a:rPr lang="zh-CN" altLang="en-US" dirty="0" smtClean="0"/>
              <a:t>要写</a:t>
            </a:r>
            <a:r>
              <a:rPr lang="en-US" altLang="zh-CN" dirty="0" smtClean="0"/>
              <a:t>Q</a:t>
            </a:r>
            <a:r>
              <a:rPr lang="zh-CN" altLang="en-US" dirty="0" smtClean="0"/>
              <a:t>，则：</a:t>
            </a:r>
            <a:endParaRPr lang="en-US" altLang="zh-CN" dirty="0" smtClean="0"/>
          </a:p>
          <a:p>
            <a:pPr marL="0" indent="0">
              <a:buNone/>
            </a:pPr>
            <a:r>
              <a:rPr lang="en-US" altLang="zh-CN" dirty="0"/>
              <a:t> </a:t>
            </a:r>
            <a:r>
              <a:rPr lang="en-US" altLang="zh-CN" dirty="0" smtClean="0"/>
              <a:t>      </a:t>
            </a:r>
            <a:r>
              <a:rPr lang="zh-CN" altLang="en-US" dirty="0" smtClean="0"/>
              <a:t>当</a:t>
            </a:r>
            <a:r>
              <a:rPr lang="en-US" altLang="zh-CN" dirty="0"/>
              <a:t>TS(T) </a:t>
            </a:r>
            <a:r>
              <a:rPr lang="en-US" altLang="zh-CN" dirty="0" smtClean="0"/>
              <a:t>&lt;</a:t>
            </a:r>
            <a:r>
              <a:rPr lang="en-US" altLang="zh-CN" dirty="0"/>
              <a:t> R-timestamp(</a:t>
            </a:r>
            <a:r>
              <a:rPr lang="en-US" altLang="zh-CN" dirty="0" err="1"/>
              <a:t>Q</a:t>
            </a:r>
            <a:r>
              <a:rPr lang="en-US" altLang="zh-CN" baseline="-25000" dirty="0" err="1"/>
              <a:t>k</a:t>
            </a:r>
            <a:r>
              <a:rPr lang="en-US" altLang="zh-CN" dirty="0"/>
              <a:t>) </a:t>
            </a:r>
            <a:r>
              <a:rPr lang="zh-CN" altLang="en-US" dirty="0" smtClean="0"/>
              <a:t>时，</a:t>
            </a:r>
            <a:r>
              <a:rPr lang="en-US" altLang="zh-CN" dirty="0" smtClean="0"/>
              <a:t>T</a:t>
            </a:r>
            <a:r>
              <a:rPr lang="zh-CN" altLang="en-US" dirty="0" smtClean="0">
                <a:solidFill>
                  <a:srgbClr val="FF0000"/>
                </a:solidFill>
              </a:rPr>
              <a:t>回滚</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当</a:t>
            </a:r>
            <a:r>
              <a:rPr lang="en-US" altLang="zh-CN" dirty="0"/>
              <a:t>TS(T) </a:t>
            </a:r>
            <a:r>
              <a:rPr lang="en-US" altLang="zh-CN" dirty="0" smtClean="0"/>
              <a:t>= W-timestamp(</a:t>
            </a:r>
            <a:r>
              <a:rPr lang="en-US" altLang="zh-CN" dirty="0" err="1" smtClean="0"/>
              <a:t>Q</a:t>
            </a:r>
            <a:r>
              <a:rPr lang="en-US" altLang="zh-CN" baseline="-25000" dirty="0" err="1" smtClean="0"/>
              <a:t>k</a:t>
            </a:r>
            <a:r>
              <a:rPr lang="en-US" altLang="zh-CN" dirty="0"/>
              <a:t>) </a:t>
            </a:r>
            <a:r>
              <a:rPr lang="zh-CN" altLang="en-US" dirty="0" smtClean="0"/>
              <a:t>时，</a:t>
            </a:r>
            <a:r>
              <a:rPr lang="zh-CN" altLang="en-US" dirty="0" smtClean="0">
                <a:solidFill>
                  <a:srgbClr val="FF0000"/>
                </a:solidFill>
              </a:rPr>
              <a:t>覆盖</a:t>
            </a:r>
            <a:r>
              <a:rPr lang="en-US" altLang="zh-CN" dirty="0" err="1"/>
              <a:t>Q</a:t>
            </a:r>
            <a:r>
              <a:rPr lang="en-US" altLang="zh-CN" baseline="-25000" dirty="0" err="1"/>
              <a:t>k</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否则，</a:t>
            </a:r>
            <a:r>
              <a:rPr lang="zh-CN" altLang="en-US" dirty="0" smtClean="0">
                <a:solidFill>
                  <a:srgbClr val="FF0000"/>
                </a:solidFill>
              </a:rPr>
              <a:t>创建</a:t>
            </a:r>
            <a:r>
              <a:rPr lang="en-US" altLang="zh-CN" dirty="0" smtClean="0">
                <a:solidFill>
                  <a:srgbClr val="FF0000"/>
                </a:solidFill>
              </a:rPr>
              <a:t>Q</a:t>
            </a:r>
            <a:r>
              <a:rPr lang="zh-CN" altLang="en-US" dirty="0" smtClean="0">
                <a:solidFill>
                  <a:srgbClr val="FF0000"/>
                </a:solidFill>
              </a:rPr>
              <a:t>的新版本</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60</a:t>
            </a:fld>
            <a:endParaRPr lang="en-US" altLang="zh-CN"/>
          </a:p>
        </p:txBody>
      </p:sp>
      <p:sp>
        <p:nvSpPr>
          <p:cNvPr id="5" name="圆角矩形标注 4"/>
          <p:cNvSpPr/>
          <p:nvPr/>
        </p:nvSpPr>
        <p:spPr>
          <a:xfrm>
            <a:off x="5652120" y="1628800"/>
            <a:ext cx="3096344" cy="1116704"/>
          </a:xfrm>
          <a:prstGeom prst="wedgeRoundRectCallout">
            <a:avLst>
              <a:gd name="adj1" fmla="val -135678"/>
              <a:gd name="adj2" fmla="val 1144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smtClean="0"/>
              <a:t>T</a:t>
            </a:r>
            <a:r>
              <a:rPr lang="zh-CN" altLang="en-US" dirty="0" smtClean="0"/>
              <a:t>开始后，有其它事务读取了</a:t>
            </a:r>
            <a:r>
              <a:rPr lang="en-US" altLang="zh-CN" dirty="0" err="1"/>
              <a:t>Q</a:t>
            </a:r>
            <a:r>
              <a:rPr lang="en-US" altLang="zh-CN" baseline="-25000" dirty="0" err="1"/>
              <a:t>k</a:t>
            </a:r>
            <a:r>
              <a:rPr lang="zh-CN" altLang="en-US" dirty="0" smtClean="0"/>
              <a:t>版本。</a:t>
            </a:r>
            <a:endParaRPr lang="en-US" altLang="zh-CN" dirty="0" smtClean="0"/>
          </a:p>
          <a:p>
            <a:r>
              <a:rPr lang="zh-CN" altLang="en-US" dirty="0" smtClean="0"/>
              <a:t>一致性读？</a:t>
            </a:r>
            <a:endParaRPr lang="zh-CN" altLang="en-US" dirty="0"/>
          </a:p>
        </p:txBody>
      </p:sp>
      <p:sp>
        <p:nvSpPr>
          <p:cNvPr id="6" name="圆角矩形标注 5"/>
          <p:cNvSpPr/>
          <p:nvPr/>
        </p:nvSpPr>
        <p:spPr>
          <a:xfrm>
            <a:off x="5804520" y="4437112"/>
            <a:ext cx="3096344" cy="792088"/>
          </a:xfrm>
          <a:prstGeom prst="wedgeRoundRectCallout">
            <a:avLst>
              <a:gd name="adj1" fmla="val -129584"/>
              <a:gd name="adj2" fmla="val -687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err="1" smtClean="0"/>
              <a:t>Q</a:t>
            </a:r>
            <a:r>
              <a:rPr lang="en-US" altLang="zh-CN" baseline="-25000" dirty="0" err="1" smtClean="0"/>
              <a:t>k</a:t>
            </a:r>
            <a:r>
              <a:rPr lang="zh-CN" altLang="en-US" dirty="0" smtClean="0"/>
              <a:t>版本是</a:t>
            </a:r>
            <a:r>
              <a:rPr lang="en-US" altLang="zh-CN" dirty="0" smtClean="0"/>
              <a:t>T</a:t>
            </a:r>
            <a:r>
              <a:rPr lang="zh-CN" altLang="en-US" dirty="0" smtClean="0"/>
              <a:t>创建的。</a:t>
            </a:r>
            <a:endParaRPr lang="en-US" altLang="zh-CN" dirty="0" smtClean="0"/>
          </a:p>
        </p:txBody>
      </p:sp>
    </p:spTree>
    <p:extLst>
      <p:ext uri="{BB962C8B-B14F-4D97-AF65-F5344CB8AC3E}">
        <p14:creationId xmlns:p14="http://schemas.microsoft.com/office/powerpoint/2010/main" val="32702802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标注 4"/>
          <p:cNvSpPr/>
          <p:nvPr/>
        </p:nvSpPr>
        <p:spPr>
          <a:xfrm>
            <a:off x="2195736" y="3717032"/>
            <a:ext cx="6192688" cy="2376264"/>
          </a:xfrm>
          <a:prstGeom prst="wedgeRoundRectCallout">
            <a:avLst>
              <a:gd name="adj1" fmla="val -42161"/>
              <a:gd name="adj2" fmla="val -691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多版本并发控制</a:t>
            </a:r>
          </a:p>
        </p:txBody>
      </p:sp>
      <p:sp>
        <p:nvSpPr>
          <p:cNvPr id="3" name="内容占位符 2"/>
          <p:cNvSpPr>
            <a:spLocks noGrp="1"/>
          </p:cNvSpPr>
          <p:nvPr>
            <p:ph idx="1"/>
          </p:nvPr>
        </p:nvSpPr>
        <p:spPr/>
        <p:txBody>
          <a:bodyPr/>
          <a:lstStyle/>
          <a:p>
            <a:r>
              <a:rPr lang="zh-CN" altLang="en-US" dirty="0" smtClean="0"/>
              <a:t>如果一个数据对象</a:t>
            </a:r>
            <a:r>
              <a:rPr lang="en-US" altLang="zh-CN" dirty="0" smtClean="0"/>
              <a:t>Q</a:t>
            </a:r>
            <a:r>
              <a:rPr lang="zh-CN" altLang="en-US" dirty="0" smtClean="0"/>
              <a:t>的两个版本</a:t>
            </a:r>
            <a:r>
              <a:rPr lang="en-US" altLang="zh-CN" dirty="0" err="1"/>
              <a:t>Q</a:t>
            </a:r>
            <a:r>
              <a:rPr lang="en-US" altLang="zh-CN" baseline="-25000" dirty="0" err="1"/>
              <a:t>k</a:t>
            </a:r>
            <a:r>
              <a:rPr lang="zh-CN" altLang="en-US" dirty="0" smtClean="0"/>
              <a:t>和</a:t>
            </a:r>
            <a:r>
              <a:rPr lang="en-US" altLang="zh-CN" dirty="0" err="1" smtClean="0"/>
              <a:t>Q</a:t>
            </a:r>
            <a:r>
              <a:rPr lang="en-US" altLang="zh-CN" baseline="-25000" dirty="0" err="1" smtClean="0"/>
              <a:t>t</a:t>
            </a:r>
            <a:r>
              <a:rPr lang="zh-CN" altLang="en-US" dirty="0" smtClean="0"/>
              <a:t>，其创建时间戳（</a:t>
            </a:r>
            <a:r>
              <a:rPr lang="en-US" altLang="zh-CN" dirty="0"/>
              <a:t>W-timestamp</a:t>
            </a:r>
            <a:r>
              <a:rPr lang="zh-CN" altLang="en-US" dirty="0" smtClean="0"/>
              <a:t>）都小于系统中最老的事务的时间戳，则</a:t>
            </a:r>
            <a:r>
              <a:rPr lang="en-US" altLang="zh-CN" dirty="0" err="1"/>
              <a:t>Q</a:t>
            </a:r>
            <a:r>
              <a:rPr lang="en-US" altLang="zh-CN" baseline="-25000" dirty="0" err="1"/>
              <a:t>k</a:t>
            </a:r>
            <a:r>
              <a:rPr lang="zh-CN" altLang="en-US" dirty="0"/>
              <a:t>和</a:t>
            </a:r>
            <a:r>
              <a:rPr lang="en-US" altLang="zh-CN" dirty="0" err="1"/>
              <a:t>Q</a:t>
            </a:r>
            <a:r>
              <a:rPr lang="en-US" altLang="zh-CN" baseline="-25000" dirty="0" err="1"/>
              <a:t>t</a:t>
            </a:r>
            <a:r>
              <a:rPr lang="zh-CN" altLang="en-US" dirty="0" smtClean="0"/>
              <a:t>中</a:t>
            </a:r>
            <a:r>
              <a:rPr lang="en-US" altLang="zh-CN" dirty="0" smtClean="0"/>
              <a:t>W-timestamp</a:t>
            </a:r>
            <a:r>
              <a:rPr lang="zh-CN" altLang="en-US" dirty="0" smtClean="0"/>
              <a:t>较小的将不再被用到。</a:t>
            </a:r>
            <a:endParaRPr lang="zh-CN" altLang="en-US"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61</a:t>
            </a:fld>
            <a:endParaRPr lang="en-US" altLang="zh-CN"/>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017" y="3933056"/>
            <a:ext cx="55721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3768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MV2PL</a:t>
            </a:r>
            <a:r>
              <a:rPr lang="zh-CN" altLang="en-US" dirty="0" smtClean="0"/>
              <a:t>多版本控制</a:t>
            </a:r>
            <a:endParaRPr lang="zh-CN" altLang="en-US" dirty="0"/>
          </a:p>
        </p:txBody>
      </p:sp>
      <p:sp>
        <p:nvSpPr>
          <p:cNvPr id="3" name="内容占位符 2"/>
          <p:cNvSpPr>
            <a:spLocks noGrp="1"/>
          </p:cNvSpPr>
          <p:nvPr>
            <p:ph idx="1"/>
          </p:nvPr>
        </p:nvSpPr>
        <p:spPr>
          <a:xfrm>
            <a:off x="457200" y="1935163"/>
            <a:ext cx="8229600" cy="989781"/>
          </a:xfrm>
        </p:spPr>
        <p:txBody>
          <a:bodyPr/>
          <a:lstStyle/>
          <a:p>
            <a:r>
              <a:rPr lang="zh-CN" altLang="en-US" dirty="0" smtClean="0"/>
              <a:t>事务分为只读和更新两类。</a:t>
            </a:r>
            <a:endParaRPr lang="en-US" altLang="zh-CN" dirty="0" smtClean="0"/>
          </a:p>
          <a:p>
            <a:r>
              <a:rPr lang="zh-CN" altLang="en-US" dirty="0" smtClean="0"/>
              <a:t>除了读锁（</a:t>
            </a:r>
            <a:r>
              <a:rPr lang="en-US" altLang="zh-CN" dirty="0" smtClean="0"/>
              <a:t>R</a:t>
            </a:r>
            <a:r>
              <a:rPr lang="zh-CN" altLang="en-US" dirty="0" smtClean="0"/>
              <a:t>锁）和写锁（</a:t>
            </a:r>
            <a:r>
              <a:rPr lang="en-US" altLang="zh-CN" dirty="0" smtClean="0"/>
              <a:t>W</a:t>
            </a:r>
            <a:r>
              <a:rPr lang="zh-CN" altLang="en-US" dirty="0" smtClean="0"/>
              <a:t>锁），引进一个新的封锁类型</a:t>
            </a:r>
            <a:r>
              <a:rPr lang="en-US" altLang="zh-CN" dirty="0" smtClean="0"/>
              <a:t>——</a:t>
            </a:r>
            <a:r>
              <a:rPr lang="zh-CN" altLang="en-US" dirty="0" smtClean="0"/>
              <a:t>验证锁（</a:t>
            </a:r>
            <a:r>
              <a:rPr lang="en-US" altLang="zh-CN" dirty="0" smtClean="0"/>
              <a:t>certify-lock</a:t>
            </a:r>
            <a:r>
              <a:rPr lang="zh-CN" altLang="en-US" dirty="0" smtClean="0"/>
              <a:t>，</a:t>
            </a:r>
            <a:r>
              <a:rPr lang="en-US" altLang="zh-CN" dirty="0" smtClean="0"/>
              <a:t>C</a:t>
            </a:r>
            <a:r>
              <a:rPr lang="zh-CN" altLang="en-US" dirty="0" smtClean="0"/>
              <a:t>锁）。</a:t>
            </a:r>
            <a:endParaRPr lang="en-US" altLang="zh-CN" dirty="0" smtClean="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62</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9845337"/>
              </p:ext>
            </p:extLst>
          </p:nvPr>
        </p:nvGraphicFramePr>
        <p:xfrm>
          <a:off x="1187624" y="4321904"/>
          <a:ext cx="6096000" cy="1483360"/>
        </p:xfrm>
        <a:graphic>
          <a:graphicData uri="http://schemas.openxmlformats.org/drawingml/2006/table">
            <a:tbl>
              <a:tblPr firstRow="1" bandRow="1">
                <a:tableStyleId>{5DA37D80-6434-44D0-A028-1B22A696006F}</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endParaRPr lang="zh-CN" altLang="en-US" dirty="0"/>
                    </a:p>
                  </a:txBody>
                  <a:tcPr/>
                </a:tc>
                <a:tc>
                  <a:txBody>
                    <a:bodyPr/>
                    <a:lstStyle/>
                    <a:p>
                      <a:pPr algn="ctr"/>
                      <a:r>
                        <a:rPr lang="en-US" altLang="zh-CN" dirty="0" smtClean="0"/>
                        <a:t>R-LOCK</a:t>
                      </a:r>
                      <a:endParaRPr lang="zh-CN" altLang="en-US" dirty="0"/>
                    </a:p>
                  </a:txBody>
                  <a:tcPr/>
                </a:tc>
                <a:tc>
                  <a:txBody>
                    <a:bodyPr/>
                    <a:lstStyle/>
                    <a:p>
                      <a:pPr algn="ctr"/>
                      <a:r>
                        <a:rPr lang="en-US" altLang="zh-CN" dirty="0" smtClean="0"/>
                        <a:t>W-LOCK</a:t>
                      </a:r>
                      <a:endParaRPr lang="zh-CN" altLang="en-US" dirty="0"/>
                    </a:p>
                  </a:txBody>
                  <a:tcPr/>
                </a:tc>
                <a:tc>
                  <a:txBody>
                    <a:bodyPr/>
                    <a:lstStyle/>
                    <a:p>
                      <a:pPr algn="ctr"/>
                      <a:r>
                        <a:rPr lang="en-US" altLang="zh-CN" dirty="0" smtClean="0"/>
                        <a:t>C-LOCK</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smtClean="0"/>
                        <a:t>R-LOCK</a:t>
                      </a:r>
                      <a:endParaRPr lang="zh-CN" altLang="en-US" dirty="0"/>
                    </a:p>
                  </a:txBody>
                  <a:tcPr/>
                </a:tc>
                <a:tc>
                  <a:txBody>
                    <a:bodyPr/>
                    <a:lstStyle/>
                    <a:p>
                      <a:pPr algn="ctr"/>
                      <a:r>
                        <a:rPr lang="en-US" altLang="zh-CN" dirty="0" smtClean="0"/>
                        <a:t>Y</a:t>
                      </a:r>
                      <a:endParaRPr lang="zh-CN" altLang="en-US" dirty="0"/>
                    </a:p>
                  </a:txBody>
                  <a:tcPr/>
                </a:tc>
                <a:tc>
                  <a:txBody>
                    <a:bodyPr/>
                    <a:lstStyle/>
                    <a:p>
                      <a:pPr algn="ctr"/>
                      <a:r>
                        <a:rPr lang="en-US" altLang="zh-CN" dirty="0" smtClean="0"/>
                        <a:t>Y</a:t>
                      </a:r>
                      <a:endParaRPr lang="zh-CN" altLang="en-US" dirty="0"/>
                    </a:p>
                  </a:txBody>
                  <a:tcPr/>
                </a:tc>
                <a:tc>
                  <a:txBody>
                    <a:bodyPr/>
                    <a:lstStyle/>
                    <a:p>
                      <a:pPr algn="ctr"/>
                      <a:r>
                        <a:rPr lang="en-US" altLang="zh-CN" dirty="0" smtClean="0"/>
                        <a:t>N</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smtClean="0"/>
                        <a:t>W-LOCK</a:t>
                      </a:r>
                      <a:endParaRPr lang="zh-CN" altLang="en-US" dirty="0"/>
                    </a:p>
                  </a:txBody>
                  <a:tcPr/>
                </a:tc>
                <a:tc>
                  <a:txBody>
                    <a:bodyPr/>
                    <a:lstStyle/>
                    <a:p>
                      <a:pPr algn="ctr"/>
                      <a:r>
                        <a:rPr lang="en-US" altLang="zh-CN" dirty="0" smtClean="0"/>
                        <a:t>Y</a:t>
                      </a:r>
                      <a:endParaRPr lang="zh-CN" altLang="en-US" dirty="0"/>
                    </a:p>
                  </a:txBody>
                  <a:tcPr/>
                </a:tc>
                <a:tc>
                  <a:txBody>
                    <a:bodyPr/>
                    <a:lstStyle/>
                    <a:p>
                      <a:pPr algn="ctr"/>
                      <a:r>
                        <a:rPr lang="en-US" altLang="zh-CN" dirty="0" smtClean="0"/>
                        <a:t>N</a:t>
                      </a:r>
                      <a:endParaRPr lang="zh-CN" altLang="en-US" dirty="0"/>
                    </a:p>
                  </a:txBody>
                  <a:tcPr/>
                </a:tc>
                <a:tc>
                  <a:txBody>
                    <a:bodyPr/>
                    <a:lstStyle/>
                    <a:p>
                      <a:pPr algn="ctr"/>
                      <a:r>
                        <a:rPr lang="en-US" altLang="zh-CN" dirty="0" smtClean="0"/>
                        <a:t>N</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smtClean="0"/>
                        <a:t>C-LOCK</a:t>
                      </a:r>
                      <a:endParaRPr lang="zh-CN" altLang="en-US" dirty="0"/>
                    </a:p>
                  </a:txBody>
                  <a:tcPr/>
                </a:tc>
                <a:tc>
                  <a:txBody>
                    <a:bodyPr/>
                    <a:lstStyle/>
                    <a:p>
                      <a:pPr algn="ctr"/>
                      <a:r>
                        <a:rPr lang="en-US" altLang="zh-CN" dirty="0" smtClean="0"/>
                        <a:t>N</a:t>
                      </a:r>
                      <a:endParaRPr lang="zh-CN" altLang="en-US" dirty="0"/>
                    </a:p>
                  </a:txBody>
                  <a:tcPr/>
                </a:tc>
                <a:tc>
                  <a:txBody>
                    <a:bodyPr/>
                    <a:lstStyle/>
                    <a:p>
                      <a:pPr algn="ctr"/>
                      <a:r>
                        <a:rPr lang="en-US" altLang="zh-CN" dirty="0" smtClean="0"/>
                        <a:t>N</a:t>
                      </a:r>
                      <a:endParaRPr lang="zh-CN" altLang="en-US" dirty="0"/>
                    </a:p>
                  </a:txBody>
                  <a:tcPr/>
                </a:tc>
                <a:tc>
                  <a:txBody>
                    <a:bodyPr/>
                    <a:lstStyle/>
                    <a:p>
                      <a:pPr algn="ctr"/>
                      <a:r>
                        <a:rPr lang="en-US" altLang="zh-CN" dirty="0" smtClean="0"/>
                        <a:t>N</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452023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MV2PL</a:t>
            </a:r>
            <a:r>
              <a:rPr lang="zh-CN" altLang="en-US" dirty="0" smtClean="0"/>
              <a:t>混合</a:t>
            </a:r>
            <a:r>
              <a:rPr lang="zh-CN" altLang="en-US" dirty="0"/>
              <a:t>协议</a:t>
            </a:r>
          </a:p>
        </p:txBody>
      </p:sp>
      <p:sp>
        <p:nvSpPr>
          <p:cNvPr id="3" name="内容占位符 2"/>
          <p:cNvSpPr>
            <a:spLocks noGrp="1"/>
          </p:cNvSpPr>
          <p:nvPr>
            <p:ph idx="1"/>
          </p:nvPr>
        </p:nvSpPr>
        <p:spPr/>
        <p:txBody>
          <a:bodyPr/>
          <a:lstStyle/>
          <a:p>
            <a:r>
              <a:rPr lang="zh-CN" altLang="en-US" dirty="0" smtClean="0"/>
              <a:t>读锁和写锁相容。</a:t>
            </a:r>
            <a:endParaRPr lang="en-US" altLang="zh-CN" dirty="0" smtClean="0"/>
          </a:p>
          <a:p>
            <a:r>
              <a:rPr lang="zh-CN" altLang="en-US" dirty="0"/>
              <a:t>写</a:t>
            </a:r>
            <a:r>
              <a:rPr lang="zh-CN" altLang="en-US" dirty="0" smtClean="0"/>
              <a:t>操作生成一个新的版本，其他事务的读操作</a:t>
            </a:r>
            <a:r>
              <a:rPr lang="zh-CN" altLang="en-US" dirty="0" smtClean="0">
                <a:solidFill>
                  <a:srgbClr val="FF0000"/>
                </a:solidFill>
              </a:rPr>
              <a:t>读取旧的版本。</a:t>
            </a:r>
            <a:endParaRPr lang="en-US" altLang="zh-CN" dirty="0" smtClean="0">
              <a:solidFill>
                <a:srgbClr val="FF0000"/>
              </a:solidFill>
            </a:endParaRPr>
          </a:p>
          <a:p>
            <a:r>
              <a:rPr lang="zh-CN" altLang="en-US" dirty="0" smtClean="0">
                <a:solidFill>
                  <a:srgbClr val="FF0000"/>
                </a:solidFill>
              </a:rPr>
              <a:t>写事务提交时</a:t>
            </a:r>
            <a:r>
              <a:rPr lang="zh-CN" altLang="en-US" dirty="0" smtClean="0"/>
              <a:t>要先获取加了写锁的数据对象的</a:t>
            </a:r>
            <a:r>
              <a:rPr lang="zh-CN" altLang="en-US" dirty="0" smtClean="0">
                <a:solidFill>
                  <a:srgbClr val="FF0000"/>
                </a:solidFill>
              </a:rPr>
              <a:t>验证锁</a:t>
            </a:r>
            <a:r>
              <a:rPr lang="zh-CN" altLang="en-US" dirty="0" smtClean="0"/>
              <a:t>。由于验证锁和读锁不相容，导致写事务延迟提交，</a:t>
            </a:r>
            <a:r>
              <a:rPr lang="zh-CN" altLang="en-US" dirty="0" smtClean="0">
                <a:solidFill>
                  <a:srgbClr val="FF0000"/>
                </a:solidFill>
              </a:rPr>
              <a:t>直至加了写锁的数据对象被其他读事务释放</a:t>
            </a:r>
            <a:r>
              <a:rPr lang="zh-CN" altLang="en-US" dirty="0" smtClean="0"/>
              <a:t>。</a:t>
            </a:r>
            <a:endParaRPr lang="en-US" altLang="zh-CN" dirty="0" smtClean="0"/>
          </a:p>
          <a:p>
            <a:r>
              <a:rPr lang="zh-CN" altLang="en-US" dirty="0" smtClean="0"/>
              <a:t>一旦写事务获得验证锁，旧版本即可丢弃，写事务提交并释放验证锁。</a:t>
            </a:r>
            <a:endParaRPr lang="en-US" altLang="zh-CN" dirty="0" smtClean="0"/>
          </a:p>
          <a:p>
            <a:r>
              <a:rPr lang="zh-CN" altLang="en-US" dirty="0" smtClean="0"/>
              <a:t>系统最多维护数据对象的两个版本。</a:t>
            </a:r>
            <a:endParaRPr lang="en-US" altLang="zh-CN" dirty="0" smtClean="0"/>
          </a:p>
          <a:p>
            <a:r>
              <a:rPr lang="en-US" altLang="zh-CN" dirty="0" smtClean="0"/>
              <a:t>Oracle</a:t>
            </a:r>
            <a:r>
              <a:rPr lang="zh-CN" altLang="en-US" dirty="0" smtClean="0"/>
              <a:t>采用</a:t>
            </a:r>
            <a:r>
              <a:rPr lang="en-US" altLang="zh-CN" dirty="0" smtClean="0"/>
              <a:t>MV2PL</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63</a:t>
            </a:fld>
            <a:endParaRPr lang="en-US" altLang="zh-CN"/>
          </a:p>
        </p:txBody>
      </p:sp>
    </p:spTree>
    <p:extLst>
      <p:ext uri="{BB962C8B-B14F-4D97-AF65-F5344CB8AC3E}">
        <p14:creationId xmlns:p14="http://schemas.microsoft.com/office/powerpoint/2010/main" val="13529521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64</a:t>
            </a:fld>
            <a:endParaRPr lang="en-US" altLang="zh-CN"/>
          </a:p>
        </p:txBody>
      </p:sp>
      <p:sp>
        <p:nvSpPr>
          <p:cNvPr id="5" name="文本框 4"/>
          <p:cNvSpPr txBox="1"/>
          <p:nvPr/>
        </p:nvSpPr>
        <p:spPr>
          <a:xfrm>
            <a:off x="1125579" y="4631357"/>
            <a:ext cx="6659965" cy="1600438"/>
          </a:xfrm>
          <a:prstGeom prst="rect">
            <a:avLst/>
          </a:prstGeom>
          <a:noFill/>
        </p:spPr>
        <p:txBody>
          <a:bodyPr wrap="none" rtlCol="0">
            <a:spAutoFit/>
          </a:bodyPr>
          <a:lstStyle/>
          <a:p>
            <a:pPr algn="ctr"/>
            <a:r>
              <a:rPr lang="zh-CN" altLang="en-US" sz="2400" b="1" dirty="0" smtClean="0">
                <a:latin typeface="微软雅黑" panose="020B0503020204020204" pitchFamily="34" charset="-122"/>
                <a:ea typeface="微软雅黑" panose="020B0503020204020204" pitchFamily="34" charset="-122"/>
              </a:rPr>
              <a:t>天猫“</a:t>
            </a:r>
            <a:r>
              <a:rPr lang="zh-CN" altLang="en-US" sz="2400" b="1" dirty="0">
                <a:latin typeface="微软雅黑" panose="020B0503020204020204" pitchFamily="34" charset="-122"/>
                <a:ea typeface="微软雅黑" panose="020B0503020204020204" pitchFamily="34" charset="-122"/>
              </a:rPr>
              <a:t>双</a:t>
            </a:r>
            <a:r>
              <a:rPr lang="en-US" altLang="zh-CN" sz="2400" b="1" dirty="0">
                <a:latin typeface="微软雅黑" panose="020B0503020204020204" pitchFamily="34" charset="-122"/>
                <a:ea typeface="微软雅黑" panose="020B0503020204020204" pitchFamily="34" charset="-122"/>
              </a:rPr>
              <a:t>11</a:t>
            </a:r>
            <a:r>
              <a:rPr lang="zh-CN" altLang="en-US" sz="2400" b="1" dirty="0" smtClean="0">
                <a:latin typeface="微软雅黑" panose="020B0503020204020204" pitchFamily="34" charset="-122"/>
                <a:ea typeface="微软雅黑" panose="020B0503020204020204" pitchFamily="34" charset="-122"/>
              </a:rPr>
              <a:t>”  淘宝网</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zh-CN" sz="3200" b="1" dirty="0" smtClean="0">
                <a:solidFill>
                  <a:srgbClr val="00B050"/>
                </a:solidFill>
                <a:latin typeface="微软雅黑" panose="020B0503020204020204" pitchFamily="34" charset="-122"/>
                <a:ea typeface="微软雅黑" panose="020B0503020204020204" pitchFamily="34" charset="-122"/>
              </a:rPr>
              <a:t>每秒</a:t>
            </a:r>
            <a:r>
              <a:rPr lang="zh-CN" altLang="zh-CN" sz="3200" b="1" dirty="0">
                <a:solidFill>
                  <a:srgbClr val="00B050"/>
                </a:solidFill>
                <a:latin typeface="微软雅黑" panose="020B0503020204020204" pitchFamily="34" charset="-122"/>
                <a:ea typeface="微软雅黑" panose="020B0503020204020204" pitchFamily="34" charset="-122"/>
              </a:rPr>
              <a:t>订单创建峰值达到</a:t>
            </a:r>
            <a:r>
              <a:rPr lang="en-US" altLang="zh-CN" sz="3200" b="1" dirty="0">
                <a:solidFill>
                  <a:srgbClr val="00B050"/>
                </a:solidFill>
                <a:latin typeface="微软雅黑" panose="020B0503020204020204" pitchFamily="34" charset="-122"/>
                <a:ea typeface="微软雅黑" panose="020B0503020204020204" pitchFamily="34" charset="-122"/>
              </a:rPr>
              <a:t> </a:t>
            </a:r>
            <a:r>
              <a:rPr lang="en-US" altLang="zh-CN" sz="4000" b="1" dirty="0">
                <a:solidFill>
                  <a:srgbClr val="00B050"/>
                </a:solidFill>
                <a:latin typeface="微软雅黑" panose="020B0503020204020204" pitchFamily="34" charset="-122"/>
                <a:ea typeface="微软雅黑" panose="020B0503020204020204" pitchFamily="34" charset="-122"/>
              </a:rPr>
              <a:t>49.1</a:t>
            </a:r>
            <a:r>
              <a:rPr lang="zh-CN" altLang="zh-CN" sz="4000" b="1" dirty="0">
                <a:solidFill>
                  <a:srgbClr val="00B050"/>
                </a:solidFill>
                <a:latin typeface="微软雅黑" panose="020B0503020204020204" pitchFamily="34" charset="-122"/>
                <a:ea typeface="微软雅黑" panose="020B0503020204020204" pitchFamily="34" charset="-122"/>
              </a:rPr>
              <a:t>万</a:t>
            </a:r>
            <a:r>
              <a:rPr lang="zh-CN" altLang="zh-CN" sz="3200" b="1" dirty="0">
                <a:solidFill>
                  <a:srgbClr val="00B050"/>
                </a:solidFill>
                <a:latin typeface="微软雅黑" panose="020B0503020204020204" pitchFamily="34" charset="-122"/>
                <a:ea typeface="微软雅黑" panose="020B0503020204020204" pitchFamily="34" charset="-122"/>
              </a:rPr>
              <a:t>笔</a:t>
            </a:r>
            <a:endParaRPr lang="en-US" altLang="zh-CN"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78350" cy="4293096"/>
          </a:xfrm>
          <a:prstGeom prst="rect">
            <a:avLst/>
          </a:prstGeom>
        </p:spPr>
      </p:pic>
    </p:spTree>
    <p:extLst>
      <p:ext uri="{BB962C8B-B14F-4D97-AF65-F5344CB8AC3E}">
        <p14:creationId xmlns:p14="http://schemas.microsoft.com/office/powerpoint/2010/main" val="298184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65</a:t>
            </a:fld>
            <a:endParaRPr lang="en-US" altLang="zh-CN"/>
          </a:p>
        </p:txBody>
      </p:sp>
      <p:sp>
        <p:nvSpPr>
          <p:cNvPr id="5" name="文本框 4"/>
          <p:cNvSpPr txBox="1"/>
          <p:nvPr/>
        </p:nvSpPr>
        <p:spPr>
          <a:xfrm>
            <a:off x="1553966" y="4631357"/>
            <a:ext cx="5803192" cy="1600438"/>
          </a:xfrm>
          <a:prstGeom prst="rect">
            <a:avLst/>
          </a:prstGeom>
          <a:noFill/>
        </p:spPr>
        <p:txBody>
          <a:bodyPr wrap="none" rtlCol="0">
            <a:spAutoFit/>
          </a:bodyPr>
          <a:lstStyle/>
          <a:p>
            <a:pPr algn="ct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春运  中国铁路</a:t>
            </a: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12306</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网站</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3200" b="1" dirty="0">
                <a:solidFill>
                  <a:srgbClr val="00B050"/>
                </a:solidFill>
                <a:latin typeface="微软雅黑" panose="020B0503020204020204" pitchFamily="34" charset="-122"/>
                <a:ea typeface="微软雅黑" panose="020B0503020204020204" pitchFamily="34" charset="-122"/>
              </a:rPr>
              <a:t>日售票峰值达到</a:t>
            </a:r>
            <a:r>
              <a:rPr lang="en-US" altLang="zh-CN" sz="4000" b="1" dirty="0">
                <a:solidFill>
                  <a:srgbClr val="00B050"/>
                </a:solidFill>
                <a:latin typeface="微软雅黑" panose="020B0503020204020204" pitchFamily="34" charset="-122"/>
                <a:ea typeface="微软雅黑" panose="020B0503020204020204" pitchFamily="34" charset="-122"/>
              </a:rPr>
              <a:t>1381.8</a:t>
            </a:r>
            <a:r>
              <a:rPr lang="zh-CN" altLang="en-US" sz="4000" b="1" dirty="0">
                <a:solidFill>
                  <a:srgbClr val="00B050"/>
                </a:solidFill>
                <a:latin typeface="微软雅黑" panose="020B0503020204020204" pitchFamily="34" charset="-122"/>
                <a:ea typeface="微软雅黑" panose="020B0503020204020204" pitchFamily="34" charset="-122"/>
              </a:rPr>
              <a:t>万</a:t>
            </a:r>
            <a:r>
              <a:rPr lang="zh-CN" altLang="en-US" sz="3200" b="1" dirty="0" smtClean="0">
                <a:solidFill>
                  <a:srgbClr val="00B050"/>
                </a:solidFill>
                <a:latin typeface="微软雅黑" panose="020B0503020204020204" pitchFamily="34" charset="-122"/>
                <a:ea typeface="微软雅黑" panose="020B0503020204020204" pitchFamily="34" charset="-122"/>
              </a:rPr>
              <a:t>张</a:t>
            </a:r>
            <a:endParaRPr lang="zh-CN" altLang="en-US"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stretch>
            <a:fillRect/>
          </a:stretch>
        </p:blipFill>
        <p:spPr>
          <a:xfrm>
            <a:off x="-39407" y="-52960"/>
            <a:ext cx="9178350" cy="4287366"/>
          </a:xfrm>
          <a:prstGeom prst="rect">
            <a:avLst/>
          </a:prstGeom>
        </p:spPr>
      </p:pic>
    </p:spTree>
    <p:extLst>
      <p:ext uri="{BB962C8B-B14F-4D97-AF65-F5344CB8AC3E}">
        <p14:creationId xmlns:p14="http://schemas.microsoft.com/office/powerpoint/2010/main" val="410442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思考：</a:t>
            </a:r>
            <a:endParaRPr lang="zh-CN" altLang="en-US" dirty="0"/>
          </a:p>
        </p:txBody>
      </p:sp>
      <p:sp>
        <p:nvSpPr>
          <p:cNvPr id="4" name="内容占位符 3"/>
          <p:cNvSpPr>
            <a:spLocks noGrp="1"/>
          </p:cNvSpPr>
          <p:nvPr>
            <p:ph idx="1"/>
          </p:nvPr>
        </p:nvSpPr>
        <p:spPr>
          <a:xfrm>
            <a:off x="457200" y="1935163"/>
            <a:ext cx="8229600" cy="708019"/>
          </a:xfrm>
        </p:spPr>
        <p:txBody>
          <a:bodyPr/>
          <a:lstStyle/>
          <a:p>
            <a:r>
              <a:rPr lang="zh-CN" altLang="en-US" sz="2800" dirty="0" smtClean="0"/>
              <a:t>三级封锁协议和</a:t>
            </a:r>
            <a:r>
              <a:rPr lang="en-US" altLang="zh-CN" sz="2800" dirty="0" smtClean="0"/>
              <a:t>2PL</a:t>
            </a:r>
            <a:r>
              <a:rPr lang="zh-CN" altLang="en-US" sz="2800" dirty="0" smtClean="0"/>
              <a:t>协议思路有何不同？</a:t>
            </a:r>
            <a:r>
              <a:rPr lang="en-US" altLang="zh-CN" sz="2800" dirty="0" smtClean="0"/>
              <a:t> </a:t>
            </a:r>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66</a:t>
            </a:fld>
            <a:endParaRPr lang="en-US" altLang="zh-CN"/>
          </a:p>
        </p:txBody>
      </p:sp>
      <p:sp>
        <p:nvSpPr>
          <p:cNvPr id="5" name="圆角矩形标注 4"/>
          <p:cNvSpPr/>
          <p:nvPr/>
        </p:nvSpPr>
        <p:spPr>
          <a:xfrm>
            <a:off x="6000760" y="928670"/>
            <a:ext cx="2500330" cy="571504"/>
          </a:xfrm>
          <a:prstGeom prst="wedgeRoundRectCallout">
            <a:avLst>
              <a:gd name="adj1" fmla="val -50729"/>
              <a:gd name="adj2" fmla="val 1274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找任务的关键点</a:t>
            </a:r>
            <a:endParaRPr lang="zh-CN" altLang="en-US" dirty="0"/>
          </a:p>
        </p:txBody>
      </p:sp>
      <p:sp>
        <p:nvSpPr>
          <p:cNvPr id="6" name="矩形 5"/>
          <p:cNvSpPr/>
          <p:nvPr/>
        </p:nvSpPr>
        <p:spPr>
          <a:xfrm>
            <a:off x="500034" y="2775892"/>
            <a:ext cx="8358246" cy="2677656"/>
          </a:xfrm>
          <a:prstGeom prst="rect">
            <a:avLst/>
          </a:prstGeom>
        </p:spPr>
        <p:txBody>
          <a:bodyPr wrap="square">
            <a:spAutoFit/>
          </a:bodyPr>
          <a:lstStyle/>
          <a:p>
            <a:pPr marL="174625" indent="-174625">
              <a:buClr>
                <a:schemeClr val="accent3"/>
              </a:buClr>
              <a:buSzPct val="60000"/>
              <a:buFont typeface="Wingdings" pitchFamily="2" charset="2"/>
              <a:buChar char="l"/>
            </a:pPr>
            <a:r>
              <a:rPr lang="en-US" altLang="zh-CN" sz="2800" dirty="0" smtClean="0">
                <a:ea typeface="+mn-ea"/>
              </a:rPr>
              <a:t>ANSI/ISO SQL</a:t>
            </a:r>
            <a:r>
              <a:rPr lang="zh-CN" altLang="en-US" sz="2800" dirty="0" smtClean="0">
                <a:ea typeface="+mn-ea"/>
              </a:rPr>
              <a:t>将事务的隔离级别（也就是对事务并发控制的等级）分为读未提交（</a:t>
            </a:r>
            <a:r>
              <a:rPr lang="en-US" altLang="zh-CN" sz="2800" dirty="0" smtClean="0">
                <a:ea typeface="+mn-ea"/>
              </a:rPr>
              <a:t>READ UNCOMMITED</a:t>
            </a:r>
            <a:r>
              <a:rPr lang="zh-CN" altLang="en-US" sz="2800" dirty="0" smtClean="0">
                <a:ea typeface="+mn-ea"/>
              </a:rPr>
              <a:t>）、读已提交（</a:t>
            </a:r>
            <a:r>
              <a:rPr lang="en-US" altLang="zh-CN" sz="2800" dirty="0" smtClean="0">
                <a:ea typeface="+mn-ea"/>
              </a:rPr>
              <a:t>READ COMMITED</a:t>
            </a:r>
            <a:r>
              <a:rPr lang="zh-CN" altLang="en-US" sz="2800" dirty="0" smtClean="0">
                <a:ea typeface="+mn-ea"/>
              </a:rPr>
              <a:t>）、可重复读（</a:t>
            </a:r>
            <a:r>
              <a:rPr lang="en-US" altLang="zh-CN" sz="2800" dirty="0" smtClean="0">
                <a:ea typeface="+mn-ea"/>
              </a:rPr>
              <a:t>REPEATABLE READ</a:t>
            </a:r>
            <a:r>
              <a:rPr lang="zh-CN" altLang="en-US" sz="2800" dirty="0" smtClean="0">
                <a:ea typeface="+mn-ea"/>
              </a:rPr>
              <a:t>）、串行化（</a:t>
            </a:r>
            <a:r>
              <a:rPr lang="en-US" altLang="zh-CN" sz="2800" dirty="0" smtClean="0">
                <a:ea typeface="+mn-ea"/>
              </a:rPr>
              <a:t>SERIALIZABLE</a:t>
            </a:r>
            <a:r>
              <a:rPr lang="zh-CN" altLang="en-US" sz="2800" dirty="0" smtClean="0">
                <a:ea typeface="+mn-ea"/>
              </a:rPr>
              <a:t>）四个等级，教材到此为止的方法和原理如何与之关联？</a:t>
            </a:r>
            <a:endParaRPr lang="en-US" altLang="zh-CN" sz="2800" dirty="0" smtClean="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慕课讨论题</a:t>
            </a:r>
            <a:endParaRPr lang="zh-CN" altLang="en-US" dirty="0"/>
          </a:p>
        </p:txBody>
      </p:sp>
      <p:sp>
        <p:nvSpPr>
          <p:cNvPr id="3" name="内容占位符 2"/>
          <p:cNvSpPr>
            <a:spLocks noGrp="1"/>
          </p:cNvSpPr>
          <p:nvPr>
            <p:ph idx="1"/>
          </p:nvPr>
        </p:nvSpPr>
        <p:spPr/>
        <p:txBody>
          <a:bodyPr/>
          <a:lstStyle/>
          <a:p>
            <a:r>
              <a:rPr lang="zh-CN" altLang="zh-CN" dirty="0"/>
              <a:t>错误的并发调度序列的文本形式存在什么样的共性特点</a:t>
            </a:r>
            <a:r>
              <a:rPr lang="zh-CN" altLang="zh-CN" dirty="0" smtClean="0"/>
              <a:t>？</a:t>
            </a:r>
            <a:endParaRPr lang="en-US" altLang="zh-CN" dirty="0" smtClean="0"/>
          </a:p>
          <a:p>
            <a:pPr marL="0" indent="0">
              <a:buNone/>
            </a:pPr>
            <a:r>
              <a:rPr lang="en-US" altLang="zh-CN" sz="2400" smtClean="0"/>
              <a:t>     </a:t>
            </a:r>
            <a:r>
              <a:rPr lang="zh-CN" altLang="zh-CN" sz="2400" smtClean="0"/>
              <a:t>将</a:t>
            </a:r>
            <a:r>
              <a:rPr lang="zh-CN" altLang="zh-CN" sz="2400" dirty="0"/>
              <a:t>发生了丢失更新、读脏或者不可重复读错误的调度序列写成文本字符串的形式，则这些文本形式的调度序列存在什么样的共性特点？</a:t>
            </a:r>
          </a:p>
          <a:p>
            <a:r>
              <a:rPr lang="zh-CN" altLang="zh-CN" dirty="0"/>
              <a:t>对于视图的</a:t>
            </a:r>
            <a:r>
              <a:rPr lang="en-US" altLang="zh-CN" dirty="0"/>
              <a:t>SQL</a:t>
            </a:r>
            <a:r>
              <a:rPr lang="zh-CN" altLang="zh-CN" dirty="0"/>
              <a:t>语句会导致数据库封锁操作么</a:t>
            </a:r>
            <a:r>
              <a:rPr lang="zh-CN" altLang="zh-CN" dirty="0" smtClean="0"/>
              <a:t>？</a:t>
            </a:r>
            <a:endParaRPr lang="en-US" altLang="zh-CN" dirty="0" smtClean="0"/>
          </a:p>
          <a:p>
            <a:pPr marL="0" indent="0">
              <a:buNone/>
            </a:pPr>
            <a:r>
              <a:rPr lang="en-US" altLang="zh-CN" sz="2400" dirty="0" smtClean="0"/>
              <a:t>     </a:t>
            </a:r>
            <a:r>
              <a:rPr lang="zh-CN" altLang="zh-CN" sz="2400" dirty="0" smtClean="0"/>
              <a:t>封锁</a:t>
            </a:r>
            <a:r>
              <a:rPr lang="zh-CN" altLang="zh-CN" sz="2400" dirty="0"/>
              <a:t>是数据库系统并发控制的一种有效手段，包括共享锁、排它锁等等，对于视图的</a:t>
            </a:r>
            <a:r>
              <a:rPr lang="en-US" altLang="zh-CN" sz="2400" dirty="0"/>
              <a:t>SQL</a:t>
            </a:r>
            <a:r>
              <a:rPr lang="zh-CN" altLang="zh-CN" sz="2400" dirty="0"/>
              <a:t>语句会导致数据库系统对于数据的封锁么？</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67</a:t>
            </a:fld>
            <a:endParaRPr lang="en-US" altLang="zh-CN"/>
          </a:p>
        </p:txBody>
      </p:sp>
    </p:spTree>
    <p:extLst>
      <p:ext uri="{BB962C8B-B14F-4D97-AF65-F5344CB8AC3E}">
        <p14:creationId xmlns:p14="http://schemas.microsoft.com/office/powerpoint/2010/main" val="324238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04800" y="804863"/>
            <a:ext cx="8458200" cy="563231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4</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）持久性（</a:t>
            </a: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Durability</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定义</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一个</a:t>
            </a:r>
            <a:r>
              <a:rPr kumimoji="1"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pitchFamily="2" charset="-122"/>
                <a:cs typeface="+mn-cs"/>
              </a:rPr>
              <a:t>已提交</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事务对</a:t>
            </a: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的更新是永久性的，不受后来故障的影响。</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目标</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保证</a:t>
            </a: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可靠性</a:t>
            </a:r>
            <a:endParaRPr kumimoji="1" lang="zh-CN" altLang="en-US"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③</a:t>
            </a: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提交</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持久（内存是挥发装置，外存是抗挥发装置）。</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事务终止前应完成</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commit</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       备份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日志。</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持久性需要依靠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的</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恢复子系统。</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4" name="圆角矩形标注 3"/>
          <p:cNvSpPr/>
          <p:nvPr/>
        </p:nvSpPr>
        <p:spPr>
          <a:xfrm>
            <a:off x="6156176" y="4365104"/>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外存</a:t>
            </a:r>
            <a:r>
              <a:rPr kumimoji="1" lang="en-US" altLang="zh-CN" sz="24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
        <p:nvSpPr>
          <p:cNvPr id="5" name="流程图: 可选过程 4"/>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ln w="22225">
                  <a:solidFill>
                    <a:schemeClr val="accent2"/>
                  </a:solidFill>
                  <a:prstDash val="solid"/>
                </a:ln>
                <a:solidFill>
                  <a:schemeClr val="accent2">
                    <a:lumMod val="40000"/>
                    <a:lumOff val="60000"/>
                  </a:schemeClr>
                </a:solidFill>
              </a:rPr>
              <a:t>事务概念复习</a:t>
            </a:r>
            <a:endParaRPr lang="zh-CN" altLang="en-US"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530642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12725" y="76200"/>
            <a:ext cx="8626475" cy="6664325"/>
          </a:xfrm>
          <a:prstGeom prst="rect">
            <a:avLst/>
          </a:prstGeom>
          <a:noFill/>
          <a:ln w="9525">
            <a:noFill/>
            <a:miter lim="800000"/>
            <a:headEnd/>
            <a:tailEnd/>
          </a:ln>
        </p:spPr>
        <p:txBody>
          <a:bodyPr>
            <a:spAutoFit/>
          </a:bodyPr>
          <a:lstStyle/>
          <a:p>
            <a:pPr algn="just"/>
            <a:r>
              <a:rPr lang="en-US" altLang="zh-CN" b="1">
                <a:ea typeface="黑体" pitchFamily="2" charset="-122"/>
              </a:rPr>
              <a:t>11. 2 </a:t>
            </a:r>
            <a:r>
              <a:rPr lang="zh-CN" altLang="en-US" b="1">
                <a:ea typeface="黑体" pitchFamily="2" charset="-122"/>
              </a:rPr>
              <a:t>并发控制</a:t>
            </a:r>
          </a:p>
          <a:p>
            <a:pPr algn="just"/>
            <a:endParaRPr lang="zh-CN" altLang="en-US" b="1">
              <a:ea typeface="黑体" pitchFamily="2" charset="-122"/>
            </a:endParaRPr>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r>
              <a:rPr lang="en-US" altLang="zh-CN"/>
              <a:t>1</a:t>
            </a:r>
            <a:r>
              <a:rPr lang="zh-CN" altLang="en-US">
                <a:latin typeface="Times New Roman" pitchFamily="18" charset="0"/>
              </a:rPr>
              <a:t>、问题的提出</a:t>
            </a:r>
          </a:p>
          <a:p>
            <a:pPr algn="just"/>
            <a:r>
              <a:rPr lang="zh-CN" altLang="en-US"/>
              <a:t>问题</a:t>
            </a:r>
            <a:r>
              <a:rPr lang="en-US" altLang="zh-CN"/>
              <a:t>1</a:t>
            </a:r>
            <a:r>
              <a:rPr lang="zh-CN" altLang="en-US">
                <a:latin typeface="Times New Roman" pitchFamily="18" charset="0"/>
              </a:rPr>
              <a:t>）丢失更新（</a:t>
            </a:r>
            <a:r>
              <a:rPr lang="en-US" altLang="zh-CN"/>
              <a:t>lost update</a:t>
            </a:r>
            <a:r>
              <a:rPr lang="zh-CN" altLang="en-US">
                <a:latin typeface="Times New Roman" pitchFamily="18" charset="0"/>
              </a:rPr>
              <a:t>）</a:t>
            </a:r>
            <a:endParaRPr lang="zh-CN" altLang="en-US"/>
          </a:p>
          <a:p>
            <a:r>
              <a:rPr lang="en-US" altLang="zh-CN">
                <a:latin typeface="Times New Roman" pitchFamily="18" charset="0"/>
              </a:rPr>
              <a:t>——</a:t>
            </a:r>
            <a:r>
              <a:rPr lang="zh-CN" altLang="en-US">
                <a:latin typeface="宋体" pitchFamily="2" charset="-122"/>
              </a:rPr>
              <a:t>两个以上事务从</a:t>
            </a:r>
            <a:r>
              <a:rPr lang="en-US" altLang="zh-CN"/>
              <a:t>DB</a:t>
            </a:r>
            <a:r>
              <a:rPr lang="zh-CN" altLang="en-US">
                <a:latin typeface="宋体" pitchFamily="2" charset="-122"/>
              </a:rPr>
              <a:t>中读入同一数据并修改之，其中一事务的提交结果破坏了另一事务的提交结果，导致该事务对</a:t>
            </a:r>
            <a:r>
              <a:rPr lang="en-US" altLang="zh-CN"/>
              <a:t>DB</a:t>
            </a:r>
            <a:r>
              <a:rPr lang="zh-CN" altLang="en-US">
                <a:latin typeface="宋体" pitchFamily="2" charset="-122"/>
              </a:rPr>
              <a:t>的修改被丢失。</a:t>
            </a:r>
            <a:r>
              <a:rPr lang="zh-CN" altLang="en-US"/>
              <a:t> </a:t>
            </a:r>
          </a:p>
        </p:txBody>
      </p:sp>
      <p:pic>
        <p:nvPicPr>
          <p:cNvPr id="28675" name="Picture 4" descr="事务并发"/>
          <p:cNvPicPr>
            <a:picLocks noChangeAspect="1" noChangeArrowheads="1"/>
          </p:cNvPicPr>
          <p:nvPr/>
        </p:nvPicPr>
        <p:blipFill>
          <a:blip r:embed="rId2"/>
          <a:srcRect/>
          <a:stretch>
            <a:fillRect/>
          </a:stretch>
        </p:blipFill>
        <p:spPr bwMode="auto">
          <a:xfrm>
            <a:off x="1905000" y="609600"/>
            <a:ext cx="5029200" cy="4038600"/>
          </a:xfrm>
          <a:prstGeom prst="rect">
            <a:avLst/>
          </a:prstGeom>
          <a:noFill/>
          <a:ln w="9525">
            <a:noFill/>
            <a:miter lim="800000"/>
            <a:headEnd/>
            <a:tailEnd/>
          </a:ln>
        </p:spPr>
      </p:pic>
      <p:sp>
        <p:nvSpPr>
          <p:cNvPr id="28676" name="AutoShape 5"/>
          <p:cNvSpPr>
            <a:spLocks noChangeArrowheads="1"/>
          </p:cNvSpPr>
          <p:nvPr/>
        </p:nvSpPr>
        <p:spPr bwMode="auto">
          <a:xfrm>
            <a:off x="8382000" y="6096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8F8B8854-06D8-4D31-B909-0F9DEF0F2205}" type="slidenum">
              <a:rPr lang="en-US" altLang="zh-CN"/>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136525" y="31750"/>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1026" name="Object 3"/>
          <p:cNvGraphicFramePr>
            <a:graphicFrameLocks noChangeAspect="1"/>
          </p:cNvGraphicFramePr>
          <p:nvPr/>
        </p:nvGraphicFramePr>
        <p:xfrm>
          <a:off x="808038" y="231775"/>
          <a:ext cx="6856412" cy="4086225"/>
        </p:xfrm>
        <a:graphic>
          <a:graphicData uri="http://schemas.openxmlformats.org/presentationml/2006/ole">
            <mc:AlternateContent xmlns:mc="http://schemas.openxmlformats.org/markup-compatibility/2006">
              <mc:Choice xmlns:v="urn:schemas-microsoft-com:vml" Requires="v">
                <p:oleObj spid="_x0000_s1122"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23177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4"/>
          <p:cNvSpPr txBox="1">
            <a:spLocks noChangeArrowheads="1"/>
          </p:cNvSpPr>
          <p:nvPr/>
        </p:nvSpPr>
        <p:spPr bwMode="auto">
          <a:xfrm>
            <a:off x="228600" y="4038600"/>
            <a:ext cx="8686800" cy="2647950"/>
          </a:xfrm>
          <a:prstGeom prst="rect">
            <a:avLst/>
          </a:prstGeom>
          <a:noFill/>
          <a:ln w="9525">
            <a:noFill/>
            <a:miter lim="800000"/>
            <a:headEnd/>
            <a:tailEnd/>
          </a:ln>
        </p:spPr>
        <p:txBody>
          <a:bodyPr>
            <a:spAutoFit/>
          </a:bodyPr>
          <a:lstStyle/>
          <a:p>
            <a:r>
              <a:rPr lang="zh-CN" altLang="en-US">
                <a:latin typeface="Times New Roman" pitchFamily="18" charset="0"/>
              </a:rPr>
              <a:t>按</a:t>
            </a:r>
            <a:r>
              <a:rPr lang="en-US" altLang="zh-CN"/>
              <a:t>ti</a:t>
            </a:r>
            <a:r>
              <a:rPr lang="zh-CN" altLang="en-US">
                <a:latin typeface="Times New Roman" pitchFamily="18" charset="0"/>
              </a:rPr>
              <a:t>执行：</a:t>
            </a:r>
            <a:endParaRPr lang="zh-CN" altLang="en-US"/>
          </a:p>
          <a:p>
            <a:r>
              <a:rPr lang="en-US" altLang="zh-CN">
                <a:latin typeface="Times New Roman" pitchFamily="18" charset="0"/>
              </a:rPr>
              <a:t>·</a:t>
            </a:r>
            <a:r>
              <a:rPr lang="en-US" altLang="zh-CN"/>
              <a:t>TA</a:t>
            </a:r>
            <a:r>
              <a:rPr lang="zh-CN" altLang="en-US">
                <a:latin typeface="Times New Roman" pitchFamily="18" charset="0"/>
              </a:rPr>
              <a:t>在</a:t>
            </a:r>
            <a:r>
              <a:rPr lang="en-US" altLang="zh-CN"/>
              <a:t>t1</a:t>
            </a:r>
            <a:r>
              <a:rPr lang="zh-CN" altLang="en-US">
                <a:latin typeface="Times New Roman" pitchFamily="18" charset="0"/>
              </a:rPr>
              <a:t>处从</a:t>
            </a:r>
            <a:r>
              <a:rPr lang="en-US" altLang="zh-CN"/>
              <a:t>DB</a:t>
            </a:r>
            <a:r>
              <a:rPr lang="zh-CN" altLang="en-US">
                <a:latin typeface="Times New Roman" pitchFamily="18" charset="0"/>
              </a:rPr>
              <a:t>中读入</a:t>
            </a:r>
            <a:r>
              <a:rPr lang="en-US" altLang="zh-CN"/>
              <a:t>X</a:t>
            </a:r>
            <a:r>
              <a:rPr lang="zh-CN" altLang="en-US">
                <a:latin typeface="Times New Roman" pitchFamily="18" charset="0"/>
              </a:rPr>
              <a:t>值（为</a:t>
            </a:r>
            <a:r>
              <a:rPr lang="en-US" altLang="zh-CN"/>
              <a:t>100</a:t>
            </a:r>
            <a:r>
              <a:rPr lang="zh-CN" altLang="en-US">
                <a:latin typeface="Times New Roman" pitchFamily="18" charset="0"/>
              </a:rPr>
              <a:t>），</a:t>
            </a:r>
            <a:r>
              <a:rPr lang="en-US" altLang="zh-CN"/>
              <a:t>TB</a:t>
            </a:r>
            <a:r>
              <a:rPr lang="zh-CN" altLang="en-US">
                <a:latin typeface="Times New Roman" pitchFamily="18" charset="0"/>
              </a:rPr>
              <a:t>在</a:t>
            </a:r>
            <a:r>
              <a:rPr lang="en-US" altLang="zh-CN"/>
              <a:t>t2</a:t>
            </a:r>
            <a:r>
              <a:rPr lang="zh-CN" altLang="en-US">
                <a:latin typeface="Times New Roman" pitchFamily="18" charset="0"/>
              </a:rPr>
              <a:t>处读入值（</a:t>
            </a:r>
            <a:r>
              <a:rPr lang="en-US" altLang="zh-CN"/>
              <a:t>100</a:t>
            </a:r>
            <a:r>
              <a:rPr lang="zh-CN" altLang="en-US">
                <a:latin typeface="Times New Roman" pitchFamily="18" charset="0"/>
              </a:rPr>
              <a:t>）</a:t>
            </a:r>
            <a:endParaRPr lang="zh-CN" altLang="en-US"/>
          </a:p>
          <a:p>
            <a:r>
              <a:rPr lang="en-US" altLang="zh-CN">
                <a:latin typeface="Times New Roman" pitchFamily="18" charset="0"/>
              </a:rPr>
              <a:t>·</a:t>
            </a:r>
            <a:r>
              <a:rPr lang="en-US" altLang="zh-CN"/>
              <a:t>TA</a:t>
            </a:r>
            <a:r>
              <a:rPr lang="zh-CN" altLang="en-US">
                <a:latin typeface="Times New Roman" pitchFamily="18" charset="0"/>
              </a:rPr>
              <a:t>在</a:t>
            </a:r>
            <a:r>
              <a:rPr lang="en-US" altLang="zh-CN"/>
              <a:t>t3</a:t>
            </a:r>
            <a:r>
              <a:rPr lang="zh-CN" altLang="en-US">
                <a:latin typeface="Times New Roman" pitchFamily="18" charset="0"/>
              </a:rPr>
              <a:t>执行</a:t>
            </a:r>
            <a:r>
              <a:rPr lang="en-US" altLang="zh-CN"/>
              <a:t>X-1</a:t>
            </a:r>
            <a:r>
              <a:rPr lang="zh-CN" altLang="en-US">
                <a:latin typeface="Times New Roman" pitchFamily="18" charset="0"/>
              </a:rPr>
              <a:t>并写回</a:t>
            </a:r>
            <a:r>
              <a:rPr lang="en-US" altLang="zh-CN"/>
              <a:t>DB</a:t>
            </a:r>
            <a:r>
              <a:rPr lang="zh-CN" altLang="en-US">
                <a:latin typeface="Times New Roman" pitchFamily="18" charset="0"/>
              </a:rPr>
              <a:t>，</a:t>
            </a:r>
            <a:r>
              <a:rPr lang="en-US" altLang="zh-CN"/>
              <a:t>DB</a:t>
            </a:r>
            <a:r>
              <a:rPr lang="zh-CN" altLang="en-US">
                <a:latin typeface="Times New Roman" pitchFamily="18" charset="0"/>
              </a:rPr>
              <a:t>中</a:t>
            </a:r>
            <a:r>
              <a:rPr lang="en-US" altLang="zh-CN"/>
              <a:t>X</a:t>
            </a:r>
            <a:r>
              <a:rPr lang="zh-CN" altLang="en-US">
                <a:latin typeface="Times New Roman" pitchFamily="18" charset="0"/>
              </a:rPr>
              <a:t>值为</a:t>
            </a:r>
            <a:r>
              <a:rPr lang="en-US" altLang="zh-CN"/>
              <a:t>99</a:t>
            </a:r>
          </a:p>
          <a:p>
            <a:r>
              <a:rPr lang="en-US" altLang="zh-CN">
                <a:latin typeface="Times New Roman" pitchFamily="18" charset="0"/>
              </a:rPr>
              <a:t>·</a:t>
            </a:r>
            <a:r>
              <a:rPr lang="en-US" altLang="zh-CN"/>
              <a:t>TB</a:t>
            </a:r>
            <a:r>
              <a:rPr lang="zh-CN" altLang="en-US">
                <a:latin typeface="Times New Roman" pitchFamily="18" charset="0"/>
              </a:rPr>
              <a:t>在</a:t>
            </a:r>
            <a:r>
              <a:rPr lang="en-US" altLang="zh-CN"/>
              <a:t>t4</a:t>
            </a:r>
            <a:r>
              <a:rPr lang="zh-CN" altLang="en-US">
                <a:latin typeface="Times New Roman" pitchFamily="18" charset="0"/>
              </a:rPr>
              <a:t>执行</a:t>
            </a:r>
            <a:r>
              <a:rPr lang="en-US" altLang="zh-CN"/>
              <a:t>X-1</a:t>
            </a:r>
            <a:r>
              <a:rPr lang="zh-CN" altLang="en-US">
                <a:latin typeface="Times New Roman" pitchFamily="18" charset="0"/>
              </a:rPr>
              <a:t>并写回</a:t>
            </a:r>
            <a:r>
              <a:rPr lang="en-US" altLang="zh-CN"/>
              <a:t>DB</a:t>
            </a:r>
            <a:r>
              <a:rPr lang="zh-CN" altLang="en-US">
                <a:latin typeface="Times New Roman" pitchFamily="18" charset="0"/>
              </a:rPr>
              <a:t>，</a:t>
            </a:r>
            <a:r>
              <a:rPr lang="en-US" altLang="zh-CN"/>
              <a:t>DB</a:t>
            </a:r>
            <a:r>
              <a:rPr lang="zh-CN" altLang="en-US">
                <a:latin typeface="Times New Roman" pitchFamily="18" charset="0"/>
              </a:rPr>
              <a:t>中</a:t>
            </a:r>
            <a:r>
              <a:rPr lang="en-US" altLang="zh-CN"/>
              <a:t>X</a:t>
            </a:r>
            <a:r>
              <a:rPr lang="zh-CN" altLang="en-US">
                <a:latin typeface="Times New Roman" pitchFamily="18" charset="0"/>
              </a:rPr>
              <a:t>值为</a:t>
            </a:r>
            <a:r>
              <a:rPr lang="en-US" altLang="zh-CN"/>
              <a:t>99</a:t>
            </a:r>
            <a:r>
              <a:rPr lang="zh-CN" altLang="en-US">
                <a:latin typeface="Times New Roman" pitchFamily="18" charset="0"/>
              </a:rPr>
              <a:t>。</a:t>
            </a:r>
            <a:endParaRPr lang="zh-CN" altLang="en-US"/>
          </a:p>
          <a:p>
            <a:r>
              <a:rPr lang="en-US" altLang="zh-CN">
                <a:latin typeface="Times New Roman" pitchFamily="18" charset="0"/>
              </a:rPr>
              <a:t>·</a:t>
            </a:r>
            <a:r>
              <a:rPr lang="en-US" altLang="zh-CN"/>
              <a:t>TB</a:t>
            </a:r>
            <a:r>
              <a:rPr lang="zh-CN" altLang="en-US">
                <a:latin typeface="Times New Roman" pitchFamily="18" charset="0"/>
              </a:rPr>
              <a:t>对</a:t>
            </a:r>
            <a:r>
              <a:rPr lang="en-US" altLang="zh-CN"/>
              <a:t>X</a:t>
            </a:r>
            <a:r>
              <a:rPr lang="zh-CN" altLang="en-US">
                <a:latin typeface="Times New Roman" pitchFamily="18" charset="0"/>
              </a:rPr>
              <a:t>的修改履盖了</a:t>
            </a:r>
            <a:r>
              <a:rPr lang="en-US" altLang="zh-CN"/>
              <a:t>TA</a:t>
            </a:r>
            <a:r>
              <a:rPr lang="zh-CN" altLang="en-US">
                <a:latin typeface="Times New Roman" pitchFamily="18" charset="0"/>
              </a:rPr>
              <a:t>对</a:t>
            </a:r>
            <a:r>
              <a:rPr lang="en-US" altLang="zh-CN"/>
              <a:t>X</a:t>
            </a:r>
            <a:r>
              <a:rPr lang="zh-CN" altLang="en-US">
                <a:latin typeface="Times New Roman" pitchFamily="18" charset="0"/>
              </a:rPr>
              <a:t>修改，使</a:t>
            </a:r>
            <a:r>
              <a:rPr lang="en-US" altLang="zh-CN"/>
              <a:t>TA</a:t>
            </a:r>
            <a:r>
              <a:rPr lang="zh-CN" altLang="en-US">
                <a:latin typeface="Times New Roman" pitchFamily="18" charset="0"/>
              </a:rPr>
              <a:t>之修改丢失。</a:t>
            </a:r>
            <a:endParaRPr lang="zh-CN" altLang="en-US"/>
          </a:p>
          <a:p>
            <a:r>
              <a:rPr lang="zh-CN" altLang="en-US">
                <a:latin typeface="宋体" pitchFamily="2" charset="-122"/>
              </a:rPr>
              <a:t>（若为飞机订票，则</a:t>
            </a:r>
            <a:r>
              <a:rPr lang="en-US" altLang="zh-CN"/>
              <a:t>TA</a:t>
            </a:r>
            <a:r>
              <a:rPr lang="zh-CN" altLang="en-US">
                <a:latin typeface="宋体" pitchFamily="2" charset="-122"/>
              </a:rPr>
              <a:t>、</a:t>
            </a:r>
            <a:r>
              <a:rPr lang="en-US" altLang="zh-CN"/>
              <a:t>TB</a:t>
            </a:r>
            <a:r>
              <a:rPr lang="zh-CN" altLang="en-US">
                <a:latin typeface="宋体" pitchFamily="2" charset="-122"/>
              </a:rPr>
              <a:t>实卖</a:t>
            </a:r>
            <a:r>
              <a:rPr lang="en-US" altLang="zh-CN"/>
              <a:t>2</a:t>
            </a:r>
            <a:r>
              <a:rPr lang="zh-CN" altLang="en-US">
                <a:latin typeface="宋体" pitchFamily="2" charset="-122"/>
              </a:rPr>
              <a:t>张票，但系统中只表现卖了一张票）</a:t>
            </a:r>
            <a:r>
              <a:rPr lang="zh-CN" altLang="en-US"/>
              <a:t> </a:t>
            </a:r>
          </a:p>
        </p:txBody>
      </p:sp>
      <p:sp>
        <p:nvSpPr>
          <p:cNvPr id="8" name="灯片编号占位符 7"/>
          <p:cNvSpPr>
            <a:spLocks noGrp="1"/>
          </p:cNvSpPr>
          <p:nvPr>
            <p:ph type="sldNum" sz="quarter" idx="12"/>
          </p:nvPr>
        </p:nvSpPr>
        <p:spPr/>
        <p:txBody>
          <a:bodyPr/>
          <a:lstStyle/>
          <a:p>
            <a:pPr>
              <a:defRPr/>
            </a:pPr>
            <a:fld id="{AC015E18-9C10-4FA1-B5C1-BB48C362BBC6}" type="slidenum">
              <a:rPr lang="en-US" altLang="zh-CN"/>
              <a:pPr>
                <a:defRPr/>
              </a:pPr>
              <a:t>9</a:t>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3445</TotalTime>
  <Words>5266</Words>
  <Application>Microsoft Office PowerPoint</Application>
  <PresentationFormat>全屏显示(4:3)</PresentationFormat>
  <Paragraphs>643</Paragraphs>
  <Slides>67</Slides>
  <Notes>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67</vt:i4>
      </vt:variant>
    </vt:vector>
  </HeadingPairs>
  <TitlesOfParts>
    <vt:vector size="83" baseType="lpstr">
      <vt:lpstr>黑体</vt:lpstr>
      <vt:lpstr>华文新魏</vt:lpstr>
      <vt:lpstr>隶书</vt:lpstr>
      <vt:lpstr>宋体</vt:lpstr>
      <vt:lpstr>微软雅黑</vt:lpstr>
      <vt:lpstr>Arial</vt:lpstr>
      <vt:lpstr>Calibri</vt:lpstr>
      <vt:lpstr>Constantia</vt:lpstr>
      <vt:lpstr>Times New Roman</vt:lpstr>
      <vt:lpstr>Verdana</vt:lpstr>
      <vt:lpstr>Wingdings</vt:lpstr>
      <vt:lpstr>Wingdings 2</vt:lpstr>
      <vt:lpstr>流畅</vt:lpstr>
      <vt:lpstr>1_流畅</vt:lpstr>
      <vt:lpstr>Document</vt:lpstr>
      <vt:lpstr>文档</vt:lpstr>
      <vt:lpstr>PowerPoint 演示文稿</vt:lpstr>
      <vt:lpstr>事务（transaction）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问题思考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多粒度锁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时间戳方法</vt:lpstr>
      <vt:lpstr>PowerPoint 演示文稿</vt:lpstr>
      <vt:lpstr>乐观控制法</vt:lpstr>
      <vt:lpstr>多版本并发控制</vt:lpstr>
      <vt:lpstr>多版本并发控制</vt:lpstr>
      <vt:lpstr>多版本并发控制</vt:lpstr>
      <vt:lpstr>MV2PL多版本控制</vt:lpstr>
      <vt:lpstr>MV2PL混合协议</vt:lpstr>
      <vt:lpstr>PowerPoint 演示文稿</vt:lpstr>
      <vt:lpstr>PowerPoint 演示文稿</vt:lpstr>
      <vt:lpstr>思考：</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PC</cp:lastModifiedBy>
  <cp:revision>412</cp:revision>
  <dcterms:created xsi:type="dcterms:W3CDTF">2005-04-05T01:48:35Z</dcterms:created>
  <dcterms:modified xsi:type="dcterms:W3CDTF">2021-06-11T10:51:24Z</dcterms:modified>
</cp:coreProperties>
</file>