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93" r:id="rId4"/>
    <p:sldId id="329" r:id="rId5"/>
    <p:sldId id="298" r:id="rId6"/>
    <p:sldId id="330" r:id="rId7"/>
    <p:sldId id="292" r:id="rId8"/>
    <p:sldId id="310" r:id="rId9"/>
    <p:sldId id="311" r:id="rId10"/>
    <p:sldId id="312" r:id="rId11"/>
    <p:sldId id="313" r:id="rId12"/>
    <p:sldId id="314" r:id="rId13"/>
    <p:sldId id="315" r:id="rId14"/>
    <p:sldId id="316" r:id="rId15"/>
    <p:sldId id="331" r:id="rId16"/>
    <p:sldId id="317" r:id="rId17"/>
    <p:sldId id="318" r:id="rId18"/>
    <p:sldId id="319" r:id="rId19"/>
    <p:sldId id="320" r:id="rId20"/>
    <p:sldId id="321" r:id="rId21"/>
    <p:sldId id="322" r:id="rId22"/>
    <p:sldId id="301" r:id="rId23"/>
    <p:sldId id="302" r:id="rId24"/>
    <p:sldId id="323" r:id="rId25"/>
    <p:sldId id="324" r:id="rId26"/>
    <p:sldId id="325" r:id="rId27"/>
    <p:sldId id="303" r:id="rId28"/>
    <p:sldId id="304" r:id="rId29"/>
    <p:sldId id="327" r:id="rId30"/>
    <p:sldId id="328" r:id="rId31"/>
    <p:sldId id="307" r:id="rId32"/>
    <p:sldId id="308" r:id="rId33"/>
    <p:sldId id="309" r:id="rId34"/>
    <p:sldId id="326" r:id="rId3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D83C04"/>
    <a:srgbClr val="D34A0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6" autoAdjust="0"/>
    <p:restoredTop sz="90929"/>
  </p:normalViewPr>
  <p:slideViewPr>
    <p:cSldViewPr>
      <p:cViewPr varScale="1">
        <p:scale>
          <a:sx n="58" d="100"/>
          <a:sy n="58" d="100"/>
        </p:scale>
        <p:origin x="72" y="634"/>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B5FBEB37-5A51-41D4-8075-A6B6CA3DAB8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solidFill>
                <a:srgbClr val="DBF5F9">
                  <a:shade val="90000"/>
                </a:srgbClr>
              </a:solidFill>
            </a:endParaRPr>
          </a:p>
        </p:txBody>
      </p:sp>
      <p:sp>
        <p:nvSpPr>
          <p:cNvPr id="5" name="页脚占位符 18"/>
          <p:cNvSpPr>
            <a:spLocks noGrp="1"/>
          </p:cNvSpPr>
          <p:nvPr>
            <p:ph type="ftr" sz="quarter" idx="11"/>
          </p:nvPr>
        </p:nvSpPr>
        <p:spPr/>
        <p:txBody>
          <a:bodyPr/>
          <a:lstStyle>
            <a:lvl1pPr>
              <a:defRPr/>
            </a:lvl1pPr>
          </a:lstStyle>
          <a:p>
            <a:pPr>
              <a:defRPr/>
            </a:pPr>
            <a:endParaRPr lang="en-US" altLang="zh-CN">
              <a:solidFill>
                <a:srgbClr val="DBF5F9">
                  <a:shade val="90000"/>
                </a:srgbClr>
              </a:solidFill>
            </a:endParaRPr>
          </a:p>
        </p:txBody>
      </p:sp>
      <p:sp>
        <p:nvSpPr>
          <p:cNvPr id="6" name="灯片编号占位符 26"/>
          <p:cNvSpPr>
            <a:spLocks noGrp="1"/>
          </p:cNvSpPr>
          <p:nvPr>
            <p:ph type="sldNum" sz="quarter" idx="12"/>
          </p:nvPr>
        </p:nvSpPr>
        <p:spPr/>
        <p:txBody>
          <a:bodyPr/>
          <a:lstStyle>
            <a:lvl1pPr>
              <a:defRPr/>
            </a:lvl1pPr>
          </a:lstStyle>
          <a:p>
            <a:pPr>
              <a:defRPr/>
            </a:pPr>
            <a:fld id="{5DEECE10-C36D-4D77-B34D-350BF74CE763}" type="slidenum">
              <a:rPr lang="en-US" altLang="zh-CN">
                <a:solidFill>
                  <a:srgbClr val="DBF5F9">
                    <a:shade val="90000"/>
                  </a:srgbClr>
                </a:solidFill>
              </a:rPr>
            </a:fld>
            <a:endParaRPr lang="en-US" altLang="zh-CN">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5"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6" name="灯片编号占位符 17"/>
          <p:cNvSpPr>
            <a:spLocks noGrp="1"/>
          </p:cNvSpPr>
          <p:nvPr>
            <p:ph type="sldNum" sz="quarter" idx="12"/>
          </p:nvPr>
        </p:nvSpPr>
        <p:spPr/>
        <p:txBody>
          <a:bodyPr/>
          <a:lstStyle>
            <a:lvl1pPr>
              <a:defRPr/>
            </a:lvl1pPr>
          </a:lstStyle>
          <a:p>
            <a:pPr>
              <a:defRPr/>
            </a:pPr>
            <a:fld id="{6D7B425C-E84B-4AF4-9E53-ABE2054B419F}"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5"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6" name="灯片编号占位符 17"/>
          <p:cNvSpPr>
            <a:spLocks noGrp="1"/>
          </p:cNvSpPr>
          <p:nvPr>
            <p:ph type="sldNum" sz="quarter" idx="12"/>
          </p:nvPr>
        </p:nvSpPr>
        <p:spPr/>
        <p:txBody>
          <a:bodyPr/>
          <a:lstStyle>
            <a:lvl1pPr>
              <a:defRPr/>
            </a:lvl1pPr>
          </a:lstStyle>
          <a:p>
            <a:pPr>
              <a:defRPr/>
            </a:pPr>
            <a:fld id="{8806292A-91BD-442F-9695-F6ED3D24A88C}"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anose="020B0604030504040204" pitchFamily="34" charset="0"/>
              </a:defRPr>
            </a:lvl1pPr>
            <a:lvl2pPr>
              <a:defRPr baseline="0">
                <a:latin typeface="Verdana" panose="020B0604030504040204" pitchFamily="34" charset="0"/>
              </a:defRPr>
            </a:lvl2pPr>
            <a:lvl3pPr>
              <a:defRPr baseline="0">
                <a:latin typeface="Verdana" panose="020B0604030504040204" pitchFamily="34" charset="0"/>
              </a:defRPr>
            </a:lvl3pPr>
            <a:lvl4pPr>
              <a:defRPr baseline="0">
                <a:latin typeface="Verdana" panose="020B0604030504040204" pitchFamily="34" charset="0"/>
              </a:defRPr>
            </a:lvl4pPr>
            <a:lvl5pPr>
              <a:defRPr baseline="0">
                <a:latin typeface="Verdana" panose="020B0604030504040204" pitchFamily="34" charset="0"/>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5"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6" name="灯片编号占位符 17"/>
          <p:cNvSpPr>
            <a:spLocks noGrp="1"/>
          </p:cNvSpPr>
          <p:nvPr>
            <p:ph type="sldNum" sz="quarter" idx="12"/>
          </p:nvPr>
        </p:nvSpPr>
        <p:spPr/>
        <p:txBody>
          <a:bodyPr/>
          <a:lstStyle>
            <a:lvl1pPr>
              <a:defRPr/>
            </a:lvl1pPr>
          </a:lstStyle>
          <a:p>
            <a:pPr>
              <a:defRPr/>
            </a:pPr>
            <a:fld id="{BB5849D9-A748-49B4-AB27-BB1E33A4E518}"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DBF5F9">
                  <a:shade val="90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DBF5F9">
                  <a:shade val="90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FAFAE9BD-5396-4307-9EC9-859A80AD8373}" type="slidenum">
              <a:rPr lang="en-US" altLang="zh-CN">
                <a:solidFill>
                  <a:srgbClr val="DBF5F9">
                    <a:shade val="90000"/>
                  </a:srgbClr>
                </a:solidFill>
              </a:rPr>
            </a:fld>
            <a:endParaRPr lang="en-US" altLang="zh-CN">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6"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7" name="灯片编号占位符 17"/>
          <p:cNvSpPr>
            <a:spLocks noGrp="1"/>
          </p:cNvSpPr>
          <p:nvPr>
            <p:ph type="sldNum" sz="quarter" idx="12"/>
          </p:nvPr>
        </p:nvSpPr>
        <p:spPr/>
        <p:txBody>
          <a:bodyPr/>
          <a:lstStyle>
            <a:lvl1pPr>
              <a:defRPr/>
            </a:lvl1pPr>
          </a:lstStyle>
          <a:p>
            <a:pPr>
              <a:defRPr/>
            </a:pPr>
            <a:fld id="{73312EB8-FE39-4CE8-A366-050868DE781E}"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8"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9" name="灯片编号占位符 17"/>
          <p:cNvSpPr>
            <a:spLocks noGrp="1"/>
          </p:cNvSpPr>
          <p:nvPr>
            <p:ph type="sldNum" sz="quarter" idx="12"/>
          </p:nvPr>
        </p:nvSpPr>
        <p:spPr/>
        <p:txBody>
          <a:bodyPr/>
          <a:lstStyle>
            <a:lvl1pPr>
              <a:defRPr/>
            </a:lvl1pPr>
          </a:lstStyle>
          <a:p>
            <a:pPr>
              <a:defRPr/>
            </a:pPr>
            <a:fld id="{2704D91A-E741-4A70-8CEA-294308196E78}"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4"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5" name="灯片编号占位符 17"/>
          <p:cNvSpPr>
            <a:spLocks noGrp="1"/>
          </p:cNvSpPr>
          <p:nvPr>
            <p:ph type="sldNum" sz="quarter" idx="12"/>
          </p:nvPr>
        </p:nvSpPr>
        <p:spPr/>
        <p:txBody>
          <a:bodyPr/>
          <a:lstStyle>
            <a:lvl1pPr>
              <a:defRPr/>
            </a:lvl1pPr>
          </a:lstStyle>
          <a:p>
            <a:pPr>
              <a:defRPr/>
            </a:pPr>
            <a:fld id="{80958519-94C2-4B71-965D-A37E0499010F}"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3"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4" name="灯片编号占位符 17"/>
          <p:cNvSpPr>
            <a:spLocks noGrp="1"/>
          </p:cNvSpPr>
          <p:nvPr>
            <p:ph type="sldNum" sz="quarter" idx="12"/>
          </p:nvPr>
        </p:nvSpPr>
        <p:spPr/>
        <p:txBody>
          <a:bodyPr/>
          <a:lstStyle>
            <a:lvl1pPr>
              <a:defRPr/>
            </a:lvl1pPr>
          </a:lstStyle>
          <a:p>
            <a:pPr>
              <a:defRPr/>
            </a:pPr>
            <a:fld id="{528057E0-9983-4603-BCF5-DBA5904C68FA}"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6"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7" name="灯片编号占位符 17"/>
          <p:cNvSpPr>
            <a:spLocks noGrp="1"/>
          </p:cNvSpPr>
          <p:nvPr>
            <p:ph type="sldNum" sz="quarter" idx="12"/>
          </p:nvPr>
        </p:nvSpPr>
        <p:spPr/>
        <p:txBody>
          <a:bodyPr/>
          <a:lstStyle>
            <a:lvl1pPr>
              <a:defRPr/>
            </a:lvl1pPr>
          </a:lstStyle>
          <a:p>
            <a:pPr>
              <a:defRPr/>
            </a:pPr>
            <a:fld id="{09F2C68B-0243-4586-B3F1-0D30BA1EC1D8}"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solidFill>
                <a:prstClr val="white"/>
              </a:solidFill>
            </a:endParaRPr>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solidFill>
                <a:prstClr val="white"/>
              </a:solidFill>
            </a:endParaRPr>
          </a:p>
        </p:txBody>
      </p:sp>
      <p:sp>
        <p:nvSpPr>
          <p:cNvPr id="7" name="任意多边形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8" name="任意多边形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10" name="页脚占位符 5"/>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F6ED2581-528D-48FD-B3E1-33262C05F797}"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8" name="任意多边形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ln>
        </p:spPr>
        <p:txBody>
          <a:bodyPr vert="horz" wrap="square" lIns="0" tIns="45720" rIns="0" bIns="0" numCol="1" anchor="b" anchorCtr="0" compatLnSpc="1"/>
          <a:lstStyle/>
          <a:p>
            <a:pPr lvl="0"/>
            <a:r>
              <a:rPr lang="zh-CN" altLang="en-US" smtClean="0"/>
              <a:t>单击此处编辑母版标题样式</a:t>
            </a:r>
            <a:endParaRPr lang="en-US" smtClean="0"/>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anose="02010600030101010101" pitchFamily="2" charset="-122"/>
              </a:defRPr>
            </a:lvl1pPr>
          </a:lstStyle>
          <a:p>
            <a:pPr>
              <a:defRPr/>
            </a:pPr>
            <a:endParaRPr lang="en-US" altLang="zh-CN">
              <a:solidFill>
                <a:srgbClr val="04617B">
                  <a:shade val="90000"/>
                </a:srgb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anose="02010600030101010101" pitchFamily="2" charset="-122"/>
              </a:defRPr>
            </a:lvl1pPr>
          </a:lstStyle>
          <a:p>
            <a:pPr>
              <a:defRPr/>
            </a:pPr>
            <a:endParaRPr lang="en-US" altLang="zh-CN">
              <a:solidFill>
                <a:srgbClr val="04617B">
                  <a:shade val="90000"/>
                </a:srgb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anose="02010600030101010101" pitchFamily="2" charset="-122"/>
              </a:defRPr>
            </a:lvl1pPr>
          </a:lstStyle>
          <a:p>
            <a:pPr>
              <a:defRPr/>
            </a:pPr>
            <a:fld id="{05D9CD29-BF13-4411-BCA6-700B326D5FC0}" type="slidenum">
              <a:rPr lang="en-US" altLang="zh-CN">
                <a:solidFill>
                  <a:srgbClr val="04617B">
                    <a:shade val="90000"/>
                  </a:srgbClr>
                </a:solidFill>
              </a:rPr>
            </a:fld>
            <a:endParaRPr lang="en-US" altLang="zh-CN">
              <a:solidFill>
                <a:srgbClr val="04617B">
                  <a:shade val="90000"/>
                </a:srgbClr>
              </a:solidFill>
            </a:endParaRPr>
          </a:p>
        </p:txBody>
      </p:sp>
      <p:grpSp>
        <p:nvGrpSpPr>
          <p:cNvPr id="1033" name="组合 1"/>
          <p:cNvGrpSpPr/>
          <p:nvPr/>
        </p:nvGrpSpPr>
        <p:grpSpPr bwMode="auto">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solidFill>
                  <a:prstClr val="black"/>
                </a:solidFill>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zh-CN" altLang="en-US"/>
              <a:t>数据库系统原理</a:t>
            </a:r>
            <a:endParaRPr lang="zh-CN" altLang="en-US"/>
          </a:p>
        </p:txBody>
      </p:sp>
      <p:sp>
        <p:nvSpPr>
          <p:cNvPr id="2051" name="Rectangle 3"/>
          <p:cNvSpPr>
            <a:spLocks noGrp="1" noChangeArrowheads="1"/>
          </p:cNvSpPr>
          <p:nvPr>
            <p:ph type="subTitle" idx="1"/>
          </p:nvPr>
        </p:nvSpPr>
        <p:spPr/>
        <p:txBody>
          <a:bodyPr/>
          <a:lstStyle/>
          <a:p>
            <a:pPr algn="ctr"/>
            <a:r>
              <a:rPr lang="zh-CN" altLang="en-US"/>
              <a:t>复习</a:t>
            </a:r>
            <a:endParaRPr lang="zh-CN" altLang="en-US"/>
          </a:p>
        </p:txBody>
      </p:sp>
      <p:sp>
        <p:nvSpPr>
          <p:cNvPr id="6" name="Rectangle 71"/>
          <p:cNvSpPr>
            <a:spLocks noGrp="1" noChangeArrowheads="1"/>
          </p:cNvSpPr>
          <p:nvPr>
            <p:ph type="sldNum" sz="quarter" idx="12"/>
          </p:nvPr>
        </p:nvSpPr>
        <p:spPr/>
        <p:txBody>
          <a:bodyPr/>
          <a:lstStyle/>
          <a:p>
            <a:fld id="{80B48C41-8F1F-435F-8359-73697234393A}" type="slidenum">
              <a:rPr lang="en-US" altLang="zh-CN"/>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7200" y="764704"/>
            <a:ext cx="8229600" cy="4389437"/>
          </a:xfrm>
        </p:spPr>
        <p:txBody>
          <a:bodyPr/>
          <a:lstStyle/>
          <a:p>
            <a:pPr>
              <a:spcBef>
                <a:spcPct val="0"/>
              </a:spcBef>
              <a:buClrTx/>
              <a:buSzTx/>
              <a:buFontTx/>
              <a:buChar char="•"/>
            </a:pPr>
            <a:r>
              <a:rPr lang="en-US" altLang="zh-CN" sz="2400" dirty="0"/>
              <a:t> </a:t>
            </a:r>
            <a:r>
              <a:rPr lang="zh-CN" altLang="en-US" sz="2400" dirty="0"/>
              <a:t>数据库系统的</a:t>
            </a:r>
            <a:r>
              <a:rPr lang="zh-CN" altLang="en-US" sz="2400" dirty="0">
                <a:solidFill>
                  <a:srgbClr val="FF0000"/>
                </a:solidFill>
              </a:rPr>
              <a:t>三层模式两级映像</a:t>
            </a:r>
            <a:r>
              <a:rPr lang="zh-CN" altLang="en-US" sz="2400" dirty="0"/>
              <a:t>结构</a:t>
            </a:r>
            <a:r>
              <a:rPr lang="zh-CN" altLang="en-US" sz="2400" dirty="0" smtClean="0"/>
              <a:t>。</a:t>
            </a:r>
            <a:endParaRPr lang="zh-CN" altLang="en-US" sz="2400" dirty="0">
              <a:solidFill>
                <a:srgbClr val="0000FF"/>
              </a:solidFill>
            </a:endParaRPr>
          </a:p>
          <a:p>
            <a:pPr>
              <a:spcBef>
                <a:spcPct val="0"/>
              </a:spcBef>
              <a:buClrTx/>
              <a:buSzTx/>
              <a:buFontTx/>
              <a:buNone/>
            </a:pPr>
            <a:r>
              <a:rPr lang="zh-CN" altLang="en-US" sz="2400" dirty="0"/>
              <a:t>	作用、逻辑和物理两种独立性。</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数据库系统的主从式、分布式、客户机</a:t>
            </a:r>
            <a:r>
              <a:rPr lang="en-US" altLang="zh-CN" sz="2400" dirty="0"/>
              <a:t>/</a:t>
            </a:r>
            <a:r>
              <a:rPr lang="zh-CN" altLang="en-US" sz="2400" dirty="0"/>
              <a:t>服务器方式的体系结构及其对应特征</a:t>
            </a:r>
            <a:r>
              <a:rPr lang="zh-CN" altLang="en-US" sz="2400" dirty="0" smtClean="0"/>
              <a:t>。</a:t>
            </a:r>
            <a:endParaRPr lang="zh-CN" altLang="en-US" sz="2400" dirty="0">
              <a:solidFill>
                <a:srgbClr val="0000FF"/>
              </a:solidFill>
            </a:endParaRPr>
          </a:p>
          <a:p>
            <a:pPr>
              <a:spcBef>
                <a:spcPct val="0"/>
              </a:spcBef>
              <a:buClrTx/>
              <a:buSzTx/>
              <a:buFontTx/>
              <a:buNone/>
            </a:pPr>
            <a:endParaRPr lang="zh-CN" altLang="en-US" sz="2400" dirty="0">
              <a:solidFill>
                <a:srgbClr val="0000FF"/>
              </a:solidFill>
            </a:endParaRPr>
          </a:p>
          <a:p>
            <a:pPr>
              <a:spcBef>
                <a:spcPct val="0"/>
              </a:spcBef>
              <a:buClrTx/>
              <a:buSzTx/>
              <a:buFontTx/>
              <a:buChar char="•"/>
            </a:pPr>
            <a:r>
              <a:rPr lang="zh-CN" altLang="en-US" sz="2400" dirty="0"/>
              <a:t> 数据库系统（</a:t>
            </a:r>
            <a:r>
              <a:rPr lang="en-US" altLang="zh-CN" sz="2400" dirty="0"/>
              <a:t>DBS</a:t>
            </a:r>
            <a:r>
              <a:rPr lang="zh-CN" altLang="en-US" sz="2400" dirty="0"/>
              <a:t>）的</a:t>
            </a:r>
            <a:r>
              <a:rPr lang="zh-CN" altLang="en-US" sz="2400" dirty="0" smtClean="0"/>
              <a:t>组成</a:t>
            </a:r>
            <a:endParaRPr lang="zh-CN" altLang="en-US" sz="2400" dirty="0">
              <a:solidFill>
                <a:srgbClr val="0000FF"/>
              </a:solidFill>
            </a:endParaRPr>
          </a:p>
          <a:p>
            <a:pPr>
              <a:spcBef>
                <a:spcPct val="0"/>
              </a:spcBef>
              <a:buClrTx/>
              <a:buSzTx/>
              <a:buFontTx/>
              <a:buNone/>
            </a:pPr>
            <a:r>
              <a:rPr lang="zh-CN" altLang="en-US" sz="2400" dirty="0"/>
              <a:t>      （</a:t>
            </a:r>
            <a:r>
              <a:rPr lang="en-US" altLang="zh-CN" sz="2400" dirty="0"/>
              <a:t>DBS</a:t>
            </a:r>
            <a:r>
              <a:rPr lang="en-US" altLang="zh-CN" sz="2400" dirty="0">
                <a:latin typeface="Times New Roman" panose="02020603050405020304" pitchFamily="18" charset="0"/>
              </a:rPr>
              <a:t>——</a:t>
            </a:r>
            <a:r>
              <a:rPr lang="zh-CN" altLang="en-US" sz="2400" dirty="0"/>
              <a:t>数据库系统不等于</a:t>
            </a:r>
            <a:r>
              <a:rPr lang="en-US" altLang="zh-CN" sz="2400" dirty="0"/>
              <a:t>DBMS</a:t>
            </a:r>
            <a:r>
              <a:rPr lang="en-US" altLang="zh-CN" sz="2400" dirty="0">
                <a:latin typeface="Times New Roman" panose="02020603050405020304" pitchFamily="18" charset="0"/>
              </a:rPr>
              <a:t>——</a:t>
            </a:r>
            <a:r>
              <a:rPr lang="zh-CN" altLang="en-US" sz="2400" dirty="0"/>
              <a:t>数据库管理系统）</a:t>
            </a:r>
            <a:endParaRPr lang="zh-CN" altLang="en-US" sz="2400" dirty="0"/>
          </a:p>
          <a:p>
            <a:pPr>
              <a:spcBef>
                <a:spcPct val="0"/>
              </a:spcBef>
              <a:buClrTx/>
              <a:buSzTx/>
              <a:buFontTx/>
              <a:buNone/>
            </a:pPr>
            <a:r>
              <a:rPr lang="zh-CN" altLang="en-US" sz="2400" dirty="0"/>
              <a:t>       数据库系统的主要功能、由哪些软件构成、应用程序的特征、有哪些用户</a:t>
            </a:r>
            <a:r>
              <a:rPr lang="zh-CN" altLang="en-US" sz="2400" dirty="0" smtClean="0"/>
              <a:t>。</a:t>
            </a:r>
            <a:endParaRPr lang="zh-CN" altLang="en-US" dirty="0"/>
          </a:p>
        </p:txBody>
      </p:sp>
      <p:sp>
        <p:nvSpPr>
          <p:cNvPr id="5" name="灯片编号占位符 5"/>
          <p:cNvSpPr>
            <a:spLocks noGrp="1"/>
          </p:cNvSpPr>
          <p:nvPr>
            <p:ph type="sldNum" sz="quarter" idx="12"/>
          </p:nvPr>
        </p:nvSpPr>
        <p:spPr/>
        <p:txBody>
          <a:bodyPr/>
          <a:lstStyle/>
          <a:p>
            <a:fld id="{4C14FAD6-CF39-40F6-BB17-04649016CDE7}" type="slidenum">
              <a:rPr lang="en-US" altLang="zh-CN"/>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457200" y="767755"/>
            <a:ext cx="8229600" cy="5901605"/>
          </a:xfrm>
        </p:spPr>
        <p:txBody>
          <a:bodyPr/>
          <a:lstStyle/>
          <a:p>
            <a:pPr>
              <a:lnSpc>
                <a:spcPct val="90000"/>
              </a:lnSpc>
              <a:spcBef>
                <a:spcPct val="0"/>
              </a:spcBef>
              <a:buClrTx/>
              <a:buSzTx/>
              <a:buFontTx/>
              <a:buNone/>
            </a:pPr>
            <a:r>
              <a:rPr lang="zh-CN" altLang="en-US" sz="2800" b="1" dirty="0"/>
              <a:t>功能</a:t>
            </a:r>
            <a:r>
              <a:rPr lang="en-US" altLang="zh-CN" sz="2800" b="1" dirty="0" smtClean="0"/>
              <a:t>:</a:t>
            </a:r>
            <a:endParaRPr lang="zh-CN" altLang="en-US" sz="2800" b="1" dirty="0"/>
          </a:p>
          <a:p>
            <a:pPr>
              <a:lnSpc>
                <a:spcPct val="90000"/>
              </a:lnSpc>
              <a:spcBef>
                <a:spcPct val="0"/>
              </a:spcBef>
              <a:buClrTx/>
              <a:buSzTx/>
              <a:buFontTx/>
              <a:buNone/>
            </a:pPr>
            <a:r>
              <a:rPr lang="en-US" altLang="zh-CN" sz="2400" dirty="0"/>
              <a:t>1.</a:t>
            </a:r>
            <a:r>
              <a:rPr lang="zh-CN" altLang="en-US" sz="2400" dirty="0"/>
              <a:t>数据定义、</a:t>
            </a:r>
            <a:r>
              <a:rPr lang="en-US" altLang="zh-CN" sz="2400" dirty="0"/>
              <a:t>2.</a:t>
            </a:r>
            <a:r>
              <a:rPr lang="zh-CN" altLang="en-US" sz="2400" dirty="0"/>
              <a:t>数据操纵、</a:t>
            </a:r>
            <a:r>
              <a:rPr lang="en-US" altLang="zh-CN" sz="2400" dirty="0"/>
              <a:t>3.</a:t>
            </a:r>
            <a:r>
              <a:rPr lang="zh-CN" altLang="en-US" sz="2400" dirty="0"/>
              <a:t>数据库运行管理（</a:t>
            </a:r>
            <a:r>
              <a:rPr lang="zh-CN" altLang="en-US" sz="2400" dirty="0">
                <a:latin typeface="Times New Roman" panose="02020603050405020304" pitchFamily="18" charset="0"/>
              </a:rPr>
              <a:t>安全性、完整性检查，</a:t>
            </a:r>
            <a:r>
              <a:rPr lang="en-US" altLang="zh-CN" sz="2400" dirty="0"/>
              <a:t>DD</a:t>
            </a:r>
            <a:r>
              <a:rPr lang="zh-CN" altLang="en-US" sz="2400" dirty="0">
                <a:latin typeface="Times New Roman" panose="02020603050405020304" pitchFamily="18" charset="0"/>
              </a:rPr>
              <a:t>、索引维护、并发控制</a:t>
            </a:r>
            <a:r>
              <a:rPr lang="zh-CN" altLang="en-US" sz="2400" dirty="0"/>
              <a:t>）、</a:t>
            </a:r>
            <a:r>
              <a:rPr lang="en-US" altLang="zh-CN" sz="2400" dirty="0"/>
              <a:t>4.</a:t>
            </a:r>
            <a:r>
              <a:rPr lang="zh-CN" altLang="en-US" sz="2400" dirty="0"/>
              <a:t>数据组织、存储和管理、</a:t>
            </a:r>
            <a:r>
              <a:rPr lang="en-US" altLang="zh-CN" sz="2400" dirty="0"/>
              <a:t>5.</a:t>
            </a:r>
            <a:r>
              <a:rPr lang="zh-CN" altLang="en-US" sz="2400" dirty="0"/>
              <a:t>数据库的建立（</a:t>
            </a:r>
            <a:r>
              <a:rPr lang="zh-CN" altLang="en-US" sz="2400" dirty="0">
                <a:latin typeface="Times New Roman" panose="02020603050405020304" pitchFamily="18" charset="0"/>
              </a:rPr>
              <a:t>初始数据输入，数据转换</a:t>
            </a:r>
            <a:r>
              <a:rPr lang="zh-CN" altLang="en-US" sz="2400" dirty="0"/>
              <a:t>）、</a:t>
            </a:r>
            <a:r>
              <a:rPr lang="en-US" altLang="zh-CN" sz="2400" dirty="0"/>
              <a:t>6.</a:t>
            </a:r>
            <a:r>
              <a:rPr lang="zh-CN" altLang="en-US" sz="2400" dirty="0"/>
              <a:t>维护（</a:t>
            </a:r>
            <a:r>
              <a:rPr lang="zh-CN" altLang="en-US" sz="2400" dirty="0">
                <a:latin typeface="Times New Roman" panose="02020603050405020304" pitchFamily="18" charset="0"/>
              </a:rPr>
              <a:t>转储与恢复、重组、重构、性能监视与分析</a:t>
            </a:r>
            <a:r>
              <a:rPr lang="zh-CN" altLang="en-US" sz="2400" dirty="0"/>
              <a:t>）、</a:t>
            </a:r>
            <a:r>
              <a:rPr lang="en-US" altLang="zh-CN" sz="2400" dirty="0"/>
              <a:t>7.</a:t>
            </a:r>
            <a:r>
              <a:rPr lang="zh-CN" altLang="en-US" sz="2400" dirty="0"/>
              <a:t>数据通讯接口。</a:t>
            </a:r>
            <a:endParaRPr lang="zh-CN" altLang="en-US" sz="2400" dirty="0"/>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zh-CN" altLang="en-US" sz="2800" b="1" dirty="0"/>
              <a:t>包含的程序</a:t>
            </a:r>
            <a:r>
              <a:rPr lang="en-US" altLang="zh-CN" sz="2800" b="1" dirty="0" smtClean="0"/>
              <a:t>:</a:t>
            </a:r>
            <a:endParaRPr lang="zh-CN" altLang="en-US" sz="2800" b="1" dirty="0"/>
          </a:p>
          <a:p>
            <a:pPr>
              <a:lnSpc>
                <a:spcPct val="90000"/>
              </a:lnSpc>
              <a:spcBef>
                <a:spcPct val="0"/>
              </a:spcBef>
              <a:buClrTx/>
              <a:buSzTx/>
              <a:buFontTx/>
              <a:buNone/>
            </a:pPr>
            <a:r>
              <a:rPr lang="en-US" altLang="zh-CN" sz="2400" dirty="0"/>
              <a:t>1.</a:t>
            </a:r>
            <a:r>
              <a:rPr lang="zh-CN" altLang="en-US" sz="2400" dirty="0"/>
              <a:t>数据定义语言及其翻译处理程序、数据操纵语言及其编译（或解释）程序</a:t>
            </a:r>
            <a:endParaRPr lang="zh-CN" altLang="en-US" sz="2400" dirty="0"/>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en-US" altLang="zh-CN" sz="2400" dirty="0"/>
              <a:t>2.</a:t>
            </a:r>
            <a:r>
              <a:rPr lang="zh-CN" altLang="en-US" sz="2400" dirty="0"/>
              <a:t>数据库运行控制程序</a:t>
            </a:r>
            <a:endParaRPr lang="zh-CN" altLang="en-US" sz="2400" dirty="0"/>
          </a:p>
          <a:p>
            <a:pPr>
              <a:lnSpc>
                <a:spcPct val="90000"/>
              </a:lnSpc>
              <a:spcBef>
                <a:spcPct val="0"/>
              </a:spcBef>
              <a:buClrTx/>
              <a:buSzTx/>
              <a:buFontTx/>
              <a:buNone/>
            </a:pPr>
            <a:r>
              <a:rPr lang="zh-CN" altLang="en-US" sz="2400" dirty="0">
                <a:latin typeface="Times New Roman" panose="02020603050405020304" pitchFamily="18" charset="0"/>
              </a:rPr>
              <a:t>初启程序、</a:t>
            </a:r>
            <a:r>
              <a:rPr lang="en-US" altLang="zh-CN" sz="2400" dirty="0"/>
              <a:t>I/O</a:t>
            </a:r>
            <a:r>
              <a:rPr lang="zh-CN" altLang="en-US" sz="2400" dirty="0">
                <a:latin typeface="Times New Roman" panose="02020603050405020304" pitchFamily="18" charset="0"/>
              </a:rPr>
              <a:t>，存取路径管理、缓冲区管理、安全控制、完整性控制、并发控制、事务管理、日志管理。</a:t>
            </a:r>
            <a:endParaRPr lang="zh-CN" altLang="en-US" sz="2400" dirty="0">
              <a:latin typeface="Times New Roman" panose="02020603050405020304" pitchFamily="18" charset="0"/>
            </a:endParaRPr>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en-US" altLang="zh-CN" sz="2400" dirty="0"/>
              <a:t>3.</a:t>
            </a:r>
            <a:r>
              <a:rPr lang="zh-CN" altLang="en-US" sz="2400" dirty="0"/>
              <a:t>实用程序</a:t>
            </a:r>
            <a:endParaRPr lang="zh-CN" altLang="en-US" sz="2400" dirty="0"/>
          </a:p>
          <a:p>
            <a:pPr>
              <a:lnSpc>
                <a:spcPct val="90000"/>
              </a:lnSpc>
              <a:spcBef>
                <a:spcPct val="0"/>
              </a:spcBef>
              <a:buClrTx/>
              <a:buSzTx/>
              <a:buFontTx/>
              <a:buNone/>
            </a:pPr>
            <a:r>
              <a:rPr lang="zh-CN" altLang="en-US" sz="2400" dirty="0">
                <a:latin typeface="宋体" panose="02010600030101010101" pitchFamily="2" charset="-122"/>
              </a:rPr>
              <a:t>初装、转储、恢复、监测、转换、重组、重构、通讯。</a:t>
            </a:r>
            <a:endParaRPr lang="zh-CN" altLang="en-US" sz="2400" dirty="0">
              <a:latin typeface="宋体" panose="02010600030101010101" pitchFamily="2" charset="-122"/>
            </a:endParaRPr>
          </a:p>
        </p:txBody>
      </p:sp>
      <p:sp>
        <p:nvSpPr>
          <p:cNvPr id="5" name="灯片编号占位符 5"/>
          <p:cNvSpPr>
            <a:spLocks noGrp="1"/>
          </p:cNvSpPr>
          <p:nvPr>
            <p:ph type="sldNum" sz="quarter" idx="12"/>
          </p:nvPr>
        </p:nvSpPr>
        <p:spPr/>
        <p:txBody>
          <a:bodyPr/>
          <a:lstStyle/>
          <a:p>
            <a:fld id="{27A289B6-2FEA-47DF-9B21-3B06463BA643}" type="slidenum">
              <a:rPr lang="en-US" altLang="zh-CN"/>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467544" y="764704"/>
            <a:ext cx="8229600" cy="5904656"/>
          </a:xfrm>
        </p:spPr>
        <p:txBody>
          <a:bodyPr/>
          <a:lstStyle/>
          <a:p>
            <a:pPr>
              <a:spcBef>
                <a:spcPct val="50000"/>
              </a:spcBef>
              <a:buClrTx/>
              <a:buSzTx/>
              <a:buFontTx/>
              <a:buChar char="•"/>
            </a:pPr>
            <a:r>
              <a:rPr lang="zh-CN" altLang="en-US" sz="2400" dirty="0"/>
              <a:t>数据库系统的</a:t>
            </a:r>
            <a:r>
              <a:rPr lang="zh-CN" altLang="en-US" sz="2400" dirty="0" smtClean="0"/>
              <a:t>工作过程</a:t>
            </a:r>
            <a:endParaRPr lang="zh-CN" altLang="en-US" sz="2400" dirty="0"/>
          </a:p>
          <a:p>
            <a:pPr>
              <a:spcBef>
                <a:spcPct val="50000"/>
              </a:spcBef>
              <a:buClr>
                <a:schemeClr val="tx1"/>
              </a:buClr>
              <a:buSzTx/>
              <a:buFontTx/>
              <a:buChar char="•"/>
            </a:pPr>
            <a:r>
              <a:rPr lang="zh-CN" altLang="en-US" sz="2400" dirty="0"/>
              <a:t> </a:t>
            </a:r>
            <a:r>
              <a:rPr lang="zh-CN" altLang="en-US" sz="2800" b="1" dirty="0"/>
              <a:t>数据库系统的主要特点</a:t>
            </a:r>
            <a:r>
              <a:rPr lang="zh-CN" altLang="en-US" sz="2800" b="1" dirty="0" smtClean="0"/>
              <a:t>：</a:t>
            </a:r>
            <a:endParaRPr lang="zh-CN" altLang="en-US" sz="2800" b="1" dirty="0"/>
          </a:p>
          <a:p>
            <a:pPr>
              <a:spcBef>
                <a:spcPct val="50000"/>
              </a:spcBef>
              <a:buClrTx/>
              <a:buSzTx/>
              <a:buFontTx/>
              <a:buNone/>
            </a:pPr>
            <a:r>
              <a:rPr lang="en-US" altLang="zh-CN" sz="2400" dirty="0"/>
              <a:t>1</a:t>
            </a:r>
            <a:r>
              <a:rPr lang="zh-CN" altLang="en-US" sz="2400" dirty="0"/>
              <a:t>）数据结构化（整体结构化）</a:t>
            </a:r>
            <a:endParaRPr lang="zh-CN" altLang="en-US" sz="2400" dirty="0"/>
          </a:p>
          <a:p>
            <a:pPr>
              <a:spcBef>
                <a:spcPct val="50000"/>
              </a:spcBef>
              <a:buClrTx/>
              <a:buSzTx/>
              <a:buFontTx/>
              <a:buNone/>
            </a:pPr>
            <a:r>
              <a:rPr lang="en-US" altLang="zh-CN" sz="2400" dirty="0"/>
              <a:t>2</a:t>
            </a:r>
            <a:r>
              <a:rPr lang="zh-CN" altLang="en-US" sz="2400" dirty="0"/>
              <a:t>）数据的共享性高、冗余度低、易扩充</a:t>
            </a:r>
            <a:endParaRPr lang="zh-CN" altLang="en-US" sz="2400" dirty="0"/>
          </a:p>
          <a:p>
            <a:pPr>
              <a:spcBef>
                <a:spcPct val="50000"/>
              </a:spcBef>
              <a:buClrTx/>
              <a:buSzTx/>
              <a:buFontTx/>
              <a:buNone/>
            </a:pPr>
            <a:r>
              <a:rPr lang="en-US" altLang="zh-CN" sz="2400" dirty="0"/>
              <a:t>3</a:t>
            </a:r>
            <a:r>
              <a:rPr lang="zh-CN" altLang="en-US" sz="2400" dirty="0"/>
              <a:t>）数据独立性高</a:t>
            </a:r>
            <a:endParaRPr lang="zh-CN" altLang="en-US" sz="2400" dirty="0"/>
          </a:p>
          <a:p>
            <a:pPr>
              <a:spcBef>
                <a:spcPct val="50000"/>
              </a:spcBef>
              <a:buClrTx/>
              <a:buSzTx/>
              <a:buFontTx/>
              <a:buNone/>
            </a:pPr>
            <a:r>
              <a:rPr lang="en-US" altLang="zh-CN" sz="2400" dirty="0"/>
              <a:t>4</a:t>
            </a:r>
            <a:r>
              <a:rPr lang="zh-CN" altLang="en-US" sz="2400" dirty="0"/>
              <a:t>）数据由</a:t>
            </a:r>
            <a:r>
              <a:rPr lang="en-US" altLang="zh-CN" sz="2400" dirty="0"/>
              <a:t>DBMS</a:t>
            </a:r>
            <a:r>
              <a:rPr lang="zh-CN" altLang="en-US" sz="2400" dirty="0"/>
              <a:t>统一管理和控制（安全、完整、并发、恢复）</a:t>
            </a:r>
            <a:endParaRPr lang="zh-CN" altLang="en-US" sz="2400" dirty="0"/>
          </a:p>
          <a:p>
            <a:pPr>
              <a:spcBef>
                <a:spcPct val="50000"/>
              </a:spcBef>
              <a:buClr>
                <a:schemeClr val="tx1"/>
              </a:buClr>
              <a:buSzTx/>
              <a:buFontTx/>
              <a:buChar char="•"/>
            </a:pPr>
            <a:r>
              <a:rPr lang="zh-CN" altLang="en-US" sz="2400" dirty="0"/>
              <a:t> </a:t>
            </a:r>
            <a:r>
              <a:rPr lang="zh-CN" altLang="en-US" sz="2800" b="1" dirty="0"/>
              <a:t>数据库系统和手工、文件方法的</a:t>
            </a:r>
            <a:r>
              <a:rPr lang="zh-CN" altLang="en-US" sz="2800" b="1" dirty="0" smtClean="0"/>
              <a:t>区别</a:t>
            </a:r>
            <a:endParaRPr lang="zh-CN" altLang="en-US" sz="2800" b="1" dirty="0">
              <a:solidFill>
                <a:srgbClr val="FF3300"/>
              </a:solidFill>
            </a:endParaRPr>
          </a:p>
          <a:p>
            <a:pPr>
              <a:spcBef>
                <a:spcPct val="50000"/>
              </a:spcBef>
              <a:buClrTx/>
              <a:buSzPct val="60000"/>
              <a:buFont typeface="Wingdings" panose="05000000000000000000" pitchFamily="2" charset="2"/>
              <a:buChar char="l"/>
            </a:pPr>
            <a:r>
              <a:rPr lang="zh-CN" altLang="en-US" sz="2800" b="1" dirty="0"/>
              <a:t>应用程序特征</a:t>
            </a:r>
            <a:r>
              <a:rPr lang="zh-CN" altLang="en-US" sz="2800" b="1" dirty="0" smtClean="0"/>
              <a:t>：</a:t>
            </a:r>
            <a:endParaRPr lang="zh-CN" altLang="en-US" sz="2800" b="1" dirty="0" smtClean="0"/>
          </a:p>
          <a:p>
            <a:pPr>
              <a:spcBef>
                <a:spcPct val="50000"/>
              </a:spcBef>
              <a:buClrTx/>
              <a:buSzTx/>
              <a:buFontTx/>
              <a:buNone/>
            </a:pPr>
            <a:r>
              <a:rPr lang="zh-CN" altLang="en-US" sz="2400" dirty="0" smtClean="0"/>
              <a:t>    主语言＋</a:t>
            </a:r>
            <a:r>
              <a:rPr lang="en-US" altLang="zh-CN" sz="2400" dirty="0" smtClean="0"/>
              <a:t>SQL</a:t>
            </a:r>
            <a:r>
              <a:rPr lang="zh-CN" altLang="en-US" sz="2400" dirty="0" smtClean="0"/>
              <a:t>语句（或者经过主语言包装的数据操纵控件）</a:t>
            </a:r>
            <a:endParaRPr lang="zh-CN" altLang="en-US" sz="2400" dirty="0"/>
          </a:p>
        </p:txBody>
      </p:sp>
      <p:sp>
        <p:nvSpPr>
          <p:cNvPr id="5" name="灯片编号占位符 5"/>
          <p:cNvSpPr>
            <a:spLocks noGrp="1"/>
          </p:cNvSpPr>
          <p:nvPr>
            <p:ph type="sldNum" sz="quarter" idx="12"/>
          </p:nvPr>
        </p:nvSpPr>
        <p:spPr/>
        <p:txBody>
          <a:bodyPr/>
          <a:lstStyle/>
          <a:p>
            <a:fld id="{A531AFBA-7E84-43C7-B4DD-ACE9AD65E24C}" type="slidenum">
              <a:rPr lang="en-US" altLang="zh-CN"/>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67544" y="620688"/>
            <a:ext cx="8229600" cy="5760640"/>
          </a:xfrm>
        </p:spPr>
        <p:txBody>
          <a:bodyPr/>
          <a:lstStyle/>
          <a:p>
            <a:pPr eaLnBrk="0" hangingPunct="0">
              <a:spcBef>
                <a:spcPct val="50000"/>
              </a:spcBef>
              <a:buClrTx/>
              <a:buSzTx/>
              <a:buFontTx/>
              <a:buNone/>
            </a:pPr>
            <a:r>
              <a:rPr lang="en-US" altLang="zh-CN" sz="2800" b="1" dirty="0">
                <a:latin typeface="Times New Roman" panose="02020603050405020304" pitchFamily="18" charset="0"/>
              </a:rPr>
              <a:t>DBS</a:t>
            </a:r>
            <a:r>
              <a:rPr lang="zh-CN" altLang="en-US" sz="2800" b="1" dirty="0">
                <a:latin typeface="Times New Roman" panose="02020603050405020304" pitchFamily="18" charset="0"/>
              </a:rPr>
              <a:t>用户包括</a:t>
            </a:r>
            <a:r>
              <a:rPr lang="zh-CN" altLang="en-US" sz="2800" b="1" dirty="0" smtClean="0">
                <a:latin typeface="Times New Roman" panose="02020603050405020304" pitchFamily="18" charset="0"/>
              </a:rPr>
              <a:t>：</a:t>
            </a:r>
            <a:endParaRPr lang="zh-CN" altLang="en-US" sz="2800" b="1" dirty="0">
              <a:latin typeface="Times New Roman" panose="02020603050405020304" pitchFamily="18" charset="0"/>
            </a:endParaRPr>
          </a:p>
          <a:p>
            <a:pPr eaLnBrk="0" hangingPunct="0">
              <a:spcBef>
                <a:spcPct val="50000"/>
              </a:spcBef>
              <a:buClrTx/>
              <a:buSzTx/>
              <a:buFontTx/>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t>DBA (Database </a:t>
            </a:r>
            <a:r>
              <a:rPr lang="en-US" altLang="zh-CN" sz="2400" dirty="0" err="1"/>
              <a:t>Adminitor</a:t>
            </a:r>
            <a:r>
              <a:rPr lang="en-US" altLang="zh-CN" sz="2400" dirty="0"/>
              <a:t>)</a:t>
            </a:r>
            <a:endParaRPr lang="en-US" altLang="zh-CN" sz="2400" dirty="0">
              <a:latin typeface="Times New Roman" panose="02020603050405020304" pitchFamily="18" charset="0"/>
            </a:endParaRPr>
          </a:p>
          <a:p>
            <a:pPr eaLnBrk="0" hangingPunct="0">
              <a:spcBef>
                <a:spcPct val="50000"/>
              </a:spcBef>
              <a:buClrTx/>
              <a:buSzTx/>
              <a:buFontTx/>
              <a:buNone/>
            </a:pPr>
            <a:r>
              <a:rPr lang="en-US" altLang="zh-CN" sz="2400" dirty="0">
                <a:latin typeface="Times New Roman" panose="02020603050405020304" pitchFamily="18" charset="0"/>
              </a:rPr>
              <a:t>DBMS</a:t>
            </a:r>
            <a:r>
              <a:rPr lang="zh-CN" altLang="en-US" sz="2400" dirty="0">
                <a:latin typeface="Times New Roman" panose="02020603050405020304" pitchFamily="18" charset="0"/>
              </a:rPr>
              <a:t>、</a:t>
            </a:r>
            <a:r>
              <a:rPr lang="en-US" altLang="zh-CN" sz="2400" dirty="0"/>
              <a:t>DB</a:t>
            </a:r>
            <a:r>
              <a:rPr lang="zh-CN" altLang="en-US" sz="2400" dirty="0">
                <a:latin typeface="Times New Roman" panose="02020603050405020304" pitchFamily="18" charset="0"/>
              </a:rPr>
              <a:t>其它软件管理与维护</a:t>
            </a:r>
            <a:endParaRPr lang="zh-CN" altLang="en-US" sz="2400" dirty="0">
              <a:latin typeface="Times New Roman" panose="02020603050405020304" pitchFamily="18" charset="0"/>
            </a:endParaRPr>
          </a:p>
          <a:p>
            <a:pPr eaLnBrk="0" hangingPunct="0">
              <a:spcBef>
                <a:spcPct val="50000"/>
              </a:spcBef>
              <a:buClrTx/>
              <a:buSzTx/>
              <a:buFontTx/>
              <a:buNone/>
            </a:pPr>
            <a:r>
              <a:rPr lang="zh-CN" altLang="en-US" sz="2400" dirty="0">
                <a:latin typeface="Times New Roman" panose="02020603050405020304" pitchFamily="18" charset="0"/>
              </a:rPr>
              <a:t>（安全授权、监测和改进性能）</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、系统分析员</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分析用户需求，确定数据库事务</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、应用程序员</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应用软件编码、调试和维护</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、终端用户</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使用</a:t>
            </a:r>
            <a:r>
              <a:rPr lang="en-US" altLang="zh-CN" sz="2400" dirty="0"/>
              <a:t>DB</a:t>
            </a:r>
            <a:endParaRPr lang="en-US" altLang="zh-CN" sz="2400" dirty="0"/>
          </a:p>
        </p:txBody>
      </p:sp>
      <p:sp>
        <p:nvSpPr>
          <p:cNvPr id="5" name="灯片编号占位符 5"/>
          <p:cNvSpPr>
            <a:spLocks noGrp="1"/>
          </p:cNvSpPr>
          <p:nvPr>
            <p:ph type="sldNum" sz="quarter" idx="12"/>
          </p:nvPr>
        </p:nvSpPr>
        <p:spPr/>
        <p:txBody>
          <a:bodyPr/>
          <a:lstStyle/>
          <a:p>
            <a:fld id="{0E9187F3-DAE3-46FF-BEFC-7E72D86F2481}" type="slidenum">
              <a:rPr lang="en-US" altLang="zh-CN"/>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164310"/>
          </a:xfrm>
        </p:spPr>
        <p:txBody>
          <a:bodyPr/>
          <a:lstStyle/>
          <a:p>
            <a:r>
              <a:rPr lang="zh-CN" altLang="en-US" dirty="0" smtClean="0"/>
              <a:t>第</a:t>
            </a:r>
            <a:r>
              <a:rPr lang="en-US" altLang="zh-CN" dirty="0" smtClean="0"/>
              <a:t>1</a:t>
            </a:r>
            <a:r>
              <a:rPr lang="zh-CN" altLang="en-US" dirty="0" smtClean="0"/>
              <a:t>章作为绪论，初学时只有概念层面的印象，学完所有章节后，应该能够结合各章原理、方法做到</a:t>
            </a:r>
            <a:r>
              <a:rPr lang="zh-CN" altLang="en-US" dirty="0"/>
              <a:t>全面透彻的</a:t>
            </a:r>
            <a:r>
              <a:rPr lang="zh-CN" altLang="en-US" dirty="0" smtClean="0"/>
              <a:t>领悟</a:t>
            </a:r>
            <a:r>
              <a:rPr lang="en-US" altLang="zh-CN" dirty="0" smtClean="0"/>
              <a:t>——</a:t>
            </a:r>
            <a:r>
              <a:rPr lang="zh-CN" altLang="en-US" dirty="0" smtClean="0"/>
              <a:t>融会贯通。</a:t>
            </a:r>
            <a:endParaRPr lang="zh-CN" altLang="en-US"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solidFill>
                  <a:srgbClr val="04617B">
                    <a:shade val="90000"/>
                  </a:srgbClr>
                </a:solidFill>
              </a:rPr>
            </a:fld>
            <a:endParaRPr lang="en-US" altLang="zh-CN">
              <a:solidFill>
                <a:srgbClr val="04617B">
                  <a:shade val="90000"/>
                </a:srgb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476672"/>
            <a:ext cx="8229600" cy="70792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2</a:t>
            </a:r>
            <a:r>
              <a:rPr lang="zh-CN" altLang="en-US" sz="2800" dirty="0">
                <a:solidFill>
                  <a:schemeClr val="tx1"/>
                </a:solidFill>
                <a:latin typeface="华文新魏" panose="02010800040101010101" pitchFamily="2" charset="-122"/>
                <a:ea typeface="华文新魏" panose="02010800040101010101" pitchFamily="2" charset="-122"/>
              </a:rPr>
              <a:t>章  关系数据库	</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7587" name="Rectangle 3"/>
          <p:cNvSpPr>
            <a:spLocks noGrp="1" noChangeArrowheads="1"/>
          </p:cNvSpPr>
          <p:nvPr>
            <p:ph idx="1"/>
          </p:nvPr>
        </p:nvSpPr>
        <p:spPr>
          <a:xfrm>
            <a:off x="446856" y="1487835"/>
            <a:ext cx="8229600" cy="4389437"/>
          </a:xfrm>
        </p:spPr>
        <p:txBody>
          <a:bodyPr/>
          <a:lstStyle/>
          <a:p>
            <a:pPr>
              <a:spcBef>
                <a:spcPct val="0"/>
              </a:spcBef>
              <a:buClrTx/>
              <a:buSzTx/>
              <a:buFontTx/>
              <a:buChar char="•"/>
            </a:pPr>
            <a:r>
              <a:rPr lang="en-US" altLang="zh-CN" sz="2400" dirty="0"/>
              <a:t> </a:t>
            </a:r>
            <a:r>
              <a:rPr lang="zh-CN" altLang="en-US" sz="2400" dirty="0" smtClean="0"/>
              <a:t>关系数据模型</a:t>
            </a:r>
            <a:endParaRPr lang="zh-CN" altLang="en-US" sz="2400" dirty="0">
              <a:solidFill>
                <a:srgbClr val="0000FF"/>
              </a:solidFill>
            </a:endParaRPr>
          </a:p>
          <a:p>
            <a:pPr marL="0" indent="0">
              <a:spcBef>
                <a:spcPct val="0"/>
              </a:spcBef>
              <a:buClrTx/>
              <a:buSzTx/>
              <a:buNone/>
            </a:pPr>
            <a:r>
              <a:rPr lang="zh-CN" altLang="en-US" sz="2400" dirty="0" smtClean="0"/>
              <a:t>    关系数据结构及形式化定义</a:t>
            </a:r>
            <a:br>
              <a:rPr lang="zh-CN" altLang="en-US" sz="2400" dirty="0" smtClean="0">
                <a:solidFill>
                  <a:srgbClr val="0000FF"/>
                </a:solidFill>
              </a:rPr>
            </a:br>
            <a:r>
              <a:rPr lang="zh-CN" altLang="en-US" sz="2400" dirty="0" smtClean="0"/>
              <a:t>      域、笛卡儿积、元组、分量、基数、关系、关系的目、属性、候选码、主码、主属性、非码属性、全码、关系模式。。。</a:t>
            </a:r>
            <a:endParaRPr lang="en-US" altLang="zh-CN" sz="2400" dirty="0" smtClean="0"/>
          </a:p>
          <a:p>
            <a:pPr marL="0" indent="0">
              <a:spcBef>
                <a:spcPct val="0"/>
              </a:spcBef>
              <a:buClrTx/>
              <a:buSzTx/>
              <a:buNone/>
            </a:pPr>
            <a:r>
              <a:rPr lang="zh-CN" altLang="en-US" sz="2400" dirty="0" smtClean="0"/>
              <a:t>    关系数据操作</a:t>
            </a:r>
            <a:endParaRPr lang="en-US" altLang="zh-CN" sz="2400" dirty="0" smtClean="0"/>
          </a:p>
          <a:p>
            <a:pPr marL="0" indent="0">
              <a:spcBef>
                <a:spcPct val="0"/>
              </a:spcBef>
              <a:buClrTx/>
              <a:buSzTx/>
              <a:buNone/>
            </a:pPr>
            <a:r>
              <a:rPr lang="en-US" altLang="zh-CN" dirty="0" smtClean="0"/>
              <a:t>   </a:t>
            </a:r>
            <a:r>
              <a:rPr lang="zh-CN" altLang="en-US" sz="2400" dirty="0"/>
              <a:t>关系完整性</a:t>
            </a:r>
            <a:r>
              <a:rPr lang="zh-CN" altLang="en-US" sz="2400" dirty="0" smtClean="0"/>
              <a:t>：关系的两个不变性</a:t>
            </a:r>
            <a:r>
              <a:rPr lang="en-US" altLang="zh-CN" sz="2400" dirty="0" smtClean="0"/>
              <a:t>——</a:t>
            </a:r>
            <a:r>
              <a:rPr lang="zh-CN" altLang="en-US" sz="2400" dirty="0" smtClean="0"/>
              <a:t>实体完整性</a:t>
            </a:r>
            <a:r>
              <a:rPr lang="zh-CN" altLang="en-US" sz="2400" dirty="0"/>
              <a:t>、</a:t>
            </a:r>
            <a:r>
              <a:rPr lang="zh-CN" altLang="en-US" sz="2400" dirty="0" smtClean="0"/>
              <a:t>参照完整性</a:t>
            </a:r>
            <a:r>
              <a:rPr lang="en-US" altLang="zh-CN" sz="2400" dirty="0" smtClean="0"/>
              <a:t>——</a:t>
            </a:r>
            <a:r>
              <a:rPr lang="zh-CN" altLang="en-US" sz="2400" dirty="0" smtClean="0"/>
              <a:t>应该由系统自动支持，用户定义完整性</a:t>
            </a:r>
            <a:r>
              <a:rPr lang="en-US" altLang="zh-CN" sz="2400" dirty="0" smtClean="0"/>
              <a:t>——</a:t>
            </a:r>
            <a:r>
              <a:rPr lang="zh-CN" altLang="en-US" sz="2400" dirty="0" smtClean="0"/>
              <a:t>体现具体应用领域中的语义约束。</a:t>
            </a:r>
            <a:endParaRPr lang="zh-CN" altLang="en-US" sz="2400" dirty="0"/>
          </a:p>
          <a:p>
            <a:pPr marL="0" indent="0">
              <a:spcBef>
                <a:spcPct val="0"/>
              </a:spcBef>
              <a:buClrTx/>
              <a:buSzTx/>
              <a:buNone/>
            </a:pPr>
            <a:endParaRPr lang="zh-CN" altLang="en-US" sz="2400" dirty="0"/>
          </a:p>
        </p:txBody>
      </p:sp>
      <p:sp>
        <p:nvSpPr>
          <p:cNvPr id="7" name="灯片编号占位符 5"/>
          <p:cNvSpPr>
            <a:spLocks noGrp="1"/>
          </p:cNvSpPr>
          <p:nvPr>
            <p:ph type="sldNum" sz="quarter" idx="12"/>
          </p:nvPr>
        </p:nvSpPr>
        <p:spPr/>
        <p:txBody>
          <a:bodyPr/>
          <a:lstStyle/>
          <a:p>
            <a:fld id="{5025EDF8-CC43-466A-9E31-E1B395A0BD44}" type="slidenum">
              <a:rPr lang="en-US" altLang="zh-CN"/>
            </a:fld>
            <a:endParaRPr lang="en-US" altLang="zh-CN"/>
          </a:p>
        </p:txBody>
      </p:sp>
      <p:sp>
        <p:nvSpPr>
          <p:cNvPr id="67588"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395536" y="836712"/>
            <a:ext cx="8229600" cy="5688632"/>
          </a:xfrm>
        </p:spPr>
        <p:txBody>
          <a:bodyPr/>
          <a:lstStyle/>
          <a:p>
            <a:pPr>
              <a:spcBef>
                <a:spcPct val="0"/>
              </a:spcBef>
              <a:buClrTx/>
              <a:buSzTx/>
              <a:buFontTx/>
              <a:buChar char="•"/>
            </a:pPr>
            <a:r>
              <a:rPr lang="zh-CN" altLang="en-US" sz="2400" dirty="0" smtClean="0"/>
              <a:t>关系代数</a:t>
            </a:r>
            <a:endParaRPr lang="zh-CN" altLang="en-US" sz="2400" dirty="0">
              <a:solidFill>
                <a:srgbClr val="0000FF"/>
              </a:solidFill>
            </a:endParaRPr>
          </a:p>
          <a:p>
            <a:pPr>
              <a:spcBef>
                <a:spcPct val="0"/>
              </a:spcBef>
              <a:buClrTx/>
              <a:buSzTx/>
              <a:buFontTx/>
              <a:buNone/>
            </a:pPr>
            <a:r>
              <a:rPr lang="zh-CN" altLang="en-US" sz="2400" dirty="0"/>
              <a:t>      </a:t>
            </a:r>
            <a:r>
              <a:rPr lang="en-US" altLang="zh-CN" sz="2400" dirty="0"/>
              <a:t>8</a:t>
            </a:r>
            <a:r>
              <a:rPr lang="zh-CN" altLang="en-US" sz="2400" dirty="0"/>
              <a:t>种运算符（并、交、差、笛卡尔积、投影、选择、连接、除），其中</a:t>
            </a:r>
            <a:r>
              <a:rPr lang="en-US" altLang="zh-CN" sz="2400" dirty="0"/>
              <a:t>5</a:t>
            </a:r>
            <a:r>
              <a:rPr lang="zh-CN" altLang="en-US" sz="2400" dirty="0"/>
              <a:t>种基本运算符（并、差、笛卡尔积、投影、选择）。</a:t>
            </a:r>
            <a:endParaRPr lang="zh-CN" altLang="en-US" sz="2400" dirty="0"/>
          </a:p>
          <a:p>
            <a:pPr>
              <a:spcBef>
                <a:spcPct val="0"/>
              </a:spcBef>
              <a:buClrTx/>
              <a:buSzTx/>
              <a:buFontTx/>
              <a:buNone/>
            </a:pPr>
            <a:r>
              <a:rPr lang="zh-CN" altLang="en-US" sz="2400" dirty="0"/>
              <a:t>      理解关系代数，掌握关系代数表达式。</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solidFill>
                  <a:srgbClr val="0000FF"/>
                </a:solidFill>
              </a:rPr>
              <a:t>*关系</a:t>
            </a:r>
            <a:r>
              <a:rPr lang="zh-CN" altLang="en-US" sz="2400" dirty="0" smtClean="0">
                <a:solidFill>
                  <a:srgbClr val="0000FF"/>
                </a:solidFill>
              </a:rPr>
              <a:t>演算</a:t>
            </a:r>
            <a:endParaRPr lang="zh-CN" altLang="en-US" sz="2400" dirty="0">
              <a:solidFill>
                <a:srgbClr val="0000FF"/>
              </a:solidFill>
            </a:endParaRPr>
          </a:p>
          <a:p>
            <a:pPr>
              <a:spcBef>
                <a:spcPct val="0"/>
              </a:spcBef>
              <a:buClrTx/>
              <a:buSzTx/>
              <a:buFontTx/>
              <a:buNone/>
            </a:pPr>
            <a:r>
              <a:rPr lang="zh-CN" altLang="en-US" sz="2400" dirty="0">
                <a:solidFill>
                  <a:srgbClr val="0000FF"/>
                </a:solidFill>
              </a:rPr>
              <a:t>      元组关系演算、域关系演算。</a:t>
            </a:r>
            <a:endParaRPr lang="zh-CN" altLang="en-US" sz="2400" dirty="0">
              <a:solidFill>
                <a:srgbClr val="0000FF"/>
              </a:solidFill>
            </a:endParaRPr>
          </a:p>
          <a:p>
            <a:pPr>
              <a:spcBef>
                <a:spcPct val="0"/>
              </a:spcBef>
              <a:buClrTx/>
              <a:buSzTx/>
              <a:buFontTx/>
              <a:buNone/>
            </a:pPr>
            <a:endParaRPr lang="zh-CN" altLang="en-US" sz="2400" dirty="0">
              <a:solidFill>
                <a:srgbClr val="0000FF"/>
              </a:solidFill>
            </a:endParaRPr>
          </a:p>
          <a:p>
            <a:pPr>
              <a:spcBef>
                <a:spcPct val="0"/>
              </a:spcBef>
              <a:buClrTx/>
              <a:buSzTx/>
              <a:buFontTx/>
              <a:buChar char="•"/>
            </a:pPr>
            <a:r>
              <a:rPr lang="zh-CN" altLang="en-US" sz="2400" dirty="0">
                <a:solidFill>
                  <a:srgbClr val="0000FF"/>
                </a:solidFill>
              </a:rPr>
              <a:t> *关系代数、元组关系演算、域关系演算的等价性</a:t>
            </a:r>
            <a:r>
              <a:rPr lang="zh-CN" altLang="en-US" sz="2400" dirty="0" smtClean="0">
                <a:solidFill>
                  <a:srgbClr val="0000FF"/>
                </a:solidFill>
              </a:rPr>
              <a:t>。</a:t>
            </a:r>
            <a:endParaRPr lang="zh-CN" altLang="en-US" sz="2400" dirty="0">
              <a:solidFill>
                <a:srgbClr val="0000FF"/>
              </a:solidFill>
            </a:endParaRPr>
          </a:p>
          <a:p>
            <a:pPr>
              <a:spcBef>
                <a:spcPct val="0"/>
              </a:spcBef>
              <a:buClrTx/>
              <a:buSzTx/>
              <a:buFontTx/>
              <a:buChar char="•"/>
            </a:pPr>
            <a:r>
              <a:rPr lang="zh-CN" altLang="en-US" sz="2400" dirty="0">
                <a:solidFill>
                  <a:srgbClr val="0000FF"/>
                </a:solidFill>
              </a:rPr>
              <a:t> </a:t>
            </a:r>
            <a:r>
              <a:rPr lang="en-US" altLang="zh-CN" sz="2400" dirty="0" err="1">
                <a:solidFill>
                  <a:srgbClr val="0000FF"/>
                </a:solidFill>
              </a:rPr>
              <a:t>Sql</a:t>
            </a:r>
            <a:r>
              <a:rPr lang="zh-CN" altLang="en-US" sz="2400" dirty="0">
                <a:solidFill>
                  <a:srgbClr val="0000FF"/>
                </a:solidFill>
              </a:rPr>
              <a:t>语言和上述语言的等价性</a:t>
            </a:r>
            <a:r>
              <a:rPr lang="zh-CN" altLang="en-US" sz="2400" dirty="0" smtClean="0">
                <a:solidFill>
                  <a:srgbClr val="0000FF"/>
                </a:solidFill>
              </a:rPr>
              <a:t>。</a:t>
            </a:r>
            <a:endParaRPr lang="zh-CN" altLang="en-US" sz="2400" dirty="0">
              <a:solidFill>
                <a:srgbClr val="0000FF"/>
              </a:solidFill>
            </a:endParaRPr>
          </a:p>
          <a:p>
            <a:pPr>
              <a:spcBef>
                <a:spcPct val="0"/>
              </a:spcBef>
              <a:buClr>
                <a:srgbClr val="FF3300"/>
              </a:buClr>
              <a:buSzTx/>
              <a:buFontTx/>
              <a:buNone/>
            </a:pPr>
            <a:endParaRPr lang="zh-CN" altLang="en-US" sz="2400" dirty="0"/>
          </a:p>
          <a:p>
            <a:pPr>
              <a:spcBef>
                <a:spcPct val="0"/>
              </a:spcBef>
              <a:buClr>
                <a:srgbClr val="FF3300"/>
              </a:buClr>
              <a:buSzTx/>
              <a:buFontTx/>
              <a:buChar char="•"/>
            </a:pPr>
            <a:r>
              <a:rPr lang="zh-CN" altLang="en-US" sz="2400" dirty="0">
                <a:solidFill>
                  <a:srgbClr val="FF3300"/>
                </a:solidFill>
              </a:rPr>
              <a:t>关系演算的具体语言不考</a:t>
            </a:r>
            <a:endParaRPr lang="zh-CN" altLang="en-US" sz="2400" dirty="0">
              <a:solidFill>
                <a:srgbClr val="FF3300"/>
              </a:solidFill>
            </a:endParaRPr>
          </a:p>
        </p:txBody>
      </p:sp>
      <p:sp>
        <p:nvSpPr>
          <p:cNvPr id="5" name="灯片编号占位符 5"/>
          <p:cNvSpPr>
            <a:spLocks noGrp="1"/>
          </p:cNvSpPr>
          <p:nvPr>
            <p:ph type="sldNum" sz="quarter" idx="12"/>
          </p:nvPr>
        </p:nvSpPr>
        <p:spPr/>
        <p:txBody>
          <a:bodyPr/>
          <a:lstStyle/>
          <a:p>
            <a:fld id="{1F2760B7-6A62-4630-9671-F4F88B982768}" type="slidenum">
              <a:rPr lang="en-US" altLang="zh-CN"/>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548680"/>
            <a:ext cx="8229600" cy="635918"/>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3</a:t>
            </a:r>
            <a:r>
              <a:rPr lang="zh-CN" altLang="en-US" sz="2800" dirty="0">
                <a:solidFill>
                  <a:schemeClr val="tx1"/>
                </a:solidFill>
                <a:latin typeface="华文新魏" panose="02010800040101010101" pitchFamily="2" charset="-122"/>
                <a:ea typeface="华文新魏" panose="02010800040101010101" pitchFamily="2" charset="-122"/>
              </a:rPr>
              <a:t>章  关系数据库标准语言</a:t>
            </a:r>
            <a:r>
              <a:rPr lang="en-US" altLang="zh-CN" sz="2800" dirty="0">
                <a:solidFill>
                  <a:schemeClr val="tx1"/>
                </a:solidFill>
                <a:latin typeface="华文新魏" panose="02010800040101010101" pitchFamily="2" charset="-122"/>
                <a:ea typeface="华文新魏" panose="02010800040101010101" pitchFamily="2" charset="-122"/>
              </a:rPr>
              <a:t>SQL</a:t>
            </a:r>
            <a:r>
              <a:rPr lang="zh-CN" altLang="en-US" sz="2800" dirty="0">
                <a:solidFill>
                  <a:schemeClr val="tx1"/>
                </a:solidFill>
                <a:latin typeface="华文新魏" panose="02010800040101010101" pitchFamily="2" charset="-122"/>
                <a:ea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9635" name="Rectangle 3"/>
          <p:cNvSpPr>
            <a:spLocks noGrp="1" noChangeArrowheads="1"/>
          </p:cNvSpPr>
          <p:nvPr>
            <p:ph idx="1"/>
          </p:nvPr>
        </p:nvSpPr>
        <p:spPr>
          <a:xfrm>
            <a:off x="457200" y="1628800"/>
            <a:ext cx="8229600" cy="4389437"/>
          </a:xfrm>
        </p:spPr>
        <p:txBody>
          <a:bodyPr/>
          <a:lstStyle/>
          <a:p>
            <a:pPr>
              <a:spcBef>
                <a:spcPct val="0"/>
              </a:spcBef>
              <a:buClrTx/>
              <a:buSzTx/>
              <a:buFontTx/>
              <a:buChar char="•"/>
            </a:pPr>
            <a:r>
              <a:rPr lang="en-US" altLang="zh-CN" sz="2800" dirty="0"/>
              <a:t>SQL</a:t>
            </a:r>
            <a:r>
              <a:rPr lang="zh-CN" altLang="en-US" sz="2800" dirty="0"/>
              <a:t>的几个动词</a:t>
            </a:r>
            <a:r>
              <a:rPr lang="zh-CN" altLang="en-US" sz="2800" dirty="0" smtClean="0"/>
              <a:t>：</a:t>
            </a:r>
            <a:endParaRPr lang="zh-CN" altLang="en-US" sz="2800" dirty="0">
              <a:solidFill>
                <a:srgbClr val="0000FF"/>
              </a:solidFill>
            </a:endParaRPr>
          </a:p>
          <a:p>
            <a:pPr>
              <a:spcBef>
                <a:spcPct val="0"/>
              </a:spcBef>
              <a:buClrTx/>
              <a:buSzTx/>
              <a:buFontTx/>
              <a:buNone/>
            </a:pPr>
            <a:r>
              <a:rPr lang="zh-CN" altLang="en-US" sz="2800" dirty="0"/>
              <a:t>      </a:t>
            </a:r>
            <a:r>
              <a:rPr lang="en-US" altLang="zh-CN" sz="2800" dirty="0"/>
              <a:t>select</a:t>
            </a:r>
            <a:r>
              <a:rPr lang="zh-CN" altLang="en-US" sz="2800" dirty="0"/>
              <a:t>、</a:t>
            </a:r>
            <a:r>
              <a:rPr lang="en-US" altLang="zh-CN" sz="2800" dirty="0"/>
              <a:t>create</a:t>
            </a:r>
            <a:r>
              <a:rPr lang="zh-CN" altLang="en-US" sz="2800" dirty="0"/>
              <a:t>、</a:t>
            </a:r>
            <a:r>
              <a:rPr lang="en-US" altLang="zh-CN" sz="2800" dirty="0"/>
              <a:t>drop</a:t>
            </a:r>
            <a:r>
              <a:rPr lang="zh-CN" altLang="en-US" sz="2800" dirty="0"/>
              <a:t>、</a:t>
            </a:r>
            <a:r>
              <a:rPr lang="en-US" altLang="zh-CN" sz="2800" dirty="0"/>
              <a:t>alter</a:t>
            </a:r>
            <a:r>
              <a:rPr lang="zh-CN" altLang="en-US" sz="2800" dirty="0"/>
              <a:t>、</a:t>
            </a:r>
            <a:r>
              <a:rPr lang="en-US" altLang="zh-CN" sz="2800" dirty="0"/>
              <a:t>insert</a:t>
            </a:r>
            <a:r>
              <a:rPr lang="zh-CN" altLang="en-US" sz="2800" dirty="0"/>
              <a:t>、</a:t>
            </a:r>
            <a:r>
              <a:rPr lang="en-US" altLang="zh-CN" sz="2800" dirty="0"/>
              <a:t>update</a:t>
            </a:r>
            <a:r>
              <a:rPr lang="zh-CN" altLang="en-US" sz="2800" dirty="0"/>
              <a:t>、</a:t>
            </a:r>
            <a:r>
              <a:rPr lang="en-US" altLang="zh-CN" sz="2800" dirty="0"/>
              <a:t>delete</a:t>
            </a:r>
            <a:r>
              <a:rPr lang="zh-CN" altLang="en-US" sz="2800" dirty="0"/>
              <a:t>、</a:t>
            </a:r>
            <a:r>
              <a:rPr lang="en-US" altLang="zh-CN" sz="2800" dirty="0"/>
              <a:t>grant</a:t>
            </a:r>
            <a:r>
              <a:rPr lang="zh-CN" altLang="en-US" sz="2800" dirty="0"/>
              <a:t>、</a:t>
            </a:r>
            <a:r>
              <a:rPr lang="en-US" altLang="zh-CN" sz="2800" dirty="0"/>
              <a:t>revoke</a:t>
            </a:r>
            <a:r>
              <a:rPr lang="zh-CN" altLang="en-US" sz="2800" dirty="0"/>
              <a:t>。</a:t>
            </a:r>
            <a:endParaRPr lang="zh-CN" altLang="en-US" sz="2800" dirty="0"/>
          </a:p>
          <a:p>
            <a:pPr>
              <a:spcBef>
                <a:spcPct val="0"/>
              </a:spcBef>
              <a:buClrTx/>
              <a:buSzTx/>
              <a:buFontTx/>
              <a:buNone/>
            </a:pPr>
            <a:endParaRPr lang="zh-CN" altLang="en-US" sz="2800" dirty="0"/>
          </a:p>
        </p:txBody>
      </p:sp>
      <p:sp>
        <p:nvSpPr>
          <p:cNvPr id="7" name="灯片编号占位符 5"/>
          <p:cNvSpPr>
            <a:spLocks noGrp="1"/>
          </p:cNvSpPr>
          <p:nvPr>
            <p:ph type="sldNum" sz="quarter" idx="12"/>
          </p:nvPr>
        </p:nvSpPr>
        <p:spPr/>
        <p:txBody>
          <a:bodyPr/>
          <a:lstStyle/>
          <a:p>
            <a:fld id="{AF3CE449-7CDE-445E-AFB9-B83255DD14E6}" type="slidenum">
              <a:rPr lang="en-US" altLang="zh-CN"/>
            </a:fld>
            <a:endParaRPr lang="en-US" altLang="zh-CN"/>
          </a:p>
        </p:txBody>
      </p:sp>
      <p:sp>
        <p:nvSpPr>
          <p:cNvPr id="69636"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467544" y="479723"/>
            <a:ext cx="8229600" cy="6378277"/>
          </a:xfrm>
        </p:spPr>
        <p:txBody>
          <a:bodyPr/>
          <a:lstStyle/>
          <a:p>
            <a:pPr>
              <a:spcBef>
                <a:spcPct val="0"/>
              </a:spcBef>
              <a:buClrTx/>
              <a:buSzTx/>
              <a:buFontTx/>
              <a:buChar char="•"/>
            </a:pPr>
            <a:r>
              <a:rPr lang="en-US" altLang="zh-CN" sz="2400" dirty="0"/>
              <a:t> SQL</a:t>
            </a:r>
            <a:r>
              <a:rPr lang="zh-CN" altLang="en-US" sz="2400" dirty="0"/>
              <a:t>语言的基本功</a:t>
            </a:r>
            <a:r>
              <a:rPr lang="zh-CN" altLang="en-US" sz="2400" dirty="0" smtClean="0"/>
              <a:t>能</a:t>
            </a:r>
            <a:endParaRPr lang="zh-CN" altLang="en-US" sz="2400" dirty="0"/>
          </a:p>
          <a:p>
            <a:pPr>
              <a:spcBef>
                <a:spcPct val="0"/>
              </a:spcBef>
              <a:buClrTx/>
              <a:buSzTx/>
              <a:buFontTx/>
              <a:buNone/>
            </a:pPr>
            <a:r>
              <a:rPr lang="zh-CN" altLang="en-US" sz="2400" dirty="0"/>
              <a:t>      定义、查询、更新、控制（安全、完整、一致性）</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a:t>
            </a:r>
            <a:r>
              <a:rPr lang="en-US" altLang="zh-CN" sz="2400" dirty="0"/>
              <a:t>SQL</a:t>
            </a:r>
            <a:r>
              <a:rPr lang="zh-CN" altLang="en-US" sz="2400" dirty="0"/>
              <a:t>支持三级</a:t>
            </a:r>
            <a:r>
              <a:rPr lang="zh-CN" altLang="en-US" sz="2400" dirty="0" smtClean="0"/>
              <a:t>模式</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数据的定义</a:t>
            </a:r>
            <a:r>
              <a:rPr lang="zh-CN" altLang="en-US" sz="2400" dirty="0" smtClean="0"/>
              <a:t>功能</a:t>
            </a:r>
            <a:endParaRPr lang="zh-CN" altLang="en-US" sz="2400" dirty="0">
              <a:solidFill>
                <a:srgbClr val="0000FF"/>
              </a:solidFill>
            </a:endParaRPr>
          </a:p>
          <a:p>
            <a:pPr>
              <a:spcBef>
                <a:spcPct val="0"/>
              </a:spcBef>
              <a:buClrTx/>
              <a:buSzTx/>
              <a:buFontTx/>
              <a:buNone/>
            </a:pPr>
            <a:r>
              <a:rPr lang="zh-CN" altLang="en-US" sz="2400" dirty="0"/>
              <a:t>      表的创建、修改、删除。</a:t>
            </a:r>
            <a:endParaRPr lang="zh-CN" altLang="en-US" sz="2400" dirty="0"/>
          </a:p>
          <a:p>
            <a:pPr>
              <a:spcBef>
                <a:spcPct val="0"/>
              </a:spcBef>
              <a:buClrTx/>
              <a:buSzTx/>
              <a:buFontTx/>
              <a:buNone/>
            </a:pPr>
            <a:r>
              <a:rPr lang="zh-CN" altLang="en-US" sz="2400" dirty="0"/>
              <a:t>      索引的创建、删除。</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数据的查询</a:t>
            </a:r>
            <a:r>
              <a:rPr lang="zh-CN" altLang="en-US" sz="2400" dirty="0" smtClean="0"/>
              <a:t>功能</a:t>
            </a:r>
            <a:endParaRPr lang="zh-CN" altLang="en-US" sz="2400" dirty="0"/>
          </a:p>
          <a:p>
            <a:pPr>
              <a:spcBef>
                <a:spcPct val="0"/>
              </a:spcBef>
              <a:buClrTx/>
              <a:buSzTx/>
              <a:buFontTx/>
              <a:buNone/>
            </a:pPr>
            <a:r>
              <a:rPr lang="zh-CN" altLang="en-US" sz="2400" dirty="0"/>
              <a:t>      一般格式（语法结构）</a:t>
            </a:r>
            <a:endParaRPr lang="zh-CN" altLang="en-US" sz="2400" dirty="0"/>
          </a:p>
          <a:p>
            <a:pPr>
              <a:spcBef>
                <a:spcPct val="0"/>
              </a:spcBef>
              <a:buClrTx/>
              <a:buSzTx/>
              <a:buFontTx/>
              <a:buNone/>
            </a:pPr>
            <a:r>
              <a:rPr lang="zh-CN" altLang="en-US" sz="2400" dirty="0"/>
              <a:t>      </a:t>
            </a:r>
            <a:r>
              <a:rPr lang="zh-CN" altLang="en-US" sz="2800" b="1" dirty="0"/>
              <a:t>单表查询：</a:t>
            </a:r>
            <a:endParaRPr lang="zh-CN" altLang="en-US" sz="2800" b="1" dirty="0"/>
          </a:p>
          <a:p>
            <a:pPr>
              <a:spcBef>
                <a:spcPct val="0"/>
              </a:spcBef>
              <a:buClrTx/>
              <a:buSzTx/>
              <a:buFontTx/>
              <a:buNone/>
            </a:pPr>
            <a:r>
              <a:rPr lang="zh-CN" altLang="en-US" sz="2400" dirty="0"/>
              <a:t>            </a:t>
            </a:r>
            <a:r>
              <a:rPr lang="zh-CN" altLang="en-US" sz="2400" dirty="0">
                <a:solidFill>
                  <a:srgbClr val="FF3300"/>
                </a:solidFill>
              </a:rPr>
              <a:t>简单查询</a:t>
            </a:r>
            <a:r>
              <a:rPr lang="zh-CN" altLang="en-US" sz="2400" dirty="0"/>
              <a:t>（别名）、</a:t>
            </a:r>
            <a:endParaRPr lang="zh-CN" altLang="en-US" sz="2400" dirty="0"/>
          </a:p>
          <a:p>
            <a:pPr>
              <a:spcBef>
                <a:spcPct val="0"/>
              </a:spcBef>
              <a:buClrTx/>
              <a:buSzTx/>
              <a:buFontTx/>
              <a:buNone/>
            </a:pPr>
            <a:r>
              <a:rPr lang="zh-CN" altLang="en-US" sz="2400" dirty="0"/>
              <a:t>            </a:t>
            </a:r>
            <a:r>
              <a:rPr lang="zh-CN" altLang="en-US" sz="2400" dirty="0">
                <a:solidFill>
                  <a:srgbClr val="FF3300"/>
                </a:solidFill>
              </a:rPr>
              <a:t>条件查询</a:t>
            </a:r>
            <a:r>
              <a:rPr lang="zh-CN" altLang="en-US" sz="2400" dirty="0"/>
              <a:t>：比较查询、范围查询、集合查询、匹配查询（通配字符、转义字符）、空值查询、复合条件查询、</a:t>
            </a:r>
            <a:endParaRPr lang="zh-CN" altLang="en-US" sz="2400" dirty="0"/>
          </a:p>
          <a:p>
            <a:pPr>
              <a:spcBef>
                <a:spcPct val="0"/>
              </a:spcBef>
              <a:buClrTx/>
              <a:buSzTx/>
              <a:buFontTx/>
              <a:buNone/>
            </a:pPr>
            <a:r>
              <a:rPr lang="zh-CN" altLang="en-US" sz="2400" dirty="0"/>
              <a:t>            </a:t>
            </a:r>
            <a:r>
              <a:rPr lang="zh-CN" altLang="en-US" sz="2400" dirty="0">
                <a:solidFill>
                  <a:srgbClr val="FF3300"/>
                </a:solidFill>
              </a:rPr>
              <a:t>排序查询、集函数查询、分组查询</a:t>
            </a:r>
            <a:endParaRPr lang="zh-CN" altLang="en-US" dirty="0"/>
          </a:p>
        </p:txBody>
      </p:sp>
      <p:sp>
        <p:nvSpPr>
          <p:cNvPr id="5" name="灯片编号占位符 5"/>
          <p:cNvSpPr>
            <a:spLocks noGrp="1"/>
          </p:cNvSpPr>
          <p:nvPr>
            <p:ph type="sldNum" sz="quarter" idx="12"/>
          </p:nvPr>
        </p:nvSpPr>
        <p:spPr/>
        <p:txBody>
          <a:bodyPr/>
          <a:lstStyle/>
          <a:p>
            <a:fld id="{F385746C-FB98-4572-8DA9-7AEE334F95A5}" type="slidenum">
              <a:rPr lang="en-US" altLang="zh-CN"/>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539552" y="404664"/>
            <a:ext cx="8229600" cy="5472608"/>
          </a:xfrm>
        </p:spPr>
        <p:txBody>
          <a:bodyPr/>
          <a:lstStyle/>
          <a:p>
            <a:pPr>
              <a:spcBef>
                <a:spcPct val="0"/>
              </a:spcBef>
              <a:buClrTx/>
              <a:buSzTx/>
              <a:buFontTx/>
              <a:buNone/>
            </a:pPr>
            <a:r>
              <a:rPr lang="en-US" altLang="zh-CN" sz="2400" dirty="0"/>
              <a:t> </a:t>
            </a:r>
            <a:r>
              <a:rPr lang="zh-CN" altLang="en-US" sz="2800" b="1" dirty="0"/>
              <a:t>连接查询</a:t>
            </a:r>
            <a:endParaRPr lang="zh-CN" altLang="en-US" sz="2800" b="1" dirty="0"/>
          </a:p>
          <a:p>
            <a:pPr>
              <a:spcBef>
                <a:spcPct val="0"/>
              </a:spcBef>
              <a:buClrTx/>
              <a:buSzTx/>
              <a:buFontTx/>
              <a:buNone/>
            </a:pPr>
            <a:r>
              <a:rPr lang="zh-CN" altLang="en-US" sz="2400" dirty="0"/>
              <a:t>      等值连接、不等值连接、自身连接、外连接、复合条件连接。</a:t>
            </a:r>
            <a:endParaRPr lang="zh-CN" altLang="en-US" sz="2400" dirty="0"/>
          </a:p>
          <a:p>
            <a:pPr>
              <a:spcBef>
                <a:spcPct val="0"/>
              </a:spcBef>
              <a:buClrTx/>
              <a:buSzTx/>
              <a:buFontTx/>
              <a:buNone/>
            </a:pPr>
            <a:r>
              <a:rPr lang="zh-CN" altLang="en-US" sz="2400" dirty="0"/>
              <a:t>      </a:t>
            </a:r>
            <a:r>
              <a:rPr lang="zh-CN" altLang="en-US" sz="2800" b="1" dirty="0"/>
              <a:t>嵌套查询</a:t>
            </a:r>
            <a:endParaRPr lang="zh-CN" altLang="en-US" sz="2800" b="1" dirty="0"/>
          </a:p>
          <a:p>
            <a:pPr>
              <a:spcBef>
                <a:spcPct val="0"/>
              </a:spcBef>
              <a:buClrTx/>
              <a:buSzTx/>
              <a:buFontTx/>
              <a:buNone/>
            </a:pPr>
            <a:r>
              <a:rPr lang="zh-CN" altLang="en-US" sz="2400" dirty="0"/>
              <a:t>      简单嵌套查询（例如使用</a:t>
            </a:r>
            <a:r>
              <a:rPr lang="en-US" altLang="zh-CN" sz="2400" dirty="0"/>
              <a:t>IN</a:t>
            </a:r>
            <a:r>
              <a:rPr lang="zh-CN" altLang="en-US" sz="2400" dirty="0"/>
              <a:t>谓词）、多层嵌套查询、同表嵌套查询、相关嵌套查询、比较嵌套查询、使用</a:t>
            </a:r>
            <a:r>
              <a:rPr lang="en-US" altLang="zh-CN" sz="2400" dirty="0"/>
              <a:t>ANY</a:t>
            </a:r>
            <a:r>
              <a:rPr lang="zh-CN" altLang="en-US" sz="2400" dirty="0"/>
              <a:t>谓词的嵌套查询、使用</a:t>
            </a:r>
            <a:r>
              <a:rPr lang="en-US" altLang="zh-CN" sz="2400" dirty="0"/>
              <a:t>ALL</a:t>
            </a:r>
            <a:r>
              <a:rPr lang="zh-CN" altLang="en-US" sz="2400" dirty="0"/>
              <a:t>谓词的嵌套查询、使用</a:t>
            </a:r>
            <a:r>
              <a:rPr lang="en-US" altLang="zh-CN" sz="2400" dirty="0"/>
              <a:t>EXISTS</a:t>
            </a:r>
            <a:r>
              <a:rPr lang="zh-CN" altLang="en-US" sz="2400" dirty="0"/>
              <a:t>谓词的嵌套查询、全称谓词的</a:t>
            </a:r>
            <a:r>
              <a:rPr lang="en-US" altLang="zh-CN" sz="2400" dirty="0"/>
              <a:t>EXISTS</a:t>
            </a:r>
            <a:r>
              <a:rPr lang="zh-CN" altLang="en-US" sz="2400" dirty="0"/>
              <a:t>表示方法。</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数据更新</a:t>
            </a:r>
            <a:r>
              <a:rPr lang="zh-CN" altLang="en-US" sz="2400" dirty="0" smtClean="0"/>
              <a:t>功能</a:t>
            </a:r>
            <a:endParaRPr lang="zh-CN" altLang="en-US" sz="2400" dirty="0"/>
          </a:p>
          <a:p>
            <a:pPr>
              <a:spcBef>
                <a:spcPct val="0"/>
              </a:spcBef>
              <a:buClrTx/>
              <a:buSzTx/>
              <a:buFontTx/>
              <a:buNone/>
            </a:pPr>
            <a:r>
              <a:rPr lang="zh-CN" altLang="en-US" sz="2400" dirty="0"/>
              <a:t>      插入：插入单个元组、插入子查询结果。</a:t>
            </a:r>
            <a:endParaRPr lang="zh-CN" altLang="en-US" sz="2400" dirty="0"/>
          </a:p>
          <a:p>
            <a:pPr>
              <a:spcBef>
                <a:spcPct val="0"/>
              </a:spcBef>
              <a:buClrTx/>
              <a:buSzTx/>
              <a:buFontTx/>
              <a:buNone/>
            </a:pPr>
            <a:r>
              <a:rPr lang="zh-CN" altLang="en-US" sz="2400" dirty="0"/>
              <a:t>      修改：修改语句的条件、带子查询的修改。一致性修改。</a:t>
            </a:r>
            <a:endParaRPr lang="zh-CN" altLang="en-US" sz="2400" dirty="0"/>
          </a:p>
          <a:p>
            <a:pPr>
              <a:spcBef>
                <a:spcPct val="0"/>
              </a:spcBef>
              <a:buClrTx/>
              <a:buSzTx/>
              <a:buFontTx/>
              <a:buNone/>
            </a:pPr>
            <a:r>
              <a:rPr lang="zh-CN" altLang="en-US" sz="2400" dirty="0"/>
              <a:t>      删除：删除语句的条件、带子查询的删除。</a:t>
            </a:r>
            <a:endParaRPr lang="zh-CN" altLang="en-US" dirty="0"/>
          </a:p>
        </p:txBody>
      </p:sp>
      <p:sp>
        <p:nvSpPr>
          <p:cNvPr id="5" name="灯片编号占位符 5"/>
          <p:cNvSpPr>
            <a:spLocks noGrp="1"/>
          </p:cNvSpPr>
          <p:nvPr>
            <p:ph type="sldNum" sz="quarter" idx="12"/>
          </p:nvPr>
        </p:nvSpPr>
        <p:spPr/>
        <p:txBody>
          <a:bodyPr/>
          <a:lstStyle/>
          <a:p>
            <a:fld id="{2FBE5B6C-FA62-49EA-B943-42F080574EE8}" type="slidenum">
              <a:rPr lang="en-US" altLang="zh-CN"/>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32656"/>
            <a:ext cx="8229600" cy="1143000"/>
          </a:xfrm>
        </p:spPr>
        <p:txBody>
          <a:bodyPr/>
          <a:lstStyle/>
          <a:p>
            <a:r>
              <a:rPr lang="zh-CN" altLang="en-US" dirty="0">
                <a:solidFill>
                  <a:schemeClr val="tx1"/>
                </a:solidFill>
              </a:rPr>
              <a:t>课程内容</a:t>
            </a:r>
            <a:endParaRPr lang="zh-CN" altLang="en-US" dirty="0">
              <a:solidFill>
                <a:schemeClr val="tx1"/>
              </a:solidFill>
            </a:endParaRPr>
          </a:p>
        </p:txBody>
      </p:sp>
      <p:sp>
        <p:nvSpPr>
          <p:cNvPr id="44035" name="Rectangle 3"/>
          <p:cNvSpPr>
            <a:spLocks noGrp="1" noChangeArrowheads="1"/>
          </p:cNvSpPr>
          <p:nvPr>
            <p:ph idx="1"/>
          </p:nvPr>
        </p:nvSpPr>
        <p:spPr>
          <a:xfrm>
            <a:off x="457200" y="1628800"/>
            <a:ext cx="8229600" cy="4389437"/>
          </a:xfrm>
        </p:spPr>
        <p:txBody>
          <a:bodyPr/>
          <a:lstStyle/>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章 绪论</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历史、发展、基本特征、模型与模式</a:t>
            </a:r>
            <a:endParaRPr lang="zh-CN" altLang="en-US" sz="2800" dirty="0">
              <a:latin typeface="华文新魏" panose="02010800040101010101" pitchFamily="2" charset="-122"/>
              <a:ea typeface="华文新魏" panose="02010800040101010101" pitchFamily="2" charset="-122"/>
            </a:endParaRPr>
          </a:p>
          <a:p>
            <a:pPr>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章  关系数据库</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关系代数基础</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3</a:t>
            </a:r>
            <a:r>
              <a:rPr lang="zh-CN" altLang="en-US" sz="2800" dirty="0">
                <a:latin typeface="华文新魏" panose="02010800040101010101" pitchFamily="2" charset="-122"/>
                <a:ea typeface="华文新魏" panose="02010800040101010101" pitchFamily="2" charset="-122"/>
              </a:rPr>
              <a:t>章  关系数据库标准语言</a:t>
            </a:r>
            <a:r>
              <a:rPr lang="en-US" altLang="zh-CN" sz="2800" dirty="0">
                <a:latin typeface="华文新魏" panose="02010800040101010101" pitchFamily="2" charset="-122"/>
                <a:ea typeface="华文新魏" panose="02010800040101010101" pitchFamily="2" charset="-122"/>
              </a:rPr>
              <a:t>SQL</a:t>
            </a:r>
            <a:endParaRPr lang="en-US" altLang="zh-CN" sz="2800" dirty="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建表、改表、插入、查询、删除、</a:t>
            </a:r>
            <a:r>
              <a:rPr lang="zh-CN" altLang="en-US" sz="2800" dirty="0" smtClean="0">
                <a:latin typeface="华文新魏" panose="02010800040101010101" pitchFamily="2" charset="-122"/>
                <a:ea typeface="华文新魏" panose="02010800040101010101" pitchFamily="2" charset="-122"/>
              </a:rPr>
              <a:t>更新</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查询：连接、分组、嵌套</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章 数据库安全性</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基本安全</a:t>
            </a:r>
            <a:r>
              <a:rPr lang="zh-CN" altLang="en-US" sz="2800" dirty="0" smtClean="0">
                <a:latin typeface="华文新魏" panose="02010800040101010101" pitchFamily="2" charset="-122"/>
                <a:ea typeface="华文新魏" panose="02010800040101010101" pitchFamily="2" charset="-122"/>
              </a:rPr>
              <a:t>机制、方法、原理</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5</a:t>
            </a:r>
            <a:r>
              <a:rPr lang="zh-CN" altLang="en-US" sz="2800" dirty="0">
                <a:latin typeface="华文新魏" panose="02010800040101010101" pitchFamily="2" charset="-122"/>
                <a:ea typeface="华文新魏" panose="02010800040101010101" pitchFamily="2" charset="-122"/>
              </a:rPr>
              <a:t>章 数据库完整性</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完整性机制、关系模型的基本</a:t>
            </a:r>
            <a:r>
              <a:rPr lang="zh-CN" altLang="en-US" sz="2800" dirty="0" smtClean="0">
                <a:latin typeface="华文新魏" panose="02010800040101010101" pitchFamily="2" charset="-122"/>
                <a:ea typeface="华文新魏" panose="02010800040101010101" pitchFamily="2" charset="-122"/>
              </a:rPr>
              <a:t>完整性</a:t>
            </a:r>
            <a:endParaRPr lang="zh-CN" altLang="en-US" sz="2800"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2"/>
          </p:nvPr>
        </p:nvSpPr>
        <p:spPr/>
        <p:txBody>
          <a:bodyPr/>
          <a:lstStyle/>
          <a:p>
            <a:fld id="{865DC0AF-38CB-4205-9F6A-D72E12BE6A5A}" type="slidenum">
              <a:rPr lang="en-US" altLang="zh-CN"/>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457200" y="980728"/>
            <a:ext cx="8229600" cy="4389437"/>
          </a:xfrm>
        </p:spPr>
        <p:txBody>
          <a:bodyPr/>
          <a:lstStyle/>
          <a:p>
            <a:pPr>
              <a:spcBef>
                <a:spcPct val="0"/>
              </a:spcBef>
              <a:buClrTx/>
              <a:buSzTx/>
              <a:buFontTx/>
              <a:buChar char="•"/>
            </a:pPr>
            <a:r>
              <a:rPr lang="en-US" altLang="zh-CN" sz="2400" dirty="0"/>
              <a:t> </a:t>
            </a:r>
            <a:r>
              <a:rPr lang="zh-CN" altLang="en-US" sz="2400" dirty="0"/>
              <a:t>视图</a:t>
            </a:r>
            <a:r>
              <a:rPr lang="zh-CN" altLang="en-US" sz="2400" dirty="0" smtClean="0"/>
              <a:t>功能</a:t>
            </a:r>
            <a:endParaRPr lang="zh-CN" altLang="en-US" sz="2400" dirty="0"/>
          </a:p>
          <a:p>
            <a:pPr>
              <a:spcBef>
                <a:spcPct val="0"/>
              </a:spcBef>
              <a:buClrTx/>
              <a:buSzTx/>
              <a:buFontTx/>
              <a:buNone/>
            </a:pPr>
            <a:r>
              <a:rPr lang="zh-CN" altLang="en-US" sz="2400" dirty="0"/>
              <a:t>      视图的概念</a:t>
            </a:r>
            <a:endParaRPr lang="zh-CN" altLang="en-US" sz="2400" dirty="0"/>
          </a:p>
          <a:p>
            <a:pPr>
              <a:spcBef>
                <a:spcPct val="0"/>
              </a:spcBef>
              <a:buClrTx/>
              <a:buSzTx/>
              <a:buFontTx/>
              <a:buNone/>
            </a:pPr>
            <a:r>
              <a:rPr lang="zh-CN" altLang="en-US" sz="2400" dirty="0"/>
              <a:t>      视图的定义语句（视图列名定义的</a:t>
            </a:r>
            <a:r>
              <a:rPr lang="en-US" altLang="zh-CN" sz="2400" dirty="0"/>
              <a:t>3</a:t>
            </a:r>
            <a:r>
              <a:rPr lang="zh-CN" altLang="en-US" sz="2400" dirty="0"/>
              <a:t>个</a:t>
            </a:r>
            <a:r>
              <a:rPr lang="zh-CN" altLang="en-US" sz="2400" dirty="0" smtClean="0"/>
              <a:t>要求：聚集函数或表达式、多表连接选出公共属性、需要改名）</a:t>
            </a:r>
            <a:endParaRPr lang="zh-CN" altLang="en-US" sz="2400" dirty="0"/>
          </a:p>
          <a:p>
            <a:pPr>
              <a:spcBef>
                <a:spcPct val="0"/>
              </a:spcBef>
              <a:buClrTx/>
              <a:buSzTx/>
              <a:buFontTx/>
              <a:buNone/>
            </a:pPr>
            <a:r>
              <a:rPr lang="zh-CN" altLang="en-US" sz="2400" dirty="0"/>
              <a:t>      单表视图、多表视图、基于视图的视图、表达式视图、集函数视图。。。</a:t>
            </a:r>
            <a:endParaRPr lang="zh-CN" altLang="en-US" sz="2400" dirty="0"/>
          </a:p>
          <a:p>
            <a:pPr>
              <a:spcBef>
                <a:spcPct val="0"/>
              </a:spcBef>
              <a:buClrTx/>
              <a:buSzTx/>
              <a:buFontTx/>
              <a:buNone/>
            </a:pPr>
            <a:r>
              <a:rPr lang="zh-CN" altLang="en-US" sz="2400" dirty="0"/>
              <a:t>      </a:t>
            </a:r>
            <a:r>
              <a:rPr lang="zh-CN" altLang="en-US" sz="2400" dirty="0" smtClean="0"/>
              <a:t>视图结构的</a:t>
            </a:r>
            <a:r>
              <a:rPr lang="zh-CN" altLang="en-US" sz="2400" dirty="0"/>
              <a:t>删除</a:t>
            </a:r>
            <a:endParaRPr lang="zh-CN" altLang="en-US" sz="2400" dirty="0"/>
          </a:p>
          <a:p>
            <a:pPr>
              <a:spcBef>
                <a:spcPct val="0"/>
              </a:spcBef>
              <a:buClrTx/>
              <a:buSzTx/>
              <a:buFontTx/>
              <a:buNone/>
            </a:pPr>
            <a:r>
              <a:rPr lang="zh-CN" altLang="en-US" sz="2400" dirty="0"/>
              <a:t>      </a:t>
            </a:r>
            <a:r>
              <a:rPr lang="zh-CN" altLang="en-US" sz="2400" dirty="0" smtClean="0"/>
              <a:t>视图数据的</a:t>
            </a:r>
            <a:r>
              <a:rPr lang="zh-CN" altLang="en-US" sz="2400" dirty="0"/>
              <a:t>更新</a:t>
            </a:r>
            <a:r>
              <a:rPr lang="zh-CN" altLang="en-US" sz="2400" dirty="0" smtClean="0"/>
              <a:t>：插入</a:t>
            </a:r>
            <a:r>
              <a:rPr lang="zh-CN" altLang="en-US" sz="2400" dirty="0"/>
              <a:t>、删除、修改。（</a:t>
            </a:r>
            <a:r>
              <a:rPr lang="en-US" altLang="zh-CN" sz="2400" dirty="0"/>
              <a:t>with check option</a:t>
            </a:r>
            <a:r>
              <a:rPr lang="zh-CN" altLang="en-US" sz="2400" dirty="0"/>
              <a:t>）</a:t>
            </a:r>
            <a:endParaRPr lang="zh-CN" altLang="en-US" sz="2400" dirty="0"/>
          </a:p>
          <a:p>
            <a:pPr>
              <a:spcBef>
                <a:spcPct val="0"/>
              </a:spcBef>
              <a:buClrTx/>
              <a:buSzTx/>
              <a:buFontTx/>
              <a:buNone/>
            </a:pPr>
            <a:r>
              <a:rPr lang="zh-CN" altLang="en-US" sz="2400" dirty="0"/>
              <a:t>      </a:t>
            </a:r>
            <a:r>
              <a:rPr lang="zh-CN" altLang="en-US" sz="2400" dirty="0" smtClean="0"/>
              <a:t>视图数据的</a:t>
            </a:r>
            <a:r>
              <a:rPr lang="zh-CN" altLang="en-US" sz="2400" dirty="0"/>
              <a:t>查询</a:t>
            </a:r>
            <a:endParaRPr lang="zh-CN" altLang="en-US" sz="2400" dirty="0"/>
          </a:p>
        </p:txBody>
      </p:sp>
      <p:sp>
        <p:nvSpPr>
          <p:cNvPr id="5" name="灯片编号占位符 5"/>
          <p:cNvSpPr>
            <a:spLocks noGrp="1"/>
          </p:cNvSpPr>
          <p:nvPr>
            <p:ph type="sldNum" sz="quarter" idx="12"/>
          </p:nvPr>
        </p:nvSpPr>
        <p:spPr/>
        <p:txBody>
          <a:bodyPr/>
          <a:lstStyle/>
          <a:p>
            <a:fld id="{C1892B26-A527-41BF-A8C4-017D9907F870}" type="slidenum">
              <a:rPr lang="en-US" altLang="zh-CN"/>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548680"/>
            <a:ext cx="8229600" cy="602704"/>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4</a:t>
            </a:r>
            <a:r>
              <a:rPr lang="zh-CN" altLang="en-US" sz="2800" dirty="0">
                <a:solidFill>
                  <a:schemeClr val="tx1"/>
                </a:solidFill>
                <a:latin typeface="华文新魏" panose="02010800040101010101" pitchFamily="2" charset="-122"/>
                <a:ea typeface="华文新魏" panose="02010800040101010101" pitchFamily="2" charset="-122"/>
              </a:rPr>
              <a:t>章  数据库安全性</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1203" name="Rectangle 3"/>
          <p:cNvSpPr>
            <a:spLocks noGrp="1" noChangeArrowheads="1"/>
          </p:cNvSpPr>
          <p:nvPr>
            <p:ph idx="1"/>
          </p:nvPr>
        </p:nvSpPr>
        <p:spPr>
          <a:xfrm>
            <a:off x="457200" y="1628800"/>
            <a:ext cx="8229600" cy="4389437"/>
          </a:xfrm>
        </p:spPr>
        <p:txBody>
          <a:bodyPr/>
          <a:lstStyle/>
          <a:p>
            <a:pPr>
              <a:spcBef>
                <a:spcPct val="0"/>
              </a:spcBef>
              <a:buClrTx/>
              <a:buSzTx/>
              <a:buFontTx/>
              <a:buChar char="•"/>
            </a:pPr>
            <a:r>
              <a:rPr lang="zh-CN" altLang="en-US" sz="2400" dirty="0"/>
              <a:t>安全性控制的</a:t>
            </a:r>
            <a:r>
              <a:rPr lang="zh-CN" altLang="en-US" sz="2400" dirty="0" smtClean="0"/>
              <a:t>概念与行业标准</a:t>
            </a:r>
            <a:endParaRPr lang="en-US" altLang="zh-CN" sz="2400" dirty="0" smtClean="0"/>
          </a:p>
          <a:p>
            <a:pPr>
              <a:spcBef>
                <a:spcPct val="0"/>
              </a:spcBef>
              <a:buClrTx/>
              <a:buSzTx/>
              <a:buFontTx/>
              <a:buChar char="•"/>
            </a:pPr>
            <a:r>
              <a:rPr lang="en-US" altLang="zh-CN" sz="2400" dirty="0" smtClean="0"/>
              <a:t>DBS</a:t>
            </a:r>
            <a:r>
              <a:rPr lang="zh-CN" altLang="en-US" sz="2400" dirty="0"/>
              <a:t>安全控制的一般</a:t>
            </a:r>
            <a:r>
              <a:rPr lang="zh-CN" altLang="en-US" sz="2400" dirty="0" smtClean="0"/>
              <a:t>方法</a:t>
            </a:r>
            <a:endParaRPr lang="zh-CN" altLang="en-US" sz="2400" dirty="0"/>
          </a:p>
          <a:p>
            <a:pPr>
              <a:spcBef>
                <a:spcPct val="0"/>
              </a:spcBef>
              <a:buClrTx/>
              <a:buSzTx/>
              <a:buFontTx/>
              <a:buNone/>
            </a:pPr>
            <a:r>
              <a:rPr lang="zh-CN" altLang="en-US" sz="2400" dirty="0"/>
              <a:t>       用户鉴别、访问控制（自主、强制）、视图、审计、加密</a:t>
            </a:r>
            <a:r>
              <a:rPr lang="zh-CN" altLang="en-US" sz="2400" dirty="0" smtClean="0"/>
              <a:t>。</a:t>
            </a:r>
            <a:endParaRPr lang="en-US" altLang="zh-CN" sz="2400" dirty="0" smtClean="0"/>
          </a:p>
          <a:p>
            <a:pPr>
              <a:spcBef>
                <a:spcPct val="0"/>
              </a:spcBef>
              <a:buClrTx/>
              <a:buSzPct val="60000"/>
              <a:buFont typeface="Wingdings" panose="05000000000000000000" pitchFamily="2" charset="2"/>
              <a:buChar char="l"/>
            </a:pPr>
            <a:r>
              <a:rPr lang="zh-CN" altLang="en-US" sz="2400" dirty="0" smtClean="0"/>
              <a:t>自主存取控制：</a:t>
            </a:r>
            <a:r>
              <a:rPr lang="en-US" altLang="zh-CN" sz="2400" dirty="0" smtClean="0"/>
              <a:t>grant</a:t>
            </a:r>
            <a:r>
              <a:rPr lang="zh-CN" altLang="en-US" sz="2400" dirty="0" smtClean="0"/>
              <a:t>、</a:t>
            </a:r>
            <a:r>
              <a:rPr lang="en-US" altLang="zh-CN" sz="2400" dirty="0" smtClean="0"/>
              <a:t>revoke</a:t>
            </a:r>
            <a:r>
              <a:rPr lang="zh-CN" altLang="en-US" sz="2400" dirty="0" smtClean="0"/>
              <a:t>、</a:t>
            </a:r>
            <a:r>
              <a:rPr lang="en-US" altLang="zh-CN" sz="2400" dirty="0" smtClean="0"/>
              <a:t>role</a:t>
            </a:r>
            <a:endParaRPr lang="en-US" altLang="zh-CN" sz="2400" dirty="0" smtClean="0"/>
          </a:p>
          <a:p>
            <a:pPr>
              <a:spcBef>
                <a:spcPct val="0"/>
              </a:spcBef>
              <a:buClrTx/>
              <a:buSzPct val="60000"/>
              <a:buFont typeface="Wingdings" panose="05000000000000000000" pitchFamily="2" charset="2"/>
              <a:buChar char="l"/>
            </a:pPr>
            <a:r>
              <a:rPr lang="zh-CN" altLang="en-US" sz="2400" dirty="0" smtClean="0"/>
              <a:t>强制存取控制：客体（敏感度标记）、主体（许可证级别）、读写规则</a:t>
            </a:r>
            <a:endParaRPr lang="en-US" altLang="zh-CN" sz="2400" dirty="0" smtClean="0"/>
          </a:p>
          <a:p>
            <a:pPr>
              <a:spcBef>
                <a:spcPct val="0"/>
              </a:spcBef>
              <a:buClrTx/>
              <a:buSzPct val="60000"/>
              <a:buFont typeface="Wingdings" panose="05000000000000000000" pitchFamily="2" charset="2"/>
              <a:buChar char="l"/>
            </a:pPr>
            <a:r>
              <a:rPr lang="zh-CN" altLang="en-US" sz="2400" dirty="0" smtClean="0"/>
              <a:t>其他安全性保护：推理控制、隐蔽信道、数据隐私保护</a:t>
            </a:r>
            <a:endParaRPr lang="zh-CN" altLang="en-US" sz="2400" dirty="0"/>
          </a:p>
        </p:txBody>
      </p:sp>
      <p:sp>
        <p:nvSpPr>
          <p:cNvPr id="7" name="灯片编号占位符 5"/>
          <p:cNvSpPr>
            <a:spLocks noGrp="1"/>
          </p:cNvSpPr>
          <p:nvPr>
            <p:ph type="sldNum" sz="quarter" idx="12"/>
          </p:nvPr>
        </p:nvSpPr>
        <p:spPr/>
        <p:txBody>
          <a:bodyPr/>
          <a:lstStyle/>
          <a:p>
            <a:fld id="{71623D2B-15AE-421C-8F93-B9589F021C5D}" type="slidenum">
              <a:rPr lang="en-US" altLang="zh-CN"/>
            </a:fld>
            <a:endParaRPr lang="en-US" altLang="zh-CN"/>
          </a:p>
        </p:txBody>
      </p:sp>
      <p:sp>
        <p:nvSpPr>
          <p:cNvPr id="51204"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476672"/>
            <a:ext cx="8229600" cy="707926"/>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5</a:t>
            </a:r>
            <a:r>
              <a:rPr lang="zh-CN" altLang="en-US" sz="2800">
                <a:solidFill>
                  <a:schemeClr val="tx1"/>
                </a:solidFill>
                <a:latin typeface="华文新魏" panose="02010800040101010101" pitchFamily="2" charset="-122"/>
                <a:ea typeface="华文新魏" panose="02010800040101010101" pitchFamily="2" charset="-122"/>
              </a:rPr>
              <a:t>章  数据库完整性</a:t>
            </a:r>
            <a:endParaRPr lang="zh-CN" altLang="en-US" sz="2800">
              <a:solidFill>
                <a:schemeClr val="tx1"/>
              </a:solidFill>
              <a:latin typeface="华文新魏" panose="02010800040101010101" pitchFamily="2" charset="-122"/>
              <a:ea typeface="华文新魏" panose="02010800040101010101" pitchFamily="2" charset="-122"/>
            </a:endParaRPr>
          </a:p>
        </p:txBody>
      </p:sp>
      <p:sp>
        <p:nvSpPr>
          <p:cNvPr id="52227" name="Rectangle 3"/>
          <p:cNvSpPr>
            <a:spLocks noGrp="1" noChangeArrowheads="1"/>
          </p:cNvSpPr>
          <p:nvPr>
            <p:ph idx="1"/>
          </p:nvPr>
        </p:nvSpPr>
        <p:spPr>
          <a:xfrm>
            <a:off x="457200" y="1628800"/>
            <a:ext cx="8229600" cy="4389437"/>
          </a:xfrm>
        </p:spPr>
        <p:txBody>
          <a:bodyPr/>
          <a:lstStyle/>
          <a:p>
            <a:pPr>
              <a:lnSpc>
                <a:spcPct val="90000"/>
              </a:lnSpc>
              <a:spcBef>
                <a:spcPct val="0"/>
              </a:spcBef>
              <a:buClrTx/>
              <a:buSzTx/>
              <a:buFontTx/>
              <a:buChar char="•"/>
            </a:pPr>
            <a:r>
              <a:rPr lang="zh-CN" altLang="en-US" sz="2800" dirty="0"/>
              <a:t>定义、功能（三个部分：定义、检查、处理</a:t>
            </a:r>
            <a:r>
              <a:rPr lang="zh-CN" altLang="en-US" sz="2800" dirty="0" smtClean="0"/>
              <a:t>）</a:t>
            </a:r>
            <a:endParaRPr lang="zh-CN" altLang="en-US" sz="2800" dirty="0">
              <a:solidFill>
                <a:srgbClr val="0000FF"/>
              </a:solidFill>
            </a:endParaRPr>
          </a:p>
          <a:p>
            <a:pPr>
              <a:lnSpc>
                <a:spcPct val="90000"/>
              </a:lnSpc>
              <a:spcBef>
                <a:spcPct val="0"/>
              </a:spcBef>
              <a:buClrTx/>
              <a:buSzTx/>
              <a:buFontTx/>
              <a:buChar char="•"/>
            </a:pPr>
            <a:r>
              <a:rPr lang="zh-CN" altLang="en-US" sz="2800" dirty="0"/>
              <a:t> 完整性约束</a:t>
            </a:r>
            <a:r>
              <a:rPr lang="zh-CN" altLang="en-US" sz="2800" dirty="0" smtClean="0"/>
              <a:t>条件</a:t>
            </a:r>
            <a:endParaRPr lang="zh-CN" altLang="en-US" sz="2800" dirty="0">
              <a:solidFill>
                <a:srgbClr val="0000FF"/>
              </a:solidFill>
            </a:endParaRPr>
          </a:p>
          <a:p>
            <a:pPr>
              <a:lnSpc>
                <a:spcPct val="90000"/>
              </a:lnSpc>
              <a:spcBef>
                <a:spcPct val="0"/>
              </a:spcBef>
              <a:buClrTx/>
              <a:buSzTx/>
              <a:buFontTx/>
              <a:buNone/>
            </a:pPr>
            <a:r>
              <a:rPr lang="zh-CN" altLang="en-US" sz="2800" dirty="0"/>
              <a:t>    完整性</a:t>
            </a:r>
            <a:r>
              <a:rPr lang="zh-CN" altLang="en-US" sz="2800" dirty="0" smtClean="0"/>
              <a:t>控制</a:t>
            </a:r>
            <a:endParaRPr lang="zh-CN" altLang="en-US" sz="2800" dirty="0">
              <a:solidFill>
                <a:srgbClr val="0000FF"/>
              </a:solidFill>
            </a:endParaRPr>
          </a:p>
          <a:p>
            <a:pPr>
              <a:lnSpc>
                <a:spcPct val="90000"/>
              </a:lnSpc>
              <a:spcBef>
                <a:spcPct val="0"/>
              </a:spcBef>
              <a:buClrTx/>
              <a:buSzTx/>
              <a:buFontTx/>
              <a:buNone/>
            </a:pPr>
            <a:r>
              <a:rPr lang="zh-CN" altLang="en-US" sz="2800" dirty="0"/>
              <a:t>      实体完整性和参照完整性（能否置空、删除、修改、插入 ）。</a:t>
            </a:r>
            <a:endParaRPr lang="zh-CN" altLang="en-US" sz="2800" dirty="0"/>
          </a:p>
          <a:p>
            <a:pPr>
              <a:lnSpc>
                <a:spcPct val="90000"/>
              </a:lnSpc>
              <a:spcBef>
                <a:spcPct val="0"/>
              </a:spcBef>
              <a:buClrTx/>
              <a:buSzTx/>
              <a:buFontTx/>
              <a:buChar char="•"/>
            </a:pPr>
            <a:r>
              <a:rPr lang="zh-CN" altLang="en-US" sz="2800" dirty="0"/>
              <a:t> </a:t>
            </a:r>
            <a:r>
              <a:rPr lang="zh-CN" altLang="en-US" sz="2800" dirty="0" smtClean="0"/>
              <a:t>触发器</a:t>
            </a:r>
            <a:endParaRPr lang="zh-CN" altLang="en-US" sz="3600" dirty="0"/>
          </a:p>
        </p:txBody>
      </p:sp>
      <p:sp>
        <p:nvSpPr>
          <p:cNvPr id="7" name="灯片编号占位符 5"/>
          <p:cNvSpPr>
            <a:spLocks noGrp="1"/>
          </p:cNvSpPr>
          <p:nvPr>
            <p:ph type="sldNum" sz="quarter" idx="12"/>
          </p:nvPr>
        </p:nvSpPr>
        <p:spPr/>
        <p:txBody>
          <a:bodyPr/>
          <a:lstStyle/>
          <a:p>
            <a:fld id="{456258CE-5ED0-4451-9EAB-0C64C964CB96}" type="slidenum">
              <a:rPr lang="en-US" altLang="zh-CN"/>
            </a:fld>
            <a:endParaRPr lang="en-US" altLang="zh-CN"/>
          </a:p>
        </p:txBody>
      </p:sp>
      <p:sp>
        <p:nvSpPr>
          <p:cNvPr id="52228"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404664"/>
            <a:ext cx="8229600" cy="70792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6</a:t>
            </a:r>
            <a:r>
              <a:rPr lang="zh-CN" altLang="en-US" sz="2800" dirty="0">
                <a:solidFill>
                  <a:schemeClr val="tx1"/>
                </a:solidFill>
                <a:latin typeface="华文新魏" panose="02010800040101010101" pitchFamily="2" charset="-122"/>
                <a:ea typeface="华文新魏" panose="02010800040101010101" pitchFamily="2" charset="-122"/>
              </a:rPr>
              <a:t>章  关系数据理论</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73731" name="Rectangle 3"/>
          <p:cNvSpPr>
            <a:spLocks noGrp="1" noChangeArrowheads="1"/>
          </p:cNvSpPr>
          <p:nvPr>
            <p:ph idx="1"/>
          </p:nvPr>
        </p:nvSpPr>
        <p:spPr>
          <a:xfrm>
            <a:off x="457200" y="1484784"/>
            <a:ext cx="8229600" cy="4389437"/>
          </a:xfrm>
        </p:spPr>
        <p:txBody>
          <a:bodyPr/>
          <a:lstStyle/>
          <a:p>
            <a:pPr>
              <a:spcBef>
                <a:spcPct val="0"/>
              </a:spcBef>
              <a:buClrTx/>
              <a:buSzTx/>
              <a:buFontTx/>
              <a:buChar char="•"/>
            </a:pPr>
            <a:r>
              <a:rPr lang="en-US" altLang="zh-CN" sz="2400" dirty="0"/>
              <a:t> </a:t>
            </a:r>
            <a:r>
              <a:rPr lang="zh-CN" altLang="en-US" sz="2400" dirty="0"/>
              <a:t>关系模式定义回顾</a:t>
            </a:r>
            <a:endParaRPr lang="zh-CN" altLang="en-US" sz="2400" dirty="0"/>
          </a:p>
          <a:p>
            <a:pPr>
              <a:spcBef>
                <a:spcPct val="0"/>
              </a:spcBef>
              <a:buClrTx/>
              <a:buSzTx/>
              <a:buFontTx/>
              <a:buNone/>
            </a:pPr>
            <a:r>
              <a:rPr lang="zh-CN" altLang="en-US" sz="2400" dirty="0"/>
              <a:t> </a:t>
            </a:r>
            <a:endParaRPr lang="zh-CN" altLang="en-US" sz="2400" dirty="0"/>
          </a:p>
          <a:p>
            <a:pPr>
              <a:spcBef>
                <a:spcPct val="0"/>
              </a:spcBef>
              <a:buClrTx/>
              <a:buSzTx/>
              <a:buFontTx/>
              <a:buChar char="•"/>
            </a:pPr>
            <a:r>
              <a:rPr lang="zh-CN" altLang="en-US" sz="2400" dirty="0" smtClean="0"/>
              <a:t>数据依赖</a:t>
            </a:r>
            <a:endParaRPr lang="zh-CN" altLang="en-US" sz="2400" dirty="0">
              <a:solidFill>
                <a:srgbClr val="0000FF"/>
              </a:solidFill>
            </a:endParaRPr>
          </a:p>
          <a:p>
            <a:pPr>
              <a:spcBef>
                <a:spcPct val="0"/>
              </a:spcBef>
              <a:buClrTx/>
              <a:buSzTx/>
              <a:buFontTx/>
              <a:buNone/>
            </a:pPr>
            <a:r>
              <a:rPr lang="zh-CN" altLang="en-US" sz="2400" dirty="0"/>
              <a:t>      函数依赖、多值依赖</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关系中存在的操作异常</a:t>
            </a:r>
            <a:r>
              <a:rPr lang="zh-CN" altLang="en-US" sz="2400" dirty="0" smtClean="0"/>
              <a:t>：</a:t>
            </a:r>
            <a:endParaRPr lang="zh-CN" altLang="en-US" sz="2400" dirty="0">
              <a:solidFill>
                <a:srgbClr val="0000FF"/>
              </a:solidFill>
            </a:endParaRPr>
          </a:p>
          <a:p>
            <a:pPr>
              <a:spcBef>
                <a:spcPct val="0"/>
              </a:spcBef>
              <a:buClrTx/>
              <a:buSzTx/>
              <a:buFontTx/>
              <a:buNone/>
            </a:pPr>
            <a:r>
              <a:rPr lang="zh-CN" altLang="en-US" sz="2400" dirty="0"/>
              <a:t>      插入异常、删除异常、冗余太大导致的修改麻烦。</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分析上述异常后得出的结论</a:t>
            </a:r>
            <a:r>
              <a:rPr lang="en-US" altLang="zh-CN" sz="2400" dirty="0">
                <a:latin typeface="Times New Roman" panose="02020603050405020304" pitchFamily="18" charset="0"/>
              </a:rPr>
              <a:t>——</a:t>
            </a:r>
            <a:r>
              <a:rPr lang="zh-CN" altLang="en-US" sz="2400" dirty="0" smtClean="0"/>
              <a:t>规范化</a:t>
            </a:r>
            <a:endParaRPr lang="zh-CN" altLang="en-US" sz="2400" dirty="0">
              <a:solidFill>
                <a:srgbClr val="0000FF"/>
              </a:solidFill>
            </a:endParaRPr>
          </a:p>
          <a:p>
            <a:pPr>
              <a:spcBef>
                <a:spcPct val="0"/>
              </a:spcBef>
              <a:buClrTx/>
              <a:buSzTx/>
              <a:buFontTx/>
              <a:buChar char="•"/>
            </a:pPr>
            <a:endParaRPr lang="zh-CN" altLang="en-US" sz="2400" dirty="0"/>
          </a:p>
          <a:p>
            <a:pPr>
              <a:spcBef>
                <a:spcPct val="0"/>
              </a:spcBef>
              <a:buClrTx/>
              <a:buSzTx/>
              <a:buFontTx/>
              <a:buChar char="•"/>
            </a:pPr>
            <a:r>
              <a:rPr lang="zh-CN" altLang="en-US" sz="2400" dirty="0"/>
              <a:t> 函数依赖的</a:t>
            </a:r>
            <a:r>
              <a:rPr lang="zh-CN" altLang="en-US" sz="2400" dirty="0" smtClean="0"/>
              <a:t>定义</a:t>
            </a:r>
            <a:endParaRPr lang="zh-CN" altLang="en-US" dirty="0"/>
          </a:p>
        </p:txBody>
      </p:sp>
      <p:sp>
        <p:nvSpPr>
          <p:cNvPr id="7" name="灯片编号占位符 5"/>
          <p:cNvSpPr>
            <a:spLocks noGrp="1"/>
          </p:cNvSpPr>
          <p:nvPr>
            <p:ph type="sldNum" sz="quarter" idx="12"/>
          </p:nvPr>
        </p:nvSpPr>
        <p:spPr/>
        <p:txBody>
          <a:bodyPr/>
          <a:lstStyle/>
          <a:p>
            <a:fld id="{0BFA1CF3-C691-4A86-B9E2-380559A47DB2}" type="slidenum">
              <a:rPr lang="en-US" altLang="zh-CN"/>
            </a:fld>
            <a:endParaRPr lang="en-US" altLang="zh-CN"/>
          </a:p>
        </p:txBody>
      </p:sp>
      <p:sp>
        <p:nvSpPr>
          <p:cNvPr id="73732"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457200" y="980728"/>
            <a:ext cx="8229600" cy="5112568"/>
          </a:xfrm>
        </p:spPr>
        <p:txBody>
          <a:bodyPr/>
          <a:lstStyle/>
          <a:p>
            <a:pPr>
              <a:spcBef>
                <a:spcPct val="0"/>
              </a:spcBef>
              <a:buClrTx/>
              <a:buSzTx/>
              <a:buFontTx/>
              <a:buChar char="•"/>
            </a:pPr>
            <a:r>
              <a:rPr lang="zh-CN" altLang="en-US" sz="2400" dirty="0"/>
              <a:t>完全函数依赖、部分函数依赖</a:t>
            </a:r>
            <a:r>
              <a:rPr lang="zh-CN" altLang="en-US" sz="2400" dirty="0" smtClean="0"/>
              <a:t>。</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a:t>
            </a:r>
            <a:r>
              <a:rPr lang="zh-CN" altLang="en-US" sz="2400" dirty="0" smtClean="0"/>
              <a:t>传递函数依赖（不等同于函数依赖的传递性）</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候选码、主码、主属性、非主属性（非码属性）、全码、外码</a:t>
            </a:r>
            <a:r>
              <a:rPr lang="zh-CN" altLang="en-US" sz="2400" dirty="0" smtClean="0"/>
              <a:t>。</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范式的</a:t>
            </a:r>
            <a:r>
              <a:rPr lang="zh-CN" altLang="en-US" sz="2400" dirty="0" smtClean="0"/>
              <a:t>含义</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a:t>
            </a:r>
            <a:r>
              <a:rPr lang="en-US" altLang="zh-CN" sz="2400" dirty="0"/>
              <a:t>1NF</a:t>
            </a:r>
            <a:r>
              <a:rPr lang="en-US" altLang="zh-CN" sz="2400" dirty="0">
                <a:latin typeface="Times New Roman" panose="02020603050405020304" pitchFamily="18" charset="0"/>
              </a:rPr>
              <a:t>——</a:t>
            </a:r>
            <a:r>
              <a:rPr lang="en-US" altLang="zh-CN" sz="2400" dirty="0"/>
              <a:t>2NF</a:t>
            </a:r>
            <a:r>
              <a:rPr lang="en-US" altLang="zh-CN" sz="2400" dirty="0">
                <a:latin typeface="Times New Roman" panose="02020603050405020304" pitchFamily="18" charset="0"/>
              </a:rPr>
              <a:t>——</a:t>
            </a:r>
            <a:r>
              <a:rPr lang="en-US" altLang="zh-CN" sz="2400" dirty="0"/>
              <a:t>3NF</a:t>
            </a:r>
            <a:r>
              <a:rPr lang="en-US" altLang="zh-CN" sz="2400" dirty="0">
                <a:latin typeface="Times New Roman" panose="02020603050405020304" pitchFamily="18" charset="0"/>
              </a:rPr>
              <a:t>——</a:t>
            </a:r>
            <a:r>
              <a:rPr lang="en-US" altLang="zh-CN" sz="2400" dirty="0"/>
              <a:t>BCNF</a:t>
            </a:r>
            <a:r>
              <a:rPr lang="en-US" altLang="zh-CN" sz="2400" dirty="0">
                <a:latin typeface="Times New Roman" panose="02020603050405020304" pitchFamily="18" charset="0"/>
              </a:rPr>
              <a:t>——</a:t>
            </a:r>
            <a:r>
              <a:rPr lang="en-US" altLang="zh-CN" sz="2400" dirty="0"/>
              <a:t>4NF</a:t>
            </a:r>
            <a:r>
              <a:rPr lang="zh-CN" altLang="en-US" sz="2400" dirty="0"/>
              <a:t>、相关的结论。</a:t>
            </a:r>
            <a:endParaRPr lang="zh-CN" altLang="en-US" sz="2400" dirty="0"/>
          </a:p>
          <a:p>
            <a:pPr marL="0" indent="0">
              <a:spcBef>
                <a:spcPct val="0"/>
              </a:spcBef>
              <a:buClrTx/>
              <a:buSzTx/>
              <a:buNone/>
            </a:pPr>
            <a:endParaRPr lang="zh-CN" altLang="en-US" sz="2400" dirty="0">
              <a:solidFill>
                <a:srgbClr val="0000FF"/>
              </a:solidFill>
            </a:endParaRPr>
          </a:p>
          <a:p>
            <a:pPr>
              <a:spcBef>
                <a:spcPct val="0"/>
              </a:spcBef>
              <a:buClrTx/>
              <a:buSzTx/>
              <a:buFontTx/>
              <a:buChar char="•"/>
            </a:pPr>
            <a:r>
              <a:rPr lang="zh-CN" altLang="en-US" sz="2400" dirty="0"/>
              <a:t> 多值依赖的概念、性质、</a:t>
            </a:r>
            <a:r>
              <a:rPr lang="en-US" altLang="zh-CN" sz="2400" dirty="0"/>
              <a:t>4NF</a:t>
            </a:r>
            <a:r>
              <a:rPr lang="zh-CN" altLang="en-US" sz="2400" dirty="0" smtClean="0"/>
              <a:t>。</a:t>
            </a:r>
            <a:endParaRPr lang="zh-CN" altLang="en-US" dirty="0"/>
          </a:p>
        </p:txBody>
      </p:sp>
      <p:sp>
        <p:nvSpPr>
          <p:cNvPr id="5" name="灯片编号占位符 5"/>
          <p:cNvSpPr>
            <a:spLocks noGrp="1"/>
          </p:cNvSpPr>
          <p:nvPr>
            <p:ph type="sldNum" sz="quarter" idx="12"/>
          </p:nvPr>
        </p:nvSpPr>
        <p:spPr/>
        <p:txBody>
          <a:bodyPr/>
          <a:lstStyle/>
          <a:p>
            <a:fld id="{62E4088A-72F6-485D-ADD4-A371A5526457}" type="slidenum">
              <a:rPr lang="en-US" altLang="zh-CN"/>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467544" y="764704"/>
            <a:ext cx="8229600" cy="4389437"/>
          </a:xfrm>
        </p:spPr>
        <p:txBody>
          <a:bodyPr/>
          <a:lstStyle/>
          <a:p>
            <a:pPr>
              <a:spcBef>
                <a:spcPct val="0"/>
              </a:spcBef>
              <a:buClrTx/>
              <a:buSzTx/>
              <a:buFontTx/>
              <a:buChar char="•"/>
            </a:pPr>
            <a:r>
              <a:rPr lang="zh-CN" altLang="en-US" sz="2400" dirty="0"/>
              <a:t>模式的分解</a:t>
            </a:r>
            <a:endParaRPr lang="zh-CN" altLang="en-US" sz="2400" dirty="0"/>
          </a:p>
          <a:p>
            <a:pPr>
              <a:spcBef>
                <a:spcPct val="0"/>
              </a:spcBef>
              <a:buClrTx/>
              <a:buSzTx/>
              <a:buFontTx/>
              <a:buNone/>
            </a:pPr>
            <a:r>
              <a:rPr lang="zh-CN" altLang="en-US" sz="2400" dirty="0"/>
              <a:t>      分解的</a:t>
            </a:r>
            <a:r>
              <a:rPr lang="zh-CN" altLang="en-US" sz="2400" dirty="0" smtClean="0"/>
              <a:t>定义</a:t>
            </a:r>
            <a:endParaRPr lang="zh-CN" altLang="en-US" sz="2400" dirty="0">
              <a:solidFill>
                <a:srgbClr val="0000FF"/>
              </a:solidFill>
            </a:endParaRPr>
          </a:p>
          <a:p>
            <a:pPr>
              <a:spcBef>
                <a:spcPct val="0"/>
              </a:spcBef>
              <a:buClrTx/>
              <a:buSzTx/>
              <a:buFontTx/>
              <a:buNone/>
            </a:pPr>
            <a:r>
              <a:rPr lang="zh-CN" altLang="en-US" sz="2400" dirty="0"/>
              <a:t>      分解的</a:t>
            </a:r>
            <a:r>
              <a:rPr lang="zh-CN" altLang="en-US" sz="2400" dirty="0" smtClean="0"/>
              <a:t>多样性</a:t>
            </a:r>
            <a:endParaRPr lang="zh-CN" altLang="en-US" sz="2400" dirty="0"/>
          </a:p>
          <a:p>
            <a:pPr>
              <a:spcBef>
                <a:spcPct val="0"/>
              </a:spcBef>
              <a:buClrTx/>
              <a:buSzTx/>
              <a:buFontTx/>
              <a:buNone/>
            </a:pPr>
            <a:r>
              <a:rPr lang="zh-CN" altLang="en-US" sz="2400" dirty="0"/>
              <a:t>      分解的正确性</a:t>
            </a:r>
            <a:r>
              <a:rPr lang="en-US" altLang="zh-CN" sz="2400" dirty="0">
                <a:latin typeface="Times New Roman" panose="02020603050405020304" pitchFamily="18" charset="0"/>
              </a:rPr>
              <a:t>——</a:t>
            </a:r>
            <a:r>
              <a:rPr lang="zh-CN" altLang="en-US" sz="2400" dirty="0"/>
              <a:t>无损连接性、依赖保持性</a:t>
            </a:r>
            <a:r>
              <a:rPr lang="en-US" altLang="zh-CN" sz="2400" dirty="0">
                <a:latin typeface="Times New Roman" panose="02020603050405020304" pitchFamily="18" charset="0"/>
              </a:rPr>
              <a:t>——“</a:t>
            </a:r>
            <a:r>
              <a:rPr lang="zh-CN" altLang="en-US" sz="2400" dirty="0"/>
              <a:t>等价</a:t>
            </a:r>
            <a:r>
              <a:rPr lang="zh-CN" altLang="en-US" sz="2400" dirty="0">
                <a:latin typeface="Times New Roman" panose="02020603050405020304" pitchFamily="18" charset="0"/>
              </a:rPr>
              <a:t>”</a:t>
            </a:r>
            <a:r>
              <a:rPr lang="zh-CN" altLang="en-US" sz="2400" dirty="0"/>
              <a:t>的三个定义</a:t>
            </a:r>
            <a:r>
              <a:rPr lang="zh-CN" altLang="en-US" sz="2400" dirty="0" smtClean="0"/>
              <a:t>。</a:t>
            </a:r>
            <a:endParaRPr lang="zh-CN" altLang="en-US" sz="2400" dirty="0">
              <a:solidFill>
                <a:srgbClr val="0000FF"/>
              </a:solidFill>
            </a:endParaRPr>
          </a:p>
          <a:p>
            <a:pPr>
              <a:spcBef>
                <a:spcPct val="0"/>
              </a:spcBef>
              <a:buClrTx/>
              <a:buSzTx/>
              <a:buFontTx/>
              <a:buNone/>
            </a:pPr>
            <a:endParaRPr lang="zh-CN" altLang="en-US" sz="2400" dirty="0"/>
          </a:p>
          <a:p>
            <a:pPr>
              <a:spcBef>
                <a:spcPct val="0"/>
              </a:spcBef>
              <a:buClrTx/>
              <a:buSzTx/>
              <a:buFontTx/>
              <a:buChar char="•"/>
            </a:pPr>
            <a:r>
              <a:rPr lang="en-US" altLang="zh-CN" sz="2400" dirty="0" smtClean="0"/>
              <a:t>Armstrong</a:t>
            </a:r>
            <a:r>
              <a:rPr lang="zh-CN" altLang="en-US" sz="2400" dirty="0"/>
              <a:t>公理</a:t>
            </a:r>
            <a:r>
              <a:rPr lang="zh-CN" altLang="en-US" sz="2400" dirty="0" smtClean="0"/>
              <a:t>系统</a:t>
            </a:r>
            <a:endParaRPr lang="zh-CN" altLang="en-US" sz="2400" dirty="0">
              <a:solidFill>
                <a:srgbClr val="0000FF"/>
              </a:solidFill>
            </a:endParaRPr>
          </a:p>
          <a:p>
            <a:pPr>
              <a:spcBef>
                <a:spcPct val="0"/>
              </a:spcBef>
              <a:buClrTx/>
              <a:buSzTx/>
              <a:buFontTx/>
              <a:buNone/>
            </a:pPr>
            <a:r>
              <a:rPr lang="zh-CN" altLang="en-US" sz="2400" dirty="0"/>
              <a:t>      公理本身、基本推导规则</a:t>
            </a:r>
            <a:endParaRPr lang="zh-CN" altLang="en-US" sz="2400" dirty="0"/>
          </a:p>
          <a:p>
            <a:pPr marL="624205" indent="0">
              <a:spcBef>
                <a:spcPct val="0"/>
              </a:spcBef>
              <a:buClrTx/>
              <a:buSzTx/>
              <a:buNone/>
            </a:pPr>
            <a:r>
              <a:rPr lang="zh-CN" altLang="en-US" sz="2400" dirty="0"/>
              <a:t>逻辑蕴涵和</a:t>
            </a:r>
            <a:r>
              <a:rPr lang="en-US" altLang="zh-CN" sz="2400" dirty="0"/>
              <a:t>Armstrong</a:t>
            </a:r>
            <a:r>
              <a:rPr lang="zh-CN" altLang="en-US" sz="2400" dirty="0"/>
              <a:t>推导的</a:t>
            </a:r>
            <a:r>
              <a:rPr lang="zh-CN" altLang="en-US" sz="2400" dirty="0" smtClean="0"/>
              <a:t>等价</a:t>
            </a:r>
            <a:endParaRPr lang="en-US" altLang="zh-CN" sz="2400" dirty="0" smtClean="0">
              <a:solidFill>
                <a:srgbClr val="0000FF"/>
              </a:solidFill>
            </a:endParaRPr>
          </a:p>
          <a:p>
            <a:pPr marL="624205" indent="0">
              <a:spcBef>
                <a:spcPct val="0"/>
              </a:spcBef>
              <a:buClrTx/>
              <a:buSzTx/>
              <a:buNone/>
            </a:pPr>
            <a:r>
              <a:rPr lang="zh-CN" altLang="en-US" sz="2400" dirty="0" smtClean="0"/>
              <a:t>最小依赖集、属性闭包</a:t>
            </a:r>
            <a:endParaRPr lang="zh-CN" altLang="en-US" sz="2400" dirty="0" smtClean="0">
              <a:solidFill>
                <a:srgbClr val="0000FF"/>
              </a:solidFill>
            </a:endParaRPr>
          </a:p>
          <a:p>
            <a:pPr marL="624205" indent="0">
              <a:spcBef>
                <a:spcPct val="0"/>
              </a:spcBef>
              <a:buClrTx/>
              <a:buSzTx/>
              <a:buNone/>
            </a:pPr>
            <a:r>
              <a:rPr lang="zh-CN" altLang="en-US" sz="2400" dirty="0" smtClean="0"/>
              <a:t>分解的正确性判定（算法）、分解的算法</a:t>
            </a:r>
            <a:endParaRPr lang="zh-CN" altLang="en-US" sz="2400" dirty="0" smtClean="0">
              <a:solidFill>
                <a:srgbClr val="0000FF"/>
              </a:solidFill>
            </a:endParaRPr>
          </a:p>
          <a:p>
            <a:pPr>
              <a:spcBef>
                <a:spcPct val="0"/>
              </a:spcBef>
              <a:buClrTx/>
              <a:buSzTx/>
              <a:buFontTx/>
              <a:buChar char="•"/>
            </a:pPr>
            <a:endParaRPr lang="zh-CN" altLang="en-US" sz="2400" dirty="0">
              <a:solidFill>
                <a:srgbClr val="0000FF"/>
              </a:solidFill>
            </a:endParaRPr>
          </a:p>
        </p:txBody>
      </p:sp>
      <p:sp>
        <p:nvSpPr>
          <p:cNvPr id="5" name="灯片编号占位符 5"/>
          <p:cNvSpPr>
            <a:spLocks noGrp="1"/>
          </p:cNvSpPr>
          <p:nvPr>
            <p:ph type="sldNum" sz="quarter" idx="12"/>
          </p:nvPr>
        </p:nvSpPr>
        <p:spPr/>
        <p:txBody>
          <a:bodyPr/>
          <a:lstStyle/>
          <a:p>
            <a:fld id="{5AF2B1AD-B4FF-44CD-80E2-5ED2F911F055}" type="slidenum">
              <a:rPr lang="en-US" altLang="zh-CN"/>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404664"/>
            <a:ext cx="8229600" cy="779934"/>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7</a:t>
            </a:r>
            <a:r>
              <a:rPr lang="zh-CN" altLang="en-US" sz="2800" dirty="0">
                <a:solidFill>
                  <a:schemeClr val="tx1"/>
                </a:solidFill>
                <a:latin typeface="华文新魏" panose="02010800040101010101" pitchFamily="2" charset="-122"/>
                <a:ea typeface="华文新魏" panose="02010800040101010101" pitchFamily="2" charset="-122"/>
              </a:rPr>
              <a:t>章 数据库设计</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3251" name="Rectangle 3"/>
          <p:cNvSpPr>
            <a:spLocks noGrp="1" noChangeArrowheads="1"/>
          </p:cNvSpPr>
          <p:nvPr>
            <p:ph idx="1"/>
          </p:nvPr>
        </p:nvSpPr>
        <p:spPr>
          <a:xfrm>
            <a:off x="457200" y="1628800"/>
            <a:ext cx="8229600" cy="4389437"/>
          </a:xfrm>
        </p:spPr>
        <p:txBody>
          <a:bodyPr/>
          <a:lstStyle/>
          <a:p>
            <a:pPr>
              <a:spcBef>
                <a:spcPct val="0"/>
              </a:spcBef>
              <a:buClrTx/>
              <a:buSzTx/>
              <a:buFontTx/>
              <a:buChar char="•"/>
            </a:pPr>
            <a:r>
              <a:rPr lang="zh-CN" altLang="en-US" sz="2400" dirty="0" smtClean="0"/>
              <a:t>数据库设计的一般步骤：</a:t>
            </a:r>
            <a:endParaRPr lang="zh-CN" altLang="en-US" sz="2400" dirty="0" smtClean="0">
              <a:solidFill>
                <a:srgbClr val="0000FF"/>
              </a:solidFill>
            </a:endParaRPr>
          </a:p>
          <a:p>
            <a:pPr>
              <a:spcBef>
                <a:spcPct val="0"/>
              </a:spcBef>
              <a:buClrTx/>
              <a:buSzTx/>
              <a:buFontTx/>
              <a:buNone/>
            </a:pPr>
            <a:r>
              <a:rPr lang="zh-CN" altLang="en-US" sz="2400" dirty="0" smtClean="0"/>
              <a:t>      需求分析</a:t>
            </a:r>
            <a:endParaRPr lang="zh-CN" altLang="en-US" sz="2400" dirty="0" smtClean="0"/>
          </a:p>
          <a:p>
            <a:pPr>
              <a:spcBef>
                <a:spcPct val="0"/>
              </a:spcBef>
              <a:buClrTx/>
              <a:buSzTx/>
              <a:buFontTx/>
              <a:buNone/>
            </a:pPr>
            <a:r>
              <a:rPr lang="zh-CN" altLang="en-US" sz="2400" dirty="0" smtClean="0"/>
              <a:t>            目标、策略、步骤、需求分析说明书。</a:t>
            </a:r>
            <a:endParaRPr lang="zh-CN" altLang="en-US" sz="2400" dirty="0" smtClean="0"/>
          </a:p>
          <a:p>
            <a:pPr>
              <a:spcBef>
                <a:spcPct val="0"/>
              </a:spcBef>
              <a:buClrTx/>
              <a:buSzTx/>
              <a:buFontTx/>
              <a:buNone/>
            </a:pPr>
            <a:r>
              <a:rPr lang="zh-CN" altLang="en-US" sz="2400" dirty="0" smtClean="0"/>
              <a:t>      </a:t>
            </a:r>
            <a:endParaRPr lang="zh-CN" altLang="en-US" sz="2400" dirty="0" smtClean="0"/>
          </a:p>
          <a:p>
            <a:pPr>
              <a:spcBef>
                <a:spcPct val="0"/>
              </a:spcBef>
              <a:buClrTx/>
              <a:buSzTx/>
              <a:buFontTx/>
              <a:buNone/>
            </a:pPr>
            <a:r>
              <a:rPr lang="zh-CN" altLang="en-US" sz="2400" dirty="0" smtClean="0"/>
              <a:t>      概念设计</a:t>
            </a:r>
            <a:endParaRPr lang="zh-CN" altLang="en-US" sz="2400" dirty="0" smtClean="0">
              <a:solidFill>
                <a:srgbClr val="0000FF"/>
              </a:solidFill>
            </a:endParaRPr>
          </a:p>
          <a:p>
            <a:pPr>
              <a:spcBef>
                <a:spcPct val="0"/>
              </a:spcBef>
              <a:buClrTx/>
              <a:buSzTx/>
              <a:buFontTx/>
              <a:buNone/>
            </a:pPr>
            <a:r>
              <a:rPr lang="zh-CN" altLang="en-US" sz="2400" dirty="0" smtClean="0"/>
              <a:t>            任务、工具、方法、步骤、局部</a:t>
            </a:r>
            <a:r>
              <a:rPr lang="en-US" altLang="zh-CN" sz="2400" dirty="0" smtClean="0"/>
              <a:t>ER</a:t>
            </a:r>
            <a:r>
              <a:rPr lang="zh-CN" altLang="en-US" sz="2400" dirty="0" smtClean="0"/>
              <a:t>图设计（确定实体、联系、属性、码）、视图集成（控制冗余、消除冲突、实施集成）、冲突的类型及其处理、集成的方法。</a:t>
            </a:r>
            <a:endParaRPr lang="zh-CN" altLang="en-US" sz="2400" dirty="0" smtClean="0"/>
          </a:p>
          <a:p>
            <a:pPr>
              <a:spcBef>
                <a:spcPct val="0"/>
              </a:spcBef>
              <a:buClrTx/>
              <a:buSzTx/>
              <a:buFontTx/>
              <a:buNone/>
            </a:pPr>
            <a:r>
              <a:rPr lang="zh-CN" altLang="en-US" sz="2400" dirty="0" smtClean="0"/>
              <a:t>            命名冲突</a:t>
            </a:r>
            <a:r>
              <a:rPr lang="en-US" altLang="zh-CN" sz="2400" dirty="0" smtClean="0">
                <a:latin typeface="Times New Roman" panose="02020603050405020304" pitchFamily="18" charset="0"/>
              </a:rPr>
              <a:t>——</a:t>
            </a:r>
            <a:r>
              <a:rPr lang="zh-CN" altLang="en-US" sz="2400" dirty="0" smtClean="0"/>
              <a:t>同名异义和同义异名、特征（属性）冲突</a:t>
            </a:r>
            <a:r>
              <a:rPr lang="en-US" altLang="zh-CN" sz="2400" dirty="0" smtClean="0">
                <a:latin typeface="Times New Roman" panose="02020603050405020304" pitchFamily="18" charset="0"/>
              </a:rPr>
              <a:t>——</a:t>
            </a:r>
            <a:r>
              <a:rPr lang="zh-CN" altLang="en-US" sz="2400" dirty="0" smtClean="0"/>
              <a:t>值、类型、范围、单位等等、结构冲突</a:t>
            </a:r>
            <a:r>
              <a:rPr lang="en-US" altLang="zh-CN" sz="2400" dirty="0" smtClean="0">
                <a:latin typeface="Times New Roman" panose="02020603050405020304" pitchFamily="18" charset="0"/>
              </a:rPr>
              <a:t>——</a:t>
            </a:r>
            <a:r>
              <a:rPr lang="zh-CN" altLang="en-US" sz="2400" dirty="0" smtClean="0"/>
              <a:t>联系方式、属性个数、属性次序、抽象级别。</a:t>
            </a:r>
            <a:endParaRPr lang="zh-CN" altLang="en-US" sz="2400" dirty="0" smtClean="0"/>
          </a:p>
          <a:p>
            <a:pPr>
              <a:spcBef>
                <a:spcPct val="0"/>
              </a:spcBef>
              <a:buClrTx/>
              <a:buSzTx/>
              <a:buFontTx/>
              <a:buNone/>
            </a:pPr>
            <a:r>
              <a:rPr lang="zh-CN" altLang="en-US" sz="2400" dirty="0" smtClean="0"/>
              <a:t>      </a:t>
            </a:r>
            <a:endParaRPr lang="zh-CN" altLang="en-US" sz="2400" dirty="0" smtClean="0"/>
          </a:p>
          <a:p>
            <a:pPr marL="0" indent="0">
              <a:lnSpc>
                <a:spcPct val="90000"/>
              </a:lnSpc>
              <a:spcBef>
                <a:spcPct val="0"/>
              </a:spcBef>
              <a:buClrTx/>
              <a:buSzTx/>
              <a:buNone/>
            </a:pPr>
            <a:endParaRPr lang="zh-CN" altLang="en-US" sz="2400" dirty="0"/>
          </a:p>
        </p:txBody>
      </p:sp>
      <p:sp>
        <p:nvSpPr>
          <p:cNvPr id="7" name="灯片编号占位符 5"/>
          <p:cNvSpPr>
            <a:spLocks noGrp="1"/>
          </p:cNvSpPr>
          <p:nvPr>
            <p:ph type="sldNum" sz="quarter" idx="12"/>
          </p:nvPr>
        </p:nvSpPr>
        <p:spPr/>
        <p:txBody>
          <a:bodyPr/>
          <a:lstStyle/>
          <a:p>
            <a:fld id="{B46A4244-BF10-421D-A715-772DCA4C6D93}" type="slidenum">
              <a:rPr lang="en-US" altLang="zh-CN"/>
            </a:fld>
            <a:endParaRPr lang="en-US" altLang="zh-CN"/>
          </a:p>
        </p:txBody>
      </p:sp>
      <p:sp>
        <p:nvSpPr>
          <p:cNvPr id="53253" name="Line 5"/>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67544" y="620688"/>
            <a:ext cx="8229600" cy="5616624"/>
          </a:xfrm>
        </p:spPr>
        <p:txBody>
          <a:bodyPr/>
          <a:lstStyle/>
          <a:p>
            <a:pPr marL="0" indent="0">
              <a:spcBef>
                <a:spcPct val="0"/>
              </a:spcBef>
              <a:buClrTx/>
              <a:buSzTx/>
              <a:buNone/>
            </a:pPr>
            <a:r>
              <a:rPr lang="zh-CN" altLang="en-US" sz="2200" dirty="0" smtClean="0"/>
              <a:t>逻辑设计</a:t>
            </a:r>
            <a:endParaRPr lang="zh-CN" altLang="en-US" sz="2200" dirty="0"/>
          </a:p>
          <a:p>
            <a:pPr>
              <a:spcBef>
                <a:spcPct val="0"/>
              </a:spcBef>
              <a:buClrTx/>
              <a:buSzTx/>
              <a:buFontTx/>
              <a:buNone/>
            </a:pPr>
            <a:r>
              <a:rPr lang="zh-CN" altLang="en-US" sz="2200" dirty="0"/>
              <a:t>            </a:t>
            </a:r>
            <a:r>
              <a:rPr lang="en-US" altLang="zh-CN" sz="2200" dirty="0"/>
              <a:t>ER</a:t>
            </a:r>
            <a:r>
              <a:rPr lang="zh-CN" altLang="en-US" sz="2200" dirty="0"/>
              <a:t>模型</a:t>
            </a:r>
            <a:r>
              <a:rPr lang="zh-CN" altLang="en-US" sz="2200" dirty="0">
                <a:sym typeface="Wingdings" panose="05000000000000000000" pitchFamily="2" charset="2"/>
              </a:rPr>
              <a:t>一般的关系模型</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联系的消化</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一般关系模型特定的关系系统模型</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优化：关系的水平分解、垂直分解（规范化）。</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抽取子模式。</a:t>
            </a:r>
            <a:r>
              <a:rPr lang="zh-CN" altLang="en-US" sz="2400" dirty="0"/>
              <a:t>            </a:t>
            </a:r>
            <a:endParaRPr lang="en-US" altLang="zh-CN" sz="2400" dirty="0" smtClean="0"/>
          </a:p>
          <a:p>
            <a:pPr>
              <a:spcBef>
                <a:spcPct val="0"/>
              </a:spcBef>
              <a:buClrTx/>
              <a:buSzTx/>
              <a:buFontTx/>
              <a:buNone/>
            </a:pPr>
            <a:r>
              <a:rPr lang="zh-CN" altLang="en-US" sz="2400" dirty="0" smtClean="0"/>
              <a:t>物理设计</a:t>
            </a:r>
            <a:endParaRPr lang="zh-CN" altLang="en-US" sz="2400" dirty="0" smtClean="0"/>
          </a:p>
          <a:p>
            <a:pPr>
              <a:spcBef>
                <a:spcPct val="0"/>
              </a:spcBef>
              <a:buClrTx/>
              <a:buSzTx/>
              <a:buFontTx/>
              <a:buNone/>
            </a:pPr>
            <a:r>
              <a:rPr lang="zh-CN" altLang="en-US" sz="2400" dirty="0" smtClean="0"/>
              <a:t>            存储结构（存取路径</a:t>
            </a:r>
            <a:r>
              <a:rPr lang="en-US" altLang="zh-CN" sz="2400" dirty="0" smtClean="0">
                <a:latin typeface="Times New Roman" panose="02020603050405020304" pitchFamily="18" charset="0"/>
              </a:rPr>
              <a:t>——</a:t>
            </a:r>
            <a:r>
              <a:rPr lang="zh-CN" altLang="en-US" sz="2400" dirty="0" smtClean="0"/>
              <a:t>索引、聚簇、存放位置、系统配置）、存取方法。</a:t>
            </a:r>
            <a:endParaRPr lang="zh-CN" altLang="en-US" sz="2400" dirty="0" smtClean="0"/>
          </a:p>
          <a:p>
            <a:pPr>
              <a:spcBef>
                <a:spcPct val="0"/>
              </a:spcBef>
              <a:buClrTx/>
              <a:buSzTx/>
              <a:buFontTx/>
              <a:buNone/>
            </a:pPr>
            <a:endParaRPr lang="zh-CN" altLang="en-US" sz="2400" dirty="0" smtClean="0"/>
          </a:p>
          <a:p>
            <a:pPr>
              <a:spcBef>
                <a:spcPct val="0"/>
              </a:spcBef>
              <a:buClrTx/>
              <a:buSzTx/>
              <a:buFontTx/>
              <a:buNone/>
            </a:pPr>
            <a:r>
              <a:rPr lang="zh-CN" altLang="en-US" sz="2400" dirty="0" smtClean="0"/>
              <a:t>      实现设计</a:t>
            </a:r>
            <a:endParaRPr lang="zh-CN" altLang="en-US" sz="2400" dirty="0" smtClean="0"/>
          </a:p>
          <a:p>
            <a:pPr>
              <a:spcBef>
                <a:spcPct val="0"/>
              </a:spcBef>
              <a:buClrTx/>
              <a:buSzTx/>
              <a:buFontTx/>
              <a:buNone/>
            </a:pPr>
            <a:r>
              <a:rPr lang="zh-CN" altLang="en-US" sz="2400" dirty="0" smtClean="0"/>
              <a:t>            </a:t>
            </a:r>
            <a:r>
              <a:rPr lang="en-US" altLang="zh-CN" sz="2400" dirty="0" smtClean="0"/>
              <a:t>DB</a:t>
            </a:r>
            <a:r>
              <a:rPr lang="zh-CN" altLang="en-US" sz="2400" dirty="0" smtClean="0"/>
              <a:t>定义、装载、编程、</a:t>
            </a:r>
            <a:r>
              <a:rPr lang="en-US" altLang="zh-CN" sz="2400" dirty="0" smtClean="0"/>
              <a:t>DBS</a:t>
            </a:r>
            <a:r>
              <a:rPr lang="zh-CN" altLang="en-US" sz="2400" dirty="0" smtClean="0"/>
              <a:t>试运行。</a:t>
            </a:r>
            <a:endParaRPr lang="zh-CN" altLang="en-US" sz="2400" dirty="0" smtClean="0"/>
          </a:p>
          <a:p>
            <a:pPr>
              <a:spcBef>
                <a:spcPct val="0"/>
              </a:spcBef>
              <a:buClrTx/>
              <a:buSzTx/>
              <a:buFontTx/>
              <a:buNone/>
            </a:pPr>
            <a:r>
              <a:rPr lang="zh-CN" altLang="en-US" sz="2400" dirty="0" smtClean="0"/>
              <a:t>      运行与维护</a:t>
            </a:r>
            <a:endParaRPr lang="zh-CN" altLang="en-US" sz="2400" dirty="0" smtClean="0"/>
          </a:p>
          <a:p>
            <a:pPr>
              <a:spcBef>
                <a:spcPct val="0"/>
              </a:spcBef>
              <a:buClrTx/>
              <a:buSzTx/>
              <a:buFontTx/>
              <a:buNone/>
            </a:pPr>
            <a:r>
              <a:rPr lang="zh-CN" altLang="en-US" sz="2400" dirty="0" smtClean="0"/>
              <a:t>            安全性和完整性控制、转储与恢复、性能监测、分析与改进、重组、重构。</a:t>
            </a:r>
            <a:endParaRPr lang="zh-CN" altLang="en-US" sz="2400" dirty="0" smtClean="0"/>
          </a:p>
          <a:p>
            <a:pPr>
              <a:spcBef>
                <a:spcPct val="0"/>
              </a:spcBef>
              <a:buClrTx/>
              <a:buSzTx/>
              <a:buFontTx/>
              <a:buNone/>
            </a:pPr>
            <a:endParaRPr lang="zh-CN" altLang="en-US" sz="2400" dirty="0"/>
          </a:p>
        </p:txBody>
      </p:sp>
      <p:sp>
        <p:nvSpPr>
          <p:cNvPr id="5" name="灯片编号占位符 5"/>
          <p:cNvSpPr>
            <a:spLocks noGrp="1"/>
          </p:cNvSpPr>
          <p:nvPr>
            <p:ph type="sldNum" sz="quarter" idx="12"/>
          </p:nvPr>
        </p:nvSpPr>
        <p:spPr/>
        <p:txBody>
          <a:bodyPr/>
          <a:lstStyle/>
          <a:p>
            <a:fld id="{0E3C702F-0496-451E-9AC3-B5F8796878BE}" type="slidenum">
              <a:rPr lang="en-US" altLang="zh-CN"/>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3"/>
          <p:cNvSpPr>
            <a:spLocks noGrp="1"/>
          </p:cNvSpPr>
          <p:nvPr>
            <p:ph type="sldNum" sz="quarter" idx="12"/>
          </p:nvPr>
        </p:nvSpPr>
        <p:spPr/>
        <p:txBody>
          <a:bodyPr/>
          <a:lstStyle/>
          <a:p>
            <a:fld id="{1B00C3E1-1307-4EB7-A2CB-FFC3FA71BD44}" type="slidenum">
              <a:rPr lang="en-US" altLang="zh-CN"/>
            </a:fld>
            <a:endParaRPr lang="en-US" altLang="zh-CN"/>
          </a:p>
        </p:txBody>
      </p:sp>
      <p:graphicFrame>
        <p:nvGraphicFramePr>
          <p:cNvPr id="78164" name="Group 340"/>
          <p:cNvGraphicFramePr>
            <a:graphicFrameLocks noGrp="1"/>
          </p:cNvGraphicFramePr>
          <p:nvPr/>
        </p:nvGraphicFramePr>
        <p:xfrm>
          <a:off x="251147" y="927124"/>
          <a:ext cx="8569325" cy="5310188"/>
        </p:xfrm>
        <a:graphic>
          <a:graphicData uri="http://schemas.openxmlformats.org/drawingml/2006/table">
            <a:tbl>
              <a:tblPr/>
              <a:tblGrid>
                <a:gridCol w="1079500"/>
                <a:gridCol w="1296988"/>
                <a:gridCol w="454025"/>
                <a:gridCol w="265112"/>
                <a:gridCol w="1223963"/>
                <a:gridCol w="233362"/>
                <a:gridCol w="776288"/>
                <a:gridCol w="1295400"/>
                <a:gridCol w="1944687"/>
              </a:tblGrid>
              <a:tr h="534988">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rPr>
                        <a:t>课题一：</a:t>
                      </a:r>
                      <a:endPar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数据库实验</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地点</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南一楼</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406400">
                <a:tc rowSpan="4">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指导教师：</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王宏</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87541234</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所在院系：</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系办电话：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87544321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学生姓名</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rPr>
                        <a:t>学号</a:t>
                      </a:r>
                      <a:endPar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所属院系</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班级</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张三</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13900000001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李四</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87546789</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课题二：</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电子器件制作</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地点</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西九楼</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406400">
                <a:tc rowSpan="5">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指导教师：</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张悦</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87542345</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所在院系：</a:t>
                      </a: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电子系</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系办电话：</a:t>
                      </a: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87545432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学生姓名</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学号</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所属院系</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班级</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张三</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13900000001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李四</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87546789</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赵六</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05</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0603</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87549876</a:t>
                      </a:r>
                      <a:endParaRPr kumimoji="1"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2AB70A6-87FA-4517-9F41-6396F9B8735A}" type="slidenum">
              <a:rPr lang="en-US" altLang="zh-CN"/>
            </a:fld>
            <a:endParaRPr lang="en-US" altLang="zh-CN"/>
          </a:p>
        </p:txBody>
      </p:sp>
      <p:sp>
        <p:nvSpPr>
          <p:cNvPr id="78851" name="Rectangle 3"/>
          <p:cNvSpPr>
            <a:spLocks noChangeArrowheads="1"/>
          </p:cNvSpPr>
          <p:nvPr/>
        </p:nvSpPr>
        <p:spPr bwMode="auto">
          <a:xfrm>
            <a:off x="1828800" y="1081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78850" name="Object 2"/>
          <p:cNvGraphicFramePr>
            <a:graphicFrameLocks noChangeAspect="1"/>
          </p:cNvGraphicFramePr>
          <p:nvPr/>
        </p:nvGraphicFramePr>
        <p:xfrm>
          <a:off x="323528" y="228600"/>
          <a:ext cx="8534400" cy="6326188"/>
        </p:xfrm>
        <a:graphic>
          <a:graphicData uri="http://schemas.openxmlformats.org/presentationml/2006/ole">
            <mc:AlternateContent xmlns:mc="http://schemas.openxmlformats.org/markup-compatibility/2006">
              <mc:Choice xmlns:v="urn:schemas-microsoft-com:vml" Requires="v">
                <p:oleObj spid="_x0000_s78913" name="图片" r:id="rId1" imgW="5496560" imgH="4705350" progId="Word.Picture.8">
                  <p:embed/>
                </p:oleObj>
              </mc:Choice>
              <mc:Fallback>
                <p:oleObj name="图片" r:id="rId1" imgW="5496560" imgH="470535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8600"/>
                        <a:ext cx="8534400" cy="632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44616"/>
          </a:xfrm>
        </p:spPr>
        <p:txBody>
          <a:bodyPr/>
          <a:lstStyle/>
          <a:p>
            <a:pPr>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smtClean="0">
                <a:latin typeface="华文新魏" panose="02010800040101010101" pitchFamily="2" charset="-122"/>
                <a:ea typeface="华文新魏" panose="02010800040101010101" pitchFamily="2" charset="-122"/>
              </a:rPr>
              <a:t>6</a:t>
            </a:r>
            <a:r>
              <a:rPr lang="zh-CN" altLang="en-US" sz="2800" dirty="0" smtClean="0">
                <a:latin typeface="华文新魏" panose="02010800040101010101" pitchFamily="2" charset="-122"/>
                <a:ea typeface="华文新魏" panose="02010800040101010101" pitchFamily="2" charset="-122"/>
              </a:rPr>
              <a:t>章  关系数据理论</a:t>
            </a:r>
            <a:endParaRPr lang="zh-CN" altLang="en-US"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关系规范化分析与理论</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函数依赖、多值依赖、操作异常、范式（主属性</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非主属性）</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函数依赖的公理系统</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算法：属性闭包、最小依赖集、关系分解</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分解的正确性</a:t>
            </a:r>
            <a:endParaRPr lang="zh-CN" altLang="en-US"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smtClean="0">
                <a:latin typeface="华文新魏" panose="02010800040101010101" pitchFamily="2" charset="-122"/>
                <a:ea typeface="华文新魏" panose="02010800040101010101" pitchFamily="2" charset="-122"/>
              </a:rPr>
              <a:t>7</a:t>
            </a:r>
            <a:r>
              <a:rPr lang="zh-CN" altLang="en-US" sz="2800" dirty="0" smtClean="0">
                <a:latin typeface="华文新魏" panose="02010800040101010101" pitchFamily="2" charset="-122"/>
                <a:ea typeface="华文新魏" panose="02010800040101010101" pitchFamily="2" charset="-122"/>
              </a:rPr>
              <a:t>章 数据库设计</a:t>
            </a:r>
            <a:endParaRPr lang="zh-CN" altLang="en-US"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主要阶段及其基本手段、概念、逻辑、物理</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smtClean="0">
                <a:latin typeface="华文新魏" panose="02010800040101010101" pitchFamily="2" charset="-122"/>
                <a:ea typeface="华文新魏" panose="02010800040101010101" pitchFamily="2" charset="-122"/>
              </a:rPr>
              <a:t>     ER</a:t>
            </a:r>
            <a:r>
              <a:rPr lang="zh-CN" altLang="en-US" sz="2800" dirty="0" smtClean="0">
                <a:latin typeface="华文新魏" panose="02010800040101010101" pitchFamily="2" charset="-122"/>
                <a:ea typeface="华文新魏" panose="02010800040101010101" pitchFamily="2" charset="-122"/>
              </a:rPr>
              <a:t>图、关系模型</a:t>
            </a:r>
            <a:endParaRPr lang="zh-CN" altLang="en-US" sz="2800" dirty="0" smtClean="0">
              <a:latin typeface="华文新魏" panose="02010800040101010101" pitchFamily="2" charset="-122"/>
              <a:ea typeface="华文新魏" panose="02010800040101010101" pitchFamily="2" charset="-122"/>
            </a:endParaRPr>
          </a:p>
          <a:p>
            <a:pPr marL="0" indent="0">
              <a:buNone/>
            </a:pPr>
            <a:endParaRPr lang="zh-CN" altLang="en-US" sz="2800" dirty="0"/>
          </a:p>
        </p:txBody>
      </p:sp>
      <p:sp>
        <p:nvSpPr>
          <p:cNvPr id="4" name="灯片编号占位符 3"/>
          <p:cNvSpPr>
            <a:spLocks noGrp="1"/>
          </p:cNvSpPr>
          <p:nvPr>
            <p:ph type="sldNum" sz="quarter" idx="12"/>
          </p:nvPr>
        </p:nvSpPr>
        <p:spPr/>
        <p:txBody>
          <a:bodyPr/>
          <a:lstStyle/>
          <a:p>
            <a:fld id="{5B9D54F0-6DD8-4C57-8B98-61988B87F022}"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606202"/>
            <a:ext cx="8229600" cy="590550"/>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9</a:t>
            </a:r>
            <a:r>
              <a:rPr lang="zh-CN" altLang="en-US" sz="2800" dirty="0">
                <a:solidFill>
                  <a:schemeClr val="tx1"/>
                </a:solidFill>
                <a:latin typeface="华文新魏" panose="02010800040101010101" pitchFamily="2" charset="-122"/>
                <a:ea typeface="华文新魏" panose="02010800040101010101" pitchFamily="2" charset="-122"/>
              </a:rPr>
              <a:t>章 关系查询处理和查询优化</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7347" name="Rectangle 3"/>
          <p:cNvSpPr>
            <a:spLocks noGrp="1" noChangeArrowheads="1"/>
          </p:cNvSpPr>
          <p:nvPr>
            <p:ph idx="1"/>
          </p:nvPr>
        </p:nvSpPr>
        <p:spPr/>
        <p:txBody>
          <a:bodyPr/>
          <a:lstStyle/>
          <a:p>
            <a:pPr>
              <a:lnSpc>
                <a:spcPct val="150000"/>
              </a:lnSpc>
              <a:spcBef>
                <a:spcPct val="0"/>
              </a:spcBef>
              <a:buClrTx/>
              <a:buSzPct val="60000"/>
              <a:buFont typeface="Wingdings" panose="05000000000000000000" pitchFamily="2" charset="2"/>
              <a:buChar char="Ø"/>
            </a:pPr>
            <a:r>
              <a:rPr lang="zh-CN" altLang="en-US" sz="2400" dirty="0"/>
              <a:t>查询处理的</a:t>
            </a:r>
            <a:r>
              <a:rPr lang="zh-CN" altLang="en-US" sz="2400" dirty="0" smtClean="0"/>
              <a:t>步骤</a:t>
            </a:r>
            <a:endParaRPr lang="en-US" altLang="zh-CN" sz="2400" dirty="0" smtClean="0"/>
          </a:p>
          <a:p>
            <a:pPr>
              <a:lnSpc>
                <a:spcPct val="150000"/>
              </a:lnSpc>
              <a:spcBef>
                <a:spcPct val="0"/>
              </a:spcBef>
              <a:buClrTx/>
              <a:buSzPct val="60000"/>
              <a:buFont typeface="Wingdings" panose="05000000000000000000" pitchFamily="2" charset="2"/>
              <a:buChar char="Ø"/>
            </a:pPr>
            <a:r>
              <a:rPr lang="zh-CN" altLang="en-US" sz="2400" dirty="0" smtClean="0"/>
              <a:t>查询优化的实例分析</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Ø"/>
            </a:pPr>
            <a:r>
              <a:rPr lang="zh-CN" altLang="en-US" sz="2400" dirty="0"/>
              <a:t>选择、连接操作算法的不同实现</a:t>
            </a:r>
            <a:r>
              <a:rPr lang="zh-CN" altLang="en-US" sz="2400" dirty="0" smtClean="0"/>
              <a:t>方式</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Ø"/>
            </a:pPr>
            <a:r>
              <a:rPr lang="zh-CN" altLang="en-US" sz="2400" dirty="0" smtClean="0"/>
              <a:t>代数优化（关系代数</a:t>
            </a:r>
            <a:r>
              <a:rPr lang="zh-CN" altLang="en-US" sz="2400" dirty="0"/>
              <a:t>语法树的启发式</a:t>
            </a:r>
            <a:r>
              <a:rPr lang="zh-CN" altLang="en-US" sz="2400" dirty="0" smtClean="0"/>
              <a:t>优化）</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Ø"/>
            </a:pPr>
            <a:r>
              <a:rPr lang="zh-CN" altLang="en-US" sz="2400" dirty="0"/>
              <a:t>物理优化的</a:t>
            </a:r>
            <a:r>
              <a:rPr lang="zh-CN" altLang="en-US" sz="2400" dirty="0" smtClean="0"/>
              <a:t>启发式规则</a:t>
            </a:r>
            <a:endParaRPr lang="zh-CN" altLang="en-US" sz="2400" dirty="0">
              <a:solidFill>
                <a:srgbClr val="0000FF"/>
              </a:solidFill>
            </a:endParaRPr>
          </a:p>
          <a:p>
            <a:pPr>
              <a:lnSpc>
                <a:spcPct val="150000"/>
              </a:lnSpc>
              <a:spcBef>
                <a:spcPct val="0"/>
              </a:spcBef>
              <a:buClrTx/>
              <a:buSzTx/>
              <a:buFontTx/>
              <a:buNone/>
            </a:pPr>
            <a:r>
              <a:rPr lang="zh-CN" altLang="en-US" sz="2400" dirty="0"/>
              <a:t>     选择操作、连接</a:t>
            </a:r>
            <a:r>
              <a:rPr lang="zh-CN" altLang="en-US" sz="2400" dirty="0" smtClean="0"/>
              <a:t>操作、基于</a:t>
            </a:r>
            <a:r>
              <a:rPr lang="zh-CN" altLang="en-US" sz="2400" dirty="0"/>
              <a:t>代价的</a:t>
            </a:r>
            <a:r>
              <a:rPr lang="zh-CN" altLang="en-US" sz="2400" dirty="0" smtClean="0"/>
              <a:t>优化（统计</a:t>
            </a:r>
            <a:r>
              <a:rPr lang="zh-CN" altLang="en-US" sz="2400" dirty="0"/>
              <a:t>信息、</a:t>
            </a:r>
            <a:r>
              <a:rPr lang="zh-CN" altLang="en-US" sz="2400" dirty="0" smtClean="0"/>
              <a:t>代价估算模型）</a:t>
            </a:r>
            <a:endParaRPr lang="zh-CN" altLang="en-US" sz="2400" dirty="0"/>
          </a:p>
        </p:txBody>
      </p:sp>
      <p:sp>
        <p:nvSpPr>
          <p:cNvPr id="7" name="灯片编号占位符 5"/>
          <p:cNvSpPr>
            <a:spLocks noGrp="1"/>
          </p:cNvSpPr>
          <p:nvPr>
            <p:ph type="sldNum" sz="quarter" idx="12"/>
          </p:nvPr>
        </p:nvSpPr>
        <p:spPr/>
        <p:txBody>
          <a:bodyPr/>
          <a:lstStyle/>
          <a:p>
            <a:fld id="{B2FB1418-60F3-4467-A0AC-C3DA644DCAB0}" type="slidenum">
              <a:rPr lang="en-US" altLang="zh-CN"/>
            </a:fld>
            <a:endParaRPr lang="en-US" altLang="zh-CN"/>
          </a:p>
        </p:txBody>
      </p:sp>
      <p:sp>
        <p:nvSpPr>
          <p:cNvPr id="57348"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620688"/>
            <a:ext cx="8229600" cy="56693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10</a:t>
            </a:r>
            <a:r>
              <a:rPr lang="zh-CN" altLang="en-US" sz="2800" dirty="0">
                <a:solidFill>
                  <a:schemeClr val="tx1"/>
                </a:solidFill>
                <a:latin typeface="华文新魏" panose="02010800040101010101" pitchFamily="2" charset="-122"/>
                <a:ea typeface="华文新魏" panose="02010800040101010101" pitchFamily="2" charset="-122"/>
              </a:rPr>
              <a:t>章 数据库恢复技术</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8371" name="Rectangle 3"/>
          <p:cNvSpPr>
            <a:spLocks noGrp="1" noChangeArrowheads="1"/>
          </p:cNvSpPr>
          <p:nvPr>
            <p:ph idx="1"/>
          </p:nvPr>
        </p:nvSpPr>
        <p:spPr>
          <a:xfrm>
            <a:off x="457200" y="1556792"/>
            <a:ext cx="8229600" cy="4389437"/>
          </a:xfrm>
        </p:spPr>
        <p:txBody>
          <a:bodyPr/>
          <a:lstStyle/>
          <a:p>
            <a:pPr>
              <a:spcBef>
                <a:spcPct val="0"/>
              </a:spcBef>
              <a:buClrTx/>
              <a:buSzTx/>
              <a:buFont typeface="Wingdings" panose="05000000000000000000" pitchFamily="2" charset="2"/>
              <a:buChar char="Ø"/>
            </a:pPr>
            <a:r>
              <a:rPr lang="zh-CN" altLang="en-US" sz="2400" dirty="0"/>
              <a:t>恢复的含义、目标。</a:t>
            </a:r>
            <a:endParaRPr lang="zh-CN" altLang="en-US" sz="2400" dirty="0"/>
          </a:p>
          <a:p>
            <a:pPr>
              <a:spcBef>
                <a:spcPct val="0"/>
              </a:spcBef>
              <a:buClrTx/>
              <a:buSzTx/>
              <a:buFont typeface="Wingdings" panose="05000000000000000000" pitchFamily="2" charset="2"/>
              <a:buChar char="Ø"/>
            </a:pPr>
            <a:r>
              <a:rPr lang="zh-CN" altLang="en-US" sz="2400" dirty="0"/>
              <a:t> </a:t>
            </a:r>
            <a:r>
              <a:rPr lang="en-US" altLang="zh-CN" sz="2400" dirty="0"/>
              <a:t>DBS</a:t>
            </a:r>
            <a:r>
              <a:rPr lang="zh-CN" altLang="en-US" sz="2400" dirty="0"/>
              <a:t>故障分类</a:t>
            </a:r>
            <a:r>
              <a:rPr lang="en-US" altLang="zh-CN" sz="2400" dirty="0">
                <a:latin typeface="Times New Roman" panose="02020603050405020304" pitchFamily="18" charset="0"/>
              </a:rPr>
              <a:t>——</a:t>
            </a:r>
            <a:r>
              <a:rPr lang="zh-CN" altLang="en-US" sz="2400" dirty="0"/>
              <a:t>事务、系统（硬件、软件、操作、停掉电）、介质</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恢复的基本思想</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备份的方式</a:t>
            </a:r>
            <a:r>
              <a:rPr lang="en-US" altLang="zh-CN" sz="2400" dirty="0">
                <a:latin typeface="Times New Roman" panose="02020603050405020304" pitchFamily="18" charset="0"/>
              </a:rPr>
              <a:t>——</a:t>
            </a:r>
            <a:r>
              <a:rPr lang="zh-CN" altLang="en-US" sz="2400" dirty="0"/>
              <a:t>静态、动态。</a:t>
            </a:r>
            <a:endParaRPr lang="zh-CN" altLang="en-US" sz="2400" dirty="0"/>
          </a:p>
          <a:p>
            <a:pPr>
              <a:spcBef>
                <a:spcPct val="0"/>
              </a:spcBef>
              <a:buClrTx/>
              <a:buSzTx/>
              <a:buFont typeface="Wingdings" panose="05000000000000000000" pitchFamily="2" charset="2"/>
              <a:buChar char="Ø"/>
            </a:pPr>
            <a:r>
              <a:rPr lang="zh-CN" altLang="en-US" sz="2400" dirty="0"/>
              <a:t> 备份的策略</a:t>
            </a:r>
            <a:r>
              <a:rPr lang="en-US" altLang="zh-CN" sz="2400" dirty="0">
                <a:latin typeface="Times New Roman" panose="02020603050405020304" pitchFamily="18" charset="0"/>
              </a:rPr>
              <a:t>——</a:t>
            </a:r>
            <a:r>
              <a:rPr lang="zh-CN" altLang="en-US" sz="2400" dirty="0"/>
              <a:t>海量、增量。</a:t>
            </a:r>
            <a:endParaRPr lang="zh-CN" altLang="en-US" sz="2400" dirty="0"/>
          </a:p>
          <a:p>
            <a:pPr>
              <a:spcBef>
                <a:spcPct val="0"/>
              </a:spcBef>
              <a:buClrTx/>
              <a:buSzTx/>
              <a:buFont typeface="Wingdings" panose="05000000000000000000" pitchFamily="2" charset="2"/>
              <a:buChar char="Ø"/>
            </a:pPr>
            <a:r>
              <a:rPr lang="zh-CN" altLang="en-US" sz="2400" dirty="0"/>
              <a:t> 日志的概念、日志记录、日志的管理</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恢复的策略</a:t>
            </a:r>
            <a:r>
              <a:rPr lang="en-US" altLang="zh-CN" sz="2400" dirty="0">
                <a:latin typeface="Times New Roman" panose="02020603050405020304" pitchFamily="18" charset="0"/>
              </a:rPr>
              <a:t>——</a:t>
            </a:r>
            <a:r>
              <a:rPr lang="zh-CN" altLang="en-US" sz="2400" dirty="0"/>
              <a:t>事务故障、系统故障、介质故障</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检查点对恢复的</a:t>
            </a:r>
            <a:r>
              <a:rPr lang="zh-CN" altLang="en-US" sz="2400" dirty="0" smtClean="0"/>
              <a:t>影响</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镜像技术。</a:t>
            </a:r>
            <a:endParaRPr lang="zh-CN" altLang="en-US" sz="2400" dirty="0"/>
          </a:p>
          <a:p>
            <a:pPr>
              <a:lnSpc>
                <a:spcPct val="80000"/>
              </a:lnSpc>
              <a:spcBef>
                <a:spcPct val="0"/>
              </a:spcBef>
              <a:buClrTx/>
              <a:buSzTx/>
              <a:buFontTx/>
              <a:buChar char="•"/>
            </a:pPr>
            <a:endParaRPr lang="zh-CN" altLang="en-US" sz="2400" dirty="0"/>
          </a:p>
          <a:p>
            <a:pPr>
              <a:lnSpc>
                <a:spcPct val="80000"/>
              </a:lnSpc>
              <a:spcBef>
                <a:spcPct val="0"/>
              </a:spcBef>
              <a:buClrTx/>
              <a:buSzTx/>
              <a:buFontTx/>
              <a:buChar char="•"/>
            </a:pPr>
            <a:r>
              <a:rPr lang="zh-CN" altLang="en-US" sz="2400" dirty="0">
                <a:solidFill>
                  <a:srgbClr val="FF3300"/>
                </a:solidFill>
              </a:rPr>
              <a:t> 从原理上掌握对某种故障及日志应该如何恢复保证数据库能恢复到某个正确</a:t>
            </a:r>
            <a:r>
              <a:rPr lang="zh-CN" altLang="en-US" sz="2400" dirty="0" smtClean="0">
                <a:solidFill>
                  <a:srgbClr val="FF3300"/>
                </a:solidFill>
              </a:rPr>
              <a:t>状态，恢复的过程。</a:t>
            </a:r>
            <a:endParaRPr lang="zh-CN" altLang="en-US" sz="2400" dirty="0">
              <a:solidFill>
                <a:srgbClr val="FF3300"/>
              </a:solidFill>
            </a:endParaRPr>
          </a:p>
        </p:txBody>
      </p:sp>
      <p:sp>
        <p:nvSpPr>
          <p:cNvPr id="7" name="灯片编号占位符 5"/>
          <p:cNvSpPr>
            <a:spLocks noGrp="1"/>
          </p:cNvSpPr>
          <p:nvPr>
            <p:ph type="sldNum" sz="quarter" idx="12"/>
          </p:nvPr>
        </p:nvSpPr>
        <p:spPr/>
        <p:txBody>
          <a:bodyPr/>
          <a:lstStyle/>
          <a:p>
            <a:fld id="{6BEBECC4-E0C1-4CD5-A7D1-A93861B4138E}" type="slidenum">
              <a:rPr lang="en-US" altLang="zh-CN"/>
            </a:fld>
            <a:endParaRPr lang="en-US" altLang="zh-CN"/>
          </a:p>
        </p:txBody>
      </p:sp>
      <p:sp>
        <p:nvSpPr>
          <p:cNvPr id="58372"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88640"/>
            <a:ext cx="8229600" cy="638944"/>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11</a:t>
            </a:r>
            <a:r>
              <a:rPr lang="zh-CN" altLang="en-US" sz="2800" dirty="0">
                <a:solidFill>
                  <a:schemeClr val="tx1"/>
                </a:solidFill>
                <a:latin typeface="华文新魏" panose="02010800040101010101" pitchFamily="2" charset="-122"/>
                <a:ea typeface="华文新魏" panose="02010800040101010101" pitchFamily="2" charset="-122"/>
              </a:rPr>
              <a:t>章 并发控制</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9395" name="Rectangle 3"/>
          <p:cNvSpPr>
            <a:spLocks noGrp="1" noChangeArrowheads="1"/>
          </p:cNvSpPr>
          <p:nvPr>
            <p:ph idx="1"/>
          </p:nvPr>
        </p:nvSpPr>
        <p:spPr>
          <a:xfrm>
            <a:off x="457200" y="1124744"/>
            <a:ext cx="8229600" cy="5112568"/>
          </a:xfrm>
        </p:spPr>
        <p:txBody>
          <a:bodyPr/>
          <a:lstStyle/>
          <a:p>
            <a:pPr>
              <a:spcBef>
                <a:spcPct val="0"/>
              </a:spcBef>
              <a:buClrTx/>
              <a:buSzTx/>
              <a:buFont typeface="Wingdings" panose="05000000000000000000" pitchFamily="2" charset="2"/>
              <a:buChar char="Ø"/>
            </a:pPr>
            <a:r>
              <a:rPr lang="zh-CN" altLang="en-US" sz="2400" dirty="0"/>
              <a:t>事务的概念、构成方式、</a:t>
            </a:r>
            <a:r>
              <a:rPr lang="en-US" altLang="zh-CN" sz="2400" dirty="0"/>
              <a:t>ACID</a:t>
            </a:r>
            <a:r>
              <a:rPr lang="zh-CN" altLang="en-US" sz="2400" dirty="0"/>
              <a:t>特性</a:t>
            </a:r>
            <a:r>
              <a:rPr lang="zh-CN" altLang="en-US" sz="2400" dirty="0" smtClean="0"/>
              <a:t>。</a:t>
            </a:r>
            <a:endParaRPr lang="zh-CN" altLang="en-US" sz="2400" dirty="0" smtClean="0">
              <a:solidFill>
                <a:srgbClr val="0000FF"/>
              </a:solidFill>
            </a:endParaRPr>
          </a:p>
          <a:p>
            <a:pPr>
              <a:spcBef>
                <a:spcPct val="0"/>
              </a:spcBef>
              <a:buClrTx/>
              <a:buSzTx/>
              <a:buFont typeface="Wingdings" panose="05000000000000000000" pitchFamily="2" charset="2"/>
              <a:buChar char="Ø"/>
            </a:pPr>
            <a:r>
              <a:rPr lang="zh-CN" altLang="en-US" sz="2400" dirty="0" smtClean="0"/>
              <a:t> 事务并发可能存在的冲突（写写、读写、写读）、幻象。    </a:t>
            </a:r>
            <a:endParaRPr lang="zh-CN" altLang="en-US" sz="2400" dirty="0" smtClean="0">
              <a:solidFill>
                <a:srgbClr val="0000FF"/>
              </a:solidFill>
            </a:endParaRPr>
          </a:p>
          <a:p>
            <a:pPr>
              <a:spcBef>
                <a:spcPct val="0"/>
              </a:spcBef>
              <a:buClrTx/>
              <a:buSzTx/>
              <a:buFont typeface="Wingdings" panose="05000000000000000000" pitchFamily="2" charset="2"/>
              <a:buChar char="Ø"/>
            </a:pPr>
            <a:r>
              <a:rPr lang="zh-CN" altLang="en-US" sz="2400" dirty="0" smtClean="0"/>
              <a:t> 并发调度、并发调度的正确性标准。</a:t>
            </a:r>
            <a:endParaRPr lang="zh-CN" altLang="en-US" sz="2400" dirty="0" smtClean="0">
              <a:solidFill>
                <a:srgbClr val="0000FF"/>
              </a:solidFill>
            </a:endParaRPr>
          </a:p>
          <a:p>
            <a:pPr>
              <a:spcBef>
                <a:spcPct val="0"/>
              </a:spcBef>
              <a:buClrTx/>
              <a:buSzTx/>
              <a:buFont typeface="Wingdings" panose="05000000000000000000" pitchFamily="2" charset="2"/>
              <a:buChar char="Ø"/>
            </a:pPr>
            <a:r>
              <a:rPr lang="zh-CN" altLang="en-US" sz="2400" dirty="0" smtClean="0"/>
              <a:t> </a:t>
            </a:r>
            <a:r>
              <a:rPr lang="zh-CN" altLang="en-US" sz="2400" dirty="0"/>
              <a:t>并发控制的几种方法：锁、乐观、时标</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锁的概念、封锁规则、锁的类型、申请的时机（事务、</a:t>
            </a:r>
            <a:r>
              <a:rPr lang="en-US" altLang="zh-CN" sz="2400" dirty="0" err="1"/>
              <a:t>sql</a:t>
            </a:r>
            <a:r>
              <a:rPr lang="zh-CN" altLang="en-US" sz="2400" dirty="0"/>
              <a:t>语句）、申请的方式（隐式、显示）、封锁的粒度</a:t>
            </a:r>
            <a:r>
              <a:rPr lang="zh-CN" altLang="en-US" sz="2400" dirty="0" smtClean="0"/>
              <a:t>。    </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封锁协议的概念、目的、类别（三级封锁协议、两阶段锁协议、避免死锁协议）</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死锁的含义、产生死锁的调度、死锁的处理机制</a:t>
            </a:r>
            <a:r>
              <a:rPr lang="zh-CN" altLang="en-US" sz="2400" dirty="0" smtClean="0"/>
              <a:t>。   </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活锁的含义、解决办法</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冲突可串行化（冲突操作、调度的变形规则、结果的判断、可串行化的充分而非必要条件）</a:t>
            </a:r>
            <a:endParaRPr lang="zh-CN" altLang="en-US" sz="2400" dirty="0"/>
          </a:p>
          <a:p>
            <a:pPr>
              <a:spcBef>
                <a:spcPct val="0"/>
              </a:spcBef>
              <a:buClrTx/>
              <a:buSzTx/>
              <a:buFont typeface="Wingdings" panose="05000000000000000000" pitchFamily="2" charset="2"/>
              <a:buChar char="Ø"/>
            </a:pPr>
            <a:endParaRPr lang="zh-CN" altLang="en-US" sz="2400" dirty="0"/>
          </a:p>
          <a:p>
            <a:pPr>
              <a:spcBef>
                <a:spcPct val="0"/>
              </a:spcBef>
              <a:buClrTx/>
              <a:buSzTx/>
              <a:buFont typeface="Wingdings" panose="05000000000000000000" pitchFamily="2" charset="2"/>
              <a:buChar char="Ø"/>
            </a:pPr>
            <a:r>
              <a:rPr lang="zh-CN" altLang="en-US" sz="2400" dirty="0">
                <a:solidFill>
                  <a:srgbClr val="FF3300"/>
                </a:solidFill>
              </a:rPr>
              <a:t> 理解调度的多种表现形式，理解锁的申请与释放对调度的影响，理解并发的正确性判断。</a:t>
            </a:r>
            <a:endParaRPr lang="zh-CN" altLang="en-US" sz="2400" dirty="0">
              <a:solidFill>
                <a:srgbClr val="FF3300"/>
              </a:solidFill>
            </a:endParaRPr>
          </a:p>
        </p:txBody>
      </p:sp>
      <p:sp>
        <p:nvSpPr>
          <p:cNvPr id="7" name="灯片编号占位符 5"/>
          <p:cNvSpPr>
            <a:spLocks noGrp="1"/>
          </p:cNvSpPr>
          <p:nvPr>
            <p:ph type="sldNum" sz="quarter" idx="12"/>
          </p:nvPr>
        </p:nvSpPr>
        <p:spPr/>
        <p:txBody>
          <a:bodyPr/>
          <a:lstStyle/>
          <a:p>
            <a:fld id="{6EF41A2C-5987-40BC-8259-E3A4547F0575}" type="slidenum">
              <a:rPr lang="en-US" altLang="zh-CN"/>
            </a:fld>
            <a:endParaRPr lang="en-US" altLang="zh-CN"/>
          </a:p>
        </p:txBody>
      </p:sp>
      <p:sp>
        <p:nvSpPr>
          <p:cNvPr id="59396" name="Line 4"/>
          <p:cNvSpPr>
            <a:spLocks noChangeShapeType="1"/>
          </p:cNvSpPr>
          <p:nvPr/>
        </p:nvSpPr>
        <p:spPr bwMode="auto">
          <a:xfrm>
            <a:off x="304800" y="93536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i="1" dirty="0">
                <a:solidFill>
                  <a:srgbClr val="00B050"/>
                </a:solidFill>
              </a:rPr>
              <a:t>预祝大家考出好的成绩！</a:t>
            </a:r>
            <a:br>
              <a:rPr lang="en-US" altLang="zh-CN" sz="5400" i="1" dirty="0">
                <a:solidFill>
                  <a:srgbClr val="00B050"/>
                </a:solidFill>
              </a:rPr>
            </a:br>
            <a:endParaRPr lang="zh-CN" altLang="en-US" sz="5400" dirty="0">
              <a:solidFill>
                <a:srgbClr val="00B050"/>
              </a:solidFill>
            </a:endParaRPr>
          </a:p>
        </p:txBody>
      </p:sp>
      <p:sp>
        <p:nvSpPr>
          <p:cNvPr id="3" name="副标题 2"/>
          <p:cNvSpPr>
            <a:spLocks noGrp="1"/>
          </p:cNvSpPr>
          <p:nvPr>
            <p:ph type="subTitle" idx="1"/>
          </p:nvPr>
        </p:nvSpPr>
        <p:spPr>
          <a:xfrm>
            <a:off x="683568" y="2636912"/>
            <a:ext cx="7854696" cy="1856648"/>
          </a:xfrm>
        </p:spPr>
        <p:txBody>
          <a:bodyPr/>
          <a:lstStyle/>
          <a:p>
            <a:pPr algn="ctr"/>
            <a:r>
              <a:rPr lang="zh-CN" altLang="en-US" sz="2800" i="1" dirty="0" smtClean="0"/>
              <a:t>不及格的卷面大多</a:t>
            </a:r>
            <a:r>
              <a:rPr lang="zh-CN" altLang="en-US" sz="2800" i="1" dirty="0" smtClean="0"/>
              <a:t>相似</a:t>
            </a:r>
            <a:r>
              <a:rPr lang="zh-CN" altLang="en-US" sz="2800" i="1" dirty="0" smtClean="0"/>
              <a:t>（卷面很空）</a:t>
            </a:r>
            <a:endParaRPr lang="en-US" altLang="zh-CN" sz="2800" i="1" dirty="0" smtClean="0"/>
          </a:p>
          <a:p>
            <a:pPr algn="ctr"/>
            <a:r>
              <a:rPr lang="zh-CN" altLang="en-US" sz="2800" i="1" dirty="0" smtClean="0"/>
              <a:t>及格的卷面则各有各的特色</a:t>
            </a:r>
            <a:endParaRPr lang="zh-CN" altLang="en-US" sz="2800" i="1" dirty="0"/>
          </a:p>
        </p:txBody>
      </p:sp>
      <p:sp>
        <p:nvSpPr>
          <p:cNvPr id="6" name="Rectangle 71"/>
          <p:cNvSpPr>
            <a:spLocks noGrp="1" noChangeArrowheads="1"/>
          </p:cNvSpPr>
          <p:nvPr>
            <p:ph type="sldNum" sz="quarter" idx="12"/>
          </p:nvPr>
        </p:nvSpPr>
        <p:spPr/>
        <p:txBody>
          <a:bodyPr/>
          <a:lstStyle/>
          <a:p>
            <a:fld id="{CE8EFC72-5797-46D2-85B8-4BABC3CA687F}" type="slidenum">
              <a:rPr lang="en-US" altLang="zh-CN"/>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260648"/>
            <a:ext cx="8229600" cy="6336704"/>
          </a:xfrm>
        </p:spPr>
        <p:txBody>
          <a:bodyPr/>
          <a:lstStyle/>
          <a:p>
            <a:pPr>
              <a:lnSpc>
                <a:spcPct val="150000"/>
              </a:lnSpc>
              <a:spcBef>
                <a:spcPct val="0"/>
              </a:spcBef>
              <a:buClrTx/>
              <a:buSzTx/>
              <a:buFontTx/>
              <a:buNone/>
            </a:pPr>
            <a:r>
              <a:rPr lang="zh-CN" altLang="en-US" sz="2800" dirty="0" smtClean="0">
                <a:solidFill>
                  <a:schemeClr val="folHlink"/>
                </a:solidFill>
                <a:latin typeface="华文新魏" panose="02010800040101010101" pitchFamily="2" charset="-122"/>
                <a:ea typeface="华文新魏" panose="02010800040101010101" pitchFamily="2" charset="-122"/>
              </a:rPr>
              <a:t>第</a:t>
            </a:r>
            <a:r>
              <a:rPr lang="en-US" altLang="zh-CN" sz="2800" dirty="0">
                <a:solidFill>
                  <a:schemeClr val="folHlink"/>
                </a:solidFill>
                <a:latin typeface="华文新魏" panose="02010800040101010101" pitchFamily="2" charset="-122"/>
                <a:ea typeface="华文新魏" panose="02010800040101010101" pitchFamily="2" charset="-122"/>
              </a:rPr>
              <a:t>8</a:t>
            </a:r>
            <a:r>
              <a:rPr lang="zh-CN" altLang="en-US" sz="2800" dirty="0">
                <a:solidFill>
                  <a:schemeClr val="folHlink"/>
                </a:solidFill>
                <a:latin typeface="华文新魏" panose="02010800040101010101" pitchFamily="2" charset="-122"/>
                <a:ea typeface="华文新魏" panose="02010800040101010101" pitchFamily="2" charset="-122"/>
              </a:rPr>
              <a:t>章 数据库编程</a:t>
            </a:r>
            <a:endParaRPr lang="zh-CN" altLang="en-US" sz="2800" dirty="0">
              <a:solidFill>
                <a:schemeClr val="folHlink"/>
              </a:solidFill>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9</a:t>
            </a:r>
            <a:r>
              <a:rPr lang="zh-CN" altLang="en-US" sz="2800" dirty="0">
                <a:latin typeface="华文新魏" panose="02010800040101010101" pitchFamily="2" charset="-122"/>
                <a:ea typeface="华文新魏" panose="02010800040101010101" pitchFamily="2" charset="-122"/>
              </a:rPr>
              <a:t>章 关系查询处理和查询优化</a:t>
            </a:r>
            <a:endParaRPr lang="zh-CN" altLang="en-US" sz="2800" dirty="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问题的分析（</a:t>
            </a:r>
            <a:r>
              <a:rPr lang="en-US" altLang="zh-CN" sz="2800" dirty="0" smtClean="0">
                <a:latin typeface="华文新魏" panose="02010800040101010101" pitchFamily="2" charset="-122"/>
                <a:ea typeface="华文新魏" panose="02010800040101010101" pitchFamily="2" charset="-122"/>
              </a:rPr>
              <a:t>I/O</a:t>
            </a:r>
            <a:r>
              <a:rPr lang="zh-CN" altLang="en-US" sz="2800" dirty="0" smtClean="0">
                <a:latin typeface="华文新魏" panose="02010800040101010101" pitchFamily="2" charset="-122"/>
                <a:ea typeface="华文新魏" panose="02010800040101010101" pitchFamily="2" charset="-122"/>
              </a:rPr>
              <a:t>开销分析）</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代数和物理优化</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代数优化的启发式规则：一种树结构的变形</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物理优化的启发式规则：代数操作实现算法的选择</a:t>
            </a:r>
            <a:endParaRPr lang="zh-CN" altLang="en-US" sz="2800" dirty="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10</a:t>
            </a:r>
            <a:r>
              <a:rPr lang="zh-CN" altLang="en-US" sz="2800" dirty="0">
                <a:latin typeface="华文新魏" panose="02010800040101010101" pitchFamily="2" charset="-122"/>
                <a:ea typeface="华文新魏" panose="02010800040101010101" pitchFamily="2" charset="-122"/>
              </a:rPr>
              <a:t>章 数据库恢复技术</a:t>
            </a:r>
            <a:endParaRPr lang="zh-CN" altLang="en-US" sz="2800" dirty="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     故障类型，日志的恢复技术，</a:t>
            </a:r>
            <a:r>
              <a:rPr lang="zh-CN" altLang="en-US" sz="2800" dirty="0" smtClean="0">
                <a:latin typeface="华文新魏" panose="02010800040101010101" pitchFamily="2" charset="-122"/>
                <a:ea typeface="华文新魏" panose="02010800040101010101" pitchFamily="2" charset="-122"/>
              </a:rPr>
              <a:t>检查点，具体恢复的案例</a:t>
            </a:r>
            <a:endParaRPr lang="zh-CN" altLang="en-US" sz="2800" dirty="0">
              <a:latin typeface="华文新魏" panose="02010800040101010101" pitchFamily="2" charset="-122"/>
              <a:ea typeface="华文新魏" panose="02010800040101010101" pitchFamily="2" charset="-122"/>
            </a:endParaRPr>
          </a:p>
        </p:txBody>
      </p:sp>
      <p:sp>
        <p:nvSpPr>
          <p:cNvPr id="5" name="灯片编号占位符 5"/>
          <p:cNvSpPr>
            <a:spLocks noGrp="1"/>
          </p:cNvSpPr>
          <p:nvPr>
            <p:ph type="sldNum" sz="quarter" idx="12"/>
          </p:nvPr>
        </p:nvSpPr>
        <p:spPr/>
        <p:txBody>
          <a:bodyPr/>
          <a:lstStyle/>
          <a:p>
            <a:fld id="{A5B3E3A7-5E97-4713-A6A8-56B1DAE4D88D}" type="slidenum">
              <a:rPr lang="en-US" altLang="zh-CN"/>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5"/>
            <a:ext cx="8229600" cy="5559896"/>
          </a:xfrm>
        </p:spPr>
        <p:txBody>
          <a:bodyPr/>
          <a:lstStyle/>
          <a:p>
            <a:pPr>
              <a:lnSpc>
                <a:spcPct val="150000"/>
              </a:lnSpc>
              <a:spcBef>
                <a:spcPct val="0"/>
              </a:spcBef>
              <a:buClrTx/>
              <a:buSzTx/>
              <a:buFontTx/>
              <a:buNone/>
            </a:pPr>
            <a:r>
              <a:rPr lang="zh-CN" altLang="en-US" dirty="0" smtClean="0">
                <a:latin typeface="华文新魏" panose="02010800040101010101" pitchFamily="2" charset="-122"/>
                <a:ea typeface="华文新魏" panose="02010800040101010101" pitchFamily="2" charset="-122"/>
              </a:rPr>
              <a:t>第</a:t>
            </a:r>
            <a:r>
              <a:rPr lang="en-US" altLang="zh-CN" dirty="0" smtClean="0">
                <a:latin typeface="华文新魏" panose="02010800040101010101" pitchFamily="2" charset="-122"/>
                <a:ea typeface="华文新魏" panose="02010800040101010101" pitchFamily="2" charset="-122"/>
              </a:rPr>
              <a:t>11</a:t>
            </a:r>
            <a:r>
              <a:rPr lang="zh-CN" altLang="en-US" dirty="0" smtClean="0">
                <a:latin typeface="华文新魏" panose="02010800040101010101" pitchFamily="2" charset="-122"/>
                <a:ea typeface="华文新魏" panose="02010800040101010101" pitchFamily="2" charset="-122"/>
              </a:rPr>
              <a:t>章 并发控制</a:t>
            </a:r>
            <a:endParaRPr lang="zh-CN" altLang="en-US" dirty="0" smtClean="0">
              <a:latin typeface="华文新魏" panose="02010800040101010101" pitchFamily="2" charset="-122"/>
              <a:ea typeface="华文新魏" panose="02010800040101010101" pitchFamily="2" charset="-122"/>
            </a:endParaRPr>
          </a:p>
          <a:p>
            <a:pPr marL="624205" indent="-624205">
              <a:lnSpc>
                <a:spcPct val="150000"/>
              </a:lnSpc>
              <a:spcBef>
                <a:spcPct val="0"/>
              </a:spcBef>
              <a:buClrTx/>
              <a:buSzTx/>
              <a:buFontTx/>
              <a:buNone/>
            </a:pPr>
            <a:r>
              <a:rPr lang="zh-CN" altLang="en-US" dirty="0" smtClean="0">
                <a:latin typeface="华文新魏" panose="02010800040101010101" pitchFamily="2" charset="-122"/>
                <a:ea typeface="华文新魏" panose="02010800040101010101" pitchFamily="2" charset="-122"/>
              </a:rPr>
              <a:t>      并发错误、锁的使用、可串行化（结果的正确性判断依据）、冲突可串行化（一种可行的判断依据，针对一个调度序列展开验证）、</a:t>
            </a:r>
            <a:r>
              <a:rPr lang="en-US" altLang="zh-CN" dirty="0" smtClean="0">
                <a:latin typeface="华文新魏" panose="02010800040101010101" pitchFamily="2" charset="-122"/>
                <a:ea typeface="华文新魏" panose="02010800040101010101" pitchFamily="2" charset="-122"/>
              </a:rPr>
              <a:t>3</a:t>
            </a:r>
            <a:r>
              <a:rPr lang="zh-CN" altLang="en-US" dirty="0" smtClean="0">
                <a:latin typeface="华文新魏" panose="02010800040101010101" pitchFamily="2" charset="-122"/>
                <a:ea typeface="华文新魏" panose="02010800040101010101" pitchFamily="2" charset="-122"/>
              </a:rPr>
              <a:t>级封锁协议、两段锁协议（</a:t>
            </a:r>
            <a:r>
              <a:rPr lang="en-US" altLang="zh-CN" dirty="0" smtClean="0">
                <a:latin typeface="华文新魏" panose="02010800040101010101" pitchFamily="2" charset="-122"/>
                <a:ea typeface="华文新魏" panose="02010800040101010101" pitchFamily="2" charset="-122"/>
              </a:rPr>
              <a:t>2PL</a:t>
            </a:r>
            <a:r>
              <a:rPr lang="zh-CN" altLang="en-US" dirty="0" smtClean="0">
                <a:latin typeface="华文新魏" panose="02010800040101010101" pitchFamily="2" charset="-122"/>
                <a:ea typeface="华文新魏" panose="02010800040101010101" pitchFamily="2" charset="-122"/>
              </a:rPr>
              <a:t>）、死锁、多粒度锁</a:t>
            </a:r>
            <a:endParaRPr lang="en-US" altLang="zh-CN" dirty="0" smtClean="0">
              <a:latin typeface="华文新魏" panose="02010800040101010101" pitchFamily="2" charset="-122"/>
              <a:ea typeface="华文新魏" panose="02010800040101010101" pitchFamily="2" charset="-122"/>
            </a:endParaRPr>
          </a:p>
          <a:p>
            <a:pPr marL="624205" indent="-624205">
              <a:lnSpc>
                <a:spcPct val="150000"/>
              </a:lnSpc>
              <a:spcBef>
                <a:spcPct val="0"/>
              </a:spcBef>
              <a:buClrTx/>
              <a:buSzTx/>
              <a:buFontTx/>
              <a:buNone/>
            </a:pPr>
            <a:r>
              <a:rPr lang="zh-CN" altLang="en-US" dirty="0" smtClean="0">
                <a:latin typeface="华文新魏" panose="02010800040101010101" pitchFamily="2" charset="-122"/>
                <a:ea typeface="华文新魏" panose="02010800040101010101" pitchFamily="2" charset="-122"/>
              </a:rPr>
              <a:t>调度序列的表达与分析（表格、操作序列字符串）</a:t>
            </a:r>
            <a:r>
              <a:rPr lang="en-US" altLang="zh-CN" dirty="0" smtClean="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4" name="灯片编号占位符 3"/>
          <p:cNvSpPr>
            <a:spLocks noGrp="1"/>
          </p:cNvSpPr>
          <p:nvPr>
            <p:ph type="sldNum" sz="quarter" idx="12"/>
          </p:nvPr>
        </p:nvSpPr>
        <p:spPr/>
        <p:txBody>
          <a:bodyPr/>
          <a:lstStyle/>
          <a:p>
            <a:fld id="{5B9D54F0-6DD8-4C57-8B98-61988B87F022}" type="slidenum">
              <a:rPr lang="en-US" altLang="zh-CN"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600" dirty="0"/>
              <a:t>考试题型</a:t>
            </a:r>
            <a:endParaRPr lang="zh-CN" altLang="en-US" sz="3600" dirty="0"/>
          </a:p>
        </p:txBody>
      </p:sp>
      <p:sp>
        <p:nvSpPr>
          <p:cNvPr id="43011" name="Rectangle 3"/>
          <p:cNvSpPr>
            <a:spLocks noGrp="1" noChangeArrowheads="1"/>
          </p:cNvSpPr>
          <p:nvPr>
            <p:ph idx="1"/>
          </p:nvPr>
        </p:nvSpPr>
        <p:spPr/>
        <p:txBody>
          <a:bodyPr/>
          <a:lstStyle/>
          <a:p>
            <a:pPr>
              <a:lnSpc>
                <a:spcPct val="80000"/>
              </a:lnSpc>
              <a:spcBef>
                <a:spcPct val="0"/>
              </a:spcBef>
              <a:buClrTx/>
              <a:buSzTx/>
              <a:buFontTx/>
              <a:buNone/>
            </a:pPr>
            <a:r>
              <a:rPr lang="zh-CN" altLang="en-US" sz="2400" dirty="0" smtClean="0"/>
              <a:t>没有单独的选择、填空题，主要题目涉及：分析、计算、推理、综合应用、设计等</a:t>
            </a:r>
            <a:endParaRPr lang="zh-CN" altLang="en-US" sz="2400" dirty="0"/>
          </a:p>
          <a:p>
            <a:pPr>
              <a:lnSpc>
                <a:spcPct val="80000"/>
              </a:lnSpc>
              <a:spcBef>
                <a:spcPct val="0"/>
              </a:spcBef>
              <a:buClrTx/>
              <a:buSzTx/>
              <a:buFontTx/>
              <a:buNone/>
            </a:pPr>
            <a:endParaRPr lang="zh-CN" altLang="en-US" sz="2400" dirty="0"/>
          </a:p>
          <a:p>
            <a:pPr>
              <a:lnSpc>
                <a:spcPct val="80000"/>
              </a:lnSpc>
              <a:spcBef>
                <a:spcPct val="0"/>
              </a:spcBef>
              <a:buClrTx/>
              <a:buSzTx/>
              <a:buFontTx/>
              <a:buNone/>
            </a:pPr>
            <a:r>
              <a:rPr lang="zh-CN" altLang="en-US" sz="2400" dirty="0"/>
              <a:t>考试时间：</a:t>
            </a:r>
            <a:r>
              <a:rPr lang="en-US" altLang="zh-CN" sz="2400" dirty="0"/>
              <a:t>150</a:t>
            </a:r>
            <a:r>
              <a:rPr lang="zh-CN" altLang="en-US" sz="2400" dirty="0"/>
              <a:t>分钟	   考试形式：闭卷</a:t>
            </a:r>
            <a:endParaRPr lang="zh-CN" altLang="en-US" sz="2400" dirty="0"/>
          </a:p>
          <a:p>
            <a:pPr>
              <a:lnSpc>
                <a:spcPct val="80000"/>
              </a:lnSpc>
              <a:spcBef>
                <a:spcPct val="0"/>
              </a:spcBef>
              <a:buClrTx/>
              <a:buSzTx/>
              <a:buFontTx/>
              <a:buNone/>
            </a:pPr>
            <a:endParaRPr lang="zh-CN" altLang="en-US" sz="2400" dirty="0"/>
          </a:p>
          <a:p>
            <a:pPr>
              <a:lnSpc>
                <a:spcPct val="80000"/>
              </a:lnSpc>
            </a:pPr>
            <a:r>
              <a:rPr lang="zh-CN" altLang="en-US" sz="2400" dirty="0"/>
              <a:t>内容除第</a:t>
            </a:r>
            <a:r>
              <a:rPr lang="en-US" altLang="zh-CN" sz="2400" dirty="0"/>
              <a:t>8</a:t>
            </a:r>
            <a:r>
              <a:rPr lang="zh-CN" altLang="en-US" sz="2400" dirty="0"/>
              <a:t>章外各章都有</a:t>
            </a:r>
            <a:r>
              <a:rPr lang="zh-CN" altLang="en-US" sz="2400" dirty="0" smtClean="0"/>
              <a:t>，应</a:t>
            </a:r>
            <a:r>
              <a:rPr lang="zh-CN" altLang="en-US" sz="2400" dirty="0"/>
              <a:t>熟练掌握关系代数、</a:t>
            </a:r>
            <a:r>
              <a:rPr lang="en-US" altLang="zh-CN" sz="2400" dirty="0"/>
              <a:t>SQL</a:t>
            </a:r>
            <a:r>
              <a:rPr lang="zh-CN" altLang="en-US" sz="2400" dirty="0"/>
              <a:t>语言、</a:t>
            </a:r>
            <a:r>
              <a:rPr lang="en-US" altLang="zh-CN" sz="2400" dirty="0"/>
              <a:t>ER</a:t>
            </a:r>
            <a:r>
              <a:rPr lang="zh-CN" altLang="en-US" sz="2400" dirty="0"/>
              <a:t>图等基本应用技能</a:t>
            </a:r>
            <a:r>
              <a:rPr lang="zh-CN" altLang="en-US" sz="2400" dirty="0" smtClean="0"/>
              <a:t>。</a:t>
            </a:r>
            <a:endParaRPr lang="en-US" altLang="zh-CN" sz="2400" dirty="0" smtClean="0"/>
          </a:p>
          <a:p>
            <a:pPr>
              <a:lnSpc>
                <a:spcPct val="80000"/>
              </a:lnSpc>
            </a:pPr>
            <a:endParaRPr lang="en-US" altLang="zh-CN" sz="2400" dirty="0"/>
          </a:p>
          <a:p>
            <a:pPr>
              <a:lnSpc>
                <a:spcPct val="80000"/>
              </a:lnSpc>
            </a:pPr>
            <a:r>
              <a:rPr lang="zh-CN" altLang="en-US" sz="2400" dirty="0" smtClean="0"/>
              <a:t>各章可结合实际案例的方法、原理都是考察的范围。</a:t>
            </a:r>
            <a:endParaRPr lang="zh-CN" altLang="en-US" sz="2400" dirty="0"/>
          </a:p>
          <a:p>
            <a:pPr>
              <a:lnSpc>
                <a:spcPct val="80000"/>
              </a:lnSpc>
            </a:pPr>
            <a:endParaRPr lang="en-US" altLang="zh-CN" sz="2400" dirty="0" smtClean="0"/>
          </a:p>
          <a:p>
            <a:pPr>
              <a:lnSpc>
                <a:spcPct val="80000"/>
              </a:lnSpc>
            </a:pPr>
            <a:r>
              <a:rPr lang="zh-CN" altLang="en-US" sz="2400" dirty="0" smtClean="0"/>
              <a:t>注意</a:t>
            </a:r>
            <a:r>
              <a:rPr lang="zh-CN" altLang="en-US" sz="2400" dirty="0">
                <a:solidFill>
                  <a:srgbClr val="FF0000"/>
                </a:solidFill>
              </a:rPr>
              <a:t>题量</a:t>
            </a:r>
            <a:r>
              <a:rPr lang="zh-CN" altLang="en-US" sz="2400" dirty="0"/>
              <a:t>和</a:t>
            </a:r>
            <a:r>
              <a:rPr lang="zh-CN" altLang="en-US" sz="2400" dirty="0">
                <a:solidFill>
                  <a:srgbClr val="FF0000"/>
                </a:solidFill>
              </a:rPr>
              <a:t>答卷</a:t>
            </a:r>
            <a:r>
              <a:rPr lang="zh-CN" altLang="en-US" sz="2400" dirty="0" smtClean="0">
                <a:solidFill>
                  <a:srgbClr val="FF0000"/>
                </a:solidFill>
              </a:rPr>
              <a:t>的书写</a:t>
            </a:r>
            <a:r>
              <a:rPr lang="zh-CN" altLang="en-US" sz="2400" dirty="0" smtClean="0"/>
              <a:t>。</a:t>
            </a:r>
            <a:endParaRPr lang="zh-CN" altLang="en-US" sz="1800" dirty="0"/>
          </a:p>
        </p:txBody>
      </p:sp>
      <p:sp>
        <p:nvSpPr>
          <p:cNvPr id="6" name="灯片编号占位符 5"/>
          <p:cNvSpPr>
            <a:spLocks noGrp="1"/>
          </p:cNvSpPr>
          <p:nvPr>
            <p:ph type="sldNum" sz="quarter" idx="12"/>
          </p:nvPr>
        </p:nvSpPr>
        <p:spPr/>
        <p:txBody>
          <a:bodyPr/>
          <a:lstStyle/>
          <a:p>
            <a:fld id="{BBE43AD6-F8BA-4160-9E9C-DDADC11A582E}" type="slidenum">
              <a:rPr lang="en-US" altLang="zh-CN"/>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76672"/>
            <a:ext cx="8229600" cy="70792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rPr>
              <a:t>章 绪论	</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0419" name="Rectangle 3"/>
          <p:cNvSpPr>
            <a:spLocks noGrp="1" noChangeArrowheads="1"/>
          </p:cNvSpPr>
          <p:nvPr>
            <p:ph idx="1"/>
          </p:nvPr>
        </p:nvSpPr>
        <p:spPr>
          <a:xfrm>
            <a:off x="457200" y="1556792"/>
            <a:ext cx="8229600" cy="4389437"/>
          </a:xfrm>
        </p:spPr>
        <p:txBody>
          <a:bodyPr/>
          <a:lstStyle/>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产生与发展、基本特征、和数据管理有关的两种基本方法</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400" dirty="0"/>
              <a:t> </a:t>
            </a:r>
            <a:endParaRPr lang="zh-CN" altLang="en-US" sz="2400" dirty="0"/>
          </a:p>
          <a:p>
            <a:pPr>
              <a:spcBef>
                <a:spcPct val="0"/>
              </a:spcBef>
              <a:buClrTx/>
              <a:buSzTx/>
              <a:buFontTx/>
              <a:buChar char="•"/>
            </a:pPr>
            <a:r>
              <a:rPr lang="zh-CN" altLang="en-US" sz="2400" dirty="0"/>
              <a:t>数据库系统的产生与</a:t>
            </a:r>
            <a:r>
              <a:rPr lang="zh-CN" altLang="en-US" sz="2400" dirty="0" smtClean="0"/>
              <a:t>发展</a:t>
            </a:r>
            <a:endParaRPr lang="zh-CN" altLang="en-US" sz="2400" dirty="0">
              <a:solidFill>
                <a:srgbClr val="0000FF"/>
              </a:solidFill>
            </a:endParaRPr>
          </a:p>
          <a:p>
            <a:pPr>
              <a:spcBef>
                <a:spcPct val="0"/>
              </a:spcBef>
              <a:buClrTx/>
              <a:buSzTx/>
              <a:buFontTx/>
              <a:buNone/>
            </a:pPr>
            <a:r>
              <a:rPr lang="zh-CN" altLang="en-US" sz="2400" dirty="0"/>
              <a:t>      人工方法、文件系统方法、数据库系统方法在应用特征、存储设备、存储需求、管理方式等方面的区别。</a:t>
            </a:r>
            <a:endParaRPr lang="zh-CN" altLang="en-US" dirty="0"/>
          </a:p>
        </p:txBody>
      </p:sp>
      <p:sp>
        <p:nvSpPr>
          <p:cNvPr id="7" name="灯片编号占位符 5"/>
          <p:cNvSpPr>
            <a:spLocks noGrp="1"/>
          </p:cNvSpPr>
          <p:nvPr>
            <p:ph type="sldNum" sz="quarter" idx="12"/>
          </p:nvPr>
        </p:nvSpPr>
        <p:spPr/>
        <p:txBody>
          <a:bodyPr/>
          <a:lstStyle/>
          <a:p>
            <a:fld id="{F6D85FF0-B23A-46B3-AB23-F740F8B4D0E7}" type="slidenum">
              <a:rPr lang="en-US" altLang="zh-CN"/>
            </a:fld>
            <a:endParaRPr lang="en-US" altLang="zh-CN"/>
          </a:p>
        </p:txBody>
      </p:sp>
      <p:sp>
        <p:nvSpPr>
          <p:cNvPr id="60420"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5AAB0C5-FBBA-486E-96D2-0F3D9384ACF7}" type="slidenum">
              <a:rPr lang="en-US" altLang="zh-CN"/>
            </a:fld>
            <a:endParaRPr lang="en-US" altLang="zh-CN"/>
          </a:p>
        </p:txBody>
      </p:sp>
      <p:graphicFrame>
        <p:nvGraphicFramePr>
          <p:cNvPr id="61509" name="Object 69"/>
          <p:cNvGraphicFramePr>
            <a:graphicFrameLocks noChangeAspect="1"/>
          </p:cNvGraphicFramePr>
          <p:nvPr/>
        </p:nvGraphicFramePr>
        <p:xfrm>
          <a:off x="0" y="383232"/>
          <a:ext cx="9453562" cy="6934200"/>
        </p:xfrm>
        <a:graphic>
          <a:graphicData uri="http://schemas.openxmlformats.org/presentationml/2006/ole">
            <mc:AlternateContent xmlns:mc="http://schemas.openxmlformats.org/markup-compatibility/2006">
              <mc:Choice xmlns:v="urn:schemas-microsoft-com:vml" Requires="v">
                <p:oleObj spid="_x0000_s61571" name="Document" r:id="rId1" imgW="6632575" imgH="4896485" progId="Word.Document.8">
                  <p:embed/>
                </p:oleObj>
              </mc:Choice>
              <mc:Fallback>
                <p:oleObj name="Document" r:id="rId1" imgW="6632575" imgH="4896485" progId="Word.Document.8">
                  <p:embed/>
                  <p:pic>
                    <p:nvPicPr>
                      <p:cNvPr id="0" name="Object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3232"/>
                        <a:ext cx="9453562" cy="693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57200" y="980728"/>
            <a:ext cx="8229600" cy="4389437"/>
          </a:xfrm>
        </p:spPr>
        <p:txBody>
          <a:bodyPr/>
          <a:lstStyle/>
          <a:p>
            <a:pPr>
              <a:spcBef>
                <a:spcPct val="0"/>
              </a:spcBef>
              <a:buClrTx/>
              <a:buSzTx/>
              <a:buFontTx/>
              <a:buChar char="•"/>
            </a:pPr>
            <a:r>
              <a:rPr lang="zh-CN" altLang="en-US" sz="2400" dirty="0" smtClean="0">
                <a:solidFill>
                  <a:srgbClr val="FF0000"/>
                </a:solidFill>
              </a:rPr>
              <a:t>数据模型</a:t>
            </a:r>
            <a:endParaRPr lang="zh-CN" altLang="en-US" sz="2400" dirty="0">
              <a:solidFill>
                <a:srgbClr val="FF0000"/>
              </a:solidFill>
            </a:endParaRPr>
          </a:p>
          <a:p>
            <a:pPr>
              <a:spcBef>
                <a:spcPct val="0"/>
              </a:spcBef>
              <a:buClrTx/>
              <a:buSzTx/>
              <a:buFontTx/>
              <a:buNone/>
            </a:pPr>
            <a:r>
              <a:rPr lang="zh-CN" altLang="en-US" sz="2400" dirty="0"/>
              <a:t>      模型</a:t>
            </a:r>
            <a:r>
              <a:rPr lang="zh-CN" altLang="en-US" sz="2400" dirty="0">
                <a:sym typeface="Wingdings" panose="05000000000000000000" pitchFamily="2" charset="2"/>
              </a:rPr>
              <a:t>数据模型</a:t>
            </a:r>
            <a:endParaRPr lang="zh-CN" altLang="en-US" sz="2400" dirty="0">
              <a:sym typeface="Wingdings" panose="05000000000000000000" pitchFamily="2" charset="2"/>
            </a:endParaRPr>
          </a:p>
          <a:p>
            <a:pPr>
              <a:spcBef>
                <a:spcPct val="0"/>
              </a:spcBef>
              <a:buClrTx/>
              <a:buSzTx/>
              <a:buFontTx/>
              <a:buNone/>
            </a:pPr>
            <a:r>
              <a:rPr lang="zh-CN" altLang="en-US" sz="2400" dirty="0">
                <a:sym typeface="Wingdings" panose="05000000000000000000" pitchFamily="2" charset="2"/>
              </a:rPr>
              <a:t>      数据模型的功能、概念、基本要求、三个要素，现实世界到计算机世界的过程，对应的一些典型的数据模型。</a:t>
            </a:r>
            <a:endParaRPr lang="zh-CN" altLang="en-US" sz="2400" dirty="0">
              <a:sym typeface="Wingdings" panose="05000000000000000000" pitchFamily="2" charset="2"/>
            </a:endParaRPr>
          </a:p>
          <a:p>
            <a:pPr>
              <a:spcBef>
                <a:spcPct val="0"/>
              </a:spcBef>
              <a:buClrTx/>
              <a:buSzTx/>
              <a:buFontTx/>
              <a:buNone/>
            </a:pPr>
            <a:r>
              <a:rPr lang="zh-CN" altLang="en-US" sz="2400" dirty="0">
                <a:sym typeface="Wingdings" panose="05000000000000000000" pitchFamily="2" charset="2"/>
              </a:rPr>
              <a:t>      </a:t>
            </a:r>
            <a:endParaRPr lang="zh-CN" altLang="en-US" sz="2400" dirty="0">
              <a:sym typeface="Wingdings" panose="05000000000000000000" pitchFamily="2" charset="2"/>
            </a:endParaRPr>
          </a:p>
          <a:p>
            <a:pPr>
              <a:spcBef>
                <a:spcPct val="0"/>
              </a:spcBef>
              <a:buClrTx/>
              <a:buSzTx/>
              <a:buFontTx/>
              <a:buNone/>
            </a:pPr>
            <a:r>
              <a:rPr lang="zh-CN" altLang="en-US" sz="2400" dirty="0">
                <a:sym typeface="Wingdings" panose="05000000000000000000" pitchFamily="2" charset="2"/>
              </a:rPr>
              <a:t>      概念模型的概念、表示方法。（会画概念模型）</a:t>
            </a:r>
            <a:endParaRPr lang="zh-CN" altLang="en-US" sz="2400" dirty="0">
              <a:sym typeface="Wingdings" panose="05000000000000000000" pitchFamily="2" charset="2"/>
            </a:endParaRPr>
          </a:p>
          <a:p>
            <a:pPr>
              <a:spcBef>
                <a:spcPct val="0"/>
              </a:spcBef>
              <a:buClrTx/>
              <a:buSzTx/>
              <a:buFontTx/>
              <a:buNone/>
            </a:pPr>
            <a:r>
              <a:rPr lang="zh-CN" altLang="en-US" sz="2400" dirty="0"/>
              <a:t>      实体、属性、码、实体型、实体集、联系（</a:t>
            </a:r>
            <a:r>
              <a:rPr lang="en-US" altLang="zh-CN" sz="2400" dirty="0"/>
              <a:t>3</a:t>
            </a:r>
            <a:r>
              <a:rPr lang="zh-CN" altLang="en-US" sz="2400" dirty="0"/>
              <a:t>种）。</a:t>
            </a:r>
            <a:endParaRPr lang="zh-CN" altLang="en-US" sz="2400" dirty="0"/>
          </a:p>
          <a:p>
            <a:pPr>
              <a:spcBef>
                <a:spcPct val="0"/>
              </a:spcBef>
              <a:buClrTx/>
              <a:buSzTx/>
              <a:buFontTx/>
              <a:buNone/>
            </a:pPr>
            <a:endParaRPr lang="zh-CN" altLang="en-US" sz="2400" dirty="0"/>
          </a:p>
          <a:p>
            <a:pPr>
              <a:spcBef>
                <a:spcPct val="0"/>
              </a:spcBef>
              <a:buClrTx/>
              <a:buSzTx/>
              <a:buFontTx/>
              <a:buNone/>
            </a:pPr>
            <a:r>
              <a:rPr lang="zh-CN" altLang="en-US" sz="2400" dirty="0"/>
              <a:t>      层次模型、网状模型、关系模型的基本数据结构、操作原理、基本约束、优缺点。</a:t>
            </a:r>
            <a:endParaRPr lang="zh-CN" altLang="en-US" dirty="0"/>
          </a:p>
        </p:txBody>
      </p:sp>
      <p:sp>
        <p:nvSpPr>
          <p:cNvPr id="5" name="灯片编号占位符 5"/>
          <p:cNvSpPr>
            <a:spLocks noGrp="1"/>
          </p:cNvSpPr>
          <p:nvPr>
            <p:ph type="sldNum" sz="quarter" idx="12"/>
          </p:nvPr>
        </p:nvSpPr>
        <p:spPr/>
        <p:txBody>
          <a:bodyPr/>
          <a:lstStyle/>
          <a:p>
            <a:fld id="{3A8A7B02-D784-4C7B-A0B6-D30FA0386004}" type="slidenum">
              <a:rPr lang="en-US" altLang="zh-CN"/>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5042</Words>
  <Application>WPS 演示</Application>
  <PresentationFormat>全屏显示(4:3)</PresentationFormat>
  <Paragraphs>555</Paragraphs>
  <Slides>33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9" baseType="lpstr">
      <vt:lpstr>Arial</vt:lpstr>
      <vt:lpstr>宋体</vt:lpstr>
      <vt:lpstr>Wingdings</vt:lpstr>
      <vt:lpstr>Verdana</vt:lpstr>
      <vt:lpstr>Constantia</vt:lpstr>
      <vt:lpstr>Calibri</vt:lpstr>
      <vt:lpstr>隶书</vt:lpstr>
      <vt:lpstr>Wingdings 2</vt:lpstr>
      <vt:lpstr>Wingdings 2</vt:lpstr>
      <vt:lpstr>Times New Roman</vt:lpstr>
      <vt:lpstr>华文新魏</vt:lpstr>
      <vt:lpstr>微软雅黑</vt:lpstr>
      <vt:lpstr>Arial Unicode MS</vt:lpstr>
      <vt:lpstr>流畅</vt:lpstr>
      <vt:lpstr>Word.Document.8</vt:lpstr>
      <vt:lpstr>Word.Picture.8</vt:lpstr>
      <vt:lpstr>数据库系统原理</vt:lpstr>
      <vt:lpstr>课程内容</vt:lpstr>
      <vt:lpstr>PowerPoint 演示文稿</vt:lpstr>
      <vt:lpstr>PowerPoint 演示文稿</vt:lpstr>
      <vt:lpstr>PowerPoint 演示文稿</vt:lpstr>
      <vt:lpstr>考试题型</vt:lpstr>
      <vt:lpstr>第1章 绪论	</vt:lpstr>
      <vt:lpstr>PowerPoint 演示文稿</vt:lpstr>
      <vt:lpstr>PowerPoint 演示文稿</vt:lpstr>
      <vt:lpstr>PowerPoint 演示文稿</vt:lpstr>
      <vt:lpstr>PowerPoint 演示文稿</vt:lpstr>
      <vt:lpstr>PowerPoint 演示文稿</vt:lpstr>
      <vt:lpstr>PowerPoint 演示文稿</vt:lpstr>
      <vt:lpstr>第1章作为绪论，初学时只有概念层面的印象，学完所有章节后，应该能够结合各章原理、方法做到全面透彻的领悟——融会贯通。</vt:lpstr>
      <vt:lpstr>第2章  关系数据库	</vt:lpstr>
      <vt:lpstr>PowerPoint 演示文稿</vt:lpstr>
      <vt:lpstr>第3章  关系数据库标准语言SQL、</vt:lpstr>
      <vt:lpstr>PowerPoint 演示文稿</vt:lpstr>
      <vt:lpstr>PowerPoint 演示文稿</vt:lpstr>
      <vt:lpstr>PowerPoint 演示文稿</vt:lpstr>
      <vt:lpstr>第4章  数据库安全性</vt:lpstr>
      <vt:lpstr>第5章  数据库完整性</vt:lpstr>
      <vt:lpstr>第6章  关系数据理论</vt:lpstr>
      <vt:lpstr>PowerPoint 演示文稿</vt:lpstr>
      <vt:lpstr>PowerPoint 演示文稿</vt:lpstr>
      <vt:lpstr>第7章 数据库设计</vt:lpstr>
      <vt:lpstr>PowerPoint 演示文稿</vt:lpstr>
      <vt:lpstr>PowerPoint 演示文稿</vt:lpstr>
      <vt:lpstr>PowerPoint 演示文稿</vt:lpstr>
      <vt:lpstr>第9章 关系查询处理和查询优化</vt:lpstr>
      <vt:lpstr>第10章 数据库恢复技术</vt:lpstr>
      <vt:lpstr>第11章 并发控制</vt:lpstr>
      <vt:lpstr>预祝大家考出好的成绩！ </vt:lpstr>
    </vt:vector>
  </TitlesOfParts>
  <Company>lsr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new</cp:lastModifiedBy>
  <cp:revision>435</cp:revision>
  <dcterms:created xsi:type="dcterms:W3CDTF">2005-04-17T08:20:00Z</dcterms:created>
  <dcterms:modified xsi:type="dcterms:W3CDTF">2021-07-03T08:15:16Z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