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154F-18DD-4B35-BB4C-B9C77B72AC19}" type="datetimeFigureOut">
              <a:rPr lang="zh-CN" altLang="en-US" smtClean="0"/>
              <a:pPr/>
              <a:t>2021/6/21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BC5DD-9057-4689-A938-7F42457AE1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154F-18DD-4B35-BB4C-B9C77B72AC19}" type="datetimeFigureOut">
              <a:rPr lang="zh-CN" altLang="en-US" smtClean="0"/>
              <a:pPr/>
              <a:t>2021/6/21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BC5DD-9057-4689-A938-7F42457AE1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154F-18DD-4B35-BB4C-B9C77B72AC19}" type="datetimeFigureOut">
              <a:rPr lang="zh-CN" altLang="en-US" smtClean="0"/>
              <a:pPr/>
              <a:t>2021/6/21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BC5DD-9057-4689-A938-7F42457AE1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154F-18DD-4B35-BB4C-B9C77B72AC19}" type="datetimeFigureOut">
              <a:rPr lang="zh-CN" altLang="en-US" smtClean="0"/>
              <a:pPr/>
              <a:t>2021/6/21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BC5DD-9057-4689-A938-7F42457AE1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154F-18DD-4B35-BB4C-B9C77B72AC19}" type="datetimeFigureOut">
              <a:rPr lang="zh-CN" altLang="en-US" smtClean="0"/>
              <a:pPr/>
              <a:t>2021/6/21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BC5DD-9057-4689-A938-7F42457AE1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154F-18DD-4B35-BB4C-B9C77B72AC19}" type="datetimeFigureOut">
              <a:rPr lang="zh-CN" altLang="en-US" smtClean="0"/>
              <a:pPr/>
              <a:t>2021/6/21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BC5DD-9057-4689-A938-7F42457AE1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154F-18DD-4B35-BB4C-B9C77B72AC19}" type="datetimeFigureOut">
              <a:rPr lang="zh-CN" altLang="en-US" smtClean="0"/>
              <a:pPr/>
              <a:t>2021/6/21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BC5DD-9057-4689-A938-7F42457AE1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154F-18DD-4B35-BB4C-B9C77B72AC19}" type="datetimeFigureOut">
              <a:rPr lang="zh-CN" altLang="en-US" smtClean="0"/>
              <a:pPr/>
              <a:t>2021/6/21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BC5DD-9057-4689-A938-7F42457AE1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154F-18DD-4B35-BB4C-B9C77B72AC19}" type="datetimeFigureOut">
              <a:rPr lang="zh-CN" altLang="en-US" smtClean="0"/>
              <a:pPr/>
              <a:t>2021/6/21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BC5DD-9057-4689-A938-7F42457AE1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154F-18DD-4B35-BB4C-B9C77B72AC19}" type="datetimeFigureOut">
              <a:rPr lang="zh-CN" altLang="en-US" smtClean="0"/>
              <a:pPr/>
              <a:t>2021/6/21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BC5DD-9057-4689-A938-7F42457AE1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154F-18DD-4B35-BB4C-B9C77B72AC19}" type="datetimeFigureOut">
              <a:rPr lang="zh-CN" altLang="en-US" smtClean="0"/>
              <a:pPr/>
              <a:t>2021/6/21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ABC5DD-9057-4689-A938-7F42457AE19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566154F-18DD-4B35-BB4C-B9C77B72AC19}" type="datetimeFigureOut">
              <a:rPr lang="zh-CN" altLang="en-US" smtClean="0"/>
              <a:pPr/>
              <a:t>2021/6/21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ABC5DD-9057-4689-A938-7F42457AE19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课堂练习一答案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28596" y="142852"/>
            <a:ext cx="8229600" cy="775542"/>
          </a:xfrm>
          <a:prstGeom prst="rect">
            <a:avLst/>
          </a:prstGeom>
        </p:spPr>
        <p:txBody>
          <a:bodyPr>
            <a:normAutofit fontScale="90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4</a:t>
            </a:r>
            <a:r>
              <a:rPr kumimoji="0" lang="zh-CN" altLang="en-US" sz="5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、</a:t>
            </a:r>
            <a:r>
              <a:rPr kumimoji="0" lang="en-US" altLang="zh-CN" sz="5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SQL</a:t>
            </a:r>
            <a:r>
              <a:rPr kumimoji="0" lang="zh-CN" altLang="en-US" sz="5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语句题</a:t>
            </a:r>
            <a:endParaRPr kumimoji="0" lang="zh-CN" altLang="en-US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28596" y="857232"/>
            <a:ext cx="8229600" cy="64294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还是上述关系代数题的四个关系，请完成下列小题：</a:t>
            </a: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57158" y="1285860"/>
          <a:ext cx="8572560" cy="5478548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572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4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baseline="0" dirty="0" smtClean="0">
                          <a:latin typeface="Verdana" pitchFamily="34" charset="0"/>
                        </a:rPr>
                        <a:t>1</a:t>
                      </a:r>
                      <a:r>
                        <a:rPr lang="zh-CN" altLang="en-US" sz="2800" b="0" baseline="0" dirty="0" smtClean="0">
                          <a:latin typeface="Verdana" pitchFamily="34" charset="0"/>
                        </a:rPr>
                        <a:t>）查询以“德纲”老师为学业导师的</a:t>
                      </a:r>
                      <a:r>
                        <a:rPr lang="en-US" altLang="zh-CN" sz="2800" b="0" baseline="0" dirty="0" smtClean="0">
                          <a:latin typeface="Verdana" pitchFamily="34" charset="0"/>
                        </a:rPr>
                        <a:t>2013</a:t>
                      </a:r>
                      <a:r>
                        <a:rPr lang="zh-CN" altLang="en-US" sz="2800" b="0" baseline="0" dirty="0" smtClean="0">
                          <a:latin typeface="Verdana" pitchFamily="34" charset="0"/>
                        </a:rPr>
                        <a:t>级的学生姓名；</a:t>
                      </a:r>
                      <a:endParaRPr lang="en-US" altLang="zh-CN" sz="2800" b="0" baseline="0" dirty="0" smtClean="0">
                        <a:latin typeface="Verdan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4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aseline="0" dirty="0" smtClean="0">
                          <a:latin typeface="Verdana" pitchFamily="34" charset="0"/>
                        </a:rPr>
                        <a:t>2</a:t>
                      </a:r>
                      <a:r>
                        <a:rPr lang="zh-CN" altLang="en-US" sz="2800" baseline="0" dirty="0" smtClean="0">
                          <a:latin typeface="Verdana" pitchFamily="34" charset="0"/>
                        </a:rPr>
                        <a:t>）</a:t>
                      </a:r>
                      <a:r>
                        <a:rPr lang="zh-CN" altLang="en-US" sz="2800" b="0" baseline="0" dirty="0" smtClean="0">
                          <a:latin typeface="Verdana" pitchFamily="34" charset="0"/>
                        </a:rPr>
                        <a:t>查询“</a:t>
                      </a:r>
                      <a:r>
                        <a:rPr lang="en-US" altLang="zh-CN" sz="2800" b="0" baseline="0" dirty="0" smtClean="0">
                          <a:latin typeface="Verdana" pitchFamily="34" charset="0"/>
                        </a:rPr>
                        <a:t>001</a:t>
                      </a:r>
                      <a:r>
                        <a:rPr lang="zh-CN" altLang="en-US" sz="2800" b="0" baseline="0" dirty="0" smtClean="0">
                          <a:latin typeface="Verdana" pitchFamily="34" charset="0"/>
                        </a:rPr>
                        <a:t>”号和“</a:t>
                      </a:r>
                      <a:r>
                        <a:rPr lang="en-US" altLang="zh-CN" sz="2800" b="0" baseline="0" dirty="0" smtClean="0">
                          <a:latin typeface="Verdana" pitchFamily="34" charset="0"/>
                        </a:rPr>
                        <a:t>002</a:t>
                      </a:r>
                      <a:r>
                        <a:rPr lang="zh-CN" altLang="en-US" sz="2800" b="0" baseline="0" dirty="0" smtClean="0">
                          <a:latin typeface="Verdana" pitchFamily="34" charset="0"/>
                        </a:rPr>
                        <a:t>”号老师同时参加的</a:t>
                      </a:r>
                      <a:r>
                        <a:rPr lang="en-US" altLang="zh-CN" sz="2800" b="0" baseline="0" dirty="0" smtClean="0">
                          <a:latin typeface="Verdana" pitchFamily="34" charset="0"/>
                        </a:rPr>
                        <a:t>2013</a:t>
                      </a:r>
                      <a:r>
                        <a:rPr lang="zh-CN" altLang="en-US" sz="2800" b="0" baseline="0" dirty="0" smtClean="0">
                          <a:latin typeface="Verdana" pitchFamily="34" charset="0"/>
                        </a:rPr>
                        <a:t>年的项目编号和项目名称；</a:t>
                      </a:r>
                      <a:endParaRPr lang="en-US" altLang="zh-CN" sz="2800" b="0" baseline="0" dirty="0" smtClean="0">
                        <a:latin typeface="Verdan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4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aseline="0" dirty="0" smtClean="0">
                          <a:latin typeface="Verdana" pitchFamily="34" charset="0"/>
                        </a:rPr>
                        <a:t>3</a:t>
                      </a:r>
                      <a:r>
                        <a:rPr lang="zh-CN" altLang="en-US" sz="2800" baseline="0" dirty="0" smtClean="0">
                          <a:latin typeface="Verdana" pitchFamily="34" charset="0"/>
                        </a:rPr>
                        <a:t>）查询参加了“于谦”老师参与的全部项目的学生的学号。</a:t>
                      </a:r>
                      <a:endParaRPr lang="en-US" altLang="zh-CN" sz="2800" baseline="0" dirty="0" smtClean="0">
                        <a:latin typeface="Verdan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59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aseline="0" dirty="0" smtClean="0">
                          <a:latin typeface="Verdana" pitchFamily="34" charset="0"/>
                        </a:rPr>
                        <a:t>4</a:t>
                      </a:r>
                      <a:r>
                        <a:rPr lang="zh-CN" altLang="en-US" sz="2400" baseline="0" dirty="0" smtClean="0">
                          <a:latin typeface="Verdana" pitchFamily="34" charset="0"/>
                        </a:rPr>
                        <a:t>）写出</a:t>
                      </a:r>
                      <a:r>
                        <a:rPr lang="en-US" altLang="zh-CN" sz="2400" baseline="0" dirty="0" smtClean="0">
                          <a:latin typeface="Verdana" pitchFamily="34" charset="0"/>
                        </a:rPr>
                        <a:t>TP</a:t>
                      </a:r>
                      <a:r>
                        <a:rPr lang="zh-CN" altLang="en-US" sz="2400" baseline="0" dirty="0" smtClean="0">
                          <a:latin typeface="Verdana" pitchFamily="34" charset="0"/>
                        </a:rPr>
                        <a:t>关系的建表</a:t>
                      </a:r>
                      <a:r>
                        <a:rPr lang="en-US" altLang="zh-CN" sz="2400" baseline="0" dirty="0" smtClean="0">
                          <a:latin typeface="Verdana" pitchFamily="34" charset="0"/>
                        </a:rPr>
                        <a:t>SQL</a:t>
                      </a:r>
                      <a:r>
                        <a:rPr lang="zh-CN" altLang="en-US" sz="2400" baseline="0" dirty="0" smtClean="0">
                          <a:latin typeface="Verdana" pitchFamily="34" charset="0"/>
                        </a:rPr>
                        <a:t>语句，所有编号的数据类型为</a:t>
                      </a:r>
                      <a:r>
                        <a:rPr lang="en-US" altLang="zh-CN" sz="2400" baseline="0" dirty="0" smtClean="0">
                          <a:latin typeface="Verdana" pitchFamily="34" charset="0"/>
                        </a:rPr>
                        <a:t>char(3)</a:t>
                      </a:r>
                      <a:r>
                        <a:rPr lang="zh-CN" altLang="en-US" sz="2400" baseline="0" dirty="0" smtClean="0">
                          <a:latin typeface="Verdana" pitchFamily="34" charset="0"/>
                        </a:rPr>
                        <a:t>，要求含主码和外码说明；</a:t>
                      </a:r>
                      <a:endParaRPr lang="en-US" altLang="zh-CN" sz="2400" baseline="0" dirty="0" smtClean="0">
                        <a:latin typeface="Verdan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40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aseline="0" dirty="0" smtClean="0">
                          <a:latin typeface="Verdana" pitchFamily="34" charset="0"/>
                        </a:rPr>
                        <a:t>5</a:t>
                      </a:r>
                      <a:r>
                        <a:rPr lang="zh-CN" altLang="en-US" sz="2400" baseline="0" dirty="0" smtClean="0">
                          <a:latin typeface="Verdana" pitchFamily="34" charset="0"/>
                        </a:rPr>
                        <a:t>）建立视图以描述参与</a:t>
                      </a:r>
                      <a:r>
                        <a:rPr lang="en-US" altLang="zh-CN" sz="2400" baseline="0" dirty="0" smtClean="0">
                          <a:latin typeface="Verdana" pitchFamily="34" charset="0"/>
                        </a:rPr>
                        <a:t>2013</a:t>
                      </a:r>
                      <a:r>
                        <a:rPr lang="zh-CN" altLang="en-US" sz="2400" baseline="0" dirty="0" smtClean="0">
                          <a:latin typeface="Verdana" pitchFamily="34" charset="0"/>
                        </a:rPr>
                        <a:t>年的至少有</a:t>
                      </a:r>
                      <a:r>
                        <a:rPr lang="en-US" altLang="zh-CN" sz="2400" baseline="0" dirty="0" smtClean="0">
                          <a:latin typeface="Verdana" pitchFamily="34" charset="0"/>
                        </a:rPr>
                        <a:t>3</a:t>
                      </a:r>
                      <a:r>
                        <a:rPr lang="zh-CN" altLang="en-US" sz="2400" baseline="0" dirty="0" smtClean="0">
                          <a:latin typeface="Verdana" pitchFamily="34" charset="0"/>
                        </a:rPr>
                        <a:t>名老师参与的项目编号和参与教师人数；</a:t>
                      </a:r>
                      <a:endParaRPr lang="en-US" altLang="zh-CN" sz="2400" baseline="0" dirty="0" smtClean="0">
                        <a:latin typeface="Verdan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40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aseline="0" dirty="0" smtClean="0">
                          <a:latin typeface="Verdana" pitchFamily="34" charset="0"/>
                        </a:rPr>
                        <a:t>6</a:t>
                      </a:r>
                      <a:r>
                        <a:rPr lang="zh-CN" altLang="en-US" sz="2400" baseline="0" dirty="0" smtClean="0">
                          <a:latin typeface="Verdana" pitchFamily="34" charset="0"/>
                        </a:rPr>
                        <a:t>）写出删除“姜郁烦”同学在“</a:t>
                      </a:r>
                      <a:r>
                        <a:rPr lang="en-US" altLang="zh-CN" sz="2400" baseline="0" dirty="0" smtClean="0">
                          <a:latin typeface="Verdana" pitchFamily="34" charset="0"/>
                        </a:rPr>
                        <a:t>033</a:t>
                      </a:r>
                      <a:r>
                        <a:rPr lang="zh-CN" altLang="en-US" sz="2400" baseline="0" dirty="0" smtClean="0">
                          <a:latin typeface="Verdana" pitchFamily="34" charset="0"/>
                        </a:rPr>
                        <a:t>”号项目中的参与记录的</a:t>
                      </a:r>
                      <a:r>
                        <a:rPr lang="en-US" altLang="zh-CN" sz="2400" baseline="0" dirty="0" smtClean="0">
                          <a:latin typeface="Verdana" pitchFamily="34" charset="0"/>
                        </a:rPr>
                        <a:t>SQL</a:t>
                      </a:r>
                      <a:r>
                        <a:rPr lang="zh-CN" altLang="en-US" sz="2400" baseline="0" dirty="0" smtClean="0">
                          <a:latin typeface="Verdana" pitchFamily="34" charset="0"/>
                        </a:rPr>
                        <a:t>语句。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357158" y="428604"/>
          <a:ext cx="8572560" cy="94488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572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4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baseline="0" dirty="0" smtClean="0">
                          <a:latin typeface="Verdana" pitchFamily="34" charset="0"/>
                        </a:rPr>
                        <a:t>1</a:t>
                      </a:r>
                      <a:r>
                        <a:rPr lang="zh-CN" altLang="en-US" sz="2800" b="0" baseline="0" dirty="0" smtClean="0">
                          <a:latin typeface="Verdana" pitchFamily="34" charset="0"/>
                        </a:rPr>
                        <a:t>）查询以“德纲”老师为学业导师的</a:t>
                      </a:r>
                      <a:r>
                        <a:rPr lang="en-US" altLang="zh-CN" sz="2800" b="0" baseline="0" dirty="0" smtClean="0">
                          <a:latin typeface="Verdana" pitchFamily="34" charset="0"/>
                        </a:rPr>
                        <a:t>2013</a:t>
                      </a:r>
                      <a:r>
                        <a:rPr lang="zh-CN" altLang="en-US" sz="2800" b="0" baseline="0" dirty="0" smtClean="0">
                          <a:latin typeface="Verdana" pitchFamily="34" charset="0"/>
                        </a:rPr>
                        <a:t>级的学生姓名；</a:t>
                      </a:r>
                      <a:endParaRPr lang="en-US" altLang="zh-CN" sz="2800" b="0" baseline="0" dirty="0" smtClean="0">
                        <a:latin typeface="Verdan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00034" y="1428736"/>
            <a:ext cx="788241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Verdana" pitchFamily="34" charset="0"/>
              </a:rPr>
              <a:t>SELECT SNAME FROM S,T</a:t>
            </a:r>
          </a:p>
          <a:p>
            <a:r>
              <a:rPr lang="en-US" altLang="zh-CN" sz="2800" dirty="0" smtClean="0">
                <a:latin typeface="Verdana" pitchFamily="34" charset="0"/>
              </a:rPr>
              <a:t>WHERE </a:t>
            </a:r>
            <a:r>
              <a:rPr lang="en-US" altLang="zh-CN" sz="2800" dirty="0" smtClean="0">
                <a:latin typeface="Verdana" pitchFamily="34" charset="0"/>
              </a:rPr>
              <a:t>S.TNO=T.TNO </a:t>
            </a:r>
            <a:r>
              <a:rPr lang="en-US" altLang="zh-CN" sz="2800" dirty="0" smtClean="0">
                <a:latin typeface="Verdana" pitchFamily="34" charset="0"/>
              </a:rPr>
              <a:t>AND TNAME=‘</a:t>
            </a:r>
            <a:r>
              <a:rPr lang="zh-CN" altLang="en-US" sz="2800" dirty="0" smtClean="0">
                <a:latin typeface="Verdana" pitchFamily="34" charset="0"/>
              </a:rPr>
              <a:t>德纲</a:t>
            </a:r>
            <a:r>
              <a:rPr lang="en-US" altLang="zh-CN" sz="2800" dirty="0" smtClean="0">
                <a:latin typeface="Verdana" pitchFamily="34" charset="0"/>
              </a:rPr>
              <a:t>’</a:t>
            </a:r>
          </a:p>
          <a:p>
            <a:r>
              <a:rPr lang="en-US" altLang="zh-CN" sz="2800" dirty="0" smtClean="0">
                <a:latin typeface="Verdana" pitchFamily="34" charset="0"/>
              </a:rPr>
              <a:t>AND SYEAR=2013;</a:t>
            </a:r>
            <a:endParaRPr lang="zh-CN" altLang="en-US" sz="2800" dirty="0">
              <a:latin typeface="Verdana" pitchFamily="34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85720" y="2786058"/>
          <a:ext cx="8572560" cy="94488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572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4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baseline="0" dirty="0" smtClean="0">
                          <a:latin typeface="Verdana" pitchFamily="34" charset="0"/>
                        </a:rPr>
                        <a:t>2</a:t>
                      </a:r>
                      <a:r>
                        <a:rPr lang="zh-CN" altLang="en-US" sz="2800" baseline="0" dirty="0" smtClean="0">
                          <a:latin typeface="Verdana" pitchFamily="34" charset="0"/>
                        </a:rPr>
                        <a:t>）</a:t>
                      </a:r>
                      <a:r>
                        <a:rPr lang="zh-CN" altLang="en-US" sz="2800" b="0" baseline="0" dirty="0" smtClean="0">
                          <a:latin typeface="Verdana" pitchFamily="34" charset="0"/>
                        </a:rPr>
                        <a:t>查询“</a:t>
                      </a:r>
                      <a:r>
                        <a:rPr lang="en-US" altLang="zh-CN" sz="2800" b="0" baseline="0" dirty="0" smtClean="0">
                          <a:latin typeface="Verdana" pitchFamily="34" charset="0"/>
                        </a:rPr>
                        <a:t>001</a:t>
                      </a:r>
                      <a:r>
                        <a:rPr lang="zh-CN" altLang="en-US" sz="2800" b="0" baseline="0" dirty="0" smtClean="0">
                          <a:latin typeface="Verdana" pitchFamily="34" charset="0"/>
                        </a:rPr>
                        <a:t>”号和“</a:t>
                      </a:r>
                      <a:r>
                        <a:rPr lang="en-US" altLang="zh-CN" sz="2800" b="0" baseline="0" dirty="0" smtClean="0">
                          <a:latin typeface="Verdana" pitchFamily="34" charset="0"/>
                        </a:rPr>
                        <a:t>002</a:t>
                      </a:r>
                      <a:r>
                        <a:rPr lang="zh-CN" altLang="en-US" sz="2800" b="0" baseline="0" dirty="0" smtClean="0">
                          <a:latin typeface="Verdana" pitchFamily="34" charset="0"/>
                        </a:rPr>
                        <a:t>”号老师同时参加的</a:t>
                      </a:r>
                      <a:r>
                        <a:rPr lang="en-US" altLang="zh-CN" sz="2800" b="0" baseline="0" dirty="0" smtClean="0">
                          <a:latin typeface="Verdana" pitchFamily="34" charset="0"/>
                        </a:rPr>
                        <a:t>2013</a:t>
                      </a:r>
                      <a:r>
                        <a:rPr lang="zh-CN" altLang="en-US" sz="2800" b="0" baseline="0" dirty="0" smtClean="0">
                          <a:latin typeface="Verdana" pitchFamily="34" charset="0"/>
                        </a:rPr>
                        <a:t>年的项目编号和项目名称；</a:t>
                      </a:r>
                      <a:endParaRPr lang="en-US" altLang="zh-CN" sz="2800" b="0" baseline="0" dirty="0" smtClean="0">
                        <a:latin typeface="Verdan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-32" y="3894616"/>
            <a:ext cx="929453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Verdana" pitchFamily="34" charset="0"/>
              </a:rPr>
              <a:t>SELECT PNO, PNAME</a:t>
            </a:r>
          </a:p>
          <a:p>
            <a:r>
              <a:rPr lang="en-US" altLang="zh-CN" sz="2800" dirty="0" smtClean="0">
                <a:latin typeface="Verdana" pitchFamily="34" charset="0"/>
              </a:rPr>
              <a:t>FROM P,TP TP1</a:t>
            </a:r>
          </a:p>
          <a:p>
            <a:r>
              <a:rPr lang="en-US" altLang="zh-CN" sz="2800" dirty="0" smtClean="0">
                <a:latin typeface="Verdana" pitchFamily="34" charset="0"/>
              </a:rPr>
              <a:t>WHERE P.PNO=TP1.PNO AND PYEAR=2013</a:t>
            </a:r>
          </a:p>
          <a:p>
            <a:r>
              <a:rPr lang="en-US" altLang="zh-CN" sz="2800" dirty="0" smtClean="0">
                <a:latin typeface="Verdana" pitchFamily="34" charset="0"/>
              </a:rPr>
              <a:t>AND TNO=‘001’ AND EXISTS</a:t>
            </a:r>
          </a:p>
          <a:p>
            <a:r>
              <a:rPr lang="en-US" altLang="zh-CN" sz="2800" dirty="0" smtClean="0">
                <a:latin typeface="Verdana" pitchFamily="34" charset="0"/>
              </a:rPr>
              <a:t>(</a:t>
            </a:r>
            <a:r>
              <a:rPr lang="en-US" altLang="zh-CN" sz="2800" dirty="0" smtClean="0">
                <a:solidFill>
                  <a:srgbClr val="00B0F0"/>
                </a:solidFill>
                <a:latin typeface="Verdana" pitchFamily="34" charset="0"/>
              </a:rPr>
              <a:t>SELECT * FROM TP TP2 </a:t>
            </a:r>
          </a:p>
          <a:p>
            <a:r>
              <a:rPr lang="en-US" altLang="zh-CN" sz="2800" dirty="0" smtClean="0">
                <a:solidFill>
                  <a:srgbClr val="00B0F0"/>
                </a:solidFill>
                <a:latin typeface="Verdana" pitchFamily="34" charset="0"/>
              </a:rPr>
              <a:t> WHERE TP2.PNO=TP1.PNO AND TP2.TNO=‘002’</a:t>
            </a:r>
            <a:r>
              <a:rPr lang="en-US" altLang="zh-CN" sz="2800" dirty="0" smtClean="0">
                <a:latin typeface="Verdana" pitchFamily="34" charset="0"/>
              </a:rPr>
              <a:t>);</a:t>
            </a:r>
            <a:endParaRPr lang="zh-CN" altLang="en-US" sz="2800" dirty="0"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357158" y="483856"/>
          <a:ext cx="8572560" cy="94488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572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4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baseline="0" dirty="0" smtClean="0">
                          <a:latin typeface="Verdana" pitchFamily="34" charset="0"/>
                        </a:rPr>
                        <a:t>3</a:t>
                      </a:r>
                      <a:r>
                        <a:rPr lang="zh-CN" altLang="en-US" sz="2800" b="0" baseline="0" dirty="0" smtClean="0">
                          <a:latin typeface="Verdana" pitchFamily="34" charset="0"/>
                        </a:rPr>
                        <a:t>）查询参加了“于谦”老师参与的全部项目的学生的学号。</a:t>
                      </a:r>
                      <a:endParaRPr lang="en-US" altLang="zh-CN" sz="2800" b="0" baseline="0" dirty="0" smtClean="0">
                        <a:latin typeface="Verdan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58912" y="1628800"/>
            <a:ext cx="817352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Verdana" pitchFamily="34" charset="0"/>
              </a:rPr>
              <a:t>SELECT SNO</a:t>
            </a:r>
          </a:p>
          <a:p>
            <a:r>
              <a:rPr lang="en-US" altLang="zh-CN" sz="2400" dirty="0" smtClean="0">
                <a:latin typeface="Verdana" pitchFamily="34" charset="0"/>
              </a:rPr>
              <a:t>FROM SPT SPT1</a:t>
            </a:r>
          </a:p>
          <a:p>
            <a:r>
              <a:rPr lang="en-US" altLang="zh-CN" sz="2400" dirty="0" smtClean="0">
                <a:latin typeface="Verdana" pitchFamily="34" charset="0"/>
              </a:rPr>
              <a:t>WHERE NOT EXISTS</a:t>
            </a:r>
            <a:r>
              <a:rPr lang="en-US" altLang="zh-CN" sz="2400" dirty="0" smtClean="0">
                <a:latin typeface="Verdana" pitchFamily="34" charset="0"/>
              </a:rPr>
              <a:t>(</a:t>
            </a:r>
          </a:p>
          <a:p>
            <a:endParaRPr lang="en-US" altLang="zh-CN" sz="2400" dirty="0" smtClean="0">
              <a:latin typeface="Verdana" pitchFamily="34" charset="0"/>
            </a:endParaRPr>
          </a:p>
          <a:p>
            <a:r>
              <a:rPr lang="en-US" altLang="zh-CN" sz="2400" dirty="0" smtClean="0">
                <a:solidFill>
                  <a:srgbClr val="00B0F0"/>
                </a:solidFill>
                <a:latin typeface="Verdana" pitchFamily="34" charset="0"/>
              </a:rPr>
              <a:t>SELECT * FROM TP,P</a:t>
            </a:r>
          </a:p>
          <a:p>
            <a:r>
              <a:rPr lang="en-US" altLang="zh-CN" sz="2400" dirty="0" smtClean="0">
                <a:solidFill>
                  <a:srgbClr val="00B0F0"/>
                </a:solidFill>
                <a:latin typeface="Verdana" pitchFamily="34" charset="0"/>
              </a:rPr>
              <a:t>WHERE </a:t>
            </a:r>
            <a:r>
              <a:rPr lang="en-US" altLang="zh-CN" sz="2400" dirty="0" smtClean="0">
                <a:solidFill>
                  <a:srgbClr val="00B0F0"/>
                </a:solidFill>
                <a:latin typeface="Verdana" pitchFamily="34" charset="0"/>
              </a:rPr>
              <a:t>P.TNO=TP.TNO </a:t>
            </a:r>
            <a:r>
              <a:rPr lang="en-US" altLang="zh-CN" sz="2400" dirty="0" smtClean="0">
                <a:solidFill>
                  <a:srgbClr val="00B0F0"/>
                </a:solidFill>
                <a:latin typeface="Verdana" pitchFamily="34" charset="0"/>
              </a:rPr>
              <a:t>AND PNAME=‘</a:t>
            </a:r>
            <a:r>
              <a:rPr lang="zh-CN" altLang="en-US" sz="2400" dirty="0" smtClean="0">
                <a:solidFill>
                  <a:srgbClr val="00B0F0"/>
                </a:solidFill>
                <a:latin typeface="Verdana" pitchFamily="34" charset="0"/>
              </a:rPr>
              <a:t>于谦</a:t>
            </a:r>
            <a:r>
              <a:rPr lang="en-US" altLang="zh-CN" sz="2400" dirty="0" smtClean="0">
                <a:solidFill>
                  <a:srgbClr val="00B0F0"/>
                </a:solidFill>
                <a:latin typeface="Verdana" pitchFamily="34" charset="0"/>
              </a:rPr>
              <a:t>’</a:t>
            </a:r>
          </a:p>
          <a:p>
            <a:r>
              <a:rPr lang="en-US" altLang="zh-CN" sz="2400" dirty="0" smtClean="0">
                <a:solidFill>
                  <a:srgbClr val="00B0F0"/>
                </a:solidFill>
                <a:latin typeface="Verdana" pitchFamily="34" charset="0"/>
              </a:rPr>
              <a:t>AND NOT EXISTS</a:t>
            </a:r>
            <a:r>
              <a:rPr lang="en-US" altLang="zh-CN" sz="2400" dirty="0" smtClean="0">
                <a:latin typeface="Verdana" pitchFamily="34" charset="0"/>
              </a:rPr>
              <a:t>(</a:t>
            </a:r>
          </a:p>
          <a:p>
            <a:endParaRPr lang="en-US" altLang="zh-CN" sz="2400" dirty="0" smtClean="0">
              <a:latin typeface="Verdana" pitchFamily="34" charset="0"/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  <a:latin typeface="Verdana" pitchFamily="34" charset="0"/>
              </a:rPr>
              <a:t>SELECT * FROM SPT </a:t>
            </a:r>
            <a:r>
              <a:rPr lang="en-US" altLang="zh-CN" sz="2400" dirty="0" smtClean="0">
                <a:solidFill>
                  <a:srgbClr val="FF0000"/>
                </a:solidFill>
                <a:latin typeface="Verdana" pitchFamily="34" charset="0"/>
              </a:rPr>
              <a:t>SPT2</a:t>
            </a:r>
          </a:p>
          <a:p>
            <a:endParaRPr lang="en-US" altLang="zh-CN" sz="2400" dirty="0" smtClean="0">
              <a:solidFill>
                <a:srgbClr val="FF0000"/>
              </a:solidFill>
              <a:latin typeface="Verdana" pitchFamily="34" charset="0"/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  <a:latin typeface="Verdana" pitchFamily="34" charset="0"/>
              </a:rPr>
              <a:t>WHERE </a:t>
            </a:r>
            <a:r>
              <a:rPr lang="en-US" altLang="zh-CN" sz="2400" dirty="0" smtClean="0">
                <a:solidFill>
                  <a:srgbClr val="FF0000"/>
                </a:solidFill>
                <a:latin typeface="Verdana" pitchFamily="34" charset="0"/>
              </a:rPr>
              <a:t>SPT2.PNO=TP.PNO</a:t>
            </a:r>
          </a:p>
          <a:p>
            <a:endParaRPr lang="en-US" altLang="zh-CN" sz="2400" dirty="0" smtClean="0">
              <a:solidFill>
                <a:srgbClr val="FF0000"/>
              </a:solidFill>
              <a:latin typeface="Verdana" pitchFamily="34" charset="0"/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  <a:latin typeface="Verdana" pitchFamily="34" charset="0"/>
              </a:rPr>
              <a:t>AND SPT2.SNO=SPT1.SNO</a:t>
            </a:r>
            <a:r>
              <a:rPr lang="en-US" altLang="zh-CN" sz="2400" dirty="0" smtClean="0">
                <a:latin typeface="Verdana" pitchFamily="34" charset="0"/>
              </a:rPr>
              <a:t>));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357158" y="642918"/>
          <a:ext cx="8572560" cy="895906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572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959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baseline="0" dirty="0" smtClean="0">
                          <a:latin typeface="Verdana" pitchFamily="34" charset="0"/>
                        </a:rPr>
                        <a:t>4</a:t>
                      </a:r>
                      <a:r>
                        <a:rPr lang="zh-CN" altLang="en-US" sz="2400" b="0" baseline="0" dirty="0" smtClean="0">
                          <a:latin typeface="Verdana" pitchFamily="34" charset="0"/>
                        </a:rPr>
                        <a:t>）写出</a:t>
                      </a:r>
                      <a:r>
                        <a:rPr lang="en-US" altLang="zh-CN" sz="2400" b="0" baseline="0" dirty="0" smtClean="0">
                          <a:latin typeface="Verdana" pitchFamily="34" charset="0"/>
                        </a:rPr>
                        <a:t>TP</a:t>
                      </a:r>
                      <a:r>
                        <a:rPr lang="zh-CN" altLang="en-US" sz="2400" b="0" baseline="0" dirty="0" smtClean="0">
                          <a:latin typeface="Verdana" pitchFamily="34" charset="0"/>
                        </a:rPr>
                        <a:t>关系的建表</a:t>
                      </a:r>
                      <a:r>
                        <a:rPr lang="en-US" altLang="zh-CN" sz="2400" b="0" baseline="0" dirty="0" smtClean="0">
                          <a:latin typeface="Verdana" pitchFamily="34" charset="0"/>
                        </a:rPr>
                        <a:t>SQL</a:t>
                      </a:r>
                      <a:r>
                        <a:rPr lang="zh-CN" altLang="en-US" sz="2400" b="0" baseline="0" dirty="0" smtClean="0">
                          <a:latin typeface="Verdana" pitchFamily="34" charset="0"/>
                        </a:rPr>
                        <a:t>语句，所有编号的数据类型为</a:t>
                      </a:r>
                      <a:r>
                        <a:rPr lang="en-US" altLang="zh-CN" sz="2400" b="0" baseline="0" dirty="0" smtClean="0">
                          <a:latin typeface="Verdana" pitchFamily="34" charset="0"/>
                        </a:rPr>
                        <a:t>char(3)</a:t>
                      </a:r>
                      <a:r>
                        <a:rPr lang="zh-CN" altLang="en-US" sz="2400" b="0" baseline="0" dirty="0" smtClean="0">
                          <a:latin typeface="Verdana" pitchFamily="34" charset="0"/>
                        </a:rPr>
                        <a:t>，要求含主码和外码说明；</a:t>
                      </a:r>
                      <a:endParaRPr lang="en-US" altLang="zh-CN" sz="2400" b="0" baseline="0" dirty="0" smtClean="0">
                        <a:latin typeface="Verdan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55549" y="1643050"/>
            <a:ext cx="8169224" cy="38831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Verdana" pitchFamily="34" charset="0"/>
              </a:rPr>
              <a:t>CREATE TABLE TP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Verdana" pitchFamily="34" charset="0"/>
              </a:rPr>
              <a:t>TNO CHAR(3),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Verdana" pitchFamily="34" charset="0"/>
              </a:rPr>
              <a:t>PNO CHAR(3),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Verdana" pitchFamily="34" charset="0"/>
              </a:rPr>
              <a:t>PRIMARY KEY (TNO,PNO),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Verdana" pitchFamily="34" charset="0"/>
              </a:rPr>
              <a:t>FOREIGN KEY (TNO) REFERENCES T(TNO),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Verdana" pitchFamily="34" charset="0"/>
              </a:rPr>
              <a:t>FOREIGN KEY (PNO) REFERENCES P(PNO));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357158" y="642918"/>
          <a:ext cx="8572560" cy="874001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572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740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baseline="0" dirty="0" smtClean="0">
                          <a:latin typeface="Verdana" pitchFamily="34" charset="0"/>
                        </a:rPr>
                        <a:t>5</a:t>
                      </a:r>
                      <a:r>
                        <a:rPr lang="zh-CN" altLang="en-US" sz="2400" b="0" baseline="0" dirty="0" smtClean="0">
                          <a:latin typeface="Verdana" pitchFamily="34" charset="0"/>
                        </a:rPr>
                        <a:t>）建立视图以描述参与</a:t>
                      </a:r>
                      <a:r>
                        <a:rPr lang="en-US" altLang="zh-CN" sz="2400" b="0" baseline="0" dirty="0" smtClean="0">
                          <a:latin typeface="Verdana" pitchFamily="34" charset="0"/>
                        </a:rPr>
                        <a:t>2013</a:t>
                      </a:r>
                      <a:r>
                        <a:rPr lang="zh-CN" altLang="en-US" sz="2400" b="0" baseline="0" dirty="0" smtClean="0">
                          <a:latin typeface="Verdana" pitchFamily="34" charset="0"/>
                        </a:rPr>
                        <a:t>年的至少有</a:t>
                      </a:r>
                      <a:r>
                        <a:rPr lang="en-US" altLang="zh-CN" sz="2400" b="0" baseline="0" dirty="0" smtClean="0">
                          <a:latin typeface="Verdana" pitchFamily="34" charset="0"/>
                        </a:rPr>
                        <a:t>3</a:t>
                      </a:r>
                      <a:r>
                        <a:rPr lang="zh-CN" altLang="en-US" sz="2400" b="0" baseline="0" dirty="0" smtClean="0">
                          <a:latin typeface="Verdana" pitchFamily="34" charset="0"/>
                        </a:rPr>
                        <a:t>名老师参与的项目编号和参与教师人数；</a:t>
                      </a:r>
                      <a:endParaRPr lang="en-US" altLang="zh-CN" sz="2400" b="0" baseline="0" dirty="0" smtClean="0">
                        <a:latin typeface="Verdan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55549" y="1643050"/>
            <a:ext cx="7690888" cy="45295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Verdana" pitchFamily="34" charset="0"/>
              </a:rPr>
              <a:t>CREATE VIEW V_TNUM (PNO,TNUM)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Verdana" pitchFamily="34" charset="0"/>
              </a:rPr>
              <a:t>AS 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Verdana" pitchFamily="34" charset="0"/>
              </a:rPr>
              <a:t>SELECT PNO,COUNT(TNO)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Verdana" pitchFamily="34" charset="0"/>
              </a:rPr>
              <a:t>FROM P,TP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Verdana" pitchFamily="34" charset="0"/>
              </a:rPr>
              <a:t>WHERE PYEAR=2013 AND P.PNO=TP.PNO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Verdana" pitchFamily="34" charset="0"/>
              </a:rPr>
              <a:t>GROUP BY PNO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Verdana" pitchFamily="34" charset="0"/>
              </a:rPr>
              <a:t>HAVING COUNT(TNO)&gt;=3;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357158" y="642918"/>
          <a:ext cx="8572560" cy="874001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572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740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aseline="0" dirty="0" smtClean="0">
                          <a:latin typeface="Verdana" pitchFamily="34" charset="0"/>
                        </a:rPr>
                        <a:t>6</a:t>
                      </a:r>
                      <a:r>
                        <a:rPr lang="zh-CN" altLang="en-US" sz="2400" baseline="0" dirty="0" smtClean="0">
                          <a:latin typeface="Verdana" pitchFamily="34" charset="0"/>
                        </a:rPr>
                        <a:t>）写出删除“姜郁烦”同学在“</a:t>
                      </a:r>
                      <a:r>
                        <a:rPr lang="en-US" altLang="zh-CN" sz="2400" baseline="0" dirty="0" smtClean="0">
                          <a:latin typeface="Verdana" pitchFamily="34" charset="0"/>
                        </a:rPr>
                        <a:t>033</a:t>
                      </a:r>
                      <a:r>
                        <a:rPr lang="zh-CN" altLang="en-US" sz="2400" baseline="0" dirty="0" smtClean="0">
                          <a:latin typeface="Verdana" pitchFamily="34" charset="0"/>
                        </a:rPr>
                        <a:t>”号项目中的参与记录的</a:t>
                      </a:r>
                      <a:r>
                        <a:rPr lang="en-US" altLang="zh-CN" sz="2400" baseline="0" dirty="0" smtClean="0">
                          <a:latin typeface="Verdana" pitchFamily="34" charset="0"/>
                        </a:rPr>
                        <a:t>SQL</a:t>
                      </a:r>
                      <a:r>
                        <a:rPr lang="zh-CN" altLang="en-US" sz="2400" baseline="0" dirty="0" smtClean="0">
                          <a:latin typeface="Verdana" pitchFamily="34" charset="0"/>
                        </a:rPr>
                        <a:t>语句。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71472" y="2000240"/>
            <a:ext cx="835824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Verdana" pitchFamily="34" charset="0"/>
              </a:rPr>
              <a:t>DELETE </a:t>
            </a:r>
            <a:r>
              <a:rPr lang="en-US" altLang="zh-CN" sz="2800" dirty="0" smtClean="0">
                <a:latin typeface="Verdana" pitchFamily="34" charset="0"/>
              </a:rPr>
              <a:t>FROM SPT</a:t>
            </a:r>
          </a:p>
          <a:p>
            <a:r>
              <a:rPr lang="en-US" altLang="zh-CN" sz="2800" dirty="0" smtClean="0">
                <a:latin typeface="Verdana" pitchFamily="34" charset="0"/>
              </a:rPr>
              <a:t>WHERE PNO=‘033’ AND SNO=(SELECT SNO FROM S WHERE SNAME=‘</a:t>
            </a:r>
            <a:r>
              <a:rPr lang="zh-CN" altLang="en-US" sz="2800" dirty="0" smtClean="0">
                <a:latin typeface="Verdana" pitchFamily="34" charset="0"/>
              </a:rPr>
              <a:t>姜郁烦</a:t>
            </a:r>
            <a:r>
              <a:rPr lang="en-US" altLang="zh-CN" sz="2800" dirty="0" smtClean="0">
                <a:latin typeface="Verdana" pitchFamily="34" charset="0"/>
              </a:rPr>
              <a:t>’)</a:t>
            </a:r>
          </a:p>
          <a:p>
            <a:endParaRPr lang="en-US" altLang="zh-CN" sz="2800" dirty="0">
              <a:latin typeface="Verdana" pitchFamily="34" charset="0"/>
            </a:endParaRPr>
          </a:p>
          <a:p>
            <a:r>
              <a:rPr lang="en-US" altLang="zh-CN" sz="2800" dirty="0">
                <a:latin typeface="Verdana" pitchFamily="34" charset="0"/>
              </a:rPr>
              <a:t>DELETE FROM SPT</a:t>
            </a:r>
          </a:p>
          <a:p>
            <a:r>
              <a:rPr lang="en-US" altLang="zh-CN" sz="2800" dirty="0">
                <a:latin typeface="Verdana" pitchFamily="34" charset="0"/>
              </a:rPr>
              <a:t>WHERE PNO=‘033’</a:t>
            </a:r>
          </a:p>
          <a:p>
            <a:r>
              <a:rPr lang="en-US" altLang="zh-CN" sz="2800" dirty="0">
                <a:latin typeface="Verdana" pitchFamily="34" charset="0"/>
              </a:rPr>
              <a:t>AND ‘</a:t>
            </a:r>
            <a:r>
              <a:rPr lang="zh-CN" altLang="en-US" sz="2800" dirty="0">
                <a:latin typeface="Verdana" pitchFamily="34" charset="0"/>
              </a:rPr>
              <a:t>姜郁烦’</a:t>
            </a:r>
            <a:r>
              <a:rPr lang="en-US" altLang="zh-CN" sz="2800" dirty="0">
                <a:latin typeface="Verdana" pitchFamily="34" charset="0"/>
              </a:rPr>
              <a:t>=(</a:t>
            </a:r>
          </a:p>
          <a:p>
            <a:r>
              <a:rPr lang="en-US" altLang="zh-CN" sz="2800" dirty="0">
                <a:latin typeface="Verdana" pitchFamily="34" charset="0"/>
              </a:rPr>
              <a:t>SELECT SNAME </a:t>
            </a:r>
          </a:p>
          <a:p>
            <a:r>
              <a:rPr lang="en-US" altLang="zh-CN" sz="2800" dirty="0">
                <a:latin typeface="Verdana" pitchFamily="34" charset="0"/>
              </a:rPr>
              <a:t>FROM S</a:t>
            </a:r>
          </a:p>
          <a:p>
            <a:r>
              <a:rPr lang="en-US" altLang="zh-CN" sz="2800" dirty="0">
                <a:latin typeface="Verdana" pitchFamily="34" charset="0"/>
              </a:rPr>
              <a:t>WHERE SNO=SPT.SNO</a:t>
            </a:r>
            <a:r>
              <a:rPr lang="en-US" altLang="zh-CN" sz="2800" dirty="0" smtClean="0">
                <a:latin typeface="Verdana" pitchFamily="34" charset="0"/>
              </a:rPr>
              <a:t>)</a:t>
            </a:r>
            <a:endParaRPr lang="en-US" altLang="zh-CN" sz="2800" dirty="0"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、绘制</a:t>
            </a:r>
            <a:r>
              <a:rPr lang="en-US" altLang="zh-CN" dirty="0" smtClean="0"/>
              <a:t>ER</a:t>
            </a:r>
            <a:r>
              <a:rPr lang="zh-CN" altLang="en-US" dirty="0" smtClean="0"/>
              <a:t>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        在某院系的研究生管理工作中，一名教师可以录取多名研究生，一名研究生只有一个学业导师。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</a:t>
            </a:r>
            <a:r>
              <a:rPr lang="zh-CN" altLang="en-US" dirty="0" smtClean="0"/>
              <a:t>教师可以参加多个科研项目，每个项目有多名教师参与。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</a:t>
            </a:r>
            <a:r>
              <a:rPr lang="zh-CN" altLang="en-US" dirty="0" smtClean="0"/>
              <a:t>研究生同样可以参与多个科研项目（导师未必参加），一个项目可有多名研究生参与。每个研究生参与一个具体项目的过程中会有一名项目指导老师。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   项目、研究生和教师均有编号和名称属性。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、绘制</a:t>
            </a:r>
            <a:r>
              <a:rPr lang="en-US" altLang="zh-CN" dirty="0" smtClean="0"/>
              <a:t>ER</a:t>
            </a:r>
            <a:r>
              <a:rPr lang="zh-CN" altLang="en-US" dirty="0" smtClean="0"/>
              <a:t>图</a:t>
            </a:r>
            <a:endParaRPr lang="zh-CN" altLang="en-US" dirty="0"/>
          </a:p>
        </p:txBody>
      </p:sp>
      <p:pic>
        <p:nvPicPr>
          <p:cNvPr id="6" name="内容占位符 5" descr="ER图.em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953" y="1071546"/>
            <a:ext cx="8278666" cy="5429288"/>
          </a:xfrm>
        </p:spPr>
      </p:pic>
      <p:cxnSp>
        <p:nvCxnSpPr>
          <p:cNvPr id="5" name="直接连接符 4"/>
          <p:cNvCxnSpPr/>
          <p:nvPr/>
        </p:nvCxnSpPr>
        <p:spPr>
          <a:xfrm rot="5400000" flipH="1" flipV="1">
            <a:off x="3643306" y="5357826"/>
            <a:ext cx="571504" cy="428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rot="16200000" flipV="1">
            <a:off x="4822033" y="5393545"/>
            <a:ext cx="500066" cy="428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57200" y="224566"/>
            <a:ext cx="8229600" cy="775542"/>
          </a:xfrm>
          <a:prstGeom prst="rect">
            <a:avLst/>
          </a:prstGeom>
        </p:spPr>
        <p:txBody>
          <a:bodyPr>
            <a:normAutofit fontScale="90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</a:t>
            </a:r>
            <a:r>
              <a:rPr kumimoji="0" lang="zh-CN" alt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、关系代数计算题</a:t>
            </a:r>
            <a:endParaRPr kumimoji="0" lang="zh-CN" altLang="en-US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57200" y="1142984"/>
            <a:ext cx="8229600" cy="2357454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给定如下关系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R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和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S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的值，用表格给出下列关系代数表达式的计算结果：</a:t>
            </a: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1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）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R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/>
                <a:ea typeface="Arial Unicode MS"/>
                <a:cs typeface="Arial Unicode MS"/>
              </a:rPr>
              <a:t> ⋈ </a:t>
            </a:r>
            <a:r>
              <a:rPr kumimoji="0" lang="el-GR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δ</a:t>
            </a:r>
            <a:r>
              <a:rPr kumimoji="0" lang="en-US" altLang="zh-CN" sz="26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/>
                <a:ea typeface="Arial Unicode MS"/>
                <a:cs typeface="Arial Unicode MS"/>
              </a:rPr>
              <a:t>D&gt;80</a:t>
            </a:r>
            <a:r>
              <a:rPr kumimoji="0" lang="zh-CN" altLang="en-US" sz="26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/>
                <a:ea typeface="Arial Unicode MS"/>
                <a:cs typeface="Arial Unicode MS"/>
              </a:rPr>
              <a:t> 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(S)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2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）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/>
                <a:ea typeface="Arial Unicode MS"/>
                <a:cs typeface="Arial Unicode MS"/>
              </a:rPr>
              <a:t> ∏ </a:t>
            </a:r>
            <a:r>
              <a:rPr kumimoji="0" lang="zh-CN" altLang="en-US" sz="26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/>
                <a:ea typeface="Arial Unicode MS"/>
                <a:cs typeface="Arial Unicode MS"/>
              </a:rPr>
              <a:t> </a:t>
            </a:r>
            <a:r>
              <a:rPr kumimoji="0" lang="en-US" altLang="zh-CN" sz="26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/>
                <a:ea typeface="Arial Unicode MS"/>
                <a:cs typeface="Arial Unicode MS"/>
              </a:rPr>
              <a:t>B,C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(S)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/>
                <a:ea typeface="Arial Unicode MS"/>
                <a:cs typeface="Arial Unicode MS"/>
              </a:rPr>
              <a:t> −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(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/>
                <a:ea typeface="Arial Unicode MS"/>
                <a:cs typeface="Arial Unicode MS"/>
              </a:rPr>
              <a:t>∏ </a:t>
            </a:r>
            <a:r>
              <a:rPr kumimoji="0" lang="zh-CN" altLang="en-US" sz="26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/>
                <a:ea typeface="Arial Unicode MS"/>
                <a:cs typeface="Arial Unicode MS"/>
              </a:rPr>
              <a:t> </a:t>
            </a:r>
            <a:r>
              <a:rPr kumimoji="0" lang="en-US" altLang="zh-CN" sz="26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/>
                <a:ea typeface="Arial Unicode MS"/>
                <a:cs typeface="Arial Unicode MS"/>
              </a:rPr>
              <a:t>B,C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(S)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/>
                <a:ea typeface="Arial Unicode MS"/>
                <a:cs typeface="Arial Unicode MS"/>
              </a:rPr>
              <a:t> −∏</a:t>
            </a:r>
            <a:r>
              <a:rPr kumimoji="0" lang="en-US" altLang="zh-CN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/>
                <a:ea typeface="Arial Unicode MS"/>
                <a:cs typeface="Arial Unicode MS"/>
              </a:rPr>
              <a:t> B,C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/>
                <a:ea typeface="Arial Unicode MS"/>
                <a:cs typeface="Arial Unicode MS"/>
              </a:rPr>
              <a:t> 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(R))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57158" y="3286124"/>
          <a:ext cx="8572558" cy="3357584"/>
        </p:xfrm>
        <a:graphic>
          <a:graphicData uri="http://schemas.openxmlformats.org/drawingml/2006/table">
            <a:tbl>
              <a:tblPr/>
              <a:tblGrid>
                <a:gridCol w="1224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2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52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52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52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969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Calibri"/>
                          <a:ea typeface="宋体"/>
                          <a:cs typeface="Times New Roman"/>
                        </a:rPr>
                        <a:t>R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Calibri"/>
                          <a:ea typeface="宋体"/>
                          <a:cs typeface="Times New Roman"/>
                        </a:rPr>
                        <a:t>S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69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Calibri"/>
                          <a:ea typeface="宋体"/>
                          <a:cs typeface="Times New Roman"/>
                        </a:rPr>
                        <a:t>A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Calibri"/>
                          <a:ea typeface="宋体"/>
                          <a:cs typeface="Times New Roman"/>
                        </a:rPr>
                        <a:t>B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Calibri"/>
                          <a:ea typeface="宋体"/>
                          <a:cs typeface="Times New Roman"/>
                        </a:rPr>
                        <a:t>C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Calibri"/>
                          <a:ea typeface="宋体"/>
                          <a:cs typeface="Times New Roman"/>
                        </a:rPr>
                        <a:t>B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Calibri"/>
                          <a:ea typeface="宋体"/>
                          <a:cs typeface="Times New Roman"/>
                        </a:rPr>
                        <a:t>C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Calibri"/>
                          <a:ea typeface="宋体"/>
                          <a:cs typeface="Times New Roman"/>
                        </a:rPr>
                        <a:t>D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69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Calibri"/>
                          <a:ea typeface="宋体"/>
                          <a:cs typeface="Times New Roman"/>
                        </a:rPr>
                        <a:t>001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Calibri"/>
                          <a:ea typeface="宋体"/>
                          <a:cs typeface="Times New Roman"/>
                        </a:rPr>
                        <a:t>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latin typeface="Calibri"/>
                          <a:ea typeface="宋体"/>
                          <a:cs typeface="Times New Roman"/>
                        </a:rPr>
                        <a:t>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Calibri"/>
                          <a:ea typeface="宋体"/>
                          <a:cs typeface="Times New Roman"/>
                        </a:rPr>
                        <a:t>80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69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Calibri"/>
                          <a:ea typeface="宋体"/>
                          <a:cs typeface="Times New Roman"/>
                        </a:rPr>
                        <a:t>002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Calibri"/>
                          <a:ea typeface="宋体"/>
                          <a:cs typeface="Times New Roman"/>
                        </a:rPr>
                        <a:t>王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Calibri"/>
                          <a:ea typeface="宋体"/>
                          <a:cs typeface="Times New Roman"/>
                        </a:rPr>
                        <a:t>王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Calibri"/>
                          <a:ea typeface="宋体"/>
                          <a:cs typeface="Times New Roman"/>
                        </a:rPr>
                        <a:t>85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69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Calibri"/>
                          <a:ea typeface="宋体"/>
                          <a:cs typeface="Times New Roman"/>
                        </a:rPr>
                        <a:t>003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latin typeface="Calibri"/>
                          <a:ea typeface="宋体"/>
                          <a:cs typeface="Times New Roman"/>
                        </a:rPr>
                        <a:t>李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Calibri"/>
                          <a:ea typeface="宋体"/>
                          <a:cs typeface="Times New Roman"/>
                        </a:rPr>
                        <a:t>李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Calibri"/>
                          <a:ea typeface="宋体"/>
                          <a:cs typeface="Times New Roman"/>
                        </a:rPr>
                        <a:t>90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69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Calibri"/>
                          <a:ea typeface="宋体"/>
                          <a:cs typeface="Times New Roman"/>
                        </a:rPr>
                        <a:t>004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Calibri"/>
                          <a:ea typeface="宋体"/>
                          <a:cs typeface="Times New Roman"/>
                        </a:rPr>
                        <a:t>赵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Calibri"/>
                          <a:ea typeface="宋体"/>
                          <a:cs typeface="Times New Roman"/>
                        </a:rPr>
                        <a:t>李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Calibri"/>
                          <a:ea typeface="宋体"/>
                          <a:cs typeface="Times New Roman"/>
                        </a:rPr>
                        <a:t>90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69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Calibri"/>
                          <a:ea typeface="宋体"/>
                          <a:cs typeface="Times New Roman"/>
                        </a:rPr>
                        <a:t>005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Calibri"/>
                          <a:ea typeface="宋体"/>
                          <a:cs typeface="Times New Roman"/>
                        </a:rPr>
                        <a:t>孙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Calibri"/>
                          <a:ea typeface="宋体"/>
                          <a:cs typeface="Times New Roman"/>
                        </a:rPr>
                        <a:t>赵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Calibri"/>
                          <a:ea typeface="宋体"/>
                          <a:cs typeface="Times New Roman"/>
                        </a:rPr>
                        <a:t>85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969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Calibri"/>
                          <a:ea typeface="宋体"/>
                          <a:cs typeface="Times New Roman"/>
                        </a:rPr>
                        <a:t>赵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latin typeface="Calibri"/>
                          <a:ea typeface="宋体"/>
                          <a:cs typeface="Times New Roman"/>
                        </a:rPr>
                        <a:t>85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775542"/>
          </a:xfrm>
        </p:spPr>
        <p:txBody>
          <a:bodyPr>
            <a:normAutofit fontScale="90000"/>
          </a:bodyPr>
          <a:lstStyle/>
          <a:p>
            <a:pPr lvl="0"/>
            <a:r>
              <a:rPr lang="en-US" altLang="zh-CN" dirty="0" smtClean="0"/>
              <a:t>2</a:t>
            </a:r>
            <a:r>
              <a:rPr lang="zh-CN" altLang="en-US" dirty="0" smtClean="0"/>
              <a:t>、关系代数计算题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68706"/>
            <a:ext cx="8229600" cy="4389120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>
                <a:latin typeface="Verdana" pitchFamily="34" charset="0"/>
              </a:rPr>
              <a:t>1</a:t>
            </a:r>
            <a:r>
              <a:rPr lang="zh-CN" altLang="en-US" dirty="0" smtClean="0">
                <a:latin typeface="Verdana" pitchFamily="34" charset="0"/>
              </a:rPr>
              <a:t>）</a:t>
            </a:r>
            <a:r>
              <a:rPr lang="en-US" altLang="zh-CN" dirty="0" smtClean="0">
                <a:latin typeface="Verdana" pitchFamily="34" charset="0"/>
              </a:rPr>
              <a:t>R</a:t>
            </a:r>
            <a:r>
              <a:rPr lang="en-US" altLang="zh-CN" dirty="0" smtClean="0">
                <a:latin typeface="Arial Unicode MS"/>
                <a:ea typeface="Arial Unicode MS"/>
                <a:cs typeface="Arial Unicode MS"/>
              </a:rPr>
              <a:t> ⋈ </a:t>
            </a:r>
            <a:r>
              <a:rPr lang="el-GR" altLang="zh-CN" dirty="0" smtClean="0">
                <a:latin typeface="Arial"/>
                <a:cs typeface="Arial"/>
              </a:rPr>
              <a:t>δ</a:t>
            </a:r>
            <a:r>
              <a:rPr lang="en-US" altLang="zh-CN" baseline="-25000" dirty="0" smtClean="0">
                <a:latin typeface="Arial Unicode MS"/>
                <a:ea typeface="Arial Unicode MS"/>
                <a:cs typeface="Arial Unicode MS"/>
              </a:rPr>
              <a:t>D&gt;80</a:t>
            </a:r>
            <a:r>
              <a:rPr lang="zh-CN" altLang="en-US" baseline="-25000" dirty="0" smtClean="0">
                <a:latin typeface="Arial Unicode MS"/>
                <a:ea typeface="Arial Unicode MS"/>
                <a:cs typeface="Arial Unicode MS"/>
              </a:rPr>
              <a:t> </a:t>
            </a:r>
            <a:r>
              <a:rPr lang="en-US" altLang="zh-CN" dirty="0" smtClean="0">
                <a:latin typeface="Verdana" pitchFamily="34" charset="0"/>
              </a:rPr>
              <a:t>(S)</a:t>
            </a:r>
          </a:p>
          <a:p>
            <a:pPr>
              <a:buNone/>
            </a:pP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00033" y="1643048"/>
          <a:ext cx="3929090" cy="2105992"/>
        </p:xfrm>
        <a:graphic>
          <a:graphicData uri="http://schemas.openxmlformats.org/drawingml/2006/table">
            <a:tbl>
              <a:tblPr/>
              <a:tblGrid>
                <a:gridCol w="982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2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2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25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649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latin typeface="Calibri"/>
                          <a:ea typeface="宋体"/>
                          <a:cs typeface="Times New Roman"/>
                        </a:rPr>
                        <a:t>A</a:t>
                      </a:r>
                      <a:endParaRPr lang="zh-CN" sz="2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Calibri"/>
                          <a:ea typeface="宋体"/>
                          <a:cs typeface="Times New Roman"/>
                        </a:rPr>
                        <a:t>B</a:t>
                      </a:r>
                      <a:endParaRPr lang="zh-CN" sz="2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Calibri"/>
                          <a:ea typeface="宋体"/>
                          <a:cs typeface="Times New Roman"/>
                        </a:rPr>
                        <a:t>C</a:t>
                      </a:r>
                      <a:endParaRPr lang="zh-CN" sz="2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Calibri"/>
                          <a:ea typeface="宋体"/>
                          <a:cs typeface="Times New Roman"/>
                        </a:rPr>
                        <a:t>D</a:t>
                      </a:r>
                      <a:endParaRPr lang="zh-CN" sz="2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49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latin typeface="Calibri"/>
                          <a:ea typeface="宋体"/>
                          <a:cs typeface="Times New Roman"/>
                        </a:rPr>
                        <a:t>002</a:t>
                      </a:r>
                      <a:endParaRPr lang="zh-CN" sz="2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>
                          <a:latin typeface="Calibri"/>
                          <a:ea typeface="宋体"/>
                          <a:cs typeface="Times New Roman"/>
                        </a:rPr>
                        <a:t>王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Calibri"/>
                          <a:ea typeface="宋体"/>
                          <a:cs typeface="Times New Roman"/>
                        </a:rPr>
                        <a:t>85</a:t>
                      </a:r>
                      <a:endParaRPr lang="zh-CN" sz="2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49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Calibri"/>
                          <a:ea typeface="宋体"/>
                          <a:cs typeface="Times New Roman"/>
                        </a:rPr>
                        <a:t>003</a:t>
                      </a:r>
                      <a:endParaRPr lang="zh-CN" sz="2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latin typeface="Calibri"/>
                          <a:ea typeface="宋体"/>
                          <a:cs typeface="Times New Roman"/>
                        </a:rPr>
                        <a:t>李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latin typeface="Calibri"/>
                          <a:ea typeface="宋体"/>
                          <a:cs typeface="Times New Roman"/>
                        </a:rPr>
                        <a:t>90</a:t>
                      </a:r>
                      <a:endParaRPr lang="zh-CN" sz="2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649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Calibri"/>
                          <a:ea typeface="宋体"/>
                          <a:cs typeface="Times New Roman"/>
                        </a:rPr>
                        <a:t>004</a:t>
                      </a:r>
                      <a:endParaRPr lang="zh-CN" sz="2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latin typeface="Calibri"/>
                          <a:ea typeface="宋体"/>
                          <a:cs typeface="Times New Roman"/>
                        </a:rPr>
                        <a:t>赵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latin typeface="Calibri"/>
                          <a:ea typeface="宋体"/>
                          <a:cs typeface="Times New Roman"/>
                        </a:rPr>
                        <a:t>85</a:t>
                      </a:r>
                      <a:endParaRPr lang="zh-CN" sz="2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28596" y="4000504"/>
            <a:ext cx="59293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altLang="zh-CN" sz="2400" dirty="0">
                <a:latin typeface="Verdana" pitchFamily="34" charset="0"/>
              </a:rPr>
              <a:t>2</a:t>
            </a:r>
            <a:r>
              <a:rPr lang="zh-CN" altLang="en-US" sz="2400" dirty="0">
                <a:latin typeface="Verdana" pitchFamily="34" charset="0"/>
              </a:rPr>
              <a:t>）</a:t>
            </a:r>
            <a:r>
              <a:rPr lang="en-US" altLang="zh-CN" sz="2400" dirty="0">
                <a:latin typeface="Arial Unicode MS"/>
                <a:ea typeface="Arial Unicode MS"/>
                <a:cs typeface="Arial Unicode MS"/>
              </a:rPr>
              <a:t> ∏ </a:t>
            </a:r>
            <a:r>
              <a:rPr lang="zh-CN" altLang="en-US" sz="2400" baseline="-25000" dirty="0">
                <a:latin typeface="Arial Unicode MS"/>
                <a:ea typeface="Arial Unicode MS"/>
                <a:cs typeface="Arial Unicode MS"/>
              </a:rPr>
              <a:t> </a:t>
            </a:r>
            <a:r>
              <a:rPr lang="en-US" altLang="zh-CN" sz="2400" baseline="-25000" dirty="0">
                <a:latin typeface="Arial Unicode MS"/>
                <a:ea typeface="Arial Unicode MS"/>
                <a:cs typeface="Arial Unicode MS"/>
              </a:rPr>
              <a:t>B,C</a:t>
            </a:r>
            <a:r>
              <a:rPr lang="en-US" altLang="zh-CN" sz="2400" dirty="0">
                <a:latin typeface="Verdana" pitchFamily="34" charset="0"/>
              </a:rPr>
              <a:t> (S)</a:t>
            </a:r>
            <a:r>
              <a:rPr lang="en-US" altLang="zh-CN" sz="2400" dirty="0">
                <a:latin typeface="Arial Unicode MS"/>
                <a:ea typeface="Arial Unicode MS"/>
                <a:cs typeface="Arial Unicode MS"/>
              </a:rPr>
              <a:t> −</a:t>
            </a:r>
            <a:r>
              <a:rPr lang="en-US" altLang="zh-CN" sz="2400" dirty="0">
                <a:latin typeface="Verdana" pitchFamily="34" charset="0"/>
              </a:rPr>
              <a:t>(</a:t>
            </a:r>
            <a:r>
              <a:rPr lang="en-US" altLang="zh-CN" sz="2400" dirty="0">
                <a:latin typeface="Arial Unicode MS"/>
                <a:ea typeface="Arial Unicode MS"/>
                <a:cs typeface="Arial Unicode MS"/>
              </a:rPr>
              <a:t>∏ </a:t>
            </a:r>
            <a:r>
              <a:rPr lang="zh-CN" altLang="en-US" sz="2400" baseline="-25000" dirty="0">
                <a:latin typeface="Arial Unicode MS"/>
                <a:ea typeface="Arial Unicode MS"/>
                <a:cs typeface="Arial Unicode MS"/>
              </a:rPr>
              <a:t> </a:t>
            </a:r>
            <a:r>
              <a:rPr lang="en-US" altLang="zh-CN" sz="2400" baseline="-25000" dirty="0">
                <a:latin typeface="Arial Unicode MS"/>
                <a:ea typeface="Arial Unicode MS"/>
                <a:cs typeface="Arial Unicode MS"/>
              </a:rPr>
              <a:t>B,C</a:t>
            </a:r>
            <a:r>
              <a:rPr lang="en-US" altLang="zh-CN" sz="2400" dirty="0">
                <a:latin typeface="Verdana" pitchFamily="34" charset="0"/>
              </a:rPr>
              <a:t> (S)</a:t>
            </a:r>
            <a:r>
              <a:rPr lang="en-US" altLang="zh-CN" sz="2400" dirty="0">
                <a:latin typeface="Arial Unicode MS"/>
                <a:ea typeface="Arial Unicode MS"/>
                <a:cs typeface="Arial Unicode MS"/>
              </a:rPr>
              <a:t> −∏</a:t>
            </a:r>
            <a:r>
              <a:rPr lang="en-US" altLang="zh-CN" sz="2400" baseline="-25000" dirty="0">
                <a:latin typeface="Arial Unicode MS"/>
                <a:ea typeface="Arial Unicode MS"/>
                <a:cs typeface="Arial Unicode MS"/>
              </a:rPr>
              <a:t> B,C</a:t>
            </a:r>
            <a:r>
              <a:rPr lang="en-US" altLang="zh-CN" sz="2400" dirty="0">
                <a:latin typeface="Arial Unicode MS"/>
                <a:ea typeface="Arial Unicode MS"/>
                <a:cs typeface="Arial Unicode MS"/>
              </a:rPr>
              <a:t> </a:t>
            </a:r>
            <a:r>
              <a:rPr lang="en-US" altLang="zh-CN" sz="2400" dirty="0">
                <a:latin typeface="Verdana" pitchFamily="34" charset="0"/>
              </a:rPr>
              <a:t>(R))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28596" y="4500570"/>
          <a:ext cx="3071834" cy="2143140"/>
        </p:xfrm>
        <a:graphic>
          <a:graphicData uri="http://schemas.openxmlformats.org/drawingml/2006/table">
            <a:tbl>
              <a:tblPr/>
              <a:tblGrid>
                <a:gridCol w="15359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5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Calibri"/>
                          <a:ea typeface="宋体"/>
                          <a:cs typeface="Times New Roman"/>
                        </a:rPr>
                        <a:t>B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Calibri"/>
                          <a:ea typeface="宋体"/>
                          <a:cs typeface="Times New Roman"/>
                        </a:rPr>
                        <a:t>C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6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latin typeface="Calibri"/>
                          <a:ea typeface="宋体"/>
                          <a:cs typeface="Times New Roman"/>
                        </a:rPr>
                        <a:t>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latin typeface="Calibri"/>
                          <a:ea typeface="宋体"/>
                          <a:cs typeface="Times New Roman"/>
                        </a:rPr>
                        <a:t>王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Calibri"/>
                          <a:ea typeface="宋体"/>
                          <a:cs typeface="Times New Roman"/>
                        </a:rPr>
                        <a:t>李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Calibri"/>
                          <a:ea typeface="宋体"/>
                          <a:cs typeface="Times New Roman"/>
                        </a:rPr>
                        <a:t>赵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57200" y="-61186"/>
            <a:ext cx="8229600" cy="775542"/>
          </a:xfrm>
          <a:prstGeom prst="rect">
            <a:avLst/>
          </a:prstGeom>
        </p:spPr>
        <p:txBody>
          <a:bodyPr>
            <a:normAutofit fontScale="90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</a:t>
            </a:r>
            <a:r>
              <a:rPr kumimoji="0" lang="zh-CN" altLang="en-US" sz="5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、关系代数表达题</a:t>
            </a:r>
            <a:endParaRPr kumimoji="0" lang="zh-CN" altLang="en-US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357158" y="785794"/>
            <a:ext cx="8229600" cy="457203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设有如下四个关系：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T(TNO,TNAME,TITLE)——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描述某院系的各个教师的工作证号、姓名和职称；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S(SNO,SNAME,SYEAR,TNO)——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描述该院系的各个学生的学号、姓名、入学年份和学业导师的工作证号；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P(PNO,PNAME,PYEAR)——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描述该院系的各个科研项目的项目编号、项目名称和立项年份；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TP(TNO,PNO)——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描述教师参与科研项目的情况；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SPT(SNO,PNO,TNO)——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描述学生参与各个项目并在每个项目中的指导教师。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请写出下列关系代数表达式：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57158" y="5357826"/>
          <a:ext cx="8572560" cy="1000132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572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00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baseline="0" dirty="0" smtClean="0">
                          <a:latin typeface="Verdana" pitchFamily="34" charset="0"/>
                        </a:rPr>
                        <a:t>1</a:t>
                      </a:r>
                      <a:r>
                        <a:rPr lang="zh-CN" altLang="en-US" sz="2400" b="0" baseline="0" dirty="0" smtClean="0">
                          <a:latin typeface="Verdana" pitchFamily="34" charset="0"/>
                        </a:rPr>
                        <a:t>）查询没有任何学生参与的项目的编号；</a:t>
                      </a:r>
                      <a:endParaRPr lang="en-US" altLang="zh-CN" sz="2400" b="0" baseline="0" dirty="0" smtClean="0">
                        <a:latin typeface="Verdan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0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aseline="0" dirty="0" smtClean="0">
                          <a:latin typeface="Verdana" pitchFamily="34" charset="0"/>
                        </a:rPr>
                        <a:t>2</a:t>
                      </a:r>
                      <a:r>
                        <a:rPr lang="zh-CN" altLang="en-US" sz="2400" baseline="0" dirty="0" smtClean="0">
                          <a:latin typeface="Verdana" pitchFamily="34" charset="0"/>
                        </a:rPr>
                        <a:t>）查询在项目中未曾接受自己的学业导师指导的学生的学号；</a:t>
                      </a:r>
                      <a:endParaRPr lang="en-US" altLang="zh-CN" sz="2400" baseline="0" dirty="0" smtClean="0">
                        <a:latin typeface="Verdan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57200" y="81690"/>
            <a:ext cx="8229600" cy="84698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</a:t>
            </a:r>
            <a:r>
              <a:rPr kumimoji="0" lang="zh-CN" altLang="en-US" sz="5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、关系代数表达题（续）</a:t>
            </a:r>
            <a:endParaRPr kumimoji="0" lang="zh-CN" altLang="en-US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357158" y="1341112"/>
          <a:ext cx="8572560" cy="2916629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572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57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baseline="0" dirty="0" smtClean="0">
                          <a:latin typeface="Verdana" pitchFamily="34" charset="0"/>
                        </a:rPr>
                        <a:t>3</a:t>
                      </a:r>
                      <a:r>
                        <a:rPr lang="zh-CN" altLang="en-US" sz="2800" b="0" baseline="0" dirty="0" smtClean="0">
                          <a:latin typeface="Verdana" pitchFamily="34" charset="0"/>
                        </a:rPr>
                        <a:t>）查询以“德纲”老师为学业导师的</a:t>
                      </a:r>
                      <a:r>
                        <a:rPr lang="en-US" altLang="zh-CN" sz="2800" b="0" baseline="0" dirty="0" smtClean="0">
                          <a:latin typeface="Verdana" pitchFamily="34" charset="0"/>
                        </a:rPr>
                        <a:t>2013</a:t>
                      </a:r>
                      <a:r>
                        <a:rPr lang="zh-CN" altLang="en-US" sz="2800" b="0" baseline="0" dirty="0" smtClean="0">
                          <a:latin typeface="Verdana" pitchFamily="34" charset="0"/>
                        </a:rPr>
                        <a:t>级的学生姓名；</a:t>
                      </a:r>
                      <a:endParaRPr lang="en-US" altLang="zh-CN" sz="2800" b="0" baseline="0" dirty="0" smtClean="0">
                        <a:latin typeface="Verdan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57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aseline="0" dirty="0" smtClean="0">
                          <a:latin typeface="Verdana" pitchFamily="34" charset="0"/>
                        </a:rPr>
                        <a:t>4</a:t>
                      </a:r>
                      <a:r>
                        <a:rPr lang="zh-CN" altLang="en-US" sz="2800" baseline="0" dirty="0" smtClean="0">
                          <a:latin typeface="Verdana" pitchFamily="34" charset="0"/>
                        </a:rPr>
                        <a:t>）</a:t>
                      </a:r>
                      <a:r>
                        <a:rPr lang="zh-CN" altLang="en-US" sz="2800" b="0" baseline="0" dirty="0" smtClean="0">
                          <a:latin typeface="Verdana" pitchFamily="34" charset="0"/>
                        </a:rPr>
                        <a:t>查询“德纲”老师和“于谦”老师同时参加的</a:t>
                      </a:r>
                      <a:r>
                        <a:rPr lang="en-US" altLang="zh-CN" sz="2800" b="0" baseline="0" dirty="0" smtClean="0">
                          <a:latin typeface="Verdana" pitchFamily="34" charset="0"/>
                        </a:rPr>
                        <a:t>2013</a:t>
                      </a:r>
                      <a:r>
                        <a:rPr lang="zh-CN" altLang="en-US" sz="2800" b="0" baseline="0" dirty="0" smtClean="0">
                          <a:latin typeface="Verdana" pitchFamily="34" charset="0"/>
                        </a:rPr>
                        <a:t>年的项目编号和项目名称；</a:t>
                      </a:r>
                      <a:endParaRPr lang="en-US" altLang="zh-CN" sz="2800" b="0" baseline="0" dirty="0" smtClean="0">
                        <a:latin typeface="Verdan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68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aseline="0" dirty="0" smtClean="0">
                          <a:latin typeface="Verdana" pitchFamily="34" charset="0"/>
                        </a:rPr>
                        <a:t>5</a:t>
                      </a:r>
                      <a:r>
                        <a:rPr lang="zh-CN" altLang="en-US" sz="2800" baseline="0" dirty="0" smtClean="0">
                          <a:latin typeface="Verdana" pitchFamily="34" charset="0"/>
                        </a:rPr>
                        <a:t>）查询参加了“于谦”老师参与的全部项目的学生的学号。</a:t>
                      </a:r>
                      <a:endParaRPr lang="en-US" altLang="zh-CN" sz="2800" baseline="0" dirty="0" smtClean="0">
                        <a:latin typeface="Verdan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57200" y="-61186"/>
            <a:ext cx="8229600" cy="775542"/>
          </a:xfrm>
          <a:prstGeom prst="rect">
            <a:avLst/>
          </a:prstGeom>
        </p:spPr>
        <p:txBody>
          <a:bodyPr>
            <a:normAutofit fontScale="90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</a:t>
            </a:r>
            <a:r>
              <a:rPr kumimoji="0" lang="zh-CN" altLang="en-US" sz="5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、关系代数表达题</a:t>
            </a:r>
            <a:endParaRPr kumimoji="0" lang="zh-CN" altLang="en-US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357158" y="785794"/>
            <a:ext cx="8786842" cy="134706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T(TNO,TNAME,TITLE) 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；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S(SNO,SNAME,SYEAR,TNO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) 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；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P(PNO,PNAME,PYEAR) 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；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TP(TNO,PNO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) 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；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SPT(SNO,PNO,TNO) 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。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674525"/>
              </p:ext>
            </p:extLst>
          </p:nvPr>
        </p:nvGraphicFramePr>
        <p:xfrm>
          <a:off x="214282" y="2060848"/>
          <a:ext cx="8572560" cy="500066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572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00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baseline="0" dirty="0" smtClean="0">
                          <a:latin typeface="Verdana" pitchFamily="34" charset="0"/>
                        </a:rPr>
                        <a:t>1</a:t>
                      </a:r>
                      <a:r>
                        <a:rPr lang="zh-CN" altLang="en-US" sz="2400" b="0" baseline="0" dirty="0" smtClean="0">
                          <a:latin typeface="Verdana" pitchFamily="34" charset="0"/>
                        </a:rPr>
                        <a:t>）查询没有任何学生参与的项目的编号；</a:t>
                      </a:r>
                      <a:endParaRPr lang="en-US" altLang="zh-CN" sz="2400" b="0" baseline="0" dirty="0" smtClean="0">
                        <a:latin typeface="Verdan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71472" y="2560914"/>
            <a:ext cx="4107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Verdana" pitchFamily="34" charset="0"/>
                <a:ea typeface="Arial Unicode MS" pitchFamily="34" charset="-122"/>
                <a:cs typeface="Arial Unicode MS" pitchFamily="34" charset="-122"/>
              </a:rPr>
              <a:t>∏</a:t>
            </a:r>
            <a:r>
              <a:rPr lang="en-US" altLang="zh-CN" sz="2800" baseline="-25000" dirty="0" smtClean="0">
                <a:latin typeface="Verdana" pitchFamily="34" charset="0"/>
                <a:ea typeface="Arial Unicode MS" pitchFamily="34" charset="-122"/>
                <a:cs typeface="Arial Unicode MS" pitchFamily="34" charset="-122"/>
              </a:rPr>
              <a:t>PNO</a:t>
            </a:r>
            <a:r>
              <a:rPr lang="en-US" altLang="zh-CN" sz="2800" dirty="0" smtClean="0">
                <a:latin typeface="Verdana" pitchFamily="34" charset="0"/>
                <a:ea typeface="Arial Unicode MS" pitchFamily="34" charset="-122"/>
                <a:cs typeface="Arial Unicode MS" pitchFamily="34" charset="-122"/>
              </a:rPr>
              <a:t> (</a:t>
            </a:r>
            <a:r>
              <a:rPr lang="en-US" altLang="zh-CN" sz="2800" dirty="0" smtClean="0">
                <a:latin typeface="Verdana" pitchFamily="34" charset="0"/>
              </a:rPr>
              <a:t>P) </a:t>
            </a:r>
            <a:r>
              <a:rPr lang="en-US" altLang="zh-CN" sz="2800" dirty="0" smtClean="0">
                <a:latin typeface="Verdana" pitchFamily="34" charset="0"/>
                <a:ea typeface="Arial Unicode MS" pitchFamily="34" charset="-122"/>
                <a:cs typeface="Arial Unicode MS" pitchFamily="34" charset="-122"/>
              </a:rPr>
              <a:t>− ∏</a:t>
            </a:r>
            <a:r>
              <a:rPr lang="en-US" altLang="zh-CN" sz="2800" baseline="-25000" dirty="0" smtClean="0">
                <a:latin typeface="Verdana" pitchFamily="34" charset="0"/>
                <a:ea typeface="Arial Unicode MS" pitchFamily="34" charset="-122"/>
                <a:cs typeface="Arial Unicode MS" pitchFamily="34" charset="-122"/>
              </a:rPr>
              <a:t>PNO </a:t>
            </a:r>
            <a:r>
              <a:rPr lang="en-US" altLang="zh-CN" sz="2800" dirty="0" smtClean="0">
                <a:latin typeface="Verdana" pitchFamily="34" charset="0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800" dirty="0" smtClean="0">
                <a:latin typeface="Verdana" pitchFamily="34" charset="0"/>
              </a:rPr>
              <a:t>SPT)</a:t>
            </a:r>
            <a:endParaRPr lang="zh-CN" altLang="en-US" sz="2800" dirty="0">
              <a:latin typeface="Verdana" pitchFamily="34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829332"/>
              </p:ext>
            </p:extLst>
          </p:nvPr>
        </p:nvGraphicFramePr>
        <p:xfrm>
          <a:off x="214282" y="3060980"/>
          <a:ext cx="8572560" cy="500066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572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00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baseline="0" dirty="0" smtClean="0">
                          <a:latin typeface="Verdana" pitchFamily="34" charset="0"/>
                        </a:rPr>
                        <a:t>2</a:t>
                      </a:r>
                      <a:r>
                        <a:rPr lang="zh-CN" altLang="en-US" sz="2400" b="0" baseline="0" dirty="0" smtClean="0">
                          <a:latin typeface="Verdana" pitchFamily="34" charset="0"/>
                        </a:rPr>
                        <a:t>）查询在项目中未曾接受自己的学业导师指导的学生的学号；</a:t>
                      </a:r>
                      <a:endParaRPr lang="en-US" altLang="zh-CN" sz="2400" b="0" baseline="0" dirty="0" smtClean="0">
                        <a:latin typeface="Verdan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46826" y="3489608"/>
            <a:ext cx="65255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Verdana" pitchFamily="34" charset="0"/>
                <a:ea typeface="Arial Unicode MS" pitchFamily="34" charset="-122"/>
                <a:cs typeface="Arial Unicode MS" pitchFamily="34" charset="-122"/>
              </a:rPr>
              <a:t>∏</a:t>
            </a:r>
            <a:r>
              <a:rPr lang="en-US" altLang="zh-CN" sz="2800" baseline="-25000" dirty="0" smtClean="0">
                <a:latin typeface="Verdana" pitchFamily="34" charset="0"/>
                <a:ea typeface="Arial Unicode MS" pitchFamily="34" charset="-122"/>
                <a:cs typeface="Arial Unicode MS" pitchFamily="34" charset="-122"/>
              </a:rPr>
              <a:t>SNO</a:t>
            </a:r>
            <a:r>
              <a:rPr lang="en-US" altLang="zh-CN" sz="2800" dirty="0" smtClean="0">
                <a:latin typeface="Verdana" pitchFamily="34" charset="0"/>
                <a:ea typeface="Arial Unicode MS" pitchFamily="34" charset="-122"/>
                <a:cs typeface="Arial Unicode MS" pitchFamily="34" charset="-122"/>
              </a:rPr>
              <a:t>(∏</a:t>
            </a:r>
            <a:r>
              <a:rPr lang="en-US" altLang="zh-CN" sz="2800" baseline="-25000" dirty="0" smtClean="0">
                <a:latin typeface="Verdana" pitchFamily="34" charset="0"/>
                <a:ea typeface="Arial Unicode MS" pitchFamily="34" charset="-122"/>
                <a:cs typeface="Arial Unicode MS" pitchFamily="34" charset="-122"/>
              </a:rPr>
              <a:t>SNO,TNO</a:t>
            </a:r>
            <a:r>
              <a:rPr lang="en-US" altLang="zh-CN" sz="2800" dirty="0" smtClean="0">
                <a:latin typeface="Verdana" pitchFamily="34" charset="0"/>
                <a:ea typeface="Arial Unicode MS" pitchFamily="34" charset="-122"/>
                <a:cs typeface="Arial Unicode MS" pitchFamily="34" charset="-122"/>
              </a:rPr>
              <a:t> (S</a:t>
            </a:r>
            <a:r>
              <a:rPr lang="en-US" altLang="zh-CN" sz="2800" dirty="0" smtClean="0">
                <a:latin typeface="Verdana" pitchFamily="34" charset="0"/>
              </a:rPr>
              <a:t>) </a:t>
            </a:r>
            <a:r>
              <a:rPr lang="en-US" altLang="zh-CN" sz="2800" dirty="0" smtClean="0">
                <a:latin typeface="Verdana" pitchFamily="34" charset="0"/>
                <a:ea typeface="Arial Unicode MS" pitchFamily="34" charset="-122"/>
                <a:cs typeface="Arial Unicode MS" pitchFamily="34" charset="-122"/>
              </a:rPr>
              <a:t>− ∏</a:t>
            </a:r>
            <a:r>
              <a:rPr lang="en-US" altLang="zh-CN" sz="2800" baseline="-25000" dirty="0" smtClean="0">
                <a:latin typeface="Verdana" pitchFamily="34" charset="0"/>
                <a:ea typeface="Arial Unicode MS" pitchFamily="34" charset="-122"/>
                <a:cs typeface="Arial Unicode MS" pitchFamily="34" charset="-122"/>
              </a:rPr>
              <a:t>SNO,TNO </a:t>
            </a:r>
            <a:r>
              <a:rPr lang="en-US" altLang="zh-CN" sz="2800" dirty="0" smtClean="0">
                <a:latin typeface="Verdana" pitchFamily="34" charset="0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800" dirty="0" smtClean="0">
                <a:latin typeface="Verdana" pitchFamily="34" charset="0"/>
              </a:rPr>
              <a:t>SPT</a:t>
            </a:r>
            <a:r>
              <a:rPr lang="en-US" altLang="zh-CN" sz="2800" dirty="0" smtClean="0">
                <a:latin typeface="Verdana" pitchFamily="34" charset="0"/>
              </a:rPr>
              <a:t>))</a:t>
            </a:r>
          </a:p>
          <a:p>
            <a:r>
              <a:rPr lang="zh-CN" altLang="en-US" sz="2800" dirty="0" smtClean="0">
                <a:latin typeface="Verdana" pitchFamily="34" charset="0"/>
              </a:rPr>
              <a:t>或者   </a:t>
            </a:r>
            <a:r>
              <a:rPr lang="en-US" altLang="zh-CN" sz="2800" dirty="0" smtClean="0">
                <a:latin typeface="Verdana" pitchFamily="34" charset="0"/>
                <a:ea typeface="Arial Unicode MS" pitchFamily="34" charset="-122"/>
                <a:cs typeface="Arial Unicode MS" pitchFamily="34" charset="-122"/>
              </a:rPr>
              <a:t>∏</a:t>
            </a:r>
            <a:r>
              <a:rPr lang="en-US" altLang="zh-CN" sz="2800" baseline="-25000" dirty="0">
                <a:latin typeface="Verdana" pitchFamily="34" charset="0"/>
                <a:ea typeface="Arial Unicode MS" pitchFamily="34" charset="-122"/>
                <a:cs typeface="Arial Unicode MS" pitchFamily="34" charset="-122"/>
              </a:rPr>
              <a:t>SNO</a:t>
            </a:r>
            <a:r>
              <a:rPr lang="en-US" altLang="zh-CN" sz="2800" dirty="0">
                <a:latin typeface="Verdana" pitchFamily="34" charset="0"/>
                <a:ea typeface="Arial Unicode MS" pitchFamily="34" charset="-122"/>
                <a:cs typeface="Arial Unicode MS" pitchFamily="34" charset="-122"/>
              </a:rPr>
              <a:t>(S)-∏</a:t>
            </a:r>
            <a:r>
              <a:rPr lang="en-US" altLang="zh-CN" sz="2800" baseline="-25000" dirty="0">
                <a:latin typeface="Verdana" pitchFamily="34" charset="0"/>
                <a:ea typeface="Arial Unicode MS" pitchFamily="34" charset="-122"/>
                <a:cs typeface="Arial Unicode MS" pitchFamily="34" charset="-122"/>
              </a:rPr>
              <a:t>SNO</a:t>
            </a:r>
            <a:r>
              <a:rPr lang="en-US" altLang="zh-CN" sz="2800" dirty="0">
                <a:latin typeface="Verdana" pitchFamily="34" charset="0"/>
                <a:ea typeface="Arial Unicode MS" pitchFamily="34" charset="-122"/>
                <a:cs typeface="Arial Unicode MS" pitchFamily="34" charset="-122"/>
              </a:rPr>
              <a:t>(S ⋈SPT</a:t>
            </a:r>
            <a:r>
              <a:rPr lang="en-US" altLang="zh-CN" sz="2800" dirty="0" smtClean="0">
                <a:latin typeface="Verdana" pitchFamily="34" charset="0"/>
                <a:ea typeface="Arial Unicode MS" pitchFamily="34" charset="-122"/>
                <a:cs typeface="Arial Unicode MS" pitchFamily="34" charset="-122"/>
              </a:rPr>
              <a:t>)</a:t>
            </a:r>
            <a:endParaRPr lang="en-US" altLang="zh-CN" sz="2800" dirty="0">
              <a:latin typeface="Verdana" pitchFamily="34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473569"/>
              </p:ext>
            </p:extLst>
          </p:nvPr>
        </p:nvGraphicFramePr>
        <p:xfrm>
          <a:off x="214282" y="4365104"/>
          <a:ext cx="8572560" cy="94488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572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57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baseline="0" dirty="0" smtClean="0">
                          <a:latin typeface="Verdana" pitchFamily="34" charset="0"/>
                        </a:rPr>
                        <a:t>3</a:t>
                      </a:r>
                      <a:r>
                        <a:rPr lang="zh-CN" altLang="en-US" sz="2800" b="0" baseline="0" dirty="0" smtClean="0">
                          <a:latin typeface="Verdana" pitchFamily="34" charset="0"/>
                        </a:rPr>
                        <a:t>）查询以“德纲”老师为学业导师的</a:t>
                      </a:r>
                      <a:r>
                        <a:rPr lang="en-US" altLang="zh-CN" sz="2800" b="0" baseline="0" dirty="0" smtClean="0">
                          <a:latin typeface="Verdana" pitchFamily="34" charset="0"/>
                        </a:rPr>
                        <a:t>2013</a:t>
                      </a:r>
                      <a:r>
                        <a:rPr lang="zh-CN" altLang="en-US" sz="2800" b="0" baseline="0" dirty="0" smtClean="0">
                          <a:latin typeface="Verdana" pitchFamily="34" charset="0"/>
                        </a:rPr>
                        <a:t>级的学生姓名；</a:t>
                      </a:r>
                      <a:endParaRPr lang="en-US" altLang="zh-CN" sz="2800" b="0" baseline="0" dirty="0" smtClean="0">
                        <a:latin typeface="Verdan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71472" y="5381422"/>
            <a:ext cx="68611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Verdana" pitchFamily="34" charset="0"/>
                <a:ea typeface="Arial Unicode MS" pitchFamily="34" charset="-122"/>
                <a:cs typeface="Arial Unicode MS" pitchFamily="34" charset="-122"/>
              </a:rPr>
              <a:t>∏</a:t>
            </a:r>
            <a:r>
              <a:rPr lang="en-US" altLang="zh-CN" sz="2800" baseline="-25000" dirty="0" smtClean="0">
                <a:latin typeface="Verdana" pitchFamily="34" charset="0"/>
                <a:ea typeface="Arial Unicode MS" pitchFamily="34" charset="-122"/>
                <a:cs typeface="Arial Unicode MS" pitchFamily="34" charset="-122"/>
              </a:rPr>
              <a:t>SNAME</a:t>
            </a:r>
            <a:r>
              <a:rPr lang="en-US" altLang="zh-CN" sz="2800" dirty="0" smtClean="0">
                <a:latin typeface="Verdana" pitchFamily="34" charset="0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l-GR" altLang="zh-CN" sz="2800" dirty="0" smtClean="0">
                <a:latin typeface="Arial" pitchFamily="34" charset="0"/>
                <a:cs typeface="Arial" pitchFamily="34" charset="0"/>
              </a:rPr>
              <a:t>δ</a:t>
            </a:r>
            <a:r>
              <a:rPr lang="en-US" altLang="zh-CN" sz="2800" baseline="-25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TNAME=‘</a:t>
            </a:r>
            <a:r>
              <a:rPr lang="zh-CN" altLang="en-US" sz="2800" baseline="-25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德纲</a:t>
            </a:r>
            <a:r>
              <a:rPr lang="en-US" altLang="zh-CN" sz="2800" baseline="-25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zh-CN" altLang="en-US" sz="2800" baseline="-25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800" dirty="0" smtClean="0">
                <a:latin typeface="Verdana" pitchFamily="34" charset="0"/>
                <a:ea typeface="Arial Unicode MS" pitchFamily="34" charset="-122"/>
                <a:cs typeface="Arial Unicode MS" pitchFamily="34" charset="-122"/>
              </a:rPr>
              <a:t>(T)</a:t>
            </a:r>
            <a:r>
              <a:rPr lang="en-US" altLang="zh-CN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800" dirty="0">
                <a:latin typeface="Verdana" pitchFamily="34" charset="0"/>
                <a:ea typeface="Arial Unicode MS" pitchFamily="34" charset="-122"/>
                <a:cs typeface="Arial Unicode MS" pitchFamily="34" charset="-122"/>
              </a:rPr>
              <a:t>⋈</a:t>
            </a:r>
            <a:r>
              <a:rPr lang="en-US" altLang="zh-CN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l-GR" altLang="zh-CN" sz="2800" dirty="0" smtClean="0">
                <a:latin typeface="Arial" pitchFamily="34" charset="0"/>
                <a:cs typeface="Arial" pitchFamily="34" charset="0"/>
              </a:rPr>
              <a:t>δ</a:t>
            </a:r>
            <a:r>
              <a:rPr lang="en-US" altLang="zh-CN" sz="2800" baseline="-25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SYEAR=2013</a:t>
            </a:r>
            <a:r>
              <a:rPr lang="zh-CN" altLang="en-US" sz="2800" baseline="-25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800" dirty="0" smtClean="0">
                <a:latin typeface="Verdana" pitchFamily="34" charset="0"/>
                <a:ea typeface="Arial Unicode MS" pitchFamily="34" charset="-122"/>
                <a:cs typeface="Arial Unicode MS" pitchFamily="34" charset="-122"/>
              </a:rPr>
              <a:t>(S)</a:t>
            </a:r>
            <a:r>
              <a:rPr lang="en-US" altLang="zh-CN" sz="2800" dirty="0" smtClean="0">
                <a:latin typeface="Verdana" pitchFamily="34" charset="0"/>
              </a:rPr>
              <a:t>)</a:t>
            </a:r>
            <a:endParaRPr lang="zh-CN" altLang="en-US" sz="2800" dirty="0"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57200" y="-61186"/>
            <a:ext cx="8229600" cy="775542"/>
          </a:xfrm>
          <a:prstGeom prst="rect">
            <a:avLst/>
          </a:prstGeom>
        </p:spPr>
        <p:txBody>
          <a:bodyPr>
            <a:normAutofit fontScale="90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</a:t>
            </a:r>
            <a:r>
              <a:rPr kumimoji="0" lang="zh-CN" altLang="en-US" sz="5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、关系代数表达题</a:t>
            </a:r>
            <a:endParaRPr kumimoji="0" lang="zh-CN" altLang="en-US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357158" y="785794"/>
            <a:ext cx="8229600" cy="235745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T(TNO,TNAME,TITLE) 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；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S(SNO,SNAME,SYEAR,TNO) 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；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P(PNO,PNAME,PYEAR) 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；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TP(TNO,PNO) 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；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SPT(SNO,PNO,TNO) 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。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3000372"/>
          <a:ext cx="8572560" cy="94488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572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57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baseline="0" dirty="0" smtClean="0">
                          <a:latin typeface="Verdana" pitchFamily="34" charset="0"/>
                        </a:rPr>
                        <a:t>4</a:t>
                      </a:r>
                      <a:r>
                        <a:rPr lang="zh-CN" altLang="en-US" sz="2800" b="0" baseline="0" dirty="0" smtClean="0">
                          <a:latin typeface="Verdana" pitchFamily="34" charset="0"/>
                        </a:rPr>
                        <a:t>）查询“</a:t>
                      </a:r>
                      <a:r>
                        <a:rPr lang="en-US" altLang="zh-CN" sz="2800" b="0" baseline="0" dirty="0" smtClean="0">
                          <a:latin typeface="Verdana" pitchFamily="34" charset="0"/>
                        </a:rPr>
                        <a:t>001</a:t>
                      </a:r>
                      <a:r>
                        <a:rPr lang="zh-CN" altLang="en-US" sz="2800" b="0" baseline="0" dirty="0" smtClean="0">
                          <a:latin typeface="Verdana" pitchFamily="34" charset="0"/>
                        </a:rPr>
                        <a:t>”号和“</a:t>
                      </a:r>
                      <a:r>
                        <a:rPr lang="en-US" altLang="zh-CN" sz="2800" b="0" baseline="0" dirty="0" smtClean="0">
                          <a:latin typeface="Verdana" pitchFamily="34" charset="0"/>
                        </a:rPr>
                        <a:t>002</a:t>
                      </a:r>
                      <a:r>
                        <a:rPr lang="zh-CN" altLang="en-US" sz="2800" b="0" baseline="0" dirty="0" smtClean="0">
                          <a:latin typeface="Verdana" pitchFamily="34" charset="0"/>
                        </a:rPr>
                        <a:t>”号老师同时参加的项目编号和项目名称；（编号和名称的交运算）</a:t>
                      </a:r>
                      <a:endParaRPr lang="en-US" altLang="zh-CN" sz="2800" b="0" baseline="0" dirty="0" smtClean="0">
                        <a:latin typeface="Verdan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4282" y="4071942"/>
            <a:ext cx="8737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Verdana" pitchFamily="34" charset="0"/>
                <a:ea typeface="Arial Unicode MS" pitchFamily="34" charset="-122"/>
                <a:cs typeface="Arial Unicode MS" pitchFamily="34" charset="-122"/>
              </a:rPr>
              <a:t>∏</a:t>
            </a:r>
            <a:r>
              <a:rPr lang="en-US" altLang="zh-CN" sz="2800" baseline="-25000" dirty="0" smtClean="0">
                <a:latin typeface="Verdana" pitchFamily="34" charset="0"/>
                <a:ea typeface="Arial Unicode MS" pitchFamily="34" charset="-122"/>
                <a:cs typeface="Arial Unicode MS" pitchFamily="34" charset="-122"/>
              </a:rPr>
              <a:t>PNO,PNAME</a:t>
            </a:r>
            <a:r>
              <a:rPr lang="en-US" altLang="zh-CN" sz="2800" dirty="0" smtClean="0">
                <a:latin typeface="Verdana" pitchFamily="34" charset="0"/>
                <a:ea typeface="Arial Unicode MS" pitchFamily="34" charset="-122"/>
                <a:cs typeface="Arial Unicode MS" pitchFamily="34" charset="-122"/>
              </a:rPr>
              <a:t>(∏</a:t>
            </a:r>
            <a:r>
              <a:rPr lang="en-US" altLang="zh-CN" sz="2800" baseline="-25000" dirty="0" smtClean="0">
                <a:latin typeface="Verdana" pitchFamily="34" charset="0"/>
                <a:ea typeface="Arial Unicode MS" pitchFamily="34" charset="-122"/>
                <a:cs typeface="Arial Unicode MS" pitchFamily="34" charset="-122"/>
              </a:rPr>
              <a:t>[2]</a:t>
            </a:r>
            <a:r>
              <a:rPr lang="en-US" altLang="zh-CN" sz="2800" dirty="0" smtClean="0">
                <a:latin typeface="Verdana" pitchFamily="34" charset="0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l-GR" altLang="zh-CN" sz="2800" dirty="0" smtClean="0">
                <a:latin typeface="Arial" pitchFamily="34" charset="0"/>
                <a:cs typeface="Arial" pitchFamily="34" charset="0"/>
              </a:rPr>
              <a:t>δ</a:t>
            </a:r>
            <a:r>
              <a:rPr lang="en-US" altLang="zh-CN" sz="2800" b="1" baseline="-25000" dirty="0" smtClean="0">
                <a:latin typeface="黑体" pitchFamily="2" charset="-122"/>
                <a:ea typeface="黑体" pitchFamily="2" charset="-122"/>
              </a:rPr>
              <a:t>[2]=[4]∧[1]=</a:t>
            </a:r>
            <a:r>
              <a:rPr lang="en-US" altLang="zh-CN" sz="2800" b="1" baseline="-25000" dirty="0" smtClean="0">
                <a:latin typeface="Times New Roman" pitchFamily="18" charset="0"/>
                <a:ea typeface="黑体" pitchFamily="2" charset="-122"/>
              </a:rPr>
              <a:t>‘001’</a:t>
            </a:r>
            <a:r>
              <a:rPr lang="en-US" altLang="zh-CN" sz="2800" b="1" baseline="-25000" dirty="0" smtClean="0">
                <a:latin typeface="黑体" pitchFamily="2" charset="-122"/>
                <a:ea typeface="黑体" pitchFamily="2" charset="-122"/>
              </a:rPr>
              <a:t>∧[3]=</a:t>
            </a:r>
            <a:r>
              <a:rPr lang="en-US" altLang="zh-CN" sz="2800" b="1" baseline="-25000" dirty="0" smtClean="0">
                <a:latin typeface="Times New Roman" pitchFamily="18" charset="0"/>
                <a:ea typeface="黑体" pitchFamily="2" charset="-122"/>
              </a:rPr>
              <a:t>‘002’</a:t>
            </a:r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(TP×TP))</a:t>
            </a:r>
            <a:r>
              <a:rPr lang="en-US" altLang="zh-CN" sz="2800" dirty="0" smtClean="0">
                <a:latin typeface="Verdana" pitchFamily="34" charset="0"/>
                <a:ea typeface="Arial Unicode MS" pitchFamily="34" charset="-122"/>
                <a:cs typeface="Arial Unicode MS" pitchFamily="34" charset="-122"/>
              </a:rPr>
              <a:t>⋈P)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14282" y="4759585"/>
          <a:ext cx="8572560" cy="1026869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572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268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baseline="0" dirty="0" smtClean="0">
                          <a:latin typeface="Verdana" pitchFamily="34" charset="0"/>
                        </a:rPr>
                        <a:t>5</a:t>
                      </a:r>
                      <a:r>
                        <a:rPr lang="zh-CN" altLang="en-US" sz="2800" b="0" baseline="0" dirty="0" smtClean="0">
                          <a:latin typeface="Verdana" pitchFamily="34" charset="0"/>
                        </a:rPr>
                        <a:t>）查询参加了“于谦”老师参与的全部项目的学生的学号。</a:t>
                      </a:r>
                      <a:endParaRPr lang="en-US" altLang="zh-CN" sz="2800" b="0" baseline="0" dirty="0" smtClean="0">
                        <a:latin typeface="Verdan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63187" y="5929330"/>
            <a:ext cx="8737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Verdana" pitchFamily="34" charset="0"/>
                <a:ea typeface="Arial Unicode MS" pitchFamily="34" charset="-122"/>
                <a:cs typeface="Arial Unicode MS" pitchFamily="34" charset="-122"/>
              </a:rPr>
              <a:t>∏</a:t>
            </a:r>
            <a:r>
              <a:rPr lang="en-US" altLang="zh-CN" sz="2800" baseline="-25000" dirty="0" smtClean="0">
                <a:latin typeface="Verdana" pitchFamily="34" charset="0"/>
                <a:ea typeface="Arial Unicode MS" pitchFamily="34" charset="-122"/>
                <a:cs typeface="Arial Unicode MS" pitchFamily="34" charset="-122"/>
              </a:rPr>
              <a:t>SNO,PNO</a:t>
            </a:r>
            <a:r>
              <a:rPr lang="en-US" altLang="zh-CN" sz="2800" dirty="0" smtClean="0">
                <a:latin typeface="Verdana" pitchFamily="34" charset="0"/>
                <a:ea typeface="Arial Unicode MS" pitchFamily="34" charset="-122"/>
                <a:cs typeface="Arial Unicode MS" pitchFamily="34" charset="-122"/>
              </a:rPr>
              <a:t>(SPT) ÷ ∏</a:t>
            </a:r>
            <a:r>
              <a:rPr lang="en-US" altLang="zh-CN" sz="2800" baseline="-25000" dirty="0" smtClean="0">
                <a:latin typeface="Verdana" pitchFamily="34" charset="0"/>
                <a:ea typeface="Arial Unicode MS" pitchFamily="34" charset="-122"/>
                <a:cs typeface="Arial Unicode MS" pitchFamily="34" charset="-122"/>
              </a:rPr>
              <a:t>PNO</a:t>
            </a:r>
            <a:r>
              <a:rPr lang="en-US" altLang="zh-CN" sz="2800" dirty="0" smtClean="0">
                <a:latin typeface="Verdana" pitchFamily="34" charset="0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l-GR" altLang="zh-CN" sz="2800" dirty="0" smtClean="0">
                <a:latin typeface="Arial" pitchFamily="34" charset="0"/>
                <a:cs typeface="Arial" pitchFamily="34" charset="0"/>
              </a:rPr>
              <a:t>δ</a:t>
            </a:r>
            <a:r>
              <a:rPr lang="en-US" altLang="zh-CN" sz="2800" b="1" baseline="-25000" dirty="0" smtClean="0">
                <a:latin typeface="黑体" pitchFamily="2" charset="-122"/>
                <a:ea typeface="黑体" pitchFamily="2" charset="-122"/>
              </a:rPr>
              <a:t>TNAME=‘</a:t>
            </a:r>
            <a:r>
              <a:rPr lang="zh-CN" altLang="en-US" sz="2800" b="1" baseline="-25000" dirty="0" smtClean="0">
                <a:latin typeface="黑体" pitchFamily="2" charset="-122"/>
                <a:ea typeface="黑体" pitchFamily="2" charset="-122"/>
              </a:rPr>
              <a:t>于谦</a:t>
            </a:r>
            <a:r>
              <a:rPr lang="en-US" altLang="zh-CN" sz="2800" b="1" baseline="-25000" dirty="0" smtClean="0">
                <a:latin typeface="黑体" pitchFamily="2" charset="-122"/>
                <a:ea typeface="黑体" pitchFamily="2" charset="-122"/>
              </a:rPr>
              <a:t>’</a:t>
            </a:r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(T)</a:t>
            </a:r>
            <a:r>
              <a:rPr lang="en-US" altLang="zh-CN" sz="2800" dirty="0" smtClean="0">
                <a:latin typeface="Verdana" pitchFamily="34" charset="0"/>
                <a:ea typeface="Arial Unicode MS" pitchFamily="34" charset="-122"/>
                <a:cs typeface="Arial Unicode MS" pitchFamily="34" charset="-122"/>
              </a:rPr>
              <a:t>⋈TP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408</TotalTime>
  <Words>1146</Words>
  <Application>Microsoft Office PowerPoint</Application>
  <PresentationFormat>全屏显示(4:3)</PresentationFormat>
  <Paragraphs>174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 Unicode MS</vt:lpstr>
      <vt:lpstr>黑体</vt:lpstr>
      <vt:lpstr>隶书</vt:lpstr>
      <vt:lpstr>宋体</vt:lpstr>
      <vt:lpstr>Arial</vt:lpstr>
      <vt:lpstr>Calibri</vt:lpstr>
      <vt:lpstr>Constantia</vt:lpstr>
      <vt:lpstr>Times New Roman</vt:lpstr>
      <vt:lpstr>Verdana</vt:lpstr>
      <vt:lpstr>Wingdings 2</vt:lpstr>
      <vt:lpstr>流畅</vt:lpstr>
      <vt:lpstr>课堂练习一答案</vt:lpstr>
      <vt:lpstr>1、绘制ER图</vt:lpstr>
      <vt:lpstr>1、绘制ER图</vt:lpstr>
      <vt:lpstr>PowerPoint 演示文稿</vt:lpstr>
      <vt:lpstr>2、关系代数计算题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panpp</cp:lastModifiedBy>
  <cp:revision>41</cp:revision>
  <dcterms:created xsi:type="dcterms:W3CDTF">2013-05-06T14:40:13Z</dcterms:created>
  <dcterms:modified xsi:type="dcterms:W3CDTF">2021-06-21T07:18:44Z</dcterms:modified>
</cp:coreProperties>
</file>