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858-D5D5-4A09-BC5E-973DB11ACE52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446-0BE6-45B0-86A5-7769EE0B6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858-D5D5-4A09-BC5E-973DB11ACE52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446-0BE6-45B0-86A5-7769EE0B6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858-D5D5-4A09-BC5E-973DB11ACE52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446-0BE6-45B0-86A5-7769EE0B6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858-D5D5-4A09-BC5E-973DB11ACE52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446-0BE6-45B0-86A5-7769EE0B6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858-D5D5-4A09-BC5E-973DB11ACE52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446-0BE6-45B0-86A5-7769EE0B6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858-D5D5-4A09-BC5E-973DB11ACE52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446-0BE6-45B0-86A5-7769EE0B6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858-D5D5-4A09-BC5E-973DB11ACE52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446-0BE6-45B0-86A5-7769EE0B6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858-D5D5-4A09-BC5E-973DB11ACE52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446-0BE6-45B0-86A5-7769EE0B6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858-D5D5-4A09-BC5E-973DB11ACE52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446-0BE6-45B0-86A5-7769EE0B6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858-D5D5-4A09-BC5E-973DB11ACE52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446-0BE6-45B0-86A5-7769EE0B6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7858-D5D5-4A09-BC5E-973DB11ACE52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24446-0BE6-45B0-86A5-7769EE0B6AA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1D7858-D5D5-4A09-BC5E-973DB11ACE52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24446-0BE6-45B0-86A5-7769EE0B6AA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课堂测验一（</a:t>
            </a:r>
            <a:r>
              <a:rPr lang="en-US" altLang="zh-CN" dirty="0" smtClean="0"/>
              <a:t>1——3</a:t>
            </a:r>
            <a:r>
              <a:rPr lang="zh-CN" altLang="en-US" dirty="0" smtClean="0"/>
              <a:t>章）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开卷测验，时间：</a:t>
            </a:r>
            <a:r>
              <a:rPr lang="en-US" altLang="zh-CN" dirty="0" smtClean="0">
                <a:latin typeface="Verdana" pitchFamily="34" charset="0"/>
              </a:rPr>
              <a:t>45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当堂交卷（自备答题纸）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、根据以下描述绘制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      在某院系的研究生管理工作中，一名教师可以录取多名研究生，一名研究生只有一个学业导师。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教师可以参加多个科研项目，每个项目有多名教师参与。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研究生同样可以参与多个科研项目（导师未必参加），一个项目可有多名研究生参与。每个研究生参与一个具体项目的过程中会有一名项目指导老师。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项目、研究生和教师均有编号和名称属性。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566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、关系代数计算题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235745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Verdana" pitchFamily="34" charset="0"/>
              </a:rPr>
              <a:t>给定如下关系</a:t>
            </a:r>
            <a:r>
              <a:rPr lang="en-US" altLang="zh-CN" dirty="0" smtClean="0">
                <a:latin typeface="Verdana" pitchFamily="34" charset="0"/>
              </a:rPr>
              <a:t>R</a:t>
            </a:r>
            <a:r>
              <a:rPr lang="zh-CN" altLang="en-US" dirty="0" smtClean="0">
                <a:latin typeface="Verdana" pitchFamily="34" charset="0"/>
              </a:rPr>
              <a:t>和</a:t>
            </a:r>
            <a:r>
              <a:rPr lang="en-US" altLang="zh-CN" dirty="0" smtClean="0">
                <a:latin typeface="Verdana" pitchFamily="34" charset="0"/>
              </a:rPr>
              <a:t>S</a:t>
            </a:r>
            <a:r>
              <a:rPr lang="zh-CN" altLang="en-US" dirty="0" smtClean="0">
                <a:latin typeface="Verdana" pitchFamily="34" charset="0"/>
              </a:rPr>
              <a:t>的值，用表格给出下列关系代数表达式的计算结果：</a:t>
            </a:r>
            <a:endParaRPr lang="en-US" altLang="zh-CN" dirty="0" smtClean="0">
              <a:latin typeface="Verdana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</a:rPr>
              <a:t>1</a:t>
            </a:r>
            <a:r>
              <a:rPr lang="zh-CN" altLang="en-US" dirty="0" smtClean="0">
                <a:latin typeface="Verdana" pitchFamily="34" charset="0"/>
              </a:rPr>
              <a:t>）</a:t>
            </a:r>
            <a:r>
              <a:rPr lang="en-US" altLang="zh-CN" dirty="0" smtClean="0">
                <a:latin typeface="Verdana" pitchFamily="34" charset="0"/>
              </a:rPr>
              <a:t>R</a:t>
            </a:r>
            <a:r>
              <a:rPr lang="en-US" altLang="zh-CN" dirty="0" smtClean="0">
                <a:latin typeface="Arial Unicode MS"/>
                <a:ea typeface="Arial Unicode MS"/>
                <a:cs typeface="Arial Unicode MS"/>
              </a:rPr>
              <a:t> ⋈ </a:t>
            </a:r>
            <a:r>
              <a:rPr lang="el-GR" altLang="zh-CN" dirty="0" smtClean="0">
                <a:latin typeface="Arial"/>
                <a:cs typeface="Arial"/>
              </a:rPr>
              <a:t>δ</a:t>
            </a:r>
            <a:r>
              <a:rPr lang="en-US" altLang="zh-CN" baseline="-25000" dirty="0" smtClean="0">
                <a:latin typeface="Arial Unicode MS"/>
                <a:ea typeface="Arial Unicode MS"/>
                <a:cs typeface="Arial Unicode MS"/>
              </a:rPr>
              <a:t>D&gt;80</a:t>
            </a:r>
            <a:r>
              <a:rPr lang="zh-CN" altLang="en-US" baseline="-250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altLang="zh-CN" dirty="0" smtClean="0">
                <a:latin typeface="Verdana" pitchFamily="34" charset="0"/>
              </a:rPr>
              <a:t>(S)</a:t>
            </a:r>
          </a:p>
          <a:p>
            <a:pPr>
              <a:buNone/>
            </a:pPr>
            <a:r>
              <a:rPr lang="en-US" altLang="zh-CN" dirty="0" smtClean="0">
                <a:latin typeface="Verdana" pitchFamily="34" charset="0"/>
              </a:rPr>
              <a:t>2</a:t>
            </a:r>
            <a:r>
              <a:rPr lang="zh-CN" altLang="en-US" dirty="0" smtClean="0">
                <a:latin typeface="Verdana" pitchFamily="34" charset="0"/>
              </a:rPr>
              <a:t>）</a:t>
            </a:r>
            <a:r>
              <a:rPr lang="en-US" altLang="zh-CN" sz="2400" dirty="0" smtClean="0">
                <a:latin typeface="Arial Unicode MS"/>
                <a:ea typeface="Arial Unicode MS"/>
                <a:cs typeface="Arial Unicode MS"/>
              </a:rPr>
              <a:t> ∏ </a:t>
            </a:r>
            <a:r>
              <a:rPr lang="zh-CN" altLang="en-US" baseline="-250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altLang="zh-CN" baseline="-25000" dirty="0" smtClean="0">
                <a:latin typeface="Arial Unicode MS"/>
                <a:ea typeface="Arial Unicode MS"/>
                <a:cs typeface="Arial Unicode MS"/>
              </a:rPr>
              <a:t>B,C</a:t>
            </a:r>
            <a:r>
              <a:rPr lang="en-US" altLang="zh-CN" dirty="0" smtClean="0">
                <a:latin typeface="Verdana" pitchFamily="34" charset="0"/>
              </a:rPr>
              <a:t> (S)</a:t>
            </a:r>
            <a:r>
              <a:rPr lang="en-US" altLang="zh-CN" sz="2800" dirty="0" smtClean="0">
                <a:latin typeface="Arial Unicode MS"/>
                <a:ea typeface="Arial Unicode MS"/>
                <a:cs typeface="Arial Unicode MS"/>
              </a:rPr>
              <a:t> −</a:t>
            </a:r>
            <a:r>
              <a:rPr lang="en-US" altLang="zh-CN" dirty="0" smtClean="0">
                <a:latin typeface="Verdana" pitchFamily="34" charset="0"/>
              </a:rPr>
              <a:t>(</a:t>
            </a:r>
            <a:r>
              <a:rPr lang="en-US" altLang="zh-CN" sz="2400" dirty="0" smtClean="0">
                <a:latin typeface="Arial Unicode MS"/>
                <a:ea typeface="Arial Unicode MS"/>
                <a:cs typeface="Arial Unicode MS"/>
              </a:rPr>
              <a:t>∏ </a:t>
            </a:r>
            <a:r>
              <a:rPr lang="zh-CN" altLang="en-US" baseline="-250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altLang="zh-CN" baseline="-25000" dirty="0" smtClean="0">
                <a:latin typeface="Arial Unicode MS"/>
                <a:ea typeface="Arial Unicode MS"/>
                <a:cs typeface="Arial Unicode MS"/>
              </a:rPr>
              <a:t>B,C</a:t>
            </a:r>
            <a:r>
              <a:rPr lang="en-US" altLang="zh-CN" dirty="0" smtClean="0">
                <a:latin typeface="Verdana" pitchFamily="34" charset="0"/>
              </a:rPr>
              <a:t> (S)</a:t>
            </a:r>
            <a:r>
              <a:rPr lang="en-US" altLang="zh-CN" sz="2400" dirty="0" smtClean="0">
                <a:latin typeface="Arial Unicode MS"/>
                <a:ea typeface="Arial Unicode MS"/>
                <a:cs typeface="Arial Unicode MS"/>
              </a:rPr>
              <a:t> −∏</a:t>
            </a:r>
            <a:r>
              <a:rPr lang="en-US" altLang="zh-CN" sz="2400" baseline="-25000" dirty="0" smtClean="0">
                <a:latin typeface="Arial Unicode MS"/>
                <a:ea typeface="Arial Unicode MS"/>
                <a:cs typeface="Arial Unicode MS"/>
              </a:rPr>
              <a:t> B,C</a:t>
            </a:r>
            <a:r>
              <a:rPr lang="en-US" altLang="zh-CN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altLang="zh-CN" dirty="0" smtClean="0">
                <a:latin typeface="Verdana" pitchFamily="34" charset="0"/>
              </a:rPr>
              <a:t>(R))</a:t>
            </a:r>
          </a:p>
          <a:p>
            <a:pPr>
              <a:buNone/>
            </a:pPr>
            <a:endParaRPr lang="zh-CN" altLang="en-US" dirty="0">
              <a:latin typeface="Verdana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3286124"/>
          <a:ext cx="8572558" cy="3357584"/>
        </p:xfrm>
        <a:graphic>
          <a:graphicData uri="http://schemas.openxmlformats.org/drawingml/2006/table">
            <a:tbl>
              <a:tblPr/>
              <a:tblGrid>
                <a:gridCol w="122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5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R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001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80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002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85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003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90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004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90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005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85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atin typeface="Calibri"/>
                          <a:ea typeface="宋体"/>
                          <a:cs typeface="Times New Roman"/>
                        </a:rPr>
                        <a:t>85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61186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、关系代数表达题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85794"/>
            <a:ext cx="8229600" cy="4572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latin typeface="Verdana" pitchFamily="34" charset="0"/>
              </a:rPr>
              <a:t>设有如下四个关系：</a:t>
            </a:r>
            <a:endParaRPr lang="en-US" altLang="zh-CN" sz="24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</a:rPr>
              <a:t>T(TNO,TNAME,TITLE)——</a:t>
            </a:r>
            <a:r>
              <a:rPr lang="zh-CN" altLang="en-US" sz="2400" dirty="0" smtClean="0">
                <a:latin typeface="Verdana" pitchFamily="34" charset="0"/>
              </a:rPr>
              <a:t>描述某院系的各个教师的工作证号、姓名和职称；</a:t>
            </a:r>
            <a:endParaRPr lang="en-US" altLang="zh-CN" sz="24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</a:rPr>
              <a:t>S(SNO,SNAME,SYEAR,TNO)——</a:t>
            </a:r>
            <a:r>
              <a:rPr lang="zh-CN" altLang="en-US" sz="2400" dirty="0" smtClean="0">
                <a:latin typeface="Verdana" pitchFamily="34" charset="0"/>
              </a:rPr>
              <a:t>描述该院系的各个学生的学号、姓名、入学年份和学业导师的工作证号；</a:t>
            </a:r>
            <a:endParaRPr lang="en-US" altLang="zh-CN" sz="24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</a:rPr>
              <a:t>P(PNO,PNAME,PYEAR)——</a:t>
            </a:r>
            <a:r>
              <a:rPr lang="zh-CN" altLang="en-US" sz="2400" dirty="0" smtClean="0">
                <a:latin typeface="Verdana" pitchFamily="34" charset="0"/>
              </a:rPr>
              <a:t>描述该院系的各个科研项目的项目编号、项目名称和立项年份；</a:t>
            </a:r>
            <a:endParaRPr lang="en-US" altLang="zh-CN" sz="24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</a:rPr>
              <a:t>TP(TNO,PNO)——</a:t>
            </a:r>
            <a:r>
              <a:rPr lang="zh-CN" altLang="en-US" sz="2400" dirty="0" smtClean="0">
                <a:latin typeface="Verdana" pitchFamily="34" charset="0"/>
              </a:rPr>
              <a:t>描述教师参与科研项目的情况；</a:t>
            </a:r>
            <a:endParaRPr lang="en-US" altLang="zh-CN" sz="24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Verdana" pitchFamily="34" charset="0"/>
              </a:rPr>
              <a:t>SPT(SNO,PNO,TNO)——</a:t>
            </a:r>
            <a:r>
              <a:rPr lang="zh-CN" altLang="en-US" sz="2400" dirty="0" smtClean="0">
                <a:latin typeface="Verdana" pitchFamily="34" charset="0"/>
              </a:rPr>
              <a:t>描述学生参与各个项目并在每个项目中的指导教师。</a:t>
            </a:r>
            <a:endParaRPr lang="en-US" altLang="zh-CN" sz="2400" dirty="0" smtClean="0">
              <a:latin typeface="Verdana" pitchFamily="34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Verdana" pitchFamily="34" charset="0"/>
              </a:rPr>
              <a:t>请写出下列关系代数表达式：</a:t>
            </a:r>
            <a:endParaRPr lang="en-US" altLang="zh-CN" sz="2400" dirty="0" smtClean="0">
              <a:latin typeface="Verdana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5357826"/>
          <a:ext cx="8572560" cy="10001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latin typeface="Verdana" pitchFamily="34" charset="0"/>
                        </a:rPr>
                        <a:t>1</a:t>
                      </a:r>
                      <a:r>
                        <a:rPr lang="zh-CN" altLang="en-US" sz="2400" b="0" baseline="0" dirty="0" smtClean="0">
                          <a:latin typeface="Verdana" pitchFamily="34" charset="0"/>
                        </a:rPr>
                        <a:t>）查询没有任何学生参与的项目的编号；</a:t>
                      </a:r>
                      <a:endParaRPr lang="en-US" altLang="zh-CN" sz="24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2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）查询在项目中未曾接受自己的学业导师指导的学生的学号；</a:t>
                      </a:r>
                      <a:endParaRPr lang="en-US" altLang="zh-CN" sz="240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690"/>
            <a:ext cx="8229600" cy="846980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、关系代数表达题（续）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0006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>
              <a:latin typeface="Verdana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41112"/>
          <a:ext cx="8572560" cy="291662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）查询以“德纲”老师为学业导师的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2013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级的学生姓名；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latin typeface="Verdana" pitchFamily="34" charset="0"/>
                        </a:rPr>
                        <a:t>4</a:t>
                      </a:r>
                      <a:r>
                        <a:rPr lang="zh-CN" altLang="en-US" sz="2800" baseline="0" dirty="0" smtClean="0">
                          <a:latin typeface="Verdana" pitchFamily="34" charset="0"/>
                        </a:rPr>
                        <a:t>）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查询“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001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”号和“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002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”号老师同时参加的项目编号和项目名称；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latin typeface="Verdana" pitchFamily="34" charset="0"/>
                        </a:rPr>
                        <a:t>5</a:t>
                      </a:r>
                      <a:r>
                        <a:rPr lang="zh-CN" altLang="en-US" sz="2800" baseline="0" dirty="0" smtClean="0">
                          <a:latin typeface="Verdana" pitchFamily="34" charset="0"/>
                        </a:rPr>
                        <a:t>）查询参加了“于谦”老师参与的全部项目的学生的学号。</a:t>
                      </a:r>
                      <a:endParaRPr lang="en-US" altLang="zh-CN" sz="280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642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latin typeface="Verdana" pitchFamily="34" charset="0"/>
              </a:rPr>
              <a:t>还是上述关系代数题的四个关系，请完成下列小题：</a:t>
            </a:r>
            <a:endParaRPr lang="en-US" altLang="zh-CN" dirty="0" smtClean="0">
              <a:latin typeface="Verdana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285860"/>
          <a:ext cx="8572560" cy="547854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1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）查询以“德纲”老师为学业导师的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2013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级的学生姓名；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latin typeface="Verdana" pitchFamily="34" charset="0"/>
                        </a:rPr>
                        <a:t>2</a:t>
                      </a:r>
                      <a:r>
                        <a:rPr lang="zh-CN" altLang="en-US" sz="2800" baseline="0" dirty="0" smtClean="0">
                          <a:latin typeface="Verdana" pitchFamily="34" charset="0"/>
                        </a:rPr>
                        <a:t>）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查询“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001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”号和“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002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”老师同时参加的</a:t>
                      </a:r>
                      <a:r>
                        <a:rPr lang="en-US" altLang="zh-CN" sz="2800" b="0" baseline="0" dirty="0" smtClean="0">
                          <a:latin typeface="Verdana" pitchFamily="34" charset="0"/>
                        </a:rPr>
                        <a:t>2013</a:t>
                      </a:r>
                      <a:r>
                        <a:rPr lang="zh-CN" altLang="en-US" sz="2800" b="0" baseline="0" dirty="0" smtClean="0">
                          <a:latin typeface="Verdana" pitchFamily="34" charset="0"/>
                        </a:rPr>
                        <a:t>年的项目编号和项目名称；</a:t>
                      </a:r>
                      <a:endParaRPr lang="en-US" altLang="zh-CN" sz="2800" b="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latin typeface="Verdana" pitchFamily="34" charset="0"/>
                        </a:rPr>
                        <a:t>3</a:t>
                      </a:r>
                      <a:r>
                        <a:rPr lang="zh-CN" altLang="en-US" sz="2800" baseline="0" dirty="0" smtClean="0">
                          <a:latin typeface="Verdana" pitchFamily="34" charset="0"/>
                        </a:rPr>
                        <a:t>）查询参加了“于谦”老师参与的全部项目的学生的学号。</a:t>
                      </a:r>
                      <a:endParaRPr lang="en-US" altLang="zh-CN" sz="280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9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4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）写出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TP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关系的建表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SQL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语句，所有编号的数据类型为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char(3)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，要求含主码和外码说明；</a:t>
                      </a:r>
                      <a:endParaRPr lang="en-US" altLang="zh-CN" sz="240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5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）建立视图以描述参与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2013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年的至少有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3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名老师参与的项目编号和参与教师人数；</a:t>
                      </a:r>
                      <a:endParaRPr lang="en-US" altLang="zh-CN" sz="2400" baseline="0" dirty="0" smtClean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6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）写出删除“姜郁烦”同学在“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033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”号项目中的参与记录的</a:t>
                      </a:r>
                      <a:r>
                        <a:rPr lang="en-US" altLang="zh-CN" sz="2400" baseline="0" dirty="0" smtClean="0">
                          <a:latin typeface="Verdana" pitchFamily="34" charset="0"/>
                        </a:rPr>
                        <a:t>SQL</a:t>
                      </a:r>
                      <a:r>
                        <a:rPr lang="zh-CN" altLang="en-US" sz="2400" baseline="0" dirty="0" smtClean="0">
                          <a:latin typeface="Verdana" pitchFamily="34" charset="0"/>
                        </a:rPr>
                        <a:t>语句。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302</TotalTime>
  <Words>573</Words>
  <Application>Microsoft Office PowerPoint</Application>
  <PresentationFormat>全屏显示(4:3)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 Unicode MS</vt:lpstr>
      <vt:lpstr>隶书</vt:lpstr>
      <vt:lpstr>宋体</vt:lpstr>
      <vt:lpstr>Arial</vt:lpstr>
      <vt:lpstr>Calibri</vt:lpstr>
      <vt:lpstr>Constantia</vt:lpstr>
      <vt:lpstr>Times New Roman</vt:lpstr>
      <vt:lpstr>Verdana</vt:lpstr>
      <vt:lpstr>Wingdings 2</vt:lpstr>
      <vt:lpstr>流畅</vt:lpstr>
      <vt:lpstr>课堂测验一（1——3章）</vt:lpstr>
      <vt:lpstr>1、根据以下描述绘制ER图</vt:lpstr>
      <vt:lpstr>2、关系代数计算题</vt:lpstr>
      <vt:lpstr>3、关系代数表达题</vt:lpstr>
      <vt:lpstr>3、关系代数表达题（续）</vt:lpstr>
      <vt:lpstr>4、SQL语句题</vt:lpstr>
    </vt:vector>
  </TitlesOfParts>
  <Company>lsr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panppl</dc:creator>
  <cp:lastModifiedBy>panpp</cp:lastModifiedBy>
  <cp:revision>41</cp:revision>
  <dcterms:created xsi:type="dcterms:W3CDTF">2013-05-05T07:34:59Z</dcterms:created>
  <dcterms:modified xsi:type="dcterms:W3CDTF">2021-06-09T14:25:02Z</dcterms:modified>
</cp:coreProperties>
</file>