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0"/>
  </p:notesMasterIdLst>
  <p:sldIdLst>
    <p:sldId id="352" r:id="rId2"/>
    <p:sldId id="354" r:id="rId3"/>
    <p:sldId id="358" r:id="rId4"/>
    <p:sldId id="355" r:id="rId5"/>
    <p:sldId id="356" r:id="rId6"/>
    <p:sldId id="359" r:id="rId7"/>
    <p:sldId id="361" r:id="rId8"/>
    <p:sldId id="362" r:id="rId9"/>
    <p:sldId id="353" r:id="rId10"/>
    <p:sldId id="256" r:id="rId11"/>
    <p:sldId id="343" r:id="rId12"/>
    <p:sldId id="344" r:id="rId13"/>
    <p:sldId id="342" r:id="rId14"/>
    <p:sldId id="364" r:id="rId15"/>
    <p:sldId id="365" r:id="rId16"/>
    <p:sldId id="257" r:id="rId17"/>
    <p:sldId id="258" r:id="rId18"/>
    <p:sldId id="338" r:id="rId19"/>
    <p:sldId id="363" r:id="rId20"/>
    <p:sldId id="331" r:id="rId21"/>
    <p:sldId id="339" r:id="rId22"/>
    <p:sldId id="346" r:id="rId23"/>
    <p:sldId id="347" r:id="rId24"/>
    <p:sldId id="348" r:id="rId25"/>
    <p:sldId id="349" r:id="rId26"/>
    <p:sldId id="351" r:id="rId27"/>
    <p:sldId id="340" r:id="rId28"/>
    <p:sldId id="368" r:id="rId29"/>
    <p:sldId id="330" r:id="rId30"/>
    <p:sldId id="369" r:id="rId31"/>
    <p:sldId id="259" r:id="rId32"/>
    <p:sldId id="260" r:id="rId33"/>
    <p:sldId id="366" r:id="rId34"/>
    <p:sldId id="341" r:id="rId35"/>
    <p:sldId id="345" r:id="rId36"/>
    <p:sldId id="367" r:id="rId37"/>
    <p:sldId id="370" r:id="rId38"/>
    <p:sldId id="261" r:id="rId39"/>
    <p:sldId id="262" r:id="rId40"/>
    <p:sldId id="263" r:id="rId41"/>
    <p:sldId id="264" r:id="rId42"/>
    <p:sldId id="265" r:id="rId43"/>
    <p:sldId id="266" r:id="rId44"/>
    <p:sldId id="267" r:id="rId45"/>
    <p:sldId id="268" r:id="rId46"/>
    <p:sldId id="373" r:id="rId47"/>
    <p:sldId id="374" r:id="rId48"/>
    <p:sldId id="371" r:id="rId4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91" autoAdjust="0"/>
    <p:restoredTop sz="93601" autoAdjust="0"/>
  </p:normalViewPr>
  <p:slideViewPr>
    <p:cSldViewPr>
      <p:cViewPr varScale="1">
        <p:scale>
          <a:sx n="79" d="100"/>
          <a:sy n="79" d="100"/>
        </p:scale>
        <p:origin x="189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059147-B1DD-4AFF-907C-17E8B71BDA32}" type="slidenum">
              <a:rPr lang="en-US" altLang="zh-CN"/>
              <a:pPr>
                <a:defRPr/>
              </a:pPr>
              <a:t>‹#›</a:t>
            </a:fld>
            <a:endParaRPr lang="en-US" altLang="zh-CN"/>
          </a:p>
        </p:txBody>
      </p:sp>
    </p:spTree>
    <p:extLst>
      <p:ext uri="{BB962C8B-B14F-4D97-AF65-F5344CB8AC3E}">
        <p14:creationId xmlns:p14="http://schemas.microsoft.com/office/powerpoint/2010/main" val="2456703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一个使用国外数据库受攻击的例子，</a:t>
            </a:r>
            <a:endParaRPr lang="en-US" altLang="zh-CN" dirty="0" smtClean="0"/>
          </a:p>
          <a:p>
            <a:r>
              <a:rPr lang="zh-CN" altLang="en-US" dirty="0" smtClean="0"/>
              <a:t>以</a:t>
            </a:r>
            <a:r>
              <a:rPr lang="en-US" altLang="zh-CN" dirty="0" smtClean="0"/>
              <a:t>2017</a:t>
            </a:r>
            <a:r>
              <a:rPr lang="zh-CN" altLang="en-US" dirty="0" smtClean="0"/>
              <a:t>年的一个</a:t>
            </a:r>
            <a:r>
              <a:rPr lang="en-US" altLang="zh-CN" dirty="0" smtClean="0"/>
              <a:t>Oracle</a:t>
            </a:r>
            <a:r>
              <a:rPr lang="zh-CN" altLang="en-US" dirty="0" smtClean="0"/>
              <a:t>数据库攻击为例，具体案例请见：</a:t>
            </a:r>
            <a:endParaRPr lang="en-US" altLang="zh-CN" dirty="0" smtClean="0"/>
          </a:p>
          <a:p>
            <a:r>
              <a:rPr lang="en-US" altLang="zh-CN" dirty="0" smtClean="0"/>
              <a:t>http://www.360doc.com/content/17/1107/00/47869400_701515850.shtml</a:t>
            </a:r>
          </a:p>
          <a:p>
            <a:endParaRPr lang="en-US" altLang="zh-CN" dirty="0" smtClean="0"/>
          </a:p>
          <a:p>
            <a:r>
              <a:rPr lang="zh-CN" altLang="en-US" dirty="0" smtClean="0"/>
              <a:t>国外限制</a:t>
            </a:r>
            <a:r>
              <a:rPr lang="en-US" altLang="zh-CN" dirty="0" smtClean="0"/>
              <a:t>B1</a:t>
            </a:r>
            <a:r>
              <a:rPr lang="zh-CN" altLang="en-US" dirty="0" smtClean="0"/>
              <a:t>级以上安全级别的安全数据库对中国出口，在这种情况夏加强国产数据库的开发并加强数据库安全级别就显得格外重要。</a:t>
            </a:r>
            <a:endParaRPr lang="en-US" altLang="zh-CN" dirty="0" smtClean="0"/>
          </a:p>
          <a:p>
            <a:endParaRPr lang="en-US" altLang="zh-CN" dirty="0" smtClean="0"/>
          </a:p>
          <a:p>
            <a:r>
              <a:rPr lang="zh-CN" altLang="en-US" dirty="0" smtClean="0"/>
              <a:t>另外，还有当前 “开源</a:t>
            </a:r>
            <a:r>
              <a:rPr lang="en-US" altLang="zh-CN" dirty="0" smtClean="0"/>
              <a:t>NoSQL</a:t>
            </a:r>
            <a:r>
              <a:rPr lang="zh-CN" altLang="en-US" dirty="0" smtClean="0"/>
              <a:t>数据库” 上的不安全例子：</a:t>
            </a:r>
            <a:endParaRPr lang="en-US" altLang="zh-CN"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smtClean="0">
                <a:solidFill>
                  <a:srgbClr val="414141"/>
                </a:solidFill>
                <a:effectLst/>
                <a:latin typeface="微软雅黑" panose="020B0503020204020204" pitchFamily="34" charset="-122"/>
                <a:ea typeface="微软雅黑" panose="020B0503020204020204" pitchFamily="34" charset="-122"/>
              </a:rPr>
              <a:t>如：</a:t>
            </a:r>
            <a:r>
              <a:rPr lang="en-US" altLang="zh-CN" b="0" i="0" dirty="0" smtClean="0">
                <a:solidFill>
                  <a:srgbClr val="414141"/>
                </a:solidFill>
                <a:effectLst/>
                <a:latin typeface="微软雅黑" panose="020B0503020204020204" pitchFamily="34" charset="-122"/>
                <a:ea typeface="微软雅黑" panose="020B0503020204020204" pitchFamily="34" charset="-122"/>
              </a:rPr>
              <a:t>Meow</a:t>
            </a:r>
            <a:r>
              <a:rPr lang="zh-CN" altLang="en-US" b="0" i="0" dirty="0" smtClean="0">
                <a:solidFill>
                  <a:srgbClr val="414141"/>
                </a:solidFill>
                <a:effectLst/>
                <a:latin typeface="微软雅黑" panose="020B0503020204020204" pitchFamily="34" charset="-122"/>
                <a:ea typeface="微软雅黑" panose="020B0503020204020204" pitchFamily="34" charset="-122"/>
              </a:rPr>
              <a:t>攻击仍在继续 数千数据库被删除</a:t>
            </a:r>
            <a:endParaRPr lang="en-US" altLang="zh-CN" b="0" i="0" dirty="0" smtClean="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smtClean="0">
                <a:solidFill>
                  <a:srgbClr val="000000"/>
                </a:solidFill>
                <a:effectLst/>
                <a:latin typeface="微软雅黑" panose="020B0503020204020204" pitchFamily="34" charset="-122"/>
                <a:ea typeface="微软雅黑" panose="020B0503020204020204" pitchFamily="34" charset="-122"/>
              </a:rPr>
              <a:t>主要攻击</a:t>
            </a:r>
            <a:r>
              <a:rPr lang="en-US" altLang="zh-CN" b="0" i="0" dirty="0" err="1" smtClean="0">
                <a:solidFill>
                  <a:srgbClr val="000000"/>
                </a:solidFill>
                <a:effectLst/>
                <a:latin typeface="微软雅黑" panose="020B0503020204020204" pitchFamily="34" charset="-122"/>
                <a:ea typeface="微软雅黑" panose="020B0503020204020204" pitchFamily="34" charset="-122"/>
              </a:rPr>
              <a:t>ElasticSearch</a:t>
            </a:r>
            <a:r>
              <a:rPr lang="zh-CN" altLang="en-US" b="0" i="0" dirty="0" smtClean="0">
                <a:solidFill>
                  <a:srgbClr val="000000"/>
                </a:solidFill>
                <a:effectLst/>
                <a:latin typeface="微软雅黑" panose="020B0503020204020204" pitchFamily="34" charset="-122"/>
                <a:ea typeface="微软雅黑" panose="020B0503020204020204" pitchFamily="34" charset="-122"/>
              </a:rPr>
              <a:t>和</a:t>
            </a:r>
            <a:r>
              <a:rPr lang="en-US" altLang="zh-CN" b="0" i="0" dirty="0" smtClean="0">
                <a:solidFill>
                  <a:srgbClr val="000000"/>
                </a:solidFill>
                <a:effectLst/>
                <a:latin typeface="微软雅黑" panose="020B0503020204020204" pitchFamily="34" charset="-122"/>
                <a:ea typeface="微软雅黑" panose="020B0503020204020204" pitchFamily="34" charset="-122"/>
              </a:rPr>
              <a:t>MongoDB</a:t>
            </a:r>
            <a:r>
              <a:rPr lang="zh-CN" altLang="en-US" b="0" i="0" dirty="0" smtClean="0">
                <a:solidFill>
                  <a:srgbClr val="000000"/>
                </a:solidFill>
                <a:effectLst/>
                <a:latin typeface="微软雅黑" panose="020B0503020204020204" pitchFamily="34" charset="-122"/>
                <a:ea typeface="微软雅黑" panose="020B0503020204020204" pitchFamily="34" charset="-122"/>
              </a:rPr>
              <a:t>数据库，其他平台也受到了该攻击的影响。安全研究人员报告说，对</a:t>
            </a:r>
            <a:r>
              <a:rPr lang="en-US" altLang="zh-CN" b="0" i="0" dirty="0" smtClean="0">
                <a:solidFill>
                  <a:srgbClr val="000000"/>
                </a:solidFill>
                <a:effectLst/>
                <a:latin typeface="微软雅黑" panose="020B0503020204020204" pitchFamily="34" charset="-122"/>
                <a:ea typeface="微软雅黑" panose="020B0503020204020204" pitchFamily="34" charset="-122"/>
              </a:rPr>
              <a:t>Hadoop</a:t>
            </a:r>
            <a:r>
              <a:rPr lang="zh-CN" altLang="en-US" b="0" i="0" dirty="0" smtClean="0">
                <a:solidFill>
                  <a:srgbClr val="000000"/>
                </a:solidFill>
                <a:effectLst/>
                <a:latin typeface="微软雅黑" panose="020B0503020204020204" pitchFamily="34" charset="-122"/>
                <a:ea typeface="微软雅黑" panose="020B0503020204020204" pitchFamily="34" charset="-122"/>
              </a:rPr>
              <a:t>、</a:t>
            </a:r>
            <a:r>
              <a:rPr lang="en-US" altLang="zh-CN" b="0" i="0" dirty="0" err="1" smtClean="0">
                <a:solidFill>
                  <a:srgbClr val="000000"/>
                </a:solidFill>
                <a:effectLst/>
                <a:latin typeface="微软雅黑" panose="020B0503020204020204" pitchFamily="34" charset="-122"/>
                <a:ea typeface="微软雅黑" panose="020B0503020204020204" pitchFamily="34" charset="-122"/>
              </a:rPr>
              <a:t>Redis</a:t>
            </a:r>
            <a:r>
              <a:rPr lang="zh-CN" altLang="en-US" b="0" i="0" dirty="0" smtClean="0">
                <a:solidFill>
                  <a:srgbClr val="000000"/>
                </a:solidFill>
                <a:effectLst/>
                <a:latin typeface="微软雅黑" panose="020B0503020204020204" pitchFamily="34" charset="-122"/>
                <a:ea typeface="微软雅黑" panose="020B0503020204020204" pitchFamily="34" charset="-122"/>
              </a:rPr>
              <a:t>、</a:t>
            </a:r>
            <a:r>
              <a:rPr lang="en-US" altLang="zh-CN" b="0" i="0" dirty="0" smtClean="0">
                <a:solidFill>
                  <a:srgbClr val="000000"/>
                </a:solidFill>
                <a:effectLst/>
                <a:latin typeface="微软雅黑" panose="020B0503020204020204" pitchFamily="34" charset="-122"/>
                <a:ea typeface="微软雅黑" panose="020B0503020204020204" pitchFamily="34" charset="-122"/>
              </a:rPr>
              <a:t>Cassandra</a:t>
            </a:r>
            <a:r>
              <a:rPr lang="zh-CN" altLang="en-US" b="0" i="0" dirty="0" smtClean="0">
                <a:solidFill>
                  <a:srgbClr val="000000"/>
                </a:solidFill>
                <a:effectLst/>
                <a:latin typeface="微软雅黑" panose="020B0503020204020204" pitchFamily="34" charset="-122"/>
                <a:ea typeface="微软雅黑" panose="020B0503020204020204" pitchFamily="34" charset="-122"/>
              </a:rPr>
              <a:t>和</a:t>
            </a:r>
            <a:r>
              <a:rPr lang="en-US" altLang="zh-CN" b="0" i="0" dirty="0" smtClean="0">
                <a:solidFill>
                  <a:srgbClr val="000000"/>
                </a:solidFill>
                <a:effectLst/>
                <a:latin typeface="微软雅黑" panose="020B0503020204020204" pitchFamily="34" charset="-122"/>
                <a:ea typeface="微软雅黑" panose="020B0503020204020204" pitchFamily="34" charset="-122"/>
              </a:rPr>
              <a:t>Jenkins</a:t>
            </a:r>
            <a:r>
              <a:rPr lang="zh-CN" altLang="en-US" b="0" i="0" dirty="0" smtClean="0">
                <a:solidFill>
                  <a:srgbClr val="000000"/>
                </a:solidFill>
                <a:effectLst/>
                <a:latin typeface="微软雅黑" panose="020B0503020204020204" pitchFamily="34" charset="-122"/>
                <a:ea typeface="微软雅黑" panose="020B0503020204020204" pitchFamily="34" charset="-122"/>
              </a:rPr>
              <a:t>实例的攻击次数较少。</a:t>
            </a:r>
            <a:endParaRPr lang="en-US" altLang="zh-CN" b="0" i="0" dirty="0" smtClean="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smtClean="0">
                <a:solidFill>
                  <a:srgbClr val="414141"/>
                </a:solidFill>
                <a:effectLst/>
                <a:latin typeface="微软雅黑" panose="020B0503020204020204" pitchFamily="34" charset="-122"/>
                <a:ea typeface="微软雅黑" panose="020B0503020204020204" pitchFamily="34" charset="-122"/>
              </a:rPr>
              <a:t>https://searchsecurity.techtarget.com.cn/11-26386/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smtClean="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smtClean="0">
                <a:solidFill>
                  <a:srgbClr val="414141"/>
                </a:solidFill>
                <a:effectLst/>
                <a:latin typeface="微软雅黑" panose="020B0503020204020204" pitchFamily="34" charset="-122"/>
                <a:ea typeface="微软雅黑" panose="020B0503020204020204" pitchFamily="34" charset="-122"/>
              </a:rPr>
              <a:t>开源“</a:t>
            </a:r>
            <a:r>
              <a:rPr lang="en-US" altLang="zh-CN" b="0" i="0" dirty="0" err="1" smtClean="0">
                <a:solidFill>
                  <a:srgbClr val="414141"/>
                </a:solidFill>
                <a:effectLst/>
                <a:latin typeface="微软雅黑" panose="020B0503020204020204" pitchFamily="34" charset="-122"/>
                <a:ea typeface="微软雅黑" panose="020B0503020204020204" pitchFamily="34" charset="-122"/>
              </a:rPr>
              <a:t>Mysql</a:t>
            </a:r>
            <a:r>
              <a:rPr lang="zh-CN" altLang="en-US" b="0" i="0" dirty="0" smtClean="0">
                <a:solidFill>
                  <a:srgbClr val="414141"/>
                </a:solidFill>
                <a:effectLst/>
                <a:latin typeface="微软雅黑" panose="020B0503020204020204" pitchFamily="34" charset="-122"/>
                <a:ea typeface="微软雅黑" panose="020B0503020204020204" pitchFamily="34" charset="-122"/>
              </a:rPr>
              <a:t>”受攻击的例子也很多，如：</a:t>
            </a:r>
            <a:r>
              <a:rPr lang="en-US" altLang="zh-CN" b="0" i="0" dirty="0" smtClean="0">
                <a:solidFill>
                  <a:srgbClr val="414141"/>
                </a:solidFill>
                <a:effectLst/>
                <a:latin typeface="微软雅黑" panose="020B0503020204020204" pitchFamily="34" charset="-122"/>
                <a:ea typeface="微软雅黑" panose="020B0503020204020204" pitchFamily="34" charset="-122"/>
              </a:rPr>
              <a:t>SQL</a:t>
            </a:r>
            <a:r>
              <a:rPr lang="zh-CN" altLang="en-US" b="0" i="0" dirty="0" smtClean="0">
                <a:solidFill>
                  <a:srgbClr val="414141"/>
                </a:solidFill>
                <a:effectLst/>
                <a:latin typeface="微软雅黑" panose="020B0503020204020204" pitchFamily="34" charset="-122"/>
                <a:ea typeface="微软雅黑" panose="020B0503020204020204" pitchFamily="34" charset="-122"/>
              </a:rPr>
              <a:t>注入的攻击示例。</a:t>
            </a:r>
            <a:endParaRPr lang="en-US" altLang="zh-CN" b="0" i="0" dirty="0" smtClean="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smtClean="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smtClean="0">
                <a:solidFill>
                  <a:srgbClr val="414141"/>
                </a:solidFill>
                <a:effectLst/>
                <a:latin typeface="微软雅黑" panose="020B0503020204020204" pitchFamily="34" charset="-122"/>
                <a:ea typeface="微软雅黑" panose="020B0503020204020204" pitchFamily="34" charset="-122"/>
              </a:rPr>
              <a:t>腾讯云上也有攻击：</a:t>
            </a:r>
            <a:endParaRPr lang="en-US" altLang="zh-CN" b="0" i="0" dirty="0" smtClean="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smtClean="0">
                <a:solidFill>
                  <a:srgbClr val="414141"/>
                </a:solidFill>
                <a:effectLst/>
                <a:latin typeface="微软雅黑" panose="020B0503020204020204" pitchFamily="34" charset="-122"/>
                <a:ea typeface="微软雅黑" panose="020B0503020204020204" pitchFamily="34" charset="-122"/>
              </a:rPr>
              <a:t>https://www.shangmayuan.com/a/0760e72b4eac49d79ca12871.html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smtClean="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smtClean="0">
                <a:solidFill>
                  <a:srgbClr val="414141"/>
                </a:solidFill>
                <a:effectLst/>
                <a:latin typeface="微软雅黑" panose="020B0503020204020204" pitchFamily="34" charset="-122"/>
                <a:ea typeface="微软雅黑" panose="020B0503020204020204" pitchFamily="34" charset="-122"/>
              </a:rPr>
              <a:t>（攻击示例可以任选）</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46</a:t>
            </a:fld>
            <a:endParaRPr lang="en-US" altLang="zh-CN"/>
          </a:p>
        </p:txBody>
      </p:sp>
    </p:spTree>
    <p:extLst>
      <p:ext uri="{BB962C8B-B14F-4D97-AF65-F5344CB8AC3E}">
        <p14:creationId xmlns:p14="http://schemas.microsoft.com/office/powerpoint/2010/main" val="362942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smtClean="0">
                <a:solidFill>
                  <a:srgbClr val="333333"/>
                </a:solidFill>
                <a:effectLst/>
                <a:latin typeface="宋体" panose="02010600030101010101" pitchFamily="2" charset="-122"/>
                <a:ea typeface="宋体" panose="02010600030101010101" pitchFamily="2" charset="-122"/>
              </a:rPr>
              <a:t>以下以达梦数据库安全版为例，说明：数据库安全还是要靠我国自主创新技术来守护。</a:t>
            </a:r>
            <a:r>
              <a:rPr lang="zh-CN" altLang="en-US" dirty="0" smtClean="0"/>
              <a:t/>
            </a:r>
            <a:br>
              <a:rPr lang="zh-CN" altLang="en-US" dirty="0" smtClean="0"/>
            </a:br>
            <a:r>
              <a:rPr lang="zh-CN" altLang="en-US" dirty="0" smtClean="0"/>
              <a:t>同时，达梦将大力加强与产业链上下游企业的合作创新，提升国产数据库与国产芯片、</a:t>
            </a:r>
            <a:r>
              <a:rPr lang="en-US" altLang="zh-CN" dirty="0" smtClean="0"/>
              <a:t>OS</a:t>
            </a:r>
            <a:r>
              <a:rPr lang="zh-CN" altLang="en-US" dirty="0" smtClean="0"/>
              <a:t>的联合攻关能力，共同实现网信产业的协同发展。</a:t>
            </a:r>
          </a:p>
          <a:p>
            <a:endParaRPr lang="en-US" altLang="zh-CN" b="0" i="0" dirty="0" smtClean="0">
              <a:solidFill>
                <a:srgbClr val="333333"/>
              </a:solidFill>
              <a:effectLst/>
              <a:latin typeface="宋体" panose="02010600030101010101" pitchFamily="2" charset="-122"/>
              <a:ea typeface="宋体" panose="02010600030101010101" pitchFamily="2" charset="-122"/>
            </a:endParaRPr>
          </a:p>
          <a:p>
            <a:endParaRPr lang="en-US" altLang="zh-CN" b="0" i="0" dirty="0" smtClean="0">
              <a:solidFill>
                <a:srgbClr val="333333"/>
              </a:solidFill>
              <a:effectLst/>
              <a:latin typeface="宋体" panose="02010600030101010101" pitchFamily="2" charset="-122"/>
              <a:ea typeface="宋体" panose="02010600030101010101" pitchFamily="2" charset="-122"/>
            </a:endParaRPr>
          </a:p>
          <a:p>
            <a:r>
              <a:rPr lang="en-US" altLang="zh-CN" b="0" i="0" dirty="0" smtClean="0">
                <a:solidFill>
                  <a:srgbClr val="333333"/>
                </a:solidFill>
                <a:effectLst/>
                <a:latin typeface="宋体" panose="02010600030101010101" pitchFamily="2" charset="-122"/>
                <a:ea typeface="宋体" panose="02010600030101010101" pitchFamily="2" charset="-122"/>
              </a:rPr>
              <a:t>=====</a:t>
            </a:r>
            <a:r>
              <a:rPr lang="zh-CN" altLang="en-US" b="0" i="0" dirty="0" smtClean="0">
                <a:solidFill>
                  <a:srgbClr val="333333"/>
                </a:solidFill>
                <a:effectLst/>
                <a:latin typeface="宋体" panose="02010600030101010101" pitchFamily="2" charset="-122"/>
                <a:ea typeface="宋体" panose="02010600030101010101" pitchFamily="2" charset="-122"/>
              </a:rPr>
              <a:t>产品介绍</a:t>
            </a:r>
            <a:r>
              <a:rPr lang="en-US" altLang="zh-CN" b="0" i="0" dirty="0" smtClean="0">
                <a:solidFill>
                  <a:srgbClr val="333333"/>
                </a:solidFill>
                <a:effectLst/>
                <a:latin typeface="宋体" panose="02010600030101010101" pitchFamily="2" charset="-122"/>
                <a:ea typeface="宋体" panose="02010600030101010101" pitchFamily="2" charset="-122"/>
              </a:rPr>
              <a:t>=====</a:t>
            </a:r>
          </a:p>
          <a:p>
            <a:endParaRPr lang="en-US" altLang="zh-CN" b="0" i="0" dirty="0" smtClean="0">
              <a:solidFill>
                <a:srgbClr val="333333"/>
              </a:solidFill>
              <a:effectLst/>
              <a:latin typeface="宋体" panose="02010600030101010101" pitchFamily="2" charset="-122"/>
              <a:ea typeface="宋体" panose="02010600030101010101" pitchFamily="2" charset="-122"/>
            </a:endParaRPr>
          </a:p>
          <a:p>
            <a:r>
              <a:rPr lang="zh-CN" altLang="en-US"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b="0" i="0" dirty="0" smtClean="0">
                <a:solidFill>
                  <a:srgbClr val="333333"/>
                </a:solidFill>
                <a:effectLst/>
                <a:latin typeface="宋体" panose="02010600030101010101" pitchFamily="2" charset="-122"/>
                <a:ea typeface="宋体" panose="02010600030101010101" pitchFamily="2" charset="-122"/>
              </a:rPr>
              <a:t>DM7</a:t>
            </a:r>
            <a:r>
              <a:rPr lang="zh-CN" altLang="en-US" b="0" i="0" dirty="0" smtClean="0">
                <a:solidFill>
                  <a:srgbClr val="333333"/>
                </a:solidFill>
                <a:effectLst/>
                <a:latin typeface="宋体" panose="02010600030101010101" pitchFamily="2" charset="-122"/>
                <a:ea typeface="宋体" panose="02010600030101010101" pitchFamily="2" charset="-122"/>
              </a:rPr>
              <a:t>安全版是达梦数据库有限公司完全自主研发的高安全数据库管理系统软件，通过了公安部信息安全产品检测中心安全四级检测，以及中国信息安全评测中心的</a:t>
            </a:r>
            <a:r>
              <a:rPr lang="en-US" altLang="zh-CN" b="0" i="0" dirty="0" smtClean="0">
                <a:solidFill>
                  <a:srgbClr val="333333"/>
                </a:solidFill>
                <a:effectLst/>
                <a:latin typeface="宋体" panose="02010600030101010101" pitchFamily="2" charset="-122"/>
                <a:ea typeface="宋体" panose="02010600030101010101" pitchFamily="2" charset="-122"/>
              </a:rPr>
              <a:t>EAL4</a:t>
            </a:r>
            <a:r>
              <a:rPr lang="zh-CN" altLang="en-US" b="0" i="0" dirty="0" smtClean="0">
                <a:solidFill>
                  <a:srgbClr val="333333"/>
                </a:solidFill>
                <a:effectLst/>
                <a:latin typeface="宋体" panose="02010600030101010101" pitchFamily="2" charset="-122"/>
                <a:ea typeface="宋体" panose="02010600030101010101" pitchFamily="2" charset="-122"/>
              </a:rPr>
              <a:t>级检测。</a:t>
            </a:r>
            <a:endParaRPr lang="en-US" altLang="zh-CN" b="0" i="0" dirty="0" smtClean="0">
              <a:solidFill>
                <a:srgbClr val="333333"/>
              </a:solidFill>
              <a:effectLst/>
              <a:latin typeface="宋体" panose="02010600030101010101" pitchFamily="2" charset="-122"/>
              <a:ea typeface="宋体" panose="02010600030101010101" pitchFamily="2" charset="-122"/>
            </a:endParaRPr>
          </a:p>
          <a:p>
            <a:endParaRPr lang="en-US" altLang="zh-CN"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1" i="0" dirty="0" smtClean="0">
                <a:solidFill>
                  <a:srgbClr val="EE1C23"/>
                </a:solidFill>
                <a:effectLst/>
                <a:latin typeface="宋体" panose="02010600030101010101" pitchFamily="2" charset="-122"/>
                <a:ea typeface="宋体" panose="02010600030101010101" pitchFamily="2" charset="-122"/>
              </a:rPr>
              <a:t>产品特点：</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1</a:t>
            </a:r>
            <a:r>
              <a:rPr lang="zh-CN" altLang="en-US" sz="1800" b="1" i="0" dirty="0" smtClean="0">
                <a:solidFill>
                  <a:srgbClr val="333333"/>
                </a:solidFill>
                <a:effectLst/>
                <a:latin typeface="宋体" panose="02010600030101010101" pitchFamily="2" charset="-122"/>
                <a:ea typeface="宋体" panose="02010600030101010101" pitchFamily="2" charset="-122"/>
              </a:rPr>
              <a:t>、完全自主知识产权</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是具有完全自主知识产权的国产大型通用安全数据库管理系统。在产品开发过程中，达梦公司始终坚持自主开发的原则，致力于保卫国家信息安全，推进国民经济信息化建设，拥有产品的全部源代码和完全的自主知识产权，杜绝了继承开源系统导致的版权纠纷，同时也最大限度地保证了系统的安全性，并有利于与其它应用系统集成，可以根据具体需求定制和提供及时有效的服务。</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2</a:t>
            </a:r>
            <a:r>
              <a:rPr lang="zh-CN" altLang="en-US" sz="1800" b="1" i="0" dirty="0" smtClean="0">
                <a:solidFill>
                  <a:srgbClr val="333333"/>
                </a:solidFill>
                <a:effectLst/>
                <a:latin typeface="宋体" panose="02010600030101010101" pitchFamily="2" charset="-122"/>
                <a:ea typeface="宋体" panose="02010600030101010101" pitchFamily="2" charset="-122"/>
              </a:rPr>
              <a:t>、多种身份鉴别方式</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身份认证机制：达梦数据库管理系统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安全版能够根据用户在系统中的身份确定该用户是否具有登录的权限和其在系统中的各种操作级别的角色，确定该用户能够做什么和不能够做什么。除此之外，达梦数据库管理系统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安全版还支持基于用户口令和用户数字证书双因子相结合的身份认证机制，也就是说，只有当用户口令和用户的数字证书两者完全和用户名匹配时，才认证成功。</a:t>
            </a: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用户口令策略：达梦数据库管理系统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安全版在数据库验证模式下，当用户在设置口令策略时，可以对任意多个策略进行组合，提升用户口令的管理强度，提升用户数据的安全性。</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3</a:t>
            </a:r>
            <a:r>
              <a:rPr lang="zh-CN" altLang="en-US" sz="1800" b="1" i="0" dirty="0" smtClean="0">
                <a:solidFill>
                  <a:srgbClr val="333333"/>
                </a:solidFill>
                <a:effectLst/>
                <a:latin typeface="宋体" panose="02010600030101010101" pitchFamily="2" charset="-122"/>
                <a:ea typeface="宋体" panose="02010600030101010101" pitchFamily="2" charset="-122"/>
              </a:rPr>
              <a:t>、自主访问控制</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安全版提供了用户权限管理功能，并支持基于角色的权限管理，方便数据库管理员对用户访问权限进行灵活配置。 </a:t>
            </a: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权限管理：</a:t>
            </a: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用户权限有两类，即数据库权限和对象权限。数据库权限主要是指针对数据库对象的创建、删除、修改的权限，对数据库备份等权限。而对象权限主要是指对数据库对象中的数据的访问权限。数据库权限一般由系统管理员</a:t>
            </a:r>
            <a:r>
              <a:rPr lang="en-US" altLang="zh-CN" sz="1800" b="0" i="0" dirty="0" smtClean="0">
                <a:solidFill>
                  <a:srgbClr val="333333"/>
                </a:solidFill>
                <a:effectLst/>
                <a:latin typeface="宋体" panose="02010600030101010101" pitchFamily="2" charset="-122"/>
                <a:ea typeface="宋体" panose="02010600030101010101" pitchFamily="2" charset="-122"/>
              </a:rPr>
              <a:t>SYSDBA</a:t>
            </a:r>
            <a:r>
              <a:rPr lang="zh-CN" altLang="en-US" sz="1800" b="0" i="0" dirty="0" smtClean="0">
                <a:solidFill>
                  <a:srgbClr val="333333"/>
                </a:solidFill>
                <a:effectLst/>
                <a:latin typeface="宋体" panose="02010600030101010101" pitchFamily="2" charset="-122"/>
                <a:ea typeface="宋体" panose="02010600030101010101" pitchFamily="2" charset="-122"/>
              </a:rPr>
              <a:t>、安全管理员</a:t>
            </a:r>
            <a:r>
              <a:rPr lang="en-US" altLang="zh-CN" sz="1800" b="0" i="0" dirty="0" smtClean="0">
                <a:solidFill>
                  <a:srgbClr val="333333"/>
                </a:solidFill>
                <a:effectLst/>
                <a:latin typeface="宋体" panose="02010600030101010101" pitchFamily="2" charset="-122"/>
                <a:ea typeface="宋体" panose="02010600030101010101" pitchFamily="2" charset="-122"/>
              </a:rPr>
              <a:t>SYSSSO</a:t>
            </a:r>
            <a:r>
              <a:rPr lang="zh-CN" altLang="en-US" sz="1800" b="0" i="0" dirty="0" smtClean="0">
                <a:solidFill>
                  <a:srgbClr val="333333"/>
                </a:solidFill>
                <a:effectLst/>
                <a:latin typeface="宋体" panose="02010600030101010101" pitchFamily="2" charset="-122"/>
                <a:ea typeface="宋体" panose="02010600030101010101" pitchFamily="2" charset="-122"/>
              </a:rPr>
              <a:t>和审计管理员</a:t>
            </a:r>
            <a:r>
              <a:rPr lang="en-US" altLang="zh-CN" sz="1800" b="0" i="0" dirty="0" smtClean="0">
                <a:solidFill>
                  <a:srgbClr val="333333"/>
                </a:solidFill>
                <a:effectLst/>
                <a:latin typeface="宋体" panose="02010600030101010101" pitchFamily="2" charset="-122"/>
                <a:ea typeface="宋体" panose="02010600030101010101" pitchFamily="2" charset="-122"/>
              </a:rPr>
              <a:t>SYSAUDITOR</a:t>
            </a:r>
            <a:r>
              <a:rPr lang="zh-CN" altLang="en-US" sz="1800" b="0" i="0" dirty="0" smtClean="0">
                <a:solidFill>
                  <a:srgbClr val="333333"/>
                </a:solidFill>
                <a:effectLst/>
                <a:latin typeface="宋体" panose="02010600030101010101" pitchFamily="2" charset="-122"/>
                <a:ea typeface="宋体" panose="02010600030101010101" pitchFamily="2" charset="-122"/>
              </a:rPr>
              <a:t>指定，也可以由具有特权的其他用户授予。对象权限一般由数据库对象的所有者授予用户，也可由</a:t>
            </a:r>
            <a:r>
              <a:rPr lang="en-US" altLang="zh-CN" sz="1800" b="0" i="0" dirty="0" smtClean="0">
                <a:solidFill>
                  <a:srgbClr val="333333"/>
                </a:solidFill>
                <a:effectLst/>
                <a:latin typeface="宋体" panose="02010600030101010101" pitchFamily="2" charset="-122"/>
                <a:ea typeface="宋体" panose="02010600030101010101" pitchFamily="2" charset="-122"/>
              </a:rPr>
              <a:t>SYSDBA</a:t>
            </a:r>
            <a:r>
              <a:rPr lang="zh-CN" altLang="en-US" sz="1800" b="0" i="0" dirty="0" smtClean="0">
                <a:solidFill>
                  <a:srgbClr val="333333"/>
                </a:solidFill>
                <a:effectLst/>
                <a:latin typeface="宋体" panose="02010600030101010101" pitchFamily="2" charset="-122"/>
                <a:ea typeface="宋体" panose="02010600030101010101" pitchFamily="2" charset="-122"/>
              </a:rPr>
              <a:t>用户指定，或者由具有该对象权限的其他用户授权。数据库权限的授予者一般是数据库管理员。普通用户被授予了某种数据库权限及其转授权时，系统允许它把所拥有的数据库权限再授予其他用户。即当某个用户拥有数据库对象上的某些操作权限及相应的转授权时，该用户可以不用申请和审批，自主地把这些操作权限部分或全部转授给其他用户，从而使得其他用户获得在这些数据库对象上的使用权。授权操作成功的前提是授权者有这种权限的</a:t>
            </a:r>
            <a:r>
              <a:rPr lang="en-US" altLang="zh-CN" sz="1800" b="0" i="0" dirty="0" smtClean="0">
                <a:solidFill>
                  <a:srgbClr val="333333"/>
                </a:solidFill>
                <a:effectLst/>
                <a:latin typeface="宋体" panose="02010600030101010101" pitchFamily="2" charset="-122"/>
                <a:ea typeface="宋体" panose="02010600030101010101" pitchFamily="2" charset="-122"/>
              </a:rPr>
              <a:t>grant</a:t>
            </a:r>
            <a:r>
              <a:rPr lang="zh-CN" altLang="en-US" sz="1800" b="0" i="0" dirty="0" smtClean="0">
                <a:solidFill>
                  <a:srgbClr val="333333"/>
                </a:solidFill>
                <a:effectLst/>
                <a:latin typeface="宋体" panose="02010600030101010101" pitchFamily="2" charset="-122"/>
                <a:ea typeface="宋体" panose="02010600030101010101" pitchFamily="2" charset="-122"/>
              </a:rPr>
              <a:t>权限而且不违背多权分立机制。达梦数据库管理系统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安全版也提供级联回收方式来回收这种通过转授所获得的权限。</a:t>
            </a: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角色管理：</a:t>
            </a: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角色是一组权限的组合，使用角色的目的是使权限管理更加方便。假设有</a:t>
            </a:r>
            <a:r>
              <a:rPr lang="en-US" altLang="zh-CN" sz="1800" b="0" i="0" dirty="0" smtClean="0">
                <a:solidFill>
                  <a:srgbClr val="333333"/>
                </a:solidFill>
                <a:effectLst/>
                <a:latin typeface="宋体" panose="02010600030101010101" pitchFamily="2" charset="-122"/>
                <a:ea typeface="宋体" panose="02010600030101010101" pitchFamily="2" charset="-122"/>
              </a:rPr>
              <a:t>10</a:t>
            </a:r>
            <a:r>
              <a:rPr lang="zh-CN" altLang="en-US" sz="1800" b="0" i="0" dirty="0" smtClean="0">
                <a:solidFill>
                  <a:srgbClr val="333333"/>
                </a:solidFill>
                <a:effectLst/>
                <a:latin typeface="宋体" panose="02010600030101010101" pitchFamily="2" charset="-122"/>
                <a:ea typeface="宋体" panose="02010600030101010101" pitchFamily="2" charset="-122"/>
              </a:rPr>
              <a:t>个用户，这些用户为了访问数据库，至少拥有</a:t>
            </a:r>
            <a:r>
              <a:rPr lang="en-US" altLang="zh-CN" sz="1800" b="0" i="0" dirty="0" smtClean="0">
                <a:solidFill>
                  <a:srgbClr val="333333"/>
                </a:solidFill>
                <a:effectLst/>
                <a:latin typeface="宋体" panose="02010600030101010101" pitchFamily="2" charset="-122"/>
                <a:ea typeface="宋体" panose="02010600030101010101" pitchFamily="2" charset="-122"/>
              </a:rPr>
              <a:t>CREATE TABLE</a:t>
            </a:r>
            <a:r>
              <a:rPr lang="zh-CN" altLang="en-US" sz="1800" b="0" i="0" dirty="0" smtClean="0">
                <a:solidFill>
                  <a:srgbClr val="333333"/>
                </a:solidFill>
                <a:effectLst/>
                <a:latin typeface="宋体" panose="02010600030101010101" pitchFamily="2" charset="-122"/>
                <a:ea typeface="宋体" panose="02010600030101010101" pitchFamily="2" charset="-122"/>
              </a:rPr>
              <a:t>、</a:t>
            </a:r>
            <a:r>
              <a:rPr lang="en-US" altLang="zh-CN" sz="1800" b="0" i="0" dirty="0" smtClean="0">
                <a:solidFill>
                  <a:srgbClr val="333333"/>
                </a:solidFill>
                <a:effectLst/>
                <a:latin typeface="宋体" panose="02010600030101010101" pitchFamily="2" charset="-122"/>
                <a:ea typeface="宋体" panose="02010600030101010101" pitchFamily="2" charset="-122"/>
              </a:rPr>
              <a:t>CREATE VIEW</a:t>
            </a:r>
            <a:r>
              <a:rPr lang="zh-CN" altLang="en-US" sz="1800" b="0" i="0" dirty="0" smtClean="0">
                <a:solidFill>
                  <a:srgbClr val="333333"/>
                </a:solidFill>
                <a:effectLst/>
                <a:latin typeface="宋体" panose="02010600030101010101" pitchFamily="2" charset="-122"/>
                <a:ea typeface="宋体" panose="02010600030101010101" pitchFamily="2" charset="-122"/>
              </a:rPr>
              <a:t>等权限。如果将这些权限分别授予这些用户，那么需要进行的授权次数是比较多的。但是如果把这些权限事先放在一起，然后作为一个整体授予这些用户，那么每个用户只需一次授权，授权的次数将大大减少，而且用户数越多，需要指定的权限越多，这种授权方式的优越性就越明显。这些事先组合在一起的一组权限就是角色，角色中的权限既可以是数据库权限，也可以是对象权限。角色刚被创建时，没有包含任何权限。用户可以将权限授予该角色，使这个角色成为一个权限的集合。</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4</a:t>
            </a:r>
            <a:r>
              <a:rPr lang="zh-CN" altLang="en-US" sz="1800" b="1" i="0" dirty="0" smtClean="0">
                <a:solidFill>
                  <a:srgbClr val="333333"/>
                </a:solidFill>
                <a:effectLst/>
                <a:latin typeface="宋体" panose="02010600030101010101" pitchFamily="2" charset="-122"/>
                <a:ea typeface="宋体" panose="02010600030101010101" pitchFamily="2" charset="-122"/>
              </a:rPr>
              <a:t>、多权分立的安全机制</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在三权分立权限管理模型基础上，通过进一步对权限管理进行升级优化，支持多权分立的权限管理模型。该模型以应用系统中各角色所承担的职责为依据，细致设定各角色所能拥有的系统权限，如在传统模型将审计管理、安全管理相关权限划归到审计管理员和安全管理员之外，结合实际应用需要进一步将系统管理员的权限进行细分，创建诸如数据管理员、过程管理员（仅拥有存储过程相关权限）、视图管理员（仅拥有视图相关权限）等。这样就可以根据用户需求进行灵活配置，从而有效避免传统数据库授权体系中，系统管理员权限过于集中所带来的各种隐患。</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5</a:t>
            </a:r>
            <a:r>
              <a:rPr lang="zh-CN" altLang="en-US" sz="1800" b="1" i="0" dirty="0" smtClean="0">
                <a:solidFill>
                  <a:srgbClr val="333333"/>
                </a:solidFill>
                <a:effectLst/>
                <a:latin typeface="宋体" panose="02010600030101010101" pitchFamily="2" charset="-122"/>
                <a:ea typeface="宋体" panose="02010600030101010101" pitchFamily="2" charset="-122"/>
              </a:rPr>
              <a:t>、标记与强制访问控制</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安全版利用安全策略和标记实现数据库的强制访问机制。该功能主要是针对数据库用户、各种数据库对象、表以及表数据。控制粒度分为列级和记录级。达梦数据库管理系统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支持对所有客体进行标记，达到了安全四级的要求。用户操作数据时，不仅要满足自主访问控制的权限要求，还要满足用户和数据之间标记的相容性。这样，就避免了管理权限全部由数据库管理员一人负责的局面，可以有效防止敏感信息的泄露与篡改，增强系统的安全性。</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6</a:t>
            </a:r>
            <a:r>
              <a:rPr lang="zh-CN" altLang="en-US" sz="1800" b="1" i="0" dirty="0" smtClean="0">
                <a:solidFill>
                  <a:srgbClr val="333333"/>
                </a:solidFill>
                <a:effectLst/>
                <a:latin typeface="宋体" panose="02010600030101010101" pitchFamily="2" charset="-122"/>
                <a:ea typeface="宋体" panose="02010600030101010101" pitchFamily="2" charset="-122"/>
              </a:rPr>
              <a:t>、审计和实时侵害检测</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具有一个灵活的审计子系统，可以通过它来记录系统级事件、个别用户的行为以及对数据库对象的访问。通过查看审计信息，数据库审计员可以知道用户访问的形式以及试图对该系统进行的操作。一旦出现问题，数据库审计员可分析审计信息，跟踪审计事件，查出原因。</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7</a:t>
            </a:r>
            <a:r>
              <a:rPr lang="zh-CN" altLang="en-US" sz="1800" b="1" i="0" dirty="0" smtClean="0">
                <a:solidFill>
                  <a:srgbClr val="333333"/>
                </a:solidFill>
                <a:effectLst/>
                <a:latin typeface="宋体" panose="02010600030101010101" pitchFamily="2" charset="-122"/>
                <a:ea typeface="宋体" panose="02010600030101010101" pitchFamily="2" charset="-122"/>
              </a:rPr>
              <a:t>、数据库加密</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通信加密、存储加密、导出数据加密、密钥自管理功能、独立的加密引擎</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8</a:t>
            </a:r>
            <a:r>
              <a:rPr lang="zh-CN" altLang="en-US" sz="1800" b="1" i="0" dirty="0" smtClean="0">
                <a:solidFill>
                  <a:srgbClr val="333333"/>
                </a:solidFill>
                <a:effectLst/>
                <a:latin typeface="宋体" panose="02010600030101010101" pitchFamily="2" charset="-122"/>
                <a:ea typeface="宋体" panose="02010600030101010101" pitchFamily="2" charset="-122"/>
              </a:rPr>
              <a:t>、资源限制</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的资源限制功能是控制用户对服务器系统资源的使用情况，以尽可能减少人为的安全隐患。系统能对登录的安全属性与可访问资源进行限制，同时还可配置表的存储空间配额。系统管理员可借此功能对每个数据库用户单独配置最合适的管理策略，并能有效防止各种恶意抢占资源的攻击。</a:t>
            </a:r>
          </a:p>
          <a:p>
            <a:pPr algn="just" latinLnBrk="1"/>
            <a:r>
              <a:rPr lang="en-US" altLang="zh-CN" sz="1800" b="1" i="0" dirty="0" smtClean="0">
                <a:solidFill>
                  <a:srgbClr val="333333"/>
                </a:solidFill>
                <a:effectLst/>
                <a:latin typeface="宋体" panose="02010600030101010101" pitchFamily="2" charset="-122"/>
                <a:ea typeface="宋体" panose="02010600030101010101" pitchFamily="2" charset="-122"/>
              </a:rPr>
              <a:t>9</a:t>
            </a:r>
            <a:r>
              <a:rPr lang="zh-CN" altLang="en-US" sz="1800" b="1" i="0" dirty="0" smtClean="0">
                <a:solidFill>
                  <a:srgbClr val="333333"/>
                </a:solidFill>
                <a:effectLst/>
                <a:latin typeface="宋体" panose="02010600030101010101" pitchFamily="2" charset="-122"/>
                <a:ea typeface="宋体" panose="02010600030101010101" pitchFamily="2" charset="-122"/>
              </a:rPr>
              <a:t>、客体重用</a:t>
            </a:r>
            <a:endParaRPr lang="zh-CN" altLang="en-US" sz="1800" b="0" i="0" dirty="0" smtClean="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smtClean="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smtClean="0">
                <a:solidFill>
                  <a:srgbClr val="333333"/>
                </a:solidFill>
                <a:effectLst/>
                <a:latin typeface="宋体" panose="02010600030101010101" pitchFamily="2" charset="-122"/>
                <a:ea typeface="宋体" panose="02010600030101010101" pitchFamily="2" charset="-122"/>
              </a:rPr>
              <a:t>DM7</a:t>
            </a:r>
            <a:r>
              <a:rPr lang="zh-CN" altLang="en-US" sz="1800" b="0" i="0" dirty="0" smtClean="0">
                <a:solidFill>
                  <a:srgbClr val="333333"/>
                </a:solidFill>
                <a:effectLst/>
                <a:latin typeface="宋体" panose="02010600030101010101" pitchFamily="2" charset="-122"/>
                <a:ea typeface="宋体" panose="02010600030101010101" pitchFamily="2" charset="-122"/>
              </a:rPr>
              <a:t>安全版内置的客体重用机制使数据库管理系统能够清扫被重分配的系统资源，以保证数据信息不会因为资源的动态分配而泄露给未授权的用户。系统主要从内存和文件两个方面进行了处理。内存重用：在被利用系统分配内存及释放内存时均对内存内容进行清零，以杜绝内存中前一进程所残留内容，且不泄漏内容给其他进程。文件重用：在系统生成、扩展及删除文件时，对文件内容也进行了清零。</a:t>
            </a:r>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47</a:t>
            </a:fld>
            <a:endParaRPr lang="en-US" altLang="zh-CN"/>
          </a:p>
        </p:txBody>
      </p:sp>
    </p:spTree>
    <p:extLst>
      <p:ext uri="{BB962C8B-B14F-4D97-AF65-F5344CB8AC3E}">
        <p14:creationId xmlns:p14="http://schemas.microsoft.com/office/powerpoint/2010/main" val="376772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170249E4-04F0-4991-9AAA-C425887095F7}"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B631FD2-C6DB-4D2B-8A24-4F88BB00E86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6A24B0E-9C23-494B-93F5-C7EE074A54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24648"/>
          </a:xfrm>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a:xfrm>
            <a:off x="457200" y="1643050"/>
            <a:ext cx="8229600" cy="4389120"/>
          </a:xfrm>
        </p:spPr>
        <p:txBody>
          <a:bodyPr/>
          <a:lstStyle>
            <a:lvl1pPr>
              <a:defRPr baseline="0">
                <a:latin typeface="Verdana" pitchFamily="34" charset="0"/>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462ED6C-6BA5-4604-80D3-DA319749F85A}"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F5D1F7-DF2C-4CB9-88F6-29EF9787B914}"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45A23AA-C325-42D8-988E-6CDEE8E29D2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17EFF2A0-A9BC-4175-B7E1-F3CEE5DAD45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B598B4-CB4D-463F-A149-00C89135F7A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0C9EF9D-44D4-4A40-894E-F37529B0598D}"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180C14A-1AFC-4086-880B-3A84E354999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46B21470-4EBD-4A27-82A3-D307E2B655D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410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410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33FD651-A5BF-4C08-AAE3-10A99A9BD819}" type="slidenum">
              <a:rPr lang="en-US" altLang="zh-CN"/>
              <a:pPr>
                <a:defRPr/>
              </a:pPr>
              <a:t>‹#›</a:t>
            </a:fld>
            <a:endParaRPr lang="en-US" altLang="zh-CN"/>
          </a:p>
        </p:txBody>
      </p:sp>
      <p:grpSp>
        <p:nvGrpSpPr>
          <p:cNvPr id="410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533400" y="942956"/>
            <a:ext cx="7851648" cy="1271598"/>
          </a:xfrm>
        </p:spPr>
        <p:txBody>
          <a:bodyPr>
            <a:normAutofit/>
          </a:bodyPr>
          <a:lstStyle/>
          <a:p>
            <a:r>
              <a:rPr lang="zh-CN" altLang="en-US" sz="8000" dirty="0" smtClean="0"/>
              <a:t>数据库系统原理</a:t>
            </a:r>
            <a:endParaRPr lang="zh-CN" altLang="en-US" sz="8000" dirty="0"/>
          </a:p>
        </p:txBody>
      </p:sp>
      <p:sp>
        <p:nvSpPr>
          <p:cNvPr id="6" name="副标题 5"/>
          <p:cNvSpPr>
            <a:spLocks noGrp="1"/>
          </p:cNvSpPr>
          <p:nvPr>
            <p:ph type="subTitle" idx="1"/>
          </p:nvPr>
        </p:nvSpPr>
        <p:spPr>
          <a:xfrm>
            <a:off x="533400" y="2143116"/>
            <a:ext cx="7854696" cy="4500594"/>
          </a:xfrm>
        </p:spPr>
        <p:txBody>
          <a:bodyPr/>
          <a:lstStyle/>
          <a:p>
            <a:pPr algn="ctr"/>
            <a:r>
              <a:rPr lang="zh-CN" altLang="en-US" sz="4800" b="1" dirty="0" smtClean="0">
                <a:effectLst>
                  <a:outerShdw blurRad="38100" dist="25400" dir="5400000" algn="tl" rotWithShape="0">
                    <a:srgbClr val="000000">
                      <a:alpha val="43000"/>
                    </a:srgbClr>
                  </a:outerShdw>
                </a:effectLst>
                <a:latin typeface="+mn-ea"/>
                <a:cs typeface="+mj-cs"/>
              </a:rPr>
              <a:t>第</a:t>
            </a:r>
            <a:r>
              <a:rPr lang="en-US" altLang="zh-CN" sz="4800" b="1" dirty="0" smtClean="0">
                <a:effectLst>
                  <a:outerShdw blurRad="38100" dist="25400" dir="5400000" algn="tl" rotWithShape="0">
                    <a:srgbClr val="000000">
                      <a:alpha val="43000"/>
                    </a:srgbClr>
                  </a:outerShdw>
                </a:effectLst>
                <a:latin typeface="+mn-ea"/>
                <a:cs typeface="+mj-cs"/>
              </a:rPr>
              <a:t>4</a:t>
            </a:r>
            <a:r>
              <a:rPr lang="zh-CN" altLang="en-US" sz="4800" b="1" dirty="0" smtClean="0">
                <a:effectLst>
                  <a:outerShdw blurRad="38100" dist="25400" dir="5400000" algn="tl" rotWithShape="0">
                    <a:srgbClr val="000000">
                      <a:alpha val="43000"/>
                    </a:srgbClr>
                  </a:outerShdw>
                </a:effectLst>
                <a:latin typeface="+mn-ea"/>
                <a:cs typeface="+mj-cs"/>
              </a:rPr>
              <a:t>章 数据库安全性</a:t>
            </a:r>
            <a:endParaRPr lang="en-US" altLang="zh-CN" sz="4800" b="1" dirty="0" smtClean="0">
              <a:effectLst>
                <a:outerShdw blurRad="38100" dist="25400" dir="5400000" algn="tl" rotWithShape="0">
                  <a:srgbClr val="000000">
                    <a:alpha val="43000"/>
                  </a:srgbClr>
                </a:outerShdw>
              </a:effectLst>
              <a:latin typeface="+mn-ea"/>
              <a:cs typeface="+mj-cs"/>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7"/>
          <p:cNvSpPr>
            <a:spLocks noGrp="1" noChangeArrowheads="1"/>
          </p:cNvSpPr>
          <p:nvPr>
            <p:ph idx="1"/>
          </p:nvPr>
        </p:nvSpPr>
        <p:spPr>
          <a:xfrm>
            <a:off x="228600" y="928670"/>
            <a:ext cx="8610600" cy="5572164"/>
          </a:xfrm>
        </p:spPr>
        <p:txBody>
          <a:bodyPr/>
          <a:lstStyle/>
          <a:p>
            <a:pPr algn="just" eaLnBrk="1" hangingPunct="1">
              <a:buFont typeface="Wingdings" pitchFamily="2" charset="2"/>
              <a:buNone/>
            </a:pPr>
            <a:r>
              <a:rPr lang="en-US" altLang="zh-CN" sz="2500" b="1" dirty="0" smtClean="0">
                <a:ea typeface="黑体" pitchFamily="2" charset="-122"/>
              </a:rPr>
              <a:t>4. 1  </a:t>
            </a:r>
            <a:r>
              <a:rPr lang="zh-CN" altLang="en-US" sz="2500" b="1" dirty="0" smtClean="0">
                <a:ea typeface="黑体" pitchFamily="2" charset="-122"/>
              </a:rPr>
              <a:t>基本原理</a:t>
            </a:r>
          </a:p>
          <a:p>
            <a:pPr algn="just" eaLnBrk="1" hangingPunct="1">
              <a:buFont typeface="Wingdings" pitchFamily="2" charset="2"/>
              <a:buNone/>
            </a:pPr>
            <a:r>
              <a:rPr lang="en-US" altLang="zh-CN" sz="2500" b="1" dirty="0" smtClean="0">
                <a:ea typeface="黑体" pitchFamily="2" charset="-122"/>
              </a:rPr>
              <a:t>4.1.1 </a:t>
            </a:r>
            <a:r>
              <a:rPr lang="zh-CN" altLang="en-US" sz="2500" b="1" dirty="0" smtClean="0">
                <a:ea typeface="黑体" pitchFamily="2" charset="-122"/>
              </a:rPr>
              <a:t>概述</a:t>
            </a:r>
          </a:p>
          <a:p>
            <a:pPr algn="just" eaLnBrk="1" hangingPunct="1">
              <a:buFont typeface="Wingdings" pitchFamily="2" charset="2"/>
              <a:buNone/>
            </a:pPr>
            <a:r>
              <a:rPr lang="en-US" altLang="zh-CN" sz="2500" dirty="0" smtClean="0"/>
              <a:t>1. </a:t>
            </a:r>
            <a:r>
              <a:rPr lang="zh-CN" altLang="en-US" sz="2500" dirty="0" smtClean="0">
                <a:latin typeface="Times New Roman" charset="0"/>
              </a:rPr>
              <a:t>概念</a:t>
            </a:r>
            <a:endParaRPr lang="zh-CN" altLang="en-US" sz="2500" dirty="0" smtClean="0"/>
          </a:p>
          <a:p>
            <a:pPr marL="0" indent="0" algn="just" eaLnBrk="1" hangingPunct="1">
              <a:buFont typeface="Wingdings" pitchFamily="2" charset="2"/>
              <a:buNone/>
            </a:pPr>
            <a:r>
              <a:rPr lang="en-US" altLang="zh-CN" sz="2500" dirty="0" smtClean="0">
                <a:latin typeface="Times New Roman" charset="0"/>
              </a:rPr>
              <a:t>——</a:t>
            </a:r>
            <a:r>
              <a:rPr lang="zh-CN" altLang="en-US" sz="2500" dirty="0" smtClean="0">
                <a:latin typeface="Times New Roman" charset="0"/>
              </a:rPr>
              <a:t>防止对</a:t>
            </a:r>
            <a:r>
              <a:rPr lang="en-US" altLang="zh-CN" sz="2500" dirty="0" smtClean="0"/>
              <a:t>DB</a:t>
            </a:r>
            <a:r>
              <a:rPr lang="zh-CN" altLang="en-US" sz="2500" dirty="0" smtClean="0">
                <a:latin typeface="Times New Roman" charset="0"/>
              </a:rPr>
              <a:t>中的数据的非授权使用</a:t>
            </a:r>
            <a:r>
              <a:rPr lang="en-US" altLang="zh-CN" sz="2500" dirty="0" smtClean="0"/>
              <a:t>(</a:t>
            </a:r>
            <a:r>
              <a:rPr lang="zh-CN" altLang="en-US" sz="2500" dirty="0" smtClean="0">
                <a:latin typeface="Times New Roman" charset="0"/>
              </a:rPr>
              <a:t>避免泄露、恶意更改或破坏</a:t>
            </a:r>
            <a:r>
              <a:rPr lang="en-US" altLang="zh-CN" sz="2500" dirty="0" smtClean="0"/>
              <a:t>)</a:t>
            </a:r>
            <a:r>
              <a:rPr lang="zh-CN" altLang="en-US" sz="2500" dirty="0" smtClean="0">
                <a:latin typeface="Times New Roman" charset="0"/>
              </a:rPr>
              <a:t>。</a:t>
            </a:r>
            <a:endParaRPr lang="zh-CN" altLang="en-US" sz="2500" dirty="0" smtClean="0"/>
          </a:p>
          <a:p>
            <a:pPr marL="0" indent="0" algn="just" eaLnBrk="1" hangingPunct="1">
              <a:buFont typeface="Wingdings" pitchFamily="2" charset="2"/>
              <a:buNone/>
            </a:pPr>
            <a:r>
              <a:rPr lang="zh-CN" altLang="en-US" sz="2500" dirty="0" smtClean="0">
                <a:latin typeface="Times New Roman" charset="0"/>
              </a:rPr>
              <a:t>三类安全性问题：</a:t>
            </a:r>
            <a:endParaRPr lang="en-US" altLang="zh-CN" sz="2500" dirty="0" smtClean="0">
              <a:latin typeface="Times New Roman" charset="0"/>
            </a:endParaRPr>
          </a:p>
          <a:p>
            <a:pPr marL="0" indent="0" algn="just" eaLnBrk="1" hangingPunct="1">
              <a:buClr>
                <a:schemeClr val="tx2"/>
              </a:buClr>
            </a:pPr>
            <a:r>
              <a:rPr lang="zh-CN" altLang="en-US" sz="2400" dirty="0" smtClean="0">
                <a:solidFill>
                  <a:srgbClr val="FF0000"/>
                </a:solidFill>
              </a:rPr>
              <a:t>技术安全</a:t>
            </a:r>
            <a:endParaRPr lang="en-US" altLang="zh-CN" sz="2400" dirty="0" smtClean="0">
              <a:solidFill>
                <a:srgbClr val="FF0000"/>
              </a:solidFill>
            </a:endParaRPr>
          </a:p>
          <a:p>
            <a:pPr marL="0" indent="0" algn="just" eaLnBrk="1" hangingPunct="1">
              <a:buClr>
                <a:schemeClr val="tx2"/>
              </a:buClr>
              <a:buNone/>
            </a:pPr>
            <a:r>
              <a:rPr lang="en-US" altLang="zh-CN" sz="2400" dirty="0" smtClean="0">
                <a:solidFill>
                  <a:srgbClr val="FF0000"/>
                </a:solidFill>
              </a:rPr>
              <a:t>      </a:t>
            </a:r>
            <a:r>
              <a:rPr lang="zh-CN" altLang="en-US" sz="2400" dirty="0" smtClean="0">
                <a:solidFill>
                  <a:srgbClr val="FF0000"/>
                </a:solidFill>
              </a:rPr>
              <a:t>通过安全性硬件、软件对系统及数据实施保护</a:t>
            </a:r>
            <a:endParaRPr lang="en-US" altLang="zh-CN" sz="2400" dirty="0" smtClean="0">
              <a:solidFill>
                <a:srgbClr val="FF0000"/>
              </a:solidFill>
            </a:endParaRPr>
          </a:p>
          <a:p>
            <a:pPr marL="0" indent="0" algn="just" eaLnBrk="1" hangingPunct="1">
              <a:buClr>
                <a:schemeClr val="tx2"/>
              </a:buClr>
            </a:pPr>
            <a:r>
              <a:rPr lang="zh-CN" altLang="en-US" sz="2400" dirty="0" smtClean="0"/>
              <a:t>管理安全</a:t>
            </a:r>
            <a:endParaRPr lang="en-US" altLang="zh-CN" sz="2400" dirty="0" smtClean="0"/>
          </a:p>
          <a:p>
            <a:pPr marL="0" indent="0" algn="just" eaLnBrk="1" hangingPunct="1">
              <a:buClr>
                <a:schemeClr val="tx2"/>
              </a:buClr>
              <a:buNone/>
            </a:pPr>
            <a:r>
              <a:rPr lang="en-US" altLang="zh-CN" sz="2400" dirty="0" smtClean="0"/>
              <a:t>      </a:t>
            </a:r>
            <a:r>
              <a:rPr lang="zh-CN" altLang="en-US" sz="2400" dirty="0" smtClean="0"/>
              <a:t>日常运行维护中对故障、意外的响应和管理机制</a:t>
            </a:r>
            <a:endParaRPr lang="en-US" altLang="zh-CN" sz="2400" dirty="0" smtClean="0"/>
          </a:p>
          <a:p>
            <a:pPr marL="0" indent="0" algn="just" eaLnBrk="1" hangingPunct="1">
              <a:buClr>
                <a:schemeClr val="tx2"/>
              </a:buClr>
            </a:pPr>
            <a:r>
              <a:rPr lang="zh-CN" altLang="en-US" sz="2400" dirty="0" smtClean="0"/>
              <a:t>政策法律</a:t>
            </a:r>
            <a:endParaRPr lang="en-US" altLang="zh-CN" sz="2400" dirty="0" smtClean="0"/>
          </a:p>
          <a:p>
            <a:pPr marL="0" indent="0" algn="just" eaLnBrk="1" hangingPunct="1">
              <a:buClr>
                <a:schemeClr val="tx2"/>
              </a:buClr>
              <a:buNone/>
            </a:pPr>
            <a:r>
              <a:rPr lang="en-US" altLang="zh-CN" sz="2400" dirty="0" smtClean="0"/>
              <a:t>      </a:t>
            </a:r>
            <a:r>
              <a:rPr lang="zh-CN" altLang="en-US" sz="2400" dirty="0" smtClean="0"/>
              <a:t>制定有关计算机犯罪、数据安全保密的法律准则</a:t>
            </a:r>
          </a:p>
        </p:txBody>
      </p:sp>
      <p:sp>
        <p:nvSpPr>
          <p:cNvPr id="8196" name="AutoShape 1028"/>
          <p:cNvSpPr>
            <a:spLocks noChangeArrowheads="1"/>
          </p:cNvSpPr>
          <p:nvPr/>
        </p:nvSpPr>
        <p:spPr bwMode="auto">
          <a:xfrm>
            <a:off x="8388350" y="4508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EC97813C-FEBF-4F14-A59C-0DAE2C24B1A8}" type="slidenum">
              <a:rPr lang="en-US" altLang="zh-CN" smtClean="0"/>
              <a:pPr>
                <a:defRPr/>
              </a:pPr>
              <a:t>10</a:t>
            </a:fld>
            <a:endParaRPr lang="en-US" altLang="zh-CN"/>
          </a:p>
        </p:txBody>
      </p:sp>
      <p:sp>
        <p:nvSpPr>
          <p:cNvPr id="6" name="圆角矩形标注 5"/>
          <p:cNvSpPr/>
          <p:nvPr/>
        </p:nvSpPr>
        <p:spPr>
          <a:xfrm>
            <a:off x="5572132" y="2786058"/>
            <a:ext cx="3214710" cy="1041276"/>
          </a:xfrm>
          <a:prstGeom prst="wedgeRoundRectCallout">
            <a:avLst>
              <a:gd name="adj1" fmla="val -78460"/>
              <a:gd name="adj2" fmla="val 59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可信计算机系统的</a:t>
            </a:r>
            <a:endParaRPr lang="en-US" altLang="zh-CN" dirty="0" smtClean="0"/>
          </a:p>
          <a:p>
            <a:pPr algn="ctr"/>
            <a:r>
              <a:rPr lang="zh-CN" altLang="en-US" dirty="0" smtClean="0"/>
              <a:t>概念和标准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安全标准简介</a:t>
            </a:r>
            <a:endParaRPr lang="zh-CN" altLang="en-US" sz="4400" dirty="0"/>
          </a:p>
        </p:txBody>
      </p:sp>
      <p:sp>
        <p:nvSpPr>
          <p:cNvPr id="3" name="内容占位符 2"/>
          <p:cNvSpPr>
            <a:spLocks noGrp="1"/>
          </p:cNvSpPr>
          <p:nvPr>
            <p:ph idx="1"/>
          </p:nvPr>
        </p:nvSpPr>
        <p:spPr>
          <a:xfrm>
            <a:off x="457200" y="1645732"/>
            <a:ext cx="8229600" cy="1500198"/>
          </a:xfrm>
        </p:spPr>
        <p:txBody>
          <a:bodyPr/>
          <a:lstStyle/>
          <a:p>
            <a:r>
              <a:rPr lang="zh-CN" altLang="en-US" dirty="0" smtClean="0"/>
              <a:t>最具影响力的两个标准：</a:t>
            </a:r>
            <a:r>
              <a:rPr lang="en-US" altLang="zh-CN" dirty="0" smtClean="0"/>
              <a:t>TCSEC</a:t>
            </a:r>
            <a:r>
              <a:rPr lang="zh-CN" altLang="en-US" dirty="0" smtClean="0"/>
              <a:t>和</a:t>
            </a:r>
            <a:r>
              <a:rPr lang="en-US" altLang="zh-CN" dirty="0" smtClean="0"/>
              <a:t>CC</a:t>
            </a:r>
            <a:r>
              <a:rPr lang="zh-CN" altLang="en-US" dirty="0" smtClean="0"/>
              <a:t>标准。</a:t>
            </a:r>
            <a:endParaRPr lang="en-US" altLang="zh-CN" dirty="0" smtClean="0"/>
          </a:p>
          <a:p>
            <a:pPr marL="0" indent="0">
              <a:buNone/>
            </a:pPr>
            <a:r>
              <a:rPr lang="en-US" altLang="zh-CN" dirty="0" smtClean="0"/>
              <a:t>      TCSEC(Trusted Computer System Evaluation Criteria)</a:t>
            </a:r>
            <a:r>
              <a:rPr lang="zh-CN" altLang="en-US" dirty="0" smtClean="0"/>
              <a:t>，美国国防部颁布。</a:t>
            </a: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11</a:t>
            </a:fld>
            <a:endParaRPr lang="en-US" altLang="zh-CN"/>
          </a:p>
        </p:txBody>
      </p:sp>
      <p:sp>
        <p:nvSpPr>
          <p:cNvPr id="5" name="下箭头 4"/>
          <p:cNvSpPr/>
          <p:nvPr/>
        </p:nvSpPr>
        <p:spPr>
          <a:xfrm>
            <a:off x="3428992" y="3071810"/>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21847" y="3538839"/>
            <a:ext cx="5121723" cy="461665"/>
          </a:xfrm>
          <a:prstGeom prst="rect">
            <a:avLst/>
          </a:prstGeom>
          <a:noFill/>
        </p:spPr>
        <p:txBody>
          <a:bodyPr wrap="none" rtlCol="0">
            <a:spAutoFit/>
          </a:bodyPr>
          <a:lstStyle/>
          <a:p>
            <a:r>
              <a:rPr lang="zh-CN" altLang="en-US" dirty="0" smtClean="0"/>
              <a:t>欧洲的</a:t>
            </a:r>
            <a:r>
              <a:rPr lang="en-US" altLang="zh-CN" dirty="0" smtClean="0"/>
              <a:t>ITSEC</a:t>
            </a:r>
            <a:r>
              <a:rPr lang="zh-CN" altLang="en-US" dirty="0" smtClean="0"/>
              <a:t>信息技术安全评估准则</a:t>
            </a:r>
            <a:endParaRPr lang="zh-CN" altLang="en-US" dirty="0"/>
          </a:p>
        </p:txBody>
      </p:sp>
      <p:sp>
        <p:nvSpPr>
          <p:cNvPr id="7" name="TextBox 6"/>
          <p:cNvSpPr txBox="1"/>
          <p:nvPr/>
        </p:nvSpPr>
        <p:spPr>
          <a:xfrm>
            <a:off x="500034" y="4000504"/>
            <a:ext cx="6008761" cy="461665"/>
          </a:xfrm>
          <a:prstGeom prst="rect">
            <a:avLst/>
          </a:prstGeom>
          <a:noFill/>
        </p:spPr>
        <p:txBody>
          <a:bodyPr wrap="none" rtlCol="0">
            <a:spAutoFit/>
          </a:bodyPr>
          <a:lstStyle/>
          <a:p>
            <a:r>
              <a:rPr lang="zh-CN" altLang="en-US" dirty="0" smtClean="0"/>
              <a:t>加拿大的</a:t>
            </a:r>
            <a:r>
              <a:rPr lang="en-US" altLang="zh-CN" dirty="0" smtClean="0"/>
              <a:t>CTCPEC</a:t>
            </a:r>
            <a:r>
              <a:rPr lang="zh-CN" altLang="en-US" dirty="0" smtClean="0"/>
              <a:t>可信计算机产品评估准则</a:t>
            </a:r>
            <a:endParaRPr lang="zh-CN" altLang="en-US" dirty="0"/>
          </a:p>
        </p:txBody>
      </p:sp>
      <p:sp>
        <p:nvSpPr>
          <p:cNvPr id="8" name="TextBox 7"/>
          <p:cNvSpPr txBox="1"/>
          <p:nvPr/>
        </p:nvSpPr>
        <p:spPr>
          <a:xfrm>
            <a:off x="500034" y="4467533"/>
            <a:ext cx="5192447" cy="461665"/>
          </a:xfrm>
          <a:prstGeom prst="rect">
            <a:avLst/>
          </a:prstGeom>
          <a:noFill/>
        </p:spPr>
        <p:txBody>
          <a:bodyPr wrap="none" rtlCol="0">
            <a:spAutoFit/>
          </a:bodyPr>
          <a:lstStyle/>
          <a:p>
            <a:r>
              <a:rPr lang="zh-CN" altLang="en-US" dirty="0" smtClean="0"/>
              <a:t>美国的</a:t>
            </a:r>
            <a:r>
              <a:rPr lang="en-US" altLang="zh-CN" dirty="0" smtClean="0"/>
              <a:t>FC</a:t>
            </a:r>
            <a:r>
              <a:rPr lang="zh-CN" altLang="en-US" dirty="0" smtClean="0"/>
              <a:t>信息技术安全联邦标准草案</a:t>
            </a:r>
            <a:endParaRPr lang="zh-CN" altLang="en-US" dirty="0"/>
          </a:p>
        </p:txBody>
      </p:sp>
      <p:sp>
        <p:nvSpPr>
          <p:cNvPr id="9" name="下箭头 8"/>
          <p:cNvSpPr/>
          <p:nvPr/>
        </p:nvSpPr>
        <p:spPr>
          <a:xfrm>
            <a:off x="3428992" y="5000636"/>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00034" y="5429264"/>
            <a:ext cx="7786742" cy="1200329"/>
          </a:xfrm>
          <a:prstGeom prst="rect">
            <a:avLst/>
          </a:prstGeom>
          <a:noFill/>
        </p:spPr>
        <p:txBody>
          <a:bodyPr wrap="square" rtlCol="0">
            <a:spAutoFit/>
          </a:bodyPr>
          <a:lstStyle/>
          <a:p>
            <a:r>
              <a:rPr lang="zh-CN" altLang="en-US" dirty="0" smtClean="0"/>
              <a:t>上述标准的发起组织联合发起了</a:t>
            </a:r>
            <a:r>
              <a:rPr lang="en-US" altLang="zh-CN" dirty="0" smtClean="0"/>
              <a:t>CC(Common Criteria)</a:t>
            </a:r>
            <a:r>
              <a:rPr lang="zh-CN" altLang="en-US" dirty="0" smtClean="0"/>
              <a:t>项目，产生了</a:t>
            </a:r>
            <a:r>
              <a:rPr lang="en-US" altLang="zh-CN" dirty="0" smtClean="0"/>
              <a:t>CC</a:t>
            </a:r>
            <a:r>
              <a:rPr lang="zh-CN" altLang="en-US" dirty="0" smtClean="0"/>
              <a:t>通用准则，被</a:t>
            </a:r>
            <a:r>
              <a:rPr lang="en-US" altLang="zh-CN" dirty="0" smtClean="0"/>
              <a:t>ISO</a:t>
            </a:r>
            <a:r>
              <a:rPr lang="zh-CN" altLang="en-US" dirty="0" smtClean="0"/>
              <a:t>作为国际标准，也是中国的国家标准。</a:t>
            </a:r>
            <a:endParaRPr lang="zh-CN" altLang="en-US" dirty="0"/>
          </a:p>
        </p:txBody>
      </p:sp>
      <p:sp>
        <p:nvSpPr>
          <p:cNvPr id="11" name="椭圆形标注 10"/>
          <p:cNvSpPr/>
          <p:nvPr/>
        </p:nvSpPr>
        <p:spPr>
          <a:xfrm>
            <a:off x="7164288" y="859366"/>
            <a:ext cx="1728192" cy="691802"/>
          </a:xfrm>
          <a:prstGeom prst="wedgeEllipseCallout">
            <a:avLst>
              <a:gd name="adj1" fmla="val -101216"/>
              <a:gd name="adj2" fmla="val 65419"/>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桔皮书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安全标准简介</a:t>
            </a:r>
            <a:endParaRPr lang="zh-CN" altLang="en-US" sz="4400" dirty="0"/>
          </a:p>
        </p:txBody>
      </p:sp>
      <p:sp>
        <p:nvSpPr>
          <p:cNvPr id="3" name="内容占位符 2"/>
          <p:cNvSpPr>
            <a:spLocks noGrp="1"/>
          </p:cNvSpPr>
          <p:nvPr>
            <p:ph idx="1"/>
          </p:nvPr>
        </p:nvSpPr>
        <p:spPr>
          <a:xfrm>
            <a:off x="457200" y="1428736"/>
            <a:ext cx="8229600" cy="571504"/>
          </a:xfrm>
          <a:solidFill>
            <a:srgbClr val="FFC000"/>
          </a:solidFill>
        </p:spPr>
        <p:style>
          <a:lnRef idx="1">
            <a:schemeClr val="accent3"/>
          </a:lnRef>
          <a:fillRef idx="1001">
            <a:schemeClr val="lt2"/>
          </a:fillRef>
          <a:effectRef idx="1">
            <a:schemeClr val="accent3"/>
          </a:effectRef>
          <a:fontRef idx="minor">
            <a:schemeClr val="dk1"/>
          </a:fontRef>
        </p:style>
        <p:txBody>
          <a:bodyPr/>
          <a:lstStyle/>
          <a:p>
            <a:pPr>
              <a:buNone/>
            </a:pPr>
            <a:r>
              <a:rPr lang="en-US" altLang="zh-CN" dirty="0" smtClean="0">
                <a:solidFill>
                  <a:schemeClr val="tx1"/>
                </a:solidFill>
              </a:rPr>
              <a:t>TCSEC(</a:t>
            </a:r>
            <a:r>
              <a:rPr lang="zh-CN" altLang="en-US" dirty="0" smtClean="0">
                <a:solidFill>
                  <a:schemeClr val="tx1"/>
                </a:solidFill>
              </a:rPr>
              <a:t>桔皮书</a:t>
            </a:r>
            <a:r>
              <a:rPr lang="en-US" altLang="zh-CN" dirty="0" smtClean="0">
                <a:solidFill>
                  <a:schemeClr val="tx1"/>
                </a:solidFill>
              </a:rPr>
              <a:t>)</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12</a:t>
            </a:fld>
            <a:endParaRPr lang="en-US" altLang="zh-CN"/>
          </a:p>
        </p:txBody>
      </p:sp>
      <p:sp>
        <p:nvSpPr>
          <p:cNvPr id="5" name="下箭头 4"/>
          <p:cNvSpPr/>
          <p:nvPr/>
        </p:nvSpPr>
        <p:spPr>
          <a:xfrm>
            <a:off x="3643306" y="2143116"/>
            <a:ext cx="119901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28596" y="2571744"/>
            <a:ext cx="8215370" cy="830997"/>
          </a:xfrm>
          <a:prstGeom prst="rect">
            <a:avLst/>
          </a:prstGeom>
          <a:solidFill>
            <a:srgbClr val="7030A0"/>
          </a:solidFill>
        </p:spPr>
        <p:txBody>
          <a:bodyPr wrap="square" rtlCol="0">
            <a:spAutoFit/>
          </a:bodyPr>
          <a:lstStyle/>
          <a:p>
            <a:r>
              <a:rPr lang="en-US" altLang="zh-CN" dirty="0" smtClean="0">
                <a:solidFill>
                  <a:srgbClr val="FFFF00"/>
                </a:solidFill>
              </a:rPr>
              <a:t>《</a:t>
            </a:r>
            <a:r>
              <a:rPr lang="zh-CN" altLang="en-US" dirty="0" smtClean="0">
                <a:solidFill>
                  <a:srgbClr val="FFFF00"/>
                </a:solidFill>
              </a:rPr>
              <a:t>可信计算机系统评估准则关于可信数据库系统的解释</a:t>
            </a:r>
            <a:r>
              <a:rPr lang="en-US" altLang="zh-CN" dirty="0" smtClean="0">
                <a:solidFill>
                  <a:srgbClr val="FFFF00"/>
                </a:solidFill>
              </a:rPr>
              <a:t>》</a:t>
            </a:r>
            <a:r>
              <a:rPr lang="zh-CN" altLang="en-US" dirty="0" smtClean="0">
                <a:solidFill>
                  <a:srgbClr val="FFFF00"/>
                </a:solidFill>
              </a:rPr>
              <a:t>，</a:t>
            </a:r>
            <a:r>
              <a:rPr lang="en-US" altLang="zh-CN" dirty="0" smtClean="0">
                <a:solidFill>
                  <a:srgbClr val="FFFF00"/>
                </a:solidFill>
              </a:rPr>
              <a:t>TDI(Trusted Database Interpretation,</a:t>
            </a:r>
            <a:r>
              <a:rPr lang="zh-CN" altLang="en-US" dirty="0" smtClean="0">
                <a:solidFill>
                  <a:srgbClr val="FFFF00"/>
                </a:solidFill>
              </a:rPr>
              <a:t>紫皮书</a:t>
            </a:r>
            <a:r>
              <a:rPr lang="en-US" altLang="zh-CN" dirty="0" smtClean="0">
                <a:solidFill>
                  <a:srgbClr val="FFFF00"/>
                </a:solidFill>
              </a:rPr>
              <a:t>)</a:t>
            </a:r>
            <a:endParaRPr lang="zh-CN" altLang="en-US" dirty="0">
              <a:solidFill>
                <a:srgbClr val="FFFF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665627054"/>
              </p:ext>
            </p:extLst>
          </p:nvPr>
        </p:nvGraphicFramePr>
        <p:xfrm>
          <a:off x="1285852" y="3571876"/>
          <a:ext cx="7143800" cy="2966720"/>
        </p:xfrm>
        <a:graphic>
          <a:graphicData uri="http://schemas.openxmlformats.org/drawingml/2006/table">
            <a:tbl>
              <a:tblPr firstRow="1" bandRow="1">
                <a:tableStyleId>{5C22544A-7EE6-4342-B048-85BDC9FD1C3A}</a:tableStyleId>
              </a:tblPr>
              <a:tblGrid>
                <a:gridCol w="1214446">
                  <a:extLst>
                    <a:ext uri="{9D8B030D-6E8A-4147-A177-3AD203B41FA5}">
                      <a16:colId xmlns:a16="http://schemas.microsoft.com/office/drawing/2014/main" val="20000"/>
                    </a:ext>
                  </a:extLst>
                </a:gridCol>
                <a:gridCol w="5929354">
                  <a:extLst>
                    <a:ext uri="{9D8B030D-6E8A-4147-A177-3AD203B41FA5}">
                      <a16:colId xmlns:a16="http://schemas.microsoft.com/office/drawing/2014/main" val="20001"/>
                    </a:ext>
                  </a:extLst>
                </a:gridCol>
              </a:tblGrid>
              <a:tr h="370840">
                <a:tc>
                  <a:txBody>
                    <a:bodyPr/>
                    <a:lstStyle/>
                    <a:p>
                      <a:r>
                        <a:rPr lang="zh-CN" altLang="en-US" dirty="0" smtClean="0"/>
                        <a:t>安全级别</a:t>
                      </a:r>
                      <a:endParaRPr lang="zh-CN" altLang="en-US" dirty="0"/>
                    </a:p>
                  </a:txBody>
                  <a:tcPr/>
                </a:tc>
                <a:tc>
                  <a:txBody>
                    <a:bodyPr/>
                    <a:lstStyle/>
                    <a:p>
                      <a:r>
                        <a:rPr lang="zh-CN" altLang="en-US" dirty="0" smtClean="0"/>
                        <a:t>定义</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smtClean="0">
                          <a:latin typeface="Verdana" pitchFamily="34" charset="0"/>
                          <a:ea typeface="Verdana" pitchFamily="34" charset="0"/>
                          <a:cs typeface="Verdana" pitchFamily="34" charset="0"/>
                        </a:rPr>
                        <a:t>A1</a:t>
                      </a:r>
                      <a:r>
                        <a:rPr lang="zh-CN" altLang="en-US" dirty="0" smtClean="0">
                          <a:latin typeface="Verdana" pitchFamily="34" charset="0"/>
                          <a:ea typeface="Verdana" pitchFamily="34" charset="0"/>
                          <a:cs typeface="Verdana" pitchFamily="34" charset="0"/>
                        </a:rPr>
                        <a:t>（高）</a:t>
                      </a:r>
                      <a:endParaRPr lang="zh-CN" altLang="en-US" dirty="0">
                        <a:latin typeface="Verdana" pitchFamily="34" charset="0"/>
                        <a:cs typeface="Verdana" pitchFamily="34" charset="0"/>
                      </a:endParaRPr>
                    </a:p>
                  </a:txBody>
                  <a:tcPr/>
                </a:tc>
                <a:tc>
                  <a:txBody>
                    <a:bodyPr/>
                    <a:lstStyle/>
                    <a:p>
                      <a:r>
                        <a:rPr lang="zh-CN" altLang="en-US" dirty="0" smtClean="0"/>
                        <a:t>被验证的设计（系统的形式化设计和验证）</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smtClean="0">
                          <a:latin typeface="Verdana" pitchFamily="34" charset="0"/>
                          <a:ea typeface="Verdana" pitchFamily="34" charset="0"/>
                          <a:cs typeface="Verdana" pitchFamily="34" charset="0"/>
                        </a:rPr>
                        <a:t>B3</a:t>
                      </a:r>
                      <a:endParaRPr lang="zh-CN" altLang="en-US" dirty="0">
                        <a:latin typeface="Verdana" pitchFamily="34" charset="0"/>
                        <a:cs typeface="Verdana" pitchFamily="34" charset="0"/>
                      </a:endParaRPr>
                    </a:p>
                  </a:txBody>
                  <a:tcPr/>
                </a:tc>
                <a:tc>
                  <a:txBody>
                    <a:bodyPr/>
                    <a:lstStyle/>
                    <a:p>
                      <a:r>
                        <a:rPr lang="zh-CN" altLang="en-US" dirty="0" smtClean="0"/>
                        <a:t>具有安全域（访问监控器、审计追踪能力、系统恢复过程）</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smtClean="0">
                          <a:latin typeface="Verdana" pitchFamily="34" charset="0"/>
                          <a:ea typeface="Verdana" pitchFamily="34" charset="0"/>
                          <a:cs typeface="Verdana" pitchFamily="34" charset="0"/>
                        </a:rPr>
                        <a:t>B2</a:t>
                      </a:r>
                      <a:endParaRPr lang="zh-CN" altLang="en-US" dirty="0">
                        <a:latin typeface="Verdana" pitchFamily="34" charset="0"/>
                        <a:cs typeface="Verdana" pitchFamily="34" charset="0"/>
                      </a:endParaRPr>
                    </a:p>
                  </a:txBody>
                  <a:tcPr/>
                </a:tc>
                <a:tc>
                  <a:txBody>
                    <a:bodyPr/>
                    <a:lstStyle/>
                    <a:p>
                      <a:r>
                        <a:rPr lang="zh-CN" altLang="en-US" dirty="0" smtClean="0"/>
                        <a:t>结构化保护（形式化的安全策略模型，全面</a:t>
                      </a:r>
                      <a:r>
                        <a:rPr lang="en-US" altLang="zh-CN" dirty="0" smtClean="0">
                          <a:solidFill>
                            <a:srgbClr val="FF0000"/>
                          </a:solidFill>
                        </a:rPr>
                        <a:t>D</a:t>
                      </a:r>
                      <a:r>
                        <a:rPr lang="en-US" altLang="zh-CN" dirty="0" smtClean="0"/>
                        <a:t>AC/</a:t>
                      </a:r>
                      <a:r>
                        <a:rPr lang="en-US" altLang="zh-CN" dirty="0" smtClean="0">
                          <a:solidFill>
                            <a:srgbClr val="FF0000"/>
                          </a:solidFill>
                        </a:rPr>
                        <a:t>M</a:t>
                      </a:r>
                      <a:r>
                        <a:rPr lang="en-US" altLang="zh-CN" dirty="0" smtClean="0"/>
                        <a:t>AC</a:t>
                      </a:r>
                      <a:r>
                        <a:rPr lang="zh-CN" altLang="en-US" dirty="0" smtClean="0"/>
                        <a:t>）</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smtClean="0">
                          <a:latin typeface="Verdana" pitchFamily="34" charset="0"/>
                          <a:ea typeface="Verdana" pitchFamily="34" charset="0"/>
                          <a:cs typeface="Verdana" pitchFamily="34" charset="0"/>
                        </a:rPr>
                        <a:t>B1</a:t>
                      </a:r>
                      <a:endParaRPr lang="zh-CN" altLang="en-US" dirty="0">
                        <a:latin typeface="Verdana" pitchFamily="34" charset="0"/>
                        <a:cs typeface="Verdana" pitchFamily="34" charset="0"/>
                      </a:endParaRPr>
                    </a:p>
                  </a:txBody>
                  <a:tcPr/>
                </a:tc>
                <a:tc>
                  <a:txBody>
                    <a:bodyPr/>
                    <a:lstStyle/>
                    <a:p>
                      <a:r>
                        <a:rPr lang="zh-CN" altLang="en-US" dirty="0" smtClean="0"/>
                        <a:t>标记安全保护（对被标记对象实施</a:t>
                      </a:r>
                      <a:r>
                        <a:rPr lang="en-US" altLang="zh-CN" dirty="0" smtClean="0"/>
                        <a:t>MAC</a:t>
                      </a:r>
                      <a:r>
                        <a:rPr lang="zh-CN" altLang="en-US" dirty="0" smtClean="0"/>
                        <a:t>）</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smtClean="0">
                          <a:latin typeface="Verdana" pitchFamily="34" charset="0"/>
                          <a:ea typeface="Verdana" pitchFamily="34" charset="0"/>
                          <a:cs typeface="Verdana" pitchFamily="34" charset="0"/>
                        </a:rPr>
                        <a:t>C2</a:t>
                      </a:r>
                      <a:endParaRPr lang="zh-CN" altLang="en-US" dirty="0">
                        <a:latin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受控的存取保护（将</a:t>
                      </a:r>
                      <a:r>
                        <a:rPr lang="en-US" altLang="zh-CN" dirty="0" smtClean="0">
                          <a:latin typeface="Verdana" pitchFamily="34" charset="0"/>
                          <a:ea typeface="Verdana" pitchFamily="34" charset="0"/>
                          <a:cs typeface="Verdana" pitchFamily="34" charset="0"/>
                        </a:rPr>
                        <a:t>C1</a:t>
                      </a:r>
                      <a:r>
                        <a:rPr lang="zh-CN" altLang="en-US" dirty="0" smtClean="0"/>
                        <a:t>级细化，实施审计</a:t>
                      </a:r>
                      <a:r>
                        <a:rPr lang="en-US" altLang="zh-CN" baseline="0" dirty="0" smtClean="0"/>
                        <a:t> </a:t>
                      </a:r>
                      <a:r>
                        <a:rPr lang="zh-CN" altLang="en-US" baseline="0" dirty="0" smtClean="0"/>
                        <a:t>、</a:t>
                      </a:r>
                      <a:r>
                        <a:rPr lang="zh-CN" altLang="en-US" dirty="0" smtClean="0"/>
                        <a:t>资源隔离）</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smtClean="0">
                          <a:latin typeface="Verdana" pitchFamily="34" charset="0"/>
                          <a:ea typeface="Verdana" pitchFamily="34" charset="0"/>
                          <a:cs typeface="Verdana" pitchFamily="34" charset="0"/>
                        </a:rPr>
                        <a:t>C1</a:t>
                      </a:r>
                      <a:endParaRPr lang="zh-CN" altLang="en-US" dirty="0">
                        <a:latin typeface="Verdana" pitchFamily="34" charset="0"/>
                        <a:cs typeface="Verdana" pitchFamily="34" charset="0"/>
                      </a:endParaRPr>
                    </a:p>
                  </a:txBody>
                  <a:tcPr/>
                </a:tc>
                <a:tc>
                  <a:txBody>
                    <a:bodyPr/>
                    <a:lstStyle/>
                    <a:p>
                      <a:r>
                        <a:rPr lang="zh-CN" altLang="en-US" dirty="0" smtClean="0"/>
                        <a:t>自主安全保护</a:t>
                      </a:r>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smtClean="0">
                          <a:latin typeface="Verdana" pitchFamily="34" charset="0"/>
                          <a:ea typeface="Verdana" pitchFamily="34" charset="0"/>
                          <a:cs typeface="Verdana" pitchFamily="34" charset="0"/>
                        </a:rPr>
                        <a:t>D </a:t>
                      </a:r>
                      <a:r>
                        <a:rPr lang="zh-CN" altLang="en-US" dirty="0" smtClean="0">
                          <a:latin typeface="Verdana" pitchFamily="34" charset="0"/>
                          <a:ea typeface="Verdana" pitchFamily="34" charset="0"/>
                          <a:cs typeface="Verdana" pitchFamily="34" charset="0"/>
                        </a:rPr>
                        <a:t>（低）</a:t>
                      </a:r>
                      <a:endParaRPr lang="zh-CN" altLang="en-US" dirty="0">
                        <a:latin typeface="Verdana" pitchFamily="34" charset="0"/>
                        <a:cs typeface="Verdana" pitchFamily="34" charset="0"/>
                      </a:endParaRPr>
                    </a:p>
                  </a:txBody>
                  <a:tcPr/>
                </a:tc>
                <a:tc>
                  <a:txBody>
                    <a:bodyPr/>
                    <a:lstStyle/>
                    <a:p>
                      <a:r>
                        <a:rPr lang="zh-CN" altLang="en-US" dirty="0" smtClean="0"/>
                        <a:t>最小保护，区别于其他级别</a:t>
                      </a:r>
                      <a:endParaRPr lang="zh-CN" altLang="en-US" dirty="0"/>
                    </a:p>
                  </a:txBody>
                  <a:tcPr/>
                </a:tc>
                <a:extLst>
                  <a:ext uri="{0D108BD9-81ED-4DB2-BD59-A6C34878D82A}">
                    <a16:rowId xmlns:a16="http://schemas.microsoft.com/office/drawing/2014/main" val="10007"/>
                  </a:ext>
                </a:extLst>
              </a:tr>
            </a:tbl>
          </a:graphicData>
        </a:graphic>
      </p:graphicFrame>
      <p:sp>
        <p:nvSpPr>
          <p:cNvPr id="8" name="AutoShape 1028"/>
          <p:cNvSpPr>
            <a:spLocks noChangeArrowheads="1"/>
          </p:cNvSpPr>
          <p:nvPr/>
        </p:nvSpPr>
        <p:spPr bwMode="auto">
          <a:xfrm>
            <a:off x="8470900" y="469468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圆角矩形标注 9"/>
          <p:cNvSpPr/>
          <p:nvPr/>
        </p:nvSpPr>
        <p:spPr>
          <a:xfrm>
            <a:off x="7127776" y="3929774"/>
            <a:ext cx="1908720" cy="330858"/>
          </a:xfrm>
          <a:prstGeom prst="wedgeRoundRectCallout">
            <a:avLst>
              <a:gd name="adj1" fmla="val -39148"/>
              <a:gd name="adj2" fmla="val 752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D</a:t>
            </a:r>
            <a:r>
              <a:rPr lang="en-US" altLang="zh-CN" sz="2000" dirty="0">
                <a:latin typeface="Times New Roman" charset="0"/>
              </a:rPr>
              <a:t>iscretionary</a:t>
            </a:r>
            <a:endParaRPr lang="zh-CN" altLang="en-US" sz="2000" dirty="0"/>
          </a:p>
        </p:txBody>
      </p:sp>
      <p:sp>
        <p:nvSpPr>
          <p:cNvPr id="11" name="圆角矩形标注 10"/>
          <p:cNvSpPr/>
          <p:nvPr/>
        </p:nvSpPr>
        <p:spPr>
          <a:xfrm>
            <a:off x="7127776" y="5068484"/>
            <a:ext cx="1908720" cy="330858"/>
          </a:xfrm>
          <a:prstGeom prst="wedgeRoundRectCallout">
            <a:avLst>
              <a:gd name="adj1" fmla="val -26250"/>
              <a:gd name="adj2" fmla="val -736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M</a:t>
            </a:r>
            <a:r>
              <a:rPr lang="en-US" altLang="zh-CN" sz="2000" dirty="0">
                <a:latin typeface="Times New Roman" charset="0"/>
              </a:rPr>
              <a:t>andatory</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928694"/>
          </a:xfrm>
        </p:spPr>
        <p:txBody>
          <a:bodyPr/>
          <a:lstStyle/>
          <a:p>
            <a:pPr marL="0" indent="0">
              <a:buNone/>
            </a:pPr>
            <a:r>
              <a:rPr lang="zh-CN" altLang="en-US" dirty="0" smtClean="0">
                <a:latin typeface="Times New Roman" charset="0"/>
              </a:rPr>
              <a:t>对数据安全的理解：在妥当的时刻，以妥当的形式，向妥当的人，提供妥当的数据。</a:t>
            </a:r>
            <a:endParaRPr lang="en-US" altLang="zh-CN" dirty="0" smtClean="0">
              <a:latin typeface="Times New Roman" charset="0"/>
            </a:endParaRPr>
          </a:p>
          <a:p>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13</a:t>
            </a:fld>
            <a:endParaRPr lang="en-US" altLang="zh-CN"/>
          </a:p>
        </p:txBody>
      </p:sp>
      <p:sp>
        <p:nvSpPr>
          <p:cNvPr id="5" name="椭圆 4"/>
          <p:cNvSpPr/>
          <p:nvPr/>
        </p:nvSpPr>
        <p:spPr>
          <a:xfrm>
            <a:off x="1928794" y="22859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人</a:t>
            </a:r>
            <a:endParaRPr lang="zh-CN" altLang="en-US" dirty="0"/>
          </a:p>
        </p:txBody>
      </p:sp>
      <p:sp>
        <p:nvSpPr>
          <p:cNvPr id="6" name="圆柱形 5"/>
          <p:cNvSpPr/>
          <p:nvPr/>
        </p:nvSpPr>
        <p:spPr>
          <a:xfrm>
            <a:off x="5715008" y="2285992"/>
            <a:ext cx="1714512" cy="78581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a:t>
            </a:r>
            <a:endParaRPr lang="zh-CN" altLang="en-US" dirty="0"/>
          </a:p>
        </p:txBody>
      </p:sp>
      <p:cxnSp>
        <p:nvCxnSpPr>
          <p:cNvPr id="10" name="直接连接符 9"/>
          <p:cNvCxnSpPr/>
          <p:nvPr/>
        </p:nvCxnSpPr>
        <p:spPr>
          <a:xfrm rot="5400000">
            <a:off x="2107389" y="3536157"/>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928794" y="3857628"/>
            <a:ext cx="91440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主体</a:t>
            </a:r>
          </a:p>
        </p:txBody>
      </p:sp>
      <p:sp>
        <p:nvSpPr>
          <p:cNvPr id="16" name="圆角矩形 15"/>
          <p:cNvSpPr/>
          <p:nvPr/>
        </p:nvSpPr>
        <p:spPr>
          <a:xfrm>
            <a:off x="1928794" y="5000636"/>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身份</a:t>
            </a:r>
            <a:endParaRPr lang="zh-CN" altLang="en-US" dirty="0"/>
          </a:p>
        </p:txBody>
      </p:sp>
      <p:sp>
        <p:nvSpPr>
          <p:cNvPr id="17" name="圆角矩形 16"/>
          <p:cNvSpPr/>
          <p:nvPr/>
        </p:nvSpPr>
        <p:spPr>
          <a:xfrm>
            <a:off x="1928794" y="5929330"/>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角色</a:t>
            </a:r>
            <a:endParaRPr lang="zh-CN" altLang="en-US" dirty="0"/>
          </a:p>
        </p:txBody>
      </p:sp>
      <p:cxnSp>
        <p:nvCxnSpPr>
          <p:cNvPr id="19" name="直接连接符 18"/>
          <p:cNvCxnSpPr/>
          <p:nvPr/>
        </p:nvCxnSpPr>
        <p:spPr>
          <a:xfrm rot="5400000">
            <a:off x="6180149" y="3464719"/>
            <a:ext cx="642148" cy="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6050679" y="3881002"/>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客体</a:t>
            </a:r>
            <a:endParaRPr lang="zh-CN" altLang="en-US" dirty="0"/>
          </a:p>
        </p:txBody>
      </p:sp>
      <p:sp>
        <p:nvSpPr>
          <p:cNvPr id="23" name="圆角矩形 22"/>
          <p:cNvSpPr/>
          <p:nvPr/>
        </p:nvSpPr>
        <p:spPr>
          <a:xfrm>
            <a:off x="5572132" y="4786322"/>
            <a:ext cx="335758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数据库、表、视图、列。。。细化到数据项</a:t>
            </a:r>
            <a:endParaRPr lang="zh-CN" altLang="en-US" dirty="0"/>
          </a:p>
        </p:txBody>
      </p:sp>
      <p:sp>
        <p:nvSpPr>
          <p:cNvPr id="24" name="圆角矩形 23"/>
          <p:cNvSpPr/>
          <p:nvPr/>
        </p:nvSpPr>
        <p:spPr>
          <a:xfrm>
            <a:off x="6072198" y="5929330"/>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权限</a:t>
            </a:r>
            <a:endParaRPr lang="zh-CN" altLang="en-US" dirty="0"/>
          </a:p>
        </p:txBody>
      </p:sp>
      <p:sp>
        <p:nvSpPr>
          <p:cNvPr id="25" name="左右箭头标注 24"/>
          <p:cNvSpPr/>
          <p:nvPr/>
        </p:nvSpPr>
        <p:spPr>
          <a:xfrm>
            <a:off x="3500430" y="2285992"/>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自主存取控制</a:t>
            </a:r>
            <a:endParaRPr lang="zh-CN" altLang="en-US" dirty="0"/>
          </a:p>
        </p:txBody>
      </p:sp>
      <p:sp>
        <p:nvSpPr>
          <p:cNvPr id="26" name="左右箭头标注 25"/>
          <p:cNvSpPr/>
          <p:nvPr/>
        </p:nvSpPr>
        <p:spPr>
          <a:xfrm>
            <a:off x="3500430" y="4357694"/>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强制存取控制</a:t>
            </a:r>
            <a:endParaRPr lang="zh-CN" altLang="en-US" dirty="0"/>
          </a:p>
        </p:txBody>
      </p:sp>
      <p:sp>
        <p:nvSpPr>
          <p:cNvPr id="27" name="圆角矩形标注 26"/>
          <p:cNvSpPr/>
          <p:nvPr/>
        </p:nvSpPr>
        <p:spPr>
          <a:xfrm>
            <a:off x="428596" y="4786322"/>
            <a:ext cx="914400" cy="612648"/>
          </a:xfrm>
          <a:prstGeom prst="wedgeRoundRectCallout">
            <a:avLst>
              <a:gd name="adj1" fmla="val 98648"/>
              <a:gd name="adj2" fmla="val 41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user</a:t>
            </a:r>
            <a:endParaRPr lang="zh-CN" altLang="en-US" dirty="0"/>
          </a:p>
        </p:txBody>
      </p:sp>
      <p:sp>
        <p:nvSpPr>
          <p:cNvPr id="28" name="圆角矩形标注 27"/>
          <p:cNvSpPr/>
          <p:nvPr/>
        </p:nvSpPr>
        <p:spPr>
          <a:xfrm>
            <a:off x="428596" y="5786454"/>
            <a:ext cx="914400" cy="612648"/>
          </a:xfrm>
          <a:prstGeom prst="wedgeRoundRectCallout">
            <a:avLst>
              <a:gd name="adj1" fmla="val 93453"/>
              <a:gd name="adj2" fmla="val 37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role</a:t>
            </a:r>
            <a:endParaRPr lang="zh-CN" altLang="en-US" dirty="0"/>
          </a:p>
        </p:txBody>
      </p:sp>
      <p:sp>
        <p:nvSpPr>
          <p:cNvPr id="29" name="波形 28"/>
          <p:cNvSpPr/>
          <p:nvPr/>
        </p:nvSpPr>
        <p:spPr>
          <a:xfrm>
            <a:off x="5429256" y="1285860"/>
            <a:ext cx="3214710" cy="9144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攻与防，破解的代价</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ppt_x"/>
                                          </p:val>
                                        </p:tav>
                                        <p:tav tm="100000">
                                          <p:val>
                                            <p:strVal val="#ppt_x"/>
                                          </p:val>
                                        </p:tav>
                                      </p:tavLst>
                                    </p:anim>
                                    <p:anim calcmode="lin" valueType="num">
                                      <p:cBhvr additive="base">
                                        <p:cTn id="8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6" grpId="0" animBg="1"/>
      <p:bldP spid="17" grpId="0" animBg="1"/>
      <p:bldP spid="20" grpId="0" animBg="1"/>
      <p:bldP spid="23" grpId="0" animBg="1"/>
      <p:bldP spid="24" grpId="0" animBg="1"/>
      <p:bldP spid="25"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14</a:t>
            </a:fld>
            <a:endParaRPr lang="en-US" altLang="zh-CN"/>
          </a:p>
        </p:txBody>
      </p:sp>
      <p:graphicFrame>
        <p:nvGraphicFramePr>
          <p:cNvPr id="3" name="Object 0"/>
          <p:cNvGraphicFramePr>
            <a:graphicFrameLocks noChangeAspect="1"/>
          </p:cNvGraphicFramePr>
          <p:nvPr>
            <p:extLst>
              <p:ext uri="{D42A27DB-BD31-4B8C-83A1-F6EECF244321}">
                <p14:modId xmlns:p14="http://schemas.microsoft.com/office/powerpoint/2010/main" val="3234040821"/>
              </p:ext>
            </p:extLst>
          </p:nvPr>
        </p:nvGraphicFramePr>
        <p:xfrm>
          <a:off x="292770" y="1392387"/>
          <a:ext cx="8534400" cy="1736725"/>
        </p:xfrm>
        <a:graphic>
          <a:graphicData uri="http://schemas.openxmlformats.org/presentationml/2006/ole">
            <mc:AlternateContent xmlns:mc="http://schemas.openxmlformats.org/markup-compatibility/2006">
              <mc:Choice xmlns:v="urn:schemas-microsoft-com:vml" Requires="v">
                <p:oleObj spid="_x0000_s40023" name="Picture" r:id="rId3" imgW="4013200" imgH="812800" progId="Word.Picture.8">
                  <p:embed/>
                </p:oleObj>
              </mc:Choice>
              <mc:Fallback>
                <p:oleObj name="Picture" r:id="rId3" imgW="4013200" imgH="812800" progId="Word.Picture.8">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70" y="1392387"/>
                        <a:ext cx="8534400"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228600" y="769938"/>
            <a:ext cx="3986989" cy="461665"/>
          </a:xfrm>
          <a:prstGeom prst="rect">
            <a:avLst/>
          </a:prstGeom>
          <a:noFill/>
          <a:ln w="9525">
            <a:noFill/>
            <a:miter lim="800000"/>
            <a:headEnd/>
            <a:tailEnd/>
          </a:ln>
        </p:spPr>
        <p:txBody>
          <a:bodyPr wrap="none">
            <a:spAutoFit/>
          </a:bodyPr>
          <a:lstStyle/>
          <a:p>
            <a:r>
              <a:rPr lang="en-US" altLang="zh-CN" dirty="0"/>
              <a:t>2. </a:t>
            </a:r>
            <a:r>
              <a:rPr lang="zh-CN" altLang="en-US" dirty="0" smtClean="0"/>
              <a:t>计算机系统</a:t>
            </a:r>
            <a:r>
              <a:rPr lang="zh-CN" altLang="en-US" dirty="0" smtClean="0">
                <a:latin typeface="宋体" pitchFamily="2" charset="-122"/>
              </a:rPr>
              <a:t>安全</a:t>
            </a:r>
            <a:r>
              <a:rPr lang="zh-CN" altLang="en-US" dirty="0">
                <a:latin typeface="宋体" pitchFamily="2" charset="-122"/>
              </a:rPr>
              <a:t>控制机制</a:t>
            </a:r>
          </a:p>
        </p:txBody>
      </p:sp>
      <p:sp>
        <p:nvSpPr>
          <p:cNvPr id="5" name="矩形 4"/>
          <p:cNvSpPr/>
          <p:nvPr/>
        </p:nvSpPr>
        <p:spPr>
          <a:xfrm>
            <a:off x="256456" y="3233936"/>
            <a:ext cx="8420000" cy="1200329"/>
          </a:xfrm>
          <a:prstGeom prst="rect">
            <a:avLst/>
          </a:prstGeom>
        </p:spPr>
        <p:txBody>
          <a:bodyPr wrap="square">
            <a:spAutoFit/>
          </a:bodyPr>
          <a:lstStyle/>
          <a:p>
            <a:r>
              <a:rPr lang="en-US" altLang="zh-CN" dirty="0"/>
              <a:t>3. DBS</a:t>
            </a:r>
            <a:r>
              <a:rPr lang="zh-CN" altLang="en-US" dirty="0">
                <a:latin typeface="Times New Roman" charset="0"/>
              </a:rPr>
              <a:t>中的一般方法</a:t>
            </a:r>
            <a:endParaRPr lang="zh-CN" altLang="en-US" dirty="0"/>
          </a:p>
          <a:p>
            <a:r>
              <a:rPr lang="en-US" altLang="zh-CN" dirty="0">
                <a:solidFill>
                  <a:srgbClr val="FF0000"/>
                </a:solidFill>
              </a:rPr>
              <a:t>1) </a:t>
            </a:r>
            <a:r>
              <a:rPr lang="zh-CN" altLang="en-US" dirty="0">
                <a:solidFill>
                  <a:srgbClr val="FF0000"/>
                </a:solidFill>
                <a:latin typeface="Times New Roman" charset="0"/>
              </a:rPr>
              <a:t>用户鉴别</a:t>
            </a:r>
            <a:r>
              <a:rPr lang="zh-CN" altLang="en-US" dirty="0">
                <a:solidFill>
                  <a:srgbClr val="FF0000"/>
                </a:solidFill>
              </a:rPr>
              <a:t>   </a:t>
            </a:r>
            <a:r>
              <a:rPr lang="en-US" altLang="zh-CN" dirty="0">
                <a:solidFill>
                  <a:srgbClr val="FF0000"/>
                </a:solidFill>
              </a:rPr>
              <a:t>2) </a:t>
            </a:r>
            <a:r>
              <a:rPr lang="zh-CN" altLang="en-US" dirty="0">
                <a:solidFill>
                  <a:srgbClr val="FF0000"/>
                </a:solidFill>
                <a:latin typeface="Times New Roman" charset="0"/>
              </a:rPr>
              <a:t>存取控制</a:t>
            </a:r>
            <a:r>
              <a:rPr lang="zh-CN" altLang="en-US" dirty="0">
                <a:solidFill>
                  <a:srgbClr val="FF0000"/>
                </a:solidFill>
              </a:rPr>
              <a:t>   </a:t>
            </a:r>
            <a:r>
              <a:rPr lang="en-US" altLang="zh-CN" dirty="0">
                <a:solidFill>
                  <a:srgbClr val="FF0000"/>
                </a:solidFill>
              </a:rPr>
              <a:t>3) </a:t>
            </a:r>
            <a:r>
              <a:rPr lang="zh-CN" altLang="en-US" dirty="0">
                <a:solidFill>
                  <a:srgbClr val="FF0000"/>
                </a:solidFill>
                <a:latin typeface="Times New Roman" charset="0"/>
              </a:rPr>
              <a:t>密码存储</a:t>
            </a:r>
            <a:endParaRPr lang="zh-CN" altLang="en-US" dirty="0">
              <a:solidFill>
                <a:srgbClr val="FF0000"/>
              </a:solidFill>
            </a:endParaRPr>
          </a:p>
          <a:p>
            <a:endParaRPr lang="en-US" altLang="zh-CN" b="1" dirty="0">
              <a:ea typeface="黑体" pitchFamily="2" charset="-122"/>
            </a:endParaRPr>
          </a:p>
        </p:txBody>
      </p:sp>
    </p:spTree>
    <p:extLst>
      <p:ext uri="{BB962C8B-B14F-4D97-AF65-F5344CB8AC3E}">
        <p14:creationId xmlns:p14="http://schemas.microsoft.com/office/powerpoint/2010/main" val="3214575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15</a:t>
            </a:fld>
            <a:endParaRPr lang="en-US" altLang="zh-CN"/>
          </a:p>
        </p:txBody>
      </p:sp>
      <p:pic>
        <p:nvPicPr>
          <p:cNvPr id="27" name="图片 26" descr="第4章DBMS安全性控制模型.emf"/>
          <p:cNvPicPr>
            <a:picLocks noChangeAspect="1"/>
          </p:cNvPicPr>
          <p:nvPr/>
        </p:nvPicPr>
        <p:blipFill>
          <a:blip r:embed="rId2"/>
          <a:stretch>
            <a:fillRect/>
          </a:stretch>
        </p:blipFill>
        <p:spPr>
          <a:xfrm>
            <a:off x="428596" y="785794"/>
            <a:ext cx="8520986" cy="5357850"/>
          </a:xfrm>
          <a:prstGeom prst="rect">
            <a:avLst/>
          </a:prstGeom>
        </p:spPr>
      </p:pic>
    </p:spTree>
    <p:extLst>
      <p:ext uri="{BB962C8B-B14F-4D97-AF65-F5344CB8AC3E}">
        <p14:creationId xmlns:p14="http://schemas.microsoft.com/office/powerpoint/2010/main" val="2589596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5"/>
          <p:cNvSpPr txBox="1">
            <a:spLocks noChangeArrowheads="1"/>
          </p:cNvSpPr>
          <p:nvPr/>
        </p:nvSpPr>
        <p:spPr bwMode="auto">
          <a:xfrm>
            <a:off x="136525" y="548680"/>
            <a:ext cx="2619628" cy="830997"/>
          </a:xfrm>
          <a:prstGeom prst="rect">
            <a:avLst/>
          </a:prstGeom>
          <a:noFill/>
          <a:ln w="9525">
            <a:noFill/>
            <a:miter lim="800000"/>
            <a:headEnd/>
            <a:tailEnd/>
          </a:ln>
        </p:spPr>
        <p:txBody>
          <a:bodyPr wrap="none">
            <a:spAutoFit/>
          </a:bodyPr>
          <a:lstStyle/>
          <a:p>
            <a:r>
              <a:rPr lang="en-US" altLang="zh-CN" b="1" dirty="0" smtClean="0">
                <a:ea typeface="黑体" pitchFamily="2" charset="-122"/>
              </a:rPr>
              <a:t>4</a:t>
            </a:r>
            <a:r>
              <a:rPr lang="en-US" altLang="zh-CN" b="1" dirty="0">
                <a:ea typeface="黑体" pitchFamily="2" charset="-122"/>
              </a:rPr>
              <a:t>. 1.2  </a:t>
            </a:r>
            <a:r>
              <a:rPr lang="zh-CN" altLang="en-US" b="1" dirty="0">
                <a:ea typeface="黑体" pitchFamily="2" charset="-122"/>
              </a:rPr>
              <a:t>用户鉴别</a:t>
            </a:r>
          </a:p>
          <a:p>
            <a:r>
              <a:rPr lang="en-US" altLang="zh-CN" dirty="0" smtClean="0"/>
              <a:t>1</a:t>
            </a:r>
            <a:r>
              <a:rPr lang="zh-CN" altLang="en-US" dirty="0" smtClean="0"/>
              <a:t>）</a:t>
            </a:r>
            <a:r>
              <a:rPr lang="en-US" altLang="zh-CN" dirty="0" smtClean="0"/>
              <a:t> </a:t>
            </a:r>
            <a:r>
              <a:rPr lang="zh-CN" altLang="en-US" dirty="0">
                <a:latin typeface="Times New Roman" charset="0"/>
              </a:rPr>
              <a:t>口令</a:t>
            </a:r>
            <a:endParaRPr lang="zh-CN" altLang="en-US" dirty="0"/>
          </a:p>
        </p:txBody>
      </p:sp>
      <p:graphicFrame>
        <p:nvGraphicFramePr>
          <p:cNvPr id="1027" name="Object 1"/>
          <p:cNvGraphicFramePr>
            <a:graphicFrameLocks noChangeAspect="1"/>
          </p:cNvGraphicFramePr>
          <p:nvPr>
            <p:extLst>
              <p:ext uri="{D42A27DB-BD31-4B8C-83A1-F6EECF244321}">
                <p14:modId xmlns:p14="http://schemas.microsoft.com/office/powerpoint/2010/main" val="180597292"/>
              </p:ext>
            </p:extLst>
          </p:nvPr>
        </p:nvGraphicFramePr>
        <p:xfrm>
          <a:off x="304800" y="1484784"/>
          <a:ext cx="3048000" cy="514350"/>
        </p:xfrm>
        <a:graphic>
          <a:graphicData uri="http://schemas.openxmlformats.org/presentationml/2006/ole">
            <mc:AlternateContent xmlns:mc="http://schemas.openxmlformats.org/markup-compatibility/2006">
              <mc:Choice xmlns:v="urn:schemas-microsoft-com:vml" Requires="v">
                <p:oleObj spid="_x0000_s1135" r:id="rId3" imgW="1933956" imgH="324612" progId="Word.Picture.8">
                  <p:embed/>
                </p:oleObj>
              </mc:Choice>
              <mc:Fallback>
                <p:oleObj r:id="rId3" imgW="1933956" imgH="324612" progId="Word.Picture.8">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84784"/>
                        <a:ext cx="3048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8"/>
          <p:cNvSpPr txBox="1">
            <a:spLocks noChangeArrowheads="1"/>
          </p:cNvSpPr>
          <p:nvPr/>
        </p:nvSpPr>
        <p:spPr bwMode="auto">
          <a:xfrm>
            <a:off x="3581400" y="1495896"/>
            <a:ext cx="4711546" cy="461665"/>
          </a:xfrm>
          <a:prstGeom prst="rect">
            <a:avLst/>
          </a:prstGeom>
          <a:noFill/>
          <a:ln w="9525">
            <a:noFill/>
            <a:miter lim="800000"/>
            <a:headEnd/>
            <a:tailEnd/>
          </a:ln>
        </p:spPr>
        <p:txBody>
          <a:bodyPr wrap="none">
            <a:spAutoFit/>
          </a:bodyPr>
          <a:lstStyle/>
          <a:p>
            <a:r>
              <a:rPr lang="en-US" altLang="zh-CN" dirty="0"/>
              <a:t> </a:t>
            </a:r>
            <a:r>
              <a:rPr lang="zh-CN" altLang="en-US" dirty="0" smtClean="0">
                <a:latin typeface="宋体" pitchFamily="2" charset="-122"/>
              </a:rPr>
              <a:t>口令是常用</a:t>
            </a:r>
            <a:r>
              <a:rPr lang="zh-CN" altLang="en-US" dirty="0">
                <a:latin typeface="宋体" pitchFamily="2" charset="-122"/>
              </a:rPr>
              <a:t>的一种用户</a:t>
            </a:r>
            <a:r>
              <a:rPr lang="zh-CN" altLang="en-US" dirty="0" smtClean="0">
                <a:latin typeface="宋体" pitchFamily="2" charset="-122"/>
              </a:rPr>
              <a:t>标识手段</a:t>
            </a:r>
            <a:r>
              <a:rPr lang="zh-CN" altLang="en-US" dirty="0" smtClean="0"/>
              <a:t> </a:t>
            </a:r>
            <a:endParaRPr lang="zh-CN" altLang="en-US" dirty="0"/>
          </a:p>
        </p:txBody>
      </p:sp>
      <p:sp>
        <p:nvSpPr>
          <p:cNvPr id="1031" name="Text Box 9"/>
          <p:cNvSpPr txBox="1">
            <a:spLocks noChangeArrowheads="1"/>
          </p:cNvSpPr>
          <p:nvPr/>
        </p:nvSpPr>
        <p:spPr bwMode="auto">
          <a:xfrm>
            <a:off x="212725" y="1973734"/>
            <a:ext cx="6417141" cy="3416320"/>
          </a:xfrm>
          <a:prstGeom prst="rect">
            <a:avLst/>
          </a:prstGeom>
          <a:noFill/>
          <a:ln w="9525">
            <a:noFill/>
            <a:miter lim="800000"/>
            <a:headEnd/>
            <a:tailEnd/>
          </a:ln>
        </p:spPr>
        <p:txBody>
          <a:bodyPr wrap="none">
            <a:spAutoFit/>
          </a:bodyPr>
          <a:lstStyle/>
          <a:p>
            <a:r>
              <a:rPr lang="en-US" altLang="zh-CN" dirty="0">
                <a:latin typeface="Times New Roman" charset="0"/>
              </a:rPr>
              <a:t>①</a:t>
            </a:r>
            <a:r>
              <a:rPr lang="en-US" altLang="zh-CN" dirty="0"/>
              <a:t> </a:t>
            </a:r>
            <a:r>
              <a:rPr lang="zh-CN" altLang="en-US" dirty="0" smtClean="0"/>
              <a:t>静态</a:t>
            </a:r>
            <a:r>
              <a:rPr lang="zh-CN" altLang="en-US" dirty="0" smtClean="0">
                <a:latin typeface="Times New Roman" charset="0"/>
              </a:rPr>
              <a:t>口令</a:t>
            </a:r>
            <a:r>
              <a:rPr lang="zh-CN" altLang="en-US" dirty="0" smtClean="0"/>
              <a:t>         </a:t>
            </a:r>
            <a:endParaRPr lang="en-US" altLang="zh-CN" dirty="0" smtClean="0"/>
          </a:p>
          <a:p>
            <a:r>
              <a:rPr lang="zh-CN" altLang="en-US" dirty="0" smtClean="0">
                <a:latin typeface="Times New Roman" charset="0"/>
              </a:rPr>
              <a:t>②</a:t>
            </a:r>
            <a:r>
              <a:rPr lang="zh-CN" altLang="en-US" dirty="0" smtClean="0"/>
              <a:t> 动态</a:t>
            </a:r>
            <a:r>
              <a:rPr lang="zh-CN" altLang="en-US" dirty="0" smtClean="0">
                <a:latin typeface="Times New Roman" charset="0"/>
              </a:rPr>
              <a:t>口令</a:t>
            </a:r>
            <a:endParaRPr lang="en-US" altLang="zh-CN" dirty="0" smtClean="0">
              <a:latin typeface="Times New Roman" charset="0"/>
            </a:endParaRPr>
          </a:p>
          <a:p>
            <a:r>
              <a:rPr lang="en-US" altLang="zh-CN" dirty="0" smtClean="0">
                <a:latin typeface="Times New Roman" charset="0"/>
              </a:rPr>
              <a:t>     </a:t>
            </a:r>
            <a:r>
              <a:rPr lang="zh-CN" altLang="en-US" dirty="0" smtClean="0">
                <a:latin typeface="Times New Roman" charset="0"/>
              </a:rPr>
              <a:t>短信密码、动态令牌</a:t>
            </a:r>
            <a:endParaRPr lang="en-US" altLang="zh-CN" dirty="0" smtClean="0">
              <a:latin typeface="Times New Roman" charset="0"/>
            </a:endParaRPr>
          </a:p>
          <a:p>
            <a:r>
              <a:rPr lang="zh-CN" altLang="en-US" dirty="0" smtClean="0">
                <a:latin typeface="Times New Roman" charset="0"/>
              </a:rPr>
              <a:t>③</a:t>
            </a:r>
            <a:r>
              <a:rPr lang="zh-CN" altLang="en-US" dirty="0" smtClean="0"/>
              <a:t> </a:t>
            </a:r>
            <a:r>
              <a:rPr lang="zh-CN" altLang="en-US" dirty="0">
                <a:latin typeface="Times New Roman" charset="0"/>
              </a:rPr>
              <a:t>口令时限</a:t>
            </a:r>
            <a:endParaRPr lang="zh-CN" altLang="en-US" dirty="0"/>
          </a:p>
          <a:p>
            <a:r>
              <a:rPr lang="en-US" altLang="zh-CN" dirty="0" smtClean="0"/>
              <a:t>2</a:t>
            </a:r>
            <a:r>
              <a:rPr lang="zh-CN" altLang="en-US" dirty="0" smtClean="0"/>
              <a:t>）</a:t>
            </a:r>
            <a:r>
              <a:rPr lang="en-US" altLang="zh-CN" dirty="0" smtClean="0"/>
              <a:t> </a:t>
            </a:r>
            <a:r>
              <a:rPr lang="zh-CN" altLang="en-US" dirty="0">
                <a:latin typeface="Times New Roman" charset="0"/>
              </a:rPr>
              <a:t>可</a:t>
            </a:r>
            <a:r>
              <a:rPr lang="zh-CN" altLang="en-US" dirty="0" smtClean="0">
                <a:latin typeface="Times New Roman" charset="0"/>
              </a:rPr>
              <a:t>读身份标识</a:t>
            </a:r>
            <a:endParaRPr lang="zh-CN" altLang="en-US" dirty="0"/>
          </a:p>
          <a:p>
            <a:r>
              <a:rPr lang="en-US" altLang="zh-CN" dirty="0" smtClean="0">
                <a:latin typeface="Times New Roman" charset="0"/>
              </a:rPr>
              <a:t>①</a:t>
            </a:r>
            <a:r>
              <a:rPr lang="zh-CN" altLang="en-US" dirty="0" smtClean="0">
                <a:latin typeface="Times New Roman" charset="0"/>
              </a:rPr>
              <a:t>生物特征</a:t>
            </a:r>
            <a:endParaRPr lang="en-US" altLang="zh-CN" dirty="0" smtClean="0">
              <a:latin typeface="Times New Roman" charset="0"/>
            </a:endParaRPr>
          </a:p>
          <a:p>
            <a:r>
              <a:rPr lang="en-US" altLang="zh-CN" dirty="0" smtClean="0">
                <a:latin typeface="Times New Roman" charset="0"/>
              </a:rPr>
              <a:t>     </a:t>
            </a:r>
            <a:r>
              <a:rPr lang="zh-CN" altLang="en-US" dirty="0" smtClean="0">
                <a:latin typeface="Times New Roman" charset="0"/>
              </a:rPr>
              <a:t>声波、指纹</a:t>
            </a:r>
            <a:r>
              <a:rPr lang="zh-CN" altLang="en-US" dirty="0">
                <a:latin typeface="Times New Roman" charset="0"/>
              </a:rPr>
              <a:t>、签名、</a:t>
            </a:r>
            <a:r>
              <a:rPr lang="zh-CN" altLang="en-US" dirty="0" smtClean="0">
                <a:latin typeface="Times New Roman" charset="0"/>
              </a:rPr>
              <a:t>图像（视网膜、人脸）</a:t>
            </a:r>
            <a:endParaRPr lang="en-US" altLang="zh-CN" dirty="0" smtClean="0">
              <a:latin typeface="Times New Roman" charset="0"/>
            </a:endParaRPr>
          </a:p>
          <a:p>
            <a:r>
              <a:rPr lang="zh-CN" altLang="en-US" dirty="0" smtClean="0">
                <a:latin typeface="Times New Roman" charset="0"/>
              </a:rPr>
              <a:t>②智能卡</a:t>
            </a:r>
            <a:endParaRPr lang="en-US" altLang="zh-CN" dirty="0" smtClean="0">
              <a:latin typeface="Times New Roman" charset="0"/>
            </a:endParaRPr>
          </a:p>
          <a:p>
            <a:r>
              <a:rPr lang="en-US" altLang="zh-CN" dirty="0" smtClean="0">
                <a:latin typeface="Times New Roman" charset="0"/>
              </a:rPr>
              <a:t>      </a:t>
            </a:r>
            <a:r>
              <a:rPr lang="zh-CN" altLang="en-US" dirty="0" smtClean="0">
                <a:latin typeface="Times New Roman" charset="0"/>
              </a:rPr>
              <a:t>个人身份识别码（</a:t>
            </a:r>
            <a:r>
              <a:rPr lang="en-US" altLang="zh-CN" dirty="0" smtClean="0">
                <a:latin typeface="Times New Roman" charset="0"/>
              </a:rPr>
              <a:t>PIN</a:t>
            </a:r>
            <a:r>
              <a:rPr lang="zh-CN" altLang="en-US" dirty="0" smtClean="0">
                <a:latin typeface="Times New Roman" charset="0"/>
              </a:rPr>
              <a:t>）</a:t>
            </a:r>
            <a:r>
              <a:rPr lang="en-US" altLang="zh-CN" dirty="0" smtClean="0">
                <a:latin typeface="Times New Roman" charset="0"/>
              </a:rPr>
              <a:t>+</a:t>
            </a:r>
            <a:r>
              <a:rPr lang="zh-CN" altLang="en-US" dirty="0" smtClean="0">
                <a:latin typeface="Times New Roman" charset="0"/>
              </a:rPr>
              <a:t>智能卡</a:t>
            </a:r>
            <a:endParaRPr lang="zh-CN" altLang="en-US" dirty="0"/>
          </a:p>
        </p:txBody>
      </p:sp>
      <p:sp>
        <p:nvSpPr>
          <p:cNvPr id="1032" name="AutoShape 10"/>
          <p:cNvSpPr>
            <a:spLocks noChangeArrowheads="1"/>
          </p:cNvSpPr>
          <p:nvPr/>
        </p:nvSpPr>
        <p:spPr bwMode="auto">
          <a:xfrm>
            <a:off x="8388350" y="450120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9" name="灯片编号占位符 8"/>
          <p:cNvSpPr>
            <a:spLocks noGrp="1"/>
          </p:cNvSpPr>
          <p:nvPr>
            <p:ph type="sldNum" sz="quarter" idx="12"/>
          </p:nvPr>
        </p:nvSpPr>
        <p:spPr>
          <a:xfrm>
            <a:off x="7924800" y="6232227"/>
            <a:ext cx="762000" cy="365125"/>
          </a:xfrm>
        </p:spPr>
        <p:txBody>
          <a:bodyPr/>
          <a:lstStyle/>
          <a:p>
            <a:pPr>
              <a:defRPr/>
            </a:pPr>
            <a:fld id="{9A450776-A66A-4031-9120-ED4C02033DB9}" type="slidenum">
              <a:rPr lang="en-US" altLang="zh-CN" smtClean="0"/>
              <a:pPr>
                <a:defRPr/>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52400" y="609600"/>
            <a:ext cx="8763000" cy="1570038"/>
          </a:xfrm>
          <a:prstGeom prst="rect">
            <a:avLst/>
          </a:prstGeom>
          <a:noFill/>
          <a:ln w="9525">
            <a:noFill/>
            <a:miter lim="800000"/>
            <a:headEnd/>
            <a:tailEnd/>
          </a:ln>
        </p:spPr>
        <p:txBody>
          <a:bodyPr>
            <a:spAutoFit/>
          </a:bodyPr>
          <a:lstStyle/>
          <a:p>
            <a:r>
              <a:rPr lang="en-US" altLang="zh-CN" b="1" dirty="0">
                <a:ea typeface="黑体" pitchFamily="2" charset="-122"/>
              </a:rPr>
              <a:t>4. 1. 3  </a:t>
            </a:r>
            <a:r>
              <a:rPr lang="zh-CN" altLang="en-US" b="1" dirty="0" smtClean="0">
                <a:ea typeface="黑体" pitchFamily="2" charset="-122"/>
              </a:rPr>
              <a:t>存取访问</a:t>
            </a:r>
            <a:r>
              <a:rPr lang="zh-CN" altLang="en-US" b="1" dirty="0">
                <a:ea typeface="黑体" pitchFamily="2" charset="-122"/>
              </a:rPr>
              <a:t>控制</a:t>
            </a:r>
          </a:p>
          <a:p>
            <a:r>
              <a:rPr lang="en-US" altLang="zh-CN" dirty="0">
                <a:latin typeface="Times New Roman" charset="0"/>
              </a:rPr>
              <a:t>——</a:t>
            </a:r>
            <a:r>
              <a:rPr lang="zh-CN" altLang="en-US" dirty="0">
                <a:latin typeface="宋体" pitchFamily="2" charset="-122"/>
              </a:rPr>
              <a:t>防止非授权访问。</a:t>
            </a:r>
          </a:p>
          <a:p>
            <a:r>
              <a:rPr lang="en-US" altLang="zh-CN" dirty="0">
                <a:solidFill>
                  <a:srgbClr val="FF0000"/>
                </a:solidFill>
                <a:latin typeface="宋体" pitchFamily="2" charset="-122"/>
              </a:rPr>
              <a:t>1)</a:t>
            </a:r>
            <a:r>
              <a:rPr lang="zh-CN" altLang="en-US" dirty="0">
                <a:solidFill>
                  <a:srgbClr val="FF0000"/>
                </a:solidFill>
                <a:latin typeface="Times New Roman" charset="0"/>
              </a:rPr>
              <a:t>用户权限定义</a:t>
            </a:r>
            <a:r>
              <a:rPr lang="zh-CN" altLang="en-US" dirty="0">
                <a:solidFill>
                  <a:srgbClr val="FF0000"/>
                </a:solidFill>
                <a:latin typeface="宋体" pitchFamily="2" charset="-122"/>
              </a:rPr>
              <a:t> </a:t>
            </a:r>
          </a:p>
          <a:p>
            <a:r>
              <a:rPr lang="zh-CN" altLang="en-US" dirty="0">
                <a:latin typeface="宋体" pitchFamily="2" charset="-122"/>
              </a:rPr>
              <a:t>生成</a:t>
            </a:r>
            <a:r>
              <a:rPr lang="zh-CN" altLang="en-US" dirty="0">
                <a:latin typeface="Times New Roman" charset="0"/>
              </a:rPr>
              <a:t>安全规则或者授权规则</a:t>
            </a:r>
            <a:r>
              <a:rPr lang="zh-CN" altLang="en-US" dirty="0">
                <a:latin typeface="宋体" pitchFamily="2" charset="-122"/>
              </a:rPr>
              <a:t>。</a:t>
            </a:r>
          </a:p>
        </p:txBody>
      </p:sp>
      <p:graphicFrame>
        <p:nvGraphicFramePr>
          <p:cNvPr id="2050" name="Object 3"/>
          <p:cNvGraphicFramePr>
            <a:graphicFrameLocks noChangeAspect="1"/>
          </p:cNvGraphicFramePr>
          <p:nvPr/>
        </p:nvGraphicFramePr>
        <p:xfrm>
          <a:off x="457200" y="2198688"/>
          <a:ext cx="5410200" cy="585787"/>
        </p:xfrm>
        <a:graphic>
          <a:graphicData uri="http://schemas.openxmlformats.org/presentationml/2006/ole">
            <mc:AlternateContent xmlns:mc="http://schemas.openxmlformats.org/markup-compatibility/2006">
              <mc:Choice xmlns:v="urn:schemas-microsoft-com:vml" Requires="v">
                <p:oleObj spid="_x0000_s2147" r:id="rId3" imgW="3019044" imgH="324612" progId="Word.Picture.8">
                  <p:embed/>
                </p:oleObj>
              </mc:Choice>
              <mc:Fallback>
                <p:oleObj r:id="rId3" imgW="3019044" imgH="324612" progId="Word.Picture.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98688"/>
                        <a:ext cx="54102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5"/>
          <p:cNvSpPr txBox="1">
            <a:spLocks noChangeArrowheads="1"/>
          </p:cNvSpPr>
          <p:nvPr/>
        </p:nvSpPr>
        <p:spPr bwMode="auto">
          <a:xfrm>
            <a:off x="228600" y="2714620"/>
            <a:ext cx="8686800" cy="3785652"/>
          </a:xfrm>
          <a:prstGeom prst="rect">
            <a:avLst/>
          </a:prstGeom>
          <a:noFill/>
          <a:ln w="9525">
            <a:noFill/>
            <a:miter lim="800000"/>
            <a:headEnd/>
            <a:tailEnd/>
          </a:ln>
        </p:spPr>
        <p:txBody>
          <a:bodyPr>
            <a:spAutoFit/>
          </a:bodyPr>
          <a:lstStyle/>
          <a:p>
            <a:r>
              <a:rPr lang="zh-CN" altLang="en-US" dirty="0">
                <a:latin typeface="Times New Roman" charset="0"/>
              </a:rPr>
              <a:t>数据对象名：模式、子模式、表</a:t>
            </a:r>
            <a:r>
              <a:rPr lang="zh-CN" altLang="en-US" dirty="0" smtClean="0">
                <a:latin typeface="Times New Roman" charset="0"/>
              </a:rPr>
              <a:t>、索引、视图、属性</a:t>
            </a:r>
            <a:r>
              <a:rPr lang="zh-CN" altLang="en-US" dirty="0">
                <a:latin typeface="Times New Roman" charset="0"/>
              </a:rPr>
              <a:t>	</a:t>
            </a:r>
            <a:r>
              <a:rPr lang="zh-CN" altLang="en-US" dirty="0"/>
              <a:t> </a:t>
            </a:r>
            <a:r>
              <a:rPr lang="en-US" altLang="zh-CN" dirty="0"/>
              <a:t>(</a:t>
            </a:r>
            <a:r>
              <a:rPr lang="zh-CN" altLang="en-US" dirty="0"/>
              <a:t>不同粒度</a:t>
            </a:r>
            <a:r>
              <a:rPr lang="en-US" altLang="zh-CN" dirty="0"/>
              <a:t>)</a:t>
            </a:r>
          </a:p>
          <a:p>
            <a:r>
              <a:rPr lang="zh-CN" altLang="en-US" dirty="0">
                <a:latin typeface="Times New Roman" charset="0"/>
              </a:rPr>
              <a:t>操作类型：</a:t>
            </a:r>
            <a:r>
              <a:rPr lang="zh-CN" altLang="en-US" dirty="0"/>
              <a:t>  </a:t>
            </a:r>
            <a:r>
              <a:rPr lang="en-US" altLang="zh-CN" dirty="0"/>
              <a:t>Create, Select, update, insert, all</a:t>
            </a:r>
          </a:p>
          <a:p>
            <a:r>
              <a:rPr lang="zh-CN" altLang="en-US" dirty="0">
                <a:latin typeface="Times New Roman" charset="0"/>
              </a:rPr>
              <a:t>其它：</a:t>
            </a:r>
            <a:r>
              <a:rPr lang="zh-CN" altLang="en-US" dirty="0"/>
              <a:t>      </a:t>
            </a:r>
            <a:r>
              <a:rPr lang="zh-CN" altLang="en-US" dirty="0">
                <a:latin typeface="Times New Roman" charset="0"/>
              </a:rPr>
              <a:t>如操作时间、范围，</a:t>
            </a:r>
            <a:r>
              <a:rPr lang="en-US" altLang="zh-CN" dirty="0">
                <a:latin typeface="Times New Roman" charset="0"/>
              </a:rPr>
              <a:t>…</a:t>
            </a:r>
            <a:endParaRPr lang="en-US" altLang="zh-CN" dirty="0"/>
          </a:p>
          <a:p>
            <a:r>
              <a:rPr lang="en-US" altLang="zh-CN" dirty="0">
                <a:solidFill>
                  <a:srgbClr val="FF0000"/>
                </a:solidFill>
                <a:ea typeface="黑体" pitchFamily="2" charset="-122"/>
              </a:rPr>
              <a:t>2</a:t>
            </a:r>
            <a:r>
              <a:rPr lang="zh-CN" altLang="en-US" dirty="0">
                <a:solidFill>
                  <a:srgbClr val="FF0000"/>
                </a:solidFill>
                <a:ea typeface="黑体" pitchFamily="2" charset="-122"/>
              </a:rPr>
              <a:t>）</a:t>
            </a:r>
            <a:r>
              <a:rPr lang="zh-CN" altLang="en-US" dirty="0">
                <a:solidFill>
                  <a:srgbClr val="FF0000"/>
                </a:solidFill>
                <a:latin typeface="Times New Roman" charset="0"/>
              </a:rPr>
              <a:t>用户权限的检查</a:t>
            </a:r>
            <a:r>
              <a:rPr lang="zh-CN" altLang="en-US" dirty="0">
                <a:solidFill>
                  <a:srgbClr val="FF0000"/>
                </a:solidFill>
                <a:ea typeface="黑体" pitchFamily="2" charset="-122"/>
              </a:rPr>
              <a:t> </a:t>
            </a:r>
          </a:p>
          <a:p>
            <a:pPr algn="just"/>
            <a:r>
              <a:rPr lang="en-US" altLang="zh-CN" dirty="0"/>
              <a:t>DBMS</a:t>
            </a:r>
            <a:r>
              <a:rPr lang="zh-CN" altLang="en-US" dirty="0" smtClean="0">
                <a:latin typeface="Times New Roman" charset="0"/>
              </a:rPr>
              <a:t>查找数据字典，</a:t>
            </a:r>
            <a:r>
              <a:rPr lang="zh-CN" altLang="en-US" dirty="0">
                <a:latin typeface="Times New Roman" charset="0"/>
              </a:rPr>
              <a:t>并控制用户的存取权限</a:t>
            </a:r>
            <a:r>
              <a:rPr lang="zh-CN" altLang="en-US" dirty="0" smtClean="0">
                <a:latin typeface="Times New Roman" charset="0"/>
              </a:rPr>
              <a:t>。</a:t>
            </a:r>
            <a:endParaRPr lang="zh-CN" altLang="en-US" dirty="0">
              <a:latin typeface="Times New Roman" charset="0"/>
            </a:endParaRPr>
          </a:p>
          <a:p>
            <a:r>
              <a:rPr lang="zh-CN" altLang="en-US" dirty="0">
                <a:latin typeface="Times New Roman" charset="0"/>
              </a:rPr>
              <a:t>上述这两部分合起来可以作为</a:t>
            </a:r>
            <a:r>
              <a:rPr lang="en-US" altLang="zh-CN" dirty="0"/>
              <a:t>DBMS</a:t>
            </a:r>
            <a:r>
              <a:rPr lang="zh-CN" altLang="en-US" dirty="0">
                <a:latin typeface="Times New Roman" charset="0"/>
              </a:rPr>
              <a:t>的一个安全子系统。</a:t>
            </a:r>
          </a:p>
          <a:p>
            <a:endParaRPr lang="zh-CN" altLang="en-US" dirty="0">
              <a:latin typeface="Times New Roman" charset="0"/>
            </a:endParaRPr>
          </a:p>
          <a:p>
            <a:r>
              <a:rPr lang="zh-CN" altLang="en-US" dirty="0">
                <a:latin typeface="Times New Roman" charset="0"/>
              </a:rPr>
              <a:t>存取控制分为</a:t>
            </a:r>
            <a:r>
              <a:rPr lang="zh-CN" altLang="en-US" dirty="0">
                <a:solidFill>
                  <a:srgbClr val="FF0000"/>
                </a:solidFill>
                <a:latin typeface="Times New Roman" charset="0"/>
              </a:rPr>
              <a:t>自主存取控制</a:t>
            </a:r>
            <a:r>
              <a:rPr lang="zh-CN" altLang="en-US" dirty="0">
                <a:latin typeface="Times New Roman" charset="0"/>
              </a:rPr>
              <a:t>和</a:t>
            </a:r>
            <a:r>
              <a:rPr lang="zh-CN" altLang="en-US" dirty="0">
                <a:solidFill>
                  <a:srgbClr val="FF0000"/>
                </a:solidFill>
                <a:latin typeface="Times New Roman" charset="0"/>
              </a:rPr>
              <a:t>强制存取控制</a:t>
            </a:r>
            <a:r>
              <a:rPr lang="zh-CN" altLang="en-US" dirty="0">
                <a:latin typeface="Times New Roman" charset="0"/>
              </a:rPr>
              <a:t>，其中强制存取控制的安全级别较高。 </a:t>
            </a:r>
            <a:r>
              <a:rPr lang="zh-CN" altLang="en-US" dirty="0">
                <a:ea typeface="黑体" pitchFamily="2" charset="-122"/>
              </a:rPr>
              <a:t> </a:t>
            </a:r>
          </a:p>
        </p:txBody>
      </p:sp>
      <p:sp>
        <p:nvSpPr>
          <p:cNvPr id="5" name="灯片编号占位符 4"/>
          <p:cNvSpPr>
            <a:spLocks noGrp="1"/>
          </p:cNvSpPr>
          <p:nvPr>
            <p:ph type="sldNum" sz="quarter" idx="12"/>
          </p:nvPr>
        </p:nvSpPr>
        <p:spPr/>
        <p:txBody>
          <a:bodyPr/>
          <a:lstStyle/>
          <a:p>
            <a:pPr>
              <a:defRPr/>
            </a:pPr>
            <a:fld id="{E939F6ED-590C-4520-813E-A6C349A589CE}"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6"/>
          <p:cNvSpPr txBox="1">
            <a:spLocks noChangeArrowheads="1"/>
          </p:cNvSpPr>
          <p:nvPr/>
        </p:nvSpPr>
        <p:spPr bwMode="auto">
          <a:xfrm>
            <a:off x="288925" y="911726"/>
            <a:ext cx="8550275" cy="4616648"/>
          </a:xfrm>
          <a:prstGeom prst="rect">
            <a:avLst/>
          </a:prstGeom>
          <a:noFill/>
          <a:ln w="9525">
            <a:noFill/>
            <a:miter lim="800000"/>
            <a:headEnd/>
            <a:tailEnd/>
          </a:ln>
        </p:spPr>
        <p:txBody>
          <a:bodyPr wrap="square">
            <a:spAutoFit/>
          </a:bodyPr>
          <a:lstStyle/>
          <a:p>
            <a:r>
              <a:rPr lang="zh-CN" altLang="en-US" sz="2800" dirty="0">
                <a:solidFill>
                  <a:srgbClr val="FF0000"/>
                </a:solidFill>
                <a:latin typeface="Times New Roman" charset="0"/>
              </a:rPr>
              <a:t>自主存取控制</a:t>
            </a:r>
            <a:r>
              <a:rPr lang="zh-CN" altLang="en-US" sz="2800" dirty="0">
                <a:latin typeface="Times New Roman" charset="0"/>
              </a:rPr>
              <a:t>（</a:t>
            </a:r>
            <a:r>
              <a:rPr lang="en-US" altLang="zh-CN" sz="2800" dirty="0" smtClean="0">
                <a:latin typeface="Times New Roman" charset="0"/>
              </a:rPr>
              <a:t>DAC</a:t>
            </a:r>
            <a:r>
              <a:rPr lang="zh-CN" altLang="en-US" sz="2800" dirty="0" smtClean="0">
                <a:latin typeface="Times New Roman" charset="0"/>
              </a:rPr>
              <a:t>，</a:t>
            </a:r>
            <a:r>
              <a:rPr lang="en-US" altLang="zh-CN" sz="2800" dirty="0" smtClean="0">
                <a:latin typeface="Times New Roman" charset="0"/>
              </a:rPr>
              <a:t>Discretionary</a:t>
            </a:r>
            <a:r>
              <a:rPr lang="zh-CN" altLang="en-US" sz="2800" dirty="0" smtClean="0">
                <a:latin typeface="Times New Roman" charset="0"/>
              </a:rPr>
              <a:t>）</a:t>
            </a:r>
            <a:r>
              <a:rPr lang="zh-CN" altLang="en-US" sz="2800" dirty="0">
                <a:latin typeface="Times New Roman" charset="0"/>
              </a:rPr>
              <a:t>：不同的用户有不同的存取权限，而且用户可以自主的将自己的权限授予其它用户。</a:t>
            </a:r>
          </a:p>
          <a:p>
            <a:endParaRPr lang="zh-CN" altLang="en-US" sz="2800" dirty="0">
              <a:latin typeface="Times New Roman" charset="0"/>
            </a:endParaRPr>
          </a:p>
          <a:p>
            <a:r>
              <a:rPr lang="zh-CN" altLang="en-US" sz="2800" dirty="0">
                <a:solidFill>
                  <a:srgbClr val="FF0000"/>
                </a:solidFill>
                <a:latin typeface="Times New Roman" charset="0"/>
              </a:rPr>
              <a:t>强制存取控制</a:t>
            </a:r>
            <a:r>
              <a:rPr lang="zh-CN" altLang="en-US" sz="2800" dirty="0">
                <a:latin typeface="Times New Roman" charset="0"/>
              </a:rPr>
              <a:t>（</a:t>
            </a:r>
            <a:r>
              <a:rPr lang="en-US" altLang="zh-CN" sz="2800" dirty="0" smtClean="0">
                <a:latin typeface="Times New Roman" charset="0"/>
              </a:rPr>
              <a:t>MAC</a:t>
            </a:r>
            <a:r>
              <a:rPr lang="zh-CN" altLang="en-US" sz="2800" dirty="0" smtClean="0">
                <a:latin typeface="Times New Roman" charset="0"/>
              </a:rPr>
              <a:t>，</a:t>
            </a:r>
            <a:r>
              <a:rPr lang="en-US" altLang="zh-CN" sz="2800" dirty="0" smtClean="0">
                <a:latin typeface="Times New Roman" charset="0"/>
              </a:rPr>
              <a:t>Mandatory</a:t>
            </a:r>
            <a:r>
              <a:rPr lang="zh-CN" altLang="en-US" sz="2800" dirty="0" smtClean="0">
                <a:latin typeface="Times New Roman" charset="0"/>
              </a:rPr>
              <a:t>）</a:t>
            </a:r>
            <a:r>
              <a:rPr lang="zh-CN" altLang="en-US" sz="2800" dirty="0">
                <a:latin typeface="Times New Roman" charset="0"/>
              </a:rPr>
              <a:t>： </a:t>
            </a:r>
            <a:r>
              <a:rPr lang="zh-CN" altLang="en-US" sz="2800" dirty="0" smtClean="0">
                <a:latin typeface="Times New Roman" charset="0"/>
              </a:rPr>
              <a:t>依据密级实施权限控制。</a:t>
            </a:r>
            <a:endParaRPr lang="en-US" altLang="zh-CN" sz="2800" dirty="0" smtClean="0">
              <a:latin typeface="Times New Roman" charset="0"/>
            </a:endParaRPr>
          </a:p>
          <a:p>
            <a:r>
              <a:rPr lang="zh-CN" altLang="en-US" sz="2800" dirty="0" smtClean="0">
                <a:solidFill>
                  <a:schemeClr val="accent1"/>
                </a:solidFill>
                <a:latin typeface="Times New Roman" charset="0"/>
              </a:rPr>
              <a:t>相关</a:t>
            </a:r>
            <a:r>
              <a:rPr lang="zh-CN" altLang="en-US" sz="2800" dirty="0">
                <a:solidFill>
                  <a:schemeClr val="accent1"/>
                </a:solidFill>
                <a:latin typeface="Times New Roman" charset="0"/>
              </a:rPr>
              <a:t>概念（主体、客体</a:t>
            </a:r>
            <a:r>
              <a:rPr lang="zh-CN" altLang="en-US" sz="2800" dirty="0" smtClean="0">
                <a:solidFill>
                  <a:schemeClr val="accent1"/>
                </a:solidFill>
                <a:latin typeface="Times New Roman" charset="0"/>
              </a:rPr>
              <a:t>、许可证级别、敏感度标记）</a:t>
            </a:r>
            <a:endParaRPr lang="zh-CN" altLang="en-US" sz="2800" dirty="0">
              <a:solidFill>
                <a:schemeClr val="accent1"/>
              </a:solidFill>
              <a:latin typeface="Times New Roman" charset="0"/>
            </a:endParaRPr>
          </a:p>
          <a:p>
            <a:pPr>
              <a:spcBef>
                <a:spcPct val="50000"/>
              </a:spcBef>
            </a:pPr>
            <a:r>
              <a:rPr lang="zh-CN" altLang="en-US" sz="2800" dirty="0" smtClean="0">
                <a:latin typeface="Times New Roman" charset="0"/>
              </a:rPr>
              <a:t>        强制</a:t>
            </a:r>
            <a:r>
              <a:rPr lang="zh-CN" altLang="en-US" sz="2800" dirty="0">
                <a:latin typeface="Times New Roman" charset="0"/>
              </a:rPr>
              <a:t>存取控制适用于对资料有严格而固定密级分类的部门。 “资料”对象被标定以相应的保密级别，每个用户被授予相应每个保密级别的许可证</a:t>
            </a:r>
            <a:r>
              <a:rPr lang="zh-CN" altLang="en-US" sz="2800" dirty="0" smtClean="0">
                <a:latin typeface="Times New Roman" charset="0"/>
              </a:rPr>
              <a:t>。</a:t>
            </a:r>
            <a:endParaRPr lang="zh-CN" altLang="en-US" sz="2800" dirty="0">
              <a:latin typeface="Times New Roman" charset="0"/>
            </a:endParaRPr>
          </a:p>
        </p:txBody>
      </p:sp>
      <p:sp>
        <p:nvSpPr>
          <p:cNvPr id="3" name="灯片编号占位符 2"/>
          <p:cNvSpPr>
            <a:spLocks noGrp="1"/>
          </p:cNvSpPr>
          <p:nvPr>
            <p:ph type="sldNum" sz="quarter" idx="12"/>
          </p:nvPr>
        </p:nvSpPr>
        <p:spPr/>
        <p:txBody>
          <a:bodyPr/>
          <a:lstStyle/>
          <a:p>
            <a:pPr>
              <a:defRPr/>
            </a:pPr>
            <a:fld id="{69EB175C-F20A-4D5B-BF88-DE86B2053B5E}"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28670"/>
            <a:ext cx="8686800" cy="4389120"/>
          </a:xfrm>
        </p:spPr>
        <p:txBody>
          <a:bodyPr/>
          <a:lstStyle/>
          <a:p>
            <a:pPr marL="0" indent="0">
              <a:spcBef>
                <a:spcPct val="50000"/>
              </a:spcBef>
              <a:buNone/>
            </a:pPr>
            <a:r>
              <a:rPr lang="zh-CN" altLang="en-US" dirty="0" smtClean="0">
                <a:latin typeface="Times New Roman" charset="0"/>
              </a:rPr>
              <a:t>强制存取控制的读写规则：用户只能</a:t>
            </a:r>
          </a:p>
          <a:p>
            <a:pPr marL="0" indent="0">
              <a:spcBef>
                <a:spcPct val="50000"/>
              </a:spcBef>
              <a:buNone/>
            </a:pPr>
            <a:r>
              <a:rPr lang="en-US" altLang="zh-CN" dirty="0" smtClean="0">
                <a:solidFill>
                  <a:srgbClr val="FF0000"/>
                </a:solidFill>
                <a:latin typeface="Times New Roman" charset="0"/>
              </a:rPr>
              <a:t>1</a:t>
            </a:r>
            <a:r>
              <a:rPr lang="zh-CN" altLang="en-US" dirty="0" smtClean="0">
                <a:solidFill>
                  <a:srgbClr val="FF0000"/>
                </a:solidFill>
                <a:latin typeface="Times New Roman" charset="0"/>
              </a:rPr>
              <a:t>）</a:t>
            </a:r>
            <a:r>
              <a:rPr lang="zh-CN" altLang="en-US" b="1" dirty="0" smtClean="0">
                <a:solidFill>
                  <a:srgbClr val="FF0000"/>
                </a:solidFill>
                <a:latin typeface="微软雅黑" panose="020B0503020204020204" pitchFamily="34" charset="-122"/>
                <a:ea typeface="微软雅黑" panose="020B0503020204020204" pitchFamily="34" charset="-122"/>
              </a:rPr>
              <a:t>读取</a:t>
            </a:r>
            <a:r>
              <a:rPr lang="zh-CN" altLang="en-US" dirty="0" smtClean="0">
                <a:solidFill>
                  <a:srgbClr val="FF0000"/>
                </a:solidFill>
                <a:latin typeface="Times New Roman" charset="0"/>
              </a:rPr>
              <a:t>保密级别小于或者等于自身许可证级别的资料；</a:t>
            </a:r>
          </a:p>
          <a:p>
            <a:pPr marL="0" indent="0">
              <a:spcBef>
                <a:spcPct val="50000"/>
              </a:spcBef>
              <a:buNone/>
            </a:pPr>
            <a:r>
              <a:rPr lang="en-US" altLang="zh-CN" dirty="0" smtClean="0">
                <a:solidFill>
                  <a:srgbClr val="FF0000"/>
                </a:solidFill>
                <a:latin typeface="Times New Roman" charset="0"/>
              </a:rPr>
              <a:t>2</a:t>
            </a:r>
            <a:r>
              <a:rPr lang="zh-CN" altLang="en-US" dirty="0" smtClean="0">
                <a:solidFill>
                  <a:srgbClr val="FF0000"/>
                </a:solidFill>
                <a:latin typeface="Times New Roman" charset="0"/>
              </a:rPr>
              <a:t>）</a:t>
            </a:r>
            <a:r>
              <a:rPr lang="zh-CN" altLang="en-US" b="1" dirty="0">
                <a:solidFill>
                  <a:srgbClr val="FF0000"/>
                </a:solidFill>
                <a:latin typeface="微软雅黑" panose="020B0503020204020204" pitchFamily="34" charset="-122"/>
                <a:ea typeface="微软雅黑" panose="020B0503020204020204" pitchFamily="34" charset="-122"/>
              </a:rPr>
              <a:t>修改</a:t>
            </a:r>
            <a:r>
              <a:rPr lang="zh-CN" altLang="en-US" dirty="0" smtClean="0">
                <a:solidFill>
                  <a:srgbClr val="FF0000"/>
                </a:solidFill>
                <a:latin typeface="Times New Roman" charset="0"/>
              </a:rPr>
              <a:t>保密级别大于或者等于自身许可证级别的资料。</a:t>
            </a:r>
          </a:p>
          <a:p>
            <a:pPr marL="0" indent="0">
              <a:spcBef>
                <a:spcPct val="50000"/>
              </a:spcBef>
              <a:buNone/>
            </a:pPr>
            <a:endParaRPr lang="en-US" altLang="zh-CN" dirty="0" smtClean="0">
              <a:latin typeface="Times New Roman" charset="0"/>
            </a:endParaRPr>
          </a:p>
          <a:p>
            <a:pPr marL="0" indent="0">
              <a:spcBef>
                <a:spcPct val="50000"/>
              </a:spcBef>
              <a:buNone/>
            </a:pPr>
            <a:r>
              <a:rPr lang="zh-CN" altLang="en-US" dirty="0" smtClean="0">
                <a:latin typeface="Times New Roman" charset="0"/>
              </a:rPr>
              <a:t>强制存取控制中密级标记和数据是不可分割的整体。</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533400" y="357166"/>
            <a:ext cx="7851648" cy="2185990"/>
          </a:xfrm>
        </p:spPr>
        <p:txBody>
          <a:bodyPr>
            <a:normAutofit/>
          </a:bodyPr>
          <a:lstStyle/>
          <a:p>
            <a:pPr algn="l"/>
            <a:r>
              <a:rPr lang="zh-CN" altLang="en-US" dirty="0" smtClean="0"/>
              <a:t>安全：</a:t>
            </a:r>
            <a:r>
              <a:rPr lang="en-US" altLang="zh-CN" dirty="0" smtClean="0"/>
              <a:t>99</a:t>
            </a:r>
            <a:r>
              <a:rPr lang="zh-CN" altLang="en-US" dirty="0" smtClean="0"/>
              <a:t>分等于</a:t>
            </a:r>
            <a:r>
              <a:rPr lang="en-US" altLang="zh-CN" dirty="0" smtClean="0"/>
              <a:t>0</a:t>
            </a:r>
            <a:r>
              <a:rPr lang="zh-CN" altLang="en-US" dirty="0" smtClean="0"/>
              <a:t>分</a:t>
            </a:r>
            <a:r>
              <a:rPr lang="en-US" altLang="zh-CN" dirty="0" smtClean="0"/>
              <a:t/>
            </a:r>
            <a:br>
              <a:rPr lang="en-US" altLang="zh-CN" dirty="0" smtClean="0"/>
            </a:br>
            <a:r>
              <a:rPr lang="zh-CN" altLang="en-US" dirty="0" smtClean="0"/>
              <a:t>“什么是秘密？”</a:t>
            </a:r>
            <a:endParaRPr lang="zh-CN" altLang="en-US" dirty="0"/>
          </a:p>
        </p:txBody>
      </p:sp>
      <p:sp>
        <p:nvSpPr>
          <p:cNvPr id="6" name="副标题 5"/>
          <p:cNvSpPr>
            <a:spLocks noGrp="1"/>
          </p:cNvSpPr>
          <p:nvPr>
            <p:ph type="subTitle" idx="1"/>
          </p:nvPr>
        </p:nvSpPr>
        <p:spPr>
          <a:xfrm>
            <a:off x="533400" y="2605094"/>
            <a:ext cx="7854696" cy="3752864"/>
          </a:xfrm>
        </p:spPr>
        <p:txBody>
          <a:bodyPr/>
          <a:lstStyle/>
          <a:p>
            <a:pPr algn="l"/>
            <a:r>
              <a:rPr lang="zh-CN" altLang="en-US" dirty="0" smtClean="0">
                <a:latin typeface="Verdana" pitchFamily="34" charset="0"/>
              </a:rPr>
              <a:t>    美国海军</a:t>
            </a:r>
            <a:r>
              <a:rPr lang="en-US" altLang="zh-CN" dirty="0" smtClean="0">
                <a:latin typeface="Verdana" pitchFamily="34" charset="0"/>
              </a:rPr>
              <a:t>2007</a:t>
            </a:r>
            <a:r>
              <a:rPr lang="zh-CN" altLang="en-US" dirty="0" smtClean="0">
                <a:latin typeface="Verdana" pitchFamily="34" charset="0"/>
              </a:rPr>
              <a:t>年</a:t>
            </a:r>
            <a:r>
              <a:rPr lang="en-US" altLang="zh-CN" dirty="0" smtClean="0">
                <a:latin typeface="Verdana" pitchFamily="34" charset="0"/>
              </a:rPr>
              <a:t>8</a:t>
            </a:r>
            <a:r>
              <a:rPr lang="zh-CN" altLang="en-US" dirty="0" smtClean="0">
                <a:latin typeface="Verdana" pitchFamily="34" charset="0"/>
              </a:rPr>
              <a:t>月禁止一段视频录像继续在著名视频网站“</a:t>
            </a:r>
            <a:r>
              <a:rPr lang="en-US" altLang="zh-CN" dirty="0" smtClean="0">
                <a:latin typeface="Verdana" pitchFamily="34" charset="0"/>
              </a:rPr>
              <a:t>YouTube”</a:t>
            </a:r>
            <a:r>
              <a:rPr lang="zh-CN" altLang="en-US" dirty="0" smtClean="0">
                <a:latin typeface="Verdana" pitchFamily="34" charset="0"/>
              </a:rPr>
              <a:t>上播出，因为录像中有美国海军圣迭戈基地“罗纳德</a:t>
            </a:r>
            <a:r>
              <a:rPr lang="en-US" altLang="zh-CN" dirty="0" smtClean="0">
                <a:latin typeface="Verdana" pitchFamily="34" charset="0"/>
              </a:rPr>
              <a:t>·</a:t>
            </a:r>
            <a:r>
              <a:rPr lang="zh-CN" altLang="en-US" dirty="0" smtClean="0">
                <a:latin typeface="Verdana" pitchFamily="34" charset="0"/>
              </a:rPr>
              <a:t>里根”号核动力航空母舰上的画面，涉嫌泄密。</a:t>
            </a:r>
            <a:endParaRPr lang="en-US" altLang="zh-CN" dirty="0" smtClean="0">
              <a:latin typeface="Verdana" pitchFamily="34" charset="0"/>
            </a:endParaRPr>
          </a:p>
          <a:p>
            <a:pPr algn="l"/>
            <a:r>
              <a:rPr lang="zh-CN" altLang="en-US" dirty="0" smtClean="0">
                <a:latin typeface="Verdana" pitchFamily="34" charset="0"/>
              </a:rPr>
              <a:t>  （有关部门认为任何与航空母舰上核反应堆有关的图像都属高度军事机密）。</a:t>
            </a:r>
            <a:r>
              <a:rPr lang="zh-CN" altLang="en-US" dirty="0" smtClean="0">
                <a:solidFill>
                  <a:srgbClr val="FF0000"/>
                </a:solidFill>
                <a:latin typeface="Verdana" pitchFamily="34" charset="0"/>
              </a:rPr>
              <a:t>令海军官员真正感到不安的是，录像中出现几处士兵采取错误方式操作安全设备的场景，</a:t>
            </a:r>
            <a:r>
              <a:rPr lang="zh-CN" altLang="en-US" dirty="0" smtClean="0">
                <a:latin typeface="Verdana" pitchFamily="34" charset="0"/>
              </a:rPr>
              <a:t>有关部门担心这有损海军形象，或对人们构成误导</a:t>
            </a:r>
            <a:endParaRPr lang="zh-CN" altLang="en-US" dirty="0">
              <a:latin typeface="Verdana" pitchFamily="34" charset="0"/>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a:t>
            </a:fld>
            <a:endParaRPr lang="en-US" altLang="zh-CN"/>
          </a:p>
        </p:txBody>
      </p:sp>
      <p:sp>
        <p:nvSpPr>
          <p:cNvPr id="7" name="圆角矩形标注 6"/>
          <p:cNvSpPr/>
          <p:nvPr/>
        </p:nvSpPr>
        <p:spPr>
          <a:xfrm>
            <a:off x="5148064" y="6031038"/>
            <a:ext cx="2952328" cy="826962"/>
          </a:xfrm>
          <a:prstGeom prst="wedgeRoundRectCallout">
            <a:avLst>
              <a:gd name="adj1" fmla="val -78171"/>
              <a:gd name="adj2" fmla="val -527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不希望让别人知道的就是秘密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001_05_0001"/>
          <p:cNvPicPr>
            <a:picLocks noChangeAspect="1" noChangeArrowheads="1"/>
          </p:cNvPicPr>
          <p:nvPr/>
        </p:nvPicPr>
        <p:blipFill>
          <a:blip r:embed="rId2" cstate="print"/>
          <a:srcRect/>
          <a:stretch>
            <a:fillRect/>
          </a:stretch>
        </p:blipFill>
        <p:spPr bwMode="auto">
          <a:xfrm>
            <a:off x="3733800" y="981075"/>
            <a:ext cx="4106863" cy="4876800"/>
          </a:xfrm>
          <a:prstGeom prst="rect">
            <a:avLst/>
          </a:prstGeom>
          <a:noFill/>
          <a:ln w="9525">
            <a:noFill/>
            <a:miter lim="800000"/>
            <a:headEnd/>
            <a:tailEnd/>
          </a:ln>
        </p:spPr>
      </p:pic>
      <p:sp>
        <p:nvSpPr>
          <p:cNvPr id="11267" name="Text Box 3"/>
          <p:cNvSpPr txBox="1">
            <a:spLocks noChangeArrowheads="1"/>
          </p:cNvSpPr>
          <p:nvPr/>
        </p:nvSpPr>
        <p:spPr bwMode="auto">
          <a:xfrm>
            <a:off x="1524000" y="1357298"/>
            <a:ext cx="1904992"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最高密级主体</a:t>
            </a:r>
          </a:p>
        </p:txBody>
      </p:sp>
      <p:sp>
        <p:nvSpPr>
          <p:cNvPr id="11268" name="Text Box 4"/>
          <p:cNvSpPr txBox="1">
            <a:spLocks noChangeArrowheads="1"/>
          </p:cNvSpPr>
          <p:nvPr/>
        </p:nvSpPr>
        <p:spPr bwMode="auto">
          <a:xfrm>
            <a:off x="1600200" y="4748233"/>
            <a:ext cx="1900230"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最低密级主体</a:t>
            </a:r>
          </a:p>
        </p:txBody>
      </p:sp>
      <p:sp>
        <p:nvSpPr>
          <p:cNvPr id="11269" name="Text Box 5"/>
          <p:cNvSpPr txBox="1">
            <a:spLocks noChangeArrowheads="1"/>
          </p:cNvSpPr>
          <p:nvPr/>
        </p:nvSpPr>
        <p:spPr bwMode="auto">
          <a:xfrm>
            <a:off x="228600" y="752475"/>
            <a:ext cx="2927350" cy="457200"/>
          </a:xfrm>
          <a:prstGeom prst="rect">
            <a:avLst/>
          </a:prstGeom>
          <a:noFill/>
          <a:ln w="9525">
            <a:noFill/>
            <a:miter lim="800000"/>
            <a:headEnd/>
            <a:tailEnd/>
          </a:ln>
        </p:spPr>
        <p:txBody>
          <a:bodyPr wrap="none">
            <a:spAutoFit/>
          </a:bodyPr>
          <a:lstStyle/>
          <a:p>
            <a:r>
              <a:rPr lang="zh-CN" altLang="en-US"/>
              <a:t>强制存取控制原理：</a:t>
            </a:r>
          </a:p>
        </p:txBody>
      </p:sp>
      <p:sp>
        <p:nvSpPr>
          <p:cNvPr id="11270" name="AutoShape 6"/>
          <p:cNvSpPr>
            <a:spLocks noChangeArrowheads="1"/>
          </p:cNvSpPr>
          <p:nvPr/>
        </p:nvSpPr>
        <p:spPr bwMode="auto">
          <a:xfrm>
            <a:off x="8388350" y="5178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灯片编号占位符 6"/>
          <p:cNvSpPr>
            <a:spLocks noGrp="1"/>
          </p:cNvSpPr>
          <p:nvPr>
            <p:ph type="sldNum" sz="quarter" idx="12"/>
          </p:nvPr>
        </p:nvSpPr>
        <p:spPr/>
        <p:txBody>
          <a:bodyPr/>
          <a:lstStyle/>
          <a:p>
            <a:pPr>
              <a:defRPr/>
            </a:pPr>
            <a:fld id="{DC9F3FC5-B6A3-45B4-854C-52CD47CE8C6C}" type="slidenum">
              <a:rPr lang="en-US" altLang="zh-CN" smtClean="0"/>
              <a:pPr>
                <a:defRPr/>
              </a:pPr>
              <a:t>20</a:t>
            </a:fld>
            <a:endParaRPr lang="en-US" altLang="zh-CN"/>
          </a:p>
        </p:txBody>
      </p:sp>
      <p:sp>
        <p:nvSpPr>
          <p:cNvPr id="8" name="圆角矩形标注 7"/>
          <p:cNvSpPr/>
          <p:nvPr/>
        </p:nvSpPr>
        <p:spPr>
          <a:xfrm>
            <a:off x="3500430" y="5786454"/>
            <a:ext cx="2500330" cy="755524"/>
          </a:xfrm>
          <a:prstGeom prst="wedgeRoundRectCallout">
            <a:avLst>
              <a:gd name="adj1" fmla="val 18691"/>
              <a:gd name="adj2" fmla="val -747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防止信息泄露</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1000" y="669925"/>
            <a:ext cx="8382000" cy="1200150"/>
          </a:xfrm>
          <a:prstGeom prst="rect">
            <a:avLst/>
          </a:prstGeom>
          <a:noFill/>
          <a:ln w="9525">
            <a:noFill/>
            <a:miter lim="800000"/>
            <a:headEnd/>
            <a:tailEnd/>
          </a:ln>
        </p:spPr>
        <p:txBody>
          <a:bodyPr>
            <a:spAutoFit/>
          </a:bodyPr>
          <a:lstStyle/>
          <a:p>
            <a:pPr>
              <a:spcBef>
                <a:spcPct val="50000"/>
              </a:spcBef>
            </a:pPr>
            <a:r>
              <a:rPr lang="en-US" altLang="zh-CN" dirty="0">
                <a:latin typeface="Times New Roman" charset="0"/>
              </a:rPr>
              <a:t>        </a:t>
            </a:r>
            <a:r>
              <a:rPr lang="zh-CN" altLang="en-US" dirty="0">
                <a:latin typeface="Times New Roman" charset="0"/>
              </a:rPr>
              <a:t>较高安全级别的数据保护要包含较低级别的所有保护，所以</a:t>
            </a:r>
            <a:r>
              <a:rPr lang="zh-CN" altLang="en-US" dirty="0">
                <a:solidFill>
                  <a:srgbClr val="FF0000"/>
                </a:solidFill>
                <a:latin typeface="Times New Roman" charset="0"/>
              </a:rPr>
              <a:t>在实现强制存取控制（</a:t>
            </a:r>
            <a:r>
              <a:rPr lang="en-US" altLang="zh-CN" dirty="0">
                <a:solidFill>
                  <a:srgbClr val="FF0000"/>
                </a:solidFill>
              </a:rPr>
              <a:t>MAC</a:t>
            </a:r>
            <a:r>
              <a:rPr lang="zh-CN" altLang="en-US" dirty="0">
                <a:solidFill>
                  <a:srgbClr val="FF0000"/>
                </a:solidFill>
              </a:rPr>
              <a:t>，</a:t>
            </a:r>
            <a:r>
              <a:rPr lang="en-US" altLang="zh-CN" dirty="0">
                <a:solidFill>
                  <a:srgbClr val="FF0000"/>
                </a:solidFill>
              </a:rPr>
              <a:t>Mandatory</a:t>
            </a:r>
            <a:r>
              <a:rPr lang="zh-CN" altLang="en-US" dirty="0">
                <a:solidFill>
                  <a:srgbClr val="FF0000"/>
                </a:solidFill>
                <a:latin typeface="Times New Roman" charset="0"/>
              </a:rPr>
              <a:t>）时首先要实现自主存取控制（</a:t>
            </a:r>
            <a:r>
              <a:rPr lang="en-US" altLang="zh-CN" dirty="0">
                <a:solidFill>
                  <a:srgbClr val="FF0000"/>
                </a:solidFill>
              </a:rPr>
              <a:t>DAC</a:t>
            </a:r>
            <a:r>
              <a:rPr lang="zh-CN" altLang="en-US" dirty="0">
                <a:solidFill>
                  <a:srgbClr val="FF0000"/>
                </a:solidFill>
              </a:rPr>
              <a:t>，</a:t>
            </a:r>
            <a:r>
              <a:rPr lang="en-US" altLang="zh-CN" dirty="0">
                <a:solidFill>
                  <a:srgbClr val="FF0000"/>
                </a:solidFill>
              </a:rPr>
              <a:t>Discretionary</a:t>
            </a:r>
            <a:r>
              <a:rPr lang="zh-CN" altLang="en-US" dirty="0">
                <a:solidFill>
                  <a:srgbClr val="FF0000"/>
                </a:solidFill>
                <a:latin typeface="Times New Roman" charset="0"/>
              </a:rPr>
              <a:t>）</a:t>
            </a:r>
            <a:r>
              <a:rPr lang="zh-CN" altLang="en-US" dirty="0">
                <a:solidFill>
                  <a:srgbClr val="FF0000"/>
                </a:solidFill>
              </a:rPr>
              <a:t> </a:t>
            </a:r>
          </a:p>
        </p:txBody>
      </p:sp>
      <p:pic>
        <p:nvPicPr>
          <p:cNvPr id="10243" name="Picture 3" descr="安全机制"/>
          <p:cNvPicPr>
            <a:picLocks noChangeAspect="1" noChangeArrowheads="1"/>
          </p:cNvPicPr>
          <p:nvPr/>
        </p:nvPicPr>
        <p:blipFill>
          <a:blip r:embed="rId2" cstate="print"/>
          <a:srcRect/>
          <a:stretch>
            <a:fillRect/>
          </a:stretch>
        </p:blipFill>
        <p:spPr bwMode="auto">
          <a:xfrm>
            <a:off x="1447800" y="2003425"/>
            <a:ext cx="4876800" cy="456882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588DE408-867C-4E6A-BCBF-4F598C7B608E}"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229600" cy="5929354"/>
          </a:xfrm>
        </p:spPr>
        <p:txBody>
          <a:bodyPr/>
          <a:lstStyle/>
          <a:p>
            <a:pPr marL="0" indent="0">
              <a:buNone/>
            </a:pPr>
            <a:r>
              <a:rPr lang="en-US" altLang="zh-CN" b="1" dirty="0" smtClean="0">
                <a:ea typeface="黑体" pitchFamily="2" charset="-122"/>
              </a:rPr>
              <a:t>4. 1. 4  </a:t>
            </a:r>
            <a:r>
              <a:rPr lang="zh-CN" altLang="en-US" b="1" dirty="0" smtClean="0">
                <a:ea typeface="黑体" pitchFamily="2" charset="-122"/>
              </a:rPr>
              <a:t>授权（</a:t>
            </a:r>
            <a:r>
              <a:rPr lang="en-US" altLang="zh-CN" b="1" dirty="0" smtClean="0">
                <a:ea typeface="黑体" pitchFamily="2" charset="-122"/>
              </a:rPr>
              <a:t>Authorization</a:t>
            </a:r>
            <a:r>
              <a:rPr lang="zh-CN" altLang="en-US" b="1" dirty="0" smtClean="0">
                <a:ea typeface="黑体" pitchFamily="2" charset="-122"/>
              </a:rPr>
              <a:t>）与回收</a:t>
            </a:r>
          </a:p>
          <a:p>
            <a:pPr eaLnBrk="1" hangingPunct="1">
              <a:lnSpc>
                <a:spcPct val="120000"/>
              </a:lnSpc>
              <a:buFont typeface="Wingdings" pitchFamily="2" charset="2"/>
              <a:buNone/>
            </a:pPr>
            <a:r>
              <a:rPr lang="en-US" altLang="zh-CN" sz="2400" dirty="0" smtClean="0"/>
              <a:t>1</a:t>
            </a:r>
            <a:r>
              <a:rPr lang="zh-CN" altLang="en-US" sz="2400" dirty="0" smtClean="0"/>
              <a:t>）授权语句</a:t>
            </a:r>
          </a:p>
          <a:p>
            <a:pPr eaLnBrk="1" hangingPunct="1">
              <a:lnSpc>
                <a:spcPct val="120000"/>
              </a:lnSpc>
              <a:buFont typeface="Wingdings" pitchFamily="2" charset="2"/>
              <a:buNone/>
            </a:pPr>
            <a:r>
              <a:rPr lang="en-US" altLang="zh-CN" sz="2400" dirty="0" smtClean="0"/>
              <a:t>grant </a:t>
            </a:r>
            <a:r>
              <a:rPr lang="zh-CN" altLang="en-US" sz="2400" dirty="0" smtClean="0"/>
              <a:t>权限</a:t>
            </a:r>
            <a:r>
              <a:rPr lang="en-US" altLang="zh-CN" sz="2400" dirty="0" smtClean="0"/>
              <a:t>[</a:t>
            </a:r>
            <a:r>
              <a:rPr lang="zh-CN" altLang="en-US" sz="2400" dirty="0" smtClean="0"/>
              <a:t>，权限</a:t>
            </a:r>
            <a:r>
              <a:rPr lang="en-US" altLang="zh-CN" sz="2400" dirty="0" smtClean="0"/>
              <a:t>]</a:t>
            </a:r>
            <a:r>
              <a:rPr lang="en-US" altLang="zh-CN" sz="2400" dirty="0" smtClean="0">
                <a:latin typeface="Times New Roman" pitchFamily="18" charset="0"/>
              </a:rPr>
              <a:t>…</a:t>
            </a:r>
            <a:r>
              <a:rPr lang="en-US" altLang="zh-CN" sz="2400" dirty="0" smtClean="0"/>
              <a:t>[on </a:t>
            </a:r>
            <a:r>
              <a:rPr lang="zh-CN" altLang="en-US" sz="2400" dirty="0" smtClean="0"/>
              <a:t>对象类型   对象名</a:t>
            </a:r>
            <a:r>
              <a:rPr lang="en-US" altLang="zh-CN" sz="2400" dirty="0" smtClean="0"/>
              <a:t>] to </a:t>
            </a:r>
            <a:r>
              <a:rPr lang="zh-CN" altLang="en-US" sz="2400" dirty="0" smtClean="0"/>
              <a:t>用户</a:t>
            </a:r>
            <a:r>
              <a:rPr lang="en-US" altLang="zh-CN" sz="2400" dirty="0" smtClean="0"/>
              <a:t>[</a:t>
            </a:r>
            <a:r>
              <a:rPr lang="zh-CN" altLang="en-US" sz="2400" dirty="0" smtClean="0"/>
              <a:t>，用户</a:t>
            </a:r>
            <a:r>
              <a:rPr lang="en-US" altLang="zh-CN" sz="2400" dirty="0" smtClean="0"/>
              <a:t>]</a:t>
            </a:r>
            <a:r>
              <a:rPr lang="en-US" altLang="zh-CN" sz="2400" dirty="0" smtClean="0">
                <a:latin typeface="Times New Roman" pitchFamily="18" charset="0"/>
              </a:rPr>
              <a:t>…</a:t>
            </a:r>
            <a:endParaRPr lang="en-US" altLang="zh-CN" sz="2400" dirty="0" smtClean="0"/>
          </a:p>
          <a:p>
            <a:pPr eaLnBrk="1" hangingPunct="1">
              <a:lnSpc>
                <a:spcPct val="120000"/>
              </a:lnSpc>
              <a:buFont typeface="Wingdings" pitchFamily="2" charset="2"/>
              <a:buNone/>
            </a:pPr>
            <a:r>
              <a:rPr lang="en-US" altLang="zh-CN" sz="2400" dirty="0" smtClean="0"/>
              <a:t>[with grant option];</a:t>
            </a:r>
          </a:p>
          <a:p>
            <a:pPr eaLnBrk="1" hangingPunct="1">
              <a:lnSpc>
                <a:spcPct val="120000"/>
              </a:lnSpc>
              <a:buFont typeface="Wingdings" pitchFamily="2" charset="2"/>
              <a:buNone/>
            </a:pPr>
            <a:r>
              <a:rPr lang="en-US" altLang="zh-CN" sz="2400" dirty="0" smtClean="0"/>
              <a:t>①</a:t>
            </a:r>
            <a:r>
              <a:rPr lang="zh-CN" altLang="en-US" sz="2400" dirty="0" smtClean="0"/>
              <a:t>权限：</a:t>
            </a:r>
            <a:r>
              <a:rPr lang="en-US" altLang="zh-CN" sz="2400" dirty="0" smtClean="0"/>
              <a:t>select, update, delete, alter, create index, create table, All,</a:t>
            </a:r>
            <a:r>
              <a:rPr lang="en-US" altLang="zh-CN" sz="2400" dirty="0" smtClean="0">
                <a:latin typeface="Times New Roman" pitchFamily="18" charset="0"/>
              </a:rPr>
              <a:t>……</a:t>
            </a:r>
            <a:endParaRPr lang="en-US" altLang="zh-CN" sz="2400" dirty="0" smtClean="0"/>
          </a:p>
          <a:p>
            <a:pPr eaLnBrk="1" hangingPunct="1">
              <a:lnSpc>
                <a:spcPct val="120000"/>
              </a:lnSpc>
              <a:buFont typeface="Wingdings" pitchFamily="2" charset="2"/>
              <a:buNone/>
            </a:pPr>
            <a:r>
              <a:rPr lang="en-US" altLang="zh-CN" sz="2400" dirty="0" smtClean="0"/>
              <a:t>②</a:t>
            </a:r>
            <a:r>
              <a:rPr lang="zh-CN" altLang="en-US" sz="2400" dirty="0" smtClean="0"/>
              <a:t>对象名：关系名，视图名，</a:t>
            </a:r>
            <a:r>
              <a:rPr lang="en-US" altLang="zh-CN" sz="2400" dirty="0" smtClean="0"/>
              <a:t>db</a:t>
            </a:r>
            <a:r>
              <a:rPr lang="zh-CN" altLang="en-US" sz="2400" dirty="0" smtClean="0"/>
              <a:t>名</a:t>
            </a:r>
          </a:p>
          <a:p>
            <a:pPr eaLnBrk="1" hangingPunct="1">
              <a:lnSpc>
                <a:spcPct val="120000"/>
              </a:lnSpc>
              <a:buFont typeface="Wingdings" pitchFamily="2" charset="2"/>
              <a:buNone/>
            </a:pPr>
            <a:r>
              <a:rPr lang="zh-CN" altLang="en-US" sz="2400" dirty="0" smtClean="0"/>
              <a:t>③对象类型：</a:t>
            </a:r>
            <a:r>
              <a:rPr lang="en-US" altLang="zh-CN" sz="2400" dirty="0" smtClean="0"/>
              <a:t>table, view</a:t>
            </a:r>
            <a:r>
              <a:rPr lang="zh-CN" altLang="en-US" sz="2400" dirty="0" smtClean="0"/>
              <a:t>，</a:t>
            </a:r>
            <a:r>
              <a:rPr lang="en-US" altLang="zh-CN" sz="2400" dirty="0" smtClean="0"/>
              <a:t>db</a:t>
            </a:r>
          </a:p>
          <a:p>
            <a:pPr eaLnBrk="1" hangingPunct="1">
              <a:lnSpc>
                <a:spcPct val="120000"/>
              </a:lnSpc>
              <a:buFont typeface="Wingdings" pitchFamily="2" charset="2"/>
              <a:buNone/>
            </a:pPr>
            <a:r>
              <a:rPr lang="en-US" altLang="zh-CN" sz="2400" dirty="0" smtClean="0"/>
              <a:t>④with grant option:</a:t>
            </a:r>
            <a:r>
              <a:rPr lang="zh-CN" altLang="en-US" sz="2400" dirty="0" smtClean="0"/>
              <a:t>选用则表示可将它所拥有的权力转授其它用户。</a:t>
            </a:r>
          </a:p>
          <a:p>
            <a:pPr eaLnBrk="1" hangingPunct="1">
              <a:lnSpc>
                <a:spcPct val="120000"/>
              </a:lnSpc>
              <a:buFont typeface="Wingdings" pitchFamily="2" charset="2"/>
              <a:buNone/>
            </a:pPr>
            <a:r>
              <a:rPr lang="zh-CN" altLang="en-US" sz="2400" dirty="0" smtClean="0"/>
              <a:t>⑤ 用户：用户名</a:t>
            </a:r>
            <a:r>
              <a:rPr lang="en-US" altLang="zh-CN" sz="2400" dirty="0" smtClean="0"/>
              <a:t>/public</a:t>
            </a:r>
            <a:r>
              <a:rPr lang="en-US" altLang="zh-CN" sz="2400" dirty="0" smtClean="0">
                <a:latin typeface="Times New Roman" pitchFamily="18" charset="0"/>
              </a:rPr>
              <a:t>——</a:t>
            </a:r>
            <a:r>
              <a:rPr lang="zh-CN" altLang="en-US" sz="2400" dirty="0" smtClean="0"/>
              <a:t>所有用户。</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714380"/>
          </a:xfrm>
        </p:spPr>
        <p:txBody>
          <a:bodyPr/>
          <a:lstStyle/>
          <a:p>
            <a:pPr marL="0" indent="0">
              <a:buNone/>
            </a:pPr>
            <a:r>
              <a:rPr lang="zh-CN" altLang="en-US" sz="2800" dirty="0" smtClean="0"/>
              <a:t>⑥ 权限分配：</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23</a:t>
            </a:fld>
            <a:endParaRPr lang="en-US" altLang="zh-CN"/>
          </a:p>
        </p:txBody>
      </p:sp>
      <p:graphicFrame>
        <p:nvGraphicFramePr>
          <p:cNvPr id="38914" name="Object 2"/>
          <p:cNvGraphicFramePr>
            <a:graphicFrameLocks noChangeAspect="1"/>
          </p:cNvGraphicFramePr>
          <p:nvPr/>
        </p:nvGraphicFramePr>
        <p:xfrm>
          <a:off x="498475" y="1436688"/>
          <a:ext cx="8086725" cy="5083175"/>
        </p:xfrm>
        <a:graphic>
          <a:graphicData uri="http://schemas.openxmlformats.org/presentationml/2006/ole">
            <mc:AlternateContent xmlns:mc="http://schemas.openxmlformats.org/markup-compatibility/2006">
              <mc:Choice xmlns:v="urn:schemas-microsoft-com:vml" Requires="v">
                <p:oleObj spid="_x0000_s39011" name="Document" r:id="rId3" imgW="8655431" imgH="5446678" progId="Word.Document.8">
                  <p:embed/>
                </p:oleObj>
              </mc:Choice>
              <mc:Fallback>
                <p:oleObj name="Document" r:id="rId3" imgW="8655431" imgH="5446678" progId="Word.Document.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1436688"/>
                        <a:ext cx="8086725" cy="508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575" y="692696"/>
            <a:ext cx="8229600" cy="5663654"/>
          </a:xfrm>
        </p:spPr>
        <p:txBody>
          <a:bodyPr/>
          <a:lstStyle/>
          <a:p>
            <a:pPr marL="0" indent="0" eaLnBrk="1" hangingPunct="1">
              <a:lnSpc>
                <a:spcPct val="90000"/>
              </a:lnSpc>
              <a:buFont typeface="Wingdings" pitchFamily="2" charset="2"/>
              <a:buNone/>
            </a:pPr>
            <a:r>
              <a:rPr lang="zh-CN" altLang="en-US" sz="2400" dirty="0" smtClean="0"/>
              <a:t>例①：将</a:t>
            </a:r>
            <a:r>
              <a:rPr lang="en-US" altLang="zh-CN" sz="2400" dirty="0" smtClean="0"/>
              <a:t>student</a:t>
            </a:r>
            <a:r>
              <a:rPr lang="zh-CN" altLang="en-US" sz="2400" dirty="0" smtClean="0"/>
              <a:t>表的查询权授予所有用户</a:t>
            </a:r>
          </a:p>
          <a:p>
            <a:pPr marL="0" indent="0" eaLnBrk="1" hangingPunct="1">
              <a:lnSpc>
                <a:spcPct val="90000"/>
              </a:lnSpc>
              <a:buFont typeface="Wingdings" pitchFamily="2" charset="2"/>
              <a:buNone/>
            </a:pPr>
            <a:r>
              <a:rPr lang="en-US" altLang="zh-CN" sz="2400" dirty="0" smtClean="0">
                <a:solidFill>
                  <a:srgbClr val="0000FF"/>
                </a:solidFill>
              </a:rPr>
              <a:t>grant</a:t>
            </a:r>
            <a:r>
              <a:rPr lang="en-US" altLang="zh-CN" sz="2400" dirty="0" smtClean="0"/>
              <a:t> select </a:t>
            </a:r>
            <a:r>
              <a:rPr lang="en-US" altLang="zh-CN" sz="2400" dirty="0" smtClean="0">
                <a:solidFill>
                  <a:srgbClr val="0000FF"/>
                </a:solidFill>
              </a:rPr>
              <a:t>on</a:t>
            </a:r>
            <a:r>
              <a:rPr lang="en-US" altLang="zh-CN" sz="2400" dirty="0" smtClean="0"/>
              <a:t> </a:t>
            </a:r>
            <a:r>
              <a:rPr lang="en-US" altLang="zh-CN" sz="2400" dirty="0" smtClean="0">
                <a:solidFill>
                  <a:srgbClr val="0000FF"/>
                </a:solidFill>
              </a:rPr>
              <a:t>table</a:t>
            </a:r>
            <a:r>
              <a:rPr lang="en-US" altLang="zh-CN" sz="2400" dirty="0" smtClean="0"/>
              <a:t> student </a:t>
            </a:r>
            <a:r>
              <a:rPr lang="en-US" altLang="zh-CN" sz="2400" dirty="0" smtClean="0">
                <a:solidFill>
                  <a:srgbClr val="0000FF"/>
                </a:solidFill>
              </a:rPr>
              <a:t>to</a:t>
            </a:r>
            <a:r>
              <a:rPr lang="en-US" altLang="zh-CN" sz="2400" dirty="0" smtClean="0"/>
              <a:t> public </a:t>
            </a:r>
          </a:p>
          <a:p>
            <a:pPr marL="0" indent="0" eaLnBrk="1" hangingPunct="1">
              <a:lnSpc>
                <a:spcPct val="90000"/>
              </a:lnSpc>
              <a:buFont typeface="Wingdings" pitchFamily="2" charset="2"/>
              <a:buNone/>
            </a:pPr>
            <a:endParaRPr lang="en-US" altLang="zh-CN" sz="2400" dirty="0" smtClean="0"/>
          </a:p>
          <a:p>
            <a:pPr marL="0" indent="0" eaLnBrk="1" hangingPunct="1">
              <a:lnSpc>
                <a:spcPct val="90000"/>
              </a:lnSpc>
              <a:buFont typeface="Wingdings" pitchFamily="2" charset="2"/>
              <a:buNone/>
            </a:pPr>
            <a:r>
              <a:rPr lang="zh-CN" altLang="en-US" sz="2400" dirty="0" smtClean="0"/>
              <a:t>例②：将</a:t>
            </a:r>
            <a:r>
              <a:rPr lang="en-US" altLang="zh-CN" sz="2400" dirty="0" smtClean="0"/>
              <a:t>student</a:t>
            </a:r>
            <a:r>
              <a:rPr lang="zh-CN" altLang="en-US" sz="2400" dirty="0" smtClean="0"/>
              <a:t>关系的所有权限授予用户</a:t>
            </a:r>
            <a:r>
              <a:rPr lang="en-US" altLang="zh-CN" sz="2400" dirty="0" smtClean="0"/>
              <a:t>1</a:t>
            </a:r>
          </a:p>
          <a:p>
            <a:pPr marL="0" indent="0" eaLnBrk="1" hangingPunct="1">
              <a:lnSpc>
                <a:spcPct val="90000"/>
              </a:lnSpc>
              <a:buFont typeface="Wingdings" pitchFamily="2" charset="2"/>
              <a:buNone/>
            </a:pPr>
            <a:r>
              <a:rPr lang="en-US" altLang="zh-CN" sz="2400" dirty="0" smtClean="0">
                <a:solidFill>
                  <a:srgbClr val="0000FF"/>
                </a:solidFill>
              </a:rPr>
              <a:t>grant</a:t>
            </a:r>
            <a:r>
              <a:rPr lang="en-US" altLang="zh-CN" sz="2400" dirty="0" smtClean="0"/>
              <a:t> all </a:t>
            </a:r>
            <a:r>
              <a:rPr lang="en-US" altLang="zh-CN" sz="2400" dirty="0" smtClean="0">
                <a:solidFill>
                  <a:srgbClr val="0000FF"/>
                </a:solidFill>
              </a:rPr>
              <a:t>on table </a:t>
            </a:r>
            <a:r>
              <a:rPr lang="en-US" altLang="zh-CN" sz="2400" dirty="0" smtClean="0"/>
              <a:t>student </a:t>
            </a:r>
            <a:r>
              <a:rPr lang="en-US" altLang="zh-CN" sz="2400" dirty="0" smtClean="0">
                <a:solidFill>
                  <a:srgbClr val="0000FF"/>
                </a:solidFill>
              </a:rPr>
              <a:t>to</a:t>
            </a:r>
            <a:r>
              <a:rPr lang="en-US" altLang="zh-CN" sz="2400" dirty="0" smtClean="0"/>
              <a:t> </a:t>
            </a:r>
            <a:r>
              <a:rPr lang="zh-CN" altLang="en-US" sz="2400" dirty="0" smtClean="0"/>
              <a:t>用户</a:t>
            </a:r>
            <a:r>
              <a:rPr lang="en-US" altLang="zh-CN" sz="2400" dirty="0" smtClean="0"/>
              <a:t>1</a:t>
            </a:r>
            <a:endParaRPr lang="zh-CN" altLang="en-US" sz="2400" dirty="0" smtClean="0"/>
          </a:p>
          <a:p>
            <a:pPr marL="0" indent="0" eaLnBrk="1" hangingPunct="1">
              <a:lnSpc>
                <a:spcPct val="90000"/>
              </a:lnSpc>
              <a:buFont typeface="Wingdings" pitchFamily="2" charset="2"/>
              <a:buNone/>
            </a:pPr>
            <a:endParaRPr lang="zh-CN" altLang="en-US" sz="2400" dirty="0" smtClean="0"/>
          </a:p>
          <a:p>
            <a:pPr marL="0" indent="0" eaLnBrk="1" hangingPunct="1">
              <a:lnSpc>
                <a:spcPct val="90000"/>
              </a:lnSpc>
              <a:buFont typeface="Wingdings" pitchFamily="2" charset="2"/>
              <a:buNone/>
            </a:pPr>
            <a:r>
              <a:rPr lang="zh-CN" altLang="en-US" sz="2400" dirty="0" smtClean="0"/>
              <a:t>例③：将对</a:t>
            </a:r>
            <a:r>
              <a:rPr lang="en-US" altLang="zh-CN" sz="2400" dirty="0" smtClean="0"/>
              <a:t>student</a:t>
            </a:r>
            <a:r>
              <a:rPr lang="zh-CN" altLang="en-US" sz="2400" dirty="0" smtClean="0"/>
              <a:t>的</a:t>
            </a:r>
            <a:r>
              <a:rPr lang="en-US" altLang="zh-CN" sz="2400" dirty="0" smtClean="0"/>
              <a:t> delete </a:t>
            </a:r>
            <a:r>
              <a:rPr lang="zh-CN" altLang="en-US" sz="2400" dirty="0" smtClean="0"/>
              <a:t>授予用户</a:t>
            </a:r>
            <a:r>
              <a:rPr lang="en-US" altLang="zh-CN" sz="2400" dirty="0" smtClean="0"/>
              <a:t>2</a:t>
            </a:r>
            <a:r>
              <a:rPr lang="zh-CN" altLang="en-US" sz="2400" dirty="0" smtClean="0"/>
              <a:t>，并给其再授权的权限</a:t>
            </a:r>
          </a:p>
          <a:p>
            <a:pPr marL="0" indent="0" eaLnBrk="1" hangingPunct="1">
              <a:lnSpc>
                <a:spcPct val="90000"/>
              </a:lnSpc>
              <a:buFont typeface="Wingdings" pitchFamily="2" charset="2"/>
              <a:buNone/>
            </a:pPr>
            <a:r>
              <a:rPr lang="en-US" altLang="zh-CN" sz="2400" dirty="0" smtClean="0">
                <a:solidFill>
                  <a:srgbClr val="0000FF"/>
                </a:solidFill>
              </a:rPr>
              <a:t>grant </a:t>
            </a:r>
            <a:r>
              <a:rPr lang="en-US" altLang="zh-CN" sz="2400" dirty="0" smtClean="0"/>
              <a:t>delete </a:t>
            </a:r>
            <a:r>
              <a:rPr lang="en-US" altLang="zh-CN" sz="2400" dirty="0" smtClean="0">
                <a:solidFill>
                  <a:srgbClr val="0000FF"/>
                </a:solidFill>
              </a:rPr>
              <a:t>on table </a:t>
            </a:r>
            <a:r>
              <a:rPr lang="en-US" altLang="zh-CN" sz="2400" dirty="0" smtClean="0"/>
              <a:t>student </a:t>
            </a:r>
            <a:r>
              <a:rPr lang="en-US" altLang="zh-CN" sz="2400" dirty="0" smtClean="0">
                <a:solidFill>
                  <a:srgbClr val="0000FF"/>
                </a:solidFill>
              </a:rPr>
              <a:t>to</a:t>
            </a:r>
            <a:r>
              <a:rPr lang="en-US" altLang="zh-CN" sz="2400" dirty="0" smtClean="0"/>
              <a:t> user2 </a:t>
            </a:r>
            <a:r>
              <a:rPr lang="en-US" altLang="zh-CN" sz="2400" dirty="0" smtClean="0">
                <a:solidFill>
                  <a:srgbClr val="0000FF"/>
                </a:solidFill>
              </a:rPr>
              <a:t>with grant option </a:t>
            </a:r>
          </a:p>
          <a:p>
            <a:pPr marL="0" indent="0" eaLnBrk="1" hangingPunct="1">
              <a:lnSpc>
                <a:spcPct val="90000"/>
              </a:lnSpc>
              <a:buFont typeface="Wingdings" pitchFamily="2" charset="2"/>
              <a:buNone/>
            </a:pPr>
            <a:endParaRPr lang="en-US" altLang="zh-CN" sz="2400" dirty="0" smtClean="0">
              <a:solidFill>
                <a:srgbClr val="0000FF"/>
              </a:solidFill>
            </a:endParaRPr>
          </a:p>
          <a:p>
            <a:pPr>
              <a:buFontTx/>
              <a:buNone/>
            </a:pPr>
            <a:r>
              <a:rPr lang="zh-CN" altLang="en-US" sz="2400" dirty="0" smtClean="0">
                <a:solidFill>
                  <a:srgbClr val="0000FF"/>
                </a:solidFill>
              </a:rPr>
              <a:t>一个特殊的例子：</a:t>
            </a:r>
            <a:r>
              <a:rPr lang="zh-CN" altLang="en-US" sz="2400" dirty="0" smtClean="0"/>
              <a:t>为每位职工赋予查询自己信息的权限</a:t>
            </a:r>
            <a:endParaRPr lang="en-US" altLang="zh-CN" sz="2400" dirty="0" smtClean="0"/>
          </a:p>
          <a:p>
            <a:pPr>
              <a:buFontTx/>
              <a:buNone/>
            </a:pPr>
            <a:r>
              <a:rPr lang="en-US" altLang="zh-CN" sz="2400" dirty="0" smtClean="0"/>
              <a:t>GRANT </a:t>
            </a:r>
            <a:r>
              <a:rPr lang="en-US" altLang="zh-CN" sz="2400" dirty="0"/>
              <a:t>SELECT ON TABLE  </a:t>
            </a:r>
            <a:r>
              <a:rPr lang="zh-CN" altLang="en-US" sz="2400" dirty="0"/>
              <a:t>职工</a:t>
            </a:r>
          </a:p>
          <a:p>
            <a:pPr>
              <a:buFontTx/>
              <a:buNone/>
            </a:pPr>
            <a:r>
              <a:rPr lang="en-US" altLang="zh-CN" sz="2400" dirty="0" smtClean="0">
                <a:solidFill>
                  <a:srgbClr val="0000FF"/>
                </a:solidFill>
              </a:rPr>
              <a:t>WHEN </a:t>
            </a:r>
            <a:r>
              <a:rPr lang="en-US" altLang="zh-CN" sz="2400" dirty="0"/>
              <a:t>USER( ) = </a:t>
            </a:r>
            <a:r>
              <a:rPr lang="en-US" altLang="zh-CN" sz="2400" dirty="0" smtClean="0"/>
              <a:t>NAME TO </a:t>
            </a:r>
            <a:r>
              <a:rPr lang="en-US" altLang="zh-CN" sz="2400" dirty="0"/>
              <a:t>ALL</a:t>
            </a:r>
            <a:r>
              <a:rPr lang="en-US" altLang="zh-CN" sz="2400" dirty="0" smtClean="0"/>
              <a:t>; </a:t>
            </a:r>
            <a:r>
              <a:rPr lang="en-US" altLang="zh-CN" sz="2400" dirty="0" smtClean="0">
                <a:solidFill>
                  <a:srgbClr val="0000FF"/>
                </a:solidFill>
              </a:rPr>
              <a:t>//</a:t>
            </a:r>
            <a:r>
              <a:rPr lang="zh-CN" altLang="en-US" sz="2400" dirty="0" smtClean="0">
                <a:solidFill>
                  <a:srgbClr val="0000FF"/>
                </a:solidFill>
              </a:rPr>
              <a:t>某些</a:t>
            </a:r>
            <a:r>
              <a:rPr lang="en-US" altLang="zh-CN" sz="2400" dirty="0" smtClean="0">
                <a:solidFill>
                  <a:srgbClr val="0000FF"/>
                </a:solidFill>
              </a:rPr>
              <a:t>DBMS</a:t>
            </a:r>
            <a:r>
              <a:rPr lang="zh-CN" altLang="en-US" sz="2400" dirty="0" smtClean="0">
                <a:solidFill>
                  <a:srgbClr val="0000FF"/>
                </a:solidFill>
              </a:rPr>
              <a:t>支持</a:t>
            </a:r>
            <a:endParaRPr lang="en-US" altLang="zh-CN" sz="2400" dirty="0">
              <a:solidFill>
                <a:srgbClr val="0000FF"/>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 y="714356"/>
            <a:ext cx="8867328" cy="6007119"/>
          </a:xfrm>
        </p:spPr>
        <p:txBody>
          <a:bodyPr/>
          <a:lstStyle/>
          <a:p>
            <a:pPr marL="0" indent="0" eaLnBrk="1" hangingPunct="1">
              <a:lnSpc>
                <a:spcPct val="90000"/>
              </a:lnSpc>
              <a:buFont typeface="Wingdings" pitchFamily="2" charset="2"/>
              <a:buNone/>
            </a:pPr>
            <a:r>
              <a:rPr lang="en-US" altLang="zh-CN" sz="2800" dirty="0" smtClean="0"/>
              <a:t>2</a:t>
            </a:r>
            <a:r>
              <a:rPr lang="zh-CN" altLang="en-US" sz="2800" dirty="0" smtClean="0"/>
              <a:t>）权力撤消</a:t>
            </a:r>
          </a:p>
          <a:p>
            <a:pPr marL="0" indent="0" eaLnBrk="1" hangingPunct="1">
              <a:lnSpc>
                <a:spcPct val="90000"/>
              </a:lnSpc>
              <a:buFont typeface="Wingdings" pitchFamily="2" charset="2"/>
              <a:buNone/>
            </a:pPr>
            <a:r>
              <a:rPr lang="en-US" altLang="zh-CN" sz="2800" dirty="0" smtClean="0"/>
              <a:t>revoke  </a:t>
            </a:r>
            <a:r>
              <a:rPr lang="zh-CN" altLang="en-US" sz="2800" dirty="0" smtClean="0"/>
              <a:t>权力</a:t>
            </a:r>
            <a:r>
              <a:rPr lang="en-US" altLang="zh-CN" sz="2800" dirty="0" smtClean="0"/>
              <a:t>1[</a:t>
            </a:r>
            <a:r>
              <a:rPr lang="zh-CN" altLang="en-US" sz="2800" dirty="0" smtClean="0"/>
              <a:t>，权力</a:t>
            </a:r>
            <a:r>
              <a:rPr lang="en-US" altLang="zh-CN" sz="2800" dirty="0" smtClean="0"/>
              <a:t>2]</a:t>
            </a:r>
            <a:r>
              <a:rPr lang="en-US" altLang="zh-CN" sz="2800" dirty="0" smtClean="0">
                <a:latin typeface="Times New Roman" pitchFamily="18" charset="0"/>
              </a:rPr>
              <a:t>…</a:t>
            </a:r>
            <a:r>
              <a:rPr lang="en-US" altLang="zh-CN" sz="2800" dirty="0" smtClean="0"/>
              <a:t>[on </a:t>
            </a:r>
            <a:r>
              <a:rPr lang="zh-CN" altLang="en-US" sz="2800" dirty="0" smtClean="0"/>
              <a:t>对象类型  对象名</a:t>
            </a:r>
            <a:r>
              <a:rPr lang="en-US" altLang="zh-CN" sz="2800" dirty="0" smtClean="0"/>
              <a:t>] from </a:t>
            </a:r>
            <a:r>
              <a:rPr lang="zh-CN" altLang="en-US" sz="2800" dirty="0" smtClean="0"/>
              <a:t>用户</a:t>
            </a:r>
            <a:r>
              <a:rPr lang="en-US" altLang="zh-CN" sz="2800" dirty="0" smtClean="0"/>
              <a:t>1[</a:t>
            </a:r>
            <a:r>
              <a:rPr lang="zh-CN" altLang="en-US" sz="2800" dirty="0" smtClean="0"/>
              <a:t>，用户</a:t>
            </a:r>
            <a:r>
              <a:rPr lang="en-US" altLang="zh-CN" sz="2800" dirty="0" smtClean="0"/>
              <a:t>2]</a:t>
            </a:r>
            <a:r>
              <a:rPr lang="en-US" altLang="zh-CN" sz="2800" dirty="0" smtClean="0">
                <a:latin typeface="Times New Roman" pitchFamily="18" charset="0"/>
              </a:rPr>
              <a:t>…[</a:t>
            </a:r>
            <a:r>
              <a:rPr lang="en-US" altLang="zh-CN" sz="2800" dirty="0" err="1"/>
              <a:t>cascade|restrict</a:t>
            </a:r>
            <a:r>
              <a:rPr lang="en-US" altLang="zh-CN" sz="2800" dirty="0" smtClean="0">
                <a:latin typeface="Times New Roman" pitchFamily="18" charset="0"/>
              </a:rPr>
              <a:t>]</a:t>
            </a:r>
            <a:endParaRPr lang="en-US" altLang="zh-CN" sz="2800" dirty="0" smtClean="0"/>
          </a:p>
          <a:p>
            <a:pPr marL="0" indent="0" eaLnBrk="1" hangingPunct="1">
              <a:lnSpc>
                <a:spcPct val="90000"/>
              </a:lnSpc>
              <a:buFont typeface="Wingdings" pitchFamily="2" charset="2"/>
              <a:buNone/>
            </a:pPr>
            <a:endParaRPr lang="en-US" altLang="zh-CN" sz="2800" dirty="0" smtClean="0"/>
          </a:p>
          <a:p>
            <a:pPr marL="0" indent="0" eaLnBrk="1" hangingPunct="1">
              <a:lnSpc>
                <a:spcPct val="90000"/>
              </a:lnSpc>
              <a:buFont typeface="Wingdings" pitchFamily="2" charset="2"/>
              <a:buNone/>
            </a:pPr>
            <a:endParaRPr lang="en-US" altLang="zh-CN" sz="2800" dirty="0" smtClean="0"/>
          </a:p>
          <a:p>
            <a:pPr marL="0" indent="0" eaLnBrk="1" hangingPunct="1">
              <a:lnSpc>
                <a:spcPct val="90000"/>
              </a:lnSpc>
              <a:buFont typeface="Wingdings" pitchFamily="2" charset="2"/>
              <a:buNone/>
            </a:pPr>
            <a:r>
              <a:rPr lang="zh-CN" altLang="en-US" sz="2800" dirty="0" smtClean="0"/>
              <a:t>例</a:t>
            </a:r>
            <a:r>
              <a:rPr lang="en-US" altLang="zh-CN" sz="2800" dirty="0" smtClean="0"/>
              <a:t>1</a:t>
            </a:r>
            <a:r>
              <a:rPr lang="zh-CN" altLang="en-US" sz="2800" dirty="0" smtClean="0"/>
              <a:t>：撤消</a:t>
            </a:r>
            <a:r>
              <a:rPr lang="en-US" altLang="zh-CN" sz="2800" dirty="0" smtClean="0"/>
              <a:t>user 2 </a:t>
            </a:r>
            <a:r>
              <a:rPr lang="zh-CN" altLang="en-US" sz="2800" dirty="0" smtClean="0"/>
              <a:t>对</a:t>
            </a:r>
            <a:r>
              <a:rPr lang="en-US" altLang="zh-CN" sz="2800" dirty="0" smtClean="0"/>
              <a:t>student</a:t>
            </a:r>
            <a:r>
              <a:rPr lang="zh-CN" altLang="en-US" sz="2800" dirty="0" smtClean="0"/>
              <a:t>表的</a:t>
            </a:r>
            <a:r>
              <a:rPr lang="en-US" altLang="zh-CN" sz="2800" dirty="0" smtClean="0"/>
              <a:t>delete </a:t>
            </a:r>
            <a:r>
              <a:rPr lang="zh-CN" altLang="en-US" sz="2800" dirty="0" smtClean="0"/>
              <a:t>权力</a:t>
            </a:r>
          </a:p>
          <a:p>
            <a:pPr marL="0" indent="0" eaLnBrk="1" hangingPunct="1">
              <a:lnSpc>
                <a:spcPct val="90000"/>
              </a:lnSpc>
              <a:buFont typeface="Wingdings" pitchFamily="2" charset="2"/>
              <a:buNone/>
            </a:pPr>
            <a:r>
              <a:rPr lang="en-US" altLang="zh-CN" sz="2800" dirty="0" smtClean="0">
                <a:solidFill>
                  <a:srgbClr val="0000FF"/>
                </a:solidFill>
              </a:rPr>
              <a:t>revoke</a:t>
            </a:r>
            <a:r>
              <a:rPr lang="en-US" altLang="zh-CN" sz="2800" dirty="0" smtClean="0"/>
              <a:t> delete </a:t>
            </a:r>
            <a:r>
              <a:rPr lang="en-US" altLang="zh-CN" sz="2800" dirty="0" smtClean="0">
                <a:solidFill>
                  <a:srgbClr val="0000FF"/>
                </a:solidFill>
              </a:rPr>
              <a:t>on table </a:t>
            </a:r>
            <a:r>
              <a:rPr lang="en-US" altLang="zh-CN" sz="2800" dirty="0" smtClean="0"/>
              <a:t>student </a:t>
            </a:r>
            <a:r>
              <a:rPr lang="en-US" altLang="zh-CN" sz="2800" dirty="0" smtClean="0">
                <a:solidFill>
                  <a:srgbClr val="0000FF"/>
                </a:solidFill>
              </a:rPr>
              <a:t>from</a:t>
            </a:r>
            <a:r>
              <a:rPr lang="en-US" altLang="zh-CN" sz="2800" dirty="0" smtClean="0"/>
              <a:t> user2 </a:t>
            </a:r>
            <a:r>
              <a:rPr lang="en-US" altLang="zh-CN" sz="2800" dirty="0" smtClean="0">
                <a:solidFill>
                  <a:schemeClr val="accent2">
                    <a:lumMod val="75000"/>
                  </a:schemeClr>
                </a:solidFill>
              </a:rPr>
              <a:t>cascade</a:t>
            </a:r>
            <a:r>
              <a:rPr lang="en-US" altLang="zh-CN" sz="2800" dirty="0" smtClean="0"/>
              <a:t>;</a:t>
            </a:r>
          </a:p>
          <a:p>
            <a:pPr marL="0" indent="0" eaLnBrk="1" hangingPunct="1">
              <a:lnSpc>
                <a:spcPct val="90000"/>
              </a:lnSpc>
              <a:buFont typeface="Wingdings" pitchFamily="2" charset="2"/>
              <a:buNone/>
            </a:pPr>
            <a:endParaRPr lang="en-US" altLang="zh-CN" sz="2800" dirty="0" smtClean="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smtClean="0"/>
          </a:p>
          <a:p>
            <a:pPr marL="0" indent="0" eaLnBrk="1" hangingPunct="1">
              <a:lnSpc>
                <a:spcPct val="90000"/>
              </a:lnSpc>
              <a:buFont typeface="Wingdings" pitchFamily="2" charset="2"/>
              <a:buNone/>
            </a:pPr>
            <a:r>
              <a:rPr lang="zh-CN" altLang="en-US" sz="2800" dirty="0" smtClean="0"/>
              <a:t>例</a:t>
            </a:r>
            <a:r>
              <a:rPr lang="en-US" altLang="zh-CN" sz="2800" dirty="0" smtClean="0"/>
              <a:t>2</a:t>
            </a:r>
            <a:r>
              <a:rPr lang="zh-CN" altLang="en-US" sz="2800" dirty="0" smtClean="0"/>
              <a:t>：</a:t>
            </a:r>
            <a:r>
              <a:rPr lang="zh-CN" altLang="en-US" sz="2800" dirty="0"/>
              <a:t>撤消</a:t>
            </a:r>
            <a:r>
              <a:rPr lang="en-US" altLang="zh-CN" sz="2800" dirty="0"/>
              <a:t>user 2 </a:t>
            </a:r>
            <a:r>
              <a:rPr lang="zh-CN" altLang="en-US" sz="2800" dirty="0"/>
              <a:t>对</a:t>
            </a:r>
            <a:r>
              <a:rPr lang="en-US" altLang="zh-CN" sz="2800" dirty="0"/>
              <a:t>student</a:t>
            </a:r>
            <a:r>
              <a:rPr lang="zh-CN" altLang="en-US" sz="2800" dirty="0" smtClean="0"/>
              <a:t>表</a:t>
            </a:r>
            <a:r>
              <a:rPr lang="en-US" altLang="zh-CN" sz="2800" dirty="0" err="1" smtClean="0"/>
              <a:t>sno</a:t>
            </a:r>
            <a:r>
              <a:rPr lang="zh-CN" altLang="en-US" sz="2800" dirty="0" smtClean="0"/>
              <a:t>属性的修改权限</a:t>
            </a:r>
            <a:endParaRPr lang="zh-CN" altLang="en-US" sz="2800" dirty="0"/>
          </a:p>
          <a:p>
            <a:pPr marL="0" indent="0" eaLnBrk="1" hangingPunct="1">
              <a:lnSpc>
                <a:spcPct val="90000"/>
              </a:lnSpc>
              <a:buFont typeface="Wingdings" pitchFamily="2" charset="2"/>
              <a:buNone/>
            </a:pPr>
            <a:r>
              <a:rPr lang="en-US" altLang="zh-CN" sz="2800" dirty="0">
                <a:solidFill>
                  <a:srgbClr val="0000FF"/>
                </a:solidFill>
              </a:rPr>
              <a:t>revoke</a:t>
            </a:r>
            <a:r>
              <a:rPr lang="en-US" altLang="zh-CN" sz="2800" dirty="0"/>
              <a:t> </a:t>
            </a:r>
            <a:r>
              <a:rPr lang="en-US" altLang="zh-CN" sz="2800" dirty="0" smtClean="0"/>
              <a:t>update(</a:t>
            </a:r>
            <a:r>
              <a:rPr lang="en-US" altLang="zh-CN" sz="2800" dirty="0" err="1" smtClean="0"/>
              <a:t>sno</a:t>
            </a:r>
            <a:r>
              <a:rPr lang="en-US" altLang="zh-CN" sz="2800" dirty="0" smtClean="0"/>
              <a:t>) </a:t>
            </a:r>
            <a:r>
              <a:rPr lang="en-US" altLang="zh-CN" sz="2800" dirty="0">
                <a:solidFill>
                  <a:srgbClr val="0000FF"/>
                </a:solidFill>
              </a:rPr>
              <a:t>on table </a:t>
            </a:r>
            <a:r>
              <a:rPr lang="en-US" altLang="zh-CN" sz="2800" dirty="0"/>
              <a:t>student </a:t>
            </a:r>
            <a:r>
              <a:rPr lang="en-US" altLang="zh-CN" sz="2800" dirty="0">
                <a:solidFill>
                  <a:srgbClr val="0000FF"/>
                </a:solidFill>
              </a:rPr>
              <a:t>from</a:t>
            </a:r>
            <a:r>
              <a:rPr lang="en-US" altLang="zh-CN" sz="2800" dirty="0"/>
              <a:t> </a:t>
            </a:r>
            <a:r>
              <a:rPr lang="en-US" altLang="zh-CN" sz="2800" dirty="0" smtClean="0"/>
              <a:t>user2;</a:t>
            </a:r>
            <a:endParaRPr lang="en-US" altLang="zh-CN" sz="28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25</a:t>
            </a:fld>
            <a:endParaRPr lang="en-US" altLang="zh-CN"/>
          </a:p>
        </p:txBody>
      </p:sp>
      <p:sp>
        <p:nvSpPr>
          <p:cNvPr id="2" name="圆角矩形标注 1"/>
          <p:cNvSpPr/>
          <p:nvPr/>
        </p:nvSpPr>
        <p:spPr>
          <a:xfrm>
            <a:off x="1115616" y="4221088"/>
            <a:ext cx="7416824" cy="1440160"/>
          </a:xfrm>
          <a:prstGeom prst="wedgeRoundRectCallout">
            <a:avLst>
              <a:gd name="adj1" fmla="val -53758"/>
              <a:gd name="adj2" fmla="val -49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accent2">
                    <a:lumMod val="75000"/>
                  </a:schemeClr>
                </a:solidFill>
                <a:latin typeface="Times New Roman" panose="02020603050405020304" pitchFamily="18" charset="0"/>
              </a:rPr>
              <a:t>若 </a:t>
            </a:r>
            <a:r>
              <a:rPr lang="en-US" altLang="zh-CN" dirty="0">
                <a:solidFill>
                  <a:schemeClr val="accent2">
                    <a:lumMod val="75000"/>
                  </a:schemeClr>
                </a:solidFill>
                <a:latin typeface="Times New Roman" panose="02020603050405020304" pitchFamily="18" charset="0"/>
              </a:rPr>
              <a:t>user2 </a:t>
            </a:r>
            <a:r>
              <a:rPr lang="zh-CN" altLang="en-US" dirty="0" smtClean="0">
                <a:solidFill>
                  <a:schemeClr val="accent2">
                    <a:lumMod val="75000"/>
                  </a:schemeClr>
                </a:solidFill>
                <a:latin typeface="Times New Roman" panose="02020603050405020304" pitchFamily="18" charset="0"/>
              </a:rPr>
              <a:t>将</a:t>
            </a:r>
            <a:r>
              <a:rPr lang="en-US" altLang="zh-CN" dirty="0" smtClean="0">
                <a:solidFill>
                  <a:schemeClr val="accent2">
                    <a:lumMod val="75000"/>
                  </a:schemeClr>
                </a:solidFill>
                <a:latin typeface="Times New Roman" panose="02020603050405020304" pitchFamily="18" charset="0"/>
              </a:rPr>
              <a:t>delete</a:t>
            </a:r>
            <a:r>
              <a:rPr lang="zh-CN" altLang="en-US" dirty="0" smtClean="0">
                <a:solidFill>
                  <a:schemeClr val="accent2">
                    <a:lumMod val="75000"/>
                  </a:schemeClr>
                </a:solidFill>
                <a:latin typeface="Times New Roman" panose="02020603050405020304" pitchFamily="18" charset="0"/>
              </a:rPr>
              <a:t>权限</a:t>
            </a:r>
            <a:r>
              <a:rPr lang="zh-CN" altLang="en-US" dirty="0">
                <a:solidFill>
                  <a:schemeClr val="accent2">
                    <a:lumMod val="75000"/>
                  </a:schemeClr>
                </a:solidFill>
                <a:latin typeface="Times New Roman" panose="02020603050405020304" pitchFamily="18" charset="0"/>
              </a:rPr>
              <a:t>转</a:t>
            </a:r>
            <a:r>
              <a:rPr lang="zh-CN" altLang="en-US" dirty="0" smtClean="0">
                <a:solidFill>
                  <a:schemeClr val="accent2">
                    <a:lumMod val="75000"/>
                  </a:schemeClr>
                </a:solidFill>
                <a:latin typeface="Times New Roman" panose="02020603050405020304" pitchFamily="18" charset="0"/>
              </a:rPr>
              <a:t>授</a:t>
            </a:r>
            <a:r>
              <a:rPr lang="en-US" altLang="zh-CN" dirty="0" smtClean="0">
                <a:solidFill>
                  <a:schemeClr val="accent2">
                    <a:lumMod val="75000"/>
                  </a:schemeClr>
                </a:solidFill>
                <a:latin typeface="Times New Roman" panose="02020603050405020304" pitchFamily="18" charset="0"/>
              </a:rPr>
              <a:t>u3</a:t>
            </a:r>
            <a:r>
              <a:rPr lang="zh-CN" altLang="en-US" dirty="0" smtClean="0">
                <a:solidFill>
                  <a:schemeClr val="accent2">
                    <a:lumMod val="75000"/>
                  </a:schemeClr>
                </a:solidFill>
                <a:latin typeface="Times New Roman" panose="02020603050405020304" pitchFamily="18" charset="0"/>
              </a:rPr>
              <a:t>，则</a:t>
            </a:r>
            <a:r>
              <a:rPr lang="en-US" altLang="zh-CN" dirty="0" smtClean="0">
                <a:solidFill>
                  <a:schemeClr val="accent2">
                    <a:lumMod val="75000"/>
                  </a:schemeClr>
                </a:solidFill>
                <a:latin typeface="Times New Roman" panose="02020603050405020304" pitchFamily="18" charset="0"/>
              </a:rPr>
              <a:t>u3</a:t>
            </a:r>
            <a:r>
              <a:rPr lang="zh-CN" altLang="en-US" dirty="0" smtClean="0">
                <a:solidFill>
                  <a:schemeClr val="accent2">
                    <a:lumMod val="75000"/>
                  </a:schemeClr>
                </a:solidFill>
                <a:latin typeface="Times New Roman" panose="02020603050405020304" pitchFamily="18" charset="0"/>
              </a:rPr>
              <a:t>被</a:t>
            </a:r>
            <a:r>
              <a:rPr lang="en-US" altLang="zh-CN" dirty="0" smtClean="0">
                <a:solidFill>
                  <a:schemeClr val="accent2">
                    <a:lumMod val="75000"/>
                  </a:schemeClr>
                </a:solidFill>
                <a:latin typeface="Times New Roman" panose="02020603050405020304" pitchFamily="18" charset="0"/>
              </a:rPr>
              <a:t>user2</a:t>
            </a:r>
            <a:r>
              <a:rPr lang="zh-CN" altLang="en-US" dirty="0" smtClean="0">
                <a:solidFill>
                  <a:schemeClr val="accent2">
                    <a:lumMod val="75000"/>
                  </a:schemeClr>
                </a:solidFill>
                <a:latin typeface="Times New Roman" panose="02020603050405020304" pitchFamily="18" charset="0"/>
              </a:rPr>
              <a:t>转</a:t>
            </a:r>
            <a:r>
              <a:rPr lang="zh-CN" altLang="en-US" dirty="0">
                <a:solidFill>
                  <a:schemeClr val="accent2">
                    <a:lumMod val="75000"/>
                  </a:schemeClr>
                </a:solidFill>
                <a:latin typeface="Times New Roman" panose="02020603050405020304" pitchFamily="18" charset="0"/>
              </a:rPr>
              <a:t>授</a:t>
            </a:r>
            <a:r>
              <a:rPr lang="zh-CN" altLang="en-US" dirty="0" smtClean="0">
                <a:solidFill>
                  <a:schemeClr val="accent2">
                    <a:lumMod val="75000"/>
                  </a:schemeClr>
                </a:solidFill>
                <a:latin typeface="Times New Roman" panose="02020603050405020304" pitchFamily="18" charset="0"/>
              </a:rPr>
              <a:t>的该</a:t>
            </a:r>
            <a:r>
              <a:rPr lang="en-US" altLang="zh-CN" dirty="0" smtClean="0">
                <a:solidFill>
                  <a:schemeClr val="accent2">
                    <a:lumMod val="75000"/>
                  </a:schemeClr>
                </a:solidFill>
                <a:latin typeface="Times New Roman" panose="02020603050405020304" pitchFamily="18" charset="0"/>
              </a:rPr>
              <a:t>delete</a:t>
            </a:r>
            <a:r>
              <a:rPr lang="zh-CN" altLang="en-US" dirty="0" smtClean="0">
                <a:solidFill>
                  <a:schemeClr val="accent2">
                    <a:lumMod val="75000"/>
                  </a:schemeClr>
                </a:solidFill>
                <a:latin typeface="Times New Roman" panose="02020603050405020304" pitchFamily="18" charset="0"/>
              </a:rPr>
              <a:t>权限</a:t>
            </a:r>
            <a:r>
              <a:rPr lang="zh-CN" altLang="en-US" dirty="0">
                <a:solidFill>
                  <a:schemeClr val="accent2">
                    <a:lumMod val="75000"/>
                  </a:schemeClr>
                </a:solidFill>
                <a:latin typeface="Times New Roman" panose="02020603050405020304" pitchFamily="18" charset="0"/>
              </a:rPr>
              <a:t>连带</a:t>
            </a:r>
            <a:r>
              <a:rPr lang="zh-CN" altLang="en-US" dirty="0" smtClean="0">
                <a:solidFill>
                  <a:schemeClr val="accent2">
                    <a:lumMod val="75000"/>
                  </a:schemeClr>
                </a:solidFill>
                <a:latin typeface="Times New Roman" panose="02020603050405020304" pitchFamily="18" charset="0"/>
              </a:rPr>
              <a:t>收回，但如果</a:t>
            </a:r>
            <a:r>
              <a:rPr lang="en-US" altLang="zh-CN" dirty="0" smtClean="0">
                <a:solidFill>
                  <a:schemeClr val="accent2">
                    <a:lumMod val="75000"/>
                  </a:schemeClr>
                </a:solidFill>
                <a:latin typeface="Times New Roman" panose="02020603050405020304" pitchFamily="18" charset="0"/>
              </a:rPr>
              <a:t>u3</a:t>
            </a:r>
            <a:r>
              <a:rPr lang="zh-CN" altLang="en-US" dirty="0" smtClean="0">
                <a:solidFill>
                  <a:schemeClr val="accent2">
                    <a:lumMod val="75000"/>
                  </a:schemeClr>
                </a:solidFill>
                <a:latin typeface="Times New Roman" panose="02020603050405020304" pitchFamily="18" charset="0"/>
              </a:rPr>
              <a:t>另外还从其他人获得该</a:t>
            </a:r>
            <a:r>
              <a:rPr lang="en-US" altLang="zh-CN" dirty="0" smtClean="0">
                <a:solidFill>
                  <a:schemeClr val="accent2">
                    <a:lumMod val="75000"/>
                  </a:schemeClr>
                </a:solidFill>
                <a:latin typeface="Times New Roman" panose="02020603050405020304" pitchFamily="18" charset="0"/>
              </a:rPr>
              <a:t>delete</a:t>
            </a:r>
            <a:r>
              <a:rPr lang="zh-CN" altLang="en-US" dirty="0" smtClean="0">
                <a:solidFill>
                  <a:schemeClr val="accent2">
                    <a:lumMod val="75000"/>
                  </a:schemeClr>
                </a:solidFill>
                <a:latin typeface="Times New Roman" panose="02020603050405020304" pitchFamily="18" charset="0"/>
              </a:rPr>
              <a:t>权限，则</a:t>
            </a:r>
            <a:r>
              <a:rPr lang="en-US" altLang="zh-CN" dirty="0" smtClean="0">
                <a:solidFill>
                  <a:schemeClr val="accent2">
                    <a:lumMod val="75000"/>
                  </a:schemeClr>
                </a:solidFill>
                <a:latin typeface="Times New Roman" panose="02020603050405020304" pitchFamily="18" charset="0"/>
              </a:rPr>
              <a:t>u3</a:t>
            </a:r>
            <a:r>
              <a:rPr lang="zh-CN" altLang="en-US" dirty="0" smtClean="0">
                <a:solidFill>
                  <a:schemeClr val="accent2">
                    <a:lumMod val="75000"/>
                  </a:schemeClr>
                </a:solidFill>
                <a:latin typeface="Times New Roman" panose="02020603050405020304" pitchFamily="18" charset="0"/>
              </a:rPr>
              <a:t>仍然拥有此权限，</a:t>
            </a:r>
            <a:r>
              <a:rPr lang="en-US" altLang="zh-CN" dirty="0" smtClean="0">
                <a:solidFill>
                  <a:schemeClr val="accent2">
                    <a:lumMod val="75000"/>
                  </a:schemeClr>
                </a:solidFill>
                <a:latin typeface="Times New Roman" panose="02020603050405020304" pitchFamily="18" charset="0"/>
              </a:rPr>
              <a:t>revoke</a:t>
            </a:r>
            <a:r>
              <a:rPr lang="zh-CN" altLang="en-US" dirty="0" smtClean="0">
                <a:solidFill>
                  <a:schemeClr val="accent2">
                    <a:lumMod val="75000"/>
                  </a:schemeClr>
                </a:solidFill>
                <a:latin typeface="Times New Roman" panose="02020603050405020304" pitchFamily="18" charset="0"/>
              </a:rPr>
              <a:t>只收回直接或间接从</a:t>
            </a:r>
            <a:r>
              <a:rPr lang="en-US" altLang="zh-CN" dirty="0" smtClean="0">
                <a:solidFill>
                  <a:schemeClr val="accent2">
                    <a:lumMod val="75000"/>
                  </a:schemeClr>
                </a:solidFill>
                <a:latin typeface="Times New Roman" panose="02020603050405020304" pitchFamily="18" charset="0"/>
              </a:rPr>
              <a:t>user2</a:t>
            </a:r>
            <a:r>
              <a:rPr lang="zh-CN" altLang="en-US" dirty="0" smtClean="0">
                <a:solidFill>
                  <a:schemeClr val="accent2">
                    <a:lumMod val="75000"/>
                  </a:schemeClr>
                </a:solidFill>
                <a:latin typeface="Times New Roman" panose="02020603050405020304" pitchFamily="18" charset="0"/>
              </a:rPr>
              <a:t>处获得的权限。</a:t>
            </a:r>
            <a:endParaRPr lang="zh-CN" altLang="en-US" dirty="0">
              <a:solidFill>
                <a:schemeClr val="accent2">
                  <a:lumMod val="75000"/>
                </a:schemeClr>
              </a:solidFill>
              <a:latin typeface="Times New Roman" panose="02020603050405020304" pitchFamily="18" charset="0"/>
            </a:endParaRPr>
          </a:p>
        </p:txBody>
      </p:sp>
      <p:sp>
        <p:nvSpPr>
          <p:cNvPr id="5" name="圆角矩形标注 4"/>
          <p:cNvSpPr/>
          <p:nvPr/>
        </p:nvSpPr>
        <p:spPr>
          <a:xfrm>
            <a:off x="611560" y="2237471"/>
            <a:ext cx="8424936" cy="687473"/>
          </a:xfrm>
          <a:prstGeom prst="wedgeRoundRectCallout">
            <a:avLst>
              <a:gd name="adj1" fmla="val -52506"/>
              <a:gd name="adj2" fmla="val 416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solidFill>
                  <a:schemeClr val="accent2">
                    <a:lumMod val="75000"/>
                  </a:schemeClr>
                </a:solidFill>
                <a:latin typeface="Times New Roman" panose="02020603050405020304" pitchFamily="18" charset="0"/>
              </a:rPr>
              <a:t>若使用</a:t>
            </a:r>
            <a:r>
              <a:rPr lang="en-US" altLang="zh-CN" dirty="0" smtClean="0">
                <a:solidFill>
                  <a:schemeClr val="accent2">
                    <a:lumMod val="75000"/>
                  </a:schemeClr>
                </a:solidFill>
                <a:latin typeface="Times New Roman" panose="02020603050405020304" pitchFamily="18" charset="0"/>
              </a:rPr>
              <a:t>Restrict</a:t>
            </a:r>
            <a:r>
              <a:rPr lang="zh-CN" altLang="en-US" dirty="0" smtClean="0">
                <a:solidFill>
                  <a:schemeClr val="accent2">
                    <a:lumMod val="75000"/>
                  </a:schemeClr>
                </a:solidFill>
                <a:latin typeface="Times New Roman" panose="02020603050405020304" pitchFamily="18" charset="0"/>
              </a:rPr>
              <a:t>选项，且</a:t>
            </a:r>
            <a:r>
              <a:rPr lang="en-US" altLang="zh-CN" dirty="0" smtClean="0">
                <a:solidFill>
                  <a:schemeClr val="accent2">
                    <a:lumMod val="75000"/>
                  </a:schemeClr>
                </a:solidFill>
                <a:latin typeface="Times New Roman" panose="02020603050405020304" pitchFamily="18" charset="0"/>
              </a:rPr>
              <a:t>user2</a:t>
            </a:r>
            <a:r>
              <a:rPr lang="zh-CN" altLang="en-US" dirty="0" smtClean="0">
                <a:solidFill>
                  <a:schemeClr val="accent2">
                    <a:lumMod val="75000"/>
                  </a:schemeClr>
                </a:solidFill>
                <a:latin typeface="Times New Roman" panose="02020603050405020304" pitchFamily="18" charset="0"/>
              </a:rPr>
              <a:t>曾转授</a:t>
            </a:r>
            <a:r>
              <a:rPr lang="en-US" altLang="zh-CN" dirty="0" smtClean="0">
                <a:solidFill>
                  <a:schemeClr val="accent2">
                    <a:lumMod val="75000"/>
                  </a:schemeClr>
                </a:solidFill>
                <a:latin typeface="Times New Roman" panose="02020603050405020304" pitchFamily="18" charset="0"/>
              </a:rPr>
              <a:t>delete</a:t>
            </a:r>
            <a:r>
              <a:rPr lang="zh-CN" altLang="en-US" dirty="0" smtClean="0">
                <a:solidFill>
                  <a:schemeClr val="accent2">
                    <a:lumMod val="75000"/>
                  </a:schemeClr>
                </a:solidFill>
                <a:latin typeface="Times New Roman" panose="02020603050405020304" pitchFamily="18" charset="0"/>
              </a:rPr>
              <a:t>权限给其他人，则从</a:t>
            </a:r>
            <a:r>
              <a:rPr lang="en-US" altLang="zh-CN" dirty="0" smtClean="0">
                <a:solidFill>
                  <a:schemeClr val="accent2">
                    <a:lumMod val="75000"/>
                  </a:schemeClr>
                </a:solidFill>
                <a:latin typeface="Times New Roman" panose="02020603050405020304" pitchFamily="18" charset="0"/>
              </a:rPr>
              <a:t>user2</a:t>
            </a:r>
            <a:r>
              <a:rPr lang="zh-CN" altLang="en-US" dirty="0" smtClean="0">
                <a:solidFill>
                  <a:schemeClr val="accent2">
                    <a:lumMod val="75000"/>
                  </a:schemeClr>
                </a:solidFill>
                <a:latin typeface="Times New Roman" panose="02020603050405020304" pitchFamily="18" charset="0"/>
              </a:rPr>
              <a:t>处</a:t>
            </a:r>
            <a:r>
              <a:rPr lang="en-US" altLang="zh-CN" dirty="0" smtClean="0">
                <a:solidFill>
                  <a:schemeClr val="accent2">
                    <a:lumMod val="75000"/>
                  </a:schemeClr>
                </a:solidFill>
                <a:latin typeface="Times New Roman" panose="02020603050405020304" pitchFamily="18" charset="0"/>
              </a:rPr>
              <a:t>revoke</a:t>
            </a:r>
            <a:r>
              <a:rPr lang="zh-CN" altLang="en-US" dirty="0" smtClean="0">
                <a:solidFill>
                  <a:schemeClr val="accent2">
                    <a:lumMod val="75000"/>
                  </a:schemeClr>
                </a:solidFill>
                <a:latin typeface="Times New Roman" panose="02020603050405020304" pitchFamily="18" charset="0"/>
              </a:rPr>
              <a:t>失败。</a:t>
            </a:r>
            <a:endParaRPr lang="zh-CN" altLang="en-US" dirty="0">
              <a:solidFill>
                <a:schemeClr val="accent2">
                  <a:lumMod val="75000"/>
                </a:schemeClr>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229600" cy="1000132"/>
          </a:xfrm>
        </p:spPr>
        <p:txBody>
          <a:bodyPr/>
          <a:lstStyle/>
          <a:p>
            <a:pPr marL="0" indent="0">
              <a:buNone/>
            </a:pPr>
            <a:r>
              <a:rPr lang="en-US" altLang="zh-CN" dirty="0" smtClean="0"/>
              <a:t>SQL</a:t>
            </a:r>
            <a:r>
              <a:rPr lang="zh-CN" altLang="en-US" dirty="0" smtClean="0"/>
              <a:t>标准允许具有</a:t>
            </a:r>
            <a:r>
              <a:rPr lang="en-US" altLang="zh-CN" dirty="0" smtClean="0"/>
              <a:t>WITH GRANT OPTION</a:t>
            </a:r>
            <a:r>
              <a:rPr lang="zh-CN" altLang="en-US" dirty="0" smtClean="0"/>
              <a:t>的用户把相应权限传递授予其他用户，但是不允许循环授权。</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26</a:t>
            </a:fld>
            <a:endParaRPr lang="en-US" altLang="zh-CN"/>
          </a:p>
        </p:txBody>
      </p:sp>
      <p:pic>
        <p:nvPicPr>
          <p:cNvPr id="5" name="图片 4" descr="循环授权.emf"/>
          <p:cNvPicPr>
            <a:picLocks noChangeAspect="1"/>
          </p:cNvPicPr>
          <p:nvPr/>
        </p:nvPicPr>
        <p:blipFill>
          <a:blip r:embed="rId2" cstate="print"/>
          <a:stretch>
            <a:fillRect/>
          </a:stretch>
        </p:blipFill>
        <p:spPr>
          <a:xfrm>
            <a:off x="1357290" y="1928802"/>
            <a:ext cx="6427437" cy="1500198"/>
          </a:xfrm>
          <a:prstGeom prst="rect">
            <a:avLst/>
          </a:prstGeom>
        </p:spPr>
      </p:pic>
      <p:sp>
        <p:nvSpPr>
          <p:cNvPr id="7" name="TextBox 6"/>
          <p:cNvSpPr txBox="1"/>
          <p:nvPr/>
        </p:nvSpPr>
        <p:spPr>
          <a:xfrm>
            <a:off x="714348" y="3786190"/>
            <a:ext cx="543739" cy="523220"/>
          </a:xfrm>
          <a:prstGeom prst="rect">
            <a:avLst/>
          </a:prstGeom>
          <a:noFill/>
        </p:spPr>
        <p:txBody>
          <a:bodyPr wrap="none" rtlCol="0">
            <a:spAutoFit/>
          </a:bodyPr>
          <a:lstStyle/>
          <a:p>
            <a:r>
              <a:rPr lang="zh-CN" altLang="en-US" sz="2800" dirty="0" smtClean="0">
                <a:solidFill>
                  <a:srgbClr val="FF0000"/>
                </a:solidFill>
              </a:rPr>
              <a:t>？</a:t>
            </a:r>
            <a:endParaRPr lang="zh-CN" altLang="en-US" sz="2800" dirty="0">
              <a:solidFill>
                <a:srgbClr val="FF0000"/>
              </a:solidFill>
            </a:endParaRPr>
          </a:p>
        </p:txBody>
      </p:sp>
      <p:sp>
        <p:nvSpPr>
          <p:cNvPr id="9" name="TextBox 8"/>
          <p:cNvSpPr txBox="1"/>
          <p:nvPr/>
        </p:nvSpPr>
        <p:spPr>
          <a:xfrm>
            <a:off x="1285852" y="3763036"/>
            <a:ext cx="6166468" cy="523220"/>
          </a:xfrm>
          <a:prstGeom prst="rect">
            <a:avLst/>
          </a:prstGeom>
          <a:noFill/>
        </p:spPr>
        <p:txBody>
          <a:bodyPr wrap="square" rtlCol="0">
            <a:spAutoFit/>
          </a:bodyPr>
          <a:lstStyle/>
          <a:p>
            <a:r>
              <a:rPr lang="zh-CN" altLang="en-US" sz="2800" dirty="0" smtClean="0"/>
              <a:t>影响祖先，不可控，安全性不可验证</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520700"/>
            <a:ext cx="8162925" cy="519113"/>
          </a:xfrm>
        </p:spPr>
        <p:txBody>
          <a:bodyPr/>
          <a:lstStyle/>
          <a:p>
            <a:pPr eaLnBrk="1" hangingPunct="1"/>
            <a:r>
              <a:rPr lang="zh-CN" altLang="en-US" sz="2800" smtClean="0">
                <a:solidFill>
                  <a:schemeClr val="tx1"/>
                </a:solidFill>
              </a:rPr>
              <a:t>关于角色的</a:t>
            </a:r>
            <a:r>
              <a:rPr lang="en-US" altLang="zh-CN" sz="2800" smtClean="0">
                <a:solidFill>
                  <a:schemeClr val="tx1"/>
                </a:solidFill>
              </a:rPr>
              <a:t>SQL</a:t>
            </a:r>
            <a:r>
              <a:rPr lang="zh-CN" altLang="en-US" sz="2800" smtClean="0">
                <a:solidFill>
                  <a:schemeClr val="tx1"/>
                </a:solidFill>
              </a:rPr>
              <a:t>语句</a:t>
            </a:r>
          </a:p>
        </p:txBody>
      </p:sp>
      <p:sp>
        <p:nvSpPr>
          <p:cNvPr id="18435" name="Rectangle 3"/>
          <p:cNvSpPr>
            <a:spLocks noGrp="1" noChangeArrowheads="1"/>
          </p:cNvSpPr>
          <p:nvPr>
            <p:ph idx="1"/>
          </p:nvPr>
        </p:nvSpPr>
        <p:spPr>
          <a:xfrm>
            <a:off x="250825" y="1096963"/>
            <a:ext cx="8642350" cy="5832475"/>
          </a:xfrm>
        </p:spPr>
        <p:txBody>
          <a:bodyPr/>
          <a:lstStyle/>
          <a:p>
            <a:pPr eaLnBrk="1" hangingPunct="1">
              <a:lnSpc>
                <a:spcPct val="90000"/>
              </a:lnSpc>
            </a:pPr>
            <a:r>
              <a:rPr lang="zh-CN" altLang="en-US" sz="2400" dirty="0" smtClean="0"/>
              <a:t>创建角色</a:t>
            </a:r>
          </a:p>
          <a:p>
            <a:pPr eaLnBrk="1" hangingPunct="1">
              <a:lnSpc>
                <a:spcPct val="90000"/>
              </a:lnSpc>
              <a:buFont typeface="Wingdings" pitchFamily="2" charset="2"/>
              <a:buNone/>
            </a:pPr>
            <a:r>
              <a:rPr lang="zh-CN" altLang="en-US" sz="2400" dirty="0" smtClean="0"/>
              <a:t>     </a:t>
            </a:r>
            <a:r>
              <a:rPr lang="en-US" altLang="zh-CN" sz="2400" dirty="0" smtClean="0"/>
              <a:t>create role &lt;</a:t>
            </a:r>
            <a:r>
              <a:rPr lang="zh-CN" altLang="en-US" sz="2400" dirty="0" smtClean="0"/>
              <a:t>角色名</a:t>
            </a:r>
            <a:r>
              <a:rPr lang="en-US" altLang="zh-CN" sz="2400" dirty="0" smtClean="0"/>
              <a:t>&gt;</a:t>
            </a:r>
          </a:p>
          <a:p>
            <a:pPr eaLnBrk="1" hangingPunct="1">
              <a:lnSpc>
                <a:spcPct val="90000"/>
              </a:lnSpc>
            </a:pPr>
            <a:r>
              <a:rPr lang="zh-CN" altLang="en-US" sz="2400" dirty="0" smtClean="0"/>
              <a:t>给角色授权</a:t>
            </a:r>
          </a:p>
          <a:p>
            <a:pPr eaLnBrk="1" hangingPunct="1">
              <a:lnSpc>
                <a:spcPct val="90000"/>
              </a:lnSpc>
              <a:buFont typeface="Wingdings" pitchFamily="2" charset="2"/>
              <a:buNone/>
            </a:pPr>
            <a:r>
              <a:rPr lang="zh-CN" altLang="en-US" sz="2400" dirty="0" smtClean="0"/>
              <a:t>     </a:t>
            </a:r>
            <a:r>
              <a:rPr lang="en-US" altLang="zh-CN" sz="2400" dirty="0" smtClean="0"/>
              <a:t>grant &lt;</a:t>
            </a:r>
            <a:r>
              <a:rPr lang="zh-CN" altLang="en-US" sz="2400" dirty="0" smtClean="0"/>
              <a:t>权限</a:t>
            </a:r>
            <a:r>
              <a:rPr lang="en-US" altLang="zh-CN" sz="2400" dirty="0" smtClean="0"/>
              <a:t>&gt;[, &lt;</a:t>
            </a:r>
            <a:r>
              <a:rPr lang="zh-CN" altLang="en-US" sz="2400" dirty="0" smtClean="0"/>
              <a:t>权限</a:t>
            </a:r>
            <a:r>
              <a:rPr lang="en-US" altLang="zh-CN" sz="2400" dirty="0" smtClean="0"/>
              <a:t>&gt;]</a:t>
            </a:r>
            <a:r>
              <a:rPr lang="en-US" altLang="zh-CN" sz="2400" dirty="0" smtClean="0">
                <a:latin typeface="Times New Roman" charset="0"/>
              </a:rPr>
              <a:t>…</a:t>
            </a:r>
            <a:endParaRPr lang="en-US" altLang="zh-CN" sz="2400" dirty="0" smtClean="0"/>
          </a:p>
          <a:p>
            <a:pPr eaLnBrk="1" hangingPunct="1">
              <a:lnSpc>
                <a:spcPct val="90000"/>
              </a:lnSpc>
              <a:buFont typeface="Wingdings" pitchFamily="2" charset="2"/>
              <a:buNone/>
            </a:pPr>
            <a:r>
              <a:rPr lang="en-US" altLang="zh-CN" sz="2400" dirty="0" smtClean="0"/>
              <a:t>     on &lt;</a:t>
            </a:r>
            <a:r>
              <a:rPr lang="zh-CN" altLang="en-US" sz="2400" dirty="0" smtClean="0"/>
              <a:t>对象类型</a:t>
            </a:r>
            <a:r>
              <a:rPr lang="en-US" altLang="zh-CN" sz="2400" dirty="0" smtClean="0"/>
              <a:t>&gt; </a:t>
            </a:r>
            <a:r>
              <a:rPr lang="zh-CN" altLang="en-US" sz="2400" dirty="0" smtClean="0"/>
              <a:t>对象名</a:t>
            </a:r>
          </a:p>
          <a:p>
            <a:pPr eaLnBrk="1" hangingPunct="1">
              <a:lnSpc>
                <a:spcPct val="90000"/>
              </a:lnSpc>
              <a:buFont typeface="Wingdings" pitchFamily="2" charset="2"/>
              <a:buNone/>
            </a:pPr>
            <a:r>
              <a:rPr lang="zh-CN" altLang="en-US" sz="2400" dirty="0" smtClean="0"/>
              <a:t>     </a:t>
            </a:r>
            <a:r>
              <a:rPr lang="en-US" altLang="zh-CN" sz="2400" dirty="0" smtClean="0"/>
              <a:t>to &lt;</a:t>
            </a:r>
            <a:r>
              <a:rPr lang="zh-CN" altLang="en-US" sz="2400" dirty="0" smtClean="0"/>
              <a:t>角色</a:t>
            </a:r>
            <a:r>
              <a:rPr lang="en-US" altLang="zh-CN" sz="2400" dirty="0" smtClean="0"/>
              <a:t>&gt;[, &lt;</a:t>
            </a:r>
            <a:r>
              <a:rPr lang="zh-CN" altLang="en-US" sz="2400" dirty="0" smtClean="0"/>
              <a:t>角色</a:t>
            </a:r>
            <a:r>
              <a:rPr lang="en-US" altLang="zh-CN" sz="2400" dirty="0" smtClean="0"/>
              <a:t>&gt;]</a:t>
            </a:r>
            <a:r>
              <a:rPr lang="en-US" altLang="zh-CN" sz="2400" dirty="0" smtClean="0">
                <a:latin typeface="Times New Roman" charset="0"/>
              </a:rPr>
              <a:t>…</a:t>
            </a:r>
            <a:endParaRPr lang="en-US" altLang="zh-CN" sz="2400" dirty="0" smtClean="0"/>
          </a:p>
          <a:p>
            <a:pPr eaLnBrk="1" hangingPunct="1">
              <a:lnSpc>
                <a:spcPct val="90000"/>
              </a:lnSpc>
            </a:pPr>
            <a:r>
              <a:rPr lang="zh-CN" altLang="en-US" sz="2400" dirty="0" smtClean="0"/>
              <a:t>角色权限的收回</a:t>
            </a:r>
          </a:p>
          <a:p>
            <a:pPr eaLnBrk="1" hangingPunct="1">
              <a:lnSpc>
                <a:spcPct val="90000"/>
              </a:lnSpc>
              <a:buFont typeface="Wingdings" pitchFamily="2" charset="2"/>
              <a:buNone/>
            </a:pPr>
            <a:r>
              <a:rPr lang="zh-CN" altLang="en-US" sz="2400" dirty="0" smtClean="0"/>
              <a:t>     </a:t>
            </a:r>
            <a:r>
              <a:rPr lang="en-US" altLang="zh-CN" sz="2400" dirty="0" smtClean="0"/>
              <a:t>revoke &lt;</a:t>
            </a:r>
            <a:r>
              <a:rPr lang="zh-CN" altLang="en-US" sz="2400" dirty="0" smtClean="0"/>
              <a:t>权限</a:t>
            </a:r>
            <a:r>
              <a:rPr lang="en-US" altLang="zh-CN" sz="2400" dirty="0" smtClean="0"/>
              <a:t>&gt;[, &lt;</a:t>
            </a:r>
            <a:r>
              <a:rPr lang="zh-CN" altLang="en-US" sz="2400" dirty="0" smtClean="0"/>
              <a:t>权限</a:t>
            </a:r>
            <a:r>
              <a:rPr lang="en-US" altLang="zh-CN" sz="2400" dirty="0" smtClean="0"/>
              <a:t>&gt;]</a:t>
            </a:r>
            <a:r>
              <a:rPr lang="en-US" altLang="zh-CN" sz="2400" dirty="0" smtClean="0">
                <a:latin typeface="Times New Roman" charset="0"/>
              </a:rPr>
              <a:t>…</a:t>
            </a:r>
            <a:endParaRPr lang="en-US" altLang="zh-CN" sz="2400" dirty="0" smtClean="0"/>
          </a:p>
          <a:p>
            <a:pPr eaLnBrk="1" hangingPunct="1">
              <a:lnSpc>
                <a:spcPct val="90000"/>
              </a:lnSpc>
              <a:buFont typeface="Wingdings" pitchFamily="2" charset="2"/>
              <a:buNone/>
            </a:pPr>
            <a:r>
              <a:rPr lang="en-US" altLang="zh-CN" sz="2400" dirty="0" smtClean="0"/>
              <a:t>     on &lt;</a:t>
            </a:r>
            <a:r>
              <a:rPr lang="zh-CN" altLang="en-US" sz="2400" dirty="0" smtClean="0"/>
              <a:t>对象类型</a:t>
            </a:r>
            <a:r>
              <a:rPr lang="en-US" altLang="zh-CN" sz="2400" dirty="0" smtClean="0"/>
              <a:t>&gt; </a:t>
            </a:r>
            <a:r>
              <a:rPr lang="zh-CN" altLang="en-US" sz="2400" dirty="0" smtClean="0"/>
              <a:t>对象名</a:t>
            </a:r>
          </a:p>
          <a:p>
            <a:pPr eaLnBrk="1" hangingPunct="1">
              <a:lnSpc>
                <a:spcPct val="90000"/>
              </a:lnSpc>
              <a:buFont typeface="Wingdings" pitchFamily="2" charset="2"/>
              <a:buNone/>
            </a:pPr>
            <a:r>
              <a:rPr lang="zh-CN" altLang="en-US" sz="2400" dirty="0" smtClean="0"/>
              <a:t>     </a:t>
            </a:r>
            <a:r>
              <a:rPr lang="en-US" altLang="zh-CN" sz="2400" dirty="0" smtClean="0"/>
              <a:t>from &lt;</a:t>
            </a:r>
            <a:r>
              <a:rPr lang="zh-CN" altLang="en-US" sz="2400" dirty="0" smtClean="0"/>
              <a:t>角色</a:t>
            </a:r>
            <a:r>
              <a:rPr lang="en-US" altLang="zh-CN" sz="2400" dirty="0" smtClean="0"/>
              <a:t>&gt;[, &lt;</a:t>
            </a:r>
            <a:r>
              <a:rPr lang="zh-CN" altLang="en-US" sz="2400" dirty="0" smtClean="0"/>
              <a:t>角色</a:t>
            </a:r>
            <a:r>
              <a:rPr lang="en-US" altLang="zh-CN" sz="2400" dirty="0" smtClean="0"/>
              <a:t>&gt;]</a:t>
            </a:r>
            <a:r>
              <a:rPr lang="en-US" altLang="zh-CN" sz="2400" dirty="0" smtClean="0">
                <a:latin typeface="Times New Roman" charset="0"/>
              </a:rPr>
              <a:t>…</a:t>
            </a:r>
            <a:endParaRPr lang="en-US" altLang="zh-CN" sz="2400" dirty="0" smtClean="0"/>
          </a:p>
          <a:p>
            <a:pPr eaLnBrk="1" hangingPunct="1">
              <a:lnSpc>
                <a:spcPct val="90000"/>
              </a:lnSpc>
            </a:pPr>
            <a:r>
              <a:rPr lang="zh-CN" altLang="en-US" sz="2400" dirty="0" smtClean="0"/>
              <a:t>将角色授予其他角色或用户</a:t>
            </a:r>
          </a:p>
          <a:p>
            <a:pPr eaLnBrk="1" hangingPunct="1">
              <a:lnSpc>
                <a:spcPct val="90000"/>
              </a:lnSpc>
              <a:buFont typeface="Wingdings" pitchFamily="2" charset="2"/>
              <a:buNone/>
            </a:pPr>
            <a:r>
              <a:rPr lang="zh-CN" altLang="en-US" sz="2400" dirty="0" smtClean="0"/>
              <a:t>     </a:t>
            </a:r>
            <a:r>
              <a:rPr lang="en-US" altLang="zh-CN" sz="2400" dirty="0" smtClean="0"/>
              <a:t>grant &lt;</a:t>
            </a:r>
            <a:r>
              <a:rPr lang="zh-CN" altLang="en-US" sz="2400" dirty="0" smtClean="0"/>
              <a:t>角色</a:t>
            </a:r>
            <a:r>
              <a:rPr lang="en-US" altLang="zh-CN" sz="2400" dirty="0" smtClean="0"/>
              <a:t>1&gt;[, &lt;</a:t>
            </a:r>
            <a:r>
              <a:rPr lang="zh-CN" altLang="en-US" sz="2400" dirty="0" smtClean="0"/>
              <a:t>角色</a:t>
            </a:r>
            <a:r>
              <a:rPr lang="en-US" altLang="zh-CN" sz="2400" dirty="0" smtClean="0"/>
              <a:t>2&gt;]</a:t>
            </a:r>
            <a:r>
              <a:rPr lang="en-US" altLang="zh-CN" sz="2400" dirty="0" smtClean="0">
                <a:latin typeface="Times New Roman" charset="0"/>
              </a:rPr>
              <a:t>…</a:t>
            </a:r>
            <a:endParaRPr lang="en-US" altLang="zh-CN" sz="2400" dirty="0" smtClean="0"/>
          </a:p>
          <a:p>
            <a:pPr eaLnBrk="1" hangingPunct="1">
              <a:lnSpc>
                <a:spcPct val="90000"/>
              </a:lnSpc>
              <a:buFont typeface="Wingdings" pitchFamily="2" charset="2"/>
              <a:buNone/>
            </a:pPr>
            <a:r>
              <a:rPr lang="en-US" altLang="zh-CN" sz="2400" dirty="0" smtClean="0"/>
              <a:t>     to &lt;</a:t>
            </a:r>
            <a:r>
              <a:rPr lang="zh-CN" altLang="en-US" sz="2400" dirty="0" smtClean="0"/>
              <a:t>角色</a:t>
            </a:r>
            <a:r>
              <a:rPr lang="en-US" altLang="zh-CN" sz="2400" dirty="0" smtClean="0"/>
              <a:t>3&gt;[, &lt;</a:t>
            </a:r>
            <a:r>
              <a:rPr lang="zh-CN" altLang="en-US" sz="2400" dirty="0" smtClean="0"/>
              <a:t>用户</a:t>
            </a:r>
            <a:r>
              <a:rPr lang="en-US" altLang="zh-CN" sz="2400" dirty="0" smtClean="0"/>
              <a:t>1&gt;]</a:t>
            </a:r>
            <a:r>
              <a:rPr lang="en-US" altLang="zh-CN" sz="2400" dirty="0" smtClean="0">
                <a:latin typeface="Times New Roman" charset="0"/>
              </a:rPr>
              <a:t>…</a:t>
            </a:r>
            <a:endParaRPr lang="en-US" altLang="zh-CN" sz="2400" dirty="0" smtClean="0"/>
          </a:p>
          <a:p>
            <a:pPr eaLnBrk="1" hangingPunct="1">
              <a:lnSpc>
                <a:spcPct val="90000"/>
              </a:lnSpc>
              <a:buFont typeface="Wingdings" pitchFamily="2" charset="2"/>
              <a:buNone/>
            </a:pPr>
            <a:r>
              <a:rPr lang="en-US" altLang="zh-CN" sz="2400" dirty="0" smtClean="0"/>
              <a:t>     </a:t>
            </a:r>
            <a:r>
              <a:rPr lang="en-US" altLang="zh-CN" sz="2400" dirty="0" smtClean="0">
                <a:solidFill>
                  <a:srgbClr val="0000FF"/>
                </a:solidFill>
              </a:rPr>
              <a:t>[with admin option]</a:t>
            </a:r>
          </a:p>
        </p:txBody>
      </p:sp>
      <p:sp>
        <p:nvSpPr>
          <p:cNvPr id="4" name="灯片编号占位符 3"/>
          <p:cNvSpPr>
            <a:spLocks noGrp="1"/>
          </p:cNvSpPr>
          <p:nvPr>
            <p:ph type="sldNum" sz="quarter" idx="12"/>
          </p:nvPr>
        </p:nvSpPr>
        <p:spPr/>
        <p:txBody>
          <a:bodyPr/>
          <a:lstStyle/>
          <a:p>
            <a:pPr>
              <a:defRPr/>
            </a:pPr>
            <a:fld id="{89D1DB05-CC82-4A89-9D99-D4138A777635}" type="slidenum">
              <a:rPr lang="en-US" altLang="zh-CN" smtClean="0"/>
              <a:pPr>
                <a:defRPr/>
              </a:pPr>
              <a:t>27</a:t>
            </a:fld>
            <a:endParaRPr lang="en-US" altLang="zh-CN"/>
          </a:p>
        </p:txBody>
      </p:sp>
      <p:sp>
        <p:nvSpPr>
          <p:cNvPr id="5" name="AutoShape 6"/>
          <p:cNvSpPr>
            <a:spLocks noChangeArrowheads="1"/>
          </p:cNvSpPr>
          <p:nvPr/>
        </p:nvSpPr>
        <p:spPr bwMode="auto">
          <a:xfrm>
            <a:off x="6444208" y="63362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6143668"/>
          </a:xfrm>
        </p:spPr>
        <p:txBody>
          <a:bodyPr/>
          <a:lstStyle/>
          <a:p>
            <a:pPr marL="0" indent="0">
              <a:buNone/>
            </a:pPr>
            <a:r>
              <a:rPr lang="zh-CN" altLang="en-US" sz="2400" dirty="0" smtClean="0"/>
              <a:t>例：创建角色</a:t>
            </a:r>
            <a:r>
              <a:rPr lang="en-US" altLang="zh-CN" sz="2400" dirty="0" smtClean="0"/>
              <a:t>R1</a:t>
            </a:r>
          </a:p>
          <a:p>
            <a:pPr marL="0" indent="0">
              <a:buNone/>
            </a:pPr>
            <a:r>
              <a:rPr lang="en-US" altLang="zh-CN" sz="2400" dirty="0" smtClean="0">
                <a:solidFill>
                  <a:srgbClr val="0000FF"/>
                </a:solidFill>
              </a:rPr>
              <a:t>CREATE ROLE </a:t>
            </a:r>
            <a:r>
              <a:rPr lang="en-US" altLang="zh-CN" sz="2400" dirty="0" smtClean="0"/>
              <a:t>R1;</a:t>
            </a:r>
          </a:p>
          <a:p>
            <a:pPr marL="0" indent="0">
              <a:buNone/>
            </a:pPr>
            <a:endParaRPr lang="en-US" altLang="zh-CN" sz="2400" dirty="0" smtClean="0"/>
          </a:p>
          <a:p>
            <a:pPr marL="0" indent="0">
              <a:buNone/>
            </a:pPr>
            <a:r>
              <a:rPr lang="zh-CN" altLang="en-US" sz="2400" dirty="0" smtClean="0"/>
              <a:t>例：将对</a:t>
            </a:r>
            <a:r>
              <a:rPr lang="en-US" altLang="zh-CN" sz="2400" dirty="0" smtClean="0"/>
              <a:t>student</a:t>
            </a:r>
            <a:r>
              <a:rPr lang="zh-CN" altLang="en-US" sz="2400" dirty="0" smtClean="0"/>
              <a:t>表的查询、修改、插入权限赋予角色</a:t>
            </a:r>
            <a:r>
              <a:rPr lang="en-US" altLang="zh-CN" sz="2400" dirty="0" smtClean="0"/>
              <a:t>R1</a:t>
            </a:r>
            <a:r>
              <a:rPr lang="zh-CN" altLang="en-US" sz="2400" dirty="0" smtClean="0"/>
              <a:t>。</a:t>
            </a:r>
            <a:endParaRPr lang="en-US" altLang="zh-CN" sz="2400" dirty="0" smtClean="0"/>
          </a:p>
          <a:p>
            <a:pPr marL="0" indent="0">
              <a:buNone/>
            </a:pPr>
            <a:r>
              <a:rPr lang="en-US" altLang="zh-CN" sz="2400" dirty="0" smtClean="0">
                <a:solidFill>
                  <a:srgbClr val="0000FF"/>
                </a:solidFill>
              </a:rPr>
              <a:t>GRANT</a:t>
            </a:r>
            <a:r>
              <a:rPr lang="en-US" altLang="zh-CN" sz="2400" dirty="0" smtClean="0"/>
              <a:t> SELECT,UPDATE,INSERT </a:t>
            </a:r>
            <a:r>
              <a:rPr lang="en-US" altLang="zh-CN" sz="2400" dirty="0" smtClean="0">
                <a:solidFill>
                  <a:srgbClr val="0000FF"/>
                </a:solidFill>
              </a:rPr>
              <a:t>ON TABLE </a:t>
            </a:r>
            <a:r>
              <a:rPr lang="en-US" altLang="zh-CN" sz="2400" dirty="0" smtClean="0"/>
              <a:t>STUDENT </a:t>
            </a:r>
            <a:r>
              <a:rPr lang="en-US" altLang="zh-CN" sz="2400" dirty="0" smtClean="0">
                <a:solidFill>
                  <a:srgbClr val="0000FF"/>
                </a:solidFill>
              </a:rPr>
              <a:t>TO</a:t>
            </a:r>
            <a:r>
              <a:rPr lang="en-US" altLang="zh-CN" sz="2400" dirty="0" smtClean="0"/>
              <a:t> R1;</a:t>
            </a:r>
          </a:p>
          <a:p>
            <a:pPr marL="0" indent="0">
              <a:buNone/>
            </a:pPr>
            <a:endParaRPr lang="en-US" altLang="zh-CN" sz="2400" dirty="0" smtClean="0"/>
          </a:p>
          <a:p>
            <a:pPr marL="0" indent="0">
              <a:buNone/>
            </a:pPr>
            <a:r>
              <a:rPr lang="zh-CN" altLang="en-US" sz="2400" dirty="0" smtClean="0"/>
              <a:t>例：将</a:t>
            </a:r>
            <a:r>
              <a:rPr lang="en-US" altLang="zh-CN" sz="2400" dirty="0" smtClean="0"/>
              <a:t>R1</a:t>
            </a:r>
            <a:r>
              <a:rPr lang="zh-CN" altLang="en-US" sz="2400" dirty="0" smtClean="0"/>
              <a:t>角色授予用户李明和角色</a:t>
            </a:r>
            <a:r>
              <a:rPr lang="en-US" altLang="zh-CN" sz="2400" dirty="0" smtClean="0"/>
              <a:t>R2</a:t>
            </a:r>
            <a:r>
              <a:rPr lang="zh-CN" altLang="en-US" sz="2400" dirty="0" smtClean="0"/>
              <a:t>，并允许他们转授相应的权限。</a:t>
            </a:r>
            <a:endParaRPr lang="en-US" altLang="zh-CN" sz="2400" dirty="0" smtClean="0"/>
          </a:p>
          <a:p>
            <a:pPr marL="0" indent="0">
              <a:buNone/>
            </a:pPr>
            <a:r>
              <a:rPr lang="en-US" altLang="zh-CN" sz="2400" dirty="0" smtClean="0">
                <a:solidFill>
                  <a:srgbClr val="0000FF"/>
                </a:solidFill>
              </a:rPr>
              <a:t>GRANT</a:t>
            </a:r>
            <a:r>
              <a:rPr lang="en-US" altLang="zh-CN" sz="2400" dirty="0" smtClean="0"/>
              <a:t> R1 </a:t>
            </a:r>
            <a:r>
              <a:rPr lang="en-US" altLang="zh-CN" sz="2400" dirty="0" smtClean="0">
                <a:solidFill>
                  <a:srgbClr val="0000FF"/>
                </a:solidFill>
              </a:rPr>
              <a:t>TO</a:t>
            </a:r>
            <a:r>
              <a:rPr lang="en-US" altLang="zh-CN" sz="2400" dirty="0" smtClean="0"/>
              <a:t> </a:t>
            </a:r>
            <a:r>
              <a:rPr lang="zh-CN" altLang="en-US" sz="2400" dirty="0" smtClean="0"/>
              <a:t>李明</a:t>
            </a:r>
            <a:r>
              <a:rPr lang="en-US" altLang="zh-CN" sz="2400" dirty="0" smtClean="0"/>
              <a:t>, R2</a:t>
            </a:r>
          </a:p>
          <a:p>
            <a:pPr marL="0" indent="0">
              <a:buNone/>
            </a:pPr>
            <a:r>
              <a:rPr lang="en-US" altLang="zh-CN" sz="2400" dirty="0" smtClean="0">
                <a:solidFill>
                  <a:srgbClr val="0000FF"/>
                </a:solidFill>
              </a:rPr>
              <a:t>WITH ADMIN OPTION</a:t>
            </a:r>
          </a:p>
          <a:p>
            <a:pPr marL="0" indent="0">
              <a:buNone/>
            </a:pPr>
            <a:endParaRPr lang="en-US" altLang="zh-CN" sz="2400" dirty="0" smtClean="0"/>
          </a:p>
          <a:p>
            <a:pPr marL="0" indent="0">
              <a:buNone/>
            </a:pPr>
            <a:r>
              <a:rPr lang="zh-CN" altLang="en-US" sz="2400" dirty="0" smtClean="0"/>
              <a:t>例：将</a:t>
            </a:r>
            <a:r>
              <a:rPr lang="en-US" altLang="zh-CN" sz="2400" dirty="0" smtClean="0"/>
              <a:t>R1</a:t>
            </a:r>
            <a:r>
              <a:rPr lang="zh-CN" altLang="en-US" sz="2400" dirty="0" smtClean="0"/>
              <a:t>角色从用户李明收回</a:t>
            </a:r>
            <a:endParaRPr lang="en-US" altLang="zh-CN" sz="2400" dirty="0" smtClean="0"/>
          </a:p>
          <a:p>
            <a:pPr marL="0" indent="0">
              <a:buNone/>
            </a:pPr>
            <a:r>
              <a:rPr lang="en-US" altLang="zh-CN" sz="2400" dirty="0" smtClean="0">
                <a:solidFill>
                  <a:srgbClr val="0000FF"/>
                </a:solidFill>
              </a:rPr>
              <a:t>REVOKE</a:t>
            </a:r>
            <a:r>
              <a:rPr lang="en-US" altLang="zh-CN" sz="2400" dirty="0" smtClean="0"/>
              <a:t> R1 </a:t>
            </a:r>
            <a:r>
              <a:rPr lang="en-US" altLang="zh-CN" sz="2400" dirty="0" smtClean="0">
                <a:solidFill>
                  <a:srgbClr val="0000FF"/>
                </a:solidFill>
              </a:rPr>
              <a:t>FROM</a:t>
            </a:r>
            <a:r>
              <a:rPr lang="en-US" altLang="zh-CN" sz="2400" dirty="0" smtClean="0"/>
              <a:t> </a:t>
            </a:r>
            <a:r>
              <a:rPr lang="zh-CN" altLang="en-US" sz="2400" dirty="0" smtClean="0"/>
              <a:t>李明</a:t>
            </a:r>
            <a:endParaRPr lang="en-US" altLang="zh-CN" sz="2400" dirty="0" smtClean="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ChangeArrowheads="1"/>
          </p:cNvSpPr>
          <p:nvPr/>
        </p:nvSpPr>
        <p:spPr bwMode="auto">
          <a:xfrm>
            <a:off x="314325" y="741363"/>
            <a:ext cx="8686800" cy="5262979"/>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4. 1. </a:t>
            </a:r>
            <a:r>
              <a:rPr lang="en-US" altLang="zh-CN" b="1" dirty="0" smtClean="0">
                <a:ea typeface="黑体" pitchFamily="2" charset="-122"/>
              </a:rPr>
              <a:t>5  </a:t>
            </a:r>
            <a:r>
              <a:rPr lang="zh-CN" altLang="en-US" b="1" dirty="0">
                <a:ea typeface="黑体" pitchFamily="2" charset="-122"/>
              </a:rPr>
              <a:t>审计控制</a:t>
            </a:r>
          </a:p>
          <a:p>
            <a:pPr>
              <a:spcBef>
                <a:spcPct val="50000"/>
              </a:spcBef>
            </a:pPr>
            <a:r>
              <a:rPr lang="en-US" altLang="zh-CN" dirty="0">
                <a:latin typeface="Times New Roman" charset="0"/>
              </a:rPr>
              <a:t>——</a:t>
            </a:r>
            <a:r>
              <a:rPr lang="zh-CN" altLang="en-US" dirty="0">
                <a:latin typeface="Times New Roman" charset="0"/>
              </a:rPr>
              <a:t>对用户使用系统资源</a:t>
            </a:r>
            <a:r>
              <a:rPr lang="en-US" altLang="zh-CN" dirty="0"/>
              <a:t>(</a:t>
            </a:r>
            <a:r>
              <a:rPr lang="en-US" altLang="zh-CN" dirty="0" smtClean="0"/>
              <a:t>Hardware</a:t>
            </a:r>
            <a:r>
              <a:rPr lang="zh-CN" altLang="en-US" dirty="0" smtClean="0">
                <a:latin typeface="Times New Roman" charset="0"/>
              </a:rPr>
              <a:t>、</a:t>
            </a:r>
            <a:r>
              <a:rPr lang="en-US" altLang="zh-CN" dirty="0" smtClean="0"/>
              <a:t>Software)</a:t>
            </a:r>
            <a:r>
              <a:rPr lang="zh-CN" altLang="en-US" dirty="0">
                <a:latin typeface="Times New Roman" charset="0"/>
              </a:rPr>
              <a:t>情况的登记和</a:t>
            </a:r>
            <a:r>
              <a:rPr lang="zh-CN" altLang="en-US" dirty="0" smtClean="0">
                <a:latin typeface="Times New Roman" charset="0"/>
              </a:rPr>
              <a:t>审查，一般是基于审计日志，是</a:t>
            </a:r>
            <a:r>
              <a:rPr lang="en-US" altLang="zh-CN" dirty="0" smtClean="0">
                <a:latin typeface="Times New Roman" charset="0"/>
              </a:rPr>
              <a:t>DBMS</a:t>
            </a:r>
            <a:r>
              <a:rPr lang="zh-CN" altLang="en-US" dirty="0" smtClean="0">
                <a:latin typeface="Times New Roman" charset="0"/>
              </a:rPr>
              <a:t>达到</a:t>
            </a:r>
            <a:r>
              <a:rPr lang="en-US" altLang="zh-CN" dirty="0" smtClean="0">
                <a:latin typeface="Times New Roman" charset="0"/>
              </a:rPr>
              <a:t>C2</a:t>
            </a:r>
            <a:r>
              <a:rPr lang="zh-CN" altLang="en-US" dirty="0" smtClean="0">
                <a:latin typeface="Times New Roman" charset="0"/>
              </a:rPr>
              <a:t>级所必备的功能要求。</a:t>
            </a:r>
            <a:endParaRPr lang="zh-CN" altLang="en-US" dirty="0"/>
          </a:p>
          <a:p>
            <a:pPr>
              <a:spcBef>
                <a:spcPct val="50000"/>
              </a:spcBef>
            </a:pPr>
            <a:r>
              <a:rPr lang="en-US" altLang="zh-CN" dirty="0"/>
              <a:t>1. </a:t>
            </a:r>
            <a:r>
              <a:rPr lang="zh-CN" altLang="en-US" dirty="0">
                <a:latin typeface="Times New Roman" charset="0"/>
              </a:rPr>
              <a:t>功能</a:t>
            </a:r>
            <a:endParaRPr lang="zh-CN" altLang="en-US" dirty="0"/>
          </a:p>
          <a:p>
            <a:pPr>
              <a:spcBef>
                <a:spcPct val="50000"/>
              </a:spcBef>
            </a:pPr>
            <a:r>
              <a:rPr lang="en-US" altLang="zh-CN" dirty="0"/>
              <a:t>1) </a:t>
            </a:r>
            <a:r>
              <a:rPr lang="zh-CN" altLang="en-US" dirty="0">
                <a:latin typeface="Times New Roman" charset="0"/>
              </a:rPr>
              <a:t>设备安全审计</a:t>
            </a:r>
            <a:endParaRPr lang="zh-CN" altLang="en-US" dirty="0"/>
          </a:p>
          <a:p>
            <a:pPr>
              <a:spcBef>
                <a:spcPct val="50000"/>
              </a:spcBef>
            </a:pPr>
            <a:r>
              <a:rPr lang="zh-CN" altLang="en-US" dirty="0">
                <a:latin typeface="Times New Roman" charset="0"/>
              </a:rPr>
              <a:t>主要审查系统资源的安全策略、各种安全保护措施、故障恢复计划等。</a:t>
            </a:r>
            <a:endParaRPr lang="zh-CN" altLang="en-US" dirty="0"/>
          </a:p>
          <a:p>
            <a:pPr>
              <a:spcBef>
                <a:spcPct val="50000"/>
              </a:spcBef>
            </a:pPr>
            <a:r>
              <a:rPr lang="en-US" altLang="zh-CN" dirty="0"/>
              <a:t>2) </a:t>
            </a:r>
            <a:r>
              <a:rPr lang="zh-CN" altLang="en-US" dirty="0">
                <a:latin typeface="Times New Roman" charset="0"/>
              </a:rPr>
              <a:t>操作审计</a:t>
            </a:r>
            <a:endParaRPr lang="zh-CN" altLang="en-US" dirty="0"/>
          </a:p>
          <a:p>
            <a:pPr>
              <a:spcBef>
                <a:spcPct val="50000"/>
              </a:spcBef>
            </a:pPr>
            <a:r>
              <a:rPr lang="zh-CN" altLang="en-US" dirty="0">
                <a:latin typeface="Times New Roman" charset="0"/>
              </a:rPr>
              <a:t>各种操作的记录、分析</a:t>
            </a:r>
            <a:r>
              <a:rPr lang="en-US" altLang="zh-CN" dirty="0"/>
              <a:t>(</a:t>
            </a:r>
            <a:r>
              <a:rPr lang="zh-CN" altLang="en-US" dirty="0">
                <a:latin typeface="Times New Roman" charset="0"/>
              </a:rPr>
              <a:t>事务、操作类型、用户、终端、操作时间、审计时间、</a:t>
            </a:r>
            <a:r>
              <a:rPr lang="en-US" altLang="zh-CN" dirty="0">
                <a:latin typeface="Times New Roman" charset="0"/>
              </a:rPr>
              <a:t>…</a:t>
            </a:r>
            <a:r>
              <a:rPr lang="en-US" altLang="zh-CN" dirty="0"/>
              <a:t>)</a:t>
            </a:r>
          </a:p>
        </p:txBody>
      </p:sp>
      <p:sp>
        <p:nvSpPr>
          <p:cNvPr id="3" name="灯片编号占位符 2"/>
          <p:cNvSpPr>
            <a:spLocks noGrp="1"/>
          </p:cNvSpPr>
          <p:nvPr>
            <p:ph type="sldNum" sz="quarter" idx="12"/>
          </p:nvPr>
        </p:nvSpPr>
        <p:spPr/>
        <p:txBody>
          <a:bodyPr/>
          <a:lstStyle/>
          <a:p>
            <a:pPr>
              <a:defRPr/>
            </a:pPr>
            <a:fld id="{BB445E92-6A42-4BE0-8E9D-3F5AA0303649}" type="slidenum">
              <a:rPr lang="en-US" altLang="zh-CN" smtClean="0"/>
              <a:pPr>
                <a:defRPr/>
              </a:pPr>
              <a:t>29</a:t>
            </a:fld>
            <a:endParaRPr lang="en-US" altLang="zh-CN"/>
          </a:p>
        </p:txBody>
      </p:sp>
      <p:sp>
        <p:nvSpPr>
          <p:cNvPr id="4" name="圆角矩形标注 3"/>
          <p:cNvSpPr/>
          <p:nvPr/>
        </p:nvSpPr>
        <p:spPr>
          <a:xfrm>
            <a:off x="3929058" y="2143116"/>
            <a:ext cx="3857652" cy="928694"/>
          </a:xfrm>
          <a:prstGeom prst="wedgeRoundRectCallout">
            <a:avLst>
              <a:gd name="adj1" fmla="val -98781"/>
              <a:gd name="adj2" fmla="val -486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一种事后检查的</a:t>
            </a:r>
            <a:endParaRPr lang="en-US" altLang="zh-CN" dirty="0" smtClean="0"/>
          </a:p>
          <a:p>
            <a:pPr algn="ctr"/>
            <a:r>
              <a:rPr lang="zh-CN" altLang="en-US" dirty="0" smtClean="0"/>
              <a:t>安全机制，增加运行开销</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533400" y="2214554"/>
            <a:ext cx="7854696" cy="4052466"/>
          </a:xfrm>
        </p:spPr>
        <p:txBody>
          <a:bodyPr/>
          <a:lstStyle/>
          <a:p>
            <a:pPr algn="l"/>
            <a:r>
              <a:rPr lang="en-US" altLang="zh-CN" dirty="0" smtClean="0">
                <a:latin typeface="+mn-ea"/>
              </a:rPr>
              <a:t>      2006</a:t>
            </a:r>
            <a:r>
              <a:rPr lang="zh-CN" altLang="en-US" dirty="0" smtClean="0">
                <a:latin typeface="+mn-ea"/>
              </a:rPr>
              <a:t>年</a:t>
            </a:r>
            <a:r>
              <a:rPr lang="en-US" altLang="zh-CN" dirty="0" smtClean="0">
                <a:latin typeface="+mn-ea"/>
              </a:rPr>
              <a:t>4</a:t>
            </a:r>
            <a:r>
              <a:rPr lang="zh-CN" altLang="en-US" dirty="0" smtClean="0">
                <a:latin typeface="+mn-ea"/>
              </a:rPr>
              <a:t>月，美国空军一个基地的网站上出现重大泄密，透露出布什总统专机“空军一号”反导防御系统等机密信息。从这个网站的一份政府文件中，人们可以轻易地知道两架“空军一号”详细的内部地图，包括飞机内特工人员所处的位置。这份文件还提到了一个给“空军一号”提供服务的供氧地点， 恐怖分子有可能引爆的这里的氧气罐。</a:t>
            </a:r>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a:t>
            </a:fld>
            <a:endParaRPr lang="en-US" altLang="zh-CN"/>
          </a:p>
        </p:txBody>
      </p:sp>
      <p:sp>
        <p:nvSpPr>
          <p:cNvPr id="5" name="圆角矩形标注 4"/>
          <p:cNvSpPr/>
          <p:nvPr/>
        </p:nvSpPr>
        <p:spPr>
          <a:xfrm>
            <a:off x="533400" y="908720"/>
            <a:ext cx="3952460" cy="612648"/>
          </a:xfrm>
          <a:prstGeom prst="wedgeRoundRectCallout">
            <a:avLst>
              <a:gd name="adj1" fmla="val -12344"/>
              <a:gd name="adj2" fmla="val 133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可推导的敏感信息也是秘密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472518" cy="5246376"/>
          </a:xfrm>
        </p:spPr>
        <p:txBody>
          <a:bodyPr/>
          <a:lstStyle/>
          <a:p>
            <a:pPr marL="0" indent="0">
              <a:buNone/>
            </a:pPr>
            <a:r>
              <a:rPr lang="zh-CN" altLang="en-US" sz="2400" dirty="0" smtClean="0"/>
              <a:t>审计事件的类别：</a:t>
            </a:r>
            <a:endParaRPr lang="en-US" altLang="zh-CN" sz="2400" dirty="0" smtClean="0"/>
          </a:p>
          <a:p>
            <a:pPr marL="0" indent="0">
              <a:buNone/>
            </a:pPr>
            <a:r>
              <a:rPr lang="zh-CN" altLang="en-US" sz="2400" dirty="0" smtClean="0">
                <a:solidFill>
                  <a:srgbClr val="0000FF"/>
                </a:solidFill>
              </a:rPr>
              <a:t>服务器事件</a:t>
            </a:r>
            <a:r>
              <a:rPr lang="zh-CN" altLang="en-US" sz="2400" dirty="0" smtClean="0"/>
              <a:t>（启动、停止、配置文件重新加载）、</a:t>
            </a:r>
            <a:endParaRPr lang="en-US" altLang="zh-CN" sz="2400" dirty="0" smtClean="0"/>
          </a:p>
          <a:p>
            <a:pPr marL="0" indent="0">
              <a:buNone/>
            </a:pPr>
            <a:r>
              <a:rPr lang="zh-CN" altLang="en-US" sz="2400" dirty="0" smtClean="0">
                <a:solidFill>
                  <a:srgbClr val="0000FF"/>
                </a:solidFill>
              </a:rPr>
              <a:t>系统权限</a:t>
            </a:r>
            <a:r>
              <a:rPr lang="zh-CN" altLang="en-US" sz="2400" dirty="0" smtClean="0"/>
              <a:t>（对系统拥有的</a:t>
            </a:r>
            <a:r>
              <a:rPr lang="zh-CN" altLang="en-US" sz="2400" smtClean="0"/>
              <a:t>结构、模式</a:t>
            </a:r>
            <a:r>
              <a:rPr lang="zh-CN" altLang="en-US" sz="2400" dirty="0" smtClean="0"/>
              <a:t>对象进行操作的审计）、</a:t>
            </a:r>
            <a:endParaRPr lang="en-US" altLang="zh-CN" sz="2400" dirty="0" smtClean="0"/>
          </a:p>
          <a:p>
            <a:pPr marL="0" indent="0">
              <a:buNone/>
            </a:pPr>
            <a:r>
              <a:rPr lang="zh-CN" altLang="en-US" sz="2400" dirty="0" smtClean="0">
                <a:solidFill>
                  <a:srgbClr val="0000FF"/>
                </a:solidFill>
              </a:rPr>
              <a:t>语句事件</a:t>
            </a:r>
            <a:r>
              <a:rPr lang="zh-CN" altLang="en-US" sz="2400" dirty="0"/>
              <a:t>（</a:t>
            </a:r>
            <a:r>
              <a:rPr lang="en-US" altLang="zh-CN" sz="2400" dirty="0"/>
              <a:t>DDL</a:t>
            </a:r>
            <a:r>
              <a:rPr lang="zh-CN" altLang="en-US" sz="2400" dirty="0"/>
              <a:t>、</a:t>
            </a:r>
            <a:r>
              <a:rPr lang="en-US" altLang="zh-CN" sz="2400" dirty="0"/>
              <a:t>DML</a:t>
            </a:r>
            <a:r>
              <a:rPr lang="zh-CN" altLang="en-US" sz="2400" dirty="0"/>
              <a:t>、</a:t>
            </a:r>
            <a:r>
              <a:rPr lang="en-US" altLang="zh-CN" sz="2400" dirty="0"/>
              <a:t>DCL</a:t>
            </a:r>
            <a:r>
              <a:rPr lang="zh-CN" altLang="en-US" sz="2400" dirty="0"/>
              <a:t>）</a:t>
            </a:r>
            <a:r>
              <a:rPr lang="zh-CN" altLang="en-US" sz="2400" dirty="0" smtClean="0"/>
              <a:t>、</a:t>
            </a:r>
            <a:endParaRPr lang="en-US" altLang="zh-CN" sz="2400" dirty="0" smtClean="0"/>
          </a:p>
          <a:p>
            <a:pPr marL="0" indent="0">
              <a:buNone/>
            </a:pPr>
            <a:r>
              <a:rPr lang="zh-CN" altLang="en-US" sz="2400" dirty="0" smtClean="0">
                <a:solidFill>
                  <a:srgbClr val="0000FF"/>
                </a:solidFill>
              </a:rPr>
              <a:t>模式对象事件</a:t>
            </a:r>
            <a:r>
              <a:rPr lang="zh-CN" altLang="en-US" sz="2400" dirty="0" smtClean="0"/>
              <a:t>（针对特定模式对象上进行的</a:t>
            </a:r>
            <a:r>
              <a:rPr lang="en-US" altLang="zh-CN" sz="2400" dirty="0" err="1" smtClean="0"/>
              <a:t>sql</a:t>
            </a:r>
            <a:r>
              <a:rPr lang="zh-CN" altLang="en-US" sz="2400" dirty="0" smtClean="0"/>
              <a:t>语句的审计）</a:t>
            </a:r>
            <a:endParaRPr lang="en-US" altLang="zh-CN" sz="2400" dirty="0" smtClean="0"/>
          </a:p>
          <a:p>
            <a:pPr marL="0" indent="0">
              <a:buNone/>
            </a:pPr>
            <a:endParaRPr lang="en-US" altLang="zh-CN" sz="2400" dirty="0" smtClean="0"/>
          </a:p>
          <a:p>
            <a:pPr marL="0" indent="0">
              <a:buNone/>
            </a:pPr>
            <a:r>
              <a:rPr lang="zh-CN" altLang="en-US" sz="2400" dirty="0" smtClean="0"/>
              <a:t>例：审计对</a:t>
            </a:r>
            <a:r>
              <a:rPr lang="en-US" altLang="zh-CN" sz="2400" dirty="0" smtClean="0"/>
              <a:t>SC</a:t>
            </a:r>
            <a:r>
              <a:rPr lang="zh-CN" altLang="en-US" sz="2400" dirty="0" smtClean="0"/>
              <a:t>关系的表结构修改和数据更新操作</a:t>
            </a:r>
            <a:endParaRPr lang="en-US" altLang="zh-CN" sz="2400" dirty="0" smtClean="0"/>
          </a:p>
          <a:p>
            <a:pPr marL="0" indent="0">
              <a:buNone/>
            </a:pPr>
            <a:r>
              <a:rPr lang="en-US" altLang="zh-CN" sz="2400" dirty="0" smtClean="0"/>
              <a:t>AUDIT ALTER,UPDATE ON SC;</a:t>
            </a:r>
          </a:p>
          <a:p>
            <a:pPr marL="0" indent="0">
              <a:buNone/>
            </a:pPr>
            <a:endParaRPr lang="en-US" altLang="zh-CN" sz="2400" dirty="0" smtClean="0"/>
          </a:p>
          <a:p>
            <a:pPr marL="0" indent="0">
              <a:buNone/>
            </a:pPr>
            <a:r>
              <a:rPr lang="zh-CN" altLang="en-US" sz="2400" dirty="0" smtClean="0"/>
              <a:t>例：停止对</a:t>
            </a:r>
            <a:r>
              <a:rPr lang="en-US" altLang="zh-CN" sz="2400" dirty="0" smtClean="0"/>
              <a:t>SC</a:t>
            </a:r>
            <a:r>
              <a:rPr lang="zh-CN" altLang="en-US" sz="2400" dirty="0" smtClean="0"/>
              <a:t>关系的表结构修改和数据更新操作的审计</a:t>
            </a:r>
            <a:endParaRPr lang="en-US" altLang="zh-CN" sz="2400" dirty="0" smtClean="0"/>
          </a:p>
          <a:p>
            <a:pPr marL="0" indent="0">
              <a:buNone/>
            </a:pPr>
            <a:r>
              <a:rPr lang="en-US" altLang="zh-CN" sz="2400" dirty="0" smtClean="0"/>
              <a:t>NOAUDIT ALTER,UPDATE ON SC;</a:t>
            </a:r>
            <a:endParaRPr lang="zh-CN" altLang="en-US" sz="2400"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63550" y="804863"/>
            <a:ext cx="8186738" cy="5262562"/>
          </a:xfrm>
          <a:prstGeom prst="rect">
            <a:avLst/>
          </a:prstGeom>
          <a:noFill/>
          <a:ln w="9525">
            <a:noFill/>
            <a:miter lim="800000"/>
            <a:headEnd/>
            <a:tailEnd/>
          </a:ln>
        </p:spPr>
        <p:txBody>
          <a:bodyPr wrap="none">
            <a:spAutoFit/>
          </a:bodyPr>
          <a:lstStyle/>
          <a:p>
            <a:r>
              <a:rPr lang="en-US" altLang="zh-CN" dirty="0"/>
              <a:t>3) </a:t>
            </a:r>
            <a:r>
              <a:rPr lang="zh-CN" altLang="en-US" dirty="0">
                <a:latin typeface="Times New Roman" charset="0"/>
              </a:rPr>
              <a:t>应用审计</a:t>
            </a:r>
            <a:endParaRPr lang="zh-CN" altLang="en-US" dirty="0"/>
          </a:p>
          <a:p>
            <a:r>
              <a:rPr lang="zh-CN" altLang="en-US" dirty="0">
                <a:latin typeface="Times New Roman" charset="0"/>
              </a:rPr>
              <a:t>应用系统功能、控制逻辑、数据流正确与否的审计。</a:t>
            </a:r>
            <a:endParaRPr lang="zh-CN" altLang="en-US" dirty="0"/>
          </a:p>
          <a:p>
            <a:r>
              <a:rPr lang="en-US" altLang="zh-CN" dirty="0"/>
              <a:t>4) </a:t>
            </a:r>
            <a:r>
              <a:rPr lang="zh-CN" altLang="en-US" dirty="0">
                <a:latin typeface="Times New Roman" charset="0"/>
              </a:rPr>
              <a:t>攻击审计</a:t>
            </a:r>
            <a:endParaRPr lang="zh-CN" altLang="en-US" dirty="0"/>
          </a:p>
          <a:p>
            <a:r>
              <a:rPr lang="zh-CN" altLang="en-US" dirty="0">
                <a:latin typeface="Times New Roman" charset="0"/>
              </a:rPr>
              <a:t>已发生攻击操作及危害系统安全事件的检测和审计。</a:t>
            </a:r>
            <a:endParaRPr lang="zh-CN" altLang="en-US" dirty="0"/>
          </a:p>
          <a:p>
            <a:endParaRPr lang="en-US" altLang="zh-CN" dirty="0"/>
          </a:p>
          <a:p>
            <a:r>
              <a:rPr lang="en-US" altLang="zh-CN" dirty="0"/>
              <a:t>2. </a:t>
            </a:r>
            <a:r>
              <a:rPr lang="zh-CN" altLang="en-US" dirty="0">
                <a:latin typeface="Times New Roman" charset="0"/>
              </a:rPr>
              <a:t>技术</a:t>
            </a:r>
            <a:endParaRPr lang="zh-CN" altLang="en-US" dirty="0"/>
          </a:p>
          <a:p>
            <a:r>
              <a:rPr lang="en-US" altLang="zh-CN" dirty="0"/>
              <a:t>1) </a:t>
            </a:r>
            <a:r>
              <a:rPr lang="zh-CN" altLang="en-US" dirty="0">
                <a:latin typeface="Times New Roman" charset="0"/>
              </a:rPr>
              <a:t>静态技术</a:t>
            </a:r>
            <a:endParaRPr lang="zh-CN" altLang="en-US" dirty="0"/>
          </a:p>
          <a:p>
            <a:r>
              <a:rPr lang="zh-CN" altLang="en-US" dirty="0">
                <a:latin typeface="Times New Roman" charset="0"/>
              </a:rPr>
              <a:t>利用软件设计说明书、流程图分析、明确易被攻击的环节。</a:t>
            </a:r>
            <a:endParaRPr lang="zh-CN" altLang="en-US" dirty="0"/>
          </a:p>
          <a:p>
            <a:r>
              <a:rPr lang="en-US" altLang="zh-CN" dirty="0"/>
              <a:t>2) </a:t>
            </a:r>
            <a:r>
              <a:rPr lang="zh-CN" altLang="en-US" dirty="0">
                <a:latin typeface="Times New Roman" charset="0"/>
              </a:rPr>
              <a:t>动态技术</a:t>
            </a:r>
            <a:endParaRPr lang="zh-CN" altLang="en-US" dirty="0"/>
          </a:p>
          <a:p>
            <a:r>
              <a:rPr lang="zh-CN" altLang="en-US" dirty="0" smtClean="0">
                <a:latin typeface="Times New Roman" charset="0"/>
              </a:rPr>
              <a:t>实际</a:t>
            </a:r>
            <a:r>
              <a:rPr lang="zh-CN" altLang="en-US" dirty="0">
                <a:latin typeface="Times New Roman" charset="0"/>
              </a:rPr>
              <a:t>运行测试</a:t>
            </a:r>
            <a:r>
              <a:rPr lang="en-US" altLang="zh-CN" dirty="0"/>
              <a:t>(</a:t>
            </a:r>
            <a:r>
              <a:rPr lang="zh-CN" altLang="en-US" dirty="0">
                <a:latin typeface="Times New Roman" charset="0"/>
              </a:rPr>
              <a:t>控制逻辑，</a:t>
            </a:r>
            <a:r>
              <a:rPr lang="en-US" altLang="zh-CN" dirty="0">
                <a:latin typeface="Times New Roman" charset="0"/>
              </a:rPr>
              <a:t>…</a:t>
            </a:r>
            <a:r>
              <a:rPr lang="en-US" altLang="zh-CN" dirty="0"/>
              <a:t>)</a:t>
            </a:r>
          </a:p>
          <a:p>
            <a:r>
              <a:rPr lang="zh-CN" altLang="en-US" dirty="0" smtClean="0">
                <a:latin typeface="Times New Roman" charset="0"/>
              </a:rPr>
              <a:t>性能</a:t>
            </a:r>
            <a:r>
              <a:rPr lang="zh-CN" altLang="en-US" dirty="0">
                <a:latin typeface="Times New Roman" charset="0"/>
              </a:rPr>
              <a:t>测试</a:t>
            </a:r>
            <a:r>
              <a:rPr lang="en-US" altLang="zh-CN" dirty="0"/>
              <a:t>(</a:t>
            </a:r>
            <a:r>
              <a:rPr lang="zh-CN" altLang="en-US" dirty="0">
                <a:latin typeface="Times New Roman" charset="0"/>
              </a:rPr>
              <a:t>测试用例、仿真程序</a:t>
            </a:r>
            <a:r>
              <a:rPr lang="en-US" altLang="zh-CN" dirty="0"/>
              <a:t>)</a:t>
            </a:r>
          </a:p>
          <a:p>
            <a:r>
              <a:rPr lang="en-US" altLang="zh-CN" dirty="0"/>
              <a:t>3) </a:t>
            </a:r>
            <a:r>
              <a:rPr lang="zh-CN" altLang="en-US" dirty="0" smtClean="0">
                <a:latin typeface="Times New Roman" charset="0"/>
              </a:rPr>
              <a:t>结果分析</a:t>
            </a:r>
            <a:endParaRPr lang="zh-CN" altLang="en-US" dirty="0"/>
          </a:p>
          <a:p>
            <a:r>
              <a:rPr lang="zh-CN" altLang="en-US" dirty="0" smtClean="0">
                <a:latin typeface="宋体" pitchFamily="2" charset="-122"/>
              </a:rPr>
              <a:t>数据</a:t>
            </a:r>
            <a:r>
              <a:rPr lang="zh-CN" altLang="en-US" dirty="0">
                <a:latin typeface="宋体" pitchFamily="2" charset="-122"/>
              </a:rPr>
              <a:t>的选择、收集和分析。</a:t>
            </a:r>
            <a:r>
              <a:rPr lang="zh-CN" altLang="en-US" dirty="0"/>
              <a:t> </a:t>
            </a:r>
          </a:p>
          <a:p>
            <a:endParaRPr lang="en-US" altLang="zh-CN" dirty="0"/>
          </a:p>
        </p:txBody>
      </p:sp>
      <p:sp>
        <p:nvSpPr>
          <p:cNvPr id="3" name="灯片编号占位符 2"/>
          <p:cNvSpPr>
            <a:spLocks noGrp="1"/>
          </p:cNvSpPr>
          <p:nvPr>
            <p:ph type="sldNum" sz="quarter" idx="12"/>
          </p:nvPr>
        </p:nvSpPr>
        <p:spPr/>
        <p:txBody>
          <a:bodyPr/>
          <a:lstStyle/>
          <a:p>
            <a:pPr>
              <a:defRPr/>
            </a:pPr>
            <a:fld id="{CB9926B7-759B-4F32-9713-4B121E9DEF59}" type="slidenum">
              <a:rPr lang="en-US" altLang="zh-CN" smtClean="0"/>
              <a:pPr>
                <a:defRPr/>
              </a:pPr>
              <a:t>31</a:t>
            </a:fld>
            <a:endParaRPr lang="en-US" altLang="zh-CN"/>
          </a:p>
        </p:txBody>
      </p:sp>
      <p:sp>
        <p:nvSpPr>
          <p:cNvPr id="4" name="圆角矩形标注 3"/>
          <p:cNvSpPr/>
          <p:nvPr/>
        </p:nvSpPr>
        <p:spPr>
          <a:xfrm>
            <a:off x="2843808" y="5625135"/>
            <a:ext cx="5193001" cy="928694"/>
          </a:xfrm>
          <a:prstGeom prst="wedgeRoundRectCallout">
            <a:avLst>
              <a:gd name="adj1" fmla="val -54930"/>
              <a:gd name="adj2" fmla="val -51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审计分析和报表、审计日志管理、审计设置、专门的审计视图</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63588"/>
            <a:ext cx="8778875" cy="1938992"/>
          </a:xfrm>
          <a:prstGeom prst="rect">
            <a:avLst/>
          </a:prstGeom>
          <a:noFill/>
          <a:ln w="9525">
            <a:noFill/>
            <a:miter lim="800000"/>
            <a:headEnd/>
            <a:tailEnd/>
          </a:ln>
        </p:spPr>
        <p:txBody>
          <a:bodyPr>
            <a:spAutoFit/>
          </a:bodyPr>
          <a:lstStyle/>
          <a:p>
            <a:r>
              <a:rPr lang="en-US" altLang="zh-CN" b="1" dirty="0">
                <a:ea typeface="黑体" pitchFamily="2" charset="-122"/>
              </a:rPr>
              <a:t>4. 1. </a:t>
            </a:r>
            <a:r>
              <a:rPr lang="en-US" altLang="zh-CN" b="1" dirty="0" smtClean="0">
                <a:ea typeface="黑体" pitchFamily="2" charset="-122"/>
              </a:rPr>
              <a:t>6  </a:t>
            </a:r>
            <a:r>
              <a:rPr lang="zh-CN" altLang="en-US" b="1" dirty="0">
                <a:ea typeface="黑体" pitchFamily="2" charset="-122"/>
              </a:rPr>
              <a:t>数据加密</a:t>
            </a:r>
          </a:p>
          <a:p>
            <a:r>
              <a:rPr lang="en-US" altLang="zh-CN" dirty="0">
                <a:latin typeface="Times New Roman" charset="0"/>
              </a:rPr>
              <a:t>——</a:t>
            </a:r>
            <a:r>
              <a:rPr lang="zh-CN" altLang="en-US" dirty="0">
                <a:latin typeface="Times New Roman" charset="0"/>
              </a:rPr>
              <a:t>以密码文</a:t>
            </a:r>
            <a:r>
              <a:rPr lang="zh-CN" altLang="en-US" dirty="0" smtClean="0">
                <a:latin typeface="Times New Roman" charset="0"/>
              </a:rPr>
              <a:t>形式存储和</a:t>
            </a:r>
            <a:r>
              <a:rPr lang="zh-CN" altLang="en-US" dirty="0">
                <a:latin typeface="Times New Roman" charset="0"/>
              </a:rPr>
              <a:t>传输数据</a:t>
            </a:r>
            <a:r>
              <a:rPr lang="en-US" altLang="zh-CN" dirty="0"/>
              <a:t>(</a:t>
            </a:r>
            <a:r>
              <a:rPr lang="zh-CN" altLang="en-US" dirty="0">
                <a:latin typeface="Times New Roman" charset="0"/>
              </a:rPr>
              <a:t>只有知道密钥的用户才能访问</a:t>
            </a:r>
            <a:r>
              <a:rPr lang="en-US" altLang="zh-CN" dirty="0"/>
              <a:t>)</a:t>
            </a:r>
            <a:r>
              <a:rPr lang="zh-CN" altLang="en-US" dirty="0">
                <a:latin typeface="Times New Roman" charset="0"/>
              </a:rPr>
              <a:t>。</a:t>
            </a:r>
            <a:endParaRPr lang="zh-CN" altLang="en-US" dirty="0"/>
          </a:p>
          <a:p>
            <a:r>
              <a:rPr lang="en-US" altLang="zh-CN" dirty="0"/>
              <a:t>1. </a:t>
            </a:r>
            <a:r>
              <a:rPr lang="zh-CN" altLang="en-US" dirty="0">
                <a:latin typeface="Times New Roman" charset="0"/>
              </a:rPr>
              <a:t>处理流程</a:t>
            </a:r>
            <a:endParaRPr lang="zh-CN" altLang="en-US" dirty="0"/>
          </a:p>
          <a:p>
            <a:r>
              <a:rPr lang="zh-CN" altLang="en-US" dirty="0">
                <a:latin typeface="宋体" pitchFamily="2" charset="-122"/>
              </a:rPr>
              <a:t>处理流程如下图所示：</a:t>
            </a:r>
            <a:r>
              <a:rPr lang="zh-CN" altLang="en-US" dirty="0"/>
              <a:t> </a:t>
            </a:r>
          </a:p>
        </p:txBody>
      </p:sp>
      <p:graphicFrame>
        <p:nvGraphicFramePr>
          <p:cNvPr id="3074" name="Object 0"/>
          <p:cNvGraphicFramePr>
            <a:graphicFrameLocks noChangeAspect="1"/>
          </p:cNvGraphicFramePr>
          <p:nvPr/>
        </p:nvGraphicFramePr>
        <p:xfrm>
          <a:off x="609600" y="2713038"/>
          <a:ext cx="5562600" cy="2051050"/>
        </p:xfrm>
        <a:graphic>
          <a:graphicData uri="http://schemas.openxmlformats.org/presentationml/2006/ole">
            <mc:AlternateContent xmlns:mc="http://schemas.openxmlformats.org/markup-compatibility/2006">
              <mc:Choice xmlns:v="urn:schemas-microsoft-com:vml" Requires="v">
                <p:oleObj spid="_x0000_s3171" r:id="rId3" imgW="3019044" imgH="1114044" progId="Word.Picture.8">
                  <p:embed/>
                </p:oleObj>
              </mc:Choice>
              <mc:Fallback>
                <p:oleObj r:id="rId3" imgW="3019044" imgH="1114044" progId="Word.Picture.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13038"/>
                        <a:ext cx="5562600"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5"/>
          <p:cNvSpPr txBox="1">
            <a:spLocks noChangeArrowheads="1"/>
          </p:cNvSpPr>
          <p:nvPr/>
        </p:nvSpPr>
        <p:spPr bwMode="auto">
          <a:xfrm>
            <a:off x="136525" y="5106988"/>
            <a:ext cx="6923690" cy="830997"/>
          </a:xfrm>
          <a:prstGeom prst="rect">
            <a:avLst/>
          </a:prstGeom>
          <a:noFill/>
          <a:ln w="9525">
            <a:noFill/>
            <a:miter lim="800000"/>
            <a:headEnd/>
            <a:tailEnd/>
          </a:ln>
        </p:spPr>
        <p:txBody>
          <a:bodyPr wrap="none">
            <a:spAutoFit/>
          </a:bodyPr>
          <a:lstStyle/>
          <a:p>
            <a:r>
              <a:rPr lang="en-US" altLang="zh-CN" dirty="0"/>
              <a:t>2. </a:t>
            </a:r>
            <a:r>
              <a:rPr lang="zh-CN" altLang="en-US" dirty="0">
                <a:latin typeface="Times New Roman" charset="0"/>
              </a:rPr>
              <a:t>加密方法</a:t>
            </a:r>
            <a:endParaRPr lang="zh-CN" altLang="en-US" dirty="0"/>
          </a:p>
          <a:p>
            <a:r>
              <a:rPr lang="en-US" altLang="zh-CN" dirty="0"/>
              <a:t>1. </a:t>
            </a:r>
            <a:r>
              <a:rPr lang="zh-CN" altLang="en-US" dirty="0">
                <a:latin typeface="宋体" pitchFamily="2" charset="-122"/>
              </a:rPr>
              <a:t>信息编码</a:t>
            </a:r>
            <a:r>
              <a:rPr lang="zh-CN" altLang="en-US" dirty="0"/>
              <a:t>    </a:t>
            </a:r>
            <a:r>
              <a:rPr lang="en-US" altLang="zh-CN" dirty="0"/>
              <a:t>2. </a:t>
            </a:r>
            <a:r>
              <a:rPr lang="zh-CN" altLang="en-US" dirty="0">
                <a:latin typeface="宋体" pitchFamily="2" charset="-122"/>
              </a:rPr>
              <a:t>信息换位</a:t>
            </a:r>
            <a:r>
              <a:rPr lang="zh-CN" altLang="en-US" dirty="0"/>
              <a:t>   </a:t>
            </a:r>
            <a:r>
              <a:rPr lang="en-US" altLang="zh-CN" dirty="0"/>
              <a:t>3. </a:t>
            </a:r>
            <a:r>
              <a:rPr lang="zh-CN" altLang="en-US" dirty="0" smtClean="0">
                <a:latin typeface="宋体" pitchFamily="2" charset="-122"/>
              </a:rPr>
              <a:t>信息转换</a:t>
            </a:r>
            <a:r>
              <a:rPr lang="en-US" altLang="zh-CN" dirty="0" smtClean="0">
                <a:latin typeface="宋体" pitchFamily="2" charset="-122"/>
              </a:rPr>
              <a:t>(</a:t>
            </a:r>
            <a:r>
              <a:rPr lang="zh-CN" altLang="en-US" dirty="0">
                <a:latin typeface="宋体" pitchFamily="2" charset="-122"/>
              </a:rPr>
              <a:t>密钥</a:t>
            </a:r>
            <a:r>
              <a:rPr lang="en-US" altLang="zh-CN" dirty="0">
                <a:latin typeface="宋体" pitchFamily="2" charset="-122"/>
              </a:rPr>
              <a:t>)</a:t>
            </a:r>
            <a:r>
              <a:rPr lang="en-US" altLang="zh-CN" dirty="0"/>
              <a:t> </a:t>
            </a:r>
          </a:p>
        </p:txBody>
      </p:sp>
      <p:sp>
        <p:nvSpPr>
          <p:cNvPr id="3077" name="AutoShape 6"/>
          <p:cNvSpPr>
            <a:spLocks noChangeArrowheads="1"/>
          </p:cNvSpPr>
          <p:nvPr/>
        </p:nvSpPr>
        <p:spPr bwMode="auto">
          <a:xfrm>
            <a:off x="8316913" y="5524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410C155B-893A-4F49-AA20-422CCC8397D9}"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14282" y="692696"/>
            <a:ext cx="8715436" cy="5879576"/>
          </a:xfrm>
        </p:spPr>
        <p:txBody>
          <a:bodyPr/>
          <a:lstStyle/>
          <a:p>
            <a:pPr marL="0" indent="0">
              <a:buNone/>
            </a:pPr>
            <a:r>
              <a:rPr lang="zh-CN" altLang="en-US" dirty="0" smtClean="0"/>
              <a:t>基于</a:t>
            </a:r>
            <a:r>
              <a:rPr lang="zh-CN" altLang="en-US" dirty="0" smtClean="0">
                <a:solidFill>
                  <a:srgbClr val="FF0000"/>
                </a:solidFill>
              </a:rPr>
              <a:t>安全套接层协议（</a:t>
            </a:r>
            <a:r>
              <a:rPr lang="en-US" altLang="zh-CN" dirty="0" smtClean="0">
                <a:solidFill>
                  <a:srgbClr val="FF0000"/>
                </a:solidFill>
              </a:rPr>
              <a:t>Security Socket Layer, SSL</a:t>
            </a:r>
            <a:r>
              <a:rPr lang="zh-CN" altLang="en-US" dirty="0" smtClean="0">
                <a:solidFill>
                  <a:srgbClr val="FF0000"/>
                </a:solidFill>
              </a:rPr>
              <a:t>）</a:t>
            </a:r>
            <a:r>
              <a:rPr lang="zh-CN" altLang="en-US" dirty="0" smtClean="0"/>
              <a:t>的可信传输方案，一种端到端的传输加密方式。</a:t>
            </a:r>
            <a:endParaRPr lang="en-US" altLang="zh-CN" dirty="0" smtClean="0"/>
          </a:p>
          <a:p>
            <a:pPr marL="0" indent="0">
              <a:buNone/>
            </a:pPr>
            <a:r>
              <a:rPr lang="en-US" altLang="zh-CN" dirty="0" smtClean="0"/>
              <a:t>    ——</a:t>
            </a:r>
            <a:r>
              <a:rPr lang="zh-CN" altLang="en-US" dirty="0" smtClean="0"/>
              <a:t>每次会话采用一个秘钥。</a:t>
            </a:r>
            <a:endParaRPr lang="en-US" altLang="zh-CN" dirty="0" smtClean="0"/>
          </a:p>
          <a:p>
            <a:pPr marL="0" indent="0">
              <a:buNone/>
            </a:pPr>
            <a:endParaRPr lang="en-US" altLang="zh-CN" dirty="0" smtClean="0"/>
          </a:p>
          <a:p>
            <a:pPr marL="0" indent="0">
              <a:buNone/>
            </a:pPr>
            <a:r>
              <a:rPr lang="zh-CN" altLang="en-US" dirty="0" smtClean="0"/>
              <a:t>五个步骤：</a:t>
            </a:r>
            <a:endParaRPr lang="en-US" altLang="zh-CN" dirty="0" smtClean="0"/>
          </a:p>
          <a:p>
            <a:pPr marL="0" indent="0">
              <a:buNone/>
            </a:pPr>
            <a:r>
              <a:rPr lang="en-US" altLang="zh-CN" dirty="0" smtClean="0"/>
              <a:t>1</a:t>
            </a:r>
            <a:r>
              <a:rPr lang="zh-CN" altLang="en-US" dirty="0" smtClean="0"/>
              <a:t>）</a:t>
            </a:r>
            <a:r>
              <a:rPr lang="zh-CN" altLang="en-US" dirty="0" smtClean="0">
                <a:solidFill>
                  <a:srgbClr val="FF0000"/>
                </a:solidFill>
              </a:rPr>
              <a:t>创建连接</a:t>
            </a:r>
            <a:r>
              <a:rPr lang="zh-CN" altLang="en-US" dirty="0" smtClean="0"/>
              <a:t>（可信）；</a:t>
            </a:r>
            <a:endParaRPr lang="en-US" altLang="zh-CN" dirty="0" smtClean="0"/>
          </a:p>
          <a:p>
            <a:pPr marL="0" indent="0">
              <a:buNone/>
            </a:pPr>
            <a:r>
              <a:rPr lang="en-US" altLang="zh-CN" dirty="0" smtClean="0"/>
              <a:t>2</a:t>
            </a:r>
            <a:r>
              <a:rPr lang="zh-CN" altLang="en-US" dirty="0" smtClean="0"/>
              <a:t>）基于数字证书认证（</a:t>
            </a:r>
            <a:r>
              <a:rPr lang="en-US" altLang="zh-CN" dirty="0" smtClean="0"/>
              <a:t>Certificate Authority, CA</a:t>
            </a:r>
            <a:r>
              <a:rPr lang="zh-CN" altLang="en-US" dirty="0" smtClean="0"/>
              <a:t>）双方互发</a:t>
            </a:r>
            <a:r>
              <a:rPr lang="zh-CN" altLang="en-US" dirty="0" smtClean="0">
                <a:solidFill>
                  <a:srgbClr val="FF0000"/>
                </a:solidFill>
              </a:rPr>
              <a:t>自己的</a:t>
            </a:r>
            <a:r>
              <a:rPr lang="en-US" altLang="zh-CN" dirty="0" smtClean="0">
                <a:solidFill>
                  <a:srgbClr val="FF0000"/>
                </a:solidFill>
              </a:rPr>
              <a:t>CA</a:t>
            </a:r>
            <a:r>
              <a:rPr lang="zh-CN" altLang="en-US" dirty="0" smtClean="0">
                <a:solidFill>
                  <a:srgbClr val="FF0000"/>
                </a:solidFill>
              </a:rPr>
              <a:t>证书</a:t>
            </a:r>
            <a:r>
              <a:rPr lang="zh-CN" altLang="en-US" dirty="0" smtClean="0"/>
              <a:t>，</a:t>
            </a:r>
            <a:r>
              <a:rPr lang="zh-CN" altLang="en-US" dirty="0" smtClean="0">
                <a:solidFill>
                  <a:srgbClr val="FF0000"/>
                </a:solidFill>
              </a:rPr>
              <a:t>确认对方</a:t>
            </a:r>
            <a:r>
              <a:rPr lang="zh-CN" altLang="en-US" dirty="0" smtClean="0"/>
              <a:t>通信端点的可靠性；</a:t>
            </a:r>
            <a:endParaRPr lang="en-US" altLang="zh-CN" dirty="0" smtClean="0"/>
          </a:p>
          <a:p>
            <a:pPr marL="0" indent="0">
              <a:buNone/>
            </a:pPr>
            <a:r>
              <a:rPr lang="en-US" altLang="zh-CN" dirty="0" smtClean="0"/>
              <a:t>3</a:t>
            </a:r>
            <a:r>
              <a:rPr lang="zh-CN" altLang="en-US" dirty="0" smtClean="0"/>
              <a:t>）</a:t>
            </a:r>
            <a:r>
              <a:rPr lang="zh-CN" altLang="en-US" dirty="0" smtClean="0">
                <a:solidFill>
                  <a:srgbClr val="FF0000"/>
                </a:solidFill>
              </a:rPr>
              <a:t>协商加密算法和秘钥</a:t>
            </a:r>
            <a:r>
              <a:rPr lang="zh-CN" altLang="en-US" dirty="0" smtClean="0"/>
              <a:t>，在此过程中利用公钥基础设施（</a:t>
            </a:r>
            <a:r>
              <a:rPr lang="en-US" altLang="zh-CN" dirty="0" smtClean="0"/>
              <a:t>Public Key Infrastructure, PKI</a:t>
            </a:r>
            <a:r>
              <a:rPr lang="zh-CN" altLang="en-US" dirty="0" smtClean="0"/>
              <a:t>）方式保证协商过程通信的安全可靠；</a:t>
            </a:r>
            <a:endParaRPr lang="en-US" altLang="zh-CN" dirty="0" smtClean="0"/>
          </a:p>
          <a:p>
            <a:pPr marL="0" indent="0">
              <a:buNone/>
            </a:pPr>
            <a:r>
              <a:rPr lang="en-US" altLang="zh-CN" dirty="0" smtClean="0"/>
              <a:t>4</a:t>
            </a:r>
            <a:r>
              <a:rPr lang="zh-CN" altLang="en-US" dirty="0" smtClean="0"/>
              <a:t>）可信</a:t>
            </a:r>
            <a:r>
              <a:rPr lang="zh-CN" altLang="en-US" dirty="0" smtClean="0">
                <a:solidFill>
                  <a:srgbClr val="FF0000"/>
                </a:solidFill>
              </a:rPr>
              <a:t>传输数据</a:t>
            </a:r>
            <a:r>
              <a:rPr lang="zh-CN" altLang="en-US" dirty="0" smtClean="0"/>
              <a:t>（密文</a:t>
            </a:r>
            <a:r>
              <a:rPr lang="en-US" altLang="zh-CN" dirty="0" smtClean="0"/>
              <a:t>+</a:t>
            </a:r>
            <a:r>
              <a:rPr lang="zh-CN" altLang="en-US" dirty="0" smtClean="0"/>
              <a:t>消息摘要，</a:t>
            </a:r>
            <a:r>
              <a:rPr lang="zh-CN" altLang="en-US" dirty="0" smtClean="0">
                <a:solidFill>
                  <a:srgbClr val="FF0000"/>
                </a:solidFill>
              </a:rPr>
              <a:t>一次通讯一秘钥</a:t>
            </a:r>
            <a:r>
              <a:rPr lang="zh-CN" altLang="en-US" dirty="0" smtClean="0"/>
              <a:t>）；</a:t>
            </a:r>
            <a:endParaRPr lang="en-US" altLang="zh-CN" dirty="0" smtClean="0"/>
          </a:p>
          <a:p>
            <a:pPr marL="0" indent="0">
              <a:buNone/>
            </a:pPr>
            <a:r>
              <a:rPr lang="en-US" altLang="zh-CN" dirty="0" smtClean="0"/>
              <a:t>5</a:t>
            </a:r>
            <a:r>
              <a:rPr lang="zh-CN" altLang="en-US" dirty="0" smtClean="0"/>
              <a:t>）关闭可信连接。</a:t>
            </a:r>
            <a:endParaRPr lang="en-US" altLang="zh-CN" dirty="0"/>
          </a:p>
          <a:p>
            <a:pPr marL="0" indent="0">
              <a:buNone/>
            </a:pPr>
            <a:endParaRPr lang="en-US" altLang="zh-CN" dirty="0" smtClean="0"/>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33</a:t>
            </a:fld>
            <a:endParaRPr lang="en-US" altLang="zh-CN"/>
          </a:p>
        </p:txBody>
      </p:sp>
    </p:spTree>
    <p:extLst>
      <p:ext uri="{BB962C8B-B14F-4D97-AF65-F5344CB8AC3E}">
        <p14:creationId xmlns:p14="http://schemas.microsoft.com/office/powerpoint/2010/main" val="2752251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250825" y="735013"/>
            <a:ext cx="8642350" cy="5837237"/>
          </a:xfrm>
        </p:spPr>
        <p:txBody>
          <a:bodyPr/>
          <a:lstStyle/>
          <a:p>
            <a:pPr marL="0" indent="0" eaLnBrk="1" hangingPunct="1">
              <a:spcBef>
                <a:spcPct val="0"/>
              </a:spcBef>
              <a:buClrTx/>
              <a:buSzTx/>
              <a:buFontTx/>
              <a:buNone/>
            </a:pPr>
            <a:r>
              <a:rPr lang="en-US" altLang="zh-CN" sz="2400" b="1" dirty="0" smtClean="0"/>
              <a:t>4. 1. 7  </a:t>
            </a:r>
            <a:r>
              <a:rPr lang="zh-CN" altLang="en-US" sz="2400" b="1" dirty="0" smtClean="0"/>
              <a:t>其他安全保护</a:t>
            </a:r>
            <a:endParaRPr lang="en-US" altLang="zh-CN" sz="2400" b="1" dirty="0" smtClean="0"/>
          </a:p>
          <a:p>
            <a:pPr marL="0" indent="0" eaLnBrk="1" hangingPunct="1">
              <a:spcBef>
                <a:spcPct val="0"/>
              </a:spcBef>
              <a:buClrTx/>
              <a:buSzTx/>
              <a:buFontTx/>
              <a:buNone/>
            </a:pPr>
            <a:r>
              <a:rPr lang="en-US" altLang="zh-CN" sz="2400" b="1" dirty="0" smtClean="0"/>
              <a:t>4.1.7.1 </a:t>
            </a:r>
            <a:r>
              <a:rPr lang="zh-CN" altLang="en-US" sz="2400" b="1" dirty="0" smtClean="0"/>
              <a:t>推理控制（</a:t>
            </a:r>
            <a:r>
              <a:rPr lang="en-US" altLang="zh-CN" sz="2400" b="1" dirty="0" smtClean="0"/>
              <a:t>inference control, </a:t>
            </a:r>
            <a:r>
              <a:rPr lang="zh-CN" altLang="en-US" sz="2400" b="1" dirty="0" smtClean="0"/>
              <a:t>统计安全性）</a:t>
            </a:r>
          </a:p>
          <a:p>
            <a:pPr marL="0" indent="0" eaLnBrk="1" hangingPunct="1">
              <a:spcBef>
                <a:spcPct val="0"/>
              </a:spcBef>
              <a:buClrTx/>
              <a:buSzTx/>
              <a:buFontTx/>
              <a:buNone/>
            </a:pPr>
            <a:r>
              <a:rPr lang="zh-CN" altLang="en-US" sz="2400" dirty="0" smtClean="0"/>
              <a:t>    统计数据库允许用户查询聚集类型的信息（例如合计、平均值等），不允许查询单个记录信息。</a:t>
            </a:r>
          </a:p>
          <a:p>
            <a:pPr marL="0" indent="0" eaLnBrk="1" hangingPunct="1">
              <a:spcBef>
                <a:spcPct val="0"/>
              </a:spcBef>
              <a:buClrTx/>
              <a:buSzTx/>
              <a:buFontTx/>
              <a:buNone/>
            </a:pPr>
            <a:endParaRPr lang="zh-CN" altLang="en-US" sz="2400" dirty="0" smtClean="0"/>
          </a:p>
          <a:p>
            <a:pPr marL="0" indent="0" eaLnBrk="1" hangingPunct="1">
              <a:spcBef>
                <a:spcPct val="0"/>
              </a:spcBef>
              <a:buClrTx/>
              <a:buSzTx/>
              <a:buFontTx/>
              <a:buNone/>
            </a:pPr>
            <a:r>
              <a:rPr lang="zh-CN" altLang="en-US" sz="2400" dirty="0" smtClean="0"/>
              <a:t>问题：存在隐蔽的信息通道可获得单个记录信息，例如由人数、最高值、总额、查询数据项的交集推算出个体信息。</a:t>
            </a:r>
          </a:p>
          <a:p>
            <a:pPr marL="0" indent="0" eaLnBrk="1" hangingPunct="1">
              <a:spcBef>
                <a:spcPct val="0"/>
              </a:spcBef>
              <a:buClrTx/>
              <a:buSzTx/>
              <a:buFontTx/>
              <a:buNone/>
            </a:pPr>
            <a:endParaRPr lang="zh-CN" altLang="en-US" sz="2400" dirty="0" smtClean="0"/>
          </a:p>
          <a:p>
            <a:pPr marL="0" indent="0" eaLnBrk="1" hangingPunct="1">
              <a:spcBef>
                <a:spcPct val="0"/>
              </a:spcBef>
              <a:buClrTx/>
              <a:buSzTx/>
              <a:buFontTx/>
              <a:buNone/>
            </a:pPr>
            <a:r>
              <a:rPr lang="zh-CN" altLang="en-US" sz="2400" dirty="0" smtClean="0"/>
              <a:t>解决办法：</a:t>
            </a:r>
          </a:p>
          <a:p>
            <a:pPr marL="0" indent="0" eaLnBrk="1" hangingPunct="1">
              <a:spcBef>
                <a:spcPct val="0"/>
              </a:spcBef>
              <a:buClrTx/>
              <a:buSzTx/>
              <a:buFontTx/>
              <a:buNone/>
            </a:pPr>
            <a:r>
              <a:rPr lang="zh-CN" altLang="en-US" sz="2400" dirty="0" smtClean="0"/>
              <a:t>规则</a:t>
            </a:r>
            <a:r>
              <a:rPr lang="en-US" altLang="zh-CN" sz="2400" dirty="0" smtClean="0"/>
              <a:t>1</a:t>
            </a:r>
            <a:r>
              <a:rPr lang="zh-CN" altLang="en-US" sz="2400" dirty="0" smtClean="0"/>
              <a:t>：查询至少要涉及</a:t>
            </a:r>
            <a:r>
              <a:rPr lang="en-US" altLang="zh-CN" sz="2400" dirty="0" smtClean="0"/>
              <a:t>N</a:t>
            </a:r>
            <a:r>
              <a:rPr lang="zh-CN" altLang="en-US" sz="2400" dirty="0" smtClean="0"/>
              <a:t>个以上记录。</a:t>
            </a:r>
          </a:p>
          <a:p>
            <a:pPr marL="0" indent="0" eaLnBrk="1" hangingPunct="1">
              <a:spcBef>
                <a:spcPct val="0"/>
              </a:spcBef>
              <a:buClrTx/>
              <a:buSzTx/>
              <a:buFontTx/>
              <a:buNone/>
            </a:pPr>
            <a:r>
              <a:rPr lang="zh-CN" altLang="en-US" sz="2400" dirty="0" smtClean="0"/>
              <a:t>规则</a:t>
            </a:r>
            <a:r>
              <a:rPr lang="en-US" altLang="zh-CN" sz="2400" dirty="0" smtClean="0"/>
              <a:t>2</a:t>
            </a:r>
            <a:r>
              <a:rPr lang="zh-CN" altLang="en-US" sz="2400" dirty="0" smtClean="0"/>
              <a:t>：任意两次查询的相交数据项不能超过</a:t>
            </a:r>
            <a:r>
              <a:rPr lang="en-US" altLang="zh-CN" sz="2400" dirty="0" smtClean="0"/>
              <a:t>M</a:t>
            </a:r>
            <a:r>
              <a:rPr lang="zh-CN" altLang="en-US" sz="2400" dirty="0" smtClean="0"/>
              <a:t>个。</a:t>
            </a:r>
          </a:p>
          <a:p>
            <a:pPr marL="0" indent="0" eaLnBrk="1" hangingPunct="1">
              <a:spcBef>
                <a:spcPct val="0"/>
              </a:spcBef>
              <a:buClrTx/>
              <a:buSzTx/>
              <a:buFontTx/>
              <a:buNone/>
            </a:pPr>
            <a:r>
              <a:rPr lang="zh-CN" altLang="en-US" sz="2400" dirty="0" smtClean="0"/>
              <a:t>规则</a:t>
            </a:r>
            <a:r>
              <a:rPr lang="en-US" altLang="zh-CN" sz="2400" dirty="0" smtClean="0"/>
              <a:t>3</a:t>
            </a:r>
            <a:r>
              <a:rPr lang="zh-CN" altLang="en-US" sz="2400" dirty="0" smtClean="0"/>
              <a:t>：任一用户的查询次数不能超过</a:t>
            </a:r>
            <a:r>
              <a:rPr lang="en-US" altLang="zh-CN" sz="2400" dirty="0" smtClean="0"/>
              <a:t>1+(N-2)/M</a:t>
            </a:r>
            <a:r>
              <a:rPr lang="zh-CN" altLang="en-US" sz="2400" dirty="0" smtClean="0"/>
              <a:t>。</a:t>
            </a:r>
          </a:p>
          <a:p>
            <a:pPr marL="0" indent="0" eaLnBrk="1" hangingPunct="1">
              <a:spcBef>
                <a:spcPct val="0"/>
              </a:spcBef>
              <a:buClrTx/>
              <a:buSzTx/>
              <a:buFontTx/>
              <a:buNone/>
            </a:pPr>
            <a:endParaRPr lang="zh-CN" altLang="en-US" sz="2400" dirty="0" smtClean="0"/>
          </a:p>
          <a:p>
            <a:pPr marL="0" indent="0" eaLnBrk="1" hangingPunct="1">
              <a:spcBef>
                <a:spcPct val="0"/>
              </a:spcBef>
              <a:buClrTx/>
              <a:buSzTx/>
              <a:buFontTx/>
              <a:buNone/>
            </a:pPr>
            <a:r>
              <a:rPr lang="zh-CN" altLang="en-US" sz="2400" dirty="0" smtClean="0">
                <a:solidFill>
                  <a:srgbClr val="FF3300"/>
                </a:solidFill>
              </a:rPr>
              <a:t>无法防止两个用户合作。</a:t>
            </a:r>
          </a:p>
          <a:p>
            <a:pPr marL="0" indent="0" eaLnBrk="1" hangingPunct="1">
              <a:spcBef>
                <a:spcPct val="0"/>
              </a:spcBef>
              <a:buClrTx/>
              <a:buSzTx/>
              <a:buFontTx/>
              <a:buNone/>
            </a:pPr>
            <a:endParaRPr lang="zh-CN" altLang="en-US" sz="2400" dirty="0" smtClean="0">
              <a:solidFill>
                <a:srgbClr val="FF3300"/>
              </a:solidFill>
            </a:endParaRPr>
          </a:p>
          <a:p>
            <a:pPr marL="0" indent="0" eaLnBrk="1" hangingPunct="1">
              <a:spcBef>
                <a:spcPct val="0"/>
              </a:spcBef>
              <a:buClrTx/>
              <a:buSzTx/>
              <a:buFontTx/>
              <a:buNone/>
            </a:pPr>
            <a:r>
              <a:rPr lang="zh-CN" altLang="en-US" sz="2400" dirty="0" smtClean="0">
                <a:solidFill>
                  <a:srgbClr val="FF3300"/>
                </a:solidFill>
              </a:rPr>
              <a:t>新的安全技术：隐私（标识信息、敏感信息、位置信息）保护。</a:t>
            </a:r>
          </a:p>
        </p:txBody>
      </p:sp>
      <p:sp>
        <p:nvSpPr>
          <p:cNvPr id="3" name="灯片编号占位符 2"/>
          <p:cNvSpPr>
            <a:spLocks noGrp="1"/>
          </p:cNvSpPr>
          <p:nvPr>
            <p:ph type="sldNum" sz="quarter" idx="12"/>
          </p:nvPr>
        </p:nvSpPr>
        <p:spPr/>
        <p:txBody>
          <a:bodyPr/>
          <a:lstStyle/>
          <a:p>
            <a:pPr>
              <a:defRPr/>
            </a:pPr>
            <a:fld id="{F74363AA-BD33-46C1-BA80-A1ABCFF57329}"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571504"/>
          </a:xfrm>
        </p:spPr>
        <p:txBody>
          <a:bodyPr/>
          <a:lstStyle/>
          <a:p>
            <a:r>
              <a:rPr lang="zh-CN" altLang="en-US" sz="4400" dirty="0" smtClean="0"/>
              <a:t>如何理解</a:t>
            </a:r>
            <a:r>
              <a:rPr lang="en-US" altLang="zh-CN" sz="4400" dirty="0" smtClean="0"/>
              <a:t>3</a:t>
            </a:r>
            <a:r>
              <a:rPr lang="zh-CN" altLang="en-US" sz="4400" dirty="0" smtClean="0"/>
              <a:t>条规则？</a:t>
            </a:r>
            <a:endParaRPr lang="zh-CN" altLang="en-US" sz="4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35</a:t>
            </a:fld>
            <a:endParaRPr lang="en-US" altLang="zh-CN"/>
          </a:p>
        </p:txBody>
      </p:sp>
      <p:sp>
        <p:nvSpPr>
          <p:cNvPr id="6" name="TextBox 5"/>
          <p:cNvSpPr txBox="1"/>
          <p:nvPr/>
        </p:nvSpPr>
        <p:spPr>
          <a:xfrm>
            <a:off x="357158" y="6072206"/>
            <a:ext cx="6261651" cy="461665"/>
          </a:xfrm>
          <a:prstGeom prst="rect">
            <a:avLst/>
          </a:prstGeom>
          <a:noFill/>
        </p:spPr>
        <p:txBody>
          <a:bodyPr wrap="none" rtlCol="0">
            <a:spAutoFit/>
          </a:bodyPr>
          <a:lstStyle/>
          <a:p>
            <a:r>
              <a:rPr lang="zh-CN" altLang="en-US" dirty="0"/>
              <a:t>需</a:t>
            </a:r>
            <a:r>
              <a:rPr lang="zh-CN" altLang="en-US" dirty="0" smtClean="0"/>
              <a:t>有另外</a:t>
            </a:r>
            <a:r>
              <a:rPr lang="en-US" altLang="zh-CN" dirty="0" smtClean="0"/>
              <a:t>(N-1)/M</a:t>
            </a:r>
            <a:r>
              <a:rPr lang="zh-CN" altLang="en-US" dirty="0" smtClean="0"/>
              <a:t>次查询包含各个</a:t>
            </a:r>
            <a:r>
              <a:rPr lang="en-US" altLang="zh-CN" dirty="0" smtClean="0"/>
              <a:t>A</a:t>
            </a:r>
            <a:r>
              <a:rPr lang="en-US" altLang="zh-CN" baseline="-25000" dirty="0" smtClean="0"/>
              <a:t>i</a:t>
            </a:r>
            <a:r>
              <a:rPr lang="zh-CN" altLang="en-US" dirty="0" smtClean="0"/>
              <a:t>，</a:t>
            </a:r>
            <a:r>
              <a:rPr lang="en-US" altLang="zh-CN" dirty="0" smtClean="0"/>
              <a:t>N-2</a:t>
            </a:r>
            <a:r>
              <a:rPr lang="zh-CN" altLang="en-US" dirty="0" smtClean="0"/>
              <a:t>？</a:t>
            </a:r>
            <a:endParaRPr lang="zh-CN" altLang="en-US" dirty="0"/>
          </a:p>
        </p:txBody>
      </p:sp>
      <p:sp>
        <p:nvSpPr>
          <p:cNvPr id="7" name="TextBox 6"/>
          <p:cNvSpPr txBox="1"/>
          <p:nvPr/>
        </p:nvSpPr>
        <p:spPr>
          <a:xfrm>
            <a:off x="357158" y="5000636"/>
            <a:ext cx="3137397" cy="461665"/>
          </a:xfrm>
          <a:prstGeom prst="rect">
            <a:avLst/>
          </a:prstGeom>
          <a:noFill/>
        </p:spPr>
        <p:txBody>
          <a:bodyPr wrap="none" rtlCol="0">
            <a:spAutoFit/>
          </a:bodyPr>
          <a:lstStyle/>
          <a:p>
            <a:r>
              <a:rPr lang="zh-CN" altLang="en-US" dirty="0" smtClean="0"/>
              <a:t>欲求</a:t>
            </a:r>
            <a:r>
              <a:rPr lang="en-US" altLang="zh-CN" dirty="0" smtClean="0"/>
              <a:t>y</a:t>
            </a:r>
            <a:r>
              <a:rPr lang="zh-CN" altLang="en-US" dirty="0" smtClean="0"/>
              <a:t>，需有查询形如</a:t>
            </a:r>
            <a:endParaRPr lang="zh-CN" altLang="en-US" dirty="0"/>
          </a:p>
        </p:txBody>
      </p:sp>
      <p:graphicFrame>
        <p:nvGraphicFramePr>
          <p:cNvPr id="8" name="对象 7"/>
          <p:cNvGraphicFramePr>
            <a:graphicFrameLocks noChangeAspect="1"/>
          </p:cNvGraphicFramePr>
          <p:nvPr/>
        </p:nvGraphicFramePr>
        <p:xfrm>
          <a:off x="3286116" y="4500570"/>
          <a:ext cx="2800350" cy="1536700"/>
        </p:xfrm>
        <a:graphic>
          <a:graphicData uri="http://schemas.openxmlformats.org/presentationml/2006/ole">
            <mc:AlternateContent xmlns:mc="http://schemas.openxmlformats.org/markup-compatibility/2006">
              <mc:Choice xmlns:v="urn:schemas-microsoft-com:vml" Requires="v">
                <p:oleObj spid="_x0000_s36963" name="Equation" r:id="rId3" imgW="787400" imgH="431800" progId="Equation.DSMT4">
                  <p:embed/>
                </p:oleObj>
              </mc:Choice>
              <mc:Fallback>
                <p:oleObj name="Equation" r:id="rId3" imgW="787400" imgH="43180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4500570"/>
                        <a:ext cx="2800350"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内容占位符 9" descr="统计查询.emf"/>
          <p:cNvPicPr>
            <a:picLocks noGrp="1" noChangeAspect="1"/>
          </p:cNvPicPr>
          <p:nvPr>
            <p:ph idx="1"/>
          </p:nvPr>
        </p:nvPicPr>
        <p:blipFill>
          <a:blip r:embed="rId5" cstate="print"/>
          <a:stretch>
            <a:fillRect/>
          </a:stretch>
        </p:blipFill>
        <p:spPr>
          <a:xfrm>
            <a:off x="2857488" y="1000108"/>
            <a:ext cx="4610100" cy="3752401"/>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976664"/>
          </a:xfrm>
        </p:spPr>
        <p:txBody>
          <a:bodyPr/>
          <a:lstStyle/>
          <a:p>
            <a:pPr marL="0" indent="0">
              <a:buNone/>
            </a:pPr>
            <a:r>
              <a:rPr lang="en-US" altLang="zh-CN" sz="2400" dirty="0" smtClean="0"/>
              <a:t>4.1.7.2 </a:t>
            </a:r>
            <a:r>
              <a:rPr lang="zh-CN" altLang="en-US" sz="2400" dirty="0" smtClean="0"/>
              <a:t>隐蔽信道（</a:t>
            </a:r>
            <a:r>
              <a:rPr lang="en-US" altLang="zh-CN" sz="2400" dirty="0" smtClean="0"/>
              <a:t>covert </a:t>
            </a:r>
            <a:r>
              <a:rPr lang="en-US" altLang="zh-CN" sz="2400" dirty="0" err="1" smtClean="0"/>
              <a:t>channal</a:t>
            </a:r>
            <a:r>
              <a:rPr lang="zh-CN" altLang="en-US" sz="2400" dirty="0" smtClean="0"/>
              <a:t>）</a:t>
            </a:r>
            <a:endParaRPr lang="en-US" altLang="zh-CN" sz="2400" dirty="0" smtClean="0"/>
          </a:p>
          <a:p>
            <a:pPr marL="0" indent="0">
              <a:buNone/>
            </a:pPr>
            <a:r>
              <a:rPr lang="zh-CN" altLang="en-US" sz="2400" dirty="0" smtClean="0"/>
              <a:t>    约定信息的隐蔽传递方式可导致泄密。</a:t>
            </a:r>
            <a:endParaRPr lang="en-US" altLang="zh-CN" sz="2400" dirty="0" smtClean="0"/>
          </a:p>
          <a:p>
            <a:pPr marL="0" indent="0">
              <a:buNone/>
            </a:pPr>
            <a:endParaRPr lang="en-US" altLang="zh-CN" sz="2400" dirty="0" smtClean="0"/>
          </a:p>
          <a:p>
            <a:pPr marL="0" indent="0">
              <a:buNone/>
            </a:pPr>
            <a:r>
              <a:rPr lang="zh-CN" altLang="en-US" sz="2400" dirty="0" smtClean="0"/>
              <a:t>例：甲乙双方约定向设置了主码的关系插入同一条记录，甲通过是否先插入来传递“有”或者“无”的信号，乙再其后插入同一条记录时通过能否成功插入即可获知甲的消息。</a:t>
            </a:r>
            <a:endParaRPr lang="en-US" altLang="zh-CN" sz="2400" dirty="0" smtClean="0"/>
          </a:p>
          <a:p>
            <a:pPr marL="0" indent="0">
              <a:buNone/>
            </a:pPr>
            <a:endParaRPr lang="en-US" altLang="zh-CN" sz="2400" dirty="0" smtClean="0"/>
          </a:p>
          <a:p>
            <a:pPr marL="0" indent="0">
              <a:buNone/>
            </a:pPr>
            <a:r>
              <a:rPr lang="zh-CN" altLang="en-US" sz="2400" dirty="0" smtClean="0"/>
              <a:t>又例如通过</a:t>
            </a:r>
            <a:r>
              <a:rPr lang="en-US" altLang="zh-CN" sz="2400" dirty="0" smtClean="0"/>
              <a:t>CPU</a:t>
            </a:r>
            <a:r>
              <a:rPr lang="zh-CN" altLang="en-US" sz="2400" dirty="0" smtClean="0"/>
              <a:t>是否繁忙、系统的信号频率、电压的变化传递信息。</a:t>
            </a:r>
            <a:endParaRPr lang="en-US" altLang="zh-CN" sz="2400" dirty="0" smtClean="0"/>
          </a:p>
          <a:p>
            <a:pPr marL="0" indent="0">
              <a:buNone/>
            </a:pPr>
            <a:endParaRPr lang="en-US" altLang="zh-CN" sz="2400" dirty="0"/>
          </a:p>
          <a:p>
            <a:pPr marL="0" indent="0">
              <a:buNone/>
            </a:pPr>
            <a:r>
              <a:rPr lang="en-US" altLang="zh-CN" sz="2400" dirty="0" smtClean="0"/>
              <a:t>4.1.7.3 </a:t>
            </a:r>
            <a:r>
              <a:rPr lang="zh-CN" altLang="en-US" sz="2400" dirty="0" smtClean="0"/>
              <a:t>数据隐私（</a:t>
            </a:r>
            <a:r>
              <a:rPr lang="en-US" altLang="zh-CN" sz="2400" dirty="0" smtClean="0"/>
              <a:t>data privacy</a:t>
            </a:r>
            <a:r>
              <a:rPr lang="zh-CN" altLang="en-US" sz="2400" dirty="0" smtClean="0"/>
              <a:t>）保护</a:t>
            </a:r>
            <a:endParaRPr lang="en-US" altLang="zh-CN" sz="2400" dirty="0" smtClean="0"/>
          </a:p>
          <a:p>
            <a:pPr marL="0" indent="0">
              <a:buNone/>
            </a:pPr>
            <a:r>
              <a:rPr lang="zh-CN" altLang="en-US" sz="2400" dirty="0" smtClean="0"/>
              <a:t>    出于某种社会或科研需求的原因需要发布数据，但又要保护数据中涉及到的个人的隐私，相关技术有</a:t>
            </a:r>
            <a:r>
              <a:rPr lang="en-US" altLang="zh-CN" sz="2400" dirty="0" smtClean="0"/>
              <a:t>k-</a:t>
            </a:r>
            <a:r>
              <a:rPr lang="zh-CN" altLang="en-US" sz="2400" dirty="0" smtClean="0"/>
              <a:t>匿名，</a:t>
            </a:r>
            <a:r>
              <a:rPr lang="en-US" altLang="zh-CN" sz="2400" dirty="0" smtClean="0"/>
              <a:t>l-</a:t>
            </a:r>
            <a:r>
              <a:rPr lang="zh-CN" altLang="en-US" sz="2400" dirty="0" smtClean="0"/>
              <a:t>多样化等等。</a:t>
            </a:r>
            <a:endParaRPr lang="zh-CN" altLang="en-US" sz="2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36</a:t>
            </a:fld>
            <a:endParaRPr lang="en-US" altLang="zh-CN"/>
          </a:p>
        </p:txBody>
      </p:sp>
      <p:sp>
        <p:nvSpPr>
          <p:cNvPr id="5" name="圆角矩形标注 4"/>
          <p:cNvSpPr/>
          <p:nvPr/>
        </p:nvSpPr>
        <p:spPr>
          <a:xfrm>
            <a:off x="2483768" y="4005064"/>
            <a:ext cx="2520280" cy="504056"/>
          </a:xfrm>
          <a:prstGeom prst="wedgeRoundRectCallout">
            <a:avLst>
              <a:gd name="adj1" fmla="val -78046"/>
              <a:gd name="adj2" fmla="val -46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有专用保密插座</a:t>
            </a:r>
          </a:p>
        </p:txBody>
      </p:sp>
    </p:spTree>
    <p:extLst>
      <p:ext uri="{BB962C8B-B14F-4D97-AF65-F5344CB8AC3E}">
        <p14:creationId xmlns:p14="http://schemas.microsoft.com/office/powerpoint/2010/main" val="711251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37</a:t>
            </a:fld>
            <a:endParaRPr lang="en-US" altLang="zh-CN"/>
          </a:p>
        </p:txBody>
      </p:sp>
      <p:sp>
        <p:nvSpPr>
          <p:cNvPr id="3" name="文本框 2"/>
          <p:cNvSpPr txBox="1"/>
          <p:nvPr/>
        </p:nvSpPr>
        <p:spPr>
          <a:xfrm>
            <a:off x="353949" y="836712"/>
            <a:ext cx="8462247" cy="2862322"/>
          </a:xfrm>
          <a:prstGeom prst="rect">
            <a:avLst/>
          </a:prstGeom>
          <a:noFill/>
        </p:spPr>
        <p:txBody>
          <a:bodyPr wrap="square" rtlCol="0">
            <a:spAutoFit/>
          </a:bodyPr>
          <a:lstStyle/>
          <a:p>
            <a:pPr>
              <a:lnSpc>
                <a:spcPct val="150000"/>
              </a:lnSpc>
            </a:pPr>
            <a:r>
              <a:rPr lang="zh-CN" altLang="en-US" b="1" dirty="0" smtClean="0"/>
              <a:t>定义</a:t>
            </a:r>
            <a:r>
              <a:rPr lang="en-US" altLang="zh-CN" b="1" dirty="0" smtClean="0"/>
              <a:t>1</a:t>
            </a:r>
            <a:r>
              <a:rPr lang="zh-CN" altLang="en-US" b="1" dirty="0" smtClean="0"/>
              <a:t>（</a:t>
            </a:r>
            <a:r>
              <a:rPr lang="en-US" altLang="zh-CN" b="1" i="1" dirty="0" smtClean="0">
                <a:latin typeface="Times New Roman" panose="02020603050405020304" pitchFamily="18" charset="0"/>
                <a:cs typeface="Times New Roman" panose="02020603050405020304" pitchFamily="18" charset="0"/>
              </a:rPr>
              <a:t>k</a:t>
            </a:r>
            <a:r>
              <a:rPr lang="en-US" altLang="zh-CN" b="1" dirty="0" smtClean="0"/>
              <a:t>-</a:t>
            </a:r>
            <a:r>
              <a:rPr lang="zh-CN" altLang="en-US" b="1" dirty="0" smtClean="0"/>
              <a:t>匿名）  </a:t>
            </a:r>
            <a:r>
              <a:rPr lang="zh-CN" altLang="en-US" dirty="0" smtClean="0"/>
              <a:t>设</a:t>
            </a:r>
            <a:r>
              <a:rPr lang="en-US" altLang="zh-CN" dirty="0" smtClean="0">
                <a:latin typeface="Times New Roman" panose="02020603050405020304" pitchFamily="18" charset="0"/>
                <a:cs typeface="Times New Roman" panose="02020603050405020304" pitchFamily="18" charset="0"/>
              </a:rPr>
              <a:t>PT(</a:t>
            </a:r>
            <a:r>
              <a:rPr lang="en-US" altLang="zh-CN" i="1" dirty="0" smtClean="0">
                <a:latin typeface="Times New Roman" panose="02020603050405020304" pitchFamily="18" charset="0"/>
                <a:ea typeface="微软雅黑" panose="020B0503020204020204" pitchFamily="34" charset="-122"/>
                <a:cs typeface="Times New Roman" panose="02020603050405020304" pitchFamily="18" charset="0"/>
              </a:rPr>
              <a:t>tid</a:t>
            </a:r>
            <a:r>
              <a:rPr lang="en-US" altLang="zh-CN"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C1</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C2</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a:t>
            </a:r>
            <a:r>
              <a:rPr lang="en-US" altLang="zh-CN" i="1" baseline="-25000" dirty="0" err="1" smtClean="0">
                <a:latin typeface="Times New Roman" panose="02020603050405020304" pitchFamily="18" charset="0"/>
                <a:cs typeface="Times New Roman" panose="02020603050405020304" pitchFamily="18" charset="0"/>
              </a:rPr>
              <a:t>Cm</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N1</a:t>
            </a:r>
            <a:r>
              <a:rPr lang="en-US" altLang="zh-CN" dirty="0" smtClean="0">
                <a:latin typeface="Times New Roman" panose="02020603050405020304" pitchFamily="18" charset="0"/>
                <a:cs typeface="Times New Roman" panose="02020603050405020304" pitchFamily="18" charset="0"/>
              </a:rPr>
              <a:t>, A</a:t>
            </a:r>
            <a:r>
              <a:rPr lang="en-US" altLang="zh-CN" i="1" baseline="-25000" dirty="0" smtClean="0">
                <a:latin typeface="Times New Roman" panose="02020603050405020304" pitchFamily="18" charset="0"/>
                <a:cs typeface="Times New Roman" panose="02020603050405020304" pitchFamily="18" charset="0"/>
              </a:rPr>
              <a:t>N2</a:t>
            </a:r>
            <a:r>
              <a:rPr lang="en-US" altLang="zh-CN" dirty="0" smtClean="0">
                <a:latin typeface="Times New Roman" panose="02020603050405020304" pitchFamily="18" charset="0"/>
                <a:cs typeface="Times New Roman" panose="02020603050405020304" pitchFamily="18" charset="0"/>
              </a:rPr>
              <a:t>,…,</a:t>
            </a:r>
          </a:p>
          <a:p>
            <a:pPr>
              <a:lnSpc>
                <a:spcPct val="150000"/>
              </a:lnSpc>
            </a:pPr>
            <a:r>
              <a:rPr lang="en-US" altLang="zh-CN" dirty="0" err="1" smtClean="0">
                <a:latin typeface="Times New Roman" panose="02020603050405020304" pitchFamily="18" charset="0"/>
                <a:cs typeface="Times New Roman" panose="02020603050405020304" pitchFamily="18" charset="0"/>
              </a:rPr>
              <a:t>A</a:t>
            </a:r>
            <a:r>
              <a:rPr lang="en-US" altLang="zh-CN" i="1" baseline="-25000" dirty="0" err="1" smtClean="0">
                <a:latin typeface="Times New Roman" panose="02020603050405020304" pitchFamily="18" charset="0"/>
                <a:cs typeface="Times New Roman" panose="02020603050405020304" pitchFamily="18" charset="0"/>
              </a:rPr>
              <a:t>Nn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s</a:t>
            </a:r>
            <a:r>
              <a:rPr lang="en-US" altLang="zh-CN" dirty="0" smtClean="0"/>
              <a:t>)</a:t>
            </a:r>
            <a:r>
              <a:rPr lang="zh-CN" altLang="en-US" dirty="0" smtClean="0"/>
              <a:t>是数据库表，属性集合</a:t>
            </a:r>
            <a:r>
              <a:rPr lang="en-US" altLang="zh-CN" dirty="0" smtClean="0"/>
              <a:t>{</a:t>
            </a:r>
            <a:r>
              <a:rPr lang="en-US" altLang="zh-CN"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C2</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a:t>
            </a:r>
            <a:r>
              <a:rPr lang="en-US" altLang="zh-CN" i="1" baseline="-25000" dirty="0" err="1" smtClean="0">
                <a:latin typeface="Times New Roman" panose="02020603050405020304" pitchFamily="18" charset="0"/>
                <a:cs typeface="Times New Roman" panose="02020603050405020304" pitchFamily="18" charset="0"/>
              </a:rPr>
              <a:t>Cm</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a:t>
            </a:r>
            <a:r>
              <a:rPr lang="en-US" altLang="zh-CN" i="1" baseline="-25000" dirty="0" err="1" smtClean="0">
                <a:latin typeface="Times New Roman" panose="02020603050405020304" pitchFamily="18" charset="0"/>
                <a:cs typeface="Times New Roman" panose="02020603050405020304" pitchFamily="18" charset="0"/>
              </a:rPr>
              <a:t>Nn</a:t>
            </a:r>
            <a:r>
              <a:rPr lang="en-US" altLang="zh-CN" dirty="0" smtClean="0"/>
              <a:t>}</a:t>
            </a:r>
            <a:r>
              <a:rPr lang="zh-CN" altLang="en-US" dirty="0" smtClean="0"/>
              <a:t>为</a:t>
            </a:r>
            <a:r>
              <a:rPr lang="zh-CN" altLang="en-US" dirty="0" smtClean="0">
                <a:solidFill>
                  <a:srgbClr val="FF0000"/>
                </a:solidFill>
              </a:rPr>
              <a:t>准标识符属</a:t>
            </a:r>
            <a:r>
              <a:rPr lang="zh-CN" altLang="en-US" dirty="0" smtClean="0"/>
              <a:t>性，</a:t>
            </a:r>
            <a:r>
              <a:rPr lang="en-US" altLang="zh-CN" i="1" dirty="0" smtClean="0"/>
              <a:t>s</a:t>
            </a:r>
            <a:r>
              <a:rPr lang="zh-CN" altLang="en-US" dirty="0" smtClean="0"/>
              <a:t>为</a:t>
            </a:r>
            <a:r>
              <a:rPr lang="zh-CN" altLang="en-US" dirty="0" smtClean="0">
                <a:solidFill>
                  <a:srgbClr val="FF0000"/>
                </a:solidFill>
              </a:rPr>
              <a:t>敏感属性</a:t>
            </a:r>
            <a:r>
              <a:rPr lang="zh-CN" altLang="en-US" dirty="0" smtClean="0"/>
              <a:t>，将</a:t>
            </a:r>
            <a:r>
              <a:rPr lang="en-US" altLang="zh-CN" dirty="0" smtClean="0">
                <a:latin typeface="Times New Roman" panose="02020603050405020304" pitchFamily="18" charset="0"/>
                <a:cs typeface="Times New Roman" panose="02020603050405020304" pitchFamily="18" charset="0"/>
              </a:rPr>
              <a:t>PT</a:t>
            </a:r>
            <a:r>
              <a:rPr lang="zh-CN" altLang="en-US" dirty="0" smtClean="0"/>
              <a:t>划分为</a:t>
            </a:r>
            <a:r>
              <a:rPr lang="zh-CN" altLang="en-US" dirty="0" smtClean="0">
                <a:solidFill>
                  <a:srgbClr val="FF0000"/>
                </a:solidFill>
              </a:rPr>
              <a:t>簇</a:t>
            </a:r>
            <a:r>
              <a:rPr lang="en-US" altLang="zh-CN" dirty="0" smtClean="0"/>
              <a:t>{</a:t>
            </a:r>
            <a:r>
              <a:rPr lang="en-US" altLang="zh-CN" i="1" dirty="0" smtClean="0">
                <a:latin typeface="Times New Roman" panose="02020603050405020304" pitchFamily="18" charset="0"/>
                <a:cs typeface="Times New Roman" panose="02020603050405020304" pitchFamily="18" charset="0"/>
              </a:rPr>
              <a:t>C</a:t>
            </a:r>
            <a:r>
              <a:rPr lang="en-US" altLang="zh-CN" i="1"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C</a:t>
            </a:r>
            <a:r>
              <a:rPr lang="en-US" altLang="zh-CN" i="1"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C</a:t>
            </a:r>
            <a:r>
              <a:rPr lang="en-US" altLang="zh-CN" i="1" baseline="-25000" dirty="0" err="1"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C</a:t>
            </a:r>
            <a:r>
              <a:rPr lang="en-US" altLang="zh-CN" i="1" baseline="-25000" dirty="0"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rPr>
              <a:t>p</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i</a:t>
            </a:r>
            <a:r>
              <a:rPr lang="zh-CN" altLang="en-US" dirty="0" smtClean="0"/>
              <a:t>中</a:t>
            </a:r>
            <a:r>
              <a:rPr lang="zh-CN" altLang="en-US" dirty="0"/>
              <a:t>的</a:t>
            </a:r>
            <a:r>
              <a:rPr lang="zh-CN" altLang="en-US" dirty="0" smtClean="0"/>
              <a:t>元组在各个</a:t>
            </a:r>
            <a:r>
              <a:rPr lang="en-US" altLang="zh-CN" i="1"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i</a:t>
            </a:r>
            <a:r>
              <a:rPr lang="zh-CN" altLang="en-US" dirty="0"/>
              <a:t>上有相同的值，则数据表</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k</a:t>
            </a:r>
            <a:r>
              <a:rPr lang="en-US" altLang="zh-CN" dirty="0"/>
              <a:t>-</a:t>
            </a:r>
            <a:r>
              <a:rPr lang="zh-CN" altLang="en-US" dirty="0" smtClean="0"/>
              <a:t>匿名原则。</a:t>
            </a:r>
            <a:endParaRPr lang="zh-CN" altLang="en-US" dirty="0"/>
          </a:p>
        </p:txBody>
      </p:sp>
      <p:grpSp>
        <p:nvGrpSpPr>
          <p:cNvPr id="9" name="组合 8"/>
          <p:cNvGrpSpPr/>
          <p:nvPr/>
        </p:nvGrpSpPr>
        <p:grpSpPr>
          <a:xfrm>
            <a:off x="353949" y="3863360"/>
            <a:ext cx="8462247" cy="2492990"/>
            <a:chOff x="358225" y="2996952"/>
            <a:chExt cx="8462247" cy="2492990"/>
          </a:xfrm>
        </p:grpSpPr>
        <p:sp>
          <p:nvSpPr>
            <p:cNvPr id="8" name="文本框 7"/>
            <p:cNvSpPr txBox="1"/>
            <p:nvPr/>
          </p:nvSpPr>
          <p:spPr>
            <a:xfrm>
              <a:off x="358225" y="2996952"/>
              <a:ext cx="8462247" cy="2492990"/>
            </a:xfrm>
            <a:prstGeom prst="rect">
              <a:avLst/>
            </a:prstGeom>
            <a:noFill/>
          </p:spPr>
          <p:txBody>
            <a:bodyPr wrap="square" rtlCol="0">
              <a:spAutoFit/>
            </a:bodyPr>
            <a:lstStyle/>
            <a:p>
              <a:r>
                <a:rPr lang="zh-CN" altLang="en-US" b="1" dirty="0" smtClean="0"/>
                <a:t>定义</a:t>
              </a:r>
              <a:r>
                <a:rPr lang="en-US" altLang="zh-CN" b="1" dirty="0" smtClean="0"/>
                <a:t>2</a:t>
              </a:r>
              <a:r>
                <a:rPr lang="zh-CN" altLang="en-US" b="1" dirty="0" smtClean="0"/>
                <a:t>（</a:t>
              </a:r>
              <a:r>
                <a:rPr lang="en-US" altLang="zh-CN" b="1" i="1" dirty="0" smtClean="0">
                  <a:latin typeface="Times New Roman" panose="02020603050405020304" pitchFamily="18" charset="0"/>
                  <a:cs typeface="Times New Roman" panose="02020603050405020304" pitchFamily="18" charset="0"/>
                </a:rPr>
                <a:t>l</a:t>
              </a:r>
              <a:r>
                <a:rPr lang="en-US" altLang="zh-CN" b="1" dirty="0" smtClean="0"/>
                <a:t>-</a:t>
              </a:r>
              <a:r>
                <a:rPr lang="zh-CN" altLang="en-US" b="1" dirty="0" smtClean="0"/>
                <a:t>多样性）  </a:t>
              </a:r>
              <a:r>
                <a:rPr lang="zh-CN" altLang="en-US" dirty="0" smtClean="0"/>
                <a:t>设</a:t>
              </a:r>
              <a:r>
                <a:rPr lang="en-US" altLang="zh-CN" dirty="0" smtClean="0">
                  <a:latin typeface="Times New Roman" panose="02020603050405020304" pitchFamily="18" charset="0"/>
                  <a:cs typeface="Times New Roman" panose="02020603050405020304" pitchFamily="18" charset="0"/>
                </a:rPr>
                <a:t>PT</a:t>
              </a:r>
              <a:r>
                <a:rPr lang="en-US" altLang="zh-CN" dirty="0" smtClean="0"/>
                <a:t>=       </a:t>
              </a:r>
              <a:r>
                <a:rPr lang="zh-CN" altLang="en-US" dirty="0" smtClean="0"/>
                <a:t>是一个给定的数据集，</a:t>
              </a:r>
              <a:endParaRPr lang="en-US" altLang="zh-CN" dirty="0" smtClean="0"/>
            </a:p>
            <a:p>
              <a:r>
                <a:rPr lang="en-US" altLang="zh-CN" dirty="0" smtClean="0">
                  <a:latin typeface="宋体" panose="02010600030101010101" pitchFamily="2" charset="-122"/>
                </a:rPr>
                <a:t> </a:t>
              </a:r>
            </a:p>
            <a:p>
              <a:pPr>
                <a:lnSpc>
                  <a:spcPct val="150000"/>
                </a:lnSpc>
              </a:pP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C</a:t>
              </a:r>
              <a:r>
                <a:rPr lang="en-US" altLang="zh-CN" i="1" baseline="-25000" dirty="0" err="1"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C</a:t>
              </a:r>
              <a:r>
                <a:rPr lang="en-US" altLang="zh-CN" i="1" baseline="-25000" dirty="0" smtClean="0">
                  <a:latin typeface="Times New Roman" panose="02020603050405020304" pitchFamily="18" charset="0"/>
                  <a:cs typeface="Times New Roman" panose="02020603050405020304" pitchFamily="18" charset="0"/>
                </a:rPr>
                <a:t>i </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en-US" altLang="zh-CN" i="1" baseline="-25000"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ϕ</a:t>
              </a:r>
              <a:r>
                <a:rPr lang="el-GR"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rPr>
                <a:t>i≠j</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smtClean="0"/>
                <a:t>是簇</a:t>
              </a:r>
              <a:r>
                <a:rPr lang="en-US" altLang="zh-CN" i="1" dirty="0">
                  <a:solidFill>
                    <a:srgbClr val="FF0000"/>
                  </a:solidFill>
                  <a:latin typeface="Times New Roman" panose="02020603050405020304" pitchFamily="18" charset="0"/>
                  <a:cs typeface="Times New Roman" panose="02020603050405020304" pitchFamily="18" charset="0"/>
                </a:rPr>
                <a:t>C</a:t>
              </a:r>
              <a:r>
                <a:rPr lang="en-US" altLang="zh-CN" i="1" baseline="-25000" dirty="0">
                  <a:solidFill>
                    <a:srgbClr val="FF0000"/>
                  </a:solidFill>
                  <a:latin typeface="Times New Roman" panose="02020603050405020304" pitchFamily="18" charset="0"/>
                  <a:cs typeface="Times New Roman" panose="02020603050405020304" pitchFamily="18" charset="0"/>
                </a:rPr>
                <a:t>i</a:t>
              </a:r>
              <a:r>
                <a:rPr lang="zh-CN" altLang="en-US" dirty="0" smtClean="0">
                  <a:solidFill>
                    <a:srgbClr val="FF0000"/>
                  </a:solidFill>
                </a:rPr>
                <a:t>中最频繁的敏感值</a:t>
              </a:r>
              <a:r>
                <a:rPr lang="zh-CN" altLang="en-US" dirty="0" smtClean="0"/>
                <a:t>，</a:t>
              </a:r>
              <a:r>
                <a:rPr lang="en-US" altLang="zh-CN" i="1" dirty="0" err="1" smtClean="0">
                  <a:latin typeface="Times New Roman" panose="02020603050405020304" pitchFamily="18" charset="0"/>
                  <a:cs typeface="Times New Roman" panose="02020603050405020304" pitchFamily="18" charset="0"/>
                </a:rPr>
                <a:t>Num</a:t>
              </a:r>
              <a:r>
                <a:rPr lang="en-US" altLang="zh-CN" i="1" baseline="-25000" dirty="0" err="1">
                  <a:latin typeface="Times New Roman" panose="02020603050405020304" pitchFamily="18" charset="0"/>
                  <a:cs typeface="Times New Roman" panose="02020603050405020304" pitchFamily="18" charset="0"/>
                </a:rPr>
                <a:t>Ci</a:t>
              </a:r>
              <a:r>
                <a:rPr lang="zh-CN" altLang="en-US" dirty="0" smtClean="0"/>
                <a:t>是</a:t>
              </a:r>
              <a:r>
                <a:rPr lang="zh-CN" altLang="en-US" dirty="0"/>
                <a:t>簇</a:t>
              </a:r>
              <a:r>
                <a:rPr lang="en-US" altLang="zh-CN"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zh-CN" altLang="en-US" dirty="0" smtClean="0"/>
                <a:t>中</a:t>
              </a:r>
              <a:r>
                <a:rPr lang="zh-CN" altLang="en-US" dirty="0" smtClean="0">
                  <a:solidFill>
                    <a:srgbClr val="FF0000"/>
                  </a:solidFill>
                </a:rPr>
                <a:t>敏感值等于</a:t>
              </a:r>
              <a:r>
                <a:rPr lang="en-US" altLang="zh-CN" i="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smtClean="0">
                  <a:solidFill>
                    <a:srgbClr val="FF0000"/>
                  </a:solidFill>
                </a:rPr>
                <a:t>的元组</a:t>
              </a:r>
              <a:r>
                <a:rPr lang="en-US" altLang="zh-CN" i="1" dirty="0" smtClean="0">
                  <a:solidFill>
                    <a:srgbClr val="FF0000"/>
                  </a:solidFill>
                  <a:latin typeface="Times New Roman" panose="02020603050405020304" pitchFamily="18" charset="0"/>
                  <a:cs typeface="Times New Roman" panose="02020603050405020304" pitchFamily="18" charset="0"/>
                </a:rPr>
                <a:t>t</a:t>
              </a:r>
              <a:r>
                <a:rPr lang="zh-CN" altLang="en-US" dirty="0" smtClean="0">
                  <a:solidFill>
                    <a:srgbClr val="FF0000"/>
                  </a:solidFill>
                </a:rPr>
                <a:t>的个数</a:t>
              </a:r>
              <a:r>
                <a:rPr lang="zh-CN" altLang="en-US" dirty="0" smtClean="0"/>
                <a:t>。若</a:t>
              </a:r>
              <a:r>
                <a:rPr lang="el-GR"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C</a:t>
              </a:r>
              <a:r>
                <a:rPr lang="en-US" altLang="zh-CN" i="1" baseline="-25000" dirty="0" smtClean="0">
                  <a:latin typeface="Times New Roman" panose="02020603050405020304" pitchFamily="18" charset="0"/>
                  <a:cs typeface="Times New Roman" panose="02020603050405020304" pitchFamily="18" charset="0"/>
                </a:rPr>
                <a:t>i</a:t>
              </a:r>
              <a:r>
                <a:rPr lang="zh-CN" altLang="en-US" dirty="0">
                  <a:ea typeface="华文新魏" panose="02010800040101010101" pitchFamily="2" charset="-122"/>
                  <a:sym typeface="Symbol" panose="05050102010706020507" pitchFamily="18" charset="2"/>
                </a:rPr>
                <a:t>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均有</a:t>
              </a:r>
              <a:r>
                <a:rPr lang="en-US" altLang="zh-CN" i="1" dirty="0" err="1" smtClean="0">
                  <a:latin typeface="Times New Roman" panose="02020603050405020304" pitchFamily="18" charset="0"/>
                  <a:cs typeface="Times New Roman" panose="02020603050405020304" pitchFamily="18" charset="0"/>
                </a:rPr>
                <a:t>Num</a:t>
              </a:r>
              <a:r>
                <a:rPr lang="en-US" altLang="zh-CN" i="1" baseline="-25000" dirty="0" err="1" smtClean="0">
                  <a:latin typeface="Times New Roman" panose="02020603050405020304" pitchFamily="18" charset="0"/>
                  <a:cs typeface="Times New Roman" panose="02020603050405020304" pitchFamily="18" charset="0"/>
                </a:rPr>
                <a:t>Ci</a:t>
              </a:r>
              <a:r>
                <a:rPr lang="en-US" altLang="zh-CN" i="1"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(s)</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 l</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t>则数据集</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l</a:t>
              </a:r>
              <a:r>
                <a:rPr lang="en-US" altLang="zh-CN" dirty="0"/>
                <a:t>-</a:t>
              </a:r>
              <a:r>
                <a:rPr lang="zh-CN" altLang="en-US" dirty="0" smtClean="0"/>
                <a:t>多样性原则。</a:t>
              </a:r>
              <a:endParaRPr lang="zh-CN" altLang="en-US" dirty="0"/>
            </a:p>
          </p:txBody>
        </p:sp>
        <p:pic>
          <p:nvPicPr>
            <p:cNvPr id="6" name="图片 5"/>
            <p:cNvPicPr>
              <a:picLocks noChangeAspect="1"/>
            </p:cNvPicPr>
            <p:nvPr/>
          </p:nvPicPr>
          <p:blipFill>
            <a:blip r:embed="rId2"/>
            <a:stretch>
              <a:fillRect/>
            </a:stretch>
          </p:blipFill>
          <p:spPr>
            <a:xfrm>
              <a:off x="4170918" y="3016870"/>
              <a:ext cx="694776" cy="628154"/>
            </a:xfrm>
            <a:prstGeom prst="rect">
              <a:avLst/>
            </a:prstGeom>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36525" y="781050"/>
            <a:ext cx="8778875" cy="5934075"/>
          </a:xfrm>
          <a:prstGeom prst="rect">
            <a:avLst/>
          </a:prstGeom>
          <a:noFill/>
          <a:ln w="9525">
            <a:noFill/>
            <a:miter lim="800000"/>
            <a:headEnd/>
            <a:tailEnd/>
          </a:ln>
        </p:spPr>
        <p:txBody>
          <a:bodyPr>
            <a:spAutoFit/>
          </a:bodyPr>
          <a:lstStyle/>
          <a:p>
            <a:r>
              <a:rPr lang="en-US" altLang="zh-CN" b="1" dirty="0">
                <a:latin typeface="Arial" charset="0"/>
                <a:cs typeface="Arial" charset="0"/>
              </a:rPr>
              <a:t>4.2  ORACLE</a:t>
            </a:r>
            <a:r>
              <a:rPr lang="zh-CN" altLang="en-US" b="1" dirty="0">
                <a:latin typeface="Arial" charset="0"/>
                <a:ea typeface="黑体" pitchFamily="2" charset="-122"/>
              </a:rPr>
              <a:t>安全控制</a:t>
            </a:r>
            <a:endParaRPr lang="zh-CN" altLang="en-US" b="1" dirty="0">
              <a:latin typeface="Arial" charset="0"/>
              <a:cs typeface="Arial" charset="0"/>
            </a:endParaRPr>
          </a:p>
          <a:p>
            <a:r>
              <a:rPr lang="en-US" altLang="zh-CN" dirty="0">
                <a:latin typeface="Times New Roman" charset="0"/>
              </a:rPr>
              <a:t>·</a:t>
            </a:r>
            <a:r>
              <a:rPr lang="en-US" altLang="zh-CN" dirty="0"/>
              <a:t> </a:t>
            </a:r>
            <a:r>
              <a:rPr lang="zh-CN" altLang="en-US" dirty="0">
                <a:latin typeface="Times New Roman" charset="0"/>
              </a:rPr>
              <a:t>用户鉴别；</a:t>
            </a:r>
            <a:endParaRPr lang="zh-CN" altLang="en-US" dirty="0"/>
          </a:p>
          <a:p>
            <a:r>
              <a:rPr lang="en-US" altLang="zh-CN" dirty="0">
                <a:latin typeface="Times New Roman" charset="0"/>
              </a:rPr>
              <a:t>·</a:t>
            </a:r>
            <a:r>
              <a:rPr lang="en-US" altLang="zh-CN" dirty="0"/>
              <a:t> </a:t>
            </a:r>
            <a:r>
              <a:rPr lang="zh-CN" altLang="en-US" dirty="0">
                <a:latin typeface="Times New Roman" charset="0"/>
              </a:rPr>
              <a:t>操作授权控制；</a:t>
            </a:r>
            <a:endParaRPr lang="zh-CN" altLang="en-US" dirty="0"/>
          </a:p>
          <a:p>
            <a:r>
              <a:rPr lang="en-US" altLang="zh-CN" dirty="0">
                <a:latin typeface="Times New Roman" charset="0"/>
              </a:rPr>
              <a:t>·</a:t>
            </a:r>
            <a:r>
              <a:rPr lang="en-US" altLang="zh-CN" dirty="0"/>
              <a:t> </a:t>
            </a:r>
            <a:r>
              <a:rPr lang="zh-CN" altLang="en-US" dirty="0">
                <a:latin typeface="Times New Roman" charset="0"/>
              </a:rPr>
              <a:t>安全审计；</a:t>
            </a:r>
            <a:endParaRPr lang="zh-CN" altLang="en-US" dirty="0"/>
          </a:p>
          <a:p>
            <a:r>
              <a:rPr lang="en-US" altLang="zh-CN" dirty="0">
                <a:latin typeface="Times New Roman" charset="0"/>
              </a:rPr>
              <a:t>·</a:t>
            </a:r>
            <a:r>
              <a:rPr lang="en-US" altLang="zh-CN" dirty="0"/>
              <a:t> </a:t>
            </a:r>
            <a:r>
              <a:rPr lang="zh-CN" altLang="en-US" dirty="0">
                <a:latin typeface="Times New Roman" charset="0"/>
              </a:rPr>
              <a:t>用户定义安全控制。</a:t>
            </a:r>
            <a:endParaRPr lang="zh-CN" altLang="en-US" dirty="0"/>
          </a:p>
          <a:p>
            <a:r>
              <a:rPr lang="en-US" altLang="zh-CN" b="1" dirty="0">
                <a:ea typeface="黑体" pitchFamily="2" charset="-122"/>
              </a:rPr>
              <a:t>4.2.1  </a:t>
            </a:r>
            <a:r>
              <a:rPr lang="zh-CN" altLang="en-US" b="1" dirty="0">
                <a:ea typeface="黑体" pitchFamily="2" charset="-122"/>
              </a:rPr>
              <a:t>用户鉴别</a:t>
            </a:r>
          </a:p>
          <a:p>
            <a:r>
              <a:rPr lang="en-US" altLang="zh-CN" dirty="0">
                <a:latin typeface="Times New Roman" charset="0"/>
              </a:rPr>
              <a:t>·</a:t>
            </a:r>
            <a:r>
              <a:rPr lang="en-US" altLang="zh-CN" dirty="0"/>
              <a:t> </a:t>
            </a:r>
            <a:r>
              <a:rPr lang="zh-CN" altLang="en-US" dirty="0">
                <a:latin typeface="Times New Roman" charset="0"/>
              </a:rPr>
              <a:t>最外层安全措施；</a:t>
            </a:r>
            <a:endParaRPr lang="zh-CN" altLang="en-US" dirty="0"/>
          </a:p>
          <a:p>
            <a:r>
              <a:rPr lang="en-US" altLang="zh-CN" dirty="0">
                <a:latin typeface="Times New Roman" charset="0"/>
              </a:rPr>
              <a:t>·</a:t>
            </a:r>
            <a:r>
              <a:rPr lang="en-US" altLang="zh-CN" dirty="0"/>
              <a:t> </a:t>
            </a:r>
            <a:r>
              <a:rPr lang="zh-CN" altLang="en-US" dirty="0">
                <a:latin typeface="Times New Roman" charset="0"/>
              </a:rPr>
              <a:t>用户标识用户名；</a:t>
            </a:r>
            <a:endParaRPr lang="zh-CN" altLang="en-US" dirty="0"/>
          </a:p>
          <a:p>
            <a:r>
              <a:rPr lang="en-US" altLang="zh-CN" dirty="0">
                <a:latin typeface="Times New Roman" charset="0"/>
              </a:rPr>
              <a:t>·</a:t>
            </a:r>
            <a:r>
              <a:rPr lang="en-US" altLang="zh-CN" dirty="0"/>
              <a:t> </a:t>
            </a:r>
            <a:r>
              <a:rPr lang="zh-CN" altLang="en-US" dirty="0">
                <a:latin typeface="Times New Roman" charset="0"/>
              </a:rPr>
              <a:t>最多可重复标识三次。</a:t>
            </a:r>
            <a:endParaRPr lang="zh-CN" altLang="en-US" dirty="0"/>
          </a:p>
          <a:p>
            <a:r>
              <a:rPr lang="en-US" altLang="zh-CN" b="1" dirty="0">
                <a:ea typeface="黑体" pitchFamily="2" charset="-122"/>
              </a:rPr>
              <a:t>4.2.2  </a:t>
            </a:r>
            <a:r>
              <a:rPr lang="zh-CN" altLang="en-US" b="1" dirty="0">
                <a:ea typeface="黑体" pitchFamily="2" charset="-122"/>
              </a:rPr>
              <a:t>操作授权</a:t>
            </a:r>
          </a:p>
          <a:p>
            <a:r>
              <a:rPr lang="en-US" altLang="zh-CN" dirty="0"/>
              <a:t>1. </a:t>
            </a:r>
            <a:r>
              <a:rPr lang="zh-CN" altLang="en-US" dirty="0">
                <a:latin typeface="Times New Roman" charset="0"/>
              </a:rPr>
              <a:t>权限类别</a:t>
            </a:r>
            <a:endParaRPr lang="zh-CN" altLang="en-US" dirty="0"/>
          </a:p>
          <a:p>
            <a:r>
              <a:rPr lang="en-US" altLang="zh-CN" dirty="0"/>
              <a:t>1) </a:t>
            </a:r>
            <a:r>
              <a:rPr lang="zh-CN" altLang="en-US" dirty="0">
                <a:latin typeface="Times New Roman" charset="0"/>
              </a:rPr>
              <a:t>系统权限</a:t>
            </a:r>
            <a:r>
              <a:rPr lang="zh-CN" altLang="en-US" dirty="0"/>
              <a:t>      </a:t>
            </a:r>
            <a:r>
              <a:rPr lang="en-US" altLang="zh-CN" dirty="0"/>
              <a:t>2) </a:t>
            </a:r>
            <a:r>
              <a:rPr lang="zh-CN" altLang="en-US" dirty="0">
                <a:latin typeface="Times New Roman" charset="0"/>
              </a:rPr>
              <a:t>访问对象权限</a:t>
            </a:r>
            <a:endParaRPr lang="zh-CN" altLang="en-US" dirty="0"/>
          </a:p>
          <a:p>
            <a:r>
              <a:rPr lang="en-US" altLang="zh-CN" dirty="0"/>
              <a:t>2</a:t>
            </a:r>
            <a:r>
              <a:rPr lang="zh-CN" altLang="en-US" dirty="0">
                <a:latin typeface="Times New Roman" charset="0"/>
              </a:rPr>
              <a:t>、授权机制</a:t>
            </a:r>
            <a:endParaRPr lang="zh-CN" altLang="en-US" dirty="0"/>
          </a:p>
          <a:p>
            <a:r>
              <a:rPr lang="en-US" altLang="zh-CN" dirty="0">
                <a:latin typeface="Times New Roman" charset="0"/>
              </a:rPr>
              <a:t>——</a:t>
            </a:r>
            <a:r>
              <a:rPr lang="zh-CN" altLang="en-US" dirty="0">
                <a:latin typeface="Times New Roman" charset="0"/>
              </a:rPr>
              <a:t>非集中式授权。</a:t>
            </a:r>
            <a:endParaRPr lang="zh-CN" altLang="en-US" dirty="0"/>
          </a:p>
          <a:p>
            <a:r>
              <a:rPr lang="en-US" altLang="zh-CN" dirty="0"/>
              <a:t>1</a:t>
            </a:r>
            <a:r>
              <a:rPr lang="zh-CN" altLang="en-US" dirty="0">
                <a:latin typeface="Times New Roman" charset="0"/>
              </a:rPr>
              <a:t>）</a:t>
            </a:r>
            <a:r>
              <a:rPr lang="en-US" altLang="zh-CN" dirty="0"/>
              <a:t>DBA</a:t>
            </a:r>
            <a:r>
              <a:rPr lang="zh-CN" altLang="en-US" dirty="0">
                <a:latin typeface="Times New Roman" charset="0"/>
              </a:rPr>
              <a:t>负责授予回收系统权限。</a:t>
            </a:r>
            <a:endParaRPr lang="zh-CN" altLang="en-US" dirty="0"/>
          </a:p>
          <a:p>
            <a:r>
              <a:rPr lang="en-US" altLang="zh-CN" dirty="0"/>
              <a:t>2</a:t>
            </a:r>
            <a:r>
              <a:rPr lang="zh-CN" altLang="en-US" dirty="0">
                <a:latin typeface="Times New Roman" charset="0"/>
              </a:rPr>
              <a:t>）用户负责授予与回收其创建的访问对象的权限。</a:t>
            </a:r>
          </a:p>
        </p:txBody>
      </p:sp>
      <p:sp>
        <p:nvSpPr>
          <p:cNvPr id="15363" name="AutoShape 3"/>
          <p:cNvSpPr>
            <a:spLocks noChangeArrowheads="1"/>
          </p:cNvSpPr>
          <p:nvPr/>
        </p:nvSpPr>
        <p:spPr bwMode="auto">
          <a:xfrm>
            <a:off x="8243888" y="38068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EECEF7CD-5652-47B2-99A6-38BBF60C9FC1}"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820738"/>
            <a:ext cx="8686800" cy="5816600"/>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latin typeface="Times New Roman" charset="0"/>
              </a:rPr>
              <a:t>、系统权限。</a:t>
            </a:r>
            <a:endParaRPr lang="zh-CN" altLang="en-US" dirty="0"/>
          </a:p>
          <a:p>
            <a:pPr>
              <a:spcBef>
                <a:spcPct val="50000"/>
              </a:spcBef>
            </a:pPr>
            <a:r>
              <a:rPr lang="en-US" altLang="zh-CN" dirty="0"/>
              <a:t>1</a:t>
            </a:r>
            <a:r>
              <a:rPr lang="zh-CN" altLang="en-US" dirty="0">
                <a:latin typeface="Times New Roman" charset="0"/>
              </a:rPr>
              <a:t>）权限责制（</a:t>
            </a:r>
            <a:r>
              <a:rPr lang="en-US" altLang="zh-CN" dirty="0"/>
              <a:t>80</a:t>
            </a:r>
            <a:r>
              <a:rPr lang="zh-CN" altLang="en-US" dirty="0">
                <a:latin typeface="Times New Roman" charset="0"/>
              </a:rPr>
              <a:t>多种系统权限）</a:t>
            </a:r>
            <a:endParaRPr lang="zh-CN" altLang="en-US" dirty="0"/>
          </a:p>
          <a:p>
            <a:pPr>
              <a:spcBef>
                <a:spcPct val="50000"/>
              </a:spcBef>
            </a:pPr>
            <a:r>
              <a:rPr lang="zh-CN" altLang="en-US" dirty="0">
                <a:latin typeface="Times New Roman" charset="0"/>
              </a:rPr>
              <a:t>创建会话、创建表、创建视图、创建用户</a:t>
            </a:r>
            <a:r>
              <a:rPr lang="en-US" altLang="zh-CN" dirty="0">
                <a:latin typeface="Times New Roman" charset="0"/>
              </a:rPr>
              <a:t>……</a:t>
            </a:r>
            <a:r>
              <a:rPr lang="zh-CN" altLang="en-US" dirty="0">
                <a:latin typeface="Times New Roman" charset="0"/>
              </a:rPr>
              <a:t>。</a:t>
            </a:r>
            <a:endParaRPr lang="zh-CN" altLang="en-US" dirty="0"/>
          </a:p>
          <a:p>
            <a:pPr>
              <a:spcBef>
                <a:spcPct val="50000"/>
              </a:spcBef>
            </a:pPr>
            <a:r>
              <a:rPr lang="en-US" altLang="zh-CN" dirty="0"/>
              <a:t>2</a:t>
            </a:r>
            <a:r>
              <a:rPr lang="zh-CN" altLang="en-US" dirty="0">
                <a:latin typeface="Times New Roman" charset="0"/>
              </a:rPr>
              <a:t>）角色</a:t>
            </a:r>
            <a:endParaRPr lang="zh-CN" altLang="en-US" dirty="0"/>
          </a:p>
          <a:p>
            <a:pPr>
              <a:spcBef>
                <a:spcPct val="50000"/>
              </a:spcBef>
            </a:pPr>
            <a:r>
              <a:rPr lang="en-US" altLang="zh-CN" dirty="0">
                <a:latin typeface="Times New Roman" charset="0"/>
              </a:rPr>
              <a:t>——</a:t>
            </a:r>
            <a:r>
              <a:rPr lang="zh-CN" altLang="en-US" dirty="0">
                <a:latin typeface="Times New Roman" charset="0"/>
              </a:rPr>
              <a:t>一组系统权限的集合，利于简化权限管理。</a:t>
            </a:r>
            <a:endParaRPr lang="zh-CN" altLang="en-US" dirty="0"/>
          </a:p>
          <a:p>
            <a:pPr>
              <a:spcBef>
                <a:spcPct val="50000"/>
              </a:spcBef>
              <a:buClr>
                <a:schemeClr val="tx2"/>
              </a:buClr>
              <a:buFont typeface="Arial" charset="0"/>
              <a:buChar char="•"/>
            </a:pPr>
            <a:r>
              <a:rPr lang="en-US" altLang="zh-CN" dirty="0"/>
              <a:t>CONNECT</a:t>
            </a:r>
            <a:r>
              <a:rPr lang="zh-CN" altLang="en-US" dirty="0">
                <a:latin typeface="Times New Roman" charset="0"/>
              </a:rPr>
              <a:t>角色：允许用户登录</a:t>
            </a:r>
            <a:r>
              <a:rPr lang="en-US" altLang="zh-CN" dirty="0"/>
              <a:t>DB</a:t>
            </a:r>
            <a:r>
              <a:rPr lang="zh-CN" altLang="en-US" dirty="0">
                <a:latin typeface="Times New Roman" charset="0"/>
              </a:rPr>
              <a:t>、查询及操纵（</a:t>
            </a:r>
            <a:r>
              <a:rPr lang="en-US" altLang="zh-CN" dirty="0"/>
              <a:t>ALTER TABLE</a:t>
            </a:r>
          </a:p>
          <a:p>
            <a:pPr>
              <a:spcBef>
                <a:spcPct val="50000"/>
              </a:spcBef>
            </a:pPr>
            <a:r>
              <a:rPr lang="en-US" altLang="zh-CN" dirty="0"/>
              <a:t>CREATE VIEW</a:t>
            </a:r>
            <a:r>
              <a:rPr lang="zh-CN" altLang="en-US" dirty="0">
                <a:latin typeface="Times New Roman" charset="0"/>
              </a:rPr>
              <a:t>，</a:t>
            </a:r>
            <a:r>
              <a:rPr lang="en-US" altLang="zh-CN" dirty="0"/>
              <a:t>CREATE INDEX</a:t>
            </a:r>
            <a:r>
              <a:rPr lang="zh-CN" altLang="en-US" dirty="0">
                <a:latin typeface="Times New Roman" charset="0"/>
              </a:rPr>
              <a:t>，</a:t>
            </a:r>
            <a:r>
              <a:rPr lang="en-US" altLang="zh-CN" dirty="0"/>
              <a:t>DROP TABLE</a:t>
            </a:r>
            <a:r>
              <a:rPr lang="zh-CN" altLang="en-US" dirty="0">
                <a:latin typeface="Times New Roman" charset="0"/>
              </a:rPr>
              <a:t>，</a:t>
            </a:r>
          </a:p>
          <a:p>
            <a:pPr>
              <a:spcBef>
                <a:spcPct val="50000"/>
              </a:spcBef>
            </a:pPr>
            <a:r>
              <a:rPr lang="en-US" altLang="zh-CN" dirty="0"/>
              <a:t>DROP VIEW</a:t>
            </a:r>
            <a:r>
              <a:rPr lang="zh-CN" altLang="en-US" dirty="0">
                <a:latin typeface="Times New Roman" charset="0"/>
              </a:rPr>
              <a:t>，</a:t>
            </a:r>
            <a:r>
              <a:rPr lang="zh-CN" altLang="en-US" dirty="0"/>
              <a:t> </a:t>
            </a:r>
            <a:r>
              <a:rPr lang="en-US" altLang="zh-CN" dirty="0"/>
              <a:t>DROP INDEX</a:t>
            </a:r>
            <a:r>
              <a:rPr lang="zh-CN" altLang="en-US" dirty="0">
                <a:latin typeface="Times New Roman" charset="0"/>
              </a:rPr>
              <a:t>，</a:t>
            </a:r>
            <a:endParaRPr lang="zh-CN" altLang="en-US" dirty="0"/>
          </a:p>
          <a:p>
            <a:pPr>
              <a:spcBef>
                <a:spcPct val="50000"/>
              </a:spcBef>
            </a:pPr>
            <a:r>
              <a:rPr lang="en-US" altLang="zh-CN" dirty="0"/>
              <a:t>GRANT</a:t>
            </a:r>
            <a:r>
              <a:rPr lang="zh-CN" altLang="en-US" dirty="0">
                <a:latin typeface="Times New Roman" charset="0"/>
              </a:rPr>
              <a:t>，</a:t>
            </a:r>
            <a:r>
              <a:rPr lang="zh-CN" altLang="en-US" dirty="0"/>
              <a:t> </a:t>
            </a:r>
            <a:r>
              <a:rPr lang="en-US" altLang="zh-CN" dirty="0"/>
              <a:t>REVOKE</a:t>
            </a:r>
            <a:r>
              <a:rPr lang="zh-CN" altLang="en-US" dirty="0">
                <a:latin typeface="Times New Roman" charset="0"/>
              </a:rPr>
              <a:t>，</a:t>
            </a:r>
            <a:r>
              <a:rPr lang="en-US" altLang="zh-CN" dirty="0"/>
              <a:t>INSERT</a:t>
            </a:r>
            <a:r>
              <a:rPr lang="zh-CN" altLang="en-US" dirty="0">
                <a:latin typeface="Times New Roman" charset="0"/>
              </a:rPr>
              <a:t>，</a:t>
            </a:r>
            <a:r>
              <a:rPr lang="en-US" altLang="zh-CN" dirty="0"/>
              <a:t>UPDATE</a:t>
            </a:r>
            <a:r>
              <a:rPr lang="zh-CN" altLang="en-US" dirty="0">
                <a:latin typeface="Times New Roman" charset="0"/>
              </a:rPr>
              <a:t>，</a:t>
            </a:r>
            <a:endParaRPr lang="zh-CN" altLang="en-US" dirty="0"/>
          </a:p>
          <a:p>
            <a:pPr>
              <a:spcBef>
                <a:spcPct val="50000"/>
              </a:spcBef>
            </a:pPr>
            <a:r>
              <a:rPr lang="en-US" altLang="zh-CN" dirty="0"/>
              <a:t>DELETE</a:t>
            </a:r>
            <a:r>
              <a:rPr lang="zh-CN" altLang="en-US" dirty="0">
                <a:latin typeface="Times New Roman" charset="0"/>
              </a:rPr>
              <a:t>，</a:t>
            </a:r>
            <a:r>
              <a:rPr lang="en-US" altLang="zh-CN" dirty="0"/>
              <a:t>AUDIT</a:t>
            </a:r>
            <a:r>
              <a:rPr lang="zh-CN" altLang="en-US" dirty="0">
                <a:latin typeface="Times New Roman" charset="0"/>
              </a:rPr>
              <a:t>，</a:t>
            </a:r>
            <a:r>
              <a:rPr lang="en-US" altLang="zh-CN" dirty="0"/>
              <a:t>NOAUDIT</a:t>
            </a:r>
            <a:r>
              <a:rPr lang="zh-CN" altLang="en-US" dirty="0">
                <a:latin typeface="Times New Roman" charset="0"/>
              </a:rPr>
              <a:t>等）</a:t>
            </a:r>
            <a:endParaRPr lang="zh-CN" altLang="en-US" dirty="0"/>
          </a:p>
        </p:txBody>
      </p:sp>
      <p:sp>
        <p:nvSpPr>
          <p:cNvPr id="16387" name="AutoShape 3"/>
          <p:cNvSpPr>
            <a:spLocks noChangeArrowheads="1"/>
          </p:cNvSpPr>
          <p:nvPr/>
        </p:nvSpPr>
        <p:spPr bwMode="auto">
          <a:xfrm>
            <a:off x="8459788" y="35893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2DB125A0-9533-4AD5-BB0C-531DB65967BE}"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285720" y="4748234"/>
            <a:ext cx="8715436" cy="1752600"/>
          </a:xfrm>
        </p:spPr>
        <p:txBody>
          <a:bodyPr/>
          <a:lstStyle/>
          <a:p>
            <a:pPr algn="l"/>
            <a:r>
              <a:rPr lang="zh-CN" altLang="en-US" sz="2400" dirty="0" smtClean="0">
                <a:latin typeface="Verdana" pitchFamily="34" charset="0"/>
              </a:rPr>
              <a:t>      伦敦警察局副局长于</a:t>
            </a:r>
            <a:r>
              <a:rPr lang="en-US" altLang="zh-CN" sz="2400" dirty="0" smtClean="0">
                <a:latin typeface="Verdana" pitchFamily="34" charset="0"/>
              </a:rPr>
              <a:t>2009</a:t>
            </a:r>
            <a:r>
              <a:rPr lang="zh-CN" altLang="en-US" sz="2400" dirty="0" smtClean="0">
                <a:latin typeface="Verdana" pitchFamily="34" charset="0"/>
              </a:rPr>
              <a:t>年</a:t>
            </a:r>
            <a:r>
              <a:rPr lang="en-US" altLang="zh-CN" sz="2400" dirty="0" smtClean="0">
                <a:latin typeface="Verdana" pitchFamily="34" charset="0"/>
              </a:rPr>
              <a:t>4</a:t>
            </a:r>
            <a:r>
              <a:rPr lang="zh-CN" altLang="en-US" sz="2400" dirty="0" smtClean="0">
                <a:latin typeface="Verdana" pitchFamily="34" charset="0"/>
              </a:rPr>
              <a:t>月</a:t>
            </a:r>
            <a:r>
              <a:rPr lang="en-US" altLang="zh-CN" sz="2400" dirty="0" smtClean="0">
                <a:latin typeface="Verdana" pitchFamily="34" charset="0"/>
              </a:rPr>
              <a:t>8</a:t>
            </a:r>
            <a:r>
              <a:rPr lang="zh-CN" altLang="en-US" sz="2400" dirty="0" smtClean="0">
                <a:latin typeface="Verdana" pitchFamily="34" charset="0"/>
              </a:rPr>
              <a:t>日前往首相府参加会议，手持一份标记有“机密”字样的文件，下车时被在场记者拍下照片。文件内容朝外，字迹在照片上清晰可辨，记录着警方即将展开的反恐突袭行动的详细方案，其中包括负责行动的几名高级警官的姓名，以及恐怖分子在海外活动的地点和其它情报。</a:t>
            </a:r>
            <a:endParaRPr lang="zh-CN" altLang="en-US" sz="2400" dirty="0">
              <a:latin typeface="Verdana" pitchFamily="34" charset="0"/>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4</a:t>
            </a:fld>
            <a:endParaRPr lang="en-US" altLang="zh-CN" dirty="0"/>
          </a:p>
        </p:txBody>
      </p:sp>
      <p:pic>
        <p:nvPicPr>
          <p:cNvPr id="7" name="图片 6" descr="资料被拍泄密.jpg"/>
          <p:cNvPicPr>
            <a:picLocks noChangeAspect="1"/>
          </p:cNvPicPr>
          <p:nvPr/>
        </p:nvPicPr>
        <p:blipFill>
          <a:blip r:embed="rId2" cstate="print"/>
          <a:stretch>
            <a:fillRect/>
          </a:stretch>
        </p:blipFill>
        <p:spPr>
          <a:xfrm>
            <a:off x="1936776" y="328634"/>
            <a:ext cx="6350000" cy="4419600"/>
          </a:xfrm>
          <a:prstGeom prst="rect">
            <a:avLst/>
          </a:prstGeom>
        </p:spPr>
      </p:pic>
      <p:sp>
        <p:nvSpPr>
          <p:cNvPr id="5" name="圆角矩形标注 4"/>
          <p:cNvSpPr/>
          <p:nvPr/>
        </p:nvSpPr>
        <p:spPr>
          <a:xfrm>
            <a:off x="428596" y="428604"/>
            <a:ext cx="914400" cy="2357454"/>
          </a:xfrm>
          <a:prstGeom prst="wedgeRoundRectCallout">
            <a:avLst>
              <a:gd name="adj1" fmla="val 86959"/>
              <a:gd name="adj2" fmla="val -197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不合理的使用方式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8600" y="915988"/>
            <a:ext cx="8686800" cy="3970337"/>
          </a:xfrm>
          <a:prstGeom prst="rect">
            <a:avLst/>
          </a:prstGeom>
          <a:noFill/>
          <a:ln w="9525">
            <a:noFill/>
            <a:miter lim="800000"/>
            <a:headEnd/>
            <a:tailEnd/>
          </a:ln>
          <a:effectLst/>
        </p:spPr>
        <p:txBody>
          <a:bodyPr>
            <a:spAutoFit/>
          </a:bodyPr>
          <a:lstStyle/>
          <a:p>
            <a:pPr>
              <a:spcBef>
                <a:spcPct val="50000"/>
              </a:spcBef>
              <a:buClr>
                <a:schemeClr val="accent3"/>
              </a:buClr>
              <a:buFont typeface="Arial" pitchFamily="34" charset="0"/>
              <a:buChar char="•"/>
              <a:defRPr/>
            </a:pPr>
            <a:r>
              <a:rPr lang="en-US" altLang="zh-CN" sz="2800" dirty="0"/>
              <a:t>RESOURCE</a:t>
            </a:r>
            <a:r>
              <a:rPr lang="zh-CN" altLang="en-US" sz="2800" dirty="0">
                <a:latin typeface="Times New Roman" charset="0"/>
              </a:rPr>
              <a:t>角色：允许用户建立表（</a:t>
            </a:r>
            <a:r>
              <a:rPr lang="en-US" altLang="zh-CN" sz="2800" dirty="0"/>
              <a:t>CREATE TABLE</a:t>
            </a:r>
            <a:r>
              <a:rPr lang="zh-CN" altLang="en-US" sz="2800" dirty="0">
                <a:latin typeface="Times New Roman" charset="0"/>
              </a:rPr>
              <a:t>）</a:t>
            </a:r>
            <a:endParaRPr lang="zh-CN" altLang="en-US" sz="2800" dirty="0"/>
          </a:p>
          <a:p>
            <a:pPr>
              <a:spcBef>
                <a:spcPct val="50000"/>
              </a:spcBef>
              <a:buClr>
                <a:schemeClr val="accent3"/>
              </a:buClr>
              <a:buFont typeface="Arial" pitchFamily="34" charset="0"/>
              <a:buChar char="•"/>
              <a:defRPr/>
            </a:pPr>
            <a:r>
              <a:rPr lang="zh-CN" altLang="en-US" sz="2800" dirty="0">
                <a:latin typeface="Times New Roman" charset="0"/>
              </a:rPr>
              <a:t>创建该表的用户具有对该表的各种操作权限。</a:t>
            </a:r>
            <a:endParaRPr lang="zh-CN" altLang="en-US" sz="2800" dirty="0"/>
          </a:p>
          <a:p>
            <a:pPr>
              <a:spcBef>
                <a:spcPct val="50000"/>
              </a:spcBef>
              <a:buClr>
                <a:schemeClr val="accent3"/>
              </a:buClr>
              <a:buFont typeface="Arial" pitchFamily="34" charset="0"/>
              <a:buChar char="•"/>
              <a:defRPr/>
            </a:pPr>
            <a:r>
              <a:rPr lang="en-US" altLang="zh-CN" sz="2800" dirty="0"/>
              <a:t>DBA</a:t>
            </a:r>
            <a:r>
              <a:rPr lang="zh-CN" altLang="en-US" sz="2800" dirty="0">
                <a:latin typeface="Times New Roman" charset="0"/>
              </a:rPr>
              <a:t>角色：权力最大。</a:t>
            </a:r>
            <a:endParaRPr lang="zh-CN" altLang="en-US" sz="2800" dirty="0"/>
          </a:p>
          <a:p>
            <a:pPr>
              <a:spcBef>
                <a:spcPct val="50000"/>
              </a:spcBef>
              <a:buClr>
                <a:schemeClr val="accent3"/>
              </a:buClr>
              <a:buFont typeface="Arial" pitchFamily="34" charset="0"/>
              <a:buChar char="•"/>
              <a:defRPr/>
            </a:pPr>
            <a:r>
              <a:rPr lang="zh-CN" altLang="en-US" sz="2800" dirty="0">
                <a:latin typeface="Times New Roman" charset="0"/>
              </a:rPr>
              <a:t>具有上两种角色的所有权限。</a:t>
            </a:r>
            <a:endParaRPr lang="zh-CN" altLang="en-US" sz="2800" dirty="0"/>
          </a:p>
          <a:p>
            <a:pPr>
              <a:spcBef>
                <a:spcPct val="50000"/>
              </a:spcBef>
              <a:buClr>
                <a:schemeClr val="accent3"/>
              </a:buClr>
              <a:buFont typeface="Arial" pitchFamily="34" charset="0"/>
              <a:buChar char="•"/>
              <a:defRPr/>
            </a:pPr>
            <a:r>
              <a:rPr lang="zh-CN" altLang="en-US" sz="2800" dirty="0">
                <a:latin typeface="Times New Roman" charset="0"/>
              </a:rPr>
              <a:t>其它管理权限（如将</a:t>
            </a:r>
            <a:r>
              <a:rPr lang="en-US" altLang="zh-CN" sz="2800" dirty="0"/>
              <a:t>Connect </a:t>
            </a:r>
            <a:r>
              <a:rPr lang="zh-CN" altLang="en-US" sz="2800" dirty="0">
                <a:latin typeface="Times New Roman" charset="0"/>
              </a:rPr>
              <a:t>角色授予某个用户，可省掉多条</a:t>
            </a:r>
            <a:r>
              <a:rPr lang="en-US" altLang="zh-CN" sz="2800" dirty="0"/>
              <a:t>GRANT</a:t>
            </a:r>
            <a:r>
              <a:rPr lang="zh-CN" altLang="en-US" sz="2800" dirty="0">
                <a:latin typeface="Times New Roman" charset="0"/>
              </a:rPr>
              <a:t>语句）。</a:t>
            </a:r>
            <a:endParaRPr lang="zh-CN" altLang="en-US" sz="2800" dirty="0"/>
          </a:p>
        </p:txBody>
      </p:sp>
      <p:sp>
        <p:nvSpPr>
          <p:cNvPr id="3" name="灯片编号占位符 2"/>
          <p:cNvSpPr>
            <a:spLocks noGrp="1"/>
          </p:cNvSpPr>
          <p:nvPr>
            <p:ph type="sldNum" sz="quarter" idx="12"/>
          </p:nvPr>
        </p:nvSpPr>
        <p:spPr/>
        <p:txBody>
          <a:bodyPr/>
          <a:lstStyle/>
          <a:p>
            <a:pPr>
              <a:defRPr/>
            </a:pPr>
            <a:fld id="{9DE2C930-7E7C-434B-B825-C2635850309A}"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36525" y="107950"/>
            <a:ext cx="8778875" cy="6481763"/>
          </a:xfrm>
          <a:prstGeom prst="rect">
            <a:avLst/>
          </a:prstGeom>
          <a:noFill/>
          <a:ln w="9525">
            <a:noFill/>
            <a:miter lim="800000"/>
            <a:headEnd/>
            <a:tailEnd/>
          </a:ln>
        </p:spPr>
        <p:txBody>
          <a:bodyPr>
            <a:spAutoFit/>
          </a:bodyPr>
          <a:lstStyle/>
          <a:p>
            <a:r>
              <a:rPr lang="en-US" altLang="zh-CN" dirty="0"/>
              <a:t>4</a:t>
            </a:r>
            <a:r>
              <a:rPr lang="zh-CN" altLang="en-US" dirty="0"/>
              <a:t>、访问对象权限</a:t>
            </a:r>
          </a:p>
          <a:p>
            <a:r>
              <a:rPr lang="en-US" altLang="zh-CN" dirty="0"/>
              <a:t>1</a:t>
            </a:r>
            <a:r>
              <a:rPr lang="zh-CN" altLang="en-US" dirty="0"/>
              <a:t>）对象</a:t>
            </a:r>
          </a:p>
          <a:p>
            <a:r>
              <a:rPr lang="zh-CN" altLang="en-US" dirty="0"/>
              <a:t>基本表、视图、序列、同义词、存储过程、函数</a:t>
            </a:r>
          </a:p>
          <a:p>
            <a:pPr>
              <a:spcBef>
                <a:spcPct val="50000"/>
              </a:spcBef>
            </a:pPr>
            <a:r>
              <a:rPr lang="en-US" altLang="zh-CN" dirty="0"/>
              <a:t>2</a:t>
            </a:r>
            <a:r>
              <a:rPr lang="zh-CN" altLang="en-US" dirty="0">
                <a:latin typeface="Times New Roman" charset="0"/>
              </a:rPr>
              <a:t>）基本表安全性（最重要）</a:t>
            </a:r>
            <a:endParaRPr lang="zh-CN" altLang="en-US" dirty="0"/>
          </a:p>
          <a:p>
            <a:pPr>
              <a:spcBef>
                <a:spcPct val="50000"/>
              </a:spcBef>
            </a:pPr>
            <a:r>
              <a:rPr lang="en-US" altLang="zh-CN" dirty="0">
                <a:latin typeface="Times New Roman" charset="0"/>
              </a:rPr>
              <a:t>·</a:t>
            </a:r>
            <a:r>
              <a:rPr lang="zh-CN" altLang="en-US" dirty="0">
                <a:latin typeface="Times New Roman" charset="0"/>
              </a:rPr>
              <a:t>表级</a:t>
            </a:r>
            <a:endParaRPr lang="zh-CN" altLang="en-US" dirty="0"/>
          </a:p>
          <a:p>
            <a:pPr>
              <a:spcBef>
                <a:spcPct val="50000"/>
              </a:spcBef>
            </a:pPr>
            <a:r>
              <a:rPr lang="en-US" altLang="zh-CN" dirty="0">
                <a:latin typeface="Times New Roman" charset="0"/>
              </a:rPr>
              <a:t>·</a:t>
            </a:r>
            <a:r>
              <a:rPr lang="zh-CN" altLang="en-US" dirty="0">
                <a:latin typeface="Times New Roman" charset="0"/>
              </a:rPr>
              <a:t>行级</a:t>
            </a:r>
            <a:endParaRPr lang="zh-CN" altLang="en-US" dirty="0"/>
          </a:p>
          <a:p>
            <a:pPr>
              <a:spcBef>
                <a:spcPct val="50000"/>
              </a:spcBef>
            </a:pPr>
            <a:r>
              <a:rPr lang="en-US" altLang="zh-CN" dirty="0">
                <a:latin typeface="Times New Roman" charset="0"/>
              </a:rPr>
              <a:t>·</a:t>
            </a:r>
            <a:r>
              <a:rPr lang="zh-CN" altLang="en-US" dirty="0">
                <a:latin typeface="Times New Roman" charset="0"/>
              </a:rPr>
              <a:t>列级</a:t>
            </a:r>
            <a:endParaRPr lang="zh-CN" altLang="en-US" dirty="0"/>
          </a:p>
          <a:p>
            <a:pPr>
              <a:spcBef>
                <a:spcPct val="50000"/>
              </a:spcBef>
            </a:pPr>
            <a:r>
              <a:rPr lang="en-US" altLang="zh-CN" dirty="0"/>
              <a:t>3</a:t>
            </a:r>
            <a:r>
              <a:rPr lang="zh-CN" altLang="en-US" dirty="0">
                <a:latin typeface="Times New Roman" charset="0"/>
              </a:rPr>
              <a:t>）表级安全性</a:t>
            </a:r>
            <a:endParaRPr lang="zh-CN" altLang="en-US" dirty="0"/>
          </a:p>
          <a:p>
            <a:pPr>
              <a:spcBef>
                <a:spcPct val="50000"/>
              </a:spcBef>
            </a:pPr>
            <a:r>
              <a:rPr lang="zh-CN" altLang="en-US" dirty="0">
                <a:latin typeface="Times New Roman" charset="0"/>
              </a:rPr>
              <a:t>①</a:t>
            </a:r>
            <a:r>
              <a:rPr lang="zh-CN" altLang="en-US" dirty="0"/>
              <a:t> </a:t>
            </a:r>
            <a:r>
              <a:rPr lang="zh-CN" altLang="en-US" dirty="0">
                <a:latin typeface="Times New Roman" charset="0"/>
              </a:rPr>
              <a:t>权限</a:t>
            </a:r>
            <a:endParaRPr lang="zh-CN" altLang="en-US" dirty="0"/>
          </a:p>
          <a:p>
            <a:pPr>
              <a:spcBef>
                <a:spcPct val="50000"/>
              </a:spcBef>
            </a:pPr>
            <a:r>
              <a:rPr lang="en-US" altLang="zh-CN" dirty="0"/>
              <a:t>ALTER</a:t>
            </a:r>
            <a:r>
              <a:rPr lang="zh-CN" altLang="en-US" dirty="0">
                <a:latin typeface="Times New Roman" charset="0"/>
              </a:rPr>
              <a:t>、</a:t>
            </a:r>
            <a:r>
              <a:rPr lang="en-US" altLang="zh-CN" dirty="0"/>
              <a:t>DELETE</a:t>
            </a:r>
            <a:r>
              <a:rPr lang="zh-CN" altLang="en-US" dirty="0">
                <a:latin typeface="Times New Roman" charset="0"/>
              </a:rPr>
              <a:t>、</a:t>
            </a:r>
            <a:r>
              <a:rPr lang="en-US" altLang="zh-CN" dirty="0"/>
              <a:t>INDEX</a:t>
            </a:r>
            <a:r>
              <a:rPr lang="zh-CN" altLang="en-US" dirty="0">
                <a:latin typeface="Times New Roman" charset="0"/>
              </a:rPr>
              <a:t>、</a:t>
            </a:r>
            <a:r>
              <a:rPr lang="en-US" altLang="zh-CN" dirty="0"/>
              <a:t>INSERT</a:t>
            </a:r>
            <a:r>
              <a:rPr lang="zh-CN" altLang="en-US" dirty="0">
                <a:latin typeface="Times New Roman" charset="0"/>
              </a:rPr>
              <a:t>、</a:t>
            </a:r>
            <a:r>
              <a:rPr lang="en-US" altLang="zh-CN" dirty="0"/>
              <a:t>SELECT</a:t>
            </a:r>
            <a:r>
              <a:rPr lang="zh-CN" altLang="en-US" dirty="0">
                <a:latin typeface="Times New Roman" charset="0"/>
              </a:rPr>
              <a:t>、</a:t>
            </a:r>
            <a:r>
              <a:rPr lang="en-US" altLang="zh-CN" dirty="0"/>
              <a:t>UPDATE</a:t>
            </a:r>
            <a:r>
              <a:rPr lang="zh-CN" altLang="en-US" dirty="0">
                <a:latin typeface="Times New Roman" charset="0"/>
              </a:rPr>
              <a:t>、</a:t>
            </a:r>
            <a:r>
              <a:rPr lang="en-US" altLang="zh-CN" dirty="0"/>
              <a:t>ALL</a:t>
            </a:r>
          </a:p>
          <a:p>
            <a:pPr>
              <a:spcBef>
                <a:spcPct val="50000"/>
              </a:spcBef>
            </a:pPr>
            <a:r>
              <a:rPr lang="en-US" altLang="zh-CN" dirty="0">
                <a:latin typeface="Times New Roman" charset="0"/>
              </a:rPr>
              <a:t>②</a:t>
            </a:r>
            <a:r>
              <a:rPr lang="en-US" altLang="zh-CN" dirty="0"/>
              <a:t> </a:t>
            </a:r>
            <a:r>
              <a:rPr lang="zh-CN" altLang="en-US" dirty="0">
                <a:latin typeface="Times New Roman" charset="0"/>
              </a:rPr>
              <a:t>授权命令：</a:t>
            </a:r>
            <a:r>
              <a:rPr lang="en-US" altLang="zh-CN" dirty="0"/>
              <a:t>GRANT</a:t>
            </a:r>
          </a:p>
          <a:p>
            <a:pPr>
              <a:spcBef>
                <a:spcPct val="50000"/>
              </a:spcBef>
            </a:pPr>
            <a:r>
              <a:rPr lang="en-US" altLang="zh-CN" dirty="0">
                <a:latin typeface="Times New Roman" charset="0"/>
              </a:rPr>
              <a:t>③</a:t>
            </a:r>
            <a:r>
              <a:rPr lang="en-US" altLang="zh-CN" dirty="0"/>
              <a:t> </a:t>
            </a:r>
            <a:r>
              <a:rPr lang="zh-CN" altLang="en-US" dirty="0">
                <a:latin typeface="Times New Roman" charset="0"/>
              </a:rPr>
              <a:t>回收命令：</a:t>
            </a:r>
            <a:r>
              <a:rPr lang="en-US" altLang="zh-CN" dirty="0"/>
              <a:t>REVOKE</a:t>
            </a:r>
          </a:p>
        </p:txBody>
      </p:sp>
      <p:sp>
        <p:nvSpPr>
          <p:cNvPr id="3" name="灯片编号占位符 2"/>
          <p:cNvSpPr>
            <a:spLocks noGrp="1"/>
          </p:cNvSpPr>
          <p:nvPr>
            <p:ph type="sldNum" sz="quarter" idx="12"/>
          </p:nvPr>
        </p:nvSpPr>
        <p:spPr/>
        <p:txBody>
          <a:bodyPr/>
          <a:lstStyle/>
          <a:p>
            <a:pPr>
              <a:defRPr/>
            </a:pPr>
            <a:fld id="{BF4A2A57-82DE-4F14-969D-D56430015858}"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4500" y="709613"/>
            <a:ext cx="8413750" cy="5934075"/>
          </a:xfrm>
          <a:prstGeom prst="rect">
            <a:avLst/>
          </a:prstGeom>
          <a:noFill/>
          <a:ln w="9525">
            <a:noFill/>
            <a:miter lim="800000"/>
            <a:headEnd/>
            <a:tailEnd/>
          </a:ln>
        </p:spPr>
        <p:txBody>
          <a:bodyPr wrap="none">
            <a:spAutoFit/>
          </a:bodyPr>
          <a:lstStyle/>
          <a:p>
            <a:pPr>
              <a:spcBef>
                <a:spcPct val="50000"/>
              </a:spcBef>
            </a:pPr>
            <a:r>
              <a:rPr lang="en-US" altLang="zh-CN"/>
              <a:t>4</a:t>
            </a:r>
            <a:r>
              <a:rPr lang="zh-CN" altLang="en-US">
                <a:latin typeface="Times New Roman" charset="0"/>
              </a:rPr>
              <a:t>）行级安全性</a:t>
            </a:r>
            <a:endParaRPr lang="zh-CN" altLang="en-US"/>
          </a:p>
          <a:p>
            <a:pPr>
              <a:spcBef>
                <a:spcPct val="50000"/>
              </a:spcBef>
            </a:pPr>
            <a:r>
              <a:rPr lang="en-US" altLang="zh-CN">
                <a:latin typeface="Times New Roman" charset="0"/>
              </a:rPr>
              <a:t>——</a:t>
            </a:r>
            <a:r>
              <a:rPr lang="zh-CN" altLang="en-US">
                <a:latin typeface="Times New Roman" charset="0"/>
              </a:rPr>
              <a:t>由视图操作授权实现（视图是表的子集，相当于行级）。</a:t>
            </a:r>
            <a:endParaRPr lang="zh-CN" altLang="en-US"/>
          </a:p>
          <a:p>
            <a:pPr>
              <a:spcBef>
                <a:spcPct val="50000"/>
              </a:spcBef>
            </a:pPr>
            <a:r>
              <a:rPr lang="zh-CN" altLang="en-US">
                <a:latin typeface="Times New Roman" charset="0"/>
              </a:rPr>
              <a:t>①</a:t>
            </a:r>
            <a:r>
              <a:rPr lang="zh-CN" altLang="en-US"/>
              <a:t> </a:t>
            </a:r>
            <a:r>
              <a:rPr lang="zh-CN" altLang="en-US">
                <a:latin typeface="Times New Roman" charset="0"/>
              </a:rPr>
              <a:t>权限</a:t>
            </a:r>
            <a:endParaRPr lang="zh-CN" altLang="en-US"/>
          </a:p>
          <a:p>
            <a:pPr>
              <a:spcBef>
                <a:spcPct val="50000"/>
              </a:spcBef>
            </a:pPr>
            <a:r>
              <a:rPr lang="zh-CN" altLang="en-US"/>
              <a:t>   </a:t>
            </a:r>
            <a:r>
              <a:rPr lang="zh-CN" altLang="en-US">
                <a:latin typeface="Times New Roman" charset="0"/>
              </a:rPr>
              <a:t>同上述表级。</a:t>
            </a:r>
            <a:endParaRPr lang="zh-CN" altLang="en-US"/>
          </a:p>
          <a:p>
            <a:pPr>
              <a:spcBef>
                <a:spcPct val="50000"/>
              </a:spcBef>
            </a:pPr>
            <a:r>
              <a:rPr lang="zh-CN" altLang="en-US">
                <a:latin typeface="Times New Roman" charset="0"/>
              </a:rPr>
              <a:t>②</a:t>
            </a:r>
            <a:r>
              <a:rPr lang="zh-CN" altLang="en-US"/>
              <a:t> </a:t>
            </a:r>
            <a:r>
              <a:rPr lang="zh-CN" altLang="en-US">
                <a:latin typeface="Times New Roman" charset="0"/>
              </a:rPr>
              <a:t>授权命令：</a:t>
            </a:r>
            <a:r>
              <a:rPr lang="en-US" altLang="zh-CN"/>
              <a:t>GRANT</a:t>
            </a:r>
          </a:p>
          <a:p>
            <a:pPr>
              <a:spcBef>
                <a:spcPct val="50000"/>
              </a:spcBef>
            </a:pPr>
            <a:r>
              <a:rPr lang="en-US" altLang="zh-CN">
                <a:latin typeface="Times New Roman" charset="0"/>
              </a:rPr>
              <a:t>③</a:t>
            </a:r>
            <a:r>
              <a:rPr lang="en-US" altLang="zh-CN"/>
              <a:t> </a:t>
            </a:r>
            <a:r>
              <a:rPr lang="zh-CN" altLang="en-US">
                <a:latin typeface="Times New Roman" charset="0"/>
              </a:rPr>
              <a:t>回收命令：</a:t>
            </a:r>
            <a:r>
              <a:rPr lang="en-US" altLang="zh-CN"/>
              <a:t>REVOKE</a:t>
            </a:r>
          </a:p>
          <a:p>
            <a:pPr>
              <a:spcBef>
                <a:spcPct val="50000"/>
              </a:spcBef>
            </a:pPr>
            <a:r>
              <a:rPr lang="en-US" altLang="zh-CN"/>
              <a:t>5</a:t>
            </a:r>
            <a:r>
              <a:rPr lang="zh-CN" altLang="en-US">
                <a:latin typeface="Times New Roman" charset="0"/>
              </a:rPr>
              <a:t>）列级安全性</a:t>
            </a:r>
            <a:endParaRPr lang="zh-CN" altLang="en-US"/>
          </a:p>
          <a:p>
            <a:pPr>
              <a:spcBef>
                <a:spcPct val="50000"/>
              </a:spcBef>
            </a:pPr>
            <a:r>
              <a:rPr lang="en-US" altLang="zh-CN">
                <a:latin typeface="Times New Roman" charset="0"/>
              </a:rPr>
              <a:t>——</a:t>
            </a:r>
            <a:r>
              <a:rPr lang="zh-CN" altLang="en-US">
                <a:latin typeface="Times New Roman" charset="0"/>
              </a:rPr>
              <a:t>由视图操作授权实现或在基本表上实现。</a:t>
            </a:r>
            <a:endParaRPr lang="zh-CN" altLang="en-US"/>
          </a:p>
          <a:p>
            <a:pPr>
              <a:spcBef>
                <a:spcPct val="50000"/>
              </a:spcBef>
            </a:pPr>
            <a:r>
              <a:rPr lang="zh-CN" altLang="en-US">
                <a:latin typeface="Times New Roman" charset="0"/>
              </a:rPr>
              <a:t>①</a:t>
            </a:r>
            <a:r>
              <a:rPr lang="zh-CN" altLang="en-US"/>
              <a:t> </a:t>
            </a:r>
            <a:r>
              <a:rPr lang="zh-CN" altLang="en-US">
                <a:latin typeface="Times New Roman" charset="0"/>
              </a:rPr>
              <a:t>权限：</a:t>
            </a:r>
            <a:endParaRPr lang="zh-CN" altLang="en-US"/>
          </a:p>
          <a:p>
            <a:pPr>
              <a:spcBef>
                <a:spcPct val="50000"/>
              </a:spcBef>
            </a:pPr>
            <a:r>
              <a:rPr lang="en-US" altLang="zh-CN">
                <a:latin typeface="Times New Roman" charset="0"/>
              </a:rPr>
              <a:t>·</a:t>
            </a:r>
            <a:r>
              <a:rPr lang="zh-CN" altLang="en-US">
                <a:latin typeface="Times New Roman" charset="0"/>
              </a:rPr>
              <a:t>基本表：</a:t>
            </a:r>
            <a:r>
              <a:rPr lang="en-US" altLang="zh-CN"/>
              <a:t>UPDATE</a:t>
            </a:r>
          </a:p>
          <a:p>
            <a:pPr>
              <a:spcBef>
                <a:spcPct val="50000"/>
              </a:spcBef>
            </a:pPr>
            <a:r>
              <a:rPr lang="en-US" altLang="zh-CN">
                <a:latin typeface="Times New Roman" charset="0"/>
              </a:rPr>
              <a:t>·</a:t>
            </a:r>
            <a:r>
              <a:rPr lang="zh-CN" altLang="en-US">
                <a:latin typeface="Times New Roman" charset="0"/>
              </a:rPr>
              <a:t>视图：同行级</a:t>
            </a:r>
            <a:endParaRPr lang="zh-CN" altLang="en-US"/>
          </a:p>
        </p:txBody>
      </p:sp>
      <p:sp>
        <p:nvSpPr>
          <p:cNvPr id="3" name="灯片编号占位符 2"/>
          <p:cNvSpPr>
            <a:spLocks noGrp="1"/>
          </p:cNvSpPr>
          <p:nvPr>
            <p:ph type="sldNum" sz="quarter" idx="12"/>
          </p:nvPr>
        </p:nvSpPr>
        <p:spPr/>
        <p:txBody>
          <a:bodyPr/>
          <a:lstStyle/>
          <a:p>
            <a:pPr>
              <a:defRPr/>
            </a:pPr>
            <a:fld id="{7EF17454-CAB8-4EE9-9ACE-325F2CC92C63}"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36525" y="717550"/>
            <a:ext cx="9007475" cy="5568950"/>
          </a:xfrm>
          <a:prstGeom prst="rect">
            <a:avLst/>
          </a:prstGeom>
          <a:noFill/>
          <a:ln w="9525">
            <a:noFill/>
            <a:miter lim="800000"/>
            <a:headEnd/>
            <a:tailEnd/>
          </a:ln>
        </p:spPr>
        <p:txBody>
          <a:bodyPr>
            <a:spAutoFit/>
          </a:bodyPr>
          <a:lstStyle/>
          <a:p>
            <a:pPr>
              <a:spcBef>
                <a:spcPct val="50000"/>
              </a:spcBef>
            </a:pPr>
            <a:r>
              <a:rPr lang="en-US" altLang="zh-CN">
                <a:latin typeface="Times New Roman" charset="0"/>
              </a:rPr>
              <a:t>②</a:t>
            </a:r>
            <a:r>
              <a:rPr lang="en-US" altLang="zh-CN"/>
              <a:t> </a:t>
            </a:r>
            <a:r>
              <a:rPr lang="zh-CN" altLang="en-US">
                <a:latin typeface="Times New Roman" charset="0"/>
              </a:rPr>
              <a:t>授权命令：</a:t>
            </a:r>
            <a:r>
              <a:rPr lang="en-US" altLang="zh-CN"/>
              <a:t>GRANT</a:t>
            </a:r>
          </a:p>
          <a:p>
            <a:pPr>
              <a:spcBef>
                <a:spcPct val="50000"/>
              </a:spcBef>
            </a:pPr>
            <a:r>
              <a:rPr lang="zh-CN" altLang="en-US">
                <a:latin typeface="Times New Roman" charset="0"/>
              </a:rPr>
              <a:t>例</a:t>
            </a:r>
            <a:r>
              <a:rPr lang="en-US" altLang="zh-CN"/>
              <a:t>GRANT UPDATE</a:t>
            </a:r>
            <a:r>
              <a:rPr lang="zh-CN" altLang="en-US">
                <a:latin typeface="Times New Roman" charset="0"/>
              </a:rPr>
              <a:t>（</a:t>
            </a:r>
            <a:r>
              <a:rPr lang="en-US" altLang="zh-CN"/>
              <a:t>XH</a:t>
            </a:r>
            <a:r>
              <a:rPr lang="zh-CN" altLang="en-US">
                <a:latin typeface="Times New Roman" charset="0"/>
              </a:rPr>
              <a:t>，</a:t>
            </a:r>
            <a:r>
              <a:rPr lang="en-US" altLang="zh-CN"/>
              <a:t>XM</a:t>
            </a:r>
            <a:r>
              <a:rPr lang="zh-CN" altLang="en-US">
                <a:latin typeface="Times New Roman" charset="0"/>
              </a:rPr>
              <a:t>）</a:t>
            </a:r>
            <a:r>
              <a:rPr lang="zh-CN" altLang="en-US"/>
              <a:t> </a:t>
            </a:r>
            <a:r>
              <a:rPr lang="en-US" altLang="zh-CN"/>
              <a:t>ON Student to user1</a:t>
            </a:r>
          </a:p>
          <a:p>
            <a:pPr>
              <a:spcBef>
                <a:spcPct val="50000"/>
              </a:spcBef>
            </a:pPr>
            <a:r>
              <a:rPr lang="en-US" altLang="zh-CN">
                <a:latin typeface="宋体" pitchFamily="2" charset="-122"/>
              </a:rPr>
              <a:t>③</a:t>
            </a:r>
            <a:r>
              <a:rPr lang="en-US" altLang="zh-CN"/>
              <a:t> </a:t>
            </a:r>
            <a:r>
              <a:rPr lang="zh-CN" altLang="en-US">
                <a:latin typeface="宋体" pitchFamily="2" charset="-122"/>
              </a:rPr>
              <a:t>回收命令：</a:t>
            </a:r>
            <a:r>
              <a:rPr lang="zh-CN" altLang="en-US"/>
              <a:t> </a:t>
            </a:r>
            <a:r>
              <a:rPr lang="en-US" altLang="zh-CN"/>
              <a:t>REVOKE STUDENT </a:t>
            </a:r>
            <a:r>
              <a:rPr lang="zh-CN" altLang="en-US">
                <a:latin typeface="宋体" pitchFamily="2" charset="-122"/>
              </a:rPr>
              <a:t>（整个表的</a:t>
            </a:r>
            <a:r>
              <a:rPr lang="en-US" altLang="zh-CN"/>
              <a:t>DELETE</a:t>
            </a:r>
            <a:r>
              <a:rPr lang="zh-CN" altLang="en-US">
                <a:latin typeface="宋体" pitchFamily="2" charset="-122"/>
              </a:rPr>
              <a:t>权回收）</a:t>
            </a:r>
            <a:r>
              <a:rPr lang="zh-CN" altLang="en-US"/>
              <a:t> </a:t>
            </a:r>
          </a:p>
          <a:p>
            <a:endParaRPr lang="zh-CN" altLang="en-US"/>
          </a:p>
          <a:p>
            <a:pPr algn="just"/>
            <a:r>
              <a:rPr lang="en-US" altLang="zh-CN" b="1">
                <a:ea typeface="黑体" pitchFamily="2" charset="-122"/>
              </a:rPr>
              <a:t>4.2.3  </a:t>
            </a:r>
            <a:r>
              <a:rPr lang="zh-CN" altLang="en-US" b="1">
                <a:ea typeface="黑体" pitchFamily="2" charset="-122"/>
              </a:rPr>
              <a:t>安全审计</a:t>
            </a:r>
          </a:p>
          <a:p>
            <a:pPr algn="just"/>
            <a:r>
              <a:rPr lang="en-US" altLang="zh-CN"/>
              <a:t>1</a:t>
            </a:r>
            <a:r>
              <a:rPr lang="zh-CN" altLang="en-US">
                <a:latin typeface="Times New Roman" charset="0"/>
              </a:rPr>
              <a:t>、任务：登记和监测各类操作。</a:t>
            </a:r>
            <a:endParaRPr lang="zh-CN" altLang="en-US"/>
          </a:p>
          <a:p>
            <a:pPr algn="just"/>
            <a:r>
              <a:rPr lang="en-US" altLang="zh-CN"/>
              <a:t>2</a:t>
            </a:r>
            <a:r>
              <a:rPr lang="zh-CN" altLang="en-US">
                <a:latin typeface="Times New Roman" charset="0"/>
              </a:rPr>
              <a:t>、级别：①用户级</a:t>
            </a:r>
            <a:r>
              <a:rPr lang="zh-CN" altLang="en-US"/>
              <a:t> </a:t>
            </a:r>
            <a:r>
              <a:rPr lang="zh-CN" altLang="en-US">
                <a:latin typeface="Times New Roman" charset="0"/>
              </a:rPr>
              <a:t>②系统级</a:t>
            </a:r>
            <a:endParaRPr lang="zh-CN" altLang="en-US"/>
          </a:p>
          <a:p>
            <a:pPr algn="just"/>
            <a:r>
              <a:rPr lang="en-US" altLang="zh-CN"/>
              <a:t>3</a:t>
            </a:r>
            <a:r>
              <a:rPr lang="zh-CN" altLang="en-US">
                <a:latin typeface="Times New Roman" charset="0"/>
              </a:rPr>
              <a:t>、用户级审计</a:t>
            </a:r>
            <a:endParaRPr lang="zh-CN" altLang="en-US"/>
          </a:p>
          <a:p>
            <a:pPr algn="just"/>
            <a:r>
              <a:rPr lang="en-US" altLang="zh-CN">
                <a:latin typeface="Times New Roman" charset="0"/>
              </a:rPr>
              <a:t>——</a:t>
            </a:r>
            <a:r>
              <a:rPr lang="zh-CN" altLang="en-US">
                <a:latin typeface="Times New Roman" charset="0"/>
              </a:rPr>
              <a:t>用户自行设置的审计。</a:t>
            </a:r>
            <a:endParaRPr lang="zh-CN" altLang="en-US"/>
          </a:p>
          <a:p>
            <a:pPr algn="just"/>
            <a:r>
              <a:rPr lang="zh-CN" altLang="en-US">
                <a:latin typeface="Times New Roman" charset="0"/>
              </a:rPr>
              <a:t>（</a:t>
            </a:r>
            <a:r>
              <a:rPr lang="en-US" altLang="zh-CN"/>
              <a:t>1</a:t>
            </a:r>
            <a:r>
              <a:rPr lang="zh-CN" altLang="en-US">
                <a:latin typeface="Times New Roman" charset="0"/>
              </a:rPr>
              <a:t>）审计对象</a:t>
            </a:r>
            <a:endParaRPr lang="zh-CN" altLang="en-US"/>
          </a:p>
          <a:p>
            <a:pPr algn="just"/>
            <a:r>
              <a:rPr lang="en-US" altLang="zh-CN">
                <a:latin typeface="Times New Roman" charset="0"/>
              </a:rPr>
              <a:t>·</a:t>
            </a:r>
            <a:r>
              <a:rPr lang="zh-CN" altLang="en-US">
                <a:latin typeface="Times New Roman" charset="0"/>
              </a:rPr>
              <a:t>用户创建的基本表</a:t>
            </a:r>
            <a:endParaRPr lang="zh-CN" altLang="en-US"/>
          </a:p>
          <a:p>
            <a:pPr algn="just"/>
            <a:r>
              <a:rPr lang="en-US" altLang="zh-CN">
                <a:latin typeface="Times New Roman" charset="0"/>
              </a:rPr>
              <a:t>·</a:t>
            </a:r>
            <a:r>
              <a:rPr lang="zh-CN" altLang="en-US">
                <a:latin typeface="Times New Roman" charset="0"/>
              </a:rPr>
              <a:t>用户创建的的视图</a:t>
            </a:r>
            <a:endParaRPr lang="zh-CN" altLang="en-US"/>
          </a:p>
          <a:p>
            <a:pPr algn="just"/>
            <a:r>
              <a:rPr lang="zh-CN" altLang="en-US">
                <a:latin typeface="Times New Roman" charset="0"/>
              </a:rPr>
              <a:t>（</a:t>
            </a:r>
            <a:r>
              <a:rPr lang="en-US" altLang="zh-CN"/>
              <a:t>2</a:t>
            </a:r>
            <a:r>
              <a:rPr lang="zh-CN" altLang="en-US">
                <a:latin typeface="Times New Roman" charset="0"/>
              </a:rPr>
              <a:t>）审计内容</a:t>
            </a:r>
            <a:endParaRPr lang="zh-CN" altLang="en-US"/>
          </a:p>
          <a:p>
            <a:pPr algn="just"/>
            <a:r>
              <a:rPr lang="zh-CN" altLang="en-US">
                <a:latin typeface="Times New Roman" charset="0"/>
              </a:rPr>
              <a:t>对用户自己创建的基本表、视图的所有</a:t>
            </a:r>
            <a:r>
              <a:rPr lang="en-US" altLang="zh-CN"/>
              <a:t>SQL</a:t>
            </a:r>
            <a:r>
              <a:rPr lang="zh-CN" altLang="en-US">
                <a:latin typeface="Times New Roman" charset="0"/>
              </a:rPr>
              <a:t>操作的记录和监测。</a:t>
            </a:r>
          </a:p>
        </p:txBody>
      </p:sp>
      <p:sp>
        <p:nvSpPr>
          <p:cNvPr id="3" name="灯片编号占位符 2"/>
          <p:cNvSpPr>
            <a:spLocks noGrp="1"/>
          </p:cNvSpPr>
          <p:nvPr>
            <p:ph type="sldNum" sz="quarter" idx="12"/>
          </p:nvPr>
        </p:nvSpPr>
        <p:spPr/>
        <p:txBody>
          <a:bodyPr/>
          <a:lstStyle/>
          <a:p>
            <a:pPr>
              <a:defRPr/>
            </a:pPr>
            <a:fld id="{6233F144-ECDE-4FEE-8711-FD90D6265ACB}"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17500" y="709613"/>
            <a:ext cx="8418513" cy="5934075"/>
          </a:xfrm>
          <a:prstGeom prst="rect">
            <a:avLst/>
          </a:prstGeom>
          <a:noFill/>
          <a:ln w="9525">
            <a:noFill/>
            <a:miter lim="800000"/>
            <a:headEnd/>
            <a:tailEnd/>
          </a:ln>
        </p:spPr>
        <p:txBody>
          <a:bodyPr wrap="none">
            <a:spAutoFit/>
          </a:bodyPr>
          <a:lstStyle/>
          <a:p>
            <a:r>
              <a:rPr lang="en-US" altLang="zh-CN"/>
              <a:t>4</a:t>
            </a:r>
            <a:r>
              <a:rPr lang="zh-CN" altLang="en-US">
                <a:latin typeface="Times New Roman" charset="0"/>
              </a:rPr>
              <a:t>、系统级审计</a:t>
            </a:r>
            <a:endParaRPr lang="zh-CN" altLang="en-US"/>
          </a:p>
          <a:p>
            <a:r>
              <a:rPr lang="en-US" altLang="zh-CN">
                <a:latin typeface="Times New Roman" charset="0"/>
              </a:rPr>
              <a:t>——</a:t>
            </a:r>
            <a:r>
              <a:rPr lang="zh-CN" altLang="en-US">
                <a:latin typeface="Times New Roman" charset="0"/>
              </a:rPr>
              <a:t>由</a:t>
            </a:r>
            <a:r>
              <a:rPr lang="en-US" altLang="zh-CN"/>
              <a:t>DBA</a:t>
            </a:r>
            <a:r>
              <a:rPr lang="zh-CN" altLang="en-US">
                <a:latin typeface="Times New Roman" charset="0"/>
              </a:rPr>
              <a:t>设置的审计。</a:t>
            </a:r>
            <a:endParaRPr lang="zh-CN" altLang="en-US"/>
          </a:p>
          <a:p>
            <a:r>
              <a:rPr lang="zh-CN" altLang="en-US">
                <a:latin typeface="Times New Roman" charset="0"/>
              </a:rPr>
              <a:t>①</a:t>
            </a:r>
            <a:r>
              <a:rPr lang="zh-CN" altLang="en-US"/>
              <a:t> </a:t>
            </a:r>
            <a:r>
              <a:rPr lang="zh-CN" altLang="en-US">
                <a:latin typeface="Times New Roman" charset="0"/>
              </a:rPr>
              <a:t>审计对象</a:t>
            </a:r>
            <a:endParaRPr lang="zh-CN" altLang="en-US"/>
          </a:p>
          <a:p>
            <a:r>
              <a:rPr lang="en-US" altLang="zh-CN"/>
              <a:t>DB</a:t>
            </a:r>
            <a:r>
              <a:rPr lang="zh-CN" altLang="en-US">
                <a:latin typeface="Times New Roman" charset="0"/>
              </a:rPr>
              <a:t>一级</a:t>
            </a:r>
            <a:endParaRPr lang="zh-CN" altLang="en-US"/>
          </a:p>
          <a:p>
            <a:r>
              <a:rPr lang="zh-CN" altLang="en-US">
                <a:latin typeface="Times New Roman" charset="0"/>
              </a:rPr>
              <a:t>②</a:t>
            </a:r>
            <a:r>
              <a:rPr lang="zh-CN" altLang="en-US"/>
              <a:t> </a:t>
            </a:r>
            <a:r>
              <a:rPr lang="zh-CN" altLang="en-US">
                <a:latin typeface="Times New Roman" charset="0"/>
              </a:rPr>
              <a:t>审计内容</a:t>
            </a:r>
            <a:endParaRPr lang="zh-CN" altLang="en-US"/>
          </a:p>
          <a:p>
            <a:r>
              <a:rPr lang="en-US" altLang="zh-CN">
                <a:latin typeface="Times New Roman" charset="0"/>
              </a:rPr>
              <a:t>·</a:t>
            </a:r>
            <a:r>
              <a:rPr lang="en-US" altLang="zh-CN"/>
              <a:t>GRANT</a:t>
            </a:r>
          </a:p>
          <a:p>
            <a:r>
              <a:rPr lang="en-US" altLang="zh-CN">
                <a:latin typeface="Times New Roman" charset="0"/>
              </a:rPr>
              <a:t>·</a:t>
            </a:r>
            <a:r>
              <a:rPr lang="en-US" altLang="zh-CN"/>
              <a:t>REVOKE</a:t>
            </a:r>
          </a:p>
          <a:p>
            <a:r>
              <a:rPr lang="en-US" altLang="zh-CN">
                <a:latin typeface="Times New Roman" charset="0"/>
              </a:rPr>
              <a:t>·</a:t>
            </a:r>
            <a:r>
              <a:rPr lang="zh-CN" altLang="en-US">
                <a:latin typeface="Times New Roman" charset="0"/>
              </a:rPr>
              <a:t>其它</a:t>
            </a:r>
            <a:r>
              <a:rPr lang="en-US" altLang="zh-CN"/>
              <a:t>DB</a:t>
            </a:r>
            <a:r>
              <a:rPr lang="zh-CN" altLang="en-US">
                <a:latin typeface="Times New Roman" charset="0"/>
              </a:rPr>
              <a:t>级操作</a:t>
            </a:r>
            <a:endParaRPr lang="zh-CN" altLang="en-US"/>
          </a:p>
          <a:p>
            <a:r>
              <a:rPr lang="en-US" altLang="zh-CN"/>
              <a:t>5</a:t>
            </a:r>
            <a:r>
              <a:rPr lang="zh-CN" altLang="en-US">
                <a:latin typeface="Times New Roman" charset="0"/>
              </a:rPr>
              <a:t>、说明</a:t>
            </a:r>
            <a:endParaRPr lang="zh-CN" altLang="en-US"/>
          </a:p>
          <a:p>
            <a:r>
              <a:rPr lang="zh-CN" altLang="en-US">
                <a:latin typeface="Times New Roman" charset="0"/>
              </a:rPr>
              <a:t>①</a:t>
            </a:r>
            <a:r>
              <a:rPr lang="zh-CN" altLang="en-US"/>
              <a:t> </a:t>
            </a:r>
            <a:r>
              <a:rPr lang="zh-CN" altLang="en-US">
                <a:latin typeface="Times New Roman" charset="0"/>
              </a:rPr>
              <a:t>用户有权决定审计对象与内容</a:t>
            </a:r>
            <a:endParaRPr lang="zh-CN" altLang="en-US"/>
          </a:p>
          <a:p>
            <a:r>
              <a:rPr lang="en-US" altLang="zh-CN"/>
              <a:t>AUDIT ALTER</a:t>
            </a:r>
            <a:r>
              <a:rPr lang="zh-CN" altLang="en-US">
                <a:latin typeface="Times New Roman" charset="0"/>
              </a:rPr>
              <a:t>，</a:t>
            </a:r>
            <a:r>
              <a:rPr lang="en-US" altLang="zh-CN"/>
              <a:t>UPDATE ON STUDENT</a:t>
            </a:r>
          </a:p>
          <a:p>
            <a:r>
              <a:rPr lang="zh-CN" altLang="en-US">
                <a:latin typeface="Times New Roman" charset="0"/>
              </a:rPr>
              <a:t>（用户要求对</a:t>
            </a:r>
            <a:r>
              <a:rPr lang="en-US" altLang="zh-CN"/>
              <a:t>STUDENT</a:t>
            </a:r>
            <a:r>
              <a:rPr lang="zh-CN" altLang="en-US">
                <a:latin typeface="Times New Roman" charset="0"/>
              </a:rPr>
              <a:t>的</a:t>
            </a:r>
            <a:r>
              <a:rPr lang="en-US" altLang="zh-CN"/>
              <a:t>ALTER</a:t>
            </a:r>
            <a:r>
              <a:rPr lang="zh-CN" altLang="en-US">
                <a:latin typeface="Times New Roman" charset="0"/>
              </a:rPr>
              <a:t>、</a:t>
            </a:r>
            <a:r>
              <a:rPr lang="en-US" altLang="zh-CN"/>
              <a:t>UPDATE</a:t>
            </a:r>
            <a:r>
              <a:rPr lang="zh-CN" altLang="en-US">
                <a:latin typeface="Times New Roman" charset="0"/>
              </a:rPr>
              <a:t>操作实施审计）</a:t>
            </a:r>
            <a:endParaRPr lang="zh-CN" altLang="en-US"/>
          </a:p>
          <a:p>
            <a:r>
              <a:rPr lang="zh-CN" altLang="en-US">
                <a:latin typeface="Times New Roman" charset="0"/>
              </a:rPr>
              <a:t>②</a:t>
            </a:r>
            <a:r>
              <a:rPr lang="zh-CN" altLang="en-US"/>
              <a:t> </a:t>
            </a:r>
            <a:r>
              <a:rPr lang="zh-CN" altLang="en-US">
                <a:latin typeface="Times New Roman" charset="0"/>
              </a:rPr>
              <a:t>用户有权取消审计</a:t>
            </a:r>
            <a:endParaRPr lang="zh-CN" altLang="en-US"/>
          </a:p>
          <a:p>
            <a:r>
              <a:rPr lang="en-US" altLang="zh-CN"/>
              <a:t>NOAUDIT ALL ON STUDENT</a:t>
            </a:r>
          </a:p>
          <a:p>
            <a:r>
              <a:rPr lang="zh-CN" altLang="en-US">
                <a:latin typeface="宋体" pitchFamily="2" charset="-122"/>
              </a:rPr>
              <a:t>（取消对</a:t>
            </a:r>
            <a:r>
              <a:rPr lang="en-US" altLang="zh-CN"/>
              <a:t>STUDENT</a:t>
            </a:r>
            <a:r>
              <a:rPr lang="zh-CN" altLang="en-US">
                <a:latin typeface="宋体" pitchFamily="2" charset="-122"/>
              </a:rPr>
              <a:t>的各种操作的审计）</a:t>
            </a:r>
            <a:r>
              <a:rPr lang="zh-CN" altLang="en-US"/>
              <a:t> </a:t>
            </a:r>
          </a:p>
          <a:p>
            <a:endParaRPr lang="en-US" altLang="zh-CN"/>
          </a:p>
        </p:txBody>
      </p:sp>
      <p:sp>
        <p:nvSpPr>
          <p:cNvPr id="22531" name="AutoShape 3"/>
          <p:cNvSpPr>
            <a:spLocks noChangeArrowheads="1"/>
          </p:cNvSpPr>
          <p:nvPr/>
        </p:nvSpPr>
        <p:spPr bwMode="auto">
          <a:xfrm>
            <a:off x="8497888" y="38862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FA8C617B-7B14-4CFA-90EF-D8BFF593539B}"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0225" y="558800"/>
            <a:ext cx="8399493" cy="6370975"/>
          </a:xfrm>
          <a:prstGeom prst="rect">
            <a:avLst/>
          </a:prstGeom>
          <a:noFill/>
          <a:ln w="9525">
            <a:noFill/>
            <a:miter lim="800000"/>
            <a:headEnd/>
            <a:tailEnd/>
          </a:ln>
        </p:spPr>
        <p:txBody>
          <a:bodyPr wrap="square">
            <a:spAutoFit/>
          </a:bodyPr>
          <a:lstStyle/>
          <a:p>
            <a:r>
              <a:rPr lang="en-US" altLang="zh-CN" b="1" dirty="0">
                <a:ea typeface="黑体" pitchFamily="2" charset="-122"/>
              </a:rPr>
              <a:t>4.2.4  </a:t>
            </a:r>
            <a:r>
              <a:rPr lang="zh-CN" altLang="en-US" b="1" dirty="0">
                <a:ea typeface="黑体" pitchFamily="2" charset="-122"/>
              </a:rPr>
              <a:t>用户定义安全控制</a:t>
            </a:r>
          </a:p>
          <a:p>
            <a:r>
              <a:rPr lang="en-US" altLang="zh-CN" dirty="0"/>
              <a:t>1</a:t>
            </a:r>
            <a:r>
              <a:rPr lang="zh-CN" altLang="en-US" dirty="0">
                <a:latin typeface="Times New Roman" charset="0"/>
              </a:rPr>
              <a:t>、控制内容</a:t>
            </a:r>
            <a:endParaRPr lang="zh-CN" altLang="en-US" dirty="0"/>
          </a:p>
          <a:p>
            <a:r>
              <a:rPr lang="zh-CN" altLang="en-US" dirty="0">
                <a:latin typeface="Times New Roman" charset="0"/>
              </a:rPr>
              <a:t>①</a:t>
            </a:r>
            <a:r>
              <a:rPr lang="zh-CN" altLang="en-US" dirty="0"/>
              <a:t> </a:t>
            </a:r>
            <a:r>
              <a:rPr lang="zh-CN" altLang="en-US" dirty="0">
                <a:latin typeface="Times New Roman" charset="0"/>
              </a:rPr>
              <a:t>审计精度</a:t>
            </a:r>
            <a:endParaRPr lang="zh-CN" altLang="en-US" dirty="0"/>
          </a:p>
          <a:p>
            <a:r>
              <a:rPr lang="zh-CN" altLang="en-US" dirty="0">
                <a:latin typeface="Times New Roman" charset="0"/>
              </a:rPr>
              <a:t>更细的审计精度</a:t>
            </a:r>
            <a:endParaRPr lang="zh-CN" altLang="en-US" dirty="0"/>
          </a:p>
          <a:p>
            <a:r>
              <a:rPr lang="zh-CN" altLang="en-US" dirty="0">
                <a:latin typeface="Times New Roman" charset="0"/>
              </a:rPr>
              <a:t>②</a:t>
            </a:r>
            <a:r>
              <a:rPr lang="zh-CN" altLang="en-US" dirty="0"/>
              <a:t> </a:t>
            </a:r>
            <a:r>
              <a:rPr lang="zh-CN" altLang="en-US" dirty="0">
                <a:latin typeface="Times New Roman" charset="0"/>
              </a:rPr>
              <a:t>操作约束</a:t>
            </a:r>
            <a:endParaRPr lang="zh-CN" altLang="en-US" dirty="0"/>
          </a:p>
          <a:p>
            <a:r>
              <a:rPr lang="zh-CN" altLang="en-US" dirty="0">
                <a:latin typeface="Times New Roman" charset="0"/>
              </a:rPr>
              <a:t>特殊的操作控制（如操作时间限制）</a:t>
            </a:r>
            <a:endParaRPr lang="zh-CN" altLang="en-US" dirty="0"/>
          </a:p>
          <a:p>
            <a:r>
              <a:rPr lang="en-US" altLang="zh-CN" dirty="0"/>
              <a:t>2</a:t>
            </a:r>
            <a:r>
              <a:rPr lang="zh-CN" altLang="en-US" dirty="0">
                <a:latin typeface="Times New Roman" charset="0"/>
              </a:rPr>
              <a:t>、控制技术</a:t>
            </a:r>
            <a:endParaRPr lang="zh-CN" altLang="en-US" dirty="0"/>
          </a:p>
          <a:p>
            <a:r>
              <a:rPr lang="en-US" altLang="zh-CN" dirty="0">
                <a:latin typeface="Times New Roman" charset="0"/>
              </a:rPr>
              <a:t>——</a:t>
            </a:r>
            <a:r>
              <a:rPr lang="zh-CN" altLang="en-US" dirty="0">
                <a:latin typeface="Times New Roman" charset="0"/>
              </a:rPr>
              <a:t>建立触发器。</a:t>
            </a:r>
            <a:endParaRPr lang="zh-CN" altLang="en-US" dirty="0"/>
          </a:p>
          <a:p>
            <a:r>
              <a:rPr lang="zh-CN" altLang="en-US" dirty="0">
                <a:latin typeface="Times New Roman" charset="0"/>
              </a:rPr>
              <a:t>例：（不能在星期六、星期天删除</a:t>
            </a:r>
            <a:r>
              <a:rPr lang="en-US" altLang="zh-CN" dirty="0"/>
              <a:t>student</a:t>
            </a:r>
            <a:r>
              <a:rPr lang="zh-CN" altLang="en-US" dirty="0">
                <a:latin typeface="Times New Roman" charset="0"/>
              </a:rPr>
              <a:t>中的数据）。</a:t>
            </a:r>
            <a:endParaRPr lang="zh-CN" altLang="en-US" dirty="0"/>
          </a:p>
          <a:p>
            <a:r>
              <a:rPr lang="en-US" altLang="zh-CN" dirty="0"/>
              <a:t>CREATE OR REPLACE TRIGGER TGR-STUDENT </a:t>
            </a:r>
          </a:p>
          <a:p>
            <a:r>
              <a:rPr lang="en-US" altLang="zh-CN" dirty="0"/>
              <a:t>BEFORE DELETE ON STUDENT </a:t>
            </a:r>
          </a:p>
          <a:p>
            <a:r>
              <a:rPr lang="en-US" altLang="zh-CN" dirty="0"/>
              <a:t>AS BEGIN</a:t>
            </a:r>
          </a:p>
          <a:p>
            <a:r>
              <a:rPr lang="en-US" altLang="zh-CN" dirty="0"/>
              <a:t>IF </a:t>
            </a:r>
            <a:r>
              <a:rPr lang="zh-CN" altLang="en-US" dirty="0">
                <a:latin typeface="Times New Roman" charset="0"/>
              </a:rPr>
              <a:t>（</a:t>
            </a:r>
            <a:r>
              <a:rPr lang="en-US" altLang="zh-CN" dirty="0"/>
              <a:t>TO</a:t>
            </a:r>
            <a:r>
              <a:rPr lang="en-US" altLang="zh-CN" dirty="0">
                <a:latin typeface="Times New Roman" charset="0"/>
              </a:rPr>
              <a:t>_</a:t>
            </a:r>
            <a:r>
              <a:rPr lang="en-US" altLang="zh-CN" dirty="0"/>
              <a:t>CHAR</a:t>
            </a:r>
            <a:r>
              <a:rPr lang="zh-CN" altLang="en-US" dirty="0">
                <a:latin typeface="Times New Roman" charset="0"/>
              </a:rPr>
              <a:t>（</a:t>
            </a:r>
            <a:r>
              <a:rPr lang="en-US" altLang="zh-CN" dirty="0" err="1"/>
              <a:t>Sysdate</a:t>
            </a:r>
            <a:r>
              <a:rPr lang="zh-CN" altLang="en-US" dirty="0">
                <a:latin typeface="Times New Roman" charset="0"/>
              </a:rPr>
              <a:t>，’</a:t>
            </a:r>
            <a:r>
              <a:rPr lang="en-US" altLang="zh-CN" dirty="0"/>
              <a:t>DY</a:t>
            </a:r>
            <a:r>
              <a:rPr lang="en-US" altLang="zh-CN" dirty="0">
                <a:latin typeface="Times New Roman" charset="0"/>
              </a:rPr>
              <a:t>’</a:t>
            </a:r>
            <a:r>
              <a:rPr lang="zh-CN" altLang="en-US" dirty="0">
                <a:latin typeface="Times New Roman" charset="0"/>
              </a:rPr>
              <a:t>）</a:t>
            </a:r>
            <a:r>
              <a:rPr lang="en-US" altLang="zh-CN" dirty="0"/>
              <a:t>IN (</a:t>
            </a:r>
            <a:r>
              <a:rPr lang="en-US" altLang="zh-CN" dirty="0">
                <a:latin typeface="Times New Roman" charset="0"/>
              </a:rPr>
              <a:t>‘</a:t>
            </a:r>
            <a:r>
              <a:rPr lang="en-US" altLang="zh-CN" dirty="0"/>
              <a:t>SAT</a:t>
            </a:r>
            <a:r>
              <a:rPr lang="en-US" altLang="zh-CN" dirty="0">
                <a:latin typeface="Times New Roman" charset="0"/>
              </a:rPr>
              <a:t>’</a:t>
            </a:r>
            <a:r>
              <a:rPr lang="en-US" altLang="zh-CN" dirty="0"/>
              <a:t>,</a:t>
            </a:r>
            <a:r>
              <a:rPr lang="en-US" altLang="zh-CN" dirty="0">
                <a:latin typeface="Times New Roman" charset="0"/>
              </a:rPr>
              <a:t>’</a:t>
            </a:r>
            <a:r>
              <a:rPr lang="en-US" altLang="zh-CN" dirty="0"/>
              <a:t>SUN</a:t>
            </a:r>
            <a:r>
              <a:rPr lang="en-US" altLang="zh-CN" dirty="0">
                <a:latin typeface="Times New Roman" charset="0"/>
              </a:rPr>
              <a:t>’</a:t>
            </a:r>
            <a:r>
              <a:rPr lang="en-US" altLang="zh-CN" dirty="0"/>
              <a:t>)</a:t>
            </a:r>
            <a:r>
              <a:rPr lang="zh-CN" altLang="en-US" dirty="0">
                <a:latin typeface="Times New Roman" charset="0"/>
              </a:rPr>
              <a:t>）</a:t>
            </a:r>
            <a:endParaRPr lang="zh-CN" altLang="en-US" dirty="0"/>
          </a:p>
          <a:p>
            <a:r>
              <a:rPr lang="zh-CN" altLang="en-US" dirty="0"/>
              <a:t>   </a:t>
            </a:r>
            <a:r>
              <a:rPr lang="en-US" altLang="zh-CN" dirty="0"/>
              <a:t>THEN RAISE-APPLICATION-ERROR(-20506,</a:t>
            </a:r>
          </a:p>
          <a:p>
            <a:r>
              <a:rPr lang="en-US" altLang="zh-CN" dirty="0">
                <a:latin typeface="Times New Roman" charset="0"/>
              </a:rPr>
              <a:t>          </a:t>
            </a:r>
            <a:r>
              <a:rPr lang="zh-CN" altLang="en-US" dirty="0">
                <a:latin typeface="Times New Roman" charset="0"/>
              </a:rPr>
              <a:t>此时，你不能册除该数据</a:t>
            </a:r>
            <a:r>
              <a:rPr lang="en-US" altLang="zh-CN" dirty="0"/>
              <a:t>)</a:t>
            </a:r>
            <a:r>
              <a:rPr lang="zh-CN" altLang="en-US" dirty="0">
                <a:latin typeface="Times New Roman" charset="0"/>
              </a:rPr>
              <a:t>；</a:t>
            </a:r>
          </a:p>
          <a:p>
            <a:r>
              <a:rPr lang="en-US" altLang="zh-CN" dirty="0"/>
              <a:t>END IF</a:t>
            </a:r>
          </a:p>
          <a:p>
            <a:r>
              <a:rPr lang="en-US" altLang="zh-CN" dirty="0"/>
              <a:t>END </a:t>
            </a:r>
          </a:p>
        </p:txBody>
      </p:sp>
      <p:sp>
        <p:nvSpPr>
          <p:cNvPr id="23555" name="AutoShape 3"/>
          <p:cNvSpPr>
            <a:spLocks noChangeArrowheads="1"/>
          </p:cNvSpPr>
          <p:nvPr/>
        </p:nvSpPr>
        <p:spPr bwMode="auto">
          <a:xfrm>
            <a:off x="8316913" y="29479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E90EB032-4366-4A84-80E9-BE707F9CC11C}"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latin typeface="微软雅黑" panose="020B0503020204020204" pitchFamily="34" charset="-122"/>
                <a:ea typeface="微软雅黑" panose="020B0503020204020204" pitchFamily="34" charset="-122"/>
              </a:rPr>
              <a:t>案例分析：数据库安全</a:t>
            </a:r>
            <a:r>
              <a:rPr lang="zh-CN" altLang="en-US" sz="3200" dirty="0">
                <a:latin typeface="微软雅黑" panose="020B0503020204020204" pitchFamily="34" charset="-122"/>
                <a:ea typeface="微软雅黑" panose="020B0503020204020204" pitchFamily="34" charset="-122"/>
              </a:rPr>
              <a:t>问题频发</a:t>
            </a:r>
            <a:endParaRPr lang="zh-CN" altLang="en-US" sz="3200" dirty="0"/>
          </a:p>
        </p:txBody>
      </p:sp>
      <p:sp>
        <p:nvSpPr>
          <p:cNvPr id="3" name="内容占位符 2"/>
          <p:cNvSpPr>
            <a:spLocks noGrp="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实例：</a:t>
            </a:r>
            <a:r>
              <a:rPr lang="en-US" altLang="zh-CN" sz="2400" dirty="0">
                <a:latin typeface="微软雅黑" panose="020B0503020204020204" pitchFamily="34" charset="-122"/>
                <a:ea typeface="微软雅黑" panose="020B0503020204020204" pitchFamily="34" charset="-122"/>
              </a:rPr>
              <a:t>Oracle</a:t>
            </a:r>
            <a:r>
              <a:rPr lang="zh-CN" altLang="en-US" sz="2400" dirty="0">
                <a:latin typeface="微软雅黑" panose="020B0503020204020204" pitchFamily="34" charset="-122"/>
                <a:ea typeface="微软雅黑" panose="020B0503020204020204" pitchFamily="34" charset="-122"/>
              </a:rPr>
              <a:t>数据库受到网络病毒攻击</a:t>
            </a:r>
            <a:endParaRPr lang="en-US" altLang="zh-CN" sz="2400" dirty="0">
              <a:latin typeface="微软雅黑" panose="020B0503020204020204" pitchFamily="34" charset="-122"/>
              <a:ea typeface="微软雅黑" panose="020B0503020204020204" pitchFamily="34" charset="-122"/>
            </a:endParaRPr>
          </a:p>
          <a:p>
            <a:r>
              <a:rPr lang="zh-CN" altLang="en-US" sz="2400" dirty="0"/>
              <a:t>现象：数据库遭遇重启失败（图为报错现场）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原因查找：</a:t>
            </a:r>
            <a:endParaRPr lang="en-US" altLang="zh-CN" sz="2400" dirty="0"/>
          </a:p>
          <a:p>
            <a:pPr lvl="1"/>
            <a:r>
              <a:rPr lang="en-US" altLang="zh-CN" sz="2000" dirty="0"/>
              <a:t>Tab$</a:t>
            </a:r>
            <a:r>
              <a:rPr lang="zh-CN" altLang="en-US" sz="2000" dirty="0"/>
              <a:t>中数据被清空，导致数据库启动时一致性检查失败；</a:t>
            </a:r>
            <a:endParaRPr lang="en-US" altLang="zh-CN" sz="2000" dirty="0"/>
          </a:p>
          <a:p>
            <a:pPr lvl="1"/>
            <a:r>
              <a:rPr lang="zh-CN" altLang="en-US" sz="2000" dirty="0"/>
              <a:t>进一步定位：发现客户数据库中存在</a:t>
            </a:r>
            <a:r>
              <a:rPr lang="en-US" altLang="zh-CN" sz="2000" dirty="0"/>
              <a:t>3</a:t>
            </a:r>
            <a:r>
              <a:rPr lang="zh-CN" altLang="en-US" sz="2000" dirty="0"/>
              <a:t>个恶意存储过程和</a:t>
            </a:r>
            <a:r>
              <a:rPr lang="en-US" altLang="zh-CN" sz="2000" dirty="0"/>
              <a:t>2</a:t>
            </a:r>
            <a:r>
              <a:rPr lang="zh-CN" altLang="en-US" sz="2000" dirty="0"/>
              <a:t>个恶意触发器</a:t>
            </a:r>
            <a:r>
              <a:rPr lang="zh-CN" altLang="en-US" sz="2000" dirty="0" smtClean="0"/>
              <a:t>。</a:t>
            </a:r>
            <a:endParaRPr lang="zh-CN" altLang="en-US" sz="20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46</a:t>
            </a:fld>
            <a:endParaRPr lang="en-US" altLang="zh-CN"/>
          </a:p>
        </p:txBody>
      </p:sp>
      <p:pic>
        <p:nvPicPr>
          <p:cNvPr id="5" name="Picture 2" descr="记一次突发的数据库病毒攻击事件">
            <a:extLst>
              <a:ext uri="{FF2B5EF4-FFF2-40B4-BE49-F238E27FC236}">
                <a16:creationId xmlns:a16="http://schemas.microsoft.com/office/drawing/2014/main" id="{E3C13588-EB7C-419D-941B-36BDDDC9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98" y="2564904"/>
            <a:ext cx="6572250" cy="196047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六边形 5">
            <a:extLst>
              <a:ext uri="{FF2B5EF4-FFF2-40B4-BE49-F238E27FC236}">
                <a16:creationId xmlns:a16="http://schemas.microsoft.com/office/drawing/2014/main" id="{8082C204-5FBA-4727-9765-9371B5E57528}"/>
              </a:ext>
            </a:extLst>
          </p:cNvPr>
          <p:cNvSpPr/>
          <p:nvPr/>
        </p:nvSpPr>
        <p:spPr>
          <a:xfrm>
            <a:off x="7733034" y="2258098"/>
            <a:ext cx="1383631" cy="998621"/>
          </a:xfrm>
          <a:prstGeom prst="hexagon">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b="1" dirty="0">
                <a:solidFill>
                  <a:srgbClr val="C00000"/>
                </a:solidFill>
              </a:rPr>
              <a:t>数据库恶意注入攻击</a:t>
            </a:r>
          </a:p>
        </p:txBody>
      </p:sp>
    </p:spTree>
    <p:extLst>
      <p:ext uri="{BB962C8B-B14F-4D97-AF65-F5344CB8AC3E}">
        <p14:creationId xmlns:p14="http://schemas.microsoft.com/office/powerpoint/2010/main" val="1200254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国产数据库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达梦数据库安全版</a:t>
            </a:r>
            <a:endParaRPr lang="zh-CN" altLang="en-US" sz="32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47</a:t>
            </a:fld>
            <a:endParaRPr lang="en-US" altLang="zh-CN"/>
          </a:p>
        </p:txBody>
      </p:sp>
      <p:pic>
        <p:nvPicPr>
          <p:cNvPr id="7" name="Picture 2">
            <a:extLst>
              <a:ext uri="{FF2B5EF4-FFF2-40B4-BE49-F238E27FC236}">
                <a16:creationId xmlns:a16="http://schemas.microsoft.com/office/drawing/2014/main" id="{C3D15561-1310-4C2C-B06B-77970D18A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060848"/>
            <a:ext cx="6042338" cy="3438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C7ABED1-AEA8-4838-8986-AB5E3496BD3B}"/>
              </a:ext>
            </a:extLst>
          </p:cNvPr>
          <p:cNvSpPr txBox="1"/>
          <p:nvPr/>
        </p:nvSpPr>
        <p:spPr>
          <a:xfrm>
            <a:off x="1171289" y="5713644"/>
            <a:ext cx="4275668" cy="400110"/>
          </a:xfrm>
          <a:prstGeom prst="rect">
            <a:avLst/>
          </a:prstGeom>
          <a:noFill/>
        </p:spPr>
        <p:txBody>
          <a:bodyPr wrap="square">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达梦数据库安全版</a:t>
            </a:r>
            <a:r>
              <a:rPr lang="en-US" altLang="zh-CN" sz="2000" b="0" i="0" dirty="0">
                <a:solidFill>
                  <a:srgbClr val="333333"/>
                </a:solidFill>
                <a:effectLst/>
                <a:latin typeface="微软雅黑" panose="020B0503020204020204" pitchFamily="34" charset="-122"/>
                <a:ea typeface="微软雅黑" panose="020B0503020204020204" pitchFamily="34" charset="-122"/>
              </a:rPr>
              <a:t>-</a:t>
            </a:r>
            <a:r>
              <a:rPr lang="zh-CN" altLang="en-US" sz="2000" b="0" i="0" dirty="0">
                <a:solidFill>
                  <a:srgbClr val="333333"/>
                </a:solidFill>
                <a:effectLst/>
                <a:latin typeface="微软雅黑" panose="020B0503020204020204" pitchFamily="34" charset="-122"/>
                <a:ea typeface="微软雅黑" panose="020B0503020204020204" pitchFamily="34" charset="-122"/>
              </a:rPr>
              <a:t>安全体系结构图</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7F8CF66-35DC-416A-A661-59B5F3F1DA53}"/>
              </a:ext>
            </a:extLst>
          </p:cNvPr>
          <p:cNvSpPr txBox="1"/>
          <p:nvPr/>
        </p:nvSpPr>
        <p:spPr>
          <a:xfrm>
            <a:off x="6372200" y="2060848"/>
            <a:ext cx="2473037" cy="3015697"/>
          </a:xfrm>
          <a:prstGeom prst="rect">
            <a:avLst/>
          </a:prstGeom>
          <a:noFill/>
        </p:spPr>
        <p:txBody>
          <a:bodyPr wrap="square" rtlCol="0">
            <a:spAutoFit/>
          </a:bodyPr>
          <a:lstStyle/>
          <a:p>
            <a:pPr>
              <a:lnSpc>
                <a:spcPct val="120000"/>
              </a:lnSpc>
            </a:pPr>
            <a:r>
              <a:rPr lang="zh-CN" altLang="en-US" sz="2000" dirty="0">
                <a:solidFill>
                  <a:srgbClr val="C00000"/>
                </a:solidFill>
                <a:latin typeface="微软雅黑" panose="020B0503020204020204" pitchFamily="34" charset="-122"/>
                <a:ea typeface="微软雅黑" panose="020B0503020204020204" pitchFamily="34" charset="-122"/>
              </a:rPr>
              <a:t>数据库是数字产业的核心引擎，研发具有自主知识产权的基础软硬件设施，构建国产自主</a:t>
            </a:r>
            <a:r>
              <a:rPr lang="en-US" altLang="zh-CN" sz="2000" dirty="0">
                <a:solidFill>
                  <a:srgbClr val="C00000"/>
                </a:solidFill>
                <a:latin typeface="微软雅黑" panose="020B0503020204020204" pitchFamily="34" charset="-122"/>
                <a:ea typeface="微软雅黑" panose="020B0503020204020204" pitchFamily="34" charset="-122"/>
              </a:rPr>
              <a:t>IT</a:t>
            </a:r>
            <a:r>
              <a:rPr lang="zh-CN" altLang="en-US" sz="2000" dirty="0">
                <a:solidFill>
                  <a:srgbClr val="C00000"/>
                </a:solidFill>
                <a:latin typeface="微软雅黑" panose="020B0503020204020204" pitchFamily="34" charset="-122"/>
                <a:ea typeface="微软雅黑" panose="020B0503020204020204" pitchFamily="34" charset="-122"/>
              </a:rPr>
              <a:t>底层生态，是数字信息安全的底座，也是产业数字化转型的关键。</a:t>
            </a:r>
          </a:p>
        </p:txBody>
      </p:sp>
    </p:spTree>
    <p:extLst>
      <p:ext uri="{BB962C8B-B14F-4D97-AF65-F5344CB8AC3E}">
        <p14:creationId xmlns:p14="http://schemas.microsoft.com/office/powerpoint/2010/main" val="587454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慕课讨论题</a:t>
            </a:r>
            <a:endParaRPr lang="zh-CN" altLang="en-US" dirty="0"/>
          </a:p>
        </p:txBody>
      </p:sp>
      <p:sp>
        <p:nvSpPr>
          <p:cNvPr id="3" name="内容占位符 2"/>
          <p:cNvSpPr>
            <a:spLocks noGrp="1"/>
          </p:cNvSpPr>
          <p:nvPr>
            <p:ph idx="1"/>
          </p:nvPr>
        </p:nvSpPr>
        <p:spPr/>
        <p:txBody>
          <a:bodyPr/>
          <a:lstStyle/>
          <a:p>
            <a:r>
              <a:rPr lang="zh-CN" altLang="zh-CN" dirty="0"/>
              <a:t>强制存取控制有</a:t>
            </a:r>
            <a:r>
              <a:rPr lang="zh-CN" altLang="zh-CN" dirty="0" smtClean="0"/>
              <a:t>哪些</a:t>
            </a:r>
            <a:r>
              <a:rPr lang="zh-CN" altLang="zh-CN" dirty="0"/>
              <a:t>应用背景和系统需求</a:t>
            </a:r>
            <a:r>
              <a:rPr lang="zh-CN" altLang="zh-CN" dirty="0" smtClean="0"/>
              <a:t>？</a:t>
            </a:r>
            <a:endParaRPr lang="en-US" altLang="zh-CN" dirty="0" smtClean="0"/>
          </a:p>
          <a:p>
            <a:pPr marL="0" indent="0">
              <a:buNone/>
            </a:pPr>
            <a:r>
              <a:rPr lang="en-US" altLang="zh-CN" sz="2400" dirty="0" smtClean="0"/>
              <a:t>     </a:t>
            </a:r>
            <a:r>
              <a:rPr lang="zh-CN" altLang="zh-CN" sz="2400" dirty="0" smtClean="0"/>
              <a:t>什么样</a:t>
            </a:r>
            <a:r>
              <a:rPr lang="zh-CN" altLang="zh-CN" sz="2400" dirty="0"/>
              <a:t>的数据库系统需要强制访问控制？具有强制存取控制的</a:t>
            </a:r>
            <a:r>
              <a:rPr lang="en-US" altLang="zh-CN" sz="2400" dirty="0"/>
              <a:t>DBMS</a:t>
            </a:r>
            <a:r>
              <a:rPr lang="zh-CN" altLang="zh-CN" sz="2400" dirty="0"/>
              <a:t>系统是否可以不需要自主存取控制能力？请论述原因。</a:t>
            </a:r>
          </a:p>
          <a:p>
            <a:pPr marL="0" indent="0">
              <a:buNone/>
            </a:pPr>
            <a:endParaRPr lang="en-US" altLang="zh-CN" sz="2400" dirty="0" smtClean="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48</a:t>
            </a:fld>
            <a:endParaRPr lang="en-US" altLang="zh-CN"/>
          </a:p>
        </p:txBody>
      </p:sp>
    </p:spTree>
    <p:extLst>
      <p:ext uri="{BB962C8B-B14F-4D97-AF65-F5344CB8AC3E}">
        <p14:creationId xmlns:p14="http://schemas.microsoft.com/office/powerpoint/2010/main" val="63887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533400" y="1916832"/>
            <a:ext cx="7854696" cy="3888432"/>
          </a:xfrm>
        </p:spPr>
        <p:txBody>
          <a:bodyPr/>
          <a:lstStyle/>
          <a:p>
            <a:pPr algn="l"/>
            <a:r>
              <a:rPr lang="zh-CN" altLang="en-US" dirty="0" smtClean="0">
                <a:latin typeface="Verdana" pitchFamily="34" charset="0"/>
              </a:rPr>
              <a:t>      美国联邦检察官</a:t>
            </a:r>
            <a:r>
              <a:rPr lang="en-US" altLang="zh-CN" dirty="0" smtClean="0">
                <a:latin typeface="Verdana" pitchFamily="34" charset="0"/>
              </a:rPr>
              <a:t>2009</a:t>
            </a:r>
            <a:r>
              <a:rPr lang="zh-CN" altLang="en-US" dirty="0" smtClean="0">
                <a:latin typeface="Verdana" pitchFamily="34" charset="0"/>
              </a:rPr>
              <a:t>年</a:t>
            </a:r>
            <a:r>
              <a:rPr lang="en-US" altLang="zh-CN" dirty="0" smtClean="0">
                <a:latin typeface="Verdana" pitchFamily="34" charset="0"/>
              </a:rPr>
              <a:t>8</a:t>
            </a:r>
            <a:r>
              <a:rPr lang="zh-CN" altLang="en-US" dirty="0" smtClean="0">
                <a:latin typeface="Verdana" pitchFamily="34" charset="0"/>
              </a:rPr>
              <a:t>月</a:t>
            </a:r>
            <a:r>
              <a:rPr lang="en-US" altLang="zh-CN" dirty="0" smtClean="0">
                <a:latin typeface="Verdana" pitchFamily="34" charset="0"/>
              </a:rPr>
              <a:t>17</a:t>
            </a:r>
            <a:r>
              <a:rPr lang="zh-CN" altLang="en-US" dirty="0" smtClean="0">
                <a:latin typeface="Verdana" pitchFamily="34" charset="0"/>
              </a:rPr>
              <a:t>日指控佛罗里达州迈阿密居民阿尔贝特</a:t>
            </a:r>
            <a:r>
              <a:rPr lang="en-US" altLang="zh-CN" dirty="0" smtClean="0">
                <a:latin typeface="Verdana" pitchFamily="34" charset="0"/>
              </a:rPr>
              <a:t>·</a:t>
            </a:r>
            <a:r>
              <a:rPr lang="zh-CN" altLang="en-US" dirty="0" smtClean="0">
                <a:latin typeface="Verdana" pitchFamily="34" charset="0"/>
              </a:rPr>
              <a:t>冈萨雷斯利用黑客技术，盗窃大约</a:t>
            </a:r>
            <a:r>
              <a:rPr lang="en-US" altLang="zh-CN" dirty="0" smtClean="0">
                <a:latin typeface="Verdana" pitchFamily="34" charset="0"/>
              </a:rPr>
              <a:t>1.3</a:t>
            </a:r>
            <a:r>
              <a:rPr lang="zh-CN" altLang="en-US" dirty="0" smtClean="0">
                <a:latin typeface="Verdana" pitchFamily="34" charset="0"/>
              </a:rPr>
              <a:t>亿张信用卡和借计卡的相关信息。美国司法部官员认为，这是美国历史上最大的此类案件。</a:t>
            </a:r>
            <a:endParaRPr lang="en-US" altLang="zh-CN" dirty="0" smtClean="0">
              <a:latin typeface="Verdana" pitchFamily="34" charset="0"/>
            </a:endParaRPr>
          </a:p>
          <a:p>
            <a:pPr algn="l"/>
            <a:r>
              <a:rPr lang="en-US" altLang="zh-CN" dirty="0" smtClean="0">
                <a:latin typeface="Verdana" pitchFamily="34" charset="0"/>
              </a:rPr>
              <a:t>     </a:t>
            </a:r>
            <a:r>
              <a:rPr lang="zh-CN" altLang="en-US" dirty="0" smtClean="0">
                <a:latin typeface="Verdana" pitchFamily="34" charset="0"/>
              </a:rPr>
              <a:t>该男子曾是美国特工处线人，负责帮助特工处追踪黑客。特工处后来发现冈萨雷斯“脚踏两只船”，认定他在帮助特工处的同时，也与犯罪分子合作，向犯罪分子提供调查信息。</a:t>
            </a:r>
            <a:endParaRPr lang="zh-CN" altLang="en-US" dirty="0">
              <a:latin typeface="Verdana" pitchFamily="34" charset="0"/>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5</a:t>
            </a:fld>
            <a:endParaRPr lang="en-US" altLang="zh-CN"/>
          </a:p>
        </p:txBody>
      </p:sp>
      <p:sp>
        <p:nvSpPr>
          <p:cNvPr id="5" name="圆角矩形标注 4"/>
          <p:cNvSpPr/>
          <p:nvPr/>
        </p:nvSpPr>
        <p:spPr>
          <a:xfrm>
            <a:off x="1428728" y="928670"/>
            <a:ext cx="4286280" cy="6126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权限控制的漏洞</a:t>
            </a:r>
            <a:endParaRPr lang="zh-CN" altLang="en-US" dirty="0"/>
          </a:p>
        </p:txBody>
      </p:sp>
      <p:sp>
        <p:nvSpPr>
          <p:cNvPr id="7" name="圆角矩形标注 6"/>
          <p:cNvSpPr/>
          <p:nvPr/>
        </p:nvSpPr>
        <p:spPr>
          <a:xfrm>
            <a:off x="2411760" y="5733256"/>
            <a:ext cx="2016224" cy="612648"/>
          </a:xfrm>
          <a:prstGeom prst="wedgeRoundRectCallout">
            <a:avLst>
              <a:gd name="adj1" fmla="val -36333"/>
              <a:gd name="adj2" fmla="val -8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访问的时机</a:t>
            </a:r>
            <a:endParaRPr lang="zh-CN" altLang="en-US" dirty="0"/>
          </a:p>
        </p:txBody>
      </p:sp>
      <p:sp>
        <p:nvSpPr>
          <p:cNvPr id="8" name="圆角矩形标注 7"/>
          <p:cNvSpPr/>
          <p:nvPr/>
        </p:nvSpPr>
        <p:spPr>
          <a:xfrm>
            <a:off x="4644008" y="5661248"/>
            <a:ext cx="2016224" cy="792088"/>
          </a:xfrm>
          <a:prstGeom prst="wedgeRoundRectCallout">
            <a:avLst>
              <a:gd name="adj1" fmla="val -36333"/>
              <a:gd name="adj2" fmla="val -8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对数据自身的保护</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500042"/>
            <a:ext cx="7851648" cy="1828800"/>
          </a:xfrm>
        </p:spPr>
        <p:txBody>
          <a:bodyPr>
            <a:normAutofit/>
          </a:bodyPr>
          <a:lstStyle/>
          <a:p>
            <a:pPr algn="ctr"/>
            <a:r>
              <a:rPr lang="zh-CN" altLang="en-US" b="1" dirty="0" smtClean="0"/>
              <a:t>中国互联网史上的</a:t>
            </a:r>
            <a:r>
              <a:rPr lang="en-US" altLang="zh-CN" b="1" dirty="0" smtClean="0"/>
              <a:t/>
            </a:r>
            <a:br>
              <a:rPr lang="en-US" altLang="zh-CN" b="1" dirty="0" smtClean="0"/>
            </a:br>
            <a:r>
              <a:rPr lang="zh-CN" altLang="en-US" b="1" dirty="0" smtClean="0"/>
              <a:t>泄密</a:t>
            </a:r>
            <a:r>
              <a:rPr lang="zh-CN" altLang="en-US" dirty="0" smtClean="0"/>
              <a:t>大</a:t>
            </a:r>
            <a:r>
              <a:rPr lang="zh-CN" altLang="en-US" b="1" dirty="0" smtClean="0"/>
              <a:t>事件</a:t>
            </a:r>
            <a:endParaRPr lang="zh-CN" altLang="en-US" dirty="0"/>
          </a:p>
        </p:txBody>
      </p:sp>
      <p:sp>
        <p:nvSpPr>
          <p:cNvPr id="5" name="副标题 4"/>
          <p:cNvSpPr>
            <a:spLocks noGrp="1"/>
          </p:cNvSpPr>
          <p:nvPr>
            <p:ph type="subTitle" idx="1"/>
          </p:nvPr>
        </p:nvSpPr>
        <p:spPr>
          <a:xfrm>
            <a:off x="533400" y="2500306"/>
            <a:ext cx="7854696" cy="3929090"/>
          </a:xfrm>
        </p:spPr>
        <p:txBody>
          <a:bodyPr/>
          <a:lstStyle/>
          <a:p>
            <a:pPr algn="l"/>
            <a:r>
              <a:rPr lang="zh-CN" altLang="en-US" dirty="0" smtClean="0">
                <a:latin typeface="Verdana" pitchFamily="34" charset="0"/>
              </a:rPr>
              <a:t>      自</a:t>
            </a:r>
            <a:r>
              <a:rPr lang="en-US" altLang="zh-CN" dirty="0" smtClean="0">
                <a:latin typeface="Verdana" pitchFamily="34" charset="0"/>
              </a:rPr>
              <a:t>2011</a:t>
            </a:r>
            <a:r>
              <a:rPr lang="zh-CN" altLang="en-US" dirty="0" smtClean="0">
                <a:latin typeface="Verdana" pitchFamily="34" charset="0"/>
              </a:rPr>
              <a:t>年</a:t>
            </a:r>
            <a:r>
              <a:rPr lang="en-US" altLang="zh-CN" dirty="0" smtClean="0">
                <a:latin typeface="Verdana" pitchFamily="34" charset="0"/>
              </a:rPr>
              <a:t>12</a:t>
            </a:r>
            <a:r>
              <a:rPr lang="zh-CN" altLang="en-US" dirty="0" smtClean="0">
                <a:latin typeface="Verdana" pitchFamily="34" charset="0"/>
              </a:rPr>
              <a:t>月</a:t>
            </a:r>
            <a:r>
              <a:rPr lang="en-US" altLang="zh-CN" dirty="0" smtClean="0">
                <a:latin typeface="Verdana" pitchFamily="34" charset="0"/>
              </a:rPr>
              <a:t>21</a:t>
            </a:r>
            <a:r>
              <a:rPr lang="zh-CN" altLang="en-US" dirty="0" smtClean="0">
                <a:latin typeface="Verdana" pitchFamily="34" charset="0"/>
              </a:rPr>
              <a:t>日开始，中国开发者技术社区</a:t>
            </a:r>
            <a:r>
              <a:rPr lang="en-US" altLang="zh-CN" dirty="0" smtClean="0">
                <a:latin typeface="Verdana" pitchFamily="34" charset="0"/>
              </a:rPr>
              <a:t>CSDN</a:t>
            </a:r>
            <a:r>
              <a:rPr lang="zh-CN" altLang="en-US" dirty="0" smtClean="0">
                <a:latin typeface="Verdana" pitchFamily="34" charset="0"/>
              </a:rPr>
              <a:t>的</a:t>
            </a:r>
            <a:r>
              <a:rPr lang="en-US" altLang="zh-CN" dirty="0" smtClean="0">
                <a:latin typeface="Verdana" pitchFamily="34" charset="0"/>
              </a:rPr>
              <a:t>600</a:t>
            </a:r>
            <a:r>
              <a:rPr lang="zh-CN" altLang="en-US" dirty="0" smtClean="0">
                <a:latin typeface="Verdana" pitchFamily="34" charset="0"/>
              </a:rPr>
              <a:t>万用户数据被泄露，其中包含极为敏感的用户名、明文密码；次日，垂直游戏网站多玩网被传泄露</a:t>
            </a:r>
            <a:r>
              <a:rPr lang="en-US" altLang="zh-CN" dirty="0" smtClean="0">
                <a:latin typeface="Verdana" pitchFamily="34" charset="0"/>
              </a:rPr>
              <a:t>800</a:t>
            </a:r>
            <a:r>
              <a:rPr lang="zh-CN" altLang="en-US" dirty="0" smtClean="0">
                <a:latin typeface="Verdana" pitchFamily="34" charset="0"/>
              </a:rPr>
              <a:t>万用户数据；</a:t>
            </a:r>
            <a:r>
              <a:rPr lang="en-US" altLang="zh-CN" dirty="0" smtClean="0">
                <a:latin typeface="Verdana" pitchFamily="34" charset="0"/>
              </a:rPr>
              <a:t>25</a:t>
            </a:r>
            <a:r>
              <a:rPr lang="zh-CN" altLang="en-US" dirty="0" smtClean="0">
                <a:latin typeface="Verdana" pitchFamily="34" charset="0"/>
              </a:rPr>
              <a:t>日，号称“最有影响力华人论坛”天涯社区</a:t>
            </a:r>
            <a:r>
              <a:rPr lang="en-US" altLang="zh-CN" dirty="0" smtClean="0">
                <a:latin typeface="Verdana" pitchFamily="34" charset="0"/>
              </a:rPr>
              <a:t>4000</a:t>
            </a:r>
            <a:r>
              <a:rPr lang="zh-CN" altLang="en-US" dirty="0" smtClean="0">
                <a:latin typeface="Verdana" pitchFamily="34" charset="0"/>
              </a:rPr>
              <a:t>万用户数据包被疯传；</a:t>
            </a:r>
            <a:r>
              <a:rPr lang="en-US" altLang="zh-CN" dirty="0" smtClean="0">
                <a:latin typeface="Verdana" pitchFamily="34" charset="0"/>
              </a:rPr>
              <a:t>51CTO</a:t>
            </a:r>
            <a:r>
              <a:rPr lang="zh-CN" altLang="en-US" dirty="0" smtClean="0">
                <a:latin typeface="Verdana" pitchFamily="34" charset="0"/>
              </a:rPr>
              <a:t>、</a:t>
            </a:r>
            <a:r>
              <a:rPr lang="en-US" altLang="zh-CN" dirty="0" smtClean="0">
                <a:latin typeface="Verdana" pitchFamily="34" charset="0"/>
              </a:rPr>
              <a:t>CNZZ</a:t>
            </a:r>
            <a:r>
              <a:rPr lang="zh-CN" altLang="en-US" dirty="0" smtClean="0">
                <a:latin typeface="Verdana" pitchFamily="34" charset="0"/>
              </a:rPr>
              <a:t>、</a:t>
            </a:r>
            <a:r>
              <a:rPr lang="en-US" altLang="zh-CN" dirty="0" err="1" smtClean="0">
                <a:latin typeface="Verdana" pitchFamily="34" charset="0"/>
              </a:rPr>
              <a:t>eNet</a:t>
            </a:r>
            <a:r>
              <a:rPr lang="zh-CN" altLang="en-US" dirty="0" smtClean="0">
                <a:latin typeface="Verdana" pitchFamily="34" charset="0"/>
              </a:rPr>
              <a:t>、</a:t>
            </a:r>
            <a:r>
              <a:rPr lang="en-US" altLang="zh-CN" dirty="0" smtClean="0">
                <a:latin typeface="Verdana" pitchFamily="34" charset="0"/>
              </a:rPr>
              <a:t>UUU9</a:t>
            </a:r>
            <a:r>
              <a:rPr lang="zh-CN" altLang="en-US" dirty="0" smtClean="0">
                <a:latin typeface="Verdana" pitchFamily="34" charset="0"/>
              </a:rPr>
              <a:t>、</a:t>
            </a:r>
            <a:r>
              <a:rPr lang="en-US" altLang="zh-CN" dirty="0" smtClean="0">
                <a:latin typeface="Verdana" pitchFamily="34" charset="0"/>
              </a:rPr>
              <a:t>YY</a:t>
            </a:r>
            <a:r>
              <a:rPr lang="zh-CN" altLang="en-US" dirty="0" smtClean="0">
                <a:latin typeface="Verdana" pitchFamily="34" charset="0"/>
              </a:rPr>
              <a:t>语音、百合网、开心网、人人网、美空网、珍爱网等相继被卷入用户数据泄露风波；多家大型电子商务网站亦受牵连。</a:t>
            </a:r>
            <a:endParaRPr lang="zh-CN" altLang="en-US" dirty="0">
              <a:latin typeface="Verdana" pitchFamily="34" charset="0"/>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533400" y="857232"/>
            <a:ext cx="7854696" cy="4123904"/>
          </a:xfrm>
        </p:spPr>
        <p:txBody>
          <a:bodyPr/>
          <a:lstStyle/>
          <a:p>
            <a:pPr algn="l"/>
            <a:r>
              <a:rPr lang="en-US" altLang="zh-CN" dirty="0" smtClean="0">
                <a:latin typeface="Verdana" pitchFamily="34" charset="0"/>
              </a:rPr>
              <a:t>      2012</a:t>
            </a:r>
            <a:r>
              <a:rPr lang="zh-CN" altLang="en-US" dirty="0" smtClean="0">
                <a:latin typeface="Verdana" pitchFamily="34" charset="0"/>
              </a:rPr>
              <a:t>年</a:t>
            </a:r>
            <a:r>
              <a:rPr lang="en-US" altLang="zh-CN" dirty="0" smtClean="0">
                <a:latin typeface="Verdana" pitchFamily="34" charset="0"/>
              </a:rPr>
              <a:t>1</a:t>
            </a:r>
            <a:r>
              <a:rPr lang="zh-CN" altLang="en-US" dirty="0" smtClean="0">
                <a:latin typeface="Verdana" pitchFamily="34" charset="0"/>
              </a:rPr>
              <a:t>月</a:t>
            </a:r>
            <a:r>
              <a:rPr lang="en-US" altLang="zh-CN" dirty="0" smtClean="0">
                <a:latin typeface="Verdana" pitchFamily="34" charset="0"/>
              </a:rPr>
              <a:t>10</a:t>
            </a:r>
            <a:r>
              <a:rPr lang="zh-CN" altLang="en-US" dirty="0" smtClean="0">
                <a:latin typeface="Verdana" pitchFamily="34" charset="0"/>
              </a:rPr>
              <a:t>日晚间，国家互联网信息办（下称国信办）就连环泄密事件所做的情况调查通报：近期查处的五起信息泄露事件中，最终确认被黑客入侵并遭泄露者仅</a:t>
            </a:r>
            <a:r>
              <a:rPr lang="en-US" altLang="zh-CN" dirty="0" smtClean="0">
                <a:latin typeface="Verdana" pitchFamily="34" charset="0"/>
              </a:rPr>
              <a:t>CSDN</a:t>
            </a:r>
            <a:r>
              <a:rPr lang="zh-CN" altLang="en-US" dirty="0" smtClean="0">
                <a:latin typeface="Verdana" pitchFamily="34" charset="0"/>
              </a:rPr>
              <a:t>和天涯社区两家网站，被入侵均为</a:t>
            </a:r>
            <a:r>
              <a:rPr lang="en-US" altLang="zh-CN" dirty="0" smtClean="0">
                <a:latin typeface="Verdana" pitchFamily="34" charset="0"/>
              </a:rPr>
              <a:t>2009</a:t>
            </a:r>
            <a:r>
              <a:rPr lang="zh-CN" altLang="en-US" dirty="0" smtClean="0">
                <a:latin typeface="Verdana" pitchFamily="34" charset="0"/>
              </a:rPr>
              <a:t>年前的陈年往事；其余数据泄露或为公司内部职员监守自盗，或是“一些人编造或炒作网站用户信息被大规模泄露的消息”。</a:t>
            </a:r>
            <a:endParaRPr lang="zh-CN" altLang="en-US" dirty="0">
              <a:latin typeface="Verdana" pitchFamily="34" charset="0"/>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533400" y="928670"/>
            <a:ext cx="7854696" cy="5572164"/>
          </a:xfrm>
        </p:spPr>
        <p:txBody>
          <a:bodyPr/>
          <a:lstStyle/>
          <a:p>
            <a:pPr algn="l"/>
            <a:r>
              <a:rPr lang="zh-CN" altLang="en-US" dirty="0" smtClean="0">
                <a:latin typeface="Verdana" pitchFamily="34" charset="0"/>
              </a:rPr>
              <a:t>     “明文储存密码，不是技术问题，而是安全意识问题。”</a:t>
            </a:r>
          </a:p>
          <a:p>
            <a:pPr algn="l"/>
            <a:r>
              <a:rPr lang="zh-CN" altLang="en-US" dirty="0" smtClean="0">
                <a:latin typeface="Verdana" pitchFamily="34" charset="0"/>
              </a:rPr>
              <a:t>　　为了用户的安全，应该在数据库里保存用户密码的加密信息，最简单的</a:t>
            </a:r>
            <a:r>
              <a:rPr lang="en-US" altLang="zh-CN" dirty="0" smtClean="0">
                <a:latin typeface="Verdana" pitchFamily="34" charset="0"/>
              </a:rPr>
              <a:t>MD5</a:t>
            </a:r>
            <a:r>
              <a:rPr lang="zh-CN" altLang="en-US" dirty="0" smtClean="0">
                <a:latin typeface="Verdana" pitchFamily="34" charset="0"/>
              </a:rPr>
              <a:t>（密码</a:t>
            </a:r>
            <a:r>
              <a:rPr lang="en-US" altLang="zh-CN" dirty="0" smtClean="0">
                <a:latin typeface="Verdana" pitchFamily="34" charset="0"/>
              </a:rPr>
              <a:t>+</a:t>
            </a:r>
            <a:r>
              <a:rPr lang="zh-CN" altLang="en-US" dirty="0" smtClean="0">
                <a:latin typeface="Verdana" pitchFamily="34" charset="0"/>
              </a:rPr>
              <a:t>随机字符串）方式。</a:t>
            </a:r>
          </a:p>
          <a:p>
            <a:pPr algn="l"/>
            <a:r>
              <a:rPr lang="zh-CN" altLang="en-US" dirty="0" smtClean="0">
                <a:latin typeface="Verdana" pitchFamily="34" charset="0"/>
              </a:rPr>
              <a:t>　　</a:t>
            </a:r>
            <a:r>
              <a:rPr lang="en-US" altLang="zh-CN" dirty="0" smtClean="0">
                <a:latin typeface="Verdana" pitchFamily="34" charset="0"/>
              </a:rPr>
              <a:t>CSDN</a:t>
            </a:r>
            <a:r>
              <a:rPr lang="zh-CN" altLang="en-US" dirty="0" smtClean="0">
                <a:latin typeface="Verdana" pitchFamily="34" charset="0"/>
              </a:rPr>
              <a:t>与天涯社区的官方回应表示，早就放弃明文密码这种不负责任的存储方式，所泄露部分是网站早期未及时清理的账号密码数据库。</a:t>
            </a:r>
            <a:endParaRPr lang="en-US" altLang="zh-CN" dirty="0" smtClean="0">
              <a:latin typeface="Verdana" pitchFamily="34" charset="0"/>
            </a:endParaRPr>
          </a:p>
          <a:p>
            <a:pPr algn="l"/>
            <a:r>
              <a:rPr lang="zh-CN" altLang="en-US" dirty="0" smtClean="0">
                <a:latin typeface="Verdana" pitchFamily="34" charset="0"/>
              </a:rPr>
              <a:t>　　</a:t>
            </a:r>
            <a:r>
              <a:rPr lang="en-US" altLang="zh-CN" dirty="0" smtClean="0">
                <a:latin typeface="Verdana" pitchFamily="34" charset="0"/>
              </a:rPr>
              <a:t>CSDN</a:t>
            </a:r>
            <a:r>
              <a:rPr lang="zh-CN" altLang="en-US" dirty="0" smtClean="0">
                <a:latin typeface="Verdana" pitchFamily="34" charset="0"/>
              </a:rPr>
              <a:t>创始人兼董事长蒋涛承认过去安全意识薄弱，他回忆，早在</a:t>
            </a:r>
            <a:r>
              <a:rPr lang="en-US" altLang="zh-CN" dirty="0" smtClean="0">
                <a:latin typeface="Verdana" pitchFamily="34" charset="0"/>
              </a:rPr>
              <a:t>2005</a:t>
            </a:r>
            <a:r>
              <a:rPr lang="zh-CN" altLang="en-US" dirty="0" smtClean="0">
                <a:latin typeface="Verdana" pitchFamily="34" charset="0"/>
              </a:rPr>
              <a:t>年，</a:t>
            </a:r>
            <a:r>
              <a:rPr lang="en-US" altLang="zh-CN" dirty="0" smtClean="0">
                <a:latin typeface="Verdana" pitchFamily="34" charset="0"/>
              </a:rPr>
              <a:t>CSDN</a:t>
            </a:r>
            <a:r>
              <a:rPr lang="zh-CN" altLang="en-US" dirty="0" smtClean="0">
                <a:latin typeface="Verdana" pitchFamily="34" charset="0"/>
              </a:rPr>
              <a:t>与国外一家公司谈投资合作，对方的第一个问题</a:t>
            </a:r>
            <a:r>
              <a:rPr lang="en-US" altLang="zh-CN" dirty="0" smtClean="0">
                <a:latin typeface="Verdana" pitchFamily="34" charset="0"/>
              </a:rPr>
              <a:t>:</a:t>
            </a:r>
            <a:r>
              <a:rPr lang="zh-CN" altLang="en-US" dirty="0" smtClean="0">
                <a:latin typeface="Verdana" pitchFamily="34" charset="0"/>
              </a:rPr>
              <a:t>“你的数据是怎么保存的，谁能获得它？”</a:t>
            </a:r>
          </a:p>
          <a:p>
            <a:pPr algn="l"/>
            <a:endParaRPr lang="zh-CN" altLang="en-US" dirty="0">
              <a:latin typeface="Verdana" pitchFamily="34" charset="0"/>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b="1" dirty="0" smtClean="0">
                <a:latin typeface="+mn-ea"/>
              </a:rPr>
              <a:t>第</a:t>
            </a:r>
            <a:r>
              <a:rPr lang="en-US" altLang="zh-CN" sz="5400" b="1" dirty="0" smtClean="0">
                <a:latin typeface="+mn-ea"/>
              </a:rPr>
              <a:t>4</a:t>
            </a:r>
            <a:r>
              <a:rPr lang="zh-CN" altLang="en-US" sz="5400" b="1" dirty="0" smtClean="0">
                <a:latin typeface="+mn-ea"/>
              </a:rPr>
              <a:t>章 数据库安全性</a:t>
            </a:r>
            <a:endParaRPr lang="zh-CN" altLang="en-US" dirty="0"/>
          </a:p>
        </p:txBody>
      </p:sp>
      <p:sp>
        <p:nvSpPr>
          <p:cNvPr id="3" name="内容占位符 2"/>
          <p:cNvSpPr>
            <a:spLocks noGrp="1"/>
          </p:cNvSpPr>
          <p:nvPr>
            <p:ph idx="1"/>
          </p:nvPr>
        </p:nvSpPr>
        <p:spPr/>
        <p:txBody>
          <a:bodyPr/>
          <a:lstStyle/>
          <a:p>
            <a:pPr marL="0" indent="0">
              <a:buNone/>
            </a:pPr>
            <a:r>
              <a:rPr lang="zh-CN" altLang="en-US" sz="2800" b="1" dirty="0" smtClean="0">
                <a:latin typeface="+mn-ea"/>
              </a:rPr>
              <a:t>本章内容</a:t>
            </a:r>
            <a:endParaRPr lang="en-US" altLang="zh-CN" sz="2800" b="1" dirty="0" smtClean="0">
              <a:latin typeface="+mn-ea"/>
            </a:endParaRPr>
          </a:p>
          <a:p>
            <a:r>
              <a:rPr lang="en-US" altLang="zh-CN" sz="2800" b="1" dirty="0" smtClean="0">
                <a:latin typeface="+mn-ea"/>
              </a:rPr>
              <a:t>4.1 </a:t>
            </a:r>
            <a:r>
              <a:rPr lang="zh-CN" altLang="en-US" sz="2800" b="1" dirty="0" smtClean="0">
                <a:latin typeface="+mn-ea"/>
              </a:rPr>
              <a:t>基本原理</a:t>
            </a:r>
            <a:endParaRPr lang="en-US" altLang="zh-CN" sz="2800" b="1" dirty="0" smtClean="0">
              <a:latin typeface="+mn-ea"/>
            </a:endParaRPr>
          </a:p>
          <a:p>
            <a:pPr>
              <a:buNone/>
            </a:pPr>
            <a:r>
              <a:rPr lang="en-US" altLang="zh-CN" sz="2800" b="1" dirty="0" smtClean="0">
                <a:latin typeface="+mn-ea"/>
              </a:rPr>
              <a:t>    </a:t>
            </a:r>
            <a:r>
              <a:rPr lang="zh-CN" altLang="en-US" sz="2800" b="1" dirty="0" smtClean="0">
                <a:latin typeface="+mn-ea"/>
              </a:rPr>
              <a:t>概述、机制、方法</a:t>
            </a:r>
            <a:endParaRPr lang="en-US" altLang="zh-CN" sz="2800" b="1" dirty="0" smtClean="0">
              <a:latin typeface="+mn-ea"/>
            </a:endParaRPr>
          </a:p>
          <a:p>
            <a:r>
              <a:rPr lang="en-US" altLang="zh-CN" sz="2800" b="1" dirty="0" smtClean="0">
                <a:latin typeface="+mn-ea"/>
              </a:rPr>
              <a:t>4.2 </a:t>
            </a:r>
            <a:r>
              <a:rPr lang="zh-CN" altLang="en-US" sz="2800" b="1" dirty="0" smtClean="0">
                <a:latin typeface="+mn-ea"/>
              </a:rPr>
              <a:t>具体</a:t>
            </a:r>
            <a:r>
              <a:rPr lang="en-US" altLang="zh-CN" sz="2800" b="1" dirty="0" smtClean="0">
                <a:latin typeface="+mn-ea"/>
              </a:rPr>
              <a:t>DBMS</a:t>
            </a:r>
            <a:r>
              <a:rPr lang="zh-CN" altLang="en-US" sz="2800" b="1" dirty="0" smtClean="0">
                <a:latin typeface="+mn-ea"/>
              </a:rPr>
              <a:t>（</a:t>
            </a:r>
            <a:r>
              <a:rPr lang="en-US" altLang="zh-CN" sz="2800" b="1" dirty="0" smtClean="0">
                <a:latin typeface="+mn-ea"/>
              </a:rPr>
              <a:t>ORACLE</a:t>
            </a:r>
            <a:r>
              <a:rPr lang="zh-CN" altLang="en-US" sz="2800" b="1" dirty="0" smtClean="0">
                <a:latin typeface="+mn-ea"/>
              </a:rPr>
              <a:t>）安全控制</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3679</TotalTime>
  <Words>5516</Words>
  <Application>Microsoft Office PowerPoint</Application>
  <PresentationFormat>全屏显示(4:3)</PresentationFormat>
  <Paragraphs>487</Paragraphs>
  <Slides>48</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48</vt:i4>
      </vt:variant>
    </vt:vector>
  </HeadingPairs>
  <TitlesOfParts>
    <vt:vector size="66" baseType="lpstr">
      <vt:lpstr>黑体</vt:lpstr>
      <vt:lpstr>华文新魏</vt:lpstr>
      <vt:lpstr>隶书</vt:lpstr>
      <vt:lpstr>宋体</vt:lpstr>
      <vt:lpstr>微软雅黑</vt:lpstr>
      <vt:lpstr>Arial</vt:lpstr>
      <vt:lpstr>Calibri</vt:lpstr>
      <vt:lpstr>Constantia</vt:lpstr>
      <vt:lpstr>Symbol</vt:lpstr>
      <vt:lpstr>Times New Roman</vt:lpstr>
      <vt:lpstr>Verdana</vt:lpstr>
      <vt:lpstr>Wingdings</vt:lpstr>
      <vt:lpstr>Wingdings 2</vt:lpstr>
      <vt:lpstr>流畅</vt:lpstr>
      <vt:lpstr>Picture</vt:lpstr>
      <vt:lpstr>Microsoft Word Picture</vt:lpstr>
      <vt:lpstr>Document</vt:lpstr>
      <vt:lpstr>Equation</vt:lpstr>
      <vt:lpstr>数据库系统原理</vt:lpstr>
      <vt:lpstr>安全：99分等于0分 “什么是秘密？”</vt:lpstr>
      <vt:lpstr>PowerPoint 演示文稿</vt:lpstr>
      <vt:lpstr>PowerPoint 演示文稿</vt:lpstr>
      <vt:lpstr>PowerPoint 演示文稿</vt:lpstr>
      <vt:lpstr>中国互联网史上的 泄密大事件</vt:lpstr>
      <vt:lpstr>PowerPoint 演示文稿</vt:lpstr>
      <vt:lpstr>PowerPoint 演示文稿</vt:lpstr>
      <vt:lpstr>第4章 数据库安全性</vt:lpstr>
      <vt:lpstr>PowerPoint 演示文稿</vt:lpstr>
      <vt:lpstr>安全标准简介</vt:lpstr>
      <vt:lpstr>安全标准简介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关于角色的SQL语句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如何理解3条规则？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案例分析：数据库安全问题频发</vt:lpstr>
      <vt:lpstr>国产数据库-达梦数据库安全版</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PC</cp:lastModifiedBy>
  <cp:revision>362</cp:revision>
  <dcterms:created xsi:type="dcterms:W3CDTF">2005-04-05T01:48:35Z</dcterms:created>
  <dcterms:modified xsi:type="dcterms:W3CDTF">2021-05-11T03:30:04Z</dcterms:modified>
</cp:coreProperties>
</file>