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74" r:id="rId14"/>
    <p:sldId id="268" r:id="rId15"/>
    <p:sldId id="269" r:id="rId16"/>
    <p:sldId id="270" r:id="rId17"/>
    <p:sldId id="271" r:id="rId18"/>
    <p:sldId id="308" r:id="rId19"/>
    <p:sldId id="272" r:id="rId20"/>
    <p:sldId id="375" r:id="rId21"/>
    <p:sldId id="273" r:id="rId22"/>
    <p:sldId id="274" r:id="rId23"/>
    <p:sldId id="275" r:id="rId24"/>
    <p:sldId id="307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09" r:id="rId34"/>
    <p:sldId id="284" r:id="rId35"/>
    <p:sldId id="285" r:id="rId36"/>
    <p:sldId id="306" r:id="rId37"/>
    <p:sldId id="381" r:id="rId38"/>
    <p:sldId id="382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  <a:srgbClr val="D60093"/>
    <a:srgbClr val="FF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9" autoAdjust="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10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2F9EDAA-5102-414C-994B-465DEB6BE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8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ED322-A546-4B83-A228-6FB22AD418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02FA4-ED8C-4349-8E08-B0CF2CF16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EDA30-CB2B-4F06-B5B1-E7505D7E2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  <a:lvl2pPr>
              <a:defRPr baseline="0">
                <a:latin typeface="Verdana" pitchFamily="34" charset="0"/>
              </a:defRPr>
            </a:lvl2pPr>
            <a:lvl3pPr>
              <a:defRPr baseline="0">
                <a:latin typeface="Verdana" pitchFamily="34" charset="0"/>
              </a:defRPr>
            </a:lvl3pPr>
            <a:lvl4pPr>
              <a:defRPr baseline="0">
                <a:latin typeface="Verdana" pitchFamily="34" charset="0"/>
              </a:defRPr>
            </a:lvl4pPr>
            <a:lvl5pPr>
              <a:defRPr baseline="0">
                <a:latin typeface="Verdana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6303-3282-4DB8-9005-5112EC43B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 userDrawn="1"/>
        </p:nvSpPr>
        <p:spPr>
          <a:xfrm>
            <a:off x="5404217" y="0"/>
            <a:ext cx="370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5F6E-F6DD-443B-ADAF-2EEB1E887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6F48E-0126-4110-BF19-6FAB1512C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13141-26F6-446E-A833-14323F7A88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E5002-473E-4C5B-BFAB-C3742753A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E1296-2980-4750-811F-E4840BE06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TextBox 4"/>
          <p:cNvSpPr txBox="1"/>
          <p:nvPr userDrawn="1"/>
        </p:nvSpPr>
        <p:spPr>
          <a:xfrm>
            <a:off x="5404217" y="0"/>
            <a:ext cx="370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i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03A8D-018C-4CB5-BE72-1DBC5EB1C8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50AB9-2318-4EAF-B2EE-EAC78428B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174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174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987B3EE-83EC-4057-9099-E803DF20A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175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4" r:id="rId2"/>
    <p:sldLayoutId id="214748370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4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7.emf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7.emf"/><Relationship Id="rId4" Type="http://schemas.openxmlformats.org/officeDocument/2006/relationships/image" Target="../media/image3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55625"/>
            <a:ext cx="8162925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	关系数据库设计理论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8625"/>
            <a:ext cx="8110538" cy="53736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6.1  </a:t>
            </a:r>
            <a:r>
              <a:rPr lang="zh-CN" altLang="en-US" sz="2800" b="1" dirty="0" smtClean="0">
                <a:latin typeface="Arial" pitchFamily="34" charset="0"/>
                <a:ea typeface="黑体" pitchFamily="49" charset="-122"/>
              </a:rPr>
              <a:t>问题提出</a:t>
            </a:r>
            <a:endParaRPr lang="zh-CN" altLang="en-US" sz="28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a typeface="黑体" pitchFamily="49" charset="-122"/>
              </a:rPr>
              <a:t>6.1.1  </a:t>
            </a:r>
            <a:r>
              <a:rPr lang="zh-CN" altLang="en-US" sz="2400" b="1" dirty="0" smtClean="0">
                <a:ea typeface="黑体" pitchFamily="49" charset="-122"/>
              </a:rPr>
              <a:t>关系模式：</a:t>
            </a:r>
            <a:r>
              <a:rPr lang="en-US" altLang="zh-CN" sz="2400" b="1" dirty="0" smtClean="0">
                <a:ea typeface="黑体" pitchFamily="49" charset="-122"/>
              </a:rPr>
              <a:t>R (U, D, DOM, F)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U</a:t>
            </a:r>
            <a:r>
              <a:rPr lang="zh-CN" altLang="en-US" sz="2000" dirty="0" smtClean="0">
                <a:latin typeface="Times New Roman" pitchFamily="18" charset="0"/>
              </a:rPr>
              <a:t>：属性全集</a:t>
            </a:r>
            <a:endParaRPr lang="zh-CN" altLang="en-US" sz="2000" dirty="0" smtClean="0"/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D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en-US" altLang="zh-CN" sz="2000" dirty="0" smtClean="0"/>
              <a:t>U</a:t>
            </a:r>
            <a:r>
              <a:rPr lang="zh-CN" altLang="en-US" sz="2000" dirty="0" smtClean="0">
                <a:latin typeface="Times New Roman" pitchFamily="18" charset="0"/>
              </a:rPr>
              <a:t>中属性域</a:t>
            </a:r>
            <a:endParaRPr lang="zh-CN" altLang="en-US" sz="2000" dirty="0" smtClean="0"/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DOM</a:t>
            </a:r>
            <a:r>
              <a:rPr lang="zh-CN" altLang="en-US" sz="2000" dirty="0" smtClean="0">
                <a:latin typeface="Times New Roman" pitchFamily="18" charset="0"/>
              </a:rPr>
              <a:t>：属性向域的映像集合</a:t>
            </a:r>
            <a:endParaRPr lang="zh-CN" altLang="en-US" sz="2000" dirty="0" smtClean="0"/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F</a:t>
            </a:r>
            <a:r>
              <a:rPr lang="zh-CN" altLang="en-US" sz="2000" dirty="0" smtClean="0">
                <a:latin typeface="Times New Roman" pitchFamily="18" charset="0"/>
              </a:rPr>
              <a:t>：属性间数据的依赖关系集</a:t>
            </a:r>
            <a:endParaRPr lang="zh-CN" altLang="en-US" sz="2000" dirty="0" smtClean="0"/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Times New Roman" pitchFamily="18" charset="0"/>
              </a:rPr>
              <a:t>简化关系模式表示：</a:t>
            </a:r>
            <a:r>
              <a:rPr lang="en-US" altLang="zh-CN" sz="2000" dirty="0" smtClean="0"/>
              <a:t>R(U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/>
              <a:t>F)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 smtClean="0"/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a typeface="黑体" pitchFamily="49" charset="-122"/>
              </a:rPr>
              <a:t>6.1.2  </a:t>
            </a:r>
            <a:r>
              <a:rPr lang="zh-CN" altLang="en-US" sz="2400" b="1" dirty="0" smtClean="0">
                <a:ea typeface="黑体" pitchFamily="49" charset="-122"/>
              </a:rPr>
              <a:t>数据依赖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——</a:t>
            </a:r>
            <a:r>
              <a:rPr lang="zh-CN" altLang="en-US" sz="2400" dirty="0" smtClean="0">
                <a:latin typeface="Times New Roman" pitchFamily="18" charset="0"/>
              </a:rPr>
              <a:t>属性间的依赖关系</a:t>
            </a:r>
            <a:endParaRPr lang="zh-CN" altLang="en-US" sz="2400" dirty="0" smtClean="0"/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Student (XH, XM, XB, YR)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XH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 smtClean="0"/>
              <a:t>XM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/>
              <a:t>XM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 smtClean="0"/>
              <a:t>XB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/>
              <a:t>(XH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/>
              <a:t>XM)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 smtClean="0"/>
              <a:t>YR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/>
              <a:t>YR     XB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关系内部属性之间的一种约束，通过值的相等与否体现，是现实世界属性间联系的抽象，是语义的体现。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300788" y="5416550"/>
          <a:ext cx="3952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r:id="rId3" imgW="522732" imgH="181356" progId="Word.Picture.8">
                  <p:embed/>
                </p:oleObj>
              </mc:Choice>
              <mc:Fallback>
                <p:oleObj r:id="rId3" imgW="522732" imgH="181356" progId="Word.Picture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6300788" y="5416550"/>
                        <a:ext cx="395287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AutoShape 6"/>
          <p:cNvSpPr>
            <a:spLocks noChangeArrowheads="1"/>
          </p:cNvSpPr>
          <p:nvPr/>
        </p:nvSpPr>
        <p:spPr bwMode="auto">
          <a:xfrm>
            <a:off x="8388350" y="54879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DC7EF-892F-4462-BDB9-4962AABBE63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12725" y="735013"/>
            <a:ext cx="8626475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6.3  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</a:rPr>
              <a:t>关系规范化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(Relation Normalization)</a:t>
            </a:r>
          </a:p>
          <a:p>
            <a:endParaRPr lang="en-US" altLang="zh-CN" b="1" dirty="0">
              <a:ea typeface="黑体" pitchFamily="49" charset="-122"/>
            </a:endParaRPr>
          </a:p>
          <a:p>
            <a:r>
              <a:rPr lang="en-US" altLang="zh-CN" b="1" dirty="0">
                <a:ea typeface="黑体" pitchFamily="49" charset="-122"/>
              </a:rPr>
              <a:t>6.3.1  </a:t>
            </a:r>
            <a:r>
              <a:rPr lang="zh-CN" altLang="en-US" b="1" dirty="0">
                <a:ea typeface="黑体" pitchFamily="49" charset="-122"/>
              </a:rPr>
              <a:t>有关概念</a:t>
            </a:r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关系规范化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将关系模式从低级范式向高级范式分解的过程。</a:t>
            </a:r>
            <a:endParaRPr lang="zh-CN" altLang="en-US" dirty="0"/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范式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(Normal Form)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满足某种条件规范的关系模式集合。</a:t>
            </a:r>
            <a:endParaRPr lang="zh-CN" altLang="en-US" dirty="0"/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级别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/>
              <a:t>1NF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2NF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3NF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BCNF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4NF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5NF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r>
              <a:rPr lang="zh-CN" altLang="en-US" dirty="0">
                <a:latin typeface="Times New Roman" pitchFamily="18" charset="0"/>
              </a:rPr>
              <a:t>范式的包含关系</a:t>
            </a:r>
            <a:endParaRPr lang="zh-CN" altLang="en-US" dirty="0"/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4.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目标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概念单一化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dirty="0" smtClean="0">
                <a:latin typeface="Times New Roman" pitchFamily="18" charset="0"/>
              </a:rPr>
              <a:t>一</a:t>
            </a:r>
            <a:r>
              <a:rPr lang="zh-CN" altLang="en-US" dirty="0">
                <a:latin typeface="Times New Roman" pitchFamily="18" charset="0"/>
              </a:rPr>
              <a:t>个关系模式表示一个概念，一个实体，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一个实体间联系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  <a:r>
              <a:rPr lang="zh-CN" altLang="en-US" dirty="0" smtClean="0">
                <a:latin typeface="宋体" pitchFamily="2" charset="-122"/>
              </a:rPr>
              <a:t>多余</a:t>
            </a:r>
            <a:r>
              <a:rPr lang="zh-CN" altLang="en-US" dirty="0">
                <a:latin typeface="宋体" pitchFamily="2" charset="-122"/>
              </a:rPr>
              <a:t>部分分解出去。</a:t>
            </a:r>
            <a:r>
              <a:rPr lang="zh-CN" altLang="en-US" dirty="0"/>
              <a:t> 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8316913" y="29591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98653-B364-43AF-B9CF-4BFEB6B1D53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" name="圆角矩形标注 1"/>
          <p:cNvSpPr/>
          <p:nvPr/>
        </p:nvSpPr>
        <p:spPr>
          <a:xfrm>
            <a:off x="6156176" y="3317874"/>
            <a:ext cx="2683024" cy="1263253"/>
          </a:xfrm>
          <a:prstGeom prst="wedgeRoundRectCallout">
            <a:avLst>
              <a:gd name="adj1" fmla="val -70496"/>
              <a:gd name="adj2" fmla="val -472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一个关系中不出现某种类型的数据依赖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4981067" y="5373216"/>
            <a:ext cx="3551746" cy="1263253"/>
          </a:xfrm>
          <a:prstGeom prst="wedgeRoundRectCallout">
            <a:avLst>
              <a:gd name="adj1" fmla="val -64726"/>
              <a:gd name="adj2" fmla="val -497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尽量不要让一个属性受到除主属性外其他属性的影响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65125" y="625475"/>
            <a:ext cx="83978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6.3.2  1NF</a:t>
            </a:r>
            <a:r>
              <a:rPr lang="zh-CN" altLang="en-US" b="1" dirty="0">
                <a:ea typeface="黑体" pitchFamily="49" charset="-122"/>
              </a:rPr>
              <a:t>（</a:t>
            </a:r>
            <a:r>
              <a:rPr lang="en-US" altLang="zh-CN" b="1" dirty="0">
                <a:ea typeface="黑体" pitchFamily="49" charset="-122"/>
              </a:rPr>
              <a:t>First Normal Form</a:t>
            </a:r>
            <a:r>
              <a:rPr lang="zh-CN" altLang="en-US" b="1" dirty="0">
                <a:ea typeface="黑体" pitchFamily="49" charset="-122"/>
              </a:rPr>
              <a:t>）</a:t>
            </a:r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定义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任给关系模式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</a:t>
            </a:r>
            <a:r>
              <a:rPr lang="zh-CN" altLang="en-US" dirty="0">
                <a:latin typeface="Times New Roman" pitchFamily="18" charset="0"/>
              </a:rPr>
              <a:t>），若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中每个属性均为不可再分的基本数据元素（原子项），则</a:t>
            </a:r>
            <a:r>
              <a:rPr lang="en-US" altLang="zh-CN" dirty="0"/>
              <a:t>R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1NF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说明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</a:rPr>
              <a:t>关系数据库系统中</a:t>
            </a:r>
            <a:r>
              <a:rPr lang="zh-CN" altLang="en-US" dirty="0">
                <a:latin typeface="Times New Roman" pitchFamily="18" charset="0"/>
              </a:rPr>
              <a:t>，所有关系模式都必须是</a:t>
            </a:r>
            <a:r>
              <a:rPr lang="en-US" altLang="zh-CN" dirty="0"/>
              <a:t>1NF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R1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1NF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宋体" pitchFamily="2" charset="-122"/>
              </a:rPr>
              <a:t>）下面</a:t>
            </a:r>
            <a:r>
              <a:rPr lang="en-US" altLang="zh-CN" dirty="0"/>
              <a:t>R</a:t>
            </a:r>
            <a:r>
              <a:rPr lang="zh-CN" altLang="en-US" dirty="0">
                <a:latin typeface="宋体" pitchFamily="2" charset="-122"/>
              </a:rPr>
              <a:t>为非</a:t>
            </a:r>
            <a:r>
              <a:rPr lang="en-US" altLang="zh-CN" dirty="0"/>
              <a:t>1NF</a:t>
            </a:r>
            <a:r>
              <a:rPr lang="zh-CN" altLang="en-US" dirty="0">
                <a:latin typeface="宋体" pitchFamily="2" charset="-122"/>
              </a:rPr>
              <a:t>（非规范关系模式）：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R</a:t>
            </a: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1219200" y="4175125"/>
          <a:ext cx="6232525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Document" r:id="rId3" imgW="6263640" imgH="3835908" progId="Word.Document.8">
                  <p:embed/>
                </p:oleObj>
              </mc:Choice>
              <mc:Fallback>
                <p:oleObj name="Document" r:id="rId3" imgW="6263640" imgH="3835908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75125"/>
                        <a:ext cx="6232525" cy="275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7DF88-0BDE-4F40-BD95-1BC1639A3B2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727075"/>
            <a:ext cx="2335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b="1">
                <a:latin typeface="Arial" pitchFamily="34" charset="0"/>
                <a:ea typeface="黑体" pitchFamily="49" charset="-122"/>
              </a:rPr>
              <a:t>转换</a:t>
            </a:r>
          </a:p>
          <a:p>
            <a:endParaRPr lang="zh-CN" altLang="en-US" b="1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Times New Roman" pitchFamily="18" charset="0"/>
              </a:rPr>
              <a:t> 将非</a:t>
            </a:r>
            <a:r>
              <a:rPr lang="en-US" altLang="zh-CN"/>
              <a:t>1NF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zh-CN"/>
              <a:t>1NF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381000" y="1927225"/>
          <a:ext cx="6267450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Document" r:id="rId3" imgW="6268212" imgH="2788920" progId="Word.Document.8">
                  <p:embed/>
                </p:oleObj>
              </mc:Choice>
              <mc:Fallback>
                <p:oleObj name="Document" r:id="rId3" imgW="6268212" imgH="2788920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27225"/>
                        <a:ext cx="6267450" cy="278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D150D-477A-453B-9ABA-8D78EEDF981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259" name="Group 163"/>
          <p:cNvGraphicFramePr>
            <a:graphicFrameLocks noGrp="1"/>
          </p:cNvGraphicFramePr>
          <p:nvPr>
            <p:ph sz="half" idx="1"/>
          </p:nvPr>
        </p:nvGraphicFramePr>
        <p:xfrm>
          <a:off x="539750" y="4759325"/>
          <a:ext cx="7920038" cy="1884363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顾客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商品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商场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是否免税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税金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2244" name="Group 148"/>
          <p:cNvGraphicFramePr>
            <a:graphicFrameLocks noGrp="1"/>
          </p:cNvGraphicFramePr>
          <p:nvPr>
            <p:ph sz="half" idx="2"/>
          </p:nvPr>
        </p:nvGraphicFramePr>
        <p:xfrm>
          <a:off x="539750" y="1316038"/>
          <a:ext cx="7920038" cy="2238376"/>
        </p:xfrm>
        <a:graphic>
          <a:graphicData uri="http://schemas.openxmlformats.org/drawingml/2006/table">
            <a:tbl>
              <a:tblPr/>
              <a:tblGrid>
                <a:gridCol w="158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扣税记录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交易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商场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是否免税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税金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顾客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商品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11" name="Text Box 90"/>
          <p:cNvSpPr txBox="1">
            <a:spLocks noChangeArrowheads="1"/>
          </p:cNvSpPr>
          <p:nvPr/>
        </p:nvSpPr>
        <p:spPr bwMode="auto">
          <a:xfrm>
            <a:off x="158750" y="6429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例：嵌套属性</a:t>
            </a:r>
          </a:p>
        </p:txBody>
      </p:sp>
      <p:sp>
        <p:nvSpPr>
          <p:cNvPr id="41012" name="AutoShape 92"/>
          <p:cNvSpPr>
            <a:spLocks noChangeArrowheads="1"/>
          </p:cNvSpPr>
          <p:nvPr/>
        </p:nvSpPr>
        <p:spPr bwMode="auto">
          <a:xfrm>
            <a:off x="4211638" y="3763963"/>
            <a:ext cx="431800" cy="6477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50DB0C-47F6-4202-9E4D-340BCBE6429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1014" name="AutoShape 3"/>
          <p:cNvSpPr>
            <a:spLocks noChangeArrowheads="1"/>
          </p:cNvSpPr>
          <p:nvPr/>
        </p:nvSpPr>
        <p:spPr bwMode="auto">
          <a:xfrm>
            <a:off x="8286750" y="12858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12725" y="717550"/>
            <a:ext cx="85502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4.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存在问题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如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/>
              <a:t>1NF</a:t>
            </a:r>
            <a:r>
              <a:rPr lang="zh-CN" altLang="en-US" dirty="0">
                <a:latin typeface="Times New Roman" pitchFamily="18" charset="0"/>
              </a:rPr>
              <a:t>，可能存在冗余，修改麻烦，操作异常问题。</a:t>
            </a:r>
            <a:endParaRPr lang="zh-CN" altLang="en-US" dirty="0"/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5.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原因：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非主属性部分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于候选码。</a:t>
            </a:r>
            <a:endParaRPr lang="zh-CN" altLang="en-US" dirty="0"/>
          </a:p>
          <a:p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中：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∵</a:t>
            </a:r>
            <a:r>
              <a:rPr lang="en-US" altLang="zh-CN" dirty="0">
                <a:solidFill>
                  <a:srgbClr val="FF0000"/>
                </a:solidFill>
              </a:rPr>
              <a:t>KH|KM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XM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KH/KM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DZ</a:t>
            </a:r>
          </a:p>
          <a:p>
            <a:endParaRPr lang="en-US" altLang="zh-CN" dirty="0">
              <a:latin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</a:rPr>
              <a:t>∴</a:t>
            </a:r>
          </a:p>
          <a:p>
            <a:endParaRPr lang="en-US" altLang="zh-CN" dirty="0">
              <a:latin typeface="宋体" pitchFamily="2" charset="-122"/>
            </a:endParaRPr>
          </a:p>
          <a:p>
            <a:endParaRPr lang="en-US" altLang="zh-CN" dirty="0">
              <a:latin typeface="宋体" pitchFamily="2" charset="-122"/>
            </a:endParaRPr>
          </a:p>
          <a:p>
            <a:pPr algn="just"/>
            <a:r>
              <a:rPr lang="en-US" altLang="zh-CN" b="1" dirty="0">
                <a:latin typeface="Arial" pitchFamily="34" charset="0"/>
                <a:cs typeface="Arial" pitchFamily="34" charset="0"/>
              </a:rPr>
              <a:t>6.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投影分解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消去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非主属性</a:t>
            </a:r>
            <a:r>
              <a:rPr lang="zh-CN" altLang="en-US" dirty="0">
                <a:latin typeface="Times New Roman" pitchFamily="18" charset="0"/>
              </a:rPr>
              <a:t>对候选码的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部分</a:t>
            </a:r>
            <a:r>
              <a:rPr lang="en-US" altLang="zh-CN" dirty="0" err="1">
                <a:solidFill>
                  <a:srgbClr val="FF0000"/>
                </a:solidFill>
                <a:latin typeface="宋体" pitchFamily="2" charset="-122"/>
              </a:rPr>
              <a:t>fd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pPr algn="just"/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）将满足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完全</a:t>
            </a:r>
            <a:r>
              <a:rPr lang="en-US" altLang="zh-CN" dirty="0" err="1">
                <a:latin typeface="宋体" pitchFamily="2" charset="-122"/>
              </a:rPr>
              <a:t>fd</a:t>
            </a:r>
            <a:r>
              <a:rPr lang="zh-CN" altLang="en-US" dirty="0">
                <a:latin typeface="Times New Roman" pitchFamily="18" charset="0"/>
              </a:rPr>
              <a:t>的属性集分解组成一个关系模式</a:t>
            </a:r>
            <a:r>
              <a:rPr lang="en-US" altLang="zh-CN" dirty="0">
                <a:latin typeface="宋体" pitchFamily="2" charset="-122"/>
              </a:rPr>
              <a:t>R2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>
                <a:latin typeface="宋体" pitchFamily="2" charset="-122"/>
              </a:rPr>
              <a:t>）</a:t>
            </a:r>
            <a:r>
              <a:rPr lang="zh-CN" altLang="en-US" smtClean="0">
                <a:latin typeface="宋体" pitchFamily="2" charset="-122"/>
              </a:rPr>
              <a:t>将导致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部分</a:t>
            </a:r>
            <a:r>
              <a:rPr lang="en-US" altLang="zh-CN" dirty="0" err="1">
                <a:latin typeface="宋体" pitchFamily="2" charset="-122"/>
              </a:rPr>
              <a:t>fd</a:t>
            </a:r>
            <a:r>
              <a:rPr lang="zh-CN" altLang="en-US" dirty="0">
                <a:latin typeface="宋体" pitchFamily="2" charset="-122"/>
              </a:rPr>
              <a:t>的属性集分解成一个关系模式</a:t>
            </a:r>
            <a:r>
              <a:rPr lang="en-US" altLang="zh-CN" dirty="0">
                <a:latin typeface="宋体" pitchFamily="2" charset="-122"/>
              </a:rPr>
              <a:t>R3</a:t>
            </a:r>
            <a:r>
              <a:rPr lang="zh-CN" altLang="en-US" dirty="0">
                <a:latin typeface="宋体" pitchFamily="2" charset="-122"/>
              </a:rPr>
              <a:t>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14708"/>
              </p:ext>
            </p:extLst>
          </p:nvPr>
        </p:nvGraphicFramePr>
        <p:xfrm>
          <a:off x="409575" y="3344863"/>
          <a:ext cx="42100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公式" r:id="rId3" imgW="1549080" imgH="482400" progId="Equation.3">
                  <p:embed/>
                </p:oleObj>
              </mc:Choice>
              <mc:Fallback>
                <p:oleObj name="公式" r:id="rId3" imgW="1549080" imgH="4824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344863"/>
                        <a:ext cx="421005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1E665-73F8-4B4D-A03F-55B059F24ED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1259632" y="3356992"/>
            <a:ext cx="86409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59632" y="4005064"/>
            <a:ext cx="86409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24945"/>
              </p:ext>
            </p:extLst>
          </p:nvPr>
        </p:nvGraphicFramePr>
        <p:xfrm>
          <a:off x="536575" y="709613"/>
          <a:ext cx="7708900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Document" r:id="rId3" imgW="8316418" imgH="5400540" progId="Word.Document.8">
                  <p:embed/>
                </p:oleObj>
              </mc:Choice>
              <mc:Fallback>
                <p:oleObj name="Document" r:id="rId3" imgW="8316418" imgH="5400540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709613"/>
                        <a:ext cx="7708900" cy="499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B5D2D-CFEA-4C17-BC02-B2BD669CC20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4214810" y="4071942"/>
            <a:ext cx="3143272" cy="1071570"/>
          </a:xfrm>
          <a:prstGeom prst="wedgeRoundRectCallout">
            <a:avLst>
              <a:gd name="adj1" fmla="val -56438"/>
              <a:gd name="adj2" fmla="val -78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依据</a:t>
            </a:r>
            <a:r>
              <a:rPr lang="zh-CN" altLang="en-US" sz="2800" dirty="0" smtClean="0"/>
              <a:t>理论分析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人工解决问题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12725" y="192088"/>
            <a:ext cx="86773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7.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效果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）冗余减少</a:t>
            </a:r>
            <a:endParaRPr lang="zh-CN" altLang="en-US" dirty="0"/>
          </a:p>
          <a:p>
            <a:r>
              <a:rPr lang="zh-CN" altLang="en-US" dirty="0" smtClean="0">
                <a:latin typeface="Times New Roman" pitchFamily="18" charset="0"/>
              </a:rPr>
              <a:t>仍然存在多个</a:t>
            </a:r>
            <a:r>
              <a:rPr lang="en-US" altLang="zh-CN" dirty="0"/>
              <a:t>KH</a:t>
            </a:r>
            <a:r>
              <a:rPr lang="zh-CN" altLang="en-US" dirty="0">
                <a:latin typeface="Times New Roman" pitchFamily="18" charset="0"/>
              </a:rPr>
              <a:t>（三个分量值）；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同一课程的</a:t>
            </a:r>
            <a:r>
              <a:rPr lang="en-US" altLang="zh-CN" dirty="0">
                <a:solidFill>
                  <a:srgbClr val="FF0000"/>
                </a:solidFill>
              </a:rPr>
              <a:t>KM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XM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DZ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仅出现一次。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）避免了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原修改麻烦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OS</a:t>
            </a:r>
            <a:r>
              <a:rPr lang="zh-CN" altLang="en-US" dirty="0">
                <a:latin typeface="Times New Roman" pitchFamily="18" charset="0"/>
              </a:rPr>
              <a:t>换教师、修改</a:t>
            </a:r>
            <a:r>
              <a:rPr lang="en-US" altLang="zh-CN" dirty="0"/>
              <a:t>R</a:t>
            </a:r>
            <a:r>
              <a:rPr lang="en-US" altLang="zh-CN" baseline="-30000" dirty="0"/>
              <a:t>3</a:t>
            </a:r>
            <a:r>
              <a:rPr lang="zh-CN" altLang="en-US" dirty="0">
                <a:latin typeface="Times New Roman" pitchFamily="18" charset="0"/>
              </a:rPr>
              <a:t>中一个元组。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）避免了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原插入操作异常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新开课程无人选修仍可插入到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中（</a:t>
            </a:r>
            <a:r>
              <a:rPr lang="en-US" altLang="zh-CN" dirty="0"/>
              <a:t>R</a:t>
            </a:r>
            <a:r>
              <a:rPr lang="en-US" altLang="zh-CN" baseline="-30000" dirty="0"/>
              <a:t>3</a:t>
            </a:r>
            <a:r>
              <a:rPr lang="zh-CN" altLang="en-US" dirty="0">
                <a:latin typeface="Times New Roman" pitchFamily="18" charset="0"/>
              </a:rPr>
              <a:t>）。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）避免了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原删除异常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宋体" pitchFamily="2" charset="-122"/>
              </a:rPr>
              <a:t>删除学生信息在</a:t>
            </a:r>
            <a:r>
              <a:rPr lang="en-US" altLang="zh-CN" dirty="0"/>
              <a:t>R</a:t>
            </a:r>
            <a:r>
              <a:rPr lang="en-US" altLang="zh-CN" baseline="-30000" dirty="0"/>
              <a:t>2</a:t>
            </a:r>
            <a:r>
              <a:rPr lang="zh-CN" altLang="en-US" dirty="0">
                <a:latin typeface="宋体" pitchFamily="2" charset="-122"/>
              </a:rPr>
              <a:t>中进行，</a:t>
            </a:r>
            <a:r>
              <a:rPr lang="en-US" altLang="zh-CN" dirty="0"/>
              <a:t>R</a:t>
            </a:r>
            <a:r>
              <a:rPr lang="en-US" altLang="zh-CN" baseline="-30000" dirty="0"/>
              <a:t>3</a:t>
            </a:r>
            <a:r>
              <a:rPr lang="zh-CN" altLang="en-US" dirty="0">
                <a:latin typeface="宋体" pitchFamily="2" charset="-122"/>
              </a:rPr>
              <a:t>中的课程、教师数据不受影响。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877152"/>
              </p:ext>
            </p:extLst>
          </p:nvPr>
        </p:nvGraphicFramePr>
        <p:xfrm>
          <a:off x="361950" y="3862388"/>
          <a:ext cx="5549900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Document" r:id="rId3" imgW="8851028" imgH="4923167" progId="Word.Document.8">
                  <p:embed/>
                </p:oleObj>
              </mc:Choice>
              <mc:Fallback>
                <p:oleObj name="Document" r:id="rId3" imgW="8851028" imgH="4923167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3862388"/>
                        <a:ext cx="5549900" cy="309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39B9F-B13E-40DA-82E1-E46FEBABF58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715963"/>
            <a:ext cx="85344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ea typeface="黑体" pitchFamily="49" charset="-122"/>
              </a:rPr>
              <a:t>6.3.3 2NF</a:t>
            </a:r>
          </a:p>
          <a:p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</a:rPr>
              <a:t>定义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2800" dirty="0">
                <a:latin typeface="Times New Roman" pitchFamily="18" charset="0"/>
              </a:rPr>
              <a:t>任给</a:t>
            </a:r>
            <a:r>
              <a:rPr lang="en-US" altLang="zh-CN" sz="2800" dirty="0"/>
              <a:t>R</a:t>
            </a: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/>
              <a:t>U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dirty="0"/>
              <a:t>F</a:t>
            </a:r>
            <a:r>
              <a:rPr lang="zh-CN" altLang="en-US" sz="2800" dirty="0">
                <a:latin typeface="Times New Roman" pitchFamily="18" charset="0"/>
              </a:rPr>
              <a:t>），若</a:t>
            </a:r>
            <a:r>
              <a:rPr lang="en-US" altLang="zh-CN" sz="2800" dirty="0"/>
              <a:t>R</a:t>
            </a:r>
            <a:r>
              <a:rPr lang="en-US" altLang="zh-CN" sz="2800" dirty="0">
                <a:latin typeface="Times New Roman" pitchFamily="18" charset="0"/>
              </a:rPr>
              <a:t>∈</a:t>
            </a:r>
            <a:r>
              <a:rPr lang="en-US" altLang="zh-CN" sz="2800" dirty="0"/>
              <a:t>1NF</a:t>
            </a:r>
            <a:r>
              <a:rPr lang="zh-CN" altLang="en-US" sz="2800" dirty="0">
                <a:latin typeface="Times New Roman" pitchFamily="18" charset="0"/>
              </a:rPr>
              <a:t>，且每个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非主属性</a:t>
            </a:r>
            <a:r>
              <a:rPr lang="zh-CN" altLang="en-US" sz="2800" dirty="0" smtClean="0">
                <a:latin typeface="Times New Roman" pitchFamily="18" charset="0"/>
              </a:rPr>
              <a:t>都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完全</a:t>
            </a:r>
            <a:r>
              <a:rPr lang="zh-CN" altLang="en-US" sz="2800" dirty="0" smtClean="0"/>
              <a:t>函数依赖</a:t>
            </a:r>
            <a:r>
              <a:rPr lang="zh-CN" altLang="en-US" sz="2800" dirty="0">
                <a:latin typeface="Times New Roman" pitchFamily="18" charset="0"/>
              </a:rPr>
              <a:t>于候选码，则</a:t>
            </a:r>
            <a:r>
              <a:rPr lang="en-US" altLang="zh-CN" sz="2800" dirty="0"/>
              <a:t>R</a:t>
            </a:r>
            <a:r>
              <a:rPr lang="en-US" altLang="zh-CN" sz="2800" dirty="0">
                <a:latin typeface="Times New Roman" pitchFamily="18" charset="0"/>
              </a:rPr>
              <a:t>∈</a:t>
            </a:r>
            <a:r>
              <a:rPr lang="en-US" altLang="zh-CN" sz="2800" dirty="0"/>
              <a:t>2NF</a:t>
            </a:r>
            <a:r>
              <a:rPr lang="zh-CN" altLang="en-US" sz="2800" dirty="0">
                <a:latin typeface="Times New Roman" pitchFamily="18" charset="0"/>
              </a:rPr>
              <a:t>。</a:t>
            </a:r>
          </a:p>
          <a:p>
            <a:endParaRPr lang="zh-CN" altLang="en-US" sz="2800" dirty="0">
              <a:latin typeface="Times New Roman" pitchFamily="18" charset="0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换言之：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2NF</a:t>
            </a:r>
            <a:r>
              <a:rPr lang="zh-CN" altLang="en-US" sz="2800" dirty="0">
                <a:solidFill>
                  <a:srgbClr val="3333FF"/>
                </a:solidFill>
                <a:latin typeface="Times New Roman" pitchFamily="18" charset="0"/>
              </a:rPr>
              <a:t>不允许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中有这样的函数依赖“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Y”,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其中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是码的</a:t>
            </a:r>
            <a:r>
              <a:rPr lang="zh-CN" altLang="en-US" sz="2800" dirty="0">
                <a:solidFill>
                  <a:srgbClr val="3333FF"/>
                </a:solidFill>
                <a:latin typeface="Times New Roman" pitchFamily="18" charset="0"/>
              </a:rPr>
              <a:t>真子集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是</a:t>
            </a:r>
            <a:r>
              <a:rPr lang="zh-CN" altLang="en-US" sz="2800" dirty="0">
                <a:solidFill>
                  <a:srgbClr val="3333FF"/>
                </a:solidFill>
                <a:latin typeface="Times New Roman" pitchFamily="18" charset="0"/>
              </a:rPr>
              <a:t>非主属性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B71AE-130C-450B-A279-192ACBC1147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1026"/>
          <p:cNvSpPr txBox="1">
            <a:spLocks noChangeArrowheads="1"/>
          </p:cNvSpPr>
          <p:nvPr/>
        </p:nvSpPr>
        <p:spPr bwMode="auto">
          <a:xfrm>
            <a:off x="228600" y="228600"/>
            <a:ext cx="85344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/>
              <a:t>R</a:t>
            </a:r>
            <a:r>
              <a:rPr lang="en-US" altLang="zh-CN" baseline="-30000"/>
              <a:t>2</a:t>
            </a:r>
            <a:endParaRPr lang="en-US" altLang="zh-CN"/>
          </a:p>
          <a:p>
            <a:r>
              <a:rPr lang="zh-CN" altLang="en-US">
                <a:latin typeface="Times New Roman" pitchFamily="18" charset="0"/>
              </a:rPr>
              <a:t>候选码：（</a:t>
            </a:r>
            <a:r>
              <a:rPr lang="en-US" altLang="zh-CN"/>
              <a:t>XH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/>
              <a:t>KH</a:t>
            </a:r>
            <a:r>
              <a:rPr lang="zh-CN" altLang="en-US">
                <a:latin typeface="Times New Roman" pitchFamily="18" charset="0"/>
              </a:rPr>
              <a:t>）</a:t>
            </a:r>
            <a:endParaRPr lang="zh-CN" altLang="en-US"/>
          </a:p>
          <a:p>
            <a:r>
              <a:rPr lang="zh-CN" altLang="en-US">
                <a:latin typeface="Times New Roman" pitchFamily="18" charset="0"/>
              </a:rPr>
              <a:t>非主属性：</a:t>
            </a:r>
            <a:r>
              <a:rPr lang="en-US" altLang="zh-CN"/>
              <a:t>CJ</a:t>
            </a:r>
          </a:p>
          <a:p>
            <a:r>
              <a:rPr lang="en-US" altLang="zh-CN"/>
              <a:t>fd</a:t>
            </a:r>
            <a:r>
              <a:rPr lang="zh-CN" altLang="en-US">
                <a:latin typeface="Times New Roman" pitchFamily="18" charset="0"/>
              </a:rPr>
              <a:t>：</a:t>
            </a:r>
            <a:endParaRPr lang="zh-CN" altLang="en-US"/>
          </a:p>
          <a:p>
            <a:r>
              <a:rPr lang="zh-CN" altLang="en-US">
                <a:latin typeface="宋体" pitchFamily="2" charset="-122"/>
              </a:rPr>
              <a:t>∴</a:t>
            </a:r>
            <a:r>
              <a:rPr lang="en-US" altLang="zh-CN"/>
              <a:t>R</a:t>
            </a:r>
            <a:r>
              <a:rPr lang="en-US" altLang="zh-CN" baseline="-30000"/>
              <a:t>2</a:t>
            </a:r>
            <a:r>
              <a:rPr lang="en-US" altLang="zh-CN">
                <a:latin typeface="宋体" pitchFamily="2" charset="-122"/>
              </a:rPr>
              <a:t>∈</a:t>
            </a:r>
            <a:r>
              <a:rPr lang="en-US" altLang="zh-CN"/>
              <a:t>2NF </a:t>
            </a:r>
          </a:p>
          <a:p>
            <a:pPr algn="just"/>
            <a:r>
              <a:rPr lang="en-US" altLang="zh-CN"/>
              <a:t>2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/>
              <a:t>R</a:t>
            </a:r>
            <a:r>
              <a:rPr lang="en-US" altLang="zh-CN" baseline="-30000"/>
              <a:t>3</a:t>
            </a:r>
            <a:r>
              <a:rPr lang="zh-CN" altLang="en-US">
                <a:latin typeface="Times New Roman" pitchFamily="18" charset="0"/>
              </a:rPr>
              <a:t>中：</a:t>
            </a:r>
            <a:endParaRPr lang="zh-CN" altLang="en-US"/>
          </a:p>
          <a:p>
            <a:pPr algn="just"/>
            <a:r>
              <a:rPr lang="zh-CN" altLang="en-US">
                <a:latin typeface="Times New Roman" pitchFamily="18" charset="0"/>
              </a:rPr>
              <a:t>候选码：</a:t>
            </a:r>
            <a:r>
              <a:rPr lang="en-US" altLang="zh-CN"/>
              <a:t>KH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/>
              <a:t>KM</a:t>
            </a:r>
          </a:p>
          <a:p>
            <a:pPr algn="just"/>
            <a:r>
              <a:rPr lang="zh-CN" altLang="en-US">
                <a:latin typeface="Times New Roman" pitchFamily="18" charset="0"/>
              </a:rPr>
              <a:t>非主属性：</a:t>
            </a:r>
            <a:r>
              <a:rPr lang="en-US" altLang="zh-CN"/>
              <a:t>XM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/>
              <a:t>DZ</a:t>
            </a:r>
          </a:p>
          <a:p>
            <a:pPr algn="just"/>
            <a:r>
              <a:rPr lang="en-US" altLang="zh-CN"/>
              <a:t>fd</a:t>
            </a:r>
            <a:r>
              <a:rPr lang="zh-CN" altLang="en-US">
                <a:latin typeface="Times New Roman" pitchFamily="18" charset="0"/>
              </a:rPr>
              <a:t>：</a:t>
            </a:r>
          </a:p>
          <a:p>
            <a:pPr algn="just"/>
            <a:endParaRPr lang="zh-CN" altLang="en-US"/>
          </a:p>
          <a:p>
            <a:r>
              <a:rPr lang="zh-CN" altLang="en-US">
                <a:latin typeface="宋体" pitchFamily="2" charset="-122"/>
              </a:rPr>
              <a:t>∴根据定义：</a:t>
            </a:r>
            <a:r>
              <a:rPr lang="en-US" altLang="zh-CN"/>
              <a:t>R</a:t>
            </a:r>
            <a:r>
              <a:rPr lang="en-US" altLang="zh-CN" baseline="-30000"/>
              <a:t>3</a:t>
            </a:r>
            <a:r>
              <a:rPr lang="en-US" altLang="zh-CN">
                <a:latin typeface="宋体" pitchFamily="2" charset="-122"/>
              </a:rPr>
              <a:t>∈</a:t>
            </a:r>
            <a:r>
              <a:rPr lang="en-US" altLang="zh-CN"/>
              <a:t>2NF 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altLang="zh-CN">
              <a:latin typeface="Arial" pitchFamily="34" charset="0"/>
              <a:ea typeface="仿宋_GB2312"/>
              <a:cs typeface="仿宋_GB231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例：关系模式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），码为</a:t>
            </a:r>
            <a:r>
              <a:rPr lang="en-US" altLang="zh-CN">
                <a:latin typeface="Times New Roman" pitchFamily="18" charset="0"/>
              </a:rPr>
              <a:t>AB</a:t>
            </a:r>
            <a:r>
              <a:rPr lang="zh-CN" altLang="en-US">
                <a:latin typeface="Times New Roman" pitchFamily="18" charset="0"/>
              </a:rPr>
              <a:t>，给出它的一个函数依赖集，使得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属于</a:t>
            </a:r>
            <a:r>
              <a:rPr lang="en-US" altLang="zh-CN">
                <a:latin typeface="Times New Roman" pitchFamily="18" charset="0"/>
              </a:rPr>
              <a:t>1NF</a:t>
            </a:r>
            <a:r>
              <a:rPr lang="zh-CN" altLang="en-US">
                <a:latin typeface="Times New Roman" pitchFamily="18" charset="0"/>
              </a:rPr>
              <a:t>而不属于</a:t>
            </a:r>
            <a:r>
              <a:rPr lang="en-US" altLang="zh-CN">
                <a:latin typeface="Times New Roman" pitchFamily="18" charset="0"/>
              </a:rPr>
              <a:t>2NF</a:t>
            </a: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914400" y="1371600"/>
          <a:ext cx="19907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位图图像" r:id="rId3" imgW="1991003" imgH="343039" progId="PBrush">
                  <p:embed/>
                </p:oleObj>
              </mc:Choice>
              <mc:Fallback>
                <p:oleObj name="位图图像" r:id="rId3" imgW="1991003" imgH="343039" progId="PBrush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19907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25"/>
          <p:cNvGraphicFramePr>
            <a:graphicFrameLocks noChangeAspect="1"/>
          </p:cNvGraphicFramePr>
          <p:nvPr/>
        </p:nvGraphicFramePr>
        <p:xfrm>
          <a:off x="838200" y="3162300"/>
          <a:ext cx="6707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位图图像" r:id="rId5" imgW="6706536" imgH="495369" progId="PBrush">
                  <p:embed/>
                </p:oleObj>
              </mc:Choice>
              <mc:Fallback>
                <p:oleObj name="位图图像" r:id="rId5" imgW="6706536" imgH="495369" progId="PBrush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62300"/>
                        <a:ext cx="6707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1031"/>
          <p:cNvSpPr>
            <a:spLocks noChangeArrowheads="1"/>
          </p:cNvSpPr>
          <p:nvPr/>
        </p:nvSpPr>
        <p:spPr bwMode="auto">
          <a:xfrm>
            <a:off x="228600" y="6019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答案：</a:t>
            </a:r>
            <a:r>
              <a:rPr lang="en-US" altLang="zh-CN">
                <a:latin typeface="Times New Roman" pitchFamily="18" charset="0"/>
              </a:rPr>
              <a:t>AB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CD,     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934DD-A06B-41B6-8CB1-438189F0B05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429125" y="642938"/>
          <a:ext cx="2500332" cy="2428890"/>
        </p:xfrm>
        <a:graphic>
          <a:graphicData uri="http://schemas.openxmlformats.org/drawingml/2006/table">
            <a:tbl>
              <a:tblPr/>
              <a:tblGrid>
                <a:gridCol w="62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R2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XH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KH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CJ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R3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KH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KM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XM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DZ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5143500" y="6072188"/>
            <a:ext cx="1714500" cy="612775"/>
          </a:xfrm>
          <a:prstGeom prst="wedgeRoundRectCallout">
            <a:avLst>
              <a:gd name="adj1" fmla="val -102672"/>
              <a:gd name="adj2" fmla="val -249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答案之一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88925" y="774700"/>
            <a:ext cx="832802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问题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）冗余仍存在</a:t>
            </a:r>
            <a:endParaRPr lang="zh-CN" altLang="en-US" dirty="0"/>
          </a:p>
          <a:p>
            <a:r>
              <a:rPr lang="en-US" altLang="zh-CN" dirty="0"/>
              <a:t>R2</a:t>
            </a:r>
            <a:r>
              <a:rPr lang="zh-CN" altLang="en-US" dirty="0">
                <a:latin typeface="Times New Roman" pitchFamily="18" charset="0"/>
              </a:rPr>
              <a:t>：同一课程多人选修，</a:t>
            </a:r>
            <a:r>
              <a:rPr lang="en-US" altLang="zh-CN" dirty="0"/>
              <a:t>KH</a:t>
            </a:r>
            <a:r>
              <a:rPr lang="zh-CN" altLang="en-US" dirty="0">
                <a:latin typeface="Times New Roman" pitchFamily="18" charset="0"/>
              </a:rPr>
              <a:t>冗余（必要冗余）。</a:t>
            </a:r>
            <a:endParaRPr lang="zh-CN" altLang="en-US" dirty="0"/>
          </a:p>
          <a:p>
            <a:r>
              <a:rPr lang="en-US" altLang="zh-CN" dirty="0"/>
              <a:t>R3</a:t>
            </a:r>
            <a:r>
              <a:rPr lang="zh-CN" altLang="en-US" dirty="0">
                <a:latin typeface="Times New Roman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一教师讲授多门课程，</a:t>
            </a:r>
            <a:r>
              <a:rPr lang="en-US" altLang="zh-CN" dirty="0">
                <a:solidFill>
                  <a:srgbClr val="FF0000"/>
                </a:solidFill>
              </a:rPr>
              <a:t>XM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DZ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冗余。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）修改麻烦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教师搬家，</a:t>
            </a:r>
            <a:r>
              <a:rPr lang="zh-CN" altLang="en-US" dirty="0">
                <a:latin typeface="Times New Roman" pitchFamily="18" charset="0"/>
              </a:rPr>
              <a:t>修改多个元组。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）插入操作异常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新教师报到，</a:t>
            </a:r>
            <a:r>
              <a:rPr lang="zh-CN" altLang="en-US" dirty="0">
                <a:latin typeface="Times New Roman" pitchFamily="18" charset="0"/>
              </a:rPr>
              <a:t>未承担任何教学任务，教师信息不能进入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）删除异常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删去课程信息，</a:t>
            </a:r>
            <a:r>
              <a:rPr lang="zh-CN" altLang="en-US" dirty="0">
                <a:latin typeface="宋体" pitchFamily="2" charset="-122"/>
              </a:rPr>
              <a:t>同时会删去教师信息。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3A3D1-5FAF-49D9-804B-BA61EA0F138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643563" y="4000500"/>
          <a:ext cx="2500332" cy="2428890"/>
        </p:xfrm>
        <a:graphic>
          <a:graphicData uri="http://schemas.openxmlformats.org/drawingml/2006/table">
            <a:tbl>
              <a:tblPr/>
              <a:tblGrid>
                <a:gridCol w="62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R2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XH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KH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CJ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R3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KH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KM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XM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DZ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857224" y="5000636"/>
            <a:ext cx="4434856" cy="969838"/>
          </a:xfrm>
          <a:prstGeom prst="wedgeRoundRectCallout">
            <a:avLst>
              <a:gd name="adj1" fmla="val -26087"/>
              <a:gd name="adj2" fmla="val -82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教师的基本信息与任课关系并存于一张表，</a:t>
            </a:r>
            <a:r>
              <a:rPr lang="zh-CN" altLang="en-US" i="1" dirty="0" smtClean="0"/>
              <a:t>主题不单一！！！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152400" y="728663"/>
            <a:ext cx="8763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8088" bIns="38088">
            <a:spAutoFit/>
          </a:bodyPr>
          <a:lstStyle/>
          <a:p>
            <a:pPr algn="just"/>
            <a:r>
              <a:rPr lang="en-US" altLang="zh-CN" b="1">
                <a:latin typeface="Times New Roman" pitchFamily="18" charset="0"/>
                <a:ea typeface="黑体" pitchFamily="49" charset="-122"/>
              </a:rPr>
              <a:t>6.1.3  R(U</a:t>
            </a:r>
            <a:r>
              <a:rPr lang="zh-CN" altLang="en-US" b="1">
                <a:latin typeface="Times New Roman" pitchFamily="18" charset="0"/>
                <a:ea typeface="黑体" pitchFamily="49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黑体" pitchFamily="49" charset="-122"/>
              </a:rPr>
              <a:t>F)</a:t>
            </a:r>
            <a:r>
              <a:rPr lang="zh-CN" altLang="en-US" b="1">
                <a:latin typeface="Times New Roman" pitchFamily="18" charset="0"/>
                <a:ea typeface="黑体" pitchFamily="49" charset="-122"/>
              </a:rPr>
              <a:t>存在问题</a:t>
            </a:r>
          </a:p>
          <a:p>
            <a:pPr algn="just" eaLnBrk="0" hangingPunct="0"/>
            <a:r>
              <a:rPr lang="en-US" altLang="zh-CN">
                <a:latin typeface="Times New Roman" pitchFamily="18" charset="0"/>
              </a:rPr>
              <a:t>R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</a:t>
            </a:r>
            <a:endParaRPr lang="zh-CN" altLang="en-US"/>
          </a:p>
          <a:p>
            <a:pPr eaLnBrk="0" hangingPunct="0"/>
            <a:endParaRPr lang="en-US" altLang="zh-CN">
              <a:latin typeface="Times New Roman" pitchFamily="18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991663"/>
              </p:ext>
            </p:extLst>
          </p:nvPr>
        </p:nvGraphicFramePr>
        <p:xfrm>
          <a:off x="1071563" y="1639888"/>
          <a:ext cx="7032625" cy="430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Document" r:id="rId3" imgW="7584427" imgH="4664922" progId="Word.Document.8">
                  <p:embed/>
                </p:oleObj>
              </mc:Choice>
              <mc:Fallback>
                <p:oleObj name="Document" r:id="rId3" imgW="7584427" imgH="4664922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39888"/>
                        <a:ext cx="7032625" cy="430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9388" y="5518150"/>
            <a:ext cx="4487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XM</a:t>
            </a:r>
            <a:r>
              <a:rPr lang="zh-CN" altLang="en-US" dirty="0" smtClean="0"/>
              <a:t>：教师姓名</a:t>
            </a:r>
            <a:r>
              <a:rPr lang="zh-CN" altLang="en-US" dirty="0"/>
              <a:t>，</a:t>
            </a:r>
            <a:r>
              <a:rPr lang="en-US" altLang="zh-CN" dirty="0" smtClean="0"/>
              <a:t>DZ</a:t>
            </a:r>
            <a:r>
              <a:rPr lang="zh-CN" altLang="en-US" dirty="0" smtClean="0"/>
              <a:t>：教师地址</a:t>
            </a:r>
            <a:endParaRPr lang="zh-CN" altLang="en-US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50825" y="6154738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问题存在于何处？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771775" y="616585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操作之中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211638" y="616585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何种操作？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867400" y="6186488"/>
            <a:ext cx="167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“</a:t>
            </a:r>
            <a:r>
              <a:rPr lang="zh-CN" altLang="en-US" dirty="0"/>
              <a:t>更新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操作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233C3-90D0-42D7-BC64-608392F4B3F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7143768" y="1714488"/>
            <a:ext cx="1785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 smtClean="0"/>
              <a:t>一门课只有一名任课教师，一名教师可讲授多门课程</a:t>
            </a:r>
            <a:endParaRPr lang="zh-CN" altLang="en-US" sz="2800" b="1" i="1" dirty="0"/>
          </a:p>
        </p:txBody>
      </p:sp>
      <p:sp>
        <p:nvSpPr>
          <p:cNvPr id="11" name="圆角矩形标注 10"/>
          <p:cNvSpPr/>
          <p:nvPr/>
        </p:nvSpPr>
        <p:spPr>
          <a:xfrm>
            <a:off x="6915136" y="5250015"/>
            <a:ext cx="2000264" cy="612648"/>
          </a:xfrm>
          <a:prstGeom prst="wedgeRoundRectCallout">
            <a:avLst>
              <a:gd name="adj1" fmla="val -38173"/>
              <a:gd name="adj2" fmla="val 959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增、删、改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4835500" y="5250015"/>
            <a:ext cx="1714512" cy="714380"/>
          </a:xfrm>
          <a:prstGeom prst="wedgeRoundRectCallout">
            <a:avLst>
              <a:gd name="adj1" fmla="val -66890"/>
              <a:gd name="adj2" fmla="val -867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结构是否合理？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3" grpId="0"/>
      <p:bldP spid="9224" grpId="0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内容占位符 3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b="1" dirty="0" smtClean="0">
                <a:latin typeface="Arial" pitchFamily="34" charset="0"/>
                <a:ea typeface="黑体" pitchFamily="49" charset="-122"/>
              </a:rPr>
              <a:t>原因</a:t>
            </a:r>
            <a:endParaRPr lang="zh-CN" altLang="en-US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非主属性</a:t>
            </a:r>
            <a:r>
              <a:rPr lang="zh-CN" altLang="en-US" dirty="0" smtClean="0">
                <a:latin typeface="Times New Roman" pitchFamily="18" charset="0"/>
              </a:rPr>
              <a:t>对候选码的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传递</a:t>
            </a:r>
            <a:r>
              <a:rPr lang="en-US" altLang="zh-CN" dirty="0" err="1" smtClean="0">
                <a:solidFill>
                  <a:srgbClr val="FF0000"/>
                </a:solidFill>
              </a:rPr>
              <a:t>fd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 smtClean="0"/>
              <a:t>R3</a:t>
            </a:r>
            <a:r>
              <a:rPr lang="zh-CN" altLang="en-US" dirty="0" smtClean="0">
                <a:latin typeface="Times New Roman" pitchFamily="18" charset="0"/>
              </a:rPr>
              <a:t>中：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候选码：</a:t>
            </a:r>
            <a:r>
              <a:rPr lang="en-US" altLang="zh-CN" dirty="0" smtClean="0"/>
              <a:t>KH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/>
              <a:t>KM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非主属性：</a:t>
            </a:r>
            <a:r>
              <a:rPr lang="en-US" altLang="zh-CN" dirty="0" smtClean="0"/>
              <a:t>XM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/>
              <a:t>DZ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 err="1" smtClean="0"/>
              <a:t>fd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/>
              <a:t>KH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/>
              <a:t>XM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/>
              <a:t>XM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/>
              <a:t>DZ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/>
              <a:t>XM      KH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dirty="0" smtClean="0">
              <a:latin typeface="宋体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dirty="0" smtClean="0">
                <a:latin typeface="宋体" pitchFamily="2" charset="-122"/>
              </a:rPr>
              <a:t>∴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5A961-0A01-4A78-966E-A6B1931B37F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1357313" y="4071938"/>
          <a:ext cx="2971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r:id="rId3" imgW="876300" imgH="203200" progId="Equation.3">
                  <p:embed/>
                </p:oleObj>
              </mc:Choice>
              <mc:Fallback>
                <p:oleObj r:id="rId3" imgW="876300" imgH="2032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071938"/>
                        <a:ext cx="2971800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025"/>
          <p:cNvGraphicFramePr>
            <a:graphicFrameLocks noChangeAspect="1"/>
          </p:cNvGraphicFramePr>
          <p:nvPr/>
        </p:nvGraphicFramePr>
        <p:xfrm>
          <a:off x="5105400" y="3357563"/>
          <a:ext cx="609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5" r:id="rId5" imgW="522732" imgH="181356" progId="Word.Picture.8">
                  <p:embed/>
                </p:oleObj>
              </mc:Choice>
              <mc:Fallback>
                <p:oleObj r:id="rId5" imgW="522732" imgH="181356" progId="Word.Picture.8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5105400" y="3357563"/>
                        <a:ext cx="6096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86438" y="1357313"/>
          <a:ext cx="2500332" cy="971556"/>
        </p:xfrm>
        <a:graphic>
          <a:graphicData uri="http://schemas.openxmlformats.org/drawingml/2006/table">
            <a:tbl>
              <a:tblPr/>
              <a:tblGrid>
                <a:gridCol w="62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R3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KH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KM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XM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DZ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88925" y="747713"/>
            <a:ext cx="8550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4.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投影分解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消去非主属性对码的传递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宋体" pitchFamily="2" charset="-122"/>
              </a:rPr>
              <a:t>策略是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使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传递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的动作</a:t>
            </a:r>
            <a:r>
              <a:rPr lang="zh-CN" altLang="en-US" dirty="0">
                <a:latin typeface="宋体" pitchFamily="2" charset="-122"/>
              </a:rPr>
              <a:t>不在表内发生。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13314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032900"/>
              </p:ext>
            </p:extLst>
          </p:nvPr>
        </p:nvGraphicFramePr>
        <p:xfrm>
          <a:off x="914400" y="2001838"/>
          <a:ext cx="6921500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Document" r:id="rId3" imgW="7337550" imgH="4783860" progId="Word.Document.8">
                  <p:embed/>
                </p:oleObj>
              </mc:Choice>
              <mc:Fallback>
                <p:oleObj name="Document" r:id="rId3" imgW="7337550" imgH="4783860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01838"/>
                        <a:ext cx="6921500" cy="449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8316913" y="15398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061F1-193C-4F41-A811-14A1861854D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65125" y="715963"/>
            <a:ext cx="8397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5.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效果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）冗余有条件地减少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一个教师讲授课程多时，冗余减少（如一个教师讲</a:t>
            </a: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门课，则减少</a:t>
            </a: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en-US" altLang="zh-CN" dirty="0"/>
              <a:t>DZ</a:t>
            </a:r>
            <a:r>
              <a:rPr lang="zh-CN" altLang="en-US" dirty="0">
                <a:latin typeface="Times New Roman" pitchFamily="18" charset="0"/>
              </a:rPr>
              <a:t>分量值）。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）避免了原修改麻烦（地址）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）避免了原插入异常（教师）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宋体" pitchFamily="2" charset="-122"/>
              </a:rPr>
              <a:t>）避免了原删除异常</a:t>
            </a:r>
            <a:r>
              <a:rPr lang="zh-CN" altLang="en-US" dirty="0"/>
              <a:t>（课程）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E01BA-D63B-4F6C-B8C9-4EFE72DEC92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2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45636"/>
              </p:ext>
            </p:extLst>
          </p:nvPr>
        </p:nvGraphicFramePr>
        <p:xfrm>
          <a:off x="914400" y="3279775"/>
          <a:ext cx="6921500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Document" r:id="rId3" imgW="7337550" imgH="4783860" progId="Word.Document.8">
                  <p:embed/>
                </p:oleObj>
              </mc:Choice>
              <mc:Fallback>
                <p:oleObj name="Document" r:id="rId3" imgW="7337550" imgH="4783860" progId="Word.Document.8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9775"/>
                        <a:ext cx="6921500" cy="449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2725" y="708025"/>
            <a:ext cx="8550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6.3.4 3NF</a:t>
            </a:r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定义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任给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</a:t>
            </a:r>
            <a:r>
              <a:rPr lang="zh-CN" altLang="en-US" dirty="0">
                <a:latin typeface="Times New Roman" pitchFamily="18" charset="0"/>
              </a:rPr>
              <a:t>），若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不存在</a:t>
            </a:r>
            <a:r>
              <a:rPr lang="zh-CN" altLang="en-US" dirty="0">
                <a:latin typeface="Times New Roman" pitchFamily="18" charset="0"/>
              </a:rPr>
              <a:t>这样的码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</a:rPr>
              <a:t>、属性</a:t>
            </a:r>
            <a:r>
              <a:rPr lang="zh-CN" altLang="en-US" dirty="0">
                <a:latin typeface="Times New Roman" pitchFamily="18" charset="0"/>
              </a:rPr>
              <a:t>组</a:t>
            </a:r>
            <a:r>
              <a:rPr lang="en-US" altLang="zh-CN" dirty="0">
                <a:latin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</a:rPr>
              <a:t>及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非主属性</a:t>
            </a:r>
            <a:r>
              <a:rPr lang="en-US" altLang="zh-CN" dirty="0">
                <a:latin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不包含于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</a:rPr>
              <a:t>），使得</a:t>
            </a:r>
            <a:r>
              <a:rPr lang="en-US" altLang="zh-CN" dirty="0">
                <a:latin typeface="Times New Roman" pitchFamily="18" charset="0"/>
              </a:rPr>
              <a:t>X —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Y</a:t>
            </a:r>
            <a:r>
              <a:rPr lang="zh-CN" altLang="en-US" dirty="0">
                <a:latin typeface="Times New Roman" pitchFamily="18" charset="0"/>
              </a:rPr>
              <a:t>，（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Y—/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）， </a:t>
            </a:r>
            <a:r>
              <a:rPr lang="en-US" altLang="zh-CN" dirty="0">
                <a:latin typeface="Times New Roman" pitchFamily="18" charset="0"/>
              </a:rPr>
              <a:t>Y —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Z</a:t>
            </a:r>
            <a:r>
              <a:rPr lang="zh-CN" altLang="en-US" dirty="0">
                <a:latin typeface="Times New Roman" pitchFamily="18" charset="0"/>
              </a:rPr>
              <a:t>成立，则</a:t>
            </a:r>
            <a:r>
              <a:rPr lang="en-US" altLang="zh-CN" dirty="0"/>
              <a:t>R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3NF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8604696" y="6094561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8604696" y="494116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1A0AB-F585-43F6-858F-2B303C0235C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圆角矩形标注 5"/>
          <p:cNvSpPr/>
          <p:nvPr/>
        </p:nvSpPr>
        <p:spPr>
          <a:xfrm>
            <a:off x="5220072" y="2348880"/>
            <a:ext cx="1044116" cy="612648"/>
          </a:xfrm>
          <a:prstGeom prst="wedgeRoundRectCallout">
            <a:avLst>
              <a:gd name="adj1" fmla="val -85005"/>
              <a:gd name="adj2" fmla="val -764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传递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67081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51520" y="4442336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</a:rPr>
              <a:t>任给</a:t>
            </a:r>
            <a:r>
              <a:rPr lang="en-US" altLang="zh-CN" dirty="0" smtClean="0"/>
              <a:t>R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/>
              <a:t>U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/>
              <a:t>F</a:t>
            </a:r>
            <a:r>
              <a:rPr lang="zh-CN" altLang="en-US" dirty="0" smtClean="0">
                <a:latin typeface="Times New Roman" pitchFamily="18" charset="0"/>
              </a:rPr>
              <a:t>），若</a:t>
            </a:r>
            <a:r>
              <a:rPr lang="en-US" altLang="zh-CN" dirty="0" smtClean="0"/>
              <a:t>R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en-US" altLang="zh-CN" dirty="0" smtClean="0"/>
              <a:t>2NF</a:t>
            </a:r>
            <a:r>
              <a:rPr lang="zh-CN" altLang="en-US" dirty="0" smtClean="0">
                <a:latin typeface="Times New Roman" pitchFamily="18" charset="0"/>
              </a:rPr>
              <a:t>，且其每一个非主属性都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</a:rPr>
              <a:t>不</a:t>
            </a:r>
            <a:r>
              <a:rPr lang="zh-CN" altLang="en-US" dirty="0" smtClean="0">
                <a:latin typeface="Times New Roman" pitchFamily="18" charset="0"/>
              </a:rPr>
              <a:t>传递</a:t>
            </a:r>
            <a:r>
              <a:rPr lang="en-US" altLang="zh-CN" dirty="0" err="1" smtClean="0"/>
              <a:t>fd</a:t>
            </a:r>
            <a:r>
              <a:rPr lang="zh-CN" altLang="en-US" dirty="0" smtClean="0">
                <a:latin typeface="Times New Roman" pitchFamily="18" charset="0"/>
              </a:rPr>
              <a:t>于候选码，则</a:t>
            </a:r>
            <a:r>
              <a:rPr lang="en-US" altLang="zh-CN" dirty="0" smtClean="0"/>
              <a:t>R</a:t>
            </a:r>
            <a:r>
              <a:rPr lang="en-US" altLang="zh-CN" dirty="0" smtClean="0">
                <a:latin typeface="Times New Roman" pitchFamily="18" charset="0"/>
              </a:rPr>
              <a:t>∈</a:t>
            </a:r>
            <a:r>
              <a:rPr lang="en-US" altLang="zh-CN" dirty="0" smtClean="0"/>
              <a:t>3NF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  <a:p>
            <a:endParaRPr lang="zh-CN" altLang="en-US" dirty="0" smtClean="0">
              <a:latin typeface="Times New Roman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理解：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3NF</a:t>
            </a:r>
            <a:r>
              <a:rPr lang="zh-CN" altLang="en-US" dirty="0" smtClean="0">
                <a:solidFill>
                  <a:srgbClr val="3333FF"/>
                </a:solidFill>
                <a:latin typeface="Times New Roman" pitchFamily="18" charset="0"/>
              </a:rPr>
              <a:t>不允许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中有这样的非平凡函数依赖“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X —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 Y”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，其中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rgbClr val="3333FF"/>
                </a:solidFill>
                <a:latin typeface="Times New Roman" pitchFamily="18" charset="0"/>
              </a:rPr>
              <a:t>不包含码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是</a:t>
            </a:r>
            <a:r>
              <a:rPr lang="zh-CN" altLang="en-US" dirty="0" smtClean="0">
                <a:solidFill>
                  <a:srgbClr val="3333FF"/>
                </a:solidFill>
                <a:latin typeface="Times New Roman" pitchFamily="18" charset="0"/>
              </a:rPr>
              <a:t>非主属性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76256" y="2348880"/>
            <a:ext cx="1944340" cy="720080"/>
          </a:xfrm>
          <a:prstGeom prst="wedgeRoundRectCallout">
            <a:avLst>
              <a:gd name="adj1" fmla="val -85005"/>
              <a:gd name="adj2" fmla="val -764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比传递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范围更广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3075"/>
          <p:cNvSpPr txBox="1">
            <a:spLocks noChangeArrowheads="1"/>
          </p:cNvSpPr>
          <p:nvPr/>
        </p:nvSpPr>
        <p:spPr bwMode="auto">
          <a:xfrm>
            <a:off x="228600" y="727075"/>
            <a:ext cx="870267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R</a:t>
            </a:r>
            <a:r>
              <a:rPr lang="en-US" altLang="zh-CN" baseline="-30000" dirty="0"/>
              <a:t>4</a:t>
            </a:r>
            <a:r>
              <a:rPr lang="zh-CN" altLang="en-US" dirty="0">
                <a:latin typeface="Times New Roman" pitchFamily="18" charset="0"/>
              </a:rPr>
              <a:t>．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候选码：</a:t>
            </a:r>
            <a:r>
              <a:rPr lang="en-US" altLang="zh-CN" dirty="0"/>
              <a:t>KH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KM</a:t>
            </a:r>
          </a:p>
          <a:p>
            <a:r>
              <a:rPr lang="zh-CN" altLang="en-US" dirty="0">
                <a:latin typeface="Times New Roman" pitchFamily="18" charset="0"/>
              </a:rPr>
              <a:t>非主属性：</a:t>
            </a:r>
            <a:r>
              <a:rPr lang="en-US" altLang="zh-CN" dirty="0"/>
              <a:t>XM</a:t>
            </a:r>
          </a:p>
          <a:p>
            <a:r>
              <a:rPr lang="en-US" altLang="zh-CN" dirty="0">
                <a:latin typeface="Times New Roman" pitchFamily="18" charset="0"/>
              </a:rPr>
              <a:t>∵</a:t>
            </a:r>
            <a:r>
              <a:rPr lang="zh-CN" altLang="en-US" dirty="0">
                <a:latin typeface="Times New Roman" pitchFamily="18" charset="0"/>
              </a:rPr>
              <a:t>每个候选码均为单个属性</a:t>
            </a:r>
            <a:r>
              <a:rPr lang="en-US" altLang="zh-CN" dirty="0"/>
              <a:t>,</a:t>
            </a:r>
            <a:r>
              <a:rPr lang="zh-CN" altLang="en-US" dirty="0">
                <a:latin typeface="Times New Roman" pitchFamily="18" charset="0"/>
              </a:rPr>
              <a:t>显然不存在非主属性对候选码的</a:t>
            </a:r>
            <a:r>
              <a:rPr lang="zh-CN" altLang="en-US" dirty="0" smtClean="0">
                <a:latin typeface="Times New Roman" pitchFamily="18" charset="0"/>
              </a:rPr>
              <a:t>部分函数依赖。</a:t>
            </a:r>
            <a:endParaRPr lang="en-US" altLang="zh-CN" dirty="0"/>
          </a:p>
          <a:p>
            <a:r>
              <a:rPr lang="en-US" altLang="zh-CN" dirty="0">
                <a:latin typeface="Times New Roman" pitchFamily="18" charset="0"/>
              </a:rPr>
              <a:t>∴</a:t>
            </a:r>
            <a:r>
              <a:rPr lang="en-US" altLang="zh-CN" dirty="0"/>
              <a:t>R4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2NF.</a:t>
            </a:r>
          </a:p>
          <a:p>
            <a:r>
              <a:rPr lang="zh-CN" altLang="en-US" dirty="0">
                <a:latin typeface="Times New Roman" pitchFamily="18" charset="0"/>
              </a:rPr>
              <a:t>又∵只存在一个非主属性</a:t>
            </a:r>
            <a:r>
              <a:rPr lang="zh-CN" altLang="en-US" dirty="0" smtClean="0">
                <a:latin typeface="Times New Roman" pitchFamily="18" charset="0"/>
              </a:rPr>
              <a:t>，不存在该非</a:t>
            </a:r>
            <a:r>
              <a:rPr lang="zh-CN" altLang="en-US" dirty="0">
                <a:latin typeface="Times New Roman" pitchFamily="18" charset="0"/>
              </a:rPr>
              <a:t>主属性对候选码的</a:t>
            </a:r>
            <a:r>
              <a:rPr lang="zh-CN" altLang="en-US" dirty="0" smtClean="0">
                <a:latin typeface="Times New Roman" pitchFamily="18" charset="0"/>
              </a:rPr>
              <a:t>传递函数依赖。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∴</a:t>
            </a:r>
            <a:r>
              <a:rPr lang="en-US" altLang="zh-CN" dirty="0"/>
              <a:t>R4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3NF</a:t>
            </a: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R</a:t>
            </a:r>
            <a:r>
              <a:rPr lang="en-US" altLang="zh-CN" baseline="-30000" dirty="0"/>
              <a:t>5</a:t>
            </a:r>
            <a:endParaRPr lang="en-US" altLang="zh-CN" dirty="0"/>
          </a:p>
          <a:p>
            <a:r>
              <a:rPr lang="en-US" altLang="zh-CN" dirty="0">
                <a:latin typeface="Times New Roman" pitchFamily="18" charset="0"/>
              </a:rPr>
              <a:t>∵</a:t>
            </a:r>
            <a:r>
              <a:rPr lang="en-US" altLang="zh-CN" dirty="0"/>
              <a:t>R</a:t>
            </a:r>
            <a:r>
              <a:rPr lang="en-US" altLang="zh-CN" baseline="-30000" dirty="0"/>
              <a:t>5</a:t>
            </a:r>
            <a:r>
              <a:rPr lang="zh-CN" altLang="en-US" dirty="0">
                <a:latin typeface="Times New Roman" pitchFamily="18" charset="0"/>
              </a:rPr>
              <a:t>中只存在一个非主属性和一个主属性，显然为</a:t>
            </a:r>
            <a:r>
              <a:rPr lang="en-US" altLang="zh-CN" dirty="0"/>
              <a:t>2NF</a:t>
            </a:r>
            <a:r>
              <a:rPr lang="zh-CN" altLang="en-US" dirty="0">
                <a:latin typeface="Times New Roman" pitchFamily="18" charset="0"/>
              </a:rPr>
              <a:t>，同时又满足</a:t>
            </a:r>
            <a:r>
              <a:rPr lang="en-US" altLang="zh-CN" dirty="0"/>
              <a:t>3NF</a:t>
            </a:r>
            <a:r>
              <a:rPr lang="zh-CN" altLang="en-US" dirty="0">
                <a:latin typeface="Times New Roman" pitchFamily="18" charset="0"/>
              </a:rPr>
              <a:t>定义。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∴</a:t>
            </a:r>
            <a:r>
              <a:rPr lang="en-US" altLang="zh-CN" dirty="0"/>
              <a:t>R</a:t>
            </a:r>
            <a:r>
              <a:rPr lang="en-US" altLang="zh-CN" baseline="-30000" dirty="0"/>
              <a:t>5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3NF</a:t>
            </a:r>
          </a:p>
          <a:p>
            <a:endParaRPr lang="en-US" altLang="zh-CN" dirty="0"/>
          </a:p>
          <a:p>
            <a:r>
              <a:rPr lang="zh-CN" altLang="en-US" sz="2800" b="1" dirty="0">
                <a:latin typeface="宋体" pitchFamily="2" charset="-122"/>
              </a:rPr>
              <a:t>推论：任何二元关系模式必为</a:t>
            </a:r>
            <a:r>
              <a:rPr lang="en-US" altLang="zh-CN" sz="2800" b="1" dirty="0"/>
              <a:t>3NF</a:t>
            </a:r>
            <a:r>
              <a:rPr lang="zh-CN" altLang="en-US" sz="2800" b="1" dirty="0">
                <a:latin typeface="宋体" pitchFamily="2" charset="-122"/>
              </a:rPr>
              <a:t>。</a:t>
            </a:r>
            <a:r>
              <a:rPr lang="zh-CN" altLang="en-US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0C74-D144-438D-9028-D5DEA4D2BD0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4357688" y="539750"/>
          <a:ext cx="3214687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Document" r:id="rId3" imgW="3750543" imgH="2178599" progId="Word.Document.8">
                  <p:embed/>
                </p:oleObj>
              </mc:Choice>
              <mc:Fallback>
                <p:oleObj name="Document" r:id="rId3" imgW="3750543" imgH="2178599" progId="Word.Document.8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539750"/>
                        <a:ext cx="3214687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5429250" y="3286125"/>
          <a:ext cx="200025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Document" r:id="rId5" imgW="2667085" imgH="2135997" progId="Word.Document.8">
                  <p:embed/>
                </p:oleObj>
              </mc:Choice>
              <mc:Fallback>
                <p:oleObj name="Document" r:id="rId5" imgW="2667085" imgH="2135997" progId="Word.Document.8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286125"/>
                        <a:ext cx="2000250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7556845" y="871664"/>
            <a:ext cx="1044116" cy="612648"/>
          </a:xfrm>
          <a:prstGeom prst="wedgeRoundRectCallout">
            <a:avLst>
              <a:gd name="adj1" fmla="val -89519"/>
              <a:gd name="adj2" fmla="val 404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E?/R?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12725" y="763588"/>
            <a:ext cx="86264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例：关系模式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），码为</a:t>
            </a:r>
            <a:r>
              <a:rPr lang="en-US" altLang="zh-CN">
                <a:latin typeface="Times New Roman" pitchFamily="18" charset="0"/>
              </a:rPr>
              <a:t>AB</a:t>
            </a:r>
            <a:r>
              <a:rPr lang="zh-CN" altLang="en-US">
                <a:latin typeface="Times New Roman" pitchFamily="18" charset="0"/>
              </a:rPr>
              <a:t>，给出它的一个函数依赖集，使得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属于</a:t>
            </a:r>
            <a:r>
              <a:rPr lang="en-US" altLang="zh-CN">
                <a:latin typeface="Times New Roman" pitchFamily="18" charset="0"/>
              </a:rPr>
              <a:t>2NF</a:t>
            </a:r>
            <a:r>
              <a:rPr lang="zh-CN" altLang="en-US">
                <a:latin typeface="Times New Roman" pitchFamily="18" charset="0"/>
              </a:rPr>
              <a:t>而不属于</a:t>
            </a:r>
            <a:r>
              <a:rPr lang="en-US" altLang="zh-CN">
                <a:latin typeface="Times New Roman" pitchFamily="18" charset="0"/>
              </a:rPr>
              <a:t>3NF</a:t>
            </a:r>
            <a:endParaRPr lang="en-US" altLang="zh-CN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04800" y="1943100"/>
            <a:ext cx="853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答案： </a:t>
            </a:r>
            <a:r>
              <a:rPr lang="en-US" altLang="zh-CN" dirty="0">
                <a:latin typeface="Times New Roman" pitchFamily="18" charset="0"/>
              </a:rPr>
              <a:t>AB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CD, C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D</a:t>
            </a:r>
            <a:r>
              <a:rPr lang="zh-CN" altLang="en-US" dirty="0">
                <a:latin typeface="Times New Roman" pitchFamily="18" charset="0"/>
              </a:rPr>
              <a:t>；或者</a:t>
            </a:r>
            <a:r>
              <a:rPr lang="en-US" altLang="zh-CN" dirty="0">
                <a:latin typeface="Times New Roman" pitchFamily="18" charset="0"/>
              </a:rPr>
              <a:t>AB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CD, BC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D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04800" y="2781300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分析评价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部分</a:t>
            </a:r>
            <a:r>
              <a:rPr lang="en-US" altLang="zh-CN" dirty="0" err="1">
                <a:solidFill>
                  <a:srgbClr val="FF0000"/>
                </a:solidFill>
              </a:rPr>
              <a:t>fd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和传递</a:t>
            </a:r>
            <a:r>
              <a:rPr lang="en-US" altLang="zh-CN" dirty="0" err="1">
                <a:solidFill>
                  <a:srgbClr val="FF0000"/>
                </a:solidFill>
              </a:rPr>
              <a:t>fd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是冗余及操作异常的重要根源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3NF</a:t>
            </a:r>
            <a:r>
              <a:rPr lang="zh-CN" altLang="en-US" dirty="0">
                <a:latin typeface="Times New Roman" pitchFamily="18" charset="0"/>
              </a:rPr>
              <a:t>不存在非主属性对候选码的部分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和传递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3NF</a:t>
            </a:r>
            <a:r>
              <a:rPr lang="zh-CN" altLang="en-US" dirty="0">
                <a:latin typeface="Times New Roman" pitchFamily="18" charset="0"/>
              </a:rPr>
              <a:t>消去了大部分冗余及操作异常。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>
                <a:latin typeface="宋体" pitchFamily="2" charset="-122"/>
              </a:rPr>
              <a:t>）并非所有的</a:t>
            </a:r>
            <a:r>
              <a:rPr lang="en-US" altLang="zh-CN" dirty="0"/>
              <a:t>3NF</a:t>
            </a:r>
            <a:r>
              <a:rPr lang="zh-CN" altLang="en-US" dirty="0">
                <a:latin typeface="宋体" pitchFamily="2" charset="-122"/>
              </a:rPr>
              <a:t>都能完全消除冗余及操作异常。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CC82B-8F91-4E5D-94B2-AB989AB0983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2725" y="5667587"/>
            <a:ext cx="85344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     </a:t>
            </a:r>
            <a:r>
              <a:rPr lang="en-US" altLang="zh-CN" dirty="0">
                <a:latin typeface="Times New Roman" pitchFamily="18" charset="0"/>
              </a:rPr>
              <a:t>AB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CD, </a:t>
            </a:r>
            <a:r>
              <a:rPr lang="en-US" altLang="zh-CN" dirty="0" smtClean="0">
                <a:latin typeface="Times New Roman" pitchFamily="18" charset="0"/>
              </a:rPr>
              <a:t>CD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A?     </a:t>
            </a:r>
            <a:r>
              <a:rPr lang="zh-CN" altLang="en-US" dirty="0" smtClean="0">
                <a:latin typeface="Times New Roman" pitchFamily="18" charset="0"/>
              </a:rPr>
              <a:t>或者</a:t>
            </a:r>
            <a:r>
              <a:rPr lang="en-US" altLang="zh-CN" dirty="0">
                <a:latin typeface="Times New Roman" pitchFamily="18" charset="0"/>
              </a:rPr>
              <a:t>AB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CD, </a:t>
            </a:r>
            <a:r>
              <a:rPr lang="en-US" altLang="zh-CN" dirty="0" smtClean="0">
                <a:latin typeface="Times New Roman" pitchFamily="18" charset="0"/>
              </a:rPr>
              <a:t>C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A?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45060" grpId="0"/>
      <p:bldP spid="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377825" y="714356"/>
          <a:ext cx="8183563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Document" r:id="rId3" imgW="8678820" imgH="5408463" progId="Word.Document.8">
                  <p:embed/>
                </p:oleObj>
              </mc:Choice>
              <mc:Fallback>
                <p:oleObj name="Document" r:id="rId3" imgW="8678820" imgH="5408463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714356"/>
                        <a:ext cx="8183563" cy="509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343400" y="4286256"/>
            <a:ext cx="2417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XM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KM</a:t>
            </a:r>
          </a:p>
          <a:p>
            <a:r>
              <a:rPr lang="en-US" altLang="zh-CN" dirty="0">
                <a:latin typeface="Times New Roman" pitchFamily="18" charset="0"/>
              </a:rPr>
              <a:t>(XH, KM)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XM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65826-933B-4DA5-AC42-CDB06DE66C3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034" y="334012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sym typeface="Symbol" pitchFamily="18" charset="2"/>
              </a:rPr>
              <a:t>再来看一个例子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96" y="5286388"/>
            <a:ext cx="8429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</a:rPr>
              <a:t>候选码：（</a:t>
            </a:r>
            <a:r>
              <a:rPr lang="en-US" altLang="zh-CN" dirty="0" smtClean="0"/>
              <a:t>XH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/>
              <a:t>KM</a:t>
            </a:r>
            <a:r>
              <a:rPr lang="zh-CN" altLang="en-US" dirty="0" smtClean="0">
                <a:latin typeface="Times New Roman" pitchFamily="18" charset="0"/>
              </a:rPr>
              <a:t>），（</a:t>
            </a:r>
            <a:r>
              <a:rPr lang="en-US" altLang="zh-CN" dirty="0" smtClean="0"/>
              <a:t>XH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/>
              <a:t>XM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非主属性：无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fd</a:t>
            </a:r>
            <a:r>
              <a:rPr lang="zh-CN" altLang="en-US" dirty="0" smtClean="0">
                <a:latin typeface="Times New Roman" pitchFamily="18" charset="0"/>
              </a:rPr>
              <a:t>：无非主属性对候选码的部分</a:t>
            </a:r>
            <a:r>
              <a:rPr lang="en-US" altLang="zh-CN" dirty="0" err="1" smtClean="0"/>
              <a:t>fd</a:t>
            </a:r>
            <a:r>
              <a:rPr lang="zh-CN" altLang="en-US" dirty="0" smtClean="0">
                <a:latin typeface="Times New Roman" pitchFamily="18" charset="0"/>
              </a:rPr>
              <a:t>和传递</a:t>
            </a:r>
            <a:r>
              <a:rPr lang="en-US" altLang="zh-CN" dirty="0" err="1" smtClean="0"/>
              <a:t>fd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∴</a:t>
            </a:r>
            <a:r>
              <a:rPr lang="en-US" altLang="zh-CN" dirty="0" smtClean="0">
                <a:solidFill>
                  <a:srgbClr val="FF0000"/>
                </a:solidFill>
              </a:rPr>
              <a:t>R6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∈</a:t>
            </a:r>
            <a:r>
              <a:rPr lang="en-US" altLang="zh-CN" dirty="0" smtClean="0">
                <a:solidFill>
                  <a:srgbClr val="FF0000"/>
                </a:solidFill>
              </a:rPr>
              <a:t>3NF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12725" y="1214422"/>
            <a:ext cx="86264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Arial" pitchFamily="34" charset="0"/>
                <a:ea typeface="黑体" pitchFamily="49" charset="-122"/>
              </a:rPr>
              <a:t>3</a:t>
            </a:r>
            <a:r>
              <a:rPr lang="en-US" altLang="zh-CN" b="1" dirty="0">
                <a:latin typeface="Arial" pitchFamily="34" charset="0"/>
                <a:ea typeface="黑体" pitchFamily="49" charset="-122"/>
              </a:rPr>
              <a:t>. 	3NF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存在问题</a:t>
            </a:r>
            <a:r>
              <a:rPr lang="zh-CN" altLang="en-US" b="1" dirty="0" smtClean="0">
                <a:latin typeface="Arial" pitchFamily="34" charset="0"/>
                <a:ea typeface="黑体" pitchFamily="49" charset="-122"/>
              </a:rPr>
              <a:t>（可能存在）</a:t>
            </a:r>
            <a:endParaRPr lang="zh-CN" altLang="en-US" b="1" dirty="0">
              <a:latin typeface="Arial" pitchFamily="34" charset="0"/>
              <a:ea typeface="黑体" pitchFamily="49" charset="-122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冗余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</a:rPr>
              <a:t>多个学生选同一个教师的同一门课时，</a:t>
            </a:r>
            <a:r>
              <a:rPr lang="en-US" altLang="zh-CN" dirty="0" smtClean="0"/>
              <a:t>KM</a:t>
            </a:r>
            <a:r>
              <a:rPr lang="zh-CN" altLang="en-US" dirty="0" smtClean="0">
                <a:latin typeface="Times New Roman" pitchFamily="18" charset="0"/>
              </a:rPr>
              <a:t>重复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修改麻烦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同一教师讲授的课程</a:t>
            </a:r>
            <a:r>
              <a:rPr lang="zh-CN" altLang="en-US" dirty="0">
                <a:latin typeface="Times New Roman" pitchFamily="18" charset="0"/>
              </a:rPr>
              <a:t>改名，则修改多个</a:t>
            </a:r>
            <a:r>
              <a:rPr lang="zh-CN" altLang="en-US" dirty="0" smtClean="0">
                <a:latin typeface="Times New Roman" pitchFamily="18" charset="0"/>
              </a:rPr>
              <a:t>元组。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插入异常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KM</a:t>
            </a:r>
            <a:r>
              <a:rPr lang="zh-CN" altLang="en-US" dirty="0">
                <a:latin typeface="Times New Roman" pitchFamily="18" charset="0"/>
              </a:rPr>
              <a:t>），（</a:t>
            </a:r>
            <a:r>
              <a:rPr lang="en-US" altLang="zh-CN" dirty="0">
                <a:solidFill>
                  <a:srgbClr val="FF0000"/>
                </a:solidFill>
              </a:rPr>
              <a:t>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XM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教师开设某门课程，尚无学生选修，无</a:t>
            </a:r>
            <a:r>
              <a:rPr lang="en-US" altLang="zh-CN" dirty="0"/>
              <a:t>XH</a:t>
            </a:r>
            <a:r>
              <a:rPr lang="zh-CN" altLang="en-US" dirty="0">
                <a:latin typeface="Times New Roman" pitchFamily="18" charset="0"/>
              </a:rPr>
              <a:t>，则课程、教师信息不能进入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删除异常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宋体" pitchFamily="2" charset="-122"/>
              </a:rPr>
              <a:t>删去学生信息丢失课程及教师信息。</a:t>
            </a:r>
            <a:r>
              <a:rPr lang="zh-CN" altLang="en-US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0DC2C-2810-442F-897F-717A3EBD618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288925" y="733425"/>
            <a:ext cx="85502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4.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原因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>
                <a:latin typeface="Times New Roman" pitchFamily="18" charset="0"/>
              </a:rPr>
              <a:t>存在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主属性</a:t>
            </a:r>
            <a:r>
              <a:rPr lang="zh-CN" altLang="en-US" dirty="0">
                <a:latin typeface="Times New Roman" pitchFamily="18" charset="0"/>
              </a:rPr>
              <a:t>对候选码的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部分</a:t>
            </a:r>
            <a:r>
              <a:rPr lang="en-US" altLang="zh-CN" dirty="0" err="1">
                <a:solidFill>
                  <a:srgbClr val="FF0000"/>
                </a:solidFill>
              </a:rPr>
              <a:t>fd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/>
              <a:t>R6</a:t>
            </a:r>
            <a:r>
              <a:rPr lang="zh-CN" altLang="en-US" dirty="0">
                <a:latin typeface="Times New Roman" pitchFamily="18" charset="0"/>
              </a:rPr>
              <a:t>中：</a:t>
            </a:r>
            <a:r>
              <a:rPr lang="zh-CN" altLang="en-US" dirty="0"/>
              <a:t> </a:t>
            </a:r>
          </a:p>
          <a:p>
            <a:r>
              <a:rPr lang="zh-CN" altLang="en-US" dirty="0">
                <a:latin typeface="Times New Roman" pitchFamily="18" charset="0"/>
              </a:rPr>
              <a:t>∵</a:t>
            </a:r>
            <a:r>
              <a:rPr lang="en-US" altLang="zh-CN" dirty="0"/>
              <a:t>XM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KM</a:t>
            </a:r>
          </a:p>
          <a:p>
            <a:r>
              <a:rPr lang="en-US" altLang="zh-CN" dirty="0">
                <a:latin typeface="Times New Roman" pitchFamily="18" charset="0"/>
              </a:rPr>
              <a:t>∴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XM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存在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主属性</a:t>
            </a:r>
            <a:r>
              <a:rPr lang="zh-CN" altLang="en-US" dirty="0">
                <a:latin typeface="Times New Roman" pitchFamily="18" charset="0"/>
              </a:rPr>
              <a:t>对候选码的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传递</a:t>
            </a:r>
            <a:r>
              <a:rPr lang="en-US" altLang="zh-CN" dirty="0" err="1">
                <a:solidFill>
                  <a:srgbClr val="FF0000"/>
                </a:solidFill>
              </a:rPr>
              <a:t>fd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∵（</a:t>
            </a:r>
            <a:r>
              <a:rPr lang="en-US" altLang="zh-CN" dirty="0"/>
              <a:t>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KM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XM</a:t>
            </a:r>
          </a:p>
          <a:p>
            <a:r>
              <a:rPr lang="en-US" altLang="zh-CN" dirty="0"/>
              <a:t>XM</a:t>
            </a:r>
            <a:r>
              <a:rPr lang="en-US" altLang="zh-CN" dirty="0">
                <a:latin typeface="Times New Roman" pitchFamily="18" charset="0"/>
              </a:rPr>
              <a:t>→</a:t>
            </a:r>
            <a:r>
              <a:rPr lang="en-US" altLang="zh-CN" dirty="0"/>
              <a:t>KM</a:t>
            </a:r>
          </a:p>
          <a:p>
            <a:r>
              <a:rPr lang="en-US" altLang="zh-CN" dirty="0">
                <a:latin typeface="宋体" pitchFamily="2" charset="-122"/>
              </a:rPr>
              <a:t>∴</a:t>
            </a:r>
            <a:r>
              <a:rPr lang="zh-CN" altLang="en-US" dirty="0">
                <a:latin typeface="宋体" pitchFamily="2" charset="-122"/>
              </a:rPr>
              <a:t>（</a:t>
            </a:r>
            <a:r>
              <a:rPr lang="en-US" altLang="zh-CN" dirty="0"/>
              <a:t>XH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KM</a:t>
            </a:r>
            <a:r>
              <a:rPr lang="zh-CN" altLang="en-US" dirty="0">
                <a:latin typeface="宋体" pitchFamily="2" charset="-122"/>
              </a:rPr>
              <a:t>）</a:t>
            </a:r>
          </a:p>
          <a:p>
            <a:endParaRPr lang="zh-CN" altLang="en-US" dirty="0">
              <a:latin typeface="宋体" pitchFamily="2" charset="-122"/>
            </a:endParaRPr>
          </a:p>
          <a:p>
            <a:pPr algn="just"/>
            <a:r>
              <a:rPr lang="en-US" altLang="zh-CN" b="1" dirty="0">
                <a:latin typeface="Arial" pitchFamily="34" charset="0"/>
                <a:cs typeface="Arial" pitchFamily="34" charset="0"/>
              </a:rPr>
              <a:t>5.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投影分解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消去主属性对候选码的</a:t>
            </a:r>
            <a:r>
              <a:rPr lang="zh-CN" altLang="en-US" dirty="0" smtClean="0">
                <a:latin typeface="Times New Roman" pitchFamily="18" charset="0"/>
              </a:rPr>
              <a:t>部分及</a:t>
            </a:r>
            <a:endParaRPr lang="en-US" altLang="zh-CN" dirty="0" smtClean="0">
              <a:latin typeface="Times New Roman" pitchFamily="18" charset="0"/>
            </a:endParaRPr>
          </a:p>
          <a:p>
            <a:pPr algn="just"/>
            <a:r>
              <a:rPr lang="zh-CN" altLang="en-US" dirty="0" smtClean="0">
                <a:latin typeface="Times New Roman" pitchFamily="18" charset="0"/>
              </a:rPr>
              <a:t>传递</a:t>
            </a:r>
            <a:r>
              <a:rPr lang="en-US" altLang="zh-CN" dirty="0" err="1" smtClean="0">
                <a:latin typeface="宋体" pitchFamily="2" charset="-122"/>
              </a:rPr>
              <a:t>fd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将</a:t>
            </a:r>
            <a:r>
              <a:rPr lang="en-US" altLang="zh-CN" dirty="0">
                <a:latin typeface="宋体" pitchFamily="2" charset="-122"/>
              </a:rPr>
              <a:t>R6</a:t>
            </a:r>
            <a:r>
              <a:rPr lang="zh-CN" altLang="en-US" dirty="0">
                <a:latin typeface="宋体" pitchFamily="2" charset="-122"/>
              </a:rPr>
              <a:t>分解为： </a:t>
            </a:r>
            <a:r>
              <a:rPr lang="zh-CN" altLang="en-US" dirty="0"/>
              <a:t> </a:t>
            </a:r>
          </a:p>
        </p:txBody>
      </p:sp>
      <p:graphicFrame>
        <p:nvGraphicFramePr>
          <p:cNvPr id="17410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52901"/>
              </p:ext>
            </p:extLst>
          </p:nvPr>
        </p:nvGraphicFramePr>
        <p:xfrm>
          <a:off x="2438400" y="2188365"/>
          <a:ext cx="1485528" cy="53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1" r:id="rId3" imgW="609336" imgH="215806" progId="Equation.3">
                  <p:embed/>
                </p:oleObj>
              </mc:Choice>
              <mc:Fallback>
                <p:oleObj r:id="rId3" imgW="609336" imgH="215806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88365"/>
                        <a:ext cx="1485528" cy="5341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51808"/>
              </p:ext>
            </p:extLst>
          </p:nvPr>
        </p:nvGraphicFramePr>
        <p:xfrm>
          <a:off x="2438400" y="3626879"/>
          <a:ext cx="1485528" cy="48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2" r:id="rId5" imgW="583947" imgH="190417" progId="Equation.3">
                  <p:embed/>
                </p:oleObj>
              </mc:Choice>
              <mc:Fallback>
                <p:oleObj r:id="rId5" imgW="583947" imgH="190417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26879"/>
                        <a:ext cx="1485528" cy="4863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E7775-3E69-4986-A2C8-AE91A8E1F1A1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17412" name="Object 0"/>
          <p:cNvGraphicFramePr>
            <a:graphicFrameLocks noChangeAspect="1"/>
          </p:cNvGraphicFramePr>
          <p:nvPr/>
        </p:nvGraphicFramePr>
        <p:xfrm>
          <a:off x="5029200" y="857250"/>
          <a:ext cx="411480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3" name="Document" r:id="rId7" imgW="4337431" imgH="5393933" progId="Word.Document.8">
                  <p:embed/>
                </p:oleObj>
              </mc:Choice>
              <mc:Fallback>
                <p:oleObj name="Document" r:id="rId7" imgW="4337431" imgH="5393933" progId="Word.Document.8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57250"/>
                        <a:ext cx="4114800" cy="509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4"/>
          <p:cNvGraphicFramePr>
            <a:graphicFrameLocks noChangeAspect="1"/>
          </p:cNvGraphicFramePr>
          <p:nvPr/>
        </p:nvGraphicFramePr>
        <p:xfrm>
          <a:off x="1393825" y="881063"/>
          <a:ext cx="5856288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Document" r:id="rId3" imgW="6393180" imgH="4351020" progId="Word.Document.8">
                  <p:embed/>
                </p:oleObj>
              </mc:Choice>
              <mc:Fallback>
                <p:oleObj name="Document" r:id="rId3" imgW="6393180" imgH="4351020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881063"/>
                        <a:ext cx="5856288" cy="365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6BFFE-A7C8-4EEE-A25E-1B9A6D2C793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1071538" y="4714884"/>
            <a:ext cx="4429156" cy="612648"/>
          </a:xfrm>
          <a:prstGeom prst="wedgeRoundRectCallout">
            <a:avLst>
              <a:gd name="adj1" fmla="val -60440"/>
              <a:gd name="adj2" fmla="val -481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分解为</a:t>
            </a:r>
            <a:r>
              <a:rPr lang="en-US" altLang="zh-CN" dirty="0" smtClean="0"/>
              <a:t>(XH,KM), (XM,KM)?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071538" y="5643578"/>
            <a:ext cx="4429156" cy="612648"/>
          </a:xfrm>
          <a:prstGeom prst="wedgeRoundRectCallout">
            <a:avLst>
              <a:gd name="adj1" fmla="val -60440"/>
              <a:gd name="adj2" fmla="val -481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再补充</a:t>
            </a:r>
            <a:r>
              <a:rPr lang="en-US" altLang="zh-CN" dirty="0" smtClean="0"/>
              <a:t>(XH,XM)?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701675"/>
            <a:ext cx="86868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冗余大</a:t>
            </a:r>
          </a:p>
          <a:p>
            <a:r>
              <a:rPr lang="zh-CN" altLang="en-US" dirty="0">
                <a:latin typeface="Times New Roman" pitchFamily="18" charset="0"/>
              </a:rPr>
              <a:t>多人选相同的课程，</a:t>
            </a:r>
            <a:r>
              <a:rPr lang="en-US" altLang="zh-CN" dirty="0"/>
              <a:t>KH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DZ</a:t>
            </a:r>
            <a:r>
              <a:rPr lang="zh-CN" altLang="en-US" dirty="0">
                <a:latin typeface="Times New Roman" pitchFamily="18" charset="0"/>
              </a:rPr>
              <a:t>冗余</a:t>
            </a:r>
          </a:p>
          <a:p>
            <a:endParaRPr lang="zh-CN" altLang="en-US" dirty="0"/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修改麻烦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冗余直接导致某门课程换教师时的修改麻烦</a:t>
            </a:r>
          </a:p>
          <a:p>
            <a:endParaRPr lang="zh-CN" altLang="en-US" dirty="0"/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插入操作异常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(insertion anomalies)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需要插入到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中的数据插入不进去，例如课程、教师信息。</a:t>
            </a:r>
            <a:endParaRPr lang="zh-CN" altLang="en-US" dirty="0"/>
          </a:p>
          <a:p>
            <a:r>
              <a:rPr lang="zh-CN" altLang="en-US" dirty="0" smtClean="0"/>
              <a:t>因为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/>
              <a:t>候选</a:t>
            </a:r>
            <a:r>
              <a:rPr lang="zh-CN" altLang="en-US" dirty="0"/>
              <a:t>码：</a:t>
            </a:r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KH)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KM)</a:t>
            </a:r>
          </a:p>
          <a:p>
            <a:endParaRPr lang="en-US" altLang="zh-CN" dirty="0"/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4.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删除异常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(deletion anomalies)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不应该删去的信息丢失了。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例如可能出现的情况：删去某些学生选课数据，导致课程及教师信息丢失。</a:t>
            </a:r>
          </a:p>
          <a:p>
            <a:endParaRPr lang="zh-CN" altLang="en-US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【</a:t>
            </a:r>
            <a:r>
              <a:rPr lang="zh-CN" altLang="en-US" dirty="0">
                <a:latin typeface="Times New Roman" pitchFamily="18" charset="0"/>
              </a:rPr>
              <a:t>注</a:t>
            </a:r>
            <a:r>
              <a:rPr lang="en-US" altLang="zh-CN" dirty="0">
                <a:latin typeface="Times New Roman" pitchFamily="18" charset="0"/>
              </a:rPr>
              <a:t>】</a:t>
            </a:r>
            <a:r>
              <a:rPr lang="zh-CN" altLang="en-US" dirty="0">
                <a:latin typeface="Times New Roman" pitchFamily="18" charset="0"/>
              </a:rPr>
              <a:t>：对“操作异常”的分析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94DB4-7A94-46C1-A02C-AB1AEA00FEA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1678761" y="4964917"/>
            <a:ext cx="1428760" cy="107157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1107257" y="4321975"/>
            <a:ext cx="3000396" cy="785818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6200000" flipV="1">
            <a:off x="214282" y="3429000"/>
            <a:ext cx="3929090" cy="1500198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81000" y="323850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6.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效果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、冗余得到了较好控制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多了</a:t>
            </a:r>
            <a:r>
              <a:rPr lang="en-US" altLang="zh-CN" dirty="0"/>
              <a:t>XM</a:t>
            </a:r>
            <a:r>
              <a:rPr lang="zh-CN" altLang="en-US" dirty="0">
                <a:latin typeface="Times New Roman" pitchFamily="18" charset="0"/>
              </a:rPr>
              <a:t>，但很多学生选同一教师的一门课程时，课程信息只存一次。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、修改麻烦避免了</a:t>
            </a:r>
            <a:endParaRPr lang="zh-CN" altLang="en-US" dirty="0"/>
          </a:p>
          <a:p>
            <a:r>
              <a:rPr lang="zh-CN" altLang="en-US" dirty="0" smtClean="0">
                <a:latin typeface="Times New Roman" pitchFamily="18" charset="0"/>
              </a:rPr>
              <a:t>一名教师的课程</a:t>
            </a:r>
            <a:r>
              <a:rPr lang="zh-CN" altLang="en-US" dirty="0">
                <a:latin typeface="Times New Roman" pitchFamily="18" charset="0"/>
              </a:rPr>
              <a:t>改名后，</a:t>
            </a:r>
          </a:p>
          <a:p>
            <a:r>
              <a:rPr lang="zh-CN" altLang="en-US" dirty="0">
                <a:latin typeface="Times New Roman" pitchFamily="18" charset="0"/>
              </a:rPr>
              <a:t>只在</a:t>
            </a:r>
            <a:r>
              <a:rPr lang="en-US" altLang="zh-CN" dirty="0"/>
              <a:t>R8</a:t>
            </a:r>
            <a:r>
              <a:rPr lang="zh-CN" altLang="en-US" dirty="0">
                <a:latin typeface="Times New Roman" pitchFamily="18" charset="0"/>
              </a:rPr>
              <a:t>中改一</a:t>
            </a:r>
            <a:r>
              <a:rPr lang="zh-CN" altLang="en-US" dirty="0" smtClean="0">
                <a:latin typeface="Times New Roman" pitchFamily="18" charset="0"/>
              </a:rPr>
              <a:t>元组。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、插入异常避免了</a:t>
            </a:r>
            <a:endParaRPr lang="zh-CN" altLang="en-US" dirty="0"/>
          </a:p>
          <a:p>
            <a:r>
              <a:rPr lang="en-US" altLang="zh-CN" dirty="0"/>
              <a:t>R8</a:t>
            </a:r>
            <a:r>
              <a:rPr lang="zh-CN" altLang="en-US" dirty="0">
                <a:latin typeface="Times New Roman" pitchFamily="18" charset="0"/>
              </a:rPr>
              <a:t>中可以插入无学生选修</a:t>
            </a:r>
          </a:p>
          <a:p>
            <a:r>
              <a:rPr lang="zh-CN" altLang="en-US" dirty="0">
                <a:latin typeface="Times New Roman" pitchFamily="18" charset="0"/>
              </a:rPr>
              <a:t>的课程和教师信息。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、删除异常避免了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删去学生信息在</a:t>
            </a:r>
            <a:r>
              <a:rPr lang="en-US" altLang="zh-CN" dirty="0"/>
              <a:t>R7</a:t>
            </a:r>
            <a:r>
              <a:rPr lang="zh-CN" altLang="en-US" dirty="0">
                <a:latin typeface="宋体" pitchFamily="2" charset="-122"/>
              </a:rPr>
              <a:t>中进行，教师及课程信息在</a:t>
            </a:r>
            <a:r>
              <a:rPr lang="en-US" altLang="zh-CN" dirty="0"/>
              <a:t>R8</a:t>
            </a:r>
            <a:r>
              <a:rPr lang="zh-CN" altLang="en-US" dirty="0">
                <a:latin typeface="宋体" pitchFamily="2" charset="-122"/>
              </a:rPr>
              <a:t>中不受影响。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19458" name="Object 1024"/>
          <p:cNvGraphicFramePr>
            <a:graphicFrameLocks noChangeAspect="1"/>
          </p:cNvGraphicFramePr>
          <p:nvPr/>
        </p:nvGraphicFramePr>
        <p:xfrm>
          <a:off x="4038600" y="1828800"/>
          <a:ext cx="4572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Document" r:id="rId3" imgW="6393180" imgH="4351020" progId="Word.Document.8">
                  <p:embed/>
                </p:oleObj>
              </mc:Choice>
              <mc:Fallback>
                <p:oleObj name="Document" r:id="rId3" imgW="6393180" imgH="4351020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28800"/>
                        <a:ext cx="45720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DFFE9-4175-40A0-B720-F1FE4C779D6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12725" y="709613"/>
            <a:ext cx="85502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6.3.5 BCNF</a:t>
            </a:r>
            <a:r>
              <a:rPr lang="zh-CN" altLang="en-US" b="1" dirty="0">
                <a:ea typeface="黑体" pitchFamily="49" charset="-122"/>
              </a:rPr>
              <a:t>（</a:t>
            </a:r>
            <a:r>
              <a:rPr lang="en-US" altLang="zh-CN" b="1" dirty="0">
                <a:ea typeface="黑体" pitchFamily="49" charset="-122"/>
              </a:rPr>
              <a:t>Boyce </a:t>
            </a:r>
            <a:r>
              <a:rPr lang="en-US" altLang="zh-CN" b="1" dirty="0" err="1">
                <a:ea typeface="黑体" pitchFamily="49" charset="-122"/>
              </a:rPr>
              <a:t>Codd</a:t>
            </a:r>
            <a:r>
              <a:rPr lang="en-US" altLang="zh-CN" b="1" dirty="0">
                <a:ea typeface="黑体" pitchFamily="49" charset="-122"/>
              </a:rPr>
              <a:t> Normal Form</a:t>
            </a:r>
            <a:r>
              <a:rPr lang="zh-CN" altLang="en-US" b="1" dirty="0">
                <a:ea typeface="黑体" pitchFamily="49" charset="-122"/>
              </a:rPr>
              <a:t>）</a:t>
            </a:r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、定义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任给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</a:t>
            </a:r>
            <a:r>
              <a:rPr lang="zh-CN" altLang="en-US" dirty="0">
                <a:latin typeface="Times New Roman" pitchFamily="18" charset="0"/>
              </a:rPr>
              <a:t>），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中属性子集，若</a:t>
            </a:r>
            <a:r>
              <a:rPr lang="en-US" altLang="zh-CN" dirty="0"/>
              <a:t>R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1NF</a:t>
            </a:r>
            <a:r>
              <a:rPr lang="zh-CN" altLang="en-US" dirty="0">
                <a:latin typeface="Times New Roman" pitchFamily="18" charset="0"/>
              </a:rPr>
              <a:t>，且对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的每一个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Y </a:t>
            </a:r>
            <a:r>
              <a:rPr lang="en-US" altLang="zh-CN" dirty="0">
                <a:latin typeface="Lucida Sans Unicode"/>
              </a:rPr>
              <a:t>⊈</a:t>
            </a:r>
            <a:r>
              <a:rPr lang="en-US" altLang="zh-CN" dirty="0"/>
              <a:t> X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必包含侯选码</a:t>
            </a:r>
            <a:r>
              <a:rPr lang="zh-CN" altLang="en-US" dirty="0">
                <a:latin typeface="Times New Roman" pitchFamily="18" charset="0"/>
              </a:rPr>
              <a:t>，则</a:t>
            </a:r>
            <a:r>
              <a:rPr lang="en-US" altLang="zh-CN" dirty="0"/>
              <a:t>R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BCNF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换言之：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中的每一个函数依赖中的左部决定属性集都包含有候选码，则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∈</a:t>
            </a:r>
            <a:r>
              <a:rPr lang="en-US" altLang="zh-CN" dirty="0">
                <a:solidFill>
                  <a:srgbClr val="FF0000"/>
                </a:solidFill>
              </a:rPr>
              <a:t>BCNF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R7</a:t>
            </a:r>
          </a:p>
          <a:p>
            <a:r>
              <a:rPr lang="en-US" altLang="zh-CN" dirty="0"/>
              <a:t>(XH</a:t>
            </a:r>
            <a:r>
              <a:rPr lang="zh-CN" altLang="en-US" dirty="0"/>
              <a:t>，</a:t>
            </a:r>
            <a:r>
              <a:rPr lang="en-US" altLang="zh-CN" dirty="0"/>
              <a:t>XM)</a:t>
            </a:r>
            <a:r>
              <a:rPr lang="zh-CN" altLang="en-US" dirty="0">
                <a:latin typeface="Times New Roman" pitchFamily="18" charset="0"/>
              </a:rPr>
              <a:t>为候选码，无特殊的函数依赖，∴</a:t>
            </a:r>
            <a:r>
              <a:rPr lang="en-US" altLang="zh-CN" dirty="0"/>
              <a:t>R7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BCNF</a:t>
            </a: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R8</a:t>
            </a:r>
          </a:p>
          <a:p>
            <a:r>
              <a:rPr lang="en-US" altLang="zh-CN" dirty="0"/>
              <a:t>XM</a:t>
            </a:r>
            <a:r>
              <a:rPr lang="en-US" altLang="zh-CN" dirty="0">
                <a:latin typeface="宋体" pitchFamily="2" charset="-122"/>
              </a:rPr>
              <a:t>→</a:t>
            </a:r>
            <a:r>
              <a:rPr lang="en-US" altLang="zh-CN" dirty="0"/>
              <a:t>KM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XM</a:t>
            </a:r>
            <a:r>
              <a:rPr lang="zh-CN" altLang="en-US" dirty="0">
                <a:latin typeface="宋体" pitchFamily="2" charset="-122"/>
              </a:rPr>
              <a:t>为候选码；∴</a:t>
            </a:r>
            <a:r>
              <a:rPr lang="en-US" altLang="zh-CN" dirty="0"/>
              <a:t>R8</a:t>
            </a:r>
            <a:r>
              <a:rPr lang="en-US" altLang="zh-CN" dirty="0">
                <a:latin typeface="宋体" pitchFamily="2" charset="-122"/>
              </a:rPr>
              <a:t>∈</a:t>
            </a:r>
            <a:r>
              <a:rPr lang="en-US" altLang="zh-CN" dirty="0"/>
              <a:t>BCNF </a:t>
            </a:r>
          </a:p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、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BCNF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性质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）所有非主属性都</a:t>
            </a:r>
            <a:r>
              <a:rPr lang="zh-CN" altLang="en-US" dirty="0" smtClean="0">
                <a:latin typeface="Times New Roman" pitchFamily="18" charset="0"/>
              </a:rPr>
              <a:t>完全</a:t>
            </a:r>
            <a:r>
              <a:rPr lang="zh-CN" altLang="en-US" dirty="0" smtClean="0"/>
              <a:t>函数依赖</a:t>
            </a:r>
            <a:r>
              <a:rPr lang="zh-CN" altLang="en-US" dirty="0" smtClean="0">
                <a:latin typeface="Times New Roman" pitchFamily="18" charset="0"/>
              </a:rPr>
              <a:t>于</a:t>
            </a:r>
            <a:r>
              <a:rPr lang="zh-CN" altLang="en-US" dirty="0">
                <a:latin typeface="Times New Roman" pitchFamily="18" charset="0"/>
              </a:rPr>
              <a:t>候选码；</a:t>
            </a:r>
            <a:endParaRPr lang="zh-CN" altLang="en-US" dirty="0"/>
          </a:p>
          <a:p>
            <a:pPr algn="just"/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）所有非主属性都不</a:t>
            </a:r>
            <a:r>
              <a:rPr lang="zh-CN" altLang="en-US" dirty="0" smtClean="0">
                <a:latin typeface="Times New Roman" pitchFamily="18" charset="0"/>
              </a:rPr>
              <a:t>传递</a:t>
            </a:r>
            <a:r>
              <a:rPr lang="zh-CN" altLang="en-US" dirty="0"/>
              <a:t>函数依赖</a:t>
            </a:r>
            <a:r>
              <a:rPr lang="zh-CN" altLang="en-US" dirty="0" smtClean="0">
                <a:latin typeface="Times New Roman" pitchFamily="18" charset="0"/>
              </a:rPr>
              <a:t>于</a:t>
            </a:r>
            <a:r>
              <a:rPr lang="zh-CN" altLang="en-US" dirty="0">
                <a:latin typeface="Times New Roman" pitchFamily="18" charset="0"/>
              </a:rPr>
              <a:t>候选码；</a:t>
            </a:r>
            <a:endParaRPr lang="zh-CN" altLang="en-US" dirty="0"/>
          </a:p>
          <a:p>
            <a:pPr algn="just"/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）所有主属性都</a:t>
            </a:r>
            <a:r>
              <a:rPr lang="zh-CN" altLang="en-US" dirty="0" smtClean="0">
                <a:latin typeface="Times New Roman" pitchFamily="18" charset="0"/>
              </a:rPr>
              <a:t>完全</a:t>
            </a:r>
            <a:r>
              <a:rPr lang="zh-CN" altLang="en-US" dirty="0"/>
              <a:t>函数依赖</a:t>
            </a:r>
            <a:r>
              <a:rPr lang="zh-CN" altLang="en-US" dirty="0" smtClean="0">
                <a:latin typeface="Times New Roman" pitchFamily="18" charset="0"/>
              </a:rPr>
              <a:t>于</a:t>
            </a:r>
            <a:r>
              <a:rPr lang="zh-CN" altLang="en-US" dirty="0">
                <a:latin typeface="Times New Roman" pitchFamily="18" charset="0"/>
              </a:rPr>
              <a:t>不包含它的候选码；</a:t>
            </a:r>
            <a:endParaRPr lang="zh-CN" altLang="en-US" dirty="0"/>
          </a:p>
          <a:p>
            <a:pPr algn="just"/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）所有主属性都不</a:t>
            </a:r>
            <a:r>
              <a:rPr lang="zh-CN" altLang="en-US" dirty="0" smtClean="0">
                <a:latin typeface="Times New Roman" pitchFamily="18" charset="0"/>
              </a:rPr>
              <a:t>传递</a:t>
            </a:r>
            <a:r>
              <a:rPr lang="zh-CN" altLang="en-US" dirty="0"/>
              <a:t>函数依赖</a:t>
            </a:r>
            <a:r>
              <a:rPr lang="zh-CN" altLang="en-US" dirty="0" smtClean="0">
                <a:latin typeface="Times New Roman" pitchFamily="18" charset="0"/>
              </a:rPr>
              <a:t>于</a:t>
            </a:r>
            <a:r>
              <a:rPr lang="zh-CN" altLang="en-US" dirty="0">
                <a:latin typeface="Times New Roman" pitchFamily="18" charset="0"/>
              </a:rPr>
              <a:t>候选</a:t>
            </a:r>
            <a:r>
              <a:rPr lang="en-US" altLang="zh-CN" dirty="0"/>
              <a:t>KEY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algn="just"/>
            <a:r>
              <a:rPr lang="zh-CN" altLang="en-US" dirty="0" smtClean="0">
                <a:latin typeface="Times New Roman" pitchFamily="18" charset="0"/>
              </a:rPr>
              <a:t>       没有任何属性</a:t>
            </a:r>
            <a:r>
              <a:rPr lang="zh-CN" altLang="en-US" dirty="0"/>
              <a:t>函数依赖</a:t>
            </a:r>
            <a:r>
              <a:rPr lang="zh-CN" altLang="en-US" dirty="0" smtClean="0">
                <a:latin typeface="Times New Roman" pitchFamily="18" charset="0"/>
              </a:rPr>
              <a:t>于非码的任何一组属性。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4F512-BD75-45D5-8288-1C68DB5FE0F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1000" y="749300"/>
            <a:ext cx="8458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、定理：如果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altLang="zh-CN" b="1" dirty="0">
                <a:latin typeface="Arial" pitchFamily="34" charset="0"/>
                <a:ea typeface="黑体" pitchFamily="49" charset="-122"/>
              </a:rPr>
              <a:t>∈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BCNF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，则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altLang="zh-CN" b="1" dirty="0">
                <a:latin typeface="Arial" pitchFamily="34" charset="0"/>
                <a:ea typeface="黑体" pitchFamily="49" charset="-122"/>
              </a:rPr>
              <a:t>∈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3NF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证（反证法）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设</a:t>
            </a:r>
            <a:r>
              <a:rPr lang="en-US" altLang="zh-CN" dirty="0"/>
              <a:t>R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BCNF</a:t>
            </a:r>
            <a:r>
              <a:rPr lang="zh-CN" altLang="en-US" dirty="0">
                <a:latin typeface="Times New Roman" pitchFamily="18" charset="0"/>
              </a:rPr>
              <a:t>，但</a:t>
            </a:r>
            <a:r>
              <a:rPr lang="en-US" altLang="zh-CN" dirty="0"/>
              <a:t>R</a:t>
            </a:r>
            <a:r>
              <a:rPr lang="en-US" altLang="zh-CN" dirty="0">
                <a:latin typeface="Lucida Sans Unicode"/>
              </a:rPr>
              <a:t>∉</a:t>
            </a:r>
            <a:r>
              <a:rPr lang="en-US" altLang="zh-CN" dirty="0"/>
              <a:t> 3NF</a:t>
            </a:r>
            <a:r>
              <a:rPr lang="zh-CN" altLang="en-US" dirty="0">
                <a:latin typeface="Times New Roman" pitchFamily="18" charset="0"/>
              </a:rPr>
              <a:t>，则总可找到属性集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z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</a:rPr>
              <a:t>其中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为非主属性，</a:t>
            </a:r>
            <a:r>
              <a:rPr lang="en-US" altLang="zh-CN" dirty="0" smtClean="0"/>
              <a:t> y</a:t>
            </a:r>
            <a:r>
              <a:rPr lang="zh-CN" altLang="en-US" dirty="0" smtClean="0"/>
              <a:t>不包含候选码，</a:t>
            </a:r>
            <a:r>
              <a:rPr lang="en-US" altLang="zh-CN" dirty="0" smtClean="0"/>
              <a:t>x</a:t>
            </a:r>
            <a:r>
              <a:rPr lang="zh-CN" altLang="en-US" dirty="0">
                <a:latin typeface="Times New Roman" pitchFamily="18" charset="0"/>
              </a:rPr>
              <a:t>为候选</a:t>
            </a:r>
            <a:r>
              <a:rPr lang="zh-CN" altLang="en-US" dirty="0" smtClean="0">
                <a:latin typeface="Times New Roman" pitchFamily="18" charset="0"/>
              </a:rPr>
              <a:t>码（</a:t>
            </a:r>
            <a:r>
              <a:rPr lang="en-US" altLang="zh-CN" dirty="0">
                <a:solidFill>
                  <a:srgbClr val="3333FF"/>
                </a:solidFill>
              </a:rPr>
              <a:t>R  </a:t>
            </a:r>
            <a:r>
              <a:rPr lang="en-US" altLang="zh-CN" dirty="0">
                <a:solidFill>
                  <a:srgbClr val="3333FF"/>
                </a:solidFill>
                <a:latin typeface="Lucida Sans Unicode"/>
              </a:rPr>
              <a:t>∉</a:t>
            </a:r>
            <a:r>
              <a:rPr lang="en-US" altLang="zh-CN" dirty="0">
                <a:solidFill>
                  <a:srgbClr val="3333FF"/>
                </a:solidFill>
              </a:rPr>
              <a:t>   3NF</a:t>
            </a: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</a:rPr>
              <a:t>，则存在非主属性，它部分或者传递函数依赖</a:t>
            </a:r>
            <a:r>
              <a:rPr lang="zh-CN" altLang="en-US" dirty="0">
                <a:solidFill>
                  <a:srgbClr val="3333FF"/>
                </a:solidFill>
              </a:rPr>
              <a:t>于码</a:t>
            </a:r>
            <a:r>
              <a:rPr lang="zh-CN" altLang="en-US" dirty="0" smtClean="0">
                <a:latin typeface="Times New Roman" pitchFamily="18" charset="0"/>
              </a:rPr>
              <a:t>），从而它们</a:t>
            </a:r>
            <a:r>
              <a:rPr lang="zh-CN" altLang="en-US" dirty="0">
                <a:latin typeface="Times New Roman" pitchFamily="18" charset="0"/>
              </a:rPr>
              <a:t>之间</a:t>
            </a:r>
            <a:r>
              <a:rPr lang="zh-CN" altLang="en-US" dirty="0" smtClean="0">
                <a:latin typeface="Times New Roman" pitchFamily="18" charset="0"/>
              </a:rPr>
              <a:t>存在违反</a:t>
            </a:r>
            <a:r>
              <a:rPr lang="en-US" altLang="zh-CN" dirty="0" smtClean="0"/>
              <a:t>3NF</a:t>
            </a:r>
            <a:r>
              <a:rPr lang="zh-CN" altLang="en-US" dirty="0" smtClean="0">
                <a:latin typeface="Times New Roman" pitchFamily="18" charset="0"/>
              </a:rPr>
              <a:t>定义的函数依赖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</a:rPr>
              <a:t>传递，</a:t>
            </a:r>
            <a:r>
              <a:rPr lang="zh-CN" altLang="en-US" dirty="0">
                <a:latin typeface="Times New Roman" pitchFamily="18" charset="0"/>
              </a:rPr>
              <a:t>即</a:t>
            </a:r>
            <a:r>
              <a:rPr lang="en-US" altLang="zh-CN" dirty="0" err="1">
                <a:solidFill>
                  <a:srgbClr val="FF0000"/>
                </a:solidFill>
              </a:rPr>
              <a:t>y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成立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但是其左边的决定因素不含候选码。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根据</a:t>
            </a:r>
            <a:r>
              <a:rPr lang="en-US" altLang="zh-CN" dirty="0"/>
              <a:t>BCNF</a:t>
            </a:r>
            <a:r>
              <a:rPr lang="zh-CN" altLang="en-US" dirty="0">
                <a:latin typeface="Times New Roman" pitchFamily="18" charset="0"/>
              </a:rPr>
              <a:t>定义，</a:t>
            </a:r>
            <a:r>
              <a:rPr lang="en-US" altLang="zh-CN" dirty="0"/>
              <a:t>R  </a:t>
            </a:r>
            <a:r>
              <a:rPr lang="en-US" altLang="zh-CN" dirty="0">
                <a:latin typeface="Lucida Sans Unicode"/>
              </a:rPr>
              <a:t>∉</a:t>
            </a:r>
            <a:r>
              <a:rPr lang="en-US" altLang="zh-CN" dirty="0"/>
              <a:t>  BCNF</a:t>
            </a:r>
            <a:r>
              <a:rPr lang="zh-CN" altLang="en-US" dirty="0">
                <a:latin typeface="Times New Roman" pitchFamily="18" charset="0"/>
              </a:rPr>
              <a:t>，与假设矛盾。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定理得证。</a:t>
            </a:r>
            <a:r>
              <a:rPr lang="zh-CN" altLang="en-US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77B04-7940-43E3-8322-2DB17CD1D4C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285750" y="4929188"/>
            <a:ext cx="8572500" cy="1541462"/>
          </a:xfrm>
          <a:prstGeom prst="wedgeRoundRectCallout">
            <a:avLst>
              <a:gd name="adj1" fmla="val -21936"/>
              <a:gd name="adj2" fmla="val -6944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>
                <a:latin typeface="Arial Unicode MS" pitchFamily="34" charset="-122"/>
                <a:cs typeface="Arial" charset="0"/>
              </a:rPr>
              <a:t>3NF</a:t>
            </a:r>
            <a:r>
              <a:rPr lang="zh-CN" altLang="en-US" b="1" dirty="0">
                <a:latin typeface="Arial Unicode MS" pitchFamily="34" charset="-122"/>
                <a:ea typeface="黑体" pitchFamily="2" charset="-122"/>
              </a:rPr>
              <a:t>定义</a:t>
            </a:r>
            <a:endParaRPr lang="zh-CN" altLang="en-US" b="1" dirty="0">
              <a:latin typeface="Arial Unicode MS" pitchFamily="34" charset="-122"/>
              <a:cs typeface="Arial" charset="0"/>
            </a:endParaRPr>
          </a:p>
          <a:p>
            <a:pPr>
              <a:defRPr/>
            </a:pPr>
            <a:r>
              <a:rPr lang="zh-CN" altLang="en-US" dirty="0">
                <a:latin typeface="Arial Unicode MS" pitchFamily="34" charset="-122"/>
              </a:rPr>
              <a:t>任给</a:t>
            </a:r>
            <a:r>
              <a:rPr lang="en-US" altLang="zh-CN" dirty="0">
                <a:latin typeface="Arial Unicode MS" pitchFamily="34" charset="-122"/>
              </a:rPr>
              <a:t>R</a:t>
            </a:r>
            <a:r>
              <a:rPr lang="zh-CN" altLang="en-US" dirty="0">
                <a:latin typeface="Arial Unicode MS" pitchFamily="34" charset="-122"/>
              </a:rPr>
              <a:t>（</a:t>
            </a:r>
            <a:r>
              <a:rPr lang="en-US" altLang="zh-CN" dirty="0">
                <a:latin typeface="Arial Unicode MS" pitchFamily="34" charset="-122"/>
              </a:rPr>
              <a:t>U</a:t>
            </a:r>
            <a:r>
              <a:rPr lang="zh-CN" altLang="en-US" dirty="0">
                <a:latin typeface="Arial Unicode MS" pitchFamily="34" charset="-122"/>
              </a:rPr>
              <a:t>，</a:t>
            </a:r>
            <a:r>
              <a:rPr lang="en-US" altLang="zh-CN" dirty="0">
                <a:latin typeface="Arial Unicode MS" pitchFamily="34" charset="-122"/>
              </a:rPr>
              <a:t>F</a:t>
            </a:r>
            <a:r>
              <a:rPr lang="zh-CN" altLang="en-US" dirty="0">
                <a:latin typeface="Arial Unicode MS" pitchFamily="34" charset="-122"/>
              </a:rPr>
              <a:t>），若</a:t>
            </a:r>
            <a:r>
              <a:rPr lang="zh-CN" altLang="en-US" dirty="0">
                <a:solidFill>
                  <a:srgbClr val="FF3300"/>
                </a:solidFill>
                <a:latin typeface="Arial Unicode MS" pitchFamily="34" charset="-122"/>
              </a:rPr>
              <a:t>不存在</a:t>
            </a:r>
            <a:r>
              <a:rPr lang="zh-CN" altLang="en-US" dirty="0">
                <a:latin typeface="Arial Unicode MS" pitchFamily="34" charset="-122"/>
              </a:rPr>
              <a:t>这样的码</a:t>
            </a:r>
            <a:r>
              <a:rPr lang="en-US" altLang="zh-CN" dirty="0" smtClean="0">
                <a:latin typeface="Arial Unicode MS" pitchFamily="34" charset="-122"/>
              </a:rPr>
              <a:t>X</a:t>
            </a:r>
            <a:r>
              <a:rPr lang="zh-CN" altLang="en-US" dirty="0" smtClean="0">
                <a:latin typeface="Arial Unicode MS" pitchFamily="34" charset="-122"/>
              </a:rPr>
              <a:t>、属性</a:t>
            </a:r>
            <a:r>
              <a:rPr lang="zh-CN" altLang="en-US" dirty="0">
                <a:latin typeface="Arial Unicode MS" pitchFamily="34" charset="-122"/>
              </a:rPr>
              <a:t>组</a:t>
            </a:r>
            <a:r>
              <a:rPr lang="en-US" altLang="zh-CN" dirty="0">
                <a:latin typeface="Arial Unicode MS" pitchFamily="34" charset="-122"/>
              </a:rPr>
              <a:t>Y</a:t>
            </a:r>
            <a:r>
              <a:rPr lang="zh-CN" altLang="en-US" dirty="0">
                <a:latin typeface="Arial Unicode MS" pitchFamily="34" charset="-122"/>
              </a:rPr>
              <a:t>及</a:t>
            </a:r>
            <a:r>
              <a:rPr lang="zh-CN" altLang="en-US" dirty="0">
                <a:solidFill>
                  <a:srgbClr val="FF3300"/>
                </a:solidFill>
                <a:latin typeface="Arial Unicode MS" pitchFamily="34" charset="-122"/>
              </a:rPr>
              <a:t>非主属性</a:t>
            </a:r>
            <a:r>
              <a:rPr lang="en-US" altLang="zh-CN" dirty="0">
                <a:latin typeface="Arial Unicode MS" pitchFamily="34" charset="-122"/>
              </a:rPr>
              <a:t>Z</a:t>
            </a:r>
            <a:r>
              <a:rPr lang="zh-CN" altLang="en-US" dirty="0">
                <a:latin typeface="Arial Unicode MS" pitchFamily="34" charset="-122"/>
              </a:rPr>
              <a:t>（</a:t>
            </a:r>
            <a:r>
              <a:rPr lang="en-US" altLang="zh-CN" dirty="0">
                <a:latin typeface="Arial Unicode MS" pitchFamily="34" charset="-122"/>
              </a:rPr>
              <a:t>Z</a:t>
            </a:r>
            <a:r>
              <a:rPr lang="zh-CN" altLang="en-US" dirty="0">
                <a:latin typeface="Arial Unicode MS" pitchFamily="34" charset="-122"/>
              </a:rPr>
              <a:t>不包含于</a:t>
            </a:r>
            <a:r>
              <a:rPr lang="en-US" altLang="zh-CN" dirty="0">
                <a:latin typeface="Arial Unicode MS" pitchFamily="34" charset="-122"/>
              </a:rPr>
              <a:t>Y</a:t>
            </a:r>
            <a:r>
              <a:rPr lang="zh-CN" altLang="en-US" dirty="0" smtClean="0">
                <a:latin typeface="Arial Unicode MS" pitchFamily="34" charset="-122"/>
              </a:rPr>
              <a:t>），使得</a:t>
            </a:r>
            <a:r>
              <a:rPr lang="en-US" altLang="zh-CN" dirty="0">
                <a:latin typeface="Arial Unicode MS" pitchFamily="34" charset="-122"/>
              </a:rPr>
              <a:t>X —</a:t>
            </a:r>
            <a:r>
              <a:rPr lang="en-US" altLang="zh-CN" dirty="0">
                <a:latin typeface="Arial Unicode MS" pitchFamily="34" charset="-122"/>
                <a:sym typeface="Symbol" pitchFamily="18" charset="2"/>
              </a:rPr>
              <a:t></a:t>
            </a:r>
            <a:r>
              <a:rPr lang="en-US" altLang="zh-CN" dirty="0">
                <a:latin typeface="Arial Unicode MS" pitchFamily="34" charset="-122"/>
              </a:rPr>
              <a:t> Y</a:t>
            </a:r>
            <a:r>
              <a:rPr lang="zh-CN" altLang="en-US" dirty="0">
                <a:latin typeface="Arial Unicode MS" pitchFamily="34" charset="-122"/>
              </a:rPr>
              <a:t>，（</a:t>
            </a:r>
            <a:r>
              <a:rPr lang="en-US" altLang="zh-CN" dirty="0">
                <a:latin typeface="Arial Unicode MS" pitchFamily="34" charset="-122"/>
              </a:rPr>
              <a:t>Y—/</a:t>
            </a:r>
            <a:r>
              <a:rPr lang="en-US" altLang="zh-CN" dirty="0">
                <a:latin typeface="Arial Unicode MS" pitchFamily="34" charset="-122"/>
                <a:sym typeface="Symbol" pitchFamily="18" charset="2"/>
              </a:rPr>
              <a:t></a:t>
            </a:r>
            <a:r>
              <a:rPr lang="en-US" altLang="zh-CN" dirty="0">
                <a:latin typeface="Arial Unicode MS" pitchFamily="34" charset="-122"/>
              </a:rPr>
              <a:t>X</a:t>
            </a:r>
            <a:r>
              <a:rPr lang="zh-CN" altLang="en-US" dirty="0">
                <a:latin typeface="Arial Unicode MS" pitchFamily="34" charset="-122"/>
              </a:rPr>
              <a:t>）， </a:t>
            </a:r>
            <a:r>
              <a:rPr lang="en-US" altLang="zh-CN" dirty="0">
                <a:latin typeface="Arial Unicode MS" pitchFamily="34" charset="-122"/>
              </a:rPr>
              <a:t>Y —</a:t>
            </a:r>
            <a:r>
              <a:rPr lang="en-US" altLang="zh-CN" dirty="0">
                <a:latin typeface="Arial Unicode MS" pitchFamily="34" charset="-122"/>
                <a:sym typeface="Symbol" pitchFamily="18" charset="2"/>
              </a:rPr>
              <a:t></a:t>
            </a:r>
            <a:r>
              <a:rPr lang="en-US" altLang="zh-CN" dirty="0">
                <a:latin typeface="Arial Unicode MS" pitchFamily="34" charset="-122"/>
              </a:rPr>
              <a:t> Z</a:t>
            </a:r>
            <a:r>
              <a:rPr lang="zh-CN" altLang="en-US" dirty="0">
                <a:latin typeface="Arial Unicode MS" pitchFamily="34" charset="-122"/>
              </a:rPr>
              <a:t>成立，则</a:t>
            </a:r>
            <a:r>
              <a:rPr lang="en-US" altLang="zh-CN" dirty="0">
                <a:latin typeface="Arial Unicode MS" pitchFamily="34" charset="-122"/>
              </a:rPr>
              <a:t>R∈3NF</a:t>
            </a:r>
            <a:r>
              <a:rPr lang="zh-CN" altLang="en-US" dirty="0">
                <a:latin typeface="Arial Unicode MS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2725" y="731838"/>
            <a:ext cx="86264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sym typeface="Symbol" pitchFamily="18" charset="2"/>
              </a:rPr>
              <a:t>例：关系模式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SCO(S# , C# , O)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，表示学生选修课程的名次，有函数依赖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(S#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C#) O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，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(C#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O)  S#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，它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属于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3NF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、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BCNF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吗？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04800" y="2006600"/>
            <a:ext cx="8731696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sym typeface="Symbol" pitchFamily="18" charset="2"/>
              </a:rPr>
              <a:t>答案：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(S#,C#)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或者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(C#,O)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都可以作为候选码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sym typeface="Symbol" pitchFamily="18" charset="2"/>
              </a:rPr>
              <a:t>不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存在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非主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（</a:t>
            </a:r>
            <a:r>
              <a:rPr lang="zh-CN" altLang="en-US" dirty="0" smtClean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主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）属性对码传递依赖或部分依赖，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SCO∈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3NF</a:t>
            </a:r>
            <a:endParaRPr lang="en-US" altLang="zh-CN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88925" y="4313238"/>
            <a:ext cx="8550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问题判定的关键环节：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分析属性</a:t>
            </a:r>
            <a:r>
              <a:rPr lang="zh-CN" altLang="en-US" dirty="0">
                <a:solidFill>
                  <a:srgbClr val="FF0000"/>
                </a:solidFill>
              </a:rPr>
              <a:t>间的依赖</a:t>
            </a:r>
            <a:r>
              <a:rPr lang="zh-CN" altLang="en-US" dirty="0" smtClean="0">
                <a:solidFill>
                  <a:srgbClr val="FF0000"/>
                </a:solidFill>
              </a:rPr>
              <a:t>关联，找出关系的候选码。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A8503-E2B7-4CAF-A138-B0A1925D34E6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85720" y="3643314"/>
            <a:ext cx="692948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没有其他决定因素，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SCO ∈BCNF</a:t>
            </a:r>
            <a:endParaRPr lang="en-US" altLang="zh-CN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12725" y="736600"/>
            <a:ext cx="8626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ea typeface="黑体" pitchFamily="49" charset="-122"/>
              </a:rPr>
              <a:t>6.3.6  </a:t>
            </a:r>
            <a:r>
              <a:rPr lang="zh-CN" altLang="en-US" b="1">
                <a:ea typeface="黑体" pitchFamily="49" charset="-122"/>
              </a:rPr>
              <a:t>总结</a:t>
            </a:r>
          </a:p>
          <a:p>
            <a:r>
              <a:rPr lang="en-US" altLang="zh-CN"/>
              <a:t>1</a:t>
            </a:r>
            <a:r>
              <a:rPr lang="zh-CN" altLang="en-US">
                <a:latin typeface="Times New Roman" pitchFamily="18" charset="0"/>
              </a:rPr>
              <a:t>、关系规范化进程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latin typeface="Times New Roman" pitchFamily="18" charset="0"/>
              </a:rPr>
              <a:t>非规范关系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1066800" y="154305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62000" y="5567363"/>
            <a:ext cx="685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lvl="2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进一步消去主属性对候选</a:t>
            </a:r>
            <a:r>
              <a:rPr lang="en-US" altLang="zh-CN" dirty="0"/>
              <a:t>KEY</a:t>
            </a:r>
            <a:r>
              <a:rPr lang="zh-CN" altLang="en-US" dirty="0">
                <a:latin typeface="Times New Roman" pitchFamily="18" charset="0"/>
              </a:rPr>
              <a:t>的部分和传递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marL="381000" lvl="2">
              <a:spcBef>
                <a:spcPct val="50000"/>
              </a:spcBef>
            </a:pPr>
            <a:r>
              <a:rPr lang="en-US" altLang="zh-CN" dirty="0" smtClean="0"/>
              <a:t>     BCNF </a:t>
            </a:r>
            <a:endParaRPr lang="en-US" altLang="zh-CN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62000" y="4438650"/>
            <a:ext cx="6248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lvl="2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进一步消去非主属性对候选</a:t>
            </a:r>
            <a:r>
              <a:rPr lang="en-US" altLang="zh-CN" dirty="0"/>
              <a:t>KEY</a:t>
            </a:r>
            <a:r>
              <a:rPr lang="zh-CN" altLang="en-US" dirty="0">
                <a:latin typeface="Times New Roman" pitchFamily="18" charset="0"/>
              </a:rPr>
              <a:t>的传递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marL="381000" lvl="2">
              <a:spcBef>
                <a:spcPct val="50000"/>
              </a:spcBef>
            </a:pPr>
            <a:r>
              <a:rPr lang="en-US" altLang="zh-CN" dirty="0" smtClean="0"/>
              <a:t>     3NF</a:t>
            </a:r>
            <a:endParaRPr lang="en-US" altLang="zh-CN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62000" y="3295650"/>
            <a:ext cx="594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lvl="2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消去非主属性对候选</a:t>
            </a:r>
            <a:r>
              <a:rPr lang="en-US" altLang="zh-CN" dirty="0"/>
              <a:t>KEY</a:t>
            </a:r>
            <a:r>
              <a:rPr lang="zh-CN" altLang="en-US" dirty="0">
                <a:latin typeface="Times New Roman" pitchFamily="18" charset="0"/>
              </a:rPr>
              <a:t>的部分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marL="381000" lvl="2">
              <a:spcBef>
                <a:spcPct val="50000"/>
              </a:spcBef>
            </a:pPr>
            <a:r>
              <a:rPr lang="en-US" altLang="zh-CN" dirty="0" smtClean="0"/>
              <a:t>     2NF</a:t>
            </a:r>
            <a:endParaRPr lang="en-US" altLang="zh-CN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2138363"/>
            <a:ext cx="594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去掉嵌套属性、重复组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     1NF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8B950-F7A6-48D3-AA86-C71A287F012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 autoUpdateAnimBg="0"/>
      <p:bldP spid="37894" grpId="0" autoUpdateAnimBg="0"/>
      <p:bldP spid="3789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12725" y="731838"/>
            <a:ext cx="8550275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、结论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3NF</a:t>
            </a:r>
            <a:r>
              <a:rPr lang="zh-CN" altLang="en-US" dirty="0">
                <a:latin typeface="Times New Roman" pitchFamily="18" charset="0"/>
              </a:rPr>
              <a:t>必定为</a:t>
            </a:r>
            <a:r>
              <a:rPr lang="en-US" altLang="zh-CN" dirty="0"/>
              <a:t>2NF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/>
              <a:t>1NF</a:t>
            </a:r>
            <a:r>
              <a:rPr lang="zh-CN" altLang="en-US" dirty="0">
                <a:latin typeface="Times New Roman" pitchFamily="18" charset="0"/>
              </a:rPr>
              <a:t>，反之不一定；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BCNF</a:t>
            </a:r>
            <a:r>
              <a:rPr lang="zh-CN" altLang="en-US" dirty="0">
                <a:latin typeface="Times New Roman" pitchFamily="18" charset="0"/>
              </a:rPr>
              <a:t>必为</a:t>
            </a:r>
            <a:r>
              <a:rPr lang="en-US" altLang="zh-CN" dirty="0"/>
              <a:t>3NF</a:t>
            </a:r>
            <a:r>
              <a:rPr lang="zh-CN" altLang="en-US" dirty="0">
                <a:latin typeface="Times New Roman" pitchFamily="18" charset="0"/>
              </a:rPr>
              <a:t>，反之不一定；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3NF</a:t>
            </a:r>
            <a:r>
              <a:rPr lang="zh-CN" altLang="en-US" dirty="0">
                <a:latin typeface="Times New Roman" pitchFamily="18" charset="0"/>
              </a:rPr>
              <a:t>已在很大程度上控制了数据冗余；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3NF</a:t>
            </a:r>
            <a:r>
              <a:rPr lang="zh-CN" altLang="en-US" dirty="0">
                <a:latin typeface="Times New Roman" pitchFamily="18" charset="0"/>
              </a:rPr>
              <a:t>已在很大程度上消去了插入和删除操作异常；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5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3NF</a:t>
            </a:r>
            <a:r>
              <a:rPr lang="zh-CN" altLang="en-US" dirty="0">
                <a:latin typeface="Times New Roman" pitchFamily="18" charset="0"/>
              </a:rPr>
              <a:t>分解仍不够彻底（可能存在主属性对候选码的部分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和传递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6</a:t>
            </a:r>
            <a:r>
              <a:rPr lang="zh-CN" altLang="en-US" dirty="0">
                <a:latin typeface="Times New Roman" pitchFamily="18" charset="0"/>
              </a:rPr>
              <a:t>）在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函数依赖</a:t>
            </a:r>
            <a:r>
              <a:rPr lang="zh-CN" altLang="en-US" dirty="0">
                <a:latin typeface="Times New Roman" pitchFamily="18" charset="0"/>
              </a:rPr>
              <a:t>范围内，</a:t>
            </a:r>
            <a:r>
              <a:rPr lang="en-US" altLang="zh-CN" dirty="0">
                <a:solidFill>
                  <a:srgbClr val="FF0000"/>
                </a:solidFill>
              </a:rPr>
              <a:t>BCNF</a:t>
            </a:r>
            <a:r>
              <a:rPr lang="zh-CN" altLang="en-US" dirty="0">
                <a:latin typeface="Times New Roman" pitchFamily="18" charset="0"/>
              </a:rPr>
              <a:t>已完全消去了插入删除异常；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7</a:t>
            </a:r>
            <a:r>
              <a:rPr lang="zh-CN" altLang="en-US" dirty="0">
                <a:latin typeface="Times New Roman" pitchFamily="18" charset="0"/>
              </a:rPr>
              <a:t>）范式并非越高越好；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8</a:t>
            </a:r>
            <a:r>
              <a:rPr lang="zh-CN" altLang="en-US" dirty="0">
                <a:latin typeface="Times New Roman" pitchFamily="18" charset="0"/>
              </a:rPr>
              <a:t>）依然存在其它问题（冗余垃圾，连接运算）；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9</a:t>
            </a:r>
            <a:r>
              <a:rPr lang="zh-CN" altLang="en-US" dirty="0">
                <a:latin typeface="宋体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分解不唯一</a:t>
            </a:r>
            <a:r>
              <a:rPr lang="zh-CN" altLang="en-US" dirty="0">
                <a:latin typeface="宋体" pitchFamily="2" charset="-122"/>
              </a:rPr>
              <a:t>。</a:t>
            </a:r>
            <a:r>
              <a:rPr lang="zh-CN" altLang="en-US" dirty="0"/>
              <a:t> </a:t>
            </a: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8458200" y="43576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553F4-6E33-4358-AEAF-3BC6B1CCA0A1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6"/>
          <p:cNvGraphicFramePr>
            <a:graphicFrameLocks noChangeAspect="1"/>
          </p:cNvGraphicFramePr>
          <p:nvPr/>
        </p:nvGraphicFramePr>
        <p:xfrm>
          <a:off x="407988" y="3633788"/>
          <a:ext cx="7620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Document" r:id="rId3" imgW="8234172" imgH="4352544" progId="Word.Document.8">
                  <p:embed/>
                </p:oleObj>
              </mc:Choice>
              <mc:Fallback>
                <p:oleObj name="Document" r:id="rId3" imgW="8234172" imgH="4352544" progId="Word.Document.8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3633788"/>
                        <a:ext cx="7620000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027"/>
          <p:cNvGraphicFramePr>
            <a:graphicFrameLocks noChangeAspect="1"/>
          </p:cNvGraphicFramePr>
          <p:nvPr/>
        </p:nvGraphicFramePr>
        <p:xfrm>
          <a:off x="395288" y="681038"/>
          <a:ext cx="7700962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Document" r:id="rId5" imgW="6565392" imgH="4457700" progId="Word.Document.8">
                  <p:embed/>
                </p:oleObj>
              </mc:Choice>
              <mc:Fallback>
                <p:oleObj name="Document" r:id="rId5" imgW="6565392" imgH="4457700" progId="Word.Document.8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81038"/>
                        <a:ext cx="7700962" cy="335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2217D-A884-48EB-A8EF-FCAE675DDFF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1571604" y="357166"/>
            <a:ext cx="2857520" cy="642942"/>
          </a:xfrm>
          <a:prstGeom prst="wedgeRoundRectCallout">
            <a:avLst>
              <a:gd name="adj1" fmla="val -87110"/>
              <a:gd name="adj2" fmla="val -416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分解不唯一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47700" y="1246210"/>
          <a:ext cx="809625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5" name="Document" r:id="rId3" imgW="8572500" imgH="5715000" progId="Word.Document.8">
                  <p:embed/>
                </p:oleObj>
              </mc:Choice>
              <mc:Fallback>
                <p:oleObj name="Document" r:id="rId3" imgW="8572500" imgH="5715000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246210"/>
                        <a:ext cx="8096250" cy="539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F9F61-399D-4809-A89D-7653C05A2971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02231" y="198759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新问题</a:t>
            </a:r>
            <a:endParaRPr lang="zh-CN" altLang="en-US" sz="6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0"/>
          <p:cNvGraphicFramePr>
            <a:graphicFrameLocks noChangeAspect="1"/>
          </p:cNvGraphicFramePr>
          <p:nvPr/>
        </p:nvGraphicFramePr>
        <p:xfrm>
          <a:off x="1296988" y="528638"/>
          <a:ext cx="613727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9" name="Document" r:id="rId3" imgW="6501384" imgH="4791456" progId="Word.Document.8">
                  <p:embed/>
                </p:oleObj>
              </mc:Choice>
              <mc:Fallback>
                <p:oleObj name="Document" r:id="rId3" imgW="6501384" imgH="4791456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528638"/>
                        <a:ext cx="6137275" cy="452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90500" y="4664075"/>
            <a:ext cx="47307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教材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6.10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     关系（仓库，保管员，商品）</a:t>
            </a:r>
          </a:p>
        </p:txBody>
      </p:sp>
      <p:pic>
        <p:nvPicPr>
          <p:cNvPr id="22532" name="Picture 4" descr="多值依赖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856163"/>
            <a:ext cx="4648200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C8BFC-ECA2-4D77-BD00-28BAD032527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8925" y="717550"/>
            <a:ext cx="84740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6.4 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多值依赖（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MVD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 b="1" dirty="0" err="1">
                <a:latin typeface="Arial" pitchFamily="34" charset="0"/>
                <a:cs typeface="Arial" pitchFamily="34" charset="0"/>
              </a:rPr>
              <a:t>multivalued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 dependency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）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b="1" dirty="0">
                <a:ea typeface="黑体" pitchFamily="49" charset="-122"/>
              </a:rPr>
              <a:t>6.4.1</a:t>
            </a:r>
            <a:r>
              <a:rPr lang="zh-CN" altLang="en-US" b="1" dirty="0">
                <a:ea typeface="黑体" pitchFamily="49" charset="-122"/>
              </a:rPr>
              <a:t>定义</a:t>
            </a:r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、基本定义：任给关系模式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），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z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的子集，</a:t>
            </a:r>
            <a:r>
              <a:rPr lang="en-US" altLang="zh-CN" dirty="0"/>
              <a:t>z=U-x-y</a:t>
            </a:r>
            <a:r>
              <a:rPr lang="zh-CN" altLang="en-US" dirty="0">
                <a:latin typeface="Times New Roman" pitchFamily="18" charset="0"/>
              </a:rPr>
              <a:t>，当仅且当对于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任一关系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在（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z</a:t>
            </a:r>
            <a:r>
              <a:rPr lang="zh-CN" altLang="en-US" dirty="0">
                <a:latin typeface="Times New Roman" pitchFamily="18" charset="0"/>
              </a:rPr>
              <a:t>）上的每个值有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一组</a:t>
            </a:r>
            <a:r>
              <a:rPr lang="en-US" altLang="zh-CN" dirty="0">
                <a:solidFill>
                  <a:srgbClr val="FF3300"/>
                </a:solidFill>
              </a:rPr>
              <a:t>y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值</a:t>
            </a:r>
            <a:r>
              <a:rPr lang="zh-CN" altLang="en-US" dirty="0">
                <a:latin typeface="Times New Roman" pitchFamily="18" charset="0"/>
              </a:rPr>
              <a:t>与之对应，并且该组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值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仅仅决定于</a:t>
            </a:r>
            <a:r>
              <a:rPr lang="en-US" altLang="zh-CN" dirty="0">
                <a:solidFill>
                  <a:srgbClr val="FF3300"/>
                </a:solidFill>
              </a:rPr>
              <a:t>x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值</a:t>
            </a:r>
            <a:r>
              <a:rPr lang="zh-CN" altLang="en-US" dirty="0">
                <a:latin typeface="Times New Roman" pitchFamily="18" charset="0"/>
              </a:rPr>
              <a:t>而与</a:t>
            </a:r>
            <a:r>
              <a:rPr lang="en-US" altLang="zh-CN" dirty="0"/>
              <a:t>z</a:t>
            </a:r>
            <a:r>
              <a:rPr lang="zh-CN" altLang="en-US" dirty="0">
                <a:latin typeface="Times New Roman" pitchFamily="18" charset="0"/>
              </a:rPr>
              <a:t>值无关，则称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多值决定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，或称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多值依赖于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记作：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itchFamily="18" charset="0"/>
              </a:rPr>
              <a:t>→→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例如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考试科目</a:t>
            </a:r>
            <a:r>
              <a:rPr lang="zh-CN" altLang="en-US" dirty="0" smtClean="0">
                <a:sym typeface="Wingdings" pitchFamily="2" charset="2"/>
              </a:rPr>
              <a:t>、考生、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指定动作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zh-CN" altLang="en-US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        （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专业</a:t>
            </a:r>
            <a:r>
              <a:rPr lang="zh-CN" altLang="en-US" dirty="0">
                <a:sym typeface="Wingdings" pitchFamily="2" charset="2"/>
              </a:rPr>
              <a:t>、学生、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必修课程</a:t>
            </a:r>
            <a:r>
              <a:rPr lang="zh-CN" altLang="en-US" dirty="0">
                <a:sym typeface="Wingdings" pitchFamily="2" charset="2"/>
              </a:rPr>
              <a:t>）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、平凡多值依赖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若</a:t>
            </a:r>
            <a:r>
              <a:rPr lang="en-US" altLang="zh-CN" dirty="0"/>
              <a:t>x</a:t>
            </a:r>
            <a:r>
              <a:rPr lang="en-US" altLang="zh-CN" dirty="0">
                <a:latin typeface="宋体" pitchFamily="2" charset="-122"/>
              </a:rPr>
              <a:t>→→</a:t>
            </a:r>
            <a:r>
              <a:rPr lang="en-US" altLang="zh-CN" dirty="0"/>
              <a:t>y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z=</a:t>
            </a:r>
            <a:r>
              <a:rPr lang="en-US" altLang="zh-CN" i="1" dirty="0">
                <a:latin typeface="宋体" pitchFamily="2" charset="-122"/>
              </a:rPr>
              <a:t>φ</a:t>
            </a:r>
            <a:r>
              <a:rPr lang="zh-CN" altLang="en-US" dirty="0">
                <a:latin typeface="宋体" pitchFamily="2" charset="-122"/>
              </a:rPr>
              <a:t>，则称</a:t>
            </a:r>
            <a:r>
              <a:rPr lang="en-US" altLang="zh-CN" dirty="0"/>
              <a:t>x</a:t>
            </a:r>
            <a:r>
              <a:rPr lang="en-US" altLang="zh-CN" dirty="0">
                <a:latin typeface="宋体" pitchFamily="2" charset="-122"/>
              </a:rPr>
              <a:t>→→</a:t>
            </a:r>
            <a:r>
              <a:rPr lang="en-US" altLang="zh-CN" dirty="0"/>
              <a:t>y</a:t>
            </a:r>
            <a:r>
              <a:rPr lang="zh-CN" altLang="en-US" dirty="0">
                <a:latin typeface="宋体" pitchFamily="2" charset="-122"/>
              </a:rPr>
              <a:t>为平凡多值依赖。</a:t>
            </a:r>
          </a:p>
          <a:p>
            <a:pPr algn="just"/>
            <a:endParaRPr lang="zh-CN" altLang="en-US" dirty="0">
              <a:latin typeface="宋体" pitchFamily="2" charset="-122"/>
            </a:endParaRPr>
          </a:p>
          <a:p>
            <a:pPr algn="just"/>
            <a:r>
              <a:rPr lang="en-US" altLang="zh-CN" dirty="0">
                <a:latin typeface="宋体" pitchFamily="2" charset="-122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、非平凡多值依赖</a:t>
            </a:r>
            <a:endParaRPr lang="zh-CN" altLang="en-US" dirty="0">
              <a:latin typeface="宋体" pitchFamily="2" charset="-122"/>
            </a:endParaRPr>
          </a:p>
          <a:p>
            <a:pPr algn="just"/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dirty="0"/>
              <a:t>x→→y</a:t>
            </a:r>
            <a:r>
              <a:rPr lang="zh-CN" altLang="en-US" dirty="0"/>
              <a:t>，</a:t>
            </a:r>
            <a:r>
              <a:rPr lang="en-US" altLang="zh-CN" dirty="0" err="1"/>
              <a:t>z</a:t>
            </a:r>
            <a:r>
              <a:rPr lang="en-US" altLang="zh-CN" dirty="0" err="1" smtClean="0"/>
              <a:t>≠</a:t>
            </a:r>
            <a:r>
              <a:rPr lang="en-US" altLang="zh-CN" i="1" dirty="0" err="1" smtClean="0">
                <a:latin typeface="宋体" pitchFamily="2" charset="-122"/>
              </a:rPr>
              <a:t>φ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则称</a:t>
            </a:r>
            <a:r>
              <a:rPr lang="en-US" altLang="zh-CN" dirty="0"/>
              <a:t>x→→y</a:t>
            </a:r>
            <a:r>
              <a:rPr lang="zh-CN" altLang="en-US" dirty="0">
                <a:latin typeface="Times New Roman" pitchFamily="18" charset="0"/>
              </a:rPr>
              <a:t>为非平凡多值依赖。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30388-521E-4E96-9520-3D280C29299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" y="679450"/>
            <a:ext cx="8458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6.1.4  </a:t>
            </a:r>
            <a:r>
              <a:rPr lang="zh-CN" altLang="en-US" b="1" dirty="0">
                <a:ea typeface="黑体" pitchFamily="49" charset="-122"/>
              </a:rPr>
              <a:t>结论</a:t>
            </a:r>
          </a:p>
          <a:p>
            <a:r>
              <a:rPr lang="zh-CN" altLang="en-US" dirty="0">
                <a:latin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</a:rPr>
              <a:t>1.</a:t>
            </a:r>
            <a:r>
              <a:rPr lang="zh-CN" altLang="en-US" dirty="0">
                <a:latin typeface="Times New Roman" pitchFamily="18" charset="0"/>
              </a:rPr>
              <a:t>一个好的关系模式应冗余尽可能少；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</a:rPr>
              <a:t>2.</a:t>
            </a:r>
            <a:r>
              <a:rPr lang="zh-CN" altLang="en-US" dirty="0">
                <a:latin typeface="Times New Roman" pitchFamily="18" charset="0"/>
              </a:rPr>
              <a:t>一个好的关系模式应避免插入、删除异常；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</a:rPr>
              <a:t>3.</a:t>
            </a:r>
            <a:r>
              <a:rPr lang="zh-CN" altLang="en-US" dirty="0">
                <a:latin typeface="Times New Roman" pitchFamily="18" charset="0"/>
              </a:rPr>
              <a:t>原因是关系模式中存在不合适的属性间联系；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</a:rPr>
              <a:t>4.</a:t>
            </a:r>
            <a:r>
              <a:rPr lang="zh-CN" altLang="en-US" dirty="0">
                <a:latin typeface="Times New Roman" pitchFamily="18" charset="0"/>
              </a:rPr>
              <a:t>解决方法是消去不合适联系；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	</a:t>
            </a:r>
            <a:r>
              <a:rPr lang="en-US" altLang="zh-CN" dirty="0">
                <a:latin typeface="Times New Roman" pitchFamily="18" charset="0"/>
              </a:rPr>
              <a:t>5.</a:t>
            </a:r>
            <a:r>
              <a:rPr lang="zh-CN" altLang="en-US" dirty="0">
                <a:latin typeface="Times New Roman" pitchFamily="18" charset="0"/>
              </a:rPr>
              <a:t>采用分解的策略消去。</a:t>
            </a:r>
            <a:endParaRPr lang="zh-CN" altLang="en-US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3060700"/>
            <a:ext cx="8534400" cy="344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6.2  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</a:rPr>
              <a:t>函数依赖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(functional dependency)</a:t>
            </a:r>
          </a:p>
          <a:p>
            <a:r>
              <a:rPr lang="en-US" altLang="zh-CN" b="1" dirty="0">
                <a:ea typeface="黑体" pitchFamily="49" charset="-122"/>
              </a:rPr>
              <a:t>6.2.1</a:t>
            </a:r>
            <a:r>
              <a:rPr lang="zh-CN" altLang="en-US" b="1" dirty="0">
                <a:ea typeface="黑体" pitchFamily="49" charset="-122"/>
              </a:rPr>
              <a:t>函数依赖概念</a:t>
            </a:r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定义：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设有关系模式</a:t>
            </a:r>
            <a:r>
              <a:rPr lang="en-US" altLang="zh-CN" dirty="0"/>
              <a:t>R(U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F)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的子集。对于</a:t>
            </a:r>
            <a:r>
              <a:rPr lang="en-US" altLang="zh-CN" dirty="0"/>
              <a:t>R(U)</a:t>
            </a:r>
            <a:r>
              <a:rPr lang="zh-CN" altLang="en-US" dirty="0">
                <a:latin typeface="Times New Roman" pitchFamily="18" charset="0"/>
              </a:rPr>
              <a:t>的任何一个具体关系值集，</a:t>
            </a:r>
            <a:r>
              <a:rPr lang="en-US" altLang="zh-CN" dirty="0"/>
              <a:t>t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s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中的任意两个元组。若有</a:t>
            </a:r>
            <a:r>
              <a:rPr lang="en-US" altLang="zh-CN" dirty="0"/>
              <a:t>t[x]=s[x]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/>
              <a:t>t[y]=s[y]</a:t>
            </a:r>
            <a:r>
              <a:rPr lang="zh-CN" altLang="en-US" dirty="0">
                <a:latin typeface="Times New Roman" pitchFamily="18" charset="0"/>
              </a:rPr>
              <a:t>，则称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en-US" altLang="zh-CN" dirty="0"/>
              <a:t>(</a:t>
            </a:r>
            <a:r>
              <a:rPr lang="zh-CN" altLang="en-US" dirty="0">
                <a:latin typeface="Times New Roman" pitchFamily="18" charset="0"/>
              </a:rPr>
              <a:t>任给一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，有唯一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与之对应，则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注：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en-US" altLang="zh-CN" dirty="0">
                <a:latin typeface="Times New Roman" pitchFamily="18" charset="0"/>
              </a:rPr>
              <a:t>”</a:t>
            </a:r>
            <a:r>
              <a:rPr lang="zh-CN" altLang="en-US" dirty="0"/>
              <a:t>与</a:t>
            </a:r>
            <a:r>
              <a:rPr lang="en-US" altLang="zh-CN" dirty="0"/>
              <a:t>F</a:t>
            </a:r>
            <a:r>
              <a:rPr lang="zh-CN" altLang="en-US" dirty="0"/>
              <a:t>的关系。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8388350" y="582453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20B8A-5647-446B-9E92-4D075E99BE1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88925" y="733425"/>
            <a:ext cx="84740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宋体" pitchFamily="2" charset="-122"/>
              </a:rPr>
              <a:t>4</a:t>
            </a:r>
            <a:r>
              <a:rPr lang="zh-CN" altLang="en-US" dirty="0">
                <a:latin typeface="Times New Roman" pitchFamily="18" charset="0"/>
              </a:rPr>
              <a:t>、形式化定义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Times New Roman" pitchFamily="18" charset="0"/>
              </a:rPr>
              <a:t>        任给</a:t>
            </a:r>
            <a:r>
              <a:rPr lang="en-US" altLang="zh-CN" dirty="0">
                <a:latin typeface="宋体" pitchFamily="2" charset="-122"/>
              </a:rPr>
              <a:t>R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宋体" pitchFamily="2" charset="-122"/>
              </a:rPr>
              <a:t>U</a:t>
            </a:r>
            <a:r>
              <a:rPr lang="zh-CN" altLang="en-US" dirty="0">
                <a:latin typeface="Times New Roman" pitchFamily="18" charset="0"/>
              </a:rPr>
              <a:t>），</a:t>
            </a:r>
            <a:r>
              <a:rPr lang="en-US" altLang="zh-CN" dirty="0">
                <a:latin typeface="宋体" pitchFamily="2" charset="-122"/>
              </a:rPr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宋体" pitchFamily="2" charset="-122"/>
              </a:rPr>
              <a:t>y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宋体" pitchFamily="2" charset="-122"/>
              </a:rPr>
              <a:t>z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宋体" pitchFamily="2" charset="-122"/>
              </a:rPr>
              <a:t>U</a:t>
            </a:r>
            <a:r>
              <a:rPr lang="zh-CN" altLang="en-US" dirty="0">
                <a:latin typeface="Times New Roman" pitchFamily="18" charset="0"/>
              </a:rPr>
              <a:t>中子集，</a:t>
            </a:r>
            <a:r>
              <a:rPr lang="en-US" altLang="zh-CN" dirty="0">
                <a:latin typeface="宋体" pitchFamily="2" charset="-122"/>
              </a:rPr>
              <a:t>Z=U-x-y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>
                <a:latin typeface="宋体" pitchFamily="2" charset="-122"/>
              </a:rPr>
              <a:t>R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宋体" pitchFamily="2" charset="-122"/>
              </a:rPr>
              <a:t>U</a:t>
            </a:r>
            <a:r>
              <a:rPr lang="zh-CN" altLang="en-US" dirty="0">
                <a:latin typeface="Times New Roman" pitchFamily="18" charset="0"/>
              </a:rPr>
              <a:t>）中任意一个</a:t>
            </a:r>
            <a:r>
              <a:rPr lang="zh-CN" altLang="en-US" dirty="0" smtClean="0">
                <a:latin typeface="Times New Roman" pitchFamily="18" charset="0"/>
              </a:rPr>
              <a:t>关系，</a:t>
            </a:r>
            <a:r>
              <a:rPr lang="en-US" altLang="zh-CN" dirty="0">
                <a:solidFill>
                  <a:srgbClr val="3333FF"/>
                </a:solidFill>
                <a:latin typeface="宋体" pitchFamily="2" charset="-122"/>
              </a:rPr>
              <a:t>t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宋体" pitchFamily="2" charset="-122"/>
              </a:rPr>
              <a:t>s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的任意两个元组。若</a:t>
            </a:r>
            <a:r>
              <a:rPr lang="en-US" altLang="zh-CN" dirty="0">
                <a:latin typeface="宋体" pitchFamily="2" charset="-122"/>
              </a:rPr>
              <a:t>t[x]=s[x]</a:t>
            </a:r>
            <a:r>
              <a:rPr lang="zh-CN" altLang="en-US" dirty="0">
                <a:latin typeface="Times New Roman" pitchFamily="18" charset="0"/>
              </a:rPr>
              <a:t>，必有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的两个元组</a:t>
            </a:r>
            <a:r>
              <a:rPr lang="en-US" altLang="zh-CN" dirty="0">
                <a:latin typeface="宋体" pitchFamily="2" charset="-122"/>
              </a:rPr>
              <a:t>u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宋体" pitchFamily="2" charset="-122"/>
              </a:rPr>
              <a:t>v</a:t>
            </a:r>
            <a:r>
              <a:rPr lang="zh-CN" altLang="en-US" dirty="0">
                <a:latin typeface="Times New Roman" pitchFamily="18" charset="0"/>
              </a:rPr>
              <a:t>存在（</a:t>
            </a:r>
            <a:r>
              <a:rPr lang="en-US" altLang="zh-CN" dirty="0">
                <a:latin typeface="宋体" pitchFamily="2" charset="-122"/>
              </a:rPr>
              <a:t>u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宋体" pitchFamily="2" charset="-122"/>
              </a:rPr>
              <a:t>v</a:t>
            </a:r>
            <a:r>
              <a:rPr lang="zh-CN" altLang="en-US" dirty="0">
                <a:latin typeface="Times New Roman" pitchFamily="18" charset="0"/>
              </a:rPr>
              <a:t>可与</a:t>
            </a:r>
            <a:r>
              <a:rPr lang="en-US" altLang="zh-CN" dirty="0">
                <a:latin typeface="宋体" pitchFamily="2" charset="-122"/>
              </a:rPr>
              <a:t>t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宋体" pitchFamily="2" charset="-122"/>
              </a:rPr>
              <a:t>s</a:t>
            </a:r>
            <a:r>
              <a:rPr lang="zh-CN" altLang="en-US" dirty="0">
                <a:latin typeface="Times New Roman" pitchFamily="18" charset="0"/>
              </a:rPr>
              <a:t>相同），使得：</a:t>
            </a:r>
            <a:endParaRPr lang="zh-CN" altLang="en-US" dirty="0">
              <a:latin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>
                <a:latin typeface="宋体" pitchFamily="2" charset="-122"/>
              </a:rPr>
              <a:t>u[x]=v[x]=</a:t>
            </a:r>
            <a:r>
              <a:rPr lang="en-US" altLang="zh-CN" dirty="0">
                <a:solidFill>
                  <a:srgbClr val="3333FF"/>
                </a:solidFill>
                <a:latin typeface="宋体" pitchFamily="2" charset="-122"/>
              </a:rPr>
              <a:t>t</a:t>
            </a:r>
            <a:r>
              <a:rPr lang="en-US" altLang="zh-CN" dirty="0">
                <a:latin typeface="宋体" pitchFamily="2" charset="-122"/>
              </a:rPr>
              <a:t>[x]=</a:t>
            </a:r>
            <a:r>
              <a:rPr lang="en-US" altLang="zh-CN" dirty="0">
                <a:solidFill>
                  <a:srgbClr val="FF3300"/>
                </a:solidFill>
                <a:latin typeface="宋体" pitchFamily="2" charset="-122"/>
              </a:rPr>
              <a:t>s</a:t>
            </a:r>
            <a:r>
              <a:rPr lang="en-US" altLang="zh-CN" dirty="0">
                <a:latin typeface="宋体" pitchFamily="2" charset="-122"/>
              </a:rPr>
              <a:t>[x]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>
              <a:latin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>
                <a:latin typeface="宋体" pitchFamily="2" charset="-122"/>
              </a:rPr>
              <a:t>u[y]=</a:t>
            </a:r>
            <a:r>
              <a:rPr lang="en-US" altLang="zh-CN" dirty="0">
                <a:solidFill>
                  <a:srgbClr val="3333FF"/>
                </a:solidFill>
                <a:latin typeface="宋体" pitchFamily="2" charset="-122"/>
              </a:rPr>
              <a:t>t</a:t>
            </a:r>
            <a:r>
              <a:rPr lang="en-US" altLang="zh-CN" dirty="0">
                <a:latin typeface="宋体" pitchFamily="2" charset="-122"/>
              </a:rPr>
              <a:t>[y]</a:t>
            </a:r>
            <a:r>
              <a:rPr lang="zh-CN" altLang="en-US" dirty="0">
                <a:latin typeface="Times New Roman" pitchFamily="18" charset="0"/>
              </a:rPr>
              <a:t>且</a:t>
            </a:r>
            <a:r>
              <a:rPr lang="en-US" altLang="zh-CN" dirty="0">
                <a:latin typeface="宋体" pitchFamily="2" charset="-122"/>
              </a:rPr>
              <a:t>u[z]=</a:t>
            </a:r>
            <a:r>
              <a:rPr lang="en-US" altLang="zh-CN" dirty="0">
                <a:solidFill>
                  <a:srgbClr val="FF3300"/>
                </a:solidFill>
                <a:latin typeface="宋体" pitchFamily="2" charset="-122"/>
              </a:rPr>
              <a:t>s</a:t>
            </a:r>
            <a:r>
              <a:rPr lang="en-US" altLang="zh-CN" dirty="0">
                <a:latin typeface="宋体" pitchFamily="2" charset="-122"/>
              </a:rPr>
              <a:t>[z]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>
              <a:latin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</a:rPr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>
                <a:latin typeface="宋体" pitchFamily="2" charset="-122"/>
              </a:rPr>
              <a:t>v[y]=</a:t>
            </a:r>
            <a:r>
              <a:rPr lang="en-US" altLang="zh-CN" dirty="0">
                <a:solidFill>
                  <a:srgbClr val="FF3300"/>
                </a:solidFill>
                <a:latin typeface="宋体" pitchFamily="2" charset="-122"/>
              </a:rPr>
              <a:t>s</a:t>
            </a:r>
            <a:r>
              <a:rPr lang="en-US" altLang="zh-CN" dirty="0">
                <a:latin typeface="宋体" pitchFamily="2" charset="-122"/>
              </a:rPr>
              <a:t>[y]</a:t>
            </a:r>
            <a:r>
              <a:rPr lang="zh-CN" altLang="en-US" dirty="0">
                <a:latin typeface="Times New Roman" pitchFamily="18" charset="0"/>
              </a:rPr>
              <a:t>且</a:t>
            </a:r>
            <a:r>
              <a:rPr lang="en-US" altLang="zh-CN" dirty="0">
                <a:latin typeface="宋体" pitchFamily="2" charset="-122"/>
              </a:rPr>
              <a:t>v[z]=</a:t>
            </a:r>
            <a:r>
              <a:rPr lang="en-US" altLang="zh-CN" dirty="0">
                <a:solidFill>
                  <a:srgbClr val="3333FF"/>
                </a:solidFill>
                <a:latin typeface="宋体" pitchFamily="2" charset="-122"/>
              </a:rPr>
              <a:t>t</a:t>
            </a:r>
            <a:r>
              <a:rPr lang="en-US" altLang="zh-CN" dirty="0">
                <a:latin typeface="宋体" pitchFamily="2" charset="-122"/>
              </a:rPr>
              <a:t>[z]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Times New Roman" pitchFamily="18" charset="0"/>
              </a:rPr>
              <a:t>则称</a:t>
            </a:r>
            <a:r>
              <a:rPr lang="en-US" altLang="zh-CN" dirty="0">
                <a:latin typeface="宋体" pitchFamily="2" charset="-122"/>
              </a:rPr>
              <a:t>y</a:t>
            </a:r>
            <a:r>
              <a:rPr lang="zh-CN" altLang="en-US" dirty="0">
                <a:latin typeface="Times New Roman" pitchFamily="18" charset="0"/>
              </a:rPr>
              <a:t>多值依赖于</a:t>
            </a:r>
            <a:r>
              <a:rPr lang="en-US" altLang="zh-CN" dirty="0">
                <a:latin typeface="宋体" pitchFamily="2" charset="-122"/>
              </a:rPr>
              <a:t>x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E2BA6-8256-4609-804C-196F69BF3E6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4500562" y="2285992"/>
            <a:ext cx="4103886" cy="1071000"/>
          </a:xfrm>
          <a:prstGeom prst="wedgeRoundRectCallout">
            <a:avLst>
              <a:gd name="adj1" fmla="val -62360"/>
              <a:gd name="adj2" fmla="val -28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拥有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v</a:t>
            </a:r>
            <a:r>
              <a:rPr lang="zh-CN" altLang="en-US" dirty="0" smtClean="0"/>
              <a:t>拥有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z</a:t>
            </a:r>
            <a:endParaRPr lang="zh-CN" altLang="en-US" dirty="0"/>
          </a:p>
        </p:txBody>
      </p:sp>
      <p:pic>
        <p:nvPicPr>
          <p:cNvPr id="6" name="图片 5" descr="多值依赖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3796222"/>
            <a:ext cx="6819901" cy="17044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4282" y="5286388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换句话说：</a:t>
            </a:r>
            <a:endParaRPr lang="zh-CN" altLang="en-US" dirty="0" smtClean="0">
              <a:solidFill>
                <a:srgbClr val="0000CC"/>
              </a:solidFill>
              <a:latin typeface="宋体" pitchFamily="2" charset="-122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    任给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R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U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），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r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是其任意元组集，若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r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中有两个元组在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属性上的值相等，则交换这两个元组在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z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上的属性值，所得两个新元组仍为</a:t>
            </a:r>
            <a:r>
              <a:rPr lang="en-US" altLang="zh-CN" dirty="0" smtClean="0">
                <a:solidFill>
                  <a:srgbClr val="0000CC"/>
                </a:solidFill>
                <a:latin typeface="宋体" pitchFamily="2" charset="-122"/>
              </a:rPr>
              <a:t>r</a:t>
            </a:r>
            <a:r>
              <a:rPr lang="zh-CN" altLang="en-US" dirty="0" smtClean="0">
                <a:solidFill>
                  <a:srgbClr val="0000CC"/>
                </a:solidFill>
                <a:latin typeface="宋体" pitchFamily="2" charset="-122"/>
              </a:rPr>
              <a:t>中的元组。 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46113" y="741363"/>
          <a:ext cx="8088312" cy="564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Document" r:id="rId3" imgW="8579146" imgH="6002954" progId="Word.Document.8">
                  <p:embed/>
                </p:oleObj>
              </mc:Choice>
              <mc:Fallback>
                <p:oleObj name="Document" r:id="rId3" imgW="8579146" imgH="6002954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741363"/>
                        <a:ext cx="8088312" cy="564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F9F61-399D-4809-A89D-7653C05A2971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0"/>
          <p:cNvGraphicFramePr>
            <a:graphicFrameLocks noChangeAspect="1"/>
          </p:cNvGraphicFramePr>
          <p:nvPr/>
        </p:nvGraphicFramePr>
        <p:xfrm>
          <a:off x="1296988" y="528638"/>
          <a:ext cx="613727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Document" r:id="rId3" imgW="6501384" imgH="4791456" progId="Word.Document.8">
                  <p:embed/>
                </p:oleObj>
              </mc:Choice>
              <mc:Fallback>
                <p:oleObj name="Document" r:id="rId3" imgW="6501384" imgH="4791456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528638"/>
                        <a:ext cx="6137275" cy="452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2" name="Picture 4" descr="多值依赖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2626" y="4856163"/>
            <a:ext cx="4648200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C8BFC-ECA2-4D77-BD00-28BAD032527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" name="圆角矩形标注 1"/>
          <p:cNvSpPr/>
          <p:nvPr/>
        </p:nvSpPr>
        <p:spPr>
          <a:xfrm>
            <a:off x="6948265" y="4797152"/>
            <a:ext cx="1296144" cy="868509"/>
          </a:xfrm>
          <a:prstGeom prst="wedgeRoundRectCallout">
            <a:avLst>
              <a:gd name="adj1" fmla="val -75472"/>
              <a:gd name="adj2" fmla="val 778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星型</a:t>
            </a:r>
            <a:r>
              <a:rPr lang="en-US" altLang="zh-CN" dirty="0" smtClean="0"/>
              <a:t>R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两两</a:t>
            </a:r>
            <a:r>
              <a:rPr lang="en-US" altLang="zh-CN" dirty="0" smtClean="0"/>
              <a:t>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88925" y="781050"/>
            <a:ext cx="8955088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）非平凡多值依赖：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∵（</a:t>
            </a:r>
            <a:r>
              <a:rPr lang="en-US" altLang="zh-CN" dirty="0"/>
              <a:t>KM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SM</a:t>
            </a:r>
            <a:r>
              <a:rPr lang="zh-CN" altLang="en-US" dirty="0">
                <a:latin typeface="Times New Roman" pitchFamily="18" charset="0"/>
              </a:rPr>
              <a:t>）对应一组</a:t>
            </a:r>
            <a:r>
              <a:rPr lang="en-US" altLang="zh-CN" dirty="0"/>
              <a:t>JXM</a:t>
            </a:r>
          </a:p>
          <a:p>
            <a:r>
              <a:rPr lang="zh-CN" altLang="en-US" dirty="0">
                <a:latin typeface="Times New Roman" pitchFamily="18" charset="0"/>
              </a:rPr>
              <a:t>且</a:t>
            </a:r>
            <a:r>
              <a:rPr lang="en-US" altLang="zh-CN" dirty="0"/>
              <a:t>JXM</a:t>
            </a:r>
            <a:r>
              <a:rPr lang="zh-CN" altLang="en-US" dirty="0">
                <a:latin typeface="Times New Roman" pitchFamily="18" charset="0"/>
              </a:rPr>
              <a:t>与</a:t>
            </a:r>
            <a:r>
              <a:rPr lang="en-US" altLang="zh-CN" dirty="0"/>
              <a:t>SM</a:t>
            </a:r>
            <a:r>
              <a:rPr lang="zh-CN" altLang="en-US" dirty="0">
                <a:latin typeface="Times New Roman" pitchFamily="18" charset="0"/>
              </a:rPr>
              <a:t>无关（无论哪一本为参考书，其对应</a:t>
            </a:r>
            <a:r>
              <a:rPr lang="en-US" altLang="zh-CN" dirty="0"/>
              <a:t>JXM</a:t>
            </a:r>
            <a:r>
              <a:rPr lang="zh-CN" altLang="en-US" dirty="0"/>
              <a:t>组</a:t>
            </a:r>
            <a:r>
              <a:rPr lang="zh-CN" altLang="en-US" dirty="0">
                <a:latin typeface="Times New Roman" pitchFamily="18" charset="0"/>
              </a:rPr>
              <a:t>不变）。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如：</a:t>
            </a:r>
            <a:r>
              <a:rPr lang="en-US" altLang="zh-CN" dirty="0"/>
              <a:t>{</a:t>
            </a:r>
            <a:r>
              <a:rPr lang="zh-CN" altLang="en-US" dirty="0">
                <a:latin typeface="Times New Roman" pitchFamily="18" charset="0"/>
              </a:rPr>
              <a:t>数学，数学分析</a:t>
            </a:r>
            <a:r>
              <a:rPr lang="en-US" altLang="zh-CN" dirty="0"/>
              <a:t>}</a:t>
            </a:r>
            <a:r>
              <a:rPr lang="en-US" altLang="zh-CN" dirty="0">
                <a:latin typeface="Times New Roman" pitchFamily="18" charset="0"/>
              </a:rPr>
              <a:t>→→</a:t>
            </a:r>
            <a:r>
              <a:rPr lang="en-US" altLang="zh-CN" dirty="0"/>
              <a:t>{</a:t>
            </a:r>
            <a:r>
              <a:rPr lang="zh-CN" altLang="en-US" dirty="0">
                <a:latin typeface="Times New Roman" pitchFamily="18" charset="0"/>
              </a:rPr>
              <a:t>星驰，孟达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{</a:t>
            </a:r>
            <a:r>
              <a:rPr lang="zh-CN" altLang="en-US" dirty="0">
                <a:latin typeface="Times New Roman" pitchFamily="18" charset="0"/>
              </a:rPr>
              <a:t>数学，高等代数</a:t>
            </a:r>
            <a:r>
              <a:rPr lang="en-US" altLang="zh-CN" dirty="0"/>
              <a:t>}</a:t>
            </a:r>
            <a:r>
              <a:rPr lang="en-US" altLang="zh-CN" dirty="0">
                <a:latin typeface="Times New Roman" pitchFamily="18" charset="0"/>
              </a:rPr>
              <a:t>→→</a:t>
            </a:r>
            <a:r>
              <a:rPr lang="en-US" altLang="zh-CN" dirty="0"/>
              <a:t>{</a:t>
            </a:r>
            <a:r>
              <a:rPr lang="zh-CN" altLang="en-US" dirty="0">
                <a:latin typeface="Times New Roman" pitchFamily="18" charset="0"/>
              </a:rPr>
              <a:t>星驰，孟达</a:t>
            </a:r>
            <a:r>
              <a:rPr lang="en-US" altLang="zh-CN" dirty="0"/>
              <a:t>}</a:t>
            </a:r>
          </a:p>
          <a:p>
            <a:r>
              <a:rPr lang="en-US" altLang="zh-CN" dirty="0">
                <a:latin typeface="Times New Roman" pitchFamily="18" charset="0"/>
              </a:rPr>
              <a:t>∴</a:t>
            </a:r>
            <a:r>
              <a:rPr lang="en-US" altLang="zh-CN" dirty="0"/>
              <a:t>KM</a:t>
            </a:r>
            <a:r>
              <a:rPr lang="en-US" altLang="zh-CN" dirty="0">
                <a:latin typeface="Times New Roman" pitchFamily="18" charset="0"/>
              </a:rPr>
              <a:t>→→</a:t>
            </a:r>
            <a:r>
              <a:rPr lang="en-US" altLang="zh-CN" dirty="0"/>
              <a:t>JXM</a:t>
            </a:r>
          </a:p>
          <a:p>
            <a:r>
              <a:rPr lang="zh-CN" altLang="en-US" dirty="0">
                <a:latin typeface="Times New Roman" pitchFamily="18" charset="0"/>
              </a:rPr>
              <a:t>同理可得：</a:t>
            </a:r>
            <a:r>
              <a:rPr lang="en-US" altLang="zh-CN" dirty="0"/>
              <a:t>KM</a:t>
            </a:r>
            <a:r>
              <a:rPr lang="en-US" altLang="zh-CN" dirty="0">
                <a:latin typeface="Times New Roman" pitchFamily="18" charset="0"/>
              </a:rPr>
              <a:t>→→</a:t>
            </a:r>
            <a:r>
              <a:rPr lang="en-US" altLang="zh-CN" dirty="0"/>
              <a:t>SM</a:t>
            </a:r>
          </a:p>
          <a:p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R</a:t>
            </a:r>
            <a:r>
              <a:rPr lang="en-US" altLang="zh-CN" dirty="0">
                <a:latin typeface="Times New Roman" pitchFamily="18" charset="0"/>
              </a:rPr>
              <a:t>∈</a:t>
            </a:r>
            <a:r>
              <a:rPr lang="en-US" altLang="zh-CN" dirty="0"/>
              <a:t>BCNF</a:t>
            </a:r>
          </a:p>
          <a:p>
            <a:r>
              <a:rPr lang="zh-CN" altLang="en-US" dirty="0">
                <a:latin typeface="Times New Roman" pitchFamily="18" charset="0"/>
              </a:rPr>
              <a:t>码：（</a:t>
            </a:r>
            <a:r>
              <a:rPr lang="en-US" altLang="zh-CN" dirty="0"/>
              <a:t>JXM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SM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JXM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SM</a:t>
            </a:r>
            <a:r>
              <a:rPr lang="zh-CN" altLang="en-US" dirty="0">
                <a:latin typeface="Times New Roman" pitchFamily="18" charset="0"/>
              </a:rPr>
              <a:t>）→</a:t>
            </a:r>
            <a:r>
              <a:rPr lang="en-US" altLang="zh-CN" dirty="0"/>
              <a:t>KM</a:t>
            </a:r>
          </a:p>
          <a:p>
            <a:r>
              <a:rPr lang="zh-CN" altLang="en-US" dirty="0"/>
              <a:t>注释：</a:t>
            </a:r>
            <a:r>
              <a:rPr lang="zh-CN" altLang="en-US" dirty="0" smtClean="0"/>
              <a:t>课本关于</a:t>
            </a:r>
            <a:r>
              <a:rPr lang="zh-CN" altLang="en-US" dirty="0"/>
              <a:t>多值依赖的另一种使用象集的定义。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黑体" pitchFamily="49" charset="-122"/>
              </a:rPr>
              <a:t>6.4.2  MVD</a:t>
            </a:r>
            <a:r>
              <a:rPr lang="zh-CN" altLang="en-US" b="1" dirty="0">
                <a:solidFill>
                  <a:schemeClr val="tx2"/>
                </a:solidFill>
                <a:ea typeface="黑体" pitchFamily="49" charset="-122"/>
              </a:rPr>
              <a:t>性质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、对称性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X→→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，其中</a:t>
            </a:r>
            <a:r>
              <a:rPr lang="en-US" altLang="zh-CN" dirty="0">
                <a:solidFill>
                  <a:srgbClr val="FF0000"/>
                </a:solidFill>
              </a:rPr>
              <a:t>Z=U-X-Y</a:t>
            </a:r>
          </a:p>
          <a:p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如</a:t>
            </a: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中：</a:t>
            </a:r>
            <a:r>
              <a:rPr lang="en-US" altLang="zh-CN" dirty="0">
                <a:solidFill>
                  <a:schemeClr val="tx2"/>
                </a:solidFill>
              </a:rPr>
              <a:t>KM</a:t>
            </a: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JXM</a:t>
            </a: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根据对称性：</a:t>
            </a:r>
            <a:r>
              <a:rPr lang="en-US" altLang="zh-CN" dirty="0">
                <a:solidFill>
                  <a:schemeClr val="tx2"/>
                </a:solidFill>
              </a:rPr>
              <a:t>KM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SM      Z=U-X-Y=U-KM-JXM=SM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40581-D19B-452B-A44A-D10C1B661F0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65125" y="76200"/>
            <a:ext cx="7688263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、传递性规则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Z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，则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Z-Y</a:t>
            </a: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、复制规则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是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的子类，前者多对一，后者多对多）</a:t>
            </a:r>
          </a:p>
          <a:p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4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、并规则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Z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，则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YZ</a:t>
            </a: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、交规则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Z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，则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∩</a:t>
            </a:r>
            <a:r>
              <a:rPr lang="en-US" altLang="zh-CN" dirty="0">
                <a:solidFill>
                  <a:schemeClr val="tx2"/>
                </a:solidFill>
              </a:rPr>
              <a:t>Z</a:t>
            </a: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6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、差规则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Z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，则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Y-Z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），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Z-Y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7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、伪传递规则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WY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</a:t>
            </a:r>
            <a:r>
              <a:rPr lang="en-US" altLang="zh-CN" dirty="0">
                <a:solidFill>
                  <a:schemeClr val="tx2"/>
                </a:solidFill>
              </a:rPr>
              <a:t>Z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，则</a:t>
            </a:r>
            <a:r>
              <a:rPr lang="en-US" altLang="zh-CN" dirty="0">
                <a:solidFill>
                  <a:schemeClr val="tx2"/>
                </a:solidFill>
              </a:rPr>
              <a:t>WX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Z-WY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5299" name="AutoShape 3"/>
          <p:cNvSpPr>
            <a:spLocks noChangeArrowheads="1"/>
          </p:cNvSpPr>
          <p:nvPr/>
        </p:nvSpPr>
        <p:spPr bwMode="auto">
          <a:xfrm>
            <a:off x="8388350" y="13938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9DFF2-FCC7-45A5-B1DD-72EA0554C76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42875" y="881063"/>
            <a:ext cx="9128125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、嵌入型</a:t>
            </a:r>
            <a:r>
              <a:rPr lang="en-US" altLang="zh-CN" dirty="0">
                <a:solidFill>
                  <a:schemeClr val="tx2"/>
                </a:solidFill>
              </a:rPr>
              <a:t>MVD</a:t>
            </a: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在</a:t>
            </a:r>
            <a:r>
              <a:rPr lang="en-US" altLang="zh-CN" dirty="0">
                <a:solidFill>
                  <a:schemeClr val="tx2"/>
                </a:solidFill>
              </a:rPr>
              <a:t>W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W</a:t>
            </a:r>
            <a:r>
              <a:rPr lang="en-US" altLang="zh-CN" dirty="0">
                <a:solidFill>
                  <a:schemeClr val="tx2"/>
                </a:solidFill>
                <a:latin typeface="Lucida Sans Unicode"/>
              </a:rPr>
              <a:t>⊂</a:t>
            </a:r>
            <a:r>
              <a:rPr lang="en-US" altLang="zh-CN" dirty="0">
                <a:solidFill>
                  <a:schemeClr val="tx2"/>
                </a:solidFill>
              </a:rPr>
              <a:t>U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）上成立，则称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为</a:t>
            </a: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的嵌入型</a:t>
            </a:r>
            <a:r>
              <a:rPr lang="en-US" altLang="zh-CN" dirty="0">
                <a:solidFill>
                  <a:schemeClr val="tx2"/>
                </a:solidFill>
              </a:rPr>
              <a:t>MVD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说明：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上成立，则在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XY</a:t>
            </a:r>
            <a:r>
              <a:rPr lang="en-US" altLang="zh-CN" dirty="0">
                <a:solidFill>
                  <a:srgbClr val="FF0000"/>
                </a:solidFill>
                <a:latin typeface="Lucida Sans Unicode"/>
              </a:rPr>
              <a:t>⊆</a:t>
            </a:r>
            <a:r>
              <a:rPr lang="en-US" altLang="zh-CN" dirty="0">
                <a:solidFill>
                  <a:srgbClr val="FF0000"/>
                </a:solidFill>
              </a:rPr>
              <a:t> W</a:t>
            </a:r>
            <a:r>
              <a:rPr lang="en-US" altLang="zh-CN" dirty="0">
                <a:solidFill>
                  <a:srgbClr val="FF0000"/>
                </a:solidFill>
                <a:latin typeface="Lucida Sans Unicode"/>
              </a:rPr>
              <a:t>⊆</a:t>
            </a:r>
            <a:r>
              <a:rPr lang="en-US" altLang="zh-CN" dirty="0">
                <a:solidFill>
                  <a:srgbClr val="FF0000"/>
                </a:solidFill>
              </a:rPr>
              <a:t> U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）上一定成立。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但：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>
                <a:solidFill>
                  <a:srgbClr val="FF0000"/>
                </a:solidFill>
                <a:latin typeface="Lucida Sans Unicode"/>
              </a:rPr>
              <a:t>⊂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）上成立，在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上则不一定成立</a:t>
            </a: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嵌入型多值依赖扩大至整个关系未必成立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）。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原因：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MVD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不仅与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相关，还涉及</a:t>
            </a:r>
            <a:r>
              <a:rPr lang="en-US" altLang="zh-CN" dirty="0">
                <a:solidFill>
                  <a:schemeClr val="tx2"/>
                </a:solidFill>
              </a:rPr>
              <a:t>U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中的</a:t>
            </a:r>
            <a:r>
              <a:rPr lang="en-US" altLang="zh-CN" dirty="0">
                <a:solidFill>
                  <a:schemeClr val="tx2"/>
                </a:solidFill>
              </a:rPr>
              <a:t>Z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。</a:t>
            </a:r>
          </a:p>
          <a:p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9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、特殊</a:t>
            </a:r>
            <a:r>
              <a:rPr lang="en-US" altLang="zh-CN" dirty="0">
                <a:solidFill>
                  <a:schemeClr val="tx2"/>
                </a:solidFill>
              </a:rPr>
              <a:t>MVD</a:t>
            </a:r>
          </a:p>
          <a:p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①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成立，对于</a:t>
            </a:r>
            <a:r>
              <a:rPr lang="en-US" altLang="zh-CN" dirty="0">
                <a:solidFill>
                  <a:srgbClr val="FF0000"/>
                </a:solidFill>
              </a:rPr>
              <a:t>Y’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→→</a:t>
            </a:r>
            <a:r>
              <a:rPr lang="en-US" altLang="zh-CN" dirty="0">
                <a:solidFill>
                  <a:srgbClr val="FF0000"/>
                </a:solidFill>
              </a:rPr>
              <a:t>Y’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不一定成立；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②若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→</a:t>
            </a:r>
            <a:r>
              <a:rPr lang="en-US" altLang="zh-CN" dirty="0">
                <a:solidFill>
                  <a:schemeClr val="tx2"/>
                </a:solidFill>
              </a:rPr>
              <a:t>Y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成立，对于</a:t>
            </a:r>
            <a:r>
              <a:rPr lang="en-US" altLang="zh-CN" dirty="0">
                <a:solidFill>
                  <a:schemeClr val="tx2"/>
                </a:solidFill>
              </a:rPr>
              <a:t>Y’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</a:t>
            </a:r>
            <a:r>
              <a:rPr lang="en-US" altLang="zh-CN" dirty="0">
                <a:solidFill>
                  <a:schemeClr val="tx2"/>
                </a:solidFill>
              </a:rPr>
              <a:t> Y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→</a:t>
            </a:r>
            <a:r>
              <a:rPr lang="en-US" altLang="zh-CN" dirty="0">
                <a:solidFill>
                  <a:schemeClr val="tx2"/>
                </a:solidFill>
              </a:rPr>
              <a:t>Y’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一定成立。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   （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属性集在变化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24160-0126-4294-B601-295586C16CB2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304800" y="677863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上例中：</a:t>
            </a:r>
            <a:endParaRPr lang="zh-CN" altLang="en-US" dirty="0"/>
          </a:p>
          <a:p>
            <a:r>
              <a:rPr lang="en-US" altLang="zh-CN" dirty="0"/>
              <a:t>KH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DZ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KM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XM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KM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DZ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XM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smtClean="0"/>
              <a:t>DZ</a:t>
            </a:r>
            <a:endParaRPr lang="en-US" altLang="zh-CN" dirty="0"/>
          </a:p>
          <a:p>
            <a:r>
              <a:rPr lang="en-US" altLang="zh-CN" dirty="0"/>
              <a:t>KH   CJ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XH   CJ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XH   DZ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CJ</a:t>
            </a:r>
          </a:p>
          <a:p>
            <a:pPr algn="just"/>
            <a:r>
              <a:rPr lang="en-US" altLang="zh-CN" b="1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说明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dirty="0"/>
              <a:t>1</a:t>
            </a:r>
            <a:r>
              <a:rPr lang="zh-CN" altLang="en-US" dirty="0" smtClean="0">
                <a:latin typeface="Times New Roman" pitchFamily="18" charset="0"/>
              </a:rPr>
              <a:t>）依据定义判断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中函数依赖（</a:t>
            </a:r>
            <a:r>
              <a:rPr lang="en-US" altLang="zh-CN" dirty="0" err="1"/>
              <a:t>fd</a:t>
            </a:r>
            <a:r>
              <a:rPr lang="zh-CN" altLang="en-US" dirty="0"/>
              <a:t>）</a:t>
            </a:r>
            <a:r>
              <a:rPr lang="zh-CN" altLang="en-US" dirty="0">
                <a:latin typeface="Times New Roman" pitchFamily="18" charset="0"/>
              </a:rPr>
              <a:t>必须分析其全部元组；</a:t>
            </a:r>
            <a:endParaRPr lang="zh-CN" altLang="en-US" dirty="0"/>
          </a:p>
          <a:p>
            <a:pPr algn="just"/>
            <a:r>
              <a:rPr lang="en-US" altLang="zh-CN" dirty="0"/>
              <a:t>2</a:t>
            </a:r>
            <a:r>
              <a:rPr lang="zh-CN" altLang="en-US" dirty="0" smtClean="0">
                <a:latin typeface="Times New Roman" pitchFamily="18" charset="0"/>
              </a:rPr>
              <a:t>）有时可依据客观</a:t>
            </a:r>
            <a:r>
              <a:rPr lang="zh-CN" altLang="en-US" dirty="0">
                <a:latin typeface="Times New Roman" pitchFamily="18" charset="0"/>
              </a:rPr>
              <a:t>语义确定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例如</a:t>
            </a:r>
            <a:r>
              <a:rPr lang="en-US" altLang="zh-CN" dirty="0">
                <a:latin typeface="Times New Roman" pitchFamily="18" charset="0"/>
              </a:rPr>
              <a:t>student</a:t>
            </a:r>
            <a:r>
              <a:rPr lang="zh-CN" altLang="en-US" dirty="0">
                <a:latin typeface="Times New Roman" pitchFamily="18" charset="0"/>
              </a:rPr>
              <a:t>表中：</a:t>
            </a:r>
            <a:endParaRPr lang="zh-CN" altLang="en-US" dirty="0"/>
          </a:p>
          <a:p>
            <a:pPr algn="just"/>
            <a:r>
              <a:rPr lang="en-US" altLang="zh-CN" dirty="0"/>
              <a:t>XH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XM       XM       YR</a:t>
            </a:r>
          </a:p>
          <a:p>
            <a:pPr algn="just"/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1:1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m:1</a:t>
            </a:r>
            <a:r>
              <a:rPr lang="zh-CN" altLang="en-US" dirty="0">
                <a:latin typeface="Times New Roman" pitchFamily="18" charset="0"/>
              </a:rPr>
              <a:t>存在</a:t>
            </a:r>
            <a:r>
              <a:rPr lang="en-US" altLang="zh-CN" dirty="0" err="1"/>
              <a:t>fd</a:t>
            </a:r>
            <a:r>
              <a:rPr lang="en-US" altLang="zh-CN" dirty="0"/>
              <a:t>;</a:t>
            </a:r>
          </a:p>
          <a:p>
            <a:pPr algn="just"/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1:m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m:n</a:t>
            </a:r>
            <a:r>
              <a:rPr lang="zh-CN" altLang="en-US" dirty="0">
                <a:latin typeface="Times New Roman" pitchFamily="18" charset="0"/>
              </a:rPr>
              <a:t>不存在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endParaRPr lang="en-US" altLang="zh-CN" dirty="0"/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838200" y="1516063"/>
          <a:ext cx="381000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r:id="rId3" imgW="522732" imgH="181356" progId="Word.Picture.8">
                  <p:embed/>
                </p:oleObj>
              </mc:Choice>
              <mc:Fallback>
                <p:oleObj r:id="rId3" imgW="522732" imgH="181356" progId="Word.Picture.8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838200" y="1516063"/>
                        <a:ext cx="381000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2286000" y="1516063"/>
          <a:ext cx="381000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r:id="rId5" imgW="522732" imgH="181356" progId="Word.Picture.8">
                  <p:embed/>
                </p:oleObj>
              </mc:Choice>
              <mc:Fallback>
                <p:oleObj r:id="rId5" imgW="522732" imgH="181356" progId="Word.Picture.8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2286000" y="1516063"/>
                        <a:ext cx="381000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3657600" y="1516063"/>
          <a:ext cx="381000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r:id="rId6" imgW="522732" imgH="181356" progId="Word.Picture.8">
                  <p:embed/>
                </p:oleObj>
              </mc:Choice>
              <mc:Fallback>
                <p:oleObj r:id="rId6" imgW="522732" imgH="181356" progId="Word.Picture.8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3657600" y="1516063"/>
                        <a:ext cx="381000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27"/>
          <p:cNvGraphicFramePr>
            <a:graphicFrameLocks noChangeAspect="1"/>
          </p:cNvGraphicFramePr>
          <p:nvPr/>
        </p:nvGraphicFramePr>
        <p:xfrm>
          <a:off x="2819400" y="3243263"/>
          <a:ext cx="6334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r:id="rId7" imgW="355446" imgH="190417" progId="Equation.3">
                  <p:embed/>
                </p:oleObj>
              </mc:Choice>
              <mc:Fallback>
                <p:oleObj r:id="rId7" imgW="355446" imgH="190417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43263"/>
                        <a:ext cx="63341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0C8B4-1B5E-4CA4-8AAA-DC41A332C2C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2725" y="260350"/>
            <a:ext cx="893127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6.2.2  </a:t>
            </a:r>
            <a:r>
              <a:rPr lang="zh-CN" altLang="en-US" b="1" dirty="0">
                <a:ea typeface="黑体" pitchFamily="49" charset="-122"/>
              </a:rPr>
              <a:t>平凡函数依赖</a:t>
            </a:r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定义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设有关系模式</a:t>
            </a:r>
            <a:r>
              <a:rPr lang="en-US" altLang="zh-CN" dirty="0"/>
              <a:t>(U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F)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都是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的子集，若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 err="1"/>
              <a:t>y</a:t>
            </a:r>
            <a:r>
              <a:rPr lang="en-US" altLang="zh-CN" dirty="0" err="1">
                <a:sym typeface="Symbol" pitchFamily="18" charset="2"/>
              </a:rPr>
              <a:t></a:t>
            </a:r>
            <a:r>
              <a:rPr lang="en-US" altLang="zh-CN" dirty="0" err="1"/>
              <a:t>x</a:t>
            </a:r>
            <a:r>
              <a:rPr lang="zh-CN" altLang="en-US" dirty="0">
                <a:latin typeface="Times New Roman" pitchFamily="18" charset="0"/>
              </a:rPr>
              <a:t>，则称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zh-CN" altLang="en-US" dirty="0">
                <a:latin typeface="Times New Roman" pitchFamily="18" charset="0"/>
              </a:rPr>
              <a:t>是平凡函数依赖。</a:t>
            </a:r>
            <a:endParaRPr lang="zh-CN" altLang="en-US" dirty="0"/>
          </a:p>
          <a:p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KH</a:t>
            </a:r>
          </a:p>
          <a:p>
            <a:r>
              <a:rPr lang="en-US" altLang="zh-CN" dirty="0"/>
              <a:t>KH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KH)</a:t>
            </a:r>
          </a:p>
          <a:p>
            <a:pPr algn="just"/>
            <a:r>
              <a:rPr lang="en-US" altLang="zh-CN" b="1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说明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对任何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，平凡</a:t>
            </a:r>
            <a:r>
              <a:rPr lang="en-US" altLang="zh-CN" dirty="0" err="1">
                <a:solidFill>
                  <a:srgbClr val="FF0000"/>
                </a:solidFill>
              </a:rPr>
              <a:t>fd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总是成立的。</a:t>
            </a:r>
          </a:p>
          <a:p>
            <a:pPr algn="just"/>
            <a:endParaRPr lang="zh-CN" altLang="en-US" dirty="0"/>
          </a:p>
          <a:p>
            <a:pPr algn="just"/>
            <a:r>
              <a:rPr lang="en-US" altLang="zh-CN" b="1" dirty="0">
                <a:ea typeface="黑体" pitchFamily="49" charset="-122"/>
              </a:rPr>
              <a:t>6.2.3  </a:t>
            </a:r>
            <a:r>
              <a:rPr lang="zh-CN" altLang="en-US" b="1" dirty="0">
                <a:ea typeface="黑体" pitchFamily="49" charset="-122"/>
              </a:rPr>
              <a:t>非平凡</a:t>
            </a:r>
            <a:r>
              <a:rPr lang="en-US" altLang="zh-CN" b="1" dirty="0" err="1">
                <a:ea typeface="黑体" pitchFamily="49" charset="-122"/>
              </a:rPr>
              <a:t>fd</a:t>
            </a:r>
            <a:endParaRPr lang="en-US" altLang="zh-CN" b="1" dirty="0">
              <a:ea typeface="黑体" pitchFamily="49" charset="-122"/>
            </a:endParaRPr>
          </a:p>
          <a:p>
            <a:pPr algn="just"/>
            <a:r>
              <a:rPr lang="en-US" altLang="zh-CN" b="1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定义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zh-CN" altLang="en-US" dirty="0">
                <a:latin typeface="Times New Roman" pitchFamily="18" charset="0"/>
              </a:rPr>
              <a:t>设有关系模式</a:t>
            </a:r>
            <a:r>
              <a:rPr lang="zh-CN" altLang="en-US" dirty="0"/>
              <a:t> </a:t>
            </a:r>
            <a:r>
              <a:rPr lang="en-US" altLang="zh-CN" dirty="0"/>
              <a:t>(U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F)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的子集，如果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zh-CN" altLang="en-US" dirty="0">
                <a:latin typeface="Times New Roman" pitchFamily="18" charset="0"/>
              </a:rPr>
              <a:t>，但</a:t>
            </a:r>
            <a:r>
              <a:rPr lang="en-US" altLang="zh-CN" dirty="0" err="1"/>
              <a:t>y</a:t>
            </a:r>
            <a:r>
              <a:rPr lang="en-US" altLang="zh-CN" dirty="0" err="1">
                <a:latin typeface="Lucida Sans Unicode"/>
              </a:rPr>
              <a:t>⊈</a:t>
            </a:r>
            <a:r>
              <a:rPr lang="en-US" altLang="zh-CN" dirty="0" err="1"/>
              <a:t>x</a:t>
            </a:r>
            <a:r>
              <a:rPr lang="zh-CN" altLang="en-US" dirty="0">
                <a:latin typeface="Times New Roman" pitchFamily="18" charset="0"/>
              </a:rPr>
              <a:t>，则称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zh-CN" altLang="en-US" dirty="0">
                <a:latin typeface="Times New Roman" pitchFamily="18" charset="0"/>
              </a:rPr>
              <a:t>是非平凡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 algn="just"/>
            <a:r>
              <a:rPr lang="en-US" altLang="zh-CN" dirty="0"/>
              <a:t>KH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XM	XM </a:t>
            </a:r>
            <a:r>
              <a:rPr lang="en-US" altLang="zh-CN" dirty="0">
                <a:latin typeface="Lucida Sans Unicode"/>
              </a:rPr>
              <a:t>⊈</a:t>
            </a:r>
            <a:r>
              <a:rPr lang="en-US" altLang="zh-CN" dirty="0"/>
              <a:t> KH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/>
              <a:t>        	</a:t>
            </a:r>
            <a:r>
              <a:rPr lang="zh-CN" altLang="en-US" dirty="0">
                <a:latin typeface="Times New Roman" pitchFamily="18" charset="0"/>
              </a:rPr>
              <a:t>非平凡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algn="just"/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CJ	</a:t>
            </a:r>
            <a:r>
              <a:rPr lang="en-US" altLang="zh-CN" dirty="0" err="1"/>
              <a:t>CJ</a:t>
            </a:r>
            <a:r>
              <a:rPr lang="en-US" altLang="zh-CN" dirty="0"/>
              <a:t> </a:t>
            </a:r>
            <a:r>
              <a:rPr lang="en-US" altLang="zh-CN" dirty="0">
                <a:latin typeface="Lucida Sans Unicode"/>
              </a:rPr>
              <a:t>⊈</a:t>
            </a:r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KM)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/>
              <a:t>    	</a:t>
            </a:r>
            <a:r>
              <a:rPr lang="zh-CN" altLang="en-US" dirty="0">
                <a:latin typeface="Times New Roman" pitchFamily="18" charset="0"/>
              </a:rPr>
              <a:t>非平凡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algn="just"/>
            <a:r>
              <a:rPr lang="en-US" altLang="zh-CN" b="1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说明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若未特别声明，今后总是讨论非平凡</a:t>
            </a:r>
            <a:r>
              <a:rPr lang="en-US" altLang="zh-CN" dirty="0" err="1">
                <a:solidFill>
                  <a:srgbClr val="FF0000"/>
                </a:solidFill>
              </a:rPr>
              <a:t>fd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  <a:p>
            <a:endParaRPr lang="en-US" altLang="zh-CN" dirty="0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4505325" y="3362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892" name="Rectangle 7"/>
          <p:cNvSpPr>
            <a:spLocks noChangeArrowheads="1"/>
          </p:cNvSpPr>
          <p:nvPr/>
        </p:nvSpPr>
        <p:spPr bwMode="auto">
          <a:xfrm>
            <a:off x="4505325" y="3362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876C9-15D2-4C8E-8064-7F6A9139248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3"/>
          <p:cNvSpPr txBox="1">
            <a:spLocks noChangeArrowheads="1"/>
          </p:cNvSpPr>
          <p:nvPr/>
        </p:nvSpPr>
        <p:spPr bwMode="auto">
          <a:xfrm>
            <a:off x="142844" y="784225"/>
            <a:ext cx="8855075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ea typeface="黑体" pitchFamily="49" charset="-122"/>
              </a:rPr>
              <a:t>6.2.4  </a:t>
            </a:r>
            <a:r>
              <a:rPr lang="zh-CN" altLang="en-US" b="1" dirty="0">
                <a:ea typeface="黑体" pitchFamily="49" charset="-122"/>
              </a:rPr>
              <a:t>完全</a:t>
            </a:r>
            <a:r>
              <a:rPr lang="en-US" altLang="zh-CN" b="1" dirty="0" err="1">
                <a:ea typeface="黑体" pitchFamily="49" charset="-122"/>
              </a:rPr>
              <a:t>fd</a:t>
            </a:r>
            <a:r>
              <a:rPr lang="en-US" altLang="zh-CN" b="1" dirty="0">
                <a:ea typeface="黑体" pitchFamily="49" charset="-122"/>
              </a:rPr>
              <a:t>(</a:t>
            </a:r>
            <a:r>
              <a:rPr lang="en-US" altLang="zh-CN" b="1" dirty="0" err="1">
                <a:ea typeface="黑体" pitchFamily="49" charset="-122"/>
              </a:rPr>
              <a:t>fulley</a:t>
            </a:r>
            <a:r>
              <a:rPr lang="en-US" altLang="zh-CN" b="1" dirty="0">
                <a:ea typeface="黑体" pitchFamily="49" charset="-122"/>
              </a:rPr>
              <a:t> </a:t>
            </a:r>
            <a:r>
              <a:rPr lang="en-US" altLang="zh-CN" b="1" dirty="0" err="1">
                <a:ea typeface="黑体" pitchFamily="49" charset="-122"/>
              </a:rPr>
              <a:t>fd</a:t>
            </a:r>
            <a:r>
              <a:rPr lang="en-US" altLang="zh-CN" b="1" dirty="0">
                <a:ea typeface="黑体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定义：设有关系模式</a:t>
            </a:r>
            <a:r>
              <a:rPr lang="en-US" altLang="zh-CN" dirty="0"/>
              <a:t>R(U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F)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的子集，若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zh-CN" altLang="en-US" dirty="0">
                <a:latin typeface="Times New Roman" pitchFamily="18" charset="0"/>
              </a:rPr>
              <a:t>，且对于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的任何真子集 </a:t>
            </a:r>
            <a:r>
              <a:rPr lang="en-US" altLang="zh-CN" dirty="0"/>
              <a:t>x’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dirty="0"/>
              <a:t>x’</a:t>
            </a:r>
            <a:r>
              <a:rPr lang="en-US" altLang="zh-CN" dirty="0">
                <a:sym typeface="Symbol" pitchFamily="18" charset="2"/>
              </a:rPr>
              <a:t> 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，都有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’</a:t>
            </a:r>
            <a:r>
              <a:rPr lang="en-US" altLang="zh-CN" dirty="0">
                <a:latin typeface="Times New Roman" pitchFamily="18" charset="0"/>
              </a:rPr>
              <a:t>       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，则称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完全函数依赖于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，记作                      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KH)          CJ          </a:t>
            </a:r>
            <a:r>
              <a:rPr lang="en-US" altLang="zh-CN" dirty="0">
                <a:latin typeface="Times New Roman" pitchFamily="18" charset="0"/>
              </a:rPr>
              <a:t>∵</a:t>
            </a:r>
            <a:r>
              <a:rPr lang="en-US" altLang="zh-CN" dirty="0"/>
              <a:t>XH    CJ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    CJ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ea typeface="黑体" pitchFamily="49" charset="-122"/>
              </a:rPr>
              <a:t>6.2.5  </a:t>
            </a:r>
            <a:r>
              <a:rPr lang="zh-CN" altLang="en-US" b="1" dirty="0">
                <a:ea typeface="黑体" pitchFamily="49" charset="-122"/>
              </a:rPr>
              <a:t>部分</a:t>
            </a:r>
            <a:r>
              <a:rPr lang="en-US" altLang="zh-CN" b="1" dirty="0" err="1">
                <a:ea typeface="黑体" pitchFamily="49" charset="-122"/>
              </a:rPr>
              <a:t>fd</a:t>
            </a:r>
            <a:r>
              <a:rPr lang="en-US" altLang="zh-CN" b="1" dirty="0">
                <a:ea typeface="黑体" pitchFamily="49" charset="-122"/>
              </a:rPr>
              <a:t>(</a:t>
            </a:r>
            <a:r>
              <a:rPr lang="en-US" altLang="zh-CN" b="1" dirty="0" err="1">
                <a:ea typeface="黑体" pitchFamily="49" charset="-122"/>
              </a:rPr>
              <a:t>Partional</a:t>
            </a:r>
            <a:r>
              <a:rPr lang="en-US" altLang="zh-CN" b="1" dirty="0">
                <a:ea typeface="黑体" pitchFamily="49" charset="-122"/>
              </a:rPr>
              <a:t> </a:t>
            </a:r>
            <a:r>
              <a:rPr lang="en-US" altLang="zh-CN" b="1" dirty="0" err="1">
                <a:ea typeface="黑体" pitchFamily="49" charset="-122"/>
              </a:rPr>
              <a:t>fd</a:t>
            </a:r>
            <a:r>
              <a:rPr lang="en-US" altLang="zh-CN" b="1" dirty="0">
                <a:ea typeface="黑体" pitchFamily="49" charset="-122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定义：设有关系模式</a:t>
            </a:r>
            <a:r>
              <a:rPr lang="en-US" altLang="zh-CN" dirty="0"/>
              <a:t>R(U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F)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的子集，若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zh-CN" altLang="en-US" dirty="0">
                <a:latin typeface="Times New Roman" pitchFamily="18" charset="0"/>
              </a:rPr>
              <a:t>，且存在一个</a:t>
            </a:r>
            <a:r>
              <a:rPr lang="en-US" altLang="zh-CN" dirty="0"/>
              <a:t>X</a:t>
            </a:r>
            <a:r>
              <a:rPr lang="zh-CN" altLang="en-US" dirty="0" smtClean="0">
                <a:latin typeface="Times New Roman" pitchFamily="18" charset="0"/>
              </a:rPr>
              <a:t>的真子集</a:t>
            </a:r>
            <a:r>
              <a:rPr lang="en-US" altLang="zh-CN" dirty="0"/>
              <a:t>x’ (x’</a:t>
            </a:r>
            <a:r>
              <a:rPr lang="en-US" altLang="zh-CN" dirty="0">
                <a:sym typeface="Symbol" pitchFamily="18" charset="2"/>
              </a:rPr>
              <a:t> </a:t>
            </a:r>
            <a:r>
              <a:rPr lang="en-US" altLang="zh-CN" dirty="0"/>
              <a:t>x) </a:t>
            </a:r>
            <a:r>
              <a:rPr lang="zh-CN" altLang="en-US" dirty="0">
                <a:latin typeface="Times New Roman" pitchFamily="18" charset="0"/>
              </a:rPr>
              <a:t>，使得</a:t>
            </a:r>
            <a:r>
              <a:rPr lang="en-US" altLang="zh-CN" dirty="0"/>
              <a:t>x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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，则称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部分</a:t>
            </a:r>
            <a:r>
              <a:rPr lang="en-US" altLang="zh-CN" dirty="0" err="1"/>
              <a:t>fd</a:t>
            </a:r>
            <a:r>
              <a:rPr lang="zh-CN" altLang="en-US" dirty="0">
                <a:latin typeface="Times New Roman" pitchFamily="18" charset="0"/>
              </a:rPr>
              <a:t>于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，记作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XM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latin typeface="Times New Roman" pitchFamily="18" charset="0"/>
              </a:rPr>
              <a:t>∵</a:t>
            </a:r>
            <a:r>
              <a:rPr lang="en-US" altLang="zh-CN" dirty="0"/>
              <a:t>KH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XM</a:t>
            </a:r>
            <a:r>
              <a:rPr lang="zh-CN" altLang="en-US" dirty="0">
                <a:latin typeface="Times New Roman" pitchFamily="18" charset="0"/>
              </a:rPr>
              <a:t>，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∴</a:t>
            </a:r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KH)        XM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720850" y="2062163"/>
          <a:ext cx="18732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" name="公式" r:id="rId3" imgW="622030" imgH="228501" progId="Equation.3">
                  <p:embed/>
                </p:oleObj>
              </mc:Choice>
              <mc:Fallback>
                <p:oleObj name="公式" r:id="rId3" imgW="622030" imgH="228501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062163"/>
                        <a:ext cx="187325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1"/>
          <p:cNvGraphicFramePr>
            <a:graphicFrameLocks noChangeAspect="1"/>
          </p:cNvGraphicFramePr>
          <p:nvPr/>
        </p:nvGraphicFramePr>
        <p:xfrm>
          <a:off x="1828800" y="2513013"/>
          <a:ext cx="1028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8" r:id="rId5" imgW="380835" imgH="190417" progId="Equation.3">
                  <p:embed/>
                </p:oleObj>
              </mc:Choice>
              <mc:Fallback>
                <p:oleObj r:id="rId5" imgW="380835" imgH="190417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3013"/>
                        <a:ext cx="10287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4929190" y="2571744"/>
          <a:ext cx="5476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9" r:id="rId7" imgW="522732" imgH="181356" progId="Word.Picture.8">
                  <p:embed/>
                </p:oleObj>
              </mc:Choice>
              <mc:Fallback>
                <p:oleObj r:id="rId7" imgW="522732" imgH="181356" progId="Word.Picture.8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4929190" y="2571744"/>
                        <a:ext cx="5476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5"/>
          <p:cNvGraphicFramePr>
            <a:graphicFrameLocks noChangeAspect="1"/>
          </p:cNvGraphicFramePr>
          <p:nvPr/>
        </p:nvGraphicFramePr>
        <p:xfrm>
          <a:off x="6429388" y="2611434"/>
          <a:ext cx="5476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0" r:id="rId9" imgW="522732" imgH="181356" progId="Word.Picture.8">
                  <p:embed/>
                </p:oleObj>
              </mc:Choice>
              <mc:Fallback>
                <p:oleObj r:id="rId9" imgW="522732" imgH="181356" progId="Word.Picture.8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6429388" y="2611434"/>
                        <a:ext cx="5476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4"/>
          <p:cNvGraphicFramePr>
            <a:graphicFrameLocks noChangeAspect="1"/>
          </p:cNvGraphicFramePr>
          <p:nvPr/>
        </p:nvGraphicFramePr>
        <p:xfrm>
          <a:off x="2133600" y="6113463"/>
          <a:ext cx="838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1" r:id="rId10" imgW="368300" imgH="190500" progId="Equation.3">
                  <p:embed/>
                </p:oleObj>
              </mc:Choice>
              <mc:Fallback>
                <p:oleObj r:id="rId10" imgW="368300" imgH="1905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113463"/>
                        <a:ext cx="8382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26"/>
          <p:cNvGraphicFramePr>
            <a:graphicFrameLocks noChangeAspect="1"/>
          </p:cNvGraphicFramePr>
          <p:nvPr/>
        </p:nvGraphicFramePr>
        <p:xfrm>
          <a:off x="5220073" y="1792288"/>
          <a:ext cx="43204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" r:id="rId12" imgW="522732" imgH="181356" progId="Word.Picture.8">
                  <p:embed/>
                </p:oleObj>
              </mc:Choice>
              <mc:Fallback>
                <p:oleObj r:id="rId12" imgW="522732" imgH="181356" progId="Word.Picture.8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5220073" y="1792288"/>
                        <a:ext cx="43204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27"/>
          <p:cNvGraphicFramePr>
            <a:graphicFrameLocks noChangeAspect="1"/>
          </p:cNvGraphicFramePr>
          <p:nvPr/>
        </p:nvGraphicFramePr>
        <p:xfrm>
          <a:off x="1403350" y="4673600"/>
          <a:ext cx="18732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" name="公式" r:id="rId13" imgW="622030" imgH="228501" progId="Equation.3">
                  <p:embed/>
                </p:oleObj>
              </mc:Choice>
              <mc:Fallback>
                <p:oleObj name="公式" r:id="rId13" imgW="622030" imgH="228501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73600"/>
                        <a:ext cx="187325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F1BE-14D2-4F05-99A1-8709FFAD001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ext Box 2"/>
          <p:cNvSpPr txBox="1">
            <a:spLocks noChangeArrowheads="1"/>
          </p:cNvSpPr>
          <p:nvPr/>
        </p:nvSpPr>
        <p:spPr bwMode="auto">
          <a:xfrm>
            <a:off x="212725" y="184150"/>
            <a:ext cx="8550275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ea typeface="黑体" pitchFamily="49" charset="-122"/>
              </a:rPr>
              <a:t>6.2.6  </a:t>
            </a:r>
            <a:r>
              <a:rPr lang="zh-CN" altLang="en-US" b="1" dirty="0">
                <a:ea typeface="黑体" pitchFamily="49" charset="-122"/>
              </a:rPr>
              <a:t>传递</a:t>
            </a:r>
            <a:r>
              <a:rPr lang="en-US" altLang="zh-CN" b="1" dirty="0" err="1">
                <a:ea typeface="黑体" pitchFamily="49" charset="-122"/>
              </a:rPr>
              <a:t>fd</a:t>
            </a:r>
            <a:r>
              <a:rPr lang="en-US" altLang="zh-CN" b="1" dirty="0">
                <a:ea typeface="黑体" pitchFamily="49" charset="-122"/>
              </a:rPr>
              <a:t> (transitivity </a:t>
            </a:r>
            <a:r>
              <a:rPr lang="en-US" altLang="zh-CN" b="1" dirty="0" err="1">
                <a:ea typeface="黑体" pitchFamily="49" charset="-122"/>
              </a:rPr>
              <a:t>fd</a:t>
            </a:r>
            <a:r>
              <a:rPr lang="en-US" altLang="zh-CN" b="1" dirty="0">
                <a:ea typeface="黑体" pitchFamily="49" charset="-122"/>
              </a:rPr>
              <a:t>)</a:t>
            </a:r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定义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任给关系模式</a:t>
            </a:r>
            <a:r>
              <a:rPr lang="en-US" altLang="zh-CN" dirty="0"/>
              <a:t>R(U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F)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y</a:t>
            </a:r>
            <a:r>
              <a:rPr lang="zh-CN" altLang="en-US" dirty="0">
                <a:latin typeface="Times New Roman" pitchFamily="18" charset="0"/>
              </a:rPr>
              <a:t>是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的子集，若</a:t>
            </a:r>
            <a:r>
              <a:rPr lang="en-US" altLang="zh-CN" dirty="0" err="1"/>
              <a:t>x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y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 err="1"/>
              <a:t>y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/>
              <a:t>z</a:t>
            </a:r>
            <a:r>
              <a:rPr lang="zh-CN" altLang="en-US" dirty="0">
                <a:latin typeface="Times New Roman" pitchFamily="18" charset="0"/>
              </a:rPr>
              <a:t>，且</a:t>
            </a:r>
            <a:r>
              <a:rPr lang="en-US" altLang="zh-CN" dirty="0">
                <a:solidFill>
                  <a:srgbClr val="FF0000"/>
                </a:solidFill>
              </a:rPr>
              <a:t>y      x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y </a:t>
            </a:r>
            <a:r>
              <a:rPr lang="en-US" altLang="zh-CN" dirty="0">
                <a:solidFill>
                  <a:srgbClr val="FF0000"/>
                </a:solidFill>
                <a:latin typeface="Lucida Sans Unicode"/>
              </a:rPr>
              <a:t>⊈</a:t>
            </a:r>
            <a:r>
              <a:rPr lang="en-US" altLang="zh-CN" dirty="0">
                <a:solidFill>
                  <a:srgbClr val="FF0000"/>
                </a:solidFill>
              </a:rPr>
              <a:t> x 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itchFamily="18" charset="0"/>
              </a:rPr>
              <a:t>z </a:t>
            </a:r>
            <a:r>
              <a:rPr lang="en-US" altLang="zh-CN" dirty="0">
                <a:latin typeface="Lucida Sans Unicode"/>
              </a:rPr>
              <a:t>⊈</a:t>
            </a:r>
            <a:r>
              <a:rPr lang="en-US" altLang="zh-CN" dirty="0">
                <a:latin typeface="Times New Roman" pitchFamily="18" charset="0"/>
              </a:rPr>
              <a:t> y,</a:t>
            </a:r>
            <a:r>
              <a:rPr lang="zh-CN" altLang="en-US" dirty="0">
                <a:latin typeface="Times New Roman" pitchFamily="18" charset="0"/>
              </a:rPr>
              <a:t>则称</a:t>
            </a:r>
            <a:r>
              <a:rPr lang="en-US" altLang="zh-CN" dirty="0"/>
              <a:t>z</a:t>
            </a:r>
            <a:r>
              <a:rPr lang="zh-CN" altLang="en-US" dirty="0">
                <a:latin typeface="Times New Roman" pitchFamily="18" charset="0"/>
              </a:rPr>
              <a:t>传递</a:t>
            </a:r>
            <a:r>
              <a:rPr lang="zh-CN" altLang="en-US" dirty="0"/>
              <a:t>函数依赖</a:t>
            </a:r>
            <a:r>
              <a:rPr lang="zh-CN" altLang="en-US" dirty="0">
                <a:latin typeface="Times New Roman" pitchFamily="18" charset="0"/>
              </a:rPr>
              <a:t>于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，记作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KM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XM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/>
              <a:t>     </a:t>
            </a:r>
            <a:r>
              <a:rPr lang="en-US" altLang="zh-CN" dirty="0"/>
              <a:t>XM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/>
              <a:t>DZ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zh-CN" altLang="en-US" dirty="0"/>
              <a:t>     </a:t>
            </a:r>
            <a:r>
              <a:rPr lang="en-US" altLang="zh-CN" dirty="0"/>
              <a:t>XM      KM</a:t>
            </a:r>
            <a:r>
              <a:rPr lang="zh-CN" altLang="en-US" dirty="0">
                <a:latin typeface="Times New Roman" pitchFamily="18" charset="0"/>
              </a:rPr>
              <a:t>，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∴</a:t>
            </a:r>
            <a:r>
              <a:rPr lang="en-US" altLang="zh-CN" dirty="0"/>
              <a:t>KM           DZ</a:t>
            </a:r>
          </a:p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说明</a:t>
            </a:r>
            <a:endParaRPr lang="zh-CN" altLang="en-US" b="1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加上</a:t>
            </a:r>
            <a:r>
              <a:rPr lang="en-US" altLang="zh-CN" dirty="0"/>
              <a:t>y     x</a:t>
            </a:r>
            <a:r>
              <a:rPr lang="zh-CN" altLang="en-US" dirty="0">
                <a:latin typeface="Times New Roman" pitchFamily="18" charset="0"/>
              </a:rPr>
              <a:t>，是避免</a:t>
            </a:r>
            <a:r>
              <a:rPr lang="zh-CN" altLang="en-US" dirty="0"/>
              <a:t> </a:t>
            </a:r>
            <a:r>
              <a:rPr lang="en-US" altLang="zh-CN" dirty="0"/>
              <a:t>x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dirty="0"/>
              <a:t> y</a:t>
            </a:r>
            <a:r>
              <a:rPr lang="zh-CN" altLang="en-US" dirty="0">
                <a:latin typeface="Times New Roman" pitchFamily="18" charset="0"/>
              </a:rPr>
              <a:t>，否则</a:t>
            </a:r>
            <a:r>
              <a:rPr lang="en-US" altLang="zh-CN" dirty="0"/>
              <a:t>x                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pPr algn="just"/>
            <a:r>
              <a:rPr lang="en-US" altLang="zh-CN" b="1" dirty="0">
                <a:ea typeface="黑体" pitchFamily="49" charset="-122"/>
              </a:rPr>
              <a:t>6.2.7  </a:t>
            </a:r>
            <a:r>
              <a:rPr lang="zh-CN" altLang="en-US" b="1" dirty="0">
                <a:ea typeface="黑体" pitchFamily="49" charset="-122"/>
              </a:rPr>
              <a:t>有关概念</a:t>
            </a:r>
          </a:p>
          <a:p>
            <a:pPr algn="just"/>
            <a:r>
              <a:rPr lang="en-US" altLang="zh-CN" b="1" dirty="0"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码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b="1" dirty="0">
                <a:latin typeface="Arial" pitchFamily="34" charset="0"/>
                <a:ea typeface="黑体" pitchFamily="49" charset="-122"/>
              </a:rPr>
              <a:t>形式化定义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定义：设有关系模式</a:t>
            </a:r>
            <a:r>
              <a:rPr lang="en-US" altLang="zh-CN" dirty="0"/>
              <a:t>R(U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F)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/>
              <a:t>U</a:t>
            </a:r>
            <a:r>
              <a:rPr lang="zh-CN" altLang="en-US" dirty="0">
                <a:latin typeface="Times New Roman" pitchFamily="18" charset="0"/>
              </a:rPr>
              <a:t>的子集，若                  ，则</a:t>
            </a:r>
            <a:r>
              <a:rPr lang="en-US" altLang="zh-CN" dirty="0"/>
              <a:t>x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/>
              <a:t>R</a:t>
            </a:r>
            <a:r>
              <a:rPr lang="zh-CN" altLang="en-US" dirty="0">
                <a:latin typeface="Times New Roman" pitchFamily="18" charset="0"/>
              </a:rPr>
              <a:t>的一个候选码</a:t>
            </a:r>
            <a:r>
              <a:rPr lang="en-US" altLang="zh-CN" dirty="0"/>
              <a:t>(Candidate Key)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 algn="just"/>
            <a:r>
              <a:rPr lang="en-US" altLang="zh-CN" dirty="0"/>
              <a:t>R1</a:t>
            </a:r>
            <a:r>
              <a:rPr lang="zh-CN" altLang="en-US" dirty="0">
                <a:latin typeface="Times New Roman" pitchFamily="18" charset="0"/>
              </a:rPr>
              <a:t>中：</a:t>
            </a:r>
            <a:endParaRPr lang="zh-CN" altLang="en-US" dirty="0"/>
          </a:p>
          <a:p>
            <a:pPr algn="just"/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/>
              <a:t>(XH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KH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KM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XM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DZ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CJ )</a:t>
            </a:r>
          </a:p>
          <a:p>
            <a:r>
              <a:rPr lang="en-US" altLang="zh-CN" dirty="0"/>
              <a:t>(XH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KM)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/>
              <a:t>(XH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KH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KM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XM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DZ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/>
              <a:t>CJ ) 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308850" y="1341438"/>
          <a:ext cx="14811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" r:id="rId3" imgW="520474" imgH="190417" progId="Equation.3">
                  <p:embed/>
                </p:oleObj>
              </mc:Choice>
              <mc:Fallback>
                <p:oleObj r:id="rId3" imgW="520474" imgH="190417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341438"/>
                        <a:ext cx="1481138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"/>
          <p:cNvGraphicFramePr>
            <a:graphicFrameLocks noChangeAspect="1"/>
          </p:cNvGraphicFramePr>
          <p:nvPr/>
        </p:nvGraphicFramePr>
        <p:xfrm>
          <a:off x="4876800" y="2057400"/>
          <a:ext cx="609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" r:id="rId5" imgW="522732" imgH="181356" progId="Word.Picture.8">
                  <p:embed/>
                </p:oleObj>
              </mc:Choice>
              <mc:Fallback>
                <p:oleObj r:id="rId5" imgW="522732" imgH="181356" progId="Word.Picture.8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4876800" y="2057400"/>
                        <a:ext cx="6096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1143000" y="2335213"/>
          <a:ext cx="10096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" r:id="rId7" imgW="342751" imgH="190417" progId="Equation.3">
                  <p:embed/>
                </p:oleObj>
              </mc:Choice>
              <mc:Fallback>
                <p:oleObj r:id="rId7" imgW="342751" imgH="190417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35213"/>
                        <a:ext cx="100965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3"/>
          <p:cNvGraphicFramePr>
            <a:graphicFrameLocks noChangeAspect="1"/>
          </p:cNvGraphicFramePr>
          <p:nvPr/>
        </p:nvGraphicFramePr>
        <p:xfrm>
          <a:off x="1066800" y="3200400"/>
          <a:ext cx="609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4" r:id="rId9" imgW="522732" imgH="181356" progId="Word.Picture.8">
                  <p:embed/>
                </p:oleObj>
              </mc:Choice>
              <mc:Fallback>
                <p:oleObj r:id="rId9" imgW="522732" imgH="181356" progId="Word.Picture.8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6096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4"/>
          <p:cNvGraphicFramePr>
            <a:graphicFrameLocks noChangeAspect="1"/>
          </p:cNvGraphicFramePr>
          <p:nvPr/>
        </p:nvGraphicFramePr>
        <p:xfrm>
          <a:off x="5029200" y="2895600"/>
          <a:ext cx="1828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5" name="Microsoft 公式 3.0" r:id="rId10" imgW="558558" imgH="203112" progId="Equation.3">
                  <p:embed/>
                </p:oleObj>
              </mc:Choice>
              <mc:Fallback>
                <p:oleObj name="Microsoft 公式 3.0" r:id="rId10" imgW="558558" imgH="203112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18288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6"/>
          <p:cNvGraphicFramePr>
            <a:graphicFrameLocks noChangeAspect="1"/>
          </p:cNvGraphicFramePr>
          <p:nvPr/>
        </p:nvGraphicFramePr>
        <p:xfrm>
          <a:off x="6781800" y="4572000"/>
          <a:ext cx="14620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" r:id="rId12" imgW="634725" imgH="190417" progId="Equation.3">
                  <p:embed/>
                </p:oleObj>
              </mc:Choice>
              <mc:Fallback>
                <p:oleObj r:id="rId12" imgW="634725" imgH="190417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572000"/>
                        <a:ext cx="146208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9"/>
          <p:cNvGraphicFramePr>
            <a:graphicFrameLocks noChangeAspect="1"/>
          </p:cNvGraphicFramePr>
          <p:nvPr/>
        </p:nvGraphicFramePr>
        <p:xfrm>
          <a:off x="609600" y="1295400"/>
          <a:ext cx="609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7" r:id="rId14" imgW="522732" imgH="181356" progId="Word.Picture.8">
                  <p:embed/>
                </p:oleObj>
              </mc:Choice>
              <mc:Fallback>
                <p:oleObj r:id="rId14" imgW="522732" imgH="181356" progId="Word.Picture.8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799" r="69090" b="9416"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6096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AutoShape 20"/>
          <p:cNvSpPr>
            <a:spLocks noChangeArrowheads="1"/>
          </p:cNvSpPr>
          <p:nvPr/>
        </p:nvSpPr>
        <p:spPr bwMode="auto">
          <a:xfrm>
            <a:off x="8459788" y="306863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2546C-890C-40D1-8814-0D54D108628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" name="圆角矩形标注 11"/>
          <p:cNvSpPr/>
          <p:nvPr/>
        </p:nvSpPr>
        <p:spPr>
          <a:xfrm>
            <a:off x="6929454" y="2143116"/>
            <a:ext cx="1214446" cy="755524"/>
          </a:xfrm>
          <a:prstGeom prst="wedgeRoundRectCallout">
            <a:avLst>
              <a:gd name="adj1" fmla="val 24603"/>
              <a:gd name="adj2" fmla="val -960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88925" y="757238"/>
            <a:ext cx="84740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b="1">
                <a:latin typeface="Arial" pitchFamily="34" charset="0"/>
                <a:ea typeface="黑体" pitchFamily="49" charset="-122"/>
              </a:rPr>
              <a:t>主码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(Primary Key)</a:t>
            </a:r>
          </a:p>
          <a:p>
            <a:r>
              <a:rPr lang="zh-CN" altLang="en-US">
                <a:latin typeface="Times New Roman" pitchFamily="18" charset="0"/>
              </a:rPr>
              <a:t>定义：任选候选码之一。</a:t>
            </a:r>
            <a:endParaRPr lang="zh-CN" altLang="en-US"/>
          </a:p>
          <a:p>
            <a:r>
              <a:rPr lang="en-US" altLang="zh-CN" b="1"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b="1">
                <a:latin typeface="Arial" pitchFamily="34" charset="0"/>
                <a:ea typeface="黑体" pitchFamily="49" charset="-122"/>
              </a:rPr>
              <a:t>主属性</a:t>
            </a:r>
            <a:endParaRPr lang="zh-CN" altLang="en-US" b="1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Times New Roman" pitchFamily="18" charset="0"/>
              </a:rPr>
              <a:t>定义：属于任何一个候选码中的属性称为主属性</a:t>
            </a:r>
            <a:endParaRPr lang="zh-CN" altLang="en-US"/>
          </a:p>
          <a:p>
            <a:r>
              <a:rPr lang="en-US" altLang="zh-CN"/>
              <a:t>R1</a:t>
            </a:r>
            <a:r>
              <a:rPr lang="zh-CN" altLang="en-US">
                <a:latin typeface="Times New Roman" pitchFamily="18" charset="0"/>
              </a:rPr>
              <a:t>中：</a:t>
            </a:r>
            <a:r>
              <a:rPr lang="en-US" altLang="zh-CN"/>
              <a:t>XH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/>
              <a:t>KH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/>
              <a:t>KM</a:t>
            </a:r>
            <a:r>
              <a:rPr lang="zh-CN" altLang="en-US">
                <a:latin typeface="Times New Roman" pitchFamily="18" charset="0"/>
              </a:rPr>
              <a:t>为主属性。</a:t>
            </a:r>
            <a:endParaRPr lang="zh-CN" altLang="en-US"/>
          </a:p>
          <a:p>
            <a:r>
              <a:rPr lang="en-US" altLang="zh-CN" b="1">
                <a:latin typeface="Arial" pitchFamily="34" charset="0"/>
                <a:cs typeface="Arial" pitchFamily="34" charset="0"/>
              </a:rPr>
              <a:t>4. </a:t>
            </a:r>
            <a:r>
              <a:rPr lang="zh-CN" altLang="en-US" b="1">
                <a:latin typeface="Arial" pitchFamily="34" charset="0"/>
                <a:ea typeface="黑体" pitchFamily="49" charset="-122"/>
              </a:rPr>
              <a:t>非主属性</a:t>
            </a:r>
            <a:endParaRPr lang="zh-CN" altLang="en-US" b="1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Times New Roman" pitchFamily="18" charset="0"/>
              </a:rPr>
              <a:t>定义：不属于任何候选码中的属性称为非主属性。</a:t>
            </a:r>
            <a:endParaRPr lang="zh-CN" altLang="en-US"/>
          </a:p>
          <a:p>
            <a:r>
              <a:rPr lang="en-US" altLang="zh-CN"/>
              <a:t>R1</a:t>
            </a:r>
            <a:r>
              <a:rPr lang="zh-CN" altLang="en-US">
                <a:latin typeface="宋体" pitchFamily="2" charset="-122"/>
              </a:rPr>
              <a:t>中：</a:t>
            </a:r>
            <a:r>
              <a:rPr lang="en-US" altLang="zh-CN"/>
              <a:t>XM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/>
              <a:t>DZ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/>
              <a:t>CJ</a:t>
            </a:r>
            <a:r>
              <a:rPr lang="zh-CN" altLang="en-US">
                <a:latin typeface="宋体" pitchFamily="2" charset="-122"/>
              </a:rPr>
              <a:t>为非主属性。</a:t>
            </a:r>
            <a:r>
              <a:rPr lang="zh-CN" altLang="en-US"/>
              <a:t> </a:t>
            </a:r>
          </a:p>
          <a:p>
            <a:endParaRPr lang="zh-CN" altLang="en-US"/>
          </a:p>
          <a:p>
            <a:r>
              <a:rPr lang="zh-CN" altLang="en-US"/>
              <a:t>特例：整个属性组是码，则称为全码。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A4583-51C2-4491-8F87-01789AAE9A2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8009</TotalTime>
  <Words>4223</Words>
  <Application>Microsoft Office PowerPoint</Application>
  <PresentationFormat>全屏显示(4:3)</PresentationFormat>
  <Paragraphs>497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45</vt:i4>
      </vt:variant>
    </vt:vector>
  </HeadingPairs>
  <TitlesOfParts>
    <vt:vector size="66" baseType="lpstr">
      <vt:lpstr>Arial Unicode MS</vt:lpstr>
      <vt:lpstr>仿宋_GB2312</vt:lpstr>
      <vt:lpstr>黑体</vt:lpstr>
      <vt:lpstr>隶书</vt:lpstr>
      <vt:lpstr>宋体</vt:lpstr>
      <vt:lpstr>Arial</vt:lpstr>
      <vt:lpstr>Calibri</vt:lpstr>
      <vt:lpstr>Constantia</vt:lpstr>
      <vt:lpstr>Lucida Sans Unicode</vt:lpstr>
      <vt:lpstr>Symbol</vt:lpstr>
      <vt:lpstr>Times New Roman</vt:lpstr>
      <vt:lpstr>Verdana</vt:lpstr>
      <vt:lpstr>Wingdings</vt:lpstr>
      <vt:lpstr>Wingdings 2</vt:lpstr>
      <vt:lpstr>流畅</vt:lpstr>
      <vt:lpstr>Microsoft Word Picture</vt:lpstr>
      <vt:lpstr>Document</vt:lpstr>
      <vt:lpstr>Equation.3</vt:lpstr>
      <vt:lpstr>公式</vt:lpstr>
      <vt:lpstr>Microsoft 公式 3.0</vt:lpstr>
      <vt:lpstr>位图图像</vt:lpstr>
      <vt:lpstr>第6章 关系数据库设计理论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panpeng</dc:creator>
  <cp:lastModifiedBy>PC</cp:lastModifiedBy>
  <cp:revision>899</cp:revision>
  <dcterms:created xsi:type="dcterms:W3CDTF">2005-04-01T08:04:46Z</dcterms:created>
  <dcterms:modified xsi:type="dcterms:W3CDTF">2021-05-31T02:17:28Z</dcterms:modified>
</cp:coreProperties>
</file>