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6"/>
  </p:notesMasterIdLst>
  <p:sldIdLst>
    <p:sldId id="256" r:id="rId2"/>
    <p:sldId id="285" r:id="rId3"/>
    <p:sldId id="257" r:id="rId4"/>
    <p:sldId id="258" r:id="rId5"/>
    <p:sldId id="287" r:id="rId6"/>
    <p:sldId id="307" r:id="rId7"/>
    <p:sldId id="288" r:id="rId8"/>
    <p:sldId id="308" r:id="rId9"/>
    <p:sldId id="309" r:id="rId10"/>
    <p:sldId id="306" r:id="rId11"/>
    <p:sldId id="286" r:id="rId12"/>
    <p:sldId id="259" r:id="rId13"/>
    <p:sldId id="298" r:id="rId14"/>
    <p:sldId id="299" r:id="rId15"/>
    <p:sldId id="301" r:id="rId16"/>
    <p:sldId id="289" r:id="rId17"/>
    <p:sldId id="260" r:id="rId18"/>
    <p:sldId id="261" r:id="rId19"/>
    <p:sldId id="262" r:id="rId20"/>
    <p:sldId id="302" r:id="rId21"/>
    <p:sldId id="314" r:id="rId22"/>
    <p:sldId id="315" r:id="rId23"/>
    <p:sldId id="317" r:id="rId24"/>
    <p:sldId id="318" r:id="rId25"/>
    <p:sldId id="319" r:id="rId26"/>
    <p:sldId id="300" r:id="rId27"/>
    <p:sldId id="310" r:id="rId28"/>
    <p:sldId id="263" r:id="rId29"/>
    <p:sldId id="292" r:id="rId30"/>
    <p:sldId id="297" r:id="rId31"/>
    <p:sldId id="264" r:id="rId32"/>
    <p:sldId id="265" r:id="rId33"/>
    <p:sldId id="293" r:id="rId34"/>
    <p:sldId id="266" r:id="rId35"/>
    <p:sldId id="267" r:id="rId36"/>
    <p:sldId id="294" r:id="rId37"/>
    <p:sldId id="268" r:id="rId38"/>
    <p:sldId id="295"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311" r:id="rId52"/>
    <p:sldId id="313" r:id="rId53"/>
    <p:sldId id="312" r:id="rId54"/>
    <p:sldId id="281" r:id="rId55"/>
    <p:sldId id="296" r:id="rId56"/>
    <p:sldId id="282" r:id="rId57"/>
    <p:sldId id="283" r:id="rId58"/>
    <p:sldId id="304" r:id="rId59"/>
    <p:sldId id="303" r:id="rId60"/>
    <p:sldId id="305" r:id="rId61"/>
    <p:sldId id="321" r:id="rId62"/>
    <p:sldId id="322" r:id="rId63"/>
    <p:sldId id="323" r:id="rId64"/>
    <p:sldId id="320" r:id="rId6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0" autoAdjust="0"/>
  </p:normalViewPr>
  <p:slideViewPr>
    <p:cSldViewPr>
      <p:cViewPr varScale="1">
        <p:scale>
          <a:sx n="65" d="100"/>
          <a:sy n="65" d="100"/>
        </p:scale>
        <p:origin x="14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5E46057-314D-4CFC-82F9-D96940A1F12D}" type="slidenum">
              <a:rPr lang="en-US" altLang="zh-CN"/>
              <a:pPr>
                <a:defRPr/>
              </a:pPr>
              <a:t>‹#›</a:t>
            </a:fld>
            <a:endParaRPr lang="en-US" altLang="zh-CN"/>
          </a:p>
        </p:txBody>
      </p:sp>
    </p:spTree>
    <p:extLst>
      <p:ext uri="{BB962C8B-B14F-4D97-AF65-F5344CB8AC3E}">
        <p14:creationId xmlns:p14="http://schemas.microsoft.com/office/powerpoint/2010/main" val="3853165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p:spPr>
        <p:txBody>
          <a:bodyPr/>
          <a:lstStyle/>
          <a:p>
            <a:endParaRPr lang="zh-CN" altLang="en-US" smtClean="0"/>
          </a:p>
        </p:txBody>
      </p:sp>
      <p:sp>
        <p:nvSpPr>
          <p:cNvPr id="59396" name="灯片编号占位符 3"/>
          <p:cNvSpPr>
            <a:spLocks noGrp="1"/>
          </p:cNvSpPr>
          <p:nvPr>
            <p:ph type="sldNum" sz="quarter" idx="5"/>
          </p:nvPr>
        </p:nvSpPr>
        <p:spPr>
          <a:noFill/>
        </p:spPr>
        <p:txBody>
          <a:bodyPr/>
          <a:lstStyle/>
          <a:p>
            <a:fld id="{F4FBDF57-97B3-48DF-91A9-38DD54C9B7F0}" type="slidenum">
              <a:rPr lang="en-US" altLang="zh-CN" smtClean="0"/>
              <a:pPr/>
              <a:t>1</a:t>
            </a:fld>
            <a:endParaRPr lang="en-US" altLang="zh-CN" smtClean="0"/>
          </a:p>
        </p:txBody>
      </p:sp>
    </p:spTree>
    <p:extLst>
      <p:ext uri="{BB962C8B-B14F-4D97-AF65-F5344CB8AC3E}">
        <p14:creationId xmlns:p14="http://schemas.microsoft.com/office/powerpoint/2010/main" val="242610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46057-314D-4CFC-82F9-D96940A1F12D}" type="slidenum">
              <a:rPr lang="en-US" altLang="zh-CN" smtClean="0"/>
              <a:pPr>
                <a:defRPr/>
              </a:pPr>
              <a:t>13</a:t>
            </a:fld>
            <a:endParaRPr lang="en-US" altLang="zh-CN"/>
          </a:p>
        </p:txBody>
      </p:sp>
    </p:spTree>
    <p:extLst>
      <p:ext uri="{BB962C8B-B14F-4D97-AF65-F5344CB8AC3E}">
        <p14:creationId xmlns:p14="http://schemas.microsoft.com/office/powerpoint/2010/main" val="21572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5E46057-314D-4CFC-82F9-D96940A1F12D}" type="slidenum">
              <a:rPr lang="en-US" altLang="zh-CN" smtClean="0"/>
              <a:pPr>
                <a:defRPr/>
              </a:pPr>
              <a:t>26</a:t>
            </a:fld>
            <a:endParaRPr lang="en-US" altLang="zh-CN"/>
          </a:p>
        </p:txBody>
      </p:sp>
    </p:spTree>
    <p:extLst>
      <p:ext uri="{BB962C8B-B14F-4D97-AF65-F5344CB8AC3E}">
        <p14:creationId xmlns:p14="http://schemas.microsoft.com/office/powerpoint/2010/main" val="1615502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2BBA8F7B-42E8-49E3-8513-3E37EBB8F04A}"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4BB0AC9-A554-4F29-A716-E5216C15331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2F861CA-A1BD-4F31-86F8-E99742BBA6C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Verdana" pitchFamily="34" charset="0"/>
              </a:defRPr>
            </a:lvl1p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itchFamily="34" charset="0"/>
              </a:defRPr>
            </a:lvl1pPr>
            <a:lvl2pPr>
              <a:defRPr baseline="0">
                <a:latin typeface="Verdana" pitchFamily="34" charset="0"/>
              </a:defRPr>
            </a:lvl2pPr>
            <a:lvl3pPr>
              <a:defRPr baseline="0">
                <a:latin typeface="Verdana" pitchFamily="34" charset="0"/>
              </a:defRPr>
            </a:lvl3pPr>
            <a:lvl4pPr>
              <a:defRPr baseline="0">
                <a:latin typeface="Verdana" pitchFamily="34" charset="0"/>
              </a:defRPr>
            </a:lvl4pPr>
            <a:lvl5pPr>
              <a:defRPr baseline="0">
                <a:latin typeface="Verdana"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7ABAA254-A991-4FF2-A84C-DBBD5BDDF479}"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558B85F-0D3E-4E2E-ACF9-A6D873BB298B}"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DBB982B9-86A3-4C46-8554-FF2EE40D89A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C53B1D6A-B91A-4866-86BA-40DC7FBFEAE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A95150DA-92DB-4D64-8185-8A56EB66B4E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1499318F-B1C1-4893-A236-C4A1D86E8B93}"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smtClean="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smtClean="0"/>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A2347260-BFFF-47E6-8BD7-05D9FC2B6F2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smtClean="0"/>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2BD7948C-9B9C-4C29-9CEA-AF6DC632941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638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smtClean="0"/>
              <a:t>单击此处编辑母版标题样式</a:t>
            </a:r>
            <a:endParaRPr lang="en-US" smtClean="0"/>
          </a:p>
        </p:txBody>
      </p:sp>
      <p:sp>
        <p:nvSpPr>
          <p:cNvPr id="1638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556282F-F8C6-4A21-A420-06CB0F380A11}" type="slidenum">
              <a:rPr lang="en-US" altLang="zh-CN"/>
              <a:pPr>
                <a:defRPr/>
              </a:pPr>
              <a:t>‹#›</a:t>
            </a:fld>
            <a:endParaRPr lang="en-US" altLang="zh-CN"/>
          </a:p>
        </p:txBody>
      </p:sp>
      <p:grpSp>
        <p:nvGrpSpPr>
          <p:cNvPr id="1639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26" r:id="rId1"/>
    <p:sldLayoutId id="2147483718" r:id="rId2"/>
    <p:sldLayoutId id="2147483727"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42.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5.wmf"/></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5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3.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a:xfrm>
            <a:off x="304800" y="571500"/>
            <a:ext cx="8162925" cy="762000"/>
          </a:xfrm>
        </p:spPr>
        <p:txBody>
          <a:bodyPr>
            <a:normAutofit fontScale="90000"/>
          </a:bodyPr>
          <a:lstStyle/>
          <a:p>
            <a:pPr eaLnBrk="1" fontAlgn="auto" hangingPunct="1">
              <a:spcAft>
                <a:spcPts val="0"/>
              </a:spcAft>
              <a:defRPr/>
            </a:pPr>
            <a:r>
              <a:rPr lang="zh-CN" altLang="en-US" dirty="0">
                <a:effectLst>
                  <a:outerShdw blurRad="38100" dist="38100" dir="2700000" algn="tl">
                    <a:srgbClr val="000000">
                      <a:alpha val="43137"/>
                    </a:srgbClr>
                  </a:outerShdw>
                </a:effectLst>
                <a:latin typeface="隶书" pitchFamily="49" charset="-122"/>
              </a:rPr>
              <a:t>第</a:t>
            </a:r>
            <a:r>
              <a:rPr lang="en-US" altLang="zh-CN" dirty="0">
                <a:effectLst>
                  <a:outerShdw blurRad="38100" dist="38100" dir="2700000" algn="tl">
                    <a:srgbClr val="000000">
                      <a:alpha val="43137"/>
                    </a:srgbClr>
                  </a:outerShdw>
                </a:effectLst>
                <a:ea typeface="Verdana" pitchFamily="34" charset="0"/>
                <a:cs typeface="Verdana" pitchFamily="34" charset="0"/>
              </a:rPr>
              <a:t>7</a:t>
            </a:r>
            <a:r>
              <a:rPr lang="zh-CN" altLang="en-US" dirty="0">
                <a:effectLst>
                  <a:outerShdw blurRad="38100" dist="38100" dir="2700000" algn="tl">
                    <a:srgbClr val="000000">
                      <a:alpha val="43137"/>
                    </a:srgbClr>
                  </a:outerShdw>
                </a:effectLst>
                <a:latin typeface="隶书" pitchFamily="49" charset="-122"/>
              </a:rPr>
              <a:t>章 数据库设计</a:t>
            </a:r>
          </a:p>
        </p:txBody>
      </p:sp>
      <p:sp>
        <p:nvSpPr>
          <p:cNvPr id="20483" name="Rectangle 1027"/>
          <p:cNvSpPr>
            <a:spLocks noGrp="1" noChangeArrowheads="1"/>
          </p:cNvSpPr>
          <p:nvPr>
            <p:ph idx="1"/>
          </p:nvPr>
        </p:nvSpPr>
        <p:spPr>
          <a:xfrm>
            <a:off x="381000" y="1485900"/>
            <a:ext cx="8110538" cy="3048000"/>
          </a:xfrm>
        </p:spPr>
        <p:txBody>
          <a:bodyPr/>
          <a:lstStyle/>
          <a:p>
            <a:pPr algn="just" eaLnBrk="1" hangingPunct="1">
              <a:lnSpc>
                <a:spcPct val="90000"/>
              </a:lnSpc>
              <a:buFont typeface="Wingdings" pitchFamily="2" charset="2"/>
              <a:buNone/>
            </a:pPr>
            <a:r>
              <a:rPr lang="en-US" altLang="zh-CN" b="1" dirty="0" smtClean="0">
                <a:latin typeface="Arial" charset="0"/>
                <a:cs typeface="Arial" charset="0"/>
              </a:rPr>
              <a:t>7.1  </a:t>
            </a:r>
            <a:r>
              <a:rPr lang="zh-CN" altLang="en-US" b="1" dirty="0" smtClean="0">
                <a:latin typeface="Arial" charset="0"/>
                <a:ea typeface="黑体" pitchFamily="2" charset="-122"/>
              </a:rPr>
              <a:t>概述 </a:t>
            </a:r>
            <a:endParaRPr lang="zh-CN" altLang="en-US" b="1" dirty="0" smtClean="0">
              <a:latin typeface="Arial" charset="0"/>
              <a:cs typeface="Arial" charset="0"/>
            </a:endParaRPr>
          </a:p>
          <a:p>
            <a:pPr algn="just" eaLnBrk="1" hangingPunct="1">
              <a:lnSpc>
                <a:spcPct val="90000"/>
              </a:lnSpc>
              <a:buFont typeface="Wingdings" pitchFamily="2" charset="2"/>
              <a:buNone/>
            </a:pPr>
            <a:r>
              <a:rPr lang="en-US" altLang="zh-CN" dirty="0" smtClean="0"/>
              <a:t>1</a:t>
            </a:r>
            <a:r>
              <a:rPr lang="zh-CN" altLang="en-US" dirty="0" smtClean="0">
                <a:latin typeface="Times New Roman" pitchFamily="18" charset="0"/>
              </a:rPr>
              <a:t>、</a:t>
            </a:r>
            <a:r>
              <a:rPr lang="en-US" altLang="zh-CN" dirty="0" smtClean="0"/>
              <a:t>DB</a:t>
            </a:r>
            <a:r>
              <a:rPr lang="zh-CN" altLang="en-US" dirty="0" smtClean="0">
                <a:latin typeface="Times New Roman" pitchFamily="18" charset="0"/>
              </a:rPr>
              <a:t>设计概念</a:t>
            </a:r>
            <a:endParaRPr lang="zh-CN" altLang="en-US" dirty="0" smtClean="0"/>
          </a:p>
          <a:p>
            <a:pPr eaLnBrk="1" hangingPunct="1">
              <a:lnSpc>
                <a:spcPct val="90000"/>
              </a:lnSpc>
              <a:buFont typeface="Wingdings" pitchFamily="2" charset="2"/>
              <a:buNone/>
            </a:pPr>
            <a:r>
              <a:rPr lang="zh-CN" altLang="en-US" dirty="0" smtClean="0"/>
              <a:t>        对于一个给定的应用环境，构造最优的数据库模式，建立数据库及其应用系统，使之能够有效的存储数据，满足各种用户的应用需求（信息要求和处理要求）。</a:t>
            </a:r>
          </a:p>
        </p:txBody>
      </p:sp>
      <p:sp>
        <p:nvSpPr>
          <p:cNvPr id="4" name="灯片编号占位符 3"/>
          <p:cNvSpPr>
            <a:spLocks noGrp="1"/>
          </p:cNvSpPr>
          <p:nvPr>
            <p:ph type="sldNum" sz="quarter" idx="12"/>
          </p:nvPr>
        </p:nvSpPr>
        <p:spPr/>
        <p:txBody>
          <a:bodyPr/>
          <a:lstStyle/>
          <a:p>
            <a:pPr>
              <a:defRPr/>
            </a:pPr>
            <a:fld id="{5DA4605C-86C1-4FDD-B0DE-A3910C29B5D6}" type="slidenum">
              <a:rPr lang="en-US" altLang="zh-CN" smtClean="0"/>
              <a:pPr>
                <a:defRPr/>
              </a:pPr>
              <a:t>1</a:t>
            </a:fld>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323850" y="738188"/>
            <a:ext cx="8496300" cy="5067076"/>
          </a:xfrm>
        </p:spPr>
        <p:txBody>
          <a:bodyPr/>
          <a:lstStyle/>
          <a:p>
            <a:pPr marL="0" indent="0" eaLnBrk="1" hangingPunct="1">
              <a:buFont typeface="Wingdings" pitchFamily="2" charset="2"/>
              <a:buNone/>
            </a:pPr>
            <a:r>
              <a:rPr lang="zh-CN" altLang="en-US" sz="2800" dirty="0" smtClean="0">
                <a:solidFill>
                  <a:srgbClr val="FF0000"/>
                </a:solidFill>
              </a:rPr>
              <a:t>计算机辅助设计法</a:t>
            </a:r>
            <a:r>
              <a:rPr lang="en-US" altLang="zh-CN" sz="2800" dirty="0" smtClean="0"/>
              <a:t>:</a:t>
            </a:r>
          </a:p>
          <a:p>
            <a:pPr marL="0" indent="531813" eaLnBrk="1" hangingPunct="1">
              <a:buFont typeface="Wingdings" pitchFamily="2" charset="2"/>
              <a:buNone/>
            </a:pPr>
            <a:r>
              <a:rPr lang="zh-CN" altLang="en-US" sz="2800" dirty="0" smtClean="0"/>
              <a:t>是指在数据库设计的某些过程中模拟某一规范化设计的方法，并以人的知识或经验为主导，通过人机交互方式实现设计中的某些部分。</a:t>
            </a:r>
          </a:p>
          <a:p>
            <a:pPr marL="0" indent="531813" eaLnBrk="1" hangingPunct="1">
              <a:buFont typeface="Wingdings" pitchFamily="2" charset="2"/>
              <a:buNone/>
            </a:pPr>
            <a:endParaRPr lang="zh-CN" altLang="en-US" sz="2800" dirty="0" smtClean="0"/>
          </a:p>
          <a:p>
            <a:pPr marL="0" indent="531813" eaLnBrk="1" hangingPunct="1">
              <a:buFont typeface="Wingdings" pitchFamily="2" charset="2"/>
              <a:buNone/>
            </a:pPr>
            <a:r>
              <a:rPr lang="zh-CN" altLang="en-US" sz="2800" dirty="0" smtClean="0"/>
              <a:t>目前许多计算机辅助软件工程（</a:t>
            </a:r>
            <a:r>
              <a:rPr lang="en-US" altLang="zh-CN" sz="2800" dirty="0" smtClean="0"/>
              <a:t>Computer Aided Software Engineering</a:t>
            </a:r>
            <a:r>
              <a:rPr lang="zh-CN" altLang="en-US" sz="2800" dirty="0" smtClean="0"/>
              <a:t>，</a:t>
            </a:r>
            <a:r>
              <a:rPr lang="en-US" altLang="zh-CN" sz="2800" dirty="0" smtClean="0"/>
              <a:t>CASE</a:t>
            </a:r>
            <a:r>
              <a:rPr lang="zh-CN" altLang="en-US" sz="2800" dirty="0" smtClean="0"/>
              <a:t>）工具可以自动或辅助设计人员完成数据库设计过程中的很多任务。例如：</a:t>
            </a:r>
            <a:endParaRPr lang="en-US" altLang="zh-CN" sz="2800" dirty="0" smtClean="0"/>
          </a:p>
          <a:p>
            <a:pPr marL="0" indent="531813" eaLnBrk="1" hangingPunct="1">
              <a:buFont typeface="Wingdings" pitchFamily="2" charset="2"/>
              <a:buNone/>
            </a:pPr>
            <a:r>
              <a:rPr lang="en-US" altLang="zh-CN" sz="2800" dirty="0" smtClean="0">
                <a:solidFill>
                  <a:srgbClr val="0070C0"/>
                </a:solidFill>
              </a:rPr>
              <a:t>SYSBASE</a:t>
            </a:r>
            <a:r>
              <a:rPr lang="zh-CN" altLang="en-US" sz="2800" dirty="0" smtClean="0">
                <a:solidFill>
                  <a:srgbClr val="0070C0"/>
                </a:solidFill>
              </a:rPr>
              <a:t>公司的</a:t>
            </a:r>
            <a:r>
              <a:rPr lang="en-US" altLang="zh-CN" sz="2800" dirty="0" err="1" smtClean="0">
                <a:solidFill>
                  <a:srgbClr val="0070C0"/>
                </a:solidFill>
              </a:rPr>
              <a:t>PowerDesigner</a:t>
            </a:r>
            <a:r>
              <a:rPr lang="zh-CN" altLang="en-US" sz="2800" dirty="0" smtClean="0">
                <a:solidFill>
                  <a:srgbClr val="0070C0"/>
                </a:solidFill>
              </a:rPr>
              <a:t>、</a:t>
            </a:r>
            <a:endParaRPr lang="en-US" altLang="zh-CN" sz="2800" dirty="0" smtClean="0">
              <a:solidFill>
                <a:srgbClr val="0070C0"/>
              </a:solidFill>
            </a:endParaRPr>
          </a:p>
          <a:p>
            <a:pPr marL="0" indent="531813" eaLnBrk="1" hangingPunct="1">
              <a:buFont typeface="Wingdings" pitchFamily="2" charset="2"/>
              <a:buNone/>
            </a:pPr>
            <a:r>
              <a:rPr lang="en-US" altLang="zh-CN" sz="2800" dirty="0" smtClean="0">
                <a:solidFill>
                  <a:srgbClr val="0070C0"/>
                </a:solidFill>
              </a:rPr>
              <a:t>Oracle</a:t>
            </a:r>
            <a:r>
              <a:rPr lang="zh-CN" altLang="en-US" sz="2800" dirty="0" smtClean="0">
                <a:solidFill>
                  <a:srgbClr val="0070C0"/>
                </a:solidFill>
              </a:rPr>
              <a:t>公司的</a:t>
            </a:r>
            <a:r>
              <a:rPr lang="en-US" altLang="zh-CN" sz="2800" dirty="0" smtClean="0">
                <a:solidFill>
                  <a:srgbClr val="0070C0"/>
                </a:solidFill>
              </a:rPr>
              <a:t>Designer</a:t>
            </a:r>
            <a:r>
              <a:rPr lang="zh-CN" altLang="en-US" sz="2800" dirty="0" smtClean="0">
                <a:solidFill>
                  <a:srgbClr val="0070C0"/>
                </a:solidFill>
              </a:rPr>
              <a:t>。 </a:t>
            </a:r>
            <a:endParaRPr lang="en-US" altLang="zh-CN" sz="2800" dirty="0" smtClean="0">
              <a:solidFill>
                <a:srgbClr val="0070C0"/>
              </a:solidFill>
            </a:endParaRPr>
          </a:p>
        </p:txBody>
      </p:sp>
      <p:sp>
        <p:nvSpPr>
          <p:cNvPr id="3" name="灯片编号占位符 2"/>
          <p:cNvSpPr>
            <a:spLocks noGrp="1"/>
          </p:cNvSpPr>
          <p:nvPr>
            <p:ph type="sldNum" sz="quarter" idx="12"/>
          </p:nvPr>
        </p:nvSpPr>
        <p:spPr/>
        <p:txBody>
          <a:bodyPr/>
          <a:lstStyle/>
          <a:p>
            <a:pPr>
              <a:defRPr/>
            </a:pPr>
            <a:fld id="{12E10400-C451-430D-8F12-0F0C80914305}" type="slidenum">
              <a:rPr lang="en-US" altLang="zh-CN"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2895600" y="1533525"/>
          <a:ext cx="3870325" cy="5181600"/>
        </p:xfrm>
        <a:graphic>
          <a:graphicData uri="http://schemas.openxmlformats.org/presentationml/2006/ole">
            <mc:AlternateContent xmlns:mc="http://schemas.openxmlformats.org/markup-compatibility/2006">
              <mc:Choice xmlns:v="urn:schemas-microsoft-com:vml" Requires="v">
                <p:oleObj spid="_x0000_s3168" r:id="rId3" imgW="2305812" imgH="3086100" progId="Word.Picture.8">
                  <p:embed/>
                </p:oleObj>
              </mc:Choice>
              <mc:Fallback>
                <p:oleObj r:id="rId3" imgW="2305812" imgH="308610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533525"/>
                        <a:ext cx="3870325"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Rectangle 3"/>
          <p:cNvSpPr>
            <a:spLocks noChangeArrowheads="1"/>
          </p:cNvSpPr>
          <p:nvPr/>
        </p:nvSpPr>
        <p:spPr bwMode="auto">
          <a:xfrm>
            <a:off x="304800" y="466725"/>
            <a:ext cx="2305050" cy="457200"/>
          </a:xfrm>
          <a:prstGeom prst="rect">
            <a:avLst/>
          </a:prstGeom>
          <a:noFill/>
          <a:ln w="9525">
            <a:noFill/>
            <a:miter lim="800000"/>
            <a:headEnd/>
            <a:tailEnd/>
          </a:ln>
        </p:spPr>
        <p:txBody>
          <a:bodyPr wrap="none">
            <a:spAutoFit/>
          </a:bodyPr>
          <a:lstStyle/>
          <a:p>
            <a:r>
              <a:rPr lang="en-US" altLang="zh-CN">
                <a:latin typeface="Times New Roman" pitchFamily="18" charset="0"/>
              </a:rPr>
              <a:t>3</a:t>
            </a:r>
            <a:r>
              <a:rPr lang="zh-CN" altLang="en-US">
                <a:latin typeface="宋体" pitchFamily="2" charset="-122"/>
              </a:rPr>
              <a:t>、</a:t>
            </a:r>
            <a:r>
              <a:rPr lang="en-US" altLang="zh-CN"/>
              <a:t>DB</a:t>
            </a:r>
            <a:r>
              <a:rPr lang="zh-CN" altLang="en-US">
                <a:latin typeface="宋体" pitchFamily="2" charset="-122"/>
              </a:rPr>
              <a:t>设计步骤</a:t>
            </a:r>
          </a:p>
        </p:txBody>
      </p:sp>
      <p:sp>
        <p:nvSpPr>
          <p:cNvPr id="4" name="灯片编号占位符 3"/>
          <p:cNvSpPr>
            <a:spLocks noGrp="1"/>
          </p:cNvSpPr>
          <p:nvPr>
            <p:ph type="sldNum" sz="quarter" idx="12"/>
          </p:nvPr>
        </p:nvSpPr>
        <p:spPr/>
        <p:txBody>
          <a:bodyPr/>
          <a:lstStyle/>
          <a:p>
            <a:pPr>
              <a:defRPr/>
            </a:pPr>
            <a:fld id="{3D4FD681-4DC7-4F14-B671-228D59F01664}" type="slidenum">
              <a:rPr lang="en-US" altLang="zh-CN"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12725" y="773113"/>
            <a:ext cx="8626475" cy="3013075"/>
          </a:xfrm>
          <a:prstGeom prst="rect">
            <a:avLst/>
          </a:prstGeom>
          <a:noFill/>
          <a:ln w="9525">
            <a:noFill/>
            <a:miter lim="800000"/>
            <a:headEnd/>
            <a:tailEnd/>
          </a:ln>
        </p:spPr>
        <p:txBody>
          <a:bodyPr>
            <a:spAutoFit/>
          </a:bodyPr>
          <a:lstStyle/>
          <a:p>
            <a:r>
              <a:rPr lang="en-US" altLang="zh-CN" b="1" dirty="0">
                <a:latin typeface="Arial" charset="0"/>
                <a:cs typeface="Arial" charset="0"/>
              </a:rPr>
              <a:t>7.2  </a:t>
            </a:r>
            <a:r>
              <a:rPr lang="zh-CN" altLang="en-US" b="1" dirty="0">
                <a:latin typeface="Arial" charset="0"/>
                <a:ea typeface="黑体" pitchFamily="2" charset="-122"/>
              </a:rPr>
              <a:t>需求分析</a:t>
            </a:r>
            <a:endParaRPr lang="zh-CN" altLang="en-US" b="1" dirty="0">
              <a:latin typeface="Arial" charset="0"/>
              <a:cs typeface="Arial" charset="0"/>
            </a:endParaRPr>
          </a:p>
          <a:p>
            <a:r>
              <a:rPr lang="en-US" altLang="zh-CN" b="1" dirty="0">
                <a:ea typeface="黑体" pitchFamily="2" charset="-122"/>
              </a:rPr>
              <a:t>7.2.1  </a:t>
            </a:r>
            <a:r>
              <a:rPr lang="zh-CN" altLang="en-US" b="1" dirty="0">
                <a:ea typeface="黑体" pitchFamily="2" charset="-122"/>
              </a:rPr>
              <a:t>任务</a:t>
            </a:r>
          </a:p>
          <a:p>
            <a:r>
              <a:rPr lang="en-US" altLang="zh-CN" dirty="0"/>
              <a:t>1</a:t>
            </a:r>
            <a:r>
              <a:rPr lang="zh-CN" altLang="en-US" dirty="0">
                <a:latin typeface="Times New Roman" pitchFamily="18" charset="0"/>
              </a:rPr>
              <a:t>、掌握用户功能需求；</a:t>
            </a:r>
            <a:endParaRPr lang="zh-CN" altLang="en-US" dirty="0"/>
          </a:p>
          <a:p>
            <a:r>
              <a:rPr lang="en-US" altLang="zh-CN" dirty="0"/>
              <a:t>2</a:t>
            </a:r>
            <a:r>
              <a:rPr lang="zh-CN" altLang="en-US" dirty="0">
                <a:latin typeface="Times New Roman" pitchFamily="18" charset="0"/>
              </a:rPr>
              <a:t>、掌握用户数据需求；</a:t>
            </a:r>
            <a:endParaRPr lang="zh-CN" altLang="en-US" dirty="0"/>
          </a:p>
          <a:p>
            <a:r>
              <a:rPr lang="en-US" altLang="zh-CN" dirty="0"/>
              <a:t>3</a:t>
            </a:r>
            <a:r>
              <a:rPr lang="zh-CN" altLang="en-US" dirty="0">
                <a:latin typeface="Times New Roman" pitchFamily="18" charset="0"/>
              </a:rPr>
              <a:t>、掌握用户处理需求；</a:t>
            </a:r>
            <a:endParaRPr lang="zh-CN" altLang="en-US" dirty="0"/>
          </a:p>
          <a:p>
            <a:r>
              <a:rPr lang="en-US" altLang="zh-CN" dirty="0"/>
              <a:t>4</a:t>
            </a:r>
            <a:r>
              <a:rPr lang="zh-CN" altLang="en-US" dirty="0">
                <a:latin typeface="Times New Roman" pitchFamily="18" charset="0"/>
              </a:rPr>
              <a:t>、掌握用户的约束需求。</a:t>
            </a:r>
            <a:endParaRPr lang="zh-CN" altLang="en-US" dirty="0"/>
          </a:p>
          <a:p>
            <a:endParaRPr lang="zh-CN" altLang="en-US" b="1" dirty="0">
              <a:ea typeface="黑体" pitchFamily="2" charset="-122"/>
            </a:endParaRPr>
          </a:p>
          <a:p>
            <a:endParaRPr lang="en-US" altLang="zh-CN" dirty="0"/>
          </a:p>
        </p:txBody>
      </p:sp>
      <p:sp>
        <p:nvSpPr>
          <p:cNvPr id="3" name="灯片编号占位符 2"/>
          <p:cNvSpPr>
            <a:spLocks noGrp="1"/>
          </p:cNvSpPr>
          <p:nvPr>
            <p:ph type="sldNum" sz="quarter" idx="12"/>
          </p:nvPr>
        </p:nvSpPr>
        <p:spPr/>
        <p:txBody>
          <a:bodyPr/>
          <a:lstStyle/>
          <a:p>
            <a:pPr>
              <a:defRPr/>
            </a:pPr>
            <a:fld id="{78D28C80-B1D8-4019-B01A-7E0E9B5344D1}" type="slidenum">
              <a:rPr lang="en-US" altLang="zh-CN" smtClean="0"/>
              <a:pPr>
                <a:defRPr/>
              </a:pPr>
              <a:t>12</a:t>
            </a:fld>
            <a:endParaRPr lang="en-US" altLang="zh-CN"/>
          </a:p>
        </p:txBody>
      </p:sp>
      <p:sp>
        <p:nvSpPr>
          <p:cNvPr id="5" name="圆角矩形标注 4"/>
          <p:cNvSpPr/>
          <p:nvPr/>
        </p:nvSpPr>
        <p:spPr>
          <a:xfrm>
            <a:off x="6572264" y="1643050"/>
            <a:ext cx="1928826" cy="1214446"/>
          </a:xfrm>
          <a:prstGeom prst="wedgeRoundRectCallout">
            <a:avLst>
              <a:gd name="adj1" fmla="val -210100"/>
              <a:gd name="adj2" fmla="val 2269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处理方式：联机、</a:t>
            </a:r>
            <a:endParaRPr lang="en-US" altLang="zh-CN" dirty="0" smtClean="0"/>
          </a:p>
          <a:p>
            <a:pPr algn="ctr"/>
            <a:r>
              <a:rPr lang="zh-CN" altLang="en-US" dirty="0" smtClean="0"/>
              <a:t>批处理</a:t>
            </a:r>
            <a:endParaRPr lang="zh-CN" altLang="en-US" dirty="0"/>
          </a:p>
        </p:txBody>
      </p:sp>
      <p:sp>
        <p:nvSpPr>
          <p:cNvPr id="4" name="圆角矩形标注 3"/>
          <p:cNvSpPr/>
          <p:nvPr/>
        </p:nvSpPr>
        <p:spPr>
          <a:xfrm>
            <a:off x="4357686" y="1643050"/>
            <a:ext cx="914400" cy="684086"/>
          </a:xfrm>
          <a:prstGeom prst="wedgeRoundRectCallout">
            <a:avLst>
              <a:gd name="adj1" fmla="val -161132"/>
              <a:gd name="adj2" fmla="val 7101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响应时间</a:t>
            </a:r>
            <a:endParaRPr lang="zh-CN" altLang="en-US" dirty="0"/>
          </a:p>
        </p:txBody>
      </p:sp>
      <p:sp>
        <p:nvSpPr>
          <p:cNvPr id="6" name="圆角矩形标注 5"/>
          <p:cNvSpPr/>
          <p:nvPr/>
        </p:nvSpPr>
        <p:spPr>
          <a:xfrm>
            <a:off x="3995936" y="3356992"/>
            <a:ext cx="2504890" cy="1214446"/>
          </a:xfrm>
          <a:prstGeom prst="wedgeRoundRectCallout">
            <a:avLst>
              <a:gd name="adj1" fmla="val -105621"/>
              <a:gd name="adj2" fmla="val -7337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时间？空间？数据语义规范？</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流程图: 可选过程 36"/>
          <p:cNvSpPr/>
          <p:nvPr/>
        </p:nvSpPr>
        <p:spPr>
          <a:xfrm>
            <a:off x="323528" y="692696"/>
            <a:ext cx="8712968" cy="566365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pPr>
              <a:defRPr/>
            </a:pPr>
            <a:fld id="{6DC09ED1-0D3B-4206-8B14-1DD8A9B858C3}" type="slidenum">
              <a:rPr lang="en-US" altLang="zh-CN" smtClean="0"/>
              <a:pPr>
                <a:defRPr/>
              </a:pPr>
              <a:t>13</a:t>
            </a:fld>
            <a:endParaRPr lang="en-US" altLang="zh-CN"/>
          </a:p>
        </p:txBody>
      </p:sp>
      <p:sp>
        <p:nvSpPr>
          <p:cNvPr id="4" name="流程图: 终止 3"/>
          <p:cNvSpPr/>
          <p:nvPr/>
        </p:nvSpPr>
        <p:spPr>
          <a:xfrm>
            <a:off x="1539609" y="946219"/>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业务</a:t>
            </a:r>
            <a:endParaRPr lang="en-US" altLang="zh-CN" sz="2200" dirty="0" smtClean="0"/>
          </a:p>
          <a:p>
            <a:pPr algn="ctr"/>
            <a:r>
              <a:rPr lang="zh-CN" altLang="en-US" sz="2200" dirty="0" smtClean="0"/>
              <a:t>需求</a:t>
            </a:r>
            <a:endParaRPr lang="zh-CN" altLang="en-US" sz="2200" dirty="0"/>
          </a:p>
        </p:txBody>
      </p:sp>
      <p:sp>
        <p:nvSpPr>
          <p:cNvPr id="5" name="流程图: 文档 4"/>
          <p:cNvSpPr/>
          <p:nvPr/>
        </p:nvSpPr>
        <p:spPr>
          <a:xfrm>
            <a:off x="1079612" y="2060848"/>
            <a:ext cx="3096344" cy="504056"/>
          </a:xfrm>
          <a:prstGeom prst="flowChartDocument">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项目视图和范围文档</a:t>
            </a:r>
            <a:endParaRPr lang="zh-CN" altLang="en-US" sz="2200" dirty="0"/>
          </a:p>
        </p:txBody>
      </p:sp>
      <p:sp>
        <p:nvSpPr>
          <p:cNvPr id="7" name="流程图: 终止 6"/>
          <p:cNvSpPr/>
          <p:nvPr/>
        </p:nvSpPr>
        <p:spPr>
          <a:xfrm>
            <a:off x="1539609" y="2924944"/>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用户</a:t>
            </a:r>
            <a:endParaRPr lang="en-US" altLang="zh-CN" sz="2200" dirty="0" smtClean="0"/>
          </a:p>
          <a:p>
            <a:pPr algn="ctr"/>
            <a:r>
              <a:rPr lang="zh-CN" altLang="en-US" sz="2200" dirty="0" smtClean="0"/>
              <a:t>需求</a:t>
            </a:r>
            <a:endParaRPr lang="zh-CN" altLang="en-US" sz="2200" dirty="0"/>
          </a:p>
        </p:txBody>
      </p:sp>
      <p:sp>
        <p:nvSpPr>
          <p:cNvPr id="8" name="流程图: 文档 7"/>
          <p:cNvSpPr/>
          <p:nvPr/>
        </p:nvSpPr>
        <p:spPr>
          <a:xfrm>
            <a:off x="1079612" y="3903779"/>
            <a:ext cx="3096344" cy="504056"/>
          </a:xfrm>
          <a:prstGeom prst="flowChartDocument">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使用实例文档</a:t>
            </a:r>
            <a:endParaRPr lang="zh-CN" altLang="en-US" sz="2200" dirty="0"/>
          </a:p>
        </p:txBody>
      </p:sp>
      <p:sp>
        <p:nvSpPr>
          <p:cNvPr id="9" name="流程图: 终止 8"/>
          <p:cNvSpPr/>
          <p:nvPr/>
        </p:nvSpPr>
        <p:spPr>
          <a:xfrm>
            <a:off x="611560" y="4810947"/>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系统</a:t>
            </a:r>
            <a:endParaRPr lang="en-US" altLang="zh-CN" sz="2200" dirty="0" smtClean="0"/>
          </a:p>
          <a:p>
            <a:pPr algn="ctr"/>
            <a:r>
              <a:rPr lang="zh-CN" altLang="en-US" sz="2200" dirty="0" smtClean="0"/>
              <a:t>需求</a:t>
            </a:r>
            <a:endParaRPr lang="zh-CN" altLang="en-US" sz="2200" dirty="0"/>
          </a:p>
        </p:txBody>
      </p:sp>
      <p:sp>
        <p:nvSpPr>
          <p:cNvPr id="10" name="流程图: 终止 9"/>
          <p:cNvSpPr/>
          <p:nvPr/>
        </p:nvSpPr>
        <p:spPr>
          <a:xfrm>
            <a:off x="2627784" y="4810947"/>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功能</a:t>
            </a:r>
            <a:endParaRPr lang="en-US" altLang="zh-CN" sz="2200" dirty="0" smtClean="0"/>
          </a:p>
          <a:p>
            <a:pPr algn="ctr"/>
            <a:r>
              <a:rPr lang="zh-CN" altLang="en-US" sz="2200" dirty="0" smtClean="0"/>
              <a:t>需求</a:t>
            </a:r>
            <a:endParaRPr lang="zh-CN" altLang="en-US" sz="2200" dirty="0"/>
          </a:p>
        </p:txBody>
      </p:sp>
      <p:sp>
        <p:nvSpPr>
          <p:cNvPr id="11" name="流程图: 终止 10"/>
          <p:cNvSpPr/>
          <p:nvPr/>
        </p:nvSpPr>
        <p:spPr>
          <a:xfrm>
            <a:off x="4716016" y="2924944"/>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质量</a:t>
            </a:r>
            <a:endParaRPr lang="en-US" altLang="zh-CN" sz="2200" dirty="0" smtClean="0"/>
          </a:p>
          <a:p>
            <a:pPr algn="ctr"/>
            <a:r>
              <a:rPr lang="zh-CN" altLang="en-US" sz="2200" dirty="0" smtClean="0"/>
              <a:t>属性</a:t>
            </a:r>
            <a:endParaRPr lang="zh-CN" altLang="en-US" sz="2200" dirty="0"/>
          </a:p>
        </p:txBody>
      </p:sp>
      <p:sp>
        <p:nvSpPr>
          <p:cNvPr id="12" name="流程图: 终止 11"/>
          <p:cNvSpPr/>
          <p:nvPr/>
        </p:nvSpPr>
        <p:spPr>
          <a:xfrm>
            <a:off x="6762056" y="3909489"/>
            <a:ext cx="2047800"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其他非功能</a:t>
            </a:r>
            <a:endParaRPr lang="en-US" altLang="zh-CN" sz="2200" dirty="0" smtClean="0"/>
          </a:p>
          <a:p>
            <a:pPr algn="ctr"/>
            <a:r>
              <a:rPr lang="zh-CN" altLang="en-US" sz="2200" dirty="0" smtClean="0"/>
              <a:t>需求</a:t>
            </a:r>
            <a:endParaRPr lang="zh-CN" altLang="en-US" sz="2200" dirty="0"/>
          </a:p>
        </p:txBody>
      </p:sp>
      <p:sp>
        <p:nvSpPr>
          <p:cNvPr id="13" name="流程图: 终止 12"/>
          <p:cNvSpPr/>
          <p:nvPr/>
        </p:nvSpPr>
        <p:spPr>
          <a:xfrm>
            <a:off x="7490829" y="4870975"/>
            <a:ext cx="1368152" cy="633024"/>
          </a:xfrm>
          <a:prstGeom prst="flowChartTerminator">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约束</a:t>
            </a:r>
            <a:endParaRPr lang="en-US" altLang="zh-CN" sz="2200" dirty="0" smtClean="0"/>
          </a:p>
          <a:p>
            <a:pPr algn="ctr"/>
            <a:r>
              <a:rPr lang="zh-CN" altLang="en-US" sz="2200" dirty="0" smtClean="0"/>
              <a:t>条件</a:t>
            </a:r>
            <a:endParaRPr lang="zh-CN" altLang="en-US" sz="2200" dirty="0"/>
          </a:p>
        </p:txBody>
      </p:sp>
      <p:sp>
        <p:nvSpPr>
          <p:cNvPr id="14" name="流程图: 文档 13"/>
          <p:cNvSpPr/>
          <p:nvPr/>
        </p:nvSpPr>
        <p:spPr>
          <a:xfrm>
            <a:off x="4175956" y="5722724"/>
            <a:ext cx="3096344" cy="504056"/>
          </a:xfrm>
          <a:prstGeom prst="flowChartDocument">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t>软件需求规格说明书</a:t>
            </a:r>
            <a:endParaRPr lang="zh-CN" altLang="en-US" sz="2200" dirty="0"/>
          </a:p>
        </p:txBody>
      </p:sp>
      <p:cxnSp>
        <p:nvCxnSpPr>
          <p:cNvPr id="18" name="直接箭头连接符 17"/>
          <p:cNvCxnSpPr>
            <a:stCxn id="4" idx="2"/>
          </p:cNvCxnSpPr>
          <p:nvPr/>
        </p:nvCxnSpPr>
        <p:spPr>
          <a:xfrm>
            <a:off x="2223685" y="1579243"/>
            <a:ext cx="0" cy="481605"/>
          </a:xfrm>
          <a:prstGeom prst="straightConnector1">
            <a:avLst/>
          </a:prstGeom>
          <a:ln w="57150">
            <a:solidFill>
              <a:srgbClr val="FFFF00"/>
            </a:solidFill>
            <a:headEnd type="none" w="med" len="med"/>
            <a:tailEnd type="arrow" w="med" len="med"/>
          </a:ln>
        </p:spPr>
        <p:style>
          <a:lnRef idx="2">
            <a:schemeClr val="accent5"/>
          </a:lnRef>
          <a:fillRef idx="0">
            <a:schemeClr val="accent5"/>
          </a:fillRef>
          <a:effectRef idx="1">
            <a:schemeClr val="accent5"/>
          </a:effectRef>
          <a:fontRef idx="minor">
            <a:schemeClr val="tx1"/>
          </a:fontRef>
        </p:style>
      </p:cxnSp>
      <p:cxnSp>
        <p:nvCxnSpPr>
          <p:cNvPr id="20" name="直接箭头连接符 19"/>
          <p:cNvCxnSpPr>
            <a:endCxn id="7" idx="0"/>
          </p:cNvCxnSpPr>
          <p:nvPr/>
        </p:nvCxnSpPr>
        <p:spPr>
          <a:xfrm>
            <a:off x="2223685" y="2564904"/>
            <a:ext cx="0" cy="360040"/>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22" name="直接箭头连接符 21"/>
          <p:cNvCxnSpPr>
            <a:stCxn id="7" idx="2"/>
          </p:cNvCxnSpPr>
          <p:nvPr/>
        </p:nvCxnSpPr>
        <p:spPr>
          <a:xfrm>
            <a:off x="2223685" y="3557968"/>
            <a:ext cx="0" cy="345811"/>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24" name="直接箭头连接符 23"/>
          <p:cNvCxnSpPr>
            <a:stCxn id="8" idx="2"/>
            <a:endCxn id="10" idx="0"/>
          </p:cNvCxnSpPr>
          <p:nvPr/>
        </p:nvCxnSpPr>
        <p:spPr>
          <a:xfrm>
            <a:off x="2627784" y="4374511"/>
            <a:ext cx="684076" cy="436436"/>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26" name="直接箭头连接符 25"/>
          <p:cNvCxnSpPr>
            <a:stCxn id="9" idx="3"/>
            <a:endCxn id="10" idx="1"/>
          </p:cNvCxnSpPr>
          <p:nvPr/>
        </p:nvCxnSpPr>
        <p:spPr>
          <a:xfrm>
            <a:off x="1979712" y="5127459"/>
            <a:ext cx="648072" cy="0"/>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28" name="直接箭头连接符 27"/>
          <p:cNvCxnSpPr>
            <a:stCxn id="7" idx="3"/>
            <a:endCxn id="11" idx="1"/>
          </p:cNvCxnSpPr>
          <p:nvPr/>
        </p:nvCxnSpPr>
        <p:spPr>
          <a:xfrm>
            <a:off x="2907761" y="3241456"/>
            <a:ext cx="1808255" cy="0"/>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30" name="直接箭头连接符 29"/>
          <p:cNvCxnSpPr>
            <a:stCxn id="10" idx="2"/>
          </p:cNvCxnSpPr>
          <p:nvPr/>
        </p:nvCxnSpPr>
        <p:spPr>
          <a:xfrm>
            <a:off x="3311860" y="5443971"/>
            <a:ext cx="1764196" cy="278753"/>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直接箭头连接符 31"/>
          <p:cNvCxnSpPr>
            <a:stCxn id="11" idx="2"/>
          </p:cNvCxnSpPr>
          <p:nvPr/>
        </p:nvCxnSpPr>
        <p:spPr>
          <a:xfrm>
            <a:off x="5400092" y="3557968"/>
            <a:ext cx="0" cy="2164756"/>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34" name="直接箭头连接符 33"/>
          <p:cNvCxnSpPr>
            <a:stCxn id="12" idx="2"/>
          </p:cNvCxnSpPr>
          <p:nvPr/>
        </p:nvCxnSpPr>
        <p:spPr>
          <a:xfrm flipH="1">
            <a:off x="5940152" y="4542513"/>
            <a:ext cx="1845804" cy="1180211"/>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cxnSp>
        <p:nvCxnSpPr>
          <p:cNvPr id="36" name="直接箭头连接符 35"/>
          <p:cNvCxnSpPr/>
          <p:nvPr/>
        </p:nvCxnSpPr>
        <p:spPr>
          <a:xfrm flipH="1">
            <a:off x="6516216" y="5503999"/>
            <a:ext cx="1080120" cy="218725"/>
          </a:xfrm>
          <a:prstGeom prst="straightConnector1">
            <a:avLst/>
          </a:prstGeom>
          <a:ln w="57150">
            <a:solidFill>
              <a:srgbClr val="FFFF00"/>
            </a:solidFill>
            <a:tailEnd type="triangle"/>
          </a:ln>
        </p:spPr>
        <p:style>
          <a:lnRef idx="2">
            <a:schemeClr val="accent5"/>
          </a:lnRef>
          <a:fillRef idx="0">
            <a:schemeClr val="accent5"/>
          </a:fillRef>
          <a:effectRef idx="1">
            <a:schemeClr val="accent5"/>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212725" y="784225"/>
            <a:ext cx="8626475" cy="1552575"/>
          </a:xfrm>
          <a:prstGeom prst="rect">
            <a:avLst/>
          </a:prstGeom>
          <a:noFill/>
          <a:ln w="9525">
            <a:noFill/>
            <a:miter lim="800000"/>
            <a:headEnd/>
            <a:tailEnd/>
          </a:ln>
        </p:spPr>
        <p:txBody>
          <a:bodyPr>
            <a:spAutoFit/>
          </a:bodyPr>
          <a:lstStyle/>
          <a:p>
            <a:r>
              <a:rPr lang="en-US" altLang="zh-CN" b="1" dirty="0">
                <a:ea typeface="黑体" pitchFamily="2" charset="-122"/>
              </a:rPr>
              <a:t>7.2.2  </a:t>
            </a:r>
            <a:r>
              <a:rPr lang="zh-CN" altLang="en-US" b="1" dirty="0">
                <a:ea typeface="黑体" pitchFamily="2" charset="-122"/>
              </a:rPr>
              <a:t>方法</a:t>
            </a:r>
          </a:p>
          <a:p>
            <a:r>
              <a:rPr lang="en-US" altLang="zh-CN" dirty="0"/>
              <a:t>1</a:t>
            </a:r>
            <a:r>
              <a:rPr lang="zh-CN" altLang="en-US" dirty="0">
                <a:latin typeface="Times New Roman" pitchFamily="18" charset="0"/>
              </a:rPr>
              <a:t>、目标</a:t>
            </a:r>
            <a:endParaRPr lang="zh-CN" altLang="en-US" dirty="0"/>
          </a:p>
          <a:p>
            <a:r>
              <a:rPr lang="zh-CN" altLang="en-US" dirty="0">
                <a:latin typeface="Times New Roman" pitchFamily="18" charset="0"/>
              </a:rPr>
              <a:t>全面、准确、客观、详细。</a:t>
            </a:r>
          </a:p>
          <a:p>
            <a:endParaRPr lang="en-US" altLang="zh-CN" dirty="0"/>
          </a:p>
        </p:txBody>
      </p:sp>
      <p:graphicFrame>
        <p:nvGraphicFramePr>
          <p:cNvPr id="4098" name="Object 3"/>
          <p:cNvGraphicFramePr>
            <a:graphicFrameLocks noChangeAspect="1"/>
          </p:cNvGraphicFramePr>
          <p:nvPr/>
        </p:nvGraphicFramePr>
        <p:xfrm>
          <a:off x="228600" y="2039938"/>
          <a:ext cx="8610600" cy="2613025"/>
        </p:xfrm>
        <a:graphic>
          <a:graphicData uri="http://schemas.openxmlformats.org/presentationml/2006/ole">
            <mc:AlternateContent xmlns:mc="http://schemas.openxmlformats.org/markup-compatibility/2006">
              <mc:Choice xmlns:v="urn:schemas-microsoft-com:vml" Requires="v">
                <p:oleObj spid="_x0000_s4192" name="Flash Document" r:id="rId3" imgW="5880240" imgH="2070000" progId="">
                  <p:embed/>
                </p:oleObj>
              </mc:Choice>
              <mc:Fallback>
                <p:oleObj name="Flash Document" r:id="rId3" imgW="5880240" imgH="20700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39938"/>
                        <a:ext cx="8610600" cy="261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4"/>
          <p:cNvSpPr txBox="1">
            <a:spLocks noChangeArrowheads="1"/>
          </p:cNvSpPr>
          <p:nvPr/>
        </p:nvSpPr>
        <p:spPr bwMode="auto">
          <a:xfrm>
            <a:off x="898525" y="5043488"/>
            <a:ext cx="6523038" cy="457200"/>
          </a:xfrm>
          <a:prstGeom prst="rect">
            <a:avLst/>
          </a:prstGeom>
          <a:noFill/>
          <a:ln w="9525">
            <a:noFill/>
            <a:miter lim="800000"/>
            <a:headEnd/>
            <a:tailEnd/>
          </a:ln>
        </p:spPr>
        <p:txBody>
          <a:bodyPr wrap="none">
            <a:spAutoFit/>
          </a:bodyPr>
          <a:lstStyle/>
          <a:p>
            <a:r>
              <a:rPr lang="zh-CN" altLang="en-US"/>
              <a:t>结构化分析（</a:t>
            </a:r>
            <a:r>
              <a:rPr lang="en-US" altLang="zh-CN"/>
              <a:t>Structured analysis, SA</a:t>
            </a:r>
            <a:r>
              <a:rPr lang="zh-CN" altLang="en-US"/>
              <a:t>）方法</a:t>
            </a:r>
          </a:p>
        </p:txBody>
      </p:sp>
      <p:sp>
        <p:nvSpPr>
          <p:cNvPr id="5" name="灯片编号占位符 4"/>
          <p:cNvSpPr>
            <a:spLocks noGrp="1"/>
          </p:cNvSpPr>
          <p:nvPr>
            <p:ph type="sldNum" sz="quarter" idx="12"/>
          </p:nvPr>
        </p:nvSpPr>
        <p:spPr/>
        <p:txBody>
          <a:bodyPr/>
          <a:lstStyle/>
          <a:p>
            <a:pPr>
              <a:defRPr/>
            </a:pPr>
            <a:fld id="{7F6189F8-365F-4C20-94E0-3CEFD69D2E3E}" type="slidenum">
              <a:rPr lang="en-US" altLang="zh-CN"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7185025" y="2325688"/>
            <a:ext cx="1106488" cy="465137"/>
          </a:xfrm>
          <a:prstGeom prst="rect">
            <a:avLst/>
          </a:prstGeom>
          <a:solidFill>
            <a:schemeClr val="bg2">
              <a:lumMod val="90000"/>
            </a:schemeClr>
          </a:solidFill>
          <a:ln w="9525">
            <a:solidFill>
              <a:srgbClr val="FFFFFF"/>
            </a:solidFill>
            <a:miter lim="800000"/>
            <a:headEnd/>
            <a:tailEnd/>
          </a:ln>
        </p:spPr>
        <p:txBody>
          <a:bodyPr/>
          <a:lstStyle/>
          <a:p>
            <a:pPr algn="just" eaLnBrk="0" hangingPunct="0">
              <a:defRPr/>
            </a:pPr>
            <a:r>
              <a:rPr kumimoji="0" lang="zh-CN" altLang="en-US" sz="1600">
                <a:latin typeface="Times New Roman" pitchFamily="18" charset="0"/>
              </a:rPr>
              <a:t>概念设计</a:t>
            </a:r>
          </a:p>
          <a:p>
            <a:pPr algn="just" eaLnBrk="0" hangingPunct="0">
              <a:defRPr/>
            </a:pPr>
            <a:endParaRPr kumimoji="0" lang="en-US" altLang="zh-CN" sz="1600">
              <a:latin typeface="Times New Roman" pitchFamily="18" charset="0"/>
            </a:endParaRPr>
          </a:p>
        </p:txBody>
      </p:sp>
      <p:sp>
        <p:nvSpPr>
          <p:cNvPr id="30723" name="Rectangle 5"/>
          <p:cNvSpPr>
            <a:spLocks noChangeArrowheads="1"/>
          </p:cNvSpPr>
          <p:nvPr/>
        </p:nvSpPr>
        <p:spPr bwMode="auto">
          <a:xfrm>
            <a:off x="1058863" y="1514475"/>
            <a:ext cx="5691187" cy="1839913"/>
          </a:xfrm>
          <a:prstGeom prst="rect">
            <a:avLst/>
          </a:prstGeom>
          <a:solidFill>
            <a:schemeClr val="bg2">
              <a:lumMod val="90000"/>
            </a:schemeClr>
          </a:solidFill>
          <a:ln w="9525">
            <a:solidFill>
              <a:srgbClr val="000000"/>
            </a:solidFill>
            <a:miter lim="800000"/>
            <a:headEnd/>
            <a:tailEnd/>
          </a:ln>
        </p:spPr>
        <p:txBody>
          <a:bodyPr/>
          <a:lstStyle/>
          <a:p>
            <a:pPr algn="just" eaLnBrk="0" hangingPunct="0">
              <a:defRPr/>
            </a:pPr>
            <a:r>
              <a:rPr kumimoji="0" lang="zh-CN" altLang="en-US" sz="1600">
                <a:latin typeface="Times New Roman" pitchFamily="18" charset="0"/>
              </a:rPr>
              <a:t>需求分析</a:t>
            </a:r>
          </a:p>
        </p:txBody>
      </p:sp>
      <p:sp>
        <p:nvSpPr>
          <p:cNvPr id="30724" name="Oval 6"/>
          <p:cNvSpPr>
            <a:spLocks noChangeArrowheads="1"/>
          </p:cNvSpPr>
          <p:nvPr/>
        </p:nvSpPr>
        <p:spPr bwMode="auto">
          <a:xfrm>
            <a:off x="1531938" y="2135188"/>
            <a:ext cx="949325" cy="930275"/>
          </a:xfrm>
          <a:prstGeom prst="ellipse">
            <a:avLst/>
          </a:prstGeom>
          <a:solidFill>
            <a:schemeClr val="bg2">
              <a:lumMod val="90000"/>
            </a:schemeClr>
          </a:solidFill>
          <a:ln w="9525">
            <a:solidFill>
              <a:srgbClr val="000000"/>
            </a:solidFill>
            <a:round/>
            <a:headEnd/>
            <a:tailEnd/>
          </a:ln>
        </p:spPr>
        <p:txBody>
          <a:bodyPr lIns="54000" tIns="10800" rIns="54000" bIns="10800"/>
          <a:lstStyle/>
          <a:p>
            <a:pPr algn="just" eaLnBrk="0" hangingPunct="0">
              <a:defRPr/>
            </a:pPr>
            <a:r>
              <a:rPr kumimoji="0" lang="zh-CN" altLang="en-US" sz="1600">
                <a:latin typeface="Times New Roman" pitchFamily="18" charset="0"/>
              </a:rPr>
              <a:t>调查组织机构</a:t>
            </a:r>
          </a:p>
        </p:txBody>
      </p:sp>
      <p:sp>
        <p:nvSpPr>
          <p:cNvPr id="30725" name="Oval 7"/>
          <p:cNvSpPr>
            <a:spLocks noChangeArrowheads="1"/>
          </p:cNvSpPr>
          <p:nvPr/>
        </p:nvSpPr>
        <p:spPr bwMode="auto">
          <a:xfrm>
            <a:off x="2797175" y="2135188"/>
            <a:ext cx="949325" cy="930275"/>
          </a:xfrm>
          <a:prstGeom prst="ellipse">
            <a:avLst/>
          </a:prstGeom>
          <a:solidFill>
            <a:schemeClr val="bg2">
              <a:lumMod val="90000"/>
            </a:schemeClr>
          </a:solidFill>
          <a:ln w="9525">
            <a:solidFill>
              <a:srgbClr val="000000"/>
            </a:solidFill>
            <a:round/>
            <a:headEnd/>
            <a:tailEnd/>
          </a:ln>
        </p:spPr>
        <p:txBody>
          <a:bodyPr lIns="54000" tIns="10800" rIns="54000" bIns="10800"/>
          <a:lstStyle/>
          <a:p>
            <a:pPr algn="just" eaLnBrk="0" hangingPunct="0">
              <a:defRPr/>
            </a:pPr>
            <a:r>
              <a:rPr kumimoji="0" lang="zh-CN" altLang="en-US" sz="1600" dirty="0">
                <a:latin typeface="Times New Roman" pitchFamily="18" charset="0"/>
              </a:rPr>
              <a:t>熟悉业务活动</a:t>
            </a:r>
          </a:p>
        </p:txBody>
      </p:sp>
      <p:sp>
        <p:nvSpPr>
          <p:cNvPr id="30726" name="Oval 8"/>
          <p:cNvSpPr>
            <a:spLocks noChangeArrowheads="1"/>
          </p:cNvSpPr>
          <p:nvPr/>
        </p:nvSpPr>
        <p:spPr bwMode="auto">
          <a:xfrm>
            <a:off x="5484813" y="2135188"/>
            <a:ext cx="949325" cy="930275"/>
          </a:xfrm>
          <a:prstGeom prst="ellipse">
            <a:avLst/>
          </a:prstGeom>
          <a:solidFill>
            <a:schemeClr val="bg2">
              <a:lumMod val="90000"/>
            </a:schemeClr>
          </a:solidFill>
          <a:ln w="9525">
            <a:solidFill>
              <a:srgbClr val="000000"/>
            </a:solidFill>
            <a:round/>
            <a:headEnd/>
            <a:tailEnd/>
          </a:ln>
        </p:spPr>
        <p:txBody>
          <a:bodyPr lIns="54000" tIns="10800" rIns="54000" bIns="10800"/>
          <a:lstStyle/>
          <a:p>
            <a:pPr algn="just" eaLnBrk="0" hangingPunct="0">
              <a:defRPr/>
            </a:pPr>
            <a:r>
              <a:rPr kumimoji="0" lang="zh-CN" altLang="en-US" sz="1600">
                <a:latin typeface="Times New Roman" pitchFamily="18" charset="0"/>
              </a:rPr>
              <a:t>确定系统边界</a:t>
            </a:r>
          </a:p>
        </p:txBody>
      </p:sp>
      <p:sp>
        <p:nvSpPr>
          <p:cNvPr id="30727" name="Oval 9"/>
          <p:cNvSpPr>
            <a:spLocks noChangeArrowheads="1"/>
          </p:cNvSpPr>
          <p:nvPr/>
        </p:nvSpPr>
        <p:spPr bwMode="auto">
          <a:xfrm>
            <a:off x="4062413" y="2135188"/>
            <a:ext cx="947737" cy="930275"/>
          </a:xfrm>
          <a:prstGeom prst="ellipse">
            <a:avLst/>
          </a:prstGeom>
          <a:solidFill>
            <a:schemeClr val="bg2">
              <a:lumMod val="90000"/>
            </a:schemeClr>
          </a:solidFill>
          <a:ln w="9525">
            <a:solidFill>
              <a:srgbClr val="000000"/>
            </a:solidFill>
            <a:round/>
            <a:headEnd/>
            <a:tailEnd/>
          </a:ln>
        </p:spPr>
        <p:txBody>
          <a:bodyPr lIns="54000" tIns="10800" rIns="54000" bIns="10800"/>
          <a:lstStyle/>
          <a:p>
            <a:pPr algn="just" eaLnBrk="0" hangingPunct="0">
              <a:defRPr/>
            </a:pPr>
            <a:r>
              <a:rPr kumimoji="0" lang="zh-CN" altLang="en-US" sz="1600" dirty="0">
                <a:latin typeface="Times New Roman" pitchFamily="18" charset="0"/>
              </a:rPr>
              <a:t>明确用户要求</a:t>
            </a:r>
          </a:p>
        </p:txBody>
      </p:sp>
      <p:grpSp>
        <p:nvGrpSpPr>
          <p:cNvPr id="2" name="Group 10"/>
          <p:cNvGrpSpPr>
            <a:grpSpLocks/>
          </p:cNvGrpSpPr>
          <p:nvPr/>
        </p:nvGrpSpPr>
        <p:grpSpPr bwMode="auto">
          <a:xfrm>
            <a:off x="900113" y="3530600"/>
            <a:ext cx="4243387" cy="1827213"/>
            <a:chOff x="2835" y="12486"/>
            <a:chExt cx="3243" cy="1092"/>
          </a:xfrm>
          <a:solidFill>
            <a:schemeClr val="bg2">
              <a:lumMod val="90000"/>
            </a:schemeClr>
          </a:solidFill>
        </p:grpSpPr>
        <p:sp>
          <p:nvSpPr>
            <p:cNvPr id="30744" name="AutoShape 11"/>
            <p:cNvSpPr>
              <a:spLocks noChangeArrowheads="1"/>
            </p:cNvSpPr>
            <p:nvPr/>
          </p:nvSpPr>
          <p:spPr bwMode="auto">
            <a:xfrm>
              <a:off x="2835" y="12486"/>
              <a:ext cx="3243" cy="1092"/>
            </a:xfrm>
            <a:prstGeom prst="star24">
              <a:avLst>
                <a:gd name="adj" fmla="val 37500"/>
              </a:avLst>
            </a:prstGeom>
            <a:grpFill/>
            <a:ln w="6350">
              <a:solidFill>
                <a:srgbClr val="000000"/>
              </a:solidFill>
              <a:miter lim="800000"/>
              <a:headEnd/>
              <a:tailEnd/>
            </a:ln>
          </p:spPr>
          <p:txBody>
            <a:bodyPr lIns="18000" tIns="10800" rIns="18000" bIns="10800"/>
            <a:lstStyle/>
            <a:p>
              <a:pPr algn="just" eaLnBrk="0" hangingPunct="0">
                <a:defRPr/>
              </a:pPr>
              <a:r>
                <a:rPr kumimoji="0" lang="zh-CN" altLang="en-US" sz="1600">
                  <a:latin typeface="Times New Roman" pitchFamily="18" charset="0"/>
                </a:rPr>
                <a:t>用户      系统分析员</a:t>
              </a:r>
            </a:p>
          </p:txBody>
        </p:sp>
        <p:grpSp>
          <p:nvGrpSpPr>
            <p:cNvPr id="3" name="Group 12"/>
            <p:cNvGrpSpPr>
              <a:grpSpLocks/>
            </p:cNvGrpSpPr>
            <p:nvPr/>
          </p:nvGrpSpPr>
          <p:grpSpPr bwMode="auto">
            <a:xfrm>
              <a:off x="4598" y="12978"/>
              <a:ext cx="622" cy="372"/>
              <a:chOff x="4797" y="14514"/>
              <a:chExt cx="622" cy="372"/>
            </a:xfrm>
            <a:grpFill/>
          </p:grpSpPr>
          <p:sp>
            <p:nvSpPr>
              <p:cNvPr id="30750" name="Oval 13"/>
              <p:cNvSpPr>
                <a:spLocks noChangeArrowheads="1"/>
              </p:cNvSpPr>
              <p:nvPr/>
            </p:nvSpPr>
            <p:spPr bwMode="auto">
              <a:xfrm>
                <a:off x="4797" y="14517"/>
                <a:ext cx="142" cy="142"/>
              </a:xfrm>
              <a:prstGeom prst="ellipse">
                <a:avLst/>
              </a:prstGeom>
              <a:grpFill/>
              <a:ln w="9525">
                <a:solidFill>
                  <a:srgbClr val="000000"/>
                </a:solidFill>
                <a:round/>
                <a:headEnd/>
                <a:tailEnd/>
              </a:ln>
            </p:spPr>
            <p:txBody>
              <a:bodyPr/>
              <a:lstStyle/>
              <a:p>
                <a:pPr>
                  <a:defRPr/>
                </a:pPr>
                <a:endParaRPr lang="zh-CN" altLang="en-US"/>
              </a:p>
            </p:txBody>
          </p:sp>
          <p:sp>
            <p:nvSpPr>
              <p:cNvPr id="30751" name="Line 14"/>
              <p:cNvSpPr>
                <a:spLocks noChangeShapeType="1"/>
              </p:cNvSpPr>
              <p:nvPr/>
            </p:nvSpPr>
            <p:spPr bwMode="auto">
              <a:xfrm>
                <a:off x="4875" y="14730"/>
                <a:ext cx="0" cy="156"/>
              </a:xfrm>
              <a:prstGeom prst="line">
                <a:avLst/>
              </a:prstGeom>
              <a:grpFill/>
              <a:ln w="9525">
                <a:solidFill>
                  <a:srgbClr val="000000"/>
                </a:solidFill>
                <a:round/>
                <a:headEnd type="diamond" w="med" len="med"/>
                <a:tailEnd type="arrow" w="med" len="med"/>
              </a:ln>
            </p:spPr>
            <p:txBody>
              <a:bodyPr/>
              <a:lstStyle/>
              <a:p>
                <a:pPr>
                  <a:defRPr/>
                </a:pPr>
                <a:endParaRPr lang="zh-CN" altLang="en-US"/>
              </a:p>
            </p:txBody>
          </p:sp>
          <p:sp>
            <p:nvSpPr>
              <p:cNvPr id="30752" name="Oval 15"/>
              <p:cNvSpPr>
                <a:spLocks noChangeArrowheads="1"/>
              </p:cNvSpPr>
              <p:nvPr/>
            </p:nvSpPr>
            <p:spPr bwMode="auto">
              <a:xfrm>
                <a:off x="5037" y="14520"/>
                <a:ext cx="142" cy="142"/>
              </a:xfrm>
              <a:prstGeom prst="ellipse">
                <a:avLst/>
              </a:prstGeom>
              <a:grpFill/>
              <a:ln w="9525">
                <a:solidFill>
                  <a:srgbClr val="000000"/>
                </a:solidFill>
                <a:round/>
                <a:headEnd/>
                <a:tailEnd/>
              </a:ln>
            </p:spPr>
            <p:txBody>
              <a:bodyPr/>
              <a:lstStyle/>
              <a:p>
                <a:pPr>
                  <a:defRPr/>
                </a:pPr>
                <a:endParaRPr lang="zh-CN" altLang="en-US"/>
              </a:p>
            </p:txBody>
          </p:sp>
          <p:sp>
            <p:nvSpPr>
              <p:cNvPr id="30753" name="Line 16"/>
              <p:cNvSpPr>
                <a:spLocks noChangeShapeType="1"/>
              </p:cNvSpPr>
              <p:nvPr/>
            </p:nvSpPr>
            <p:spPr bwMode="auto">
              <a:xfrm>
                <a:off x="5115" y="14730"/>
                <a:ext cx="0" cy="156"/>
              </a:xfrm>
              <a:prstGeom prst="line">
                <a:avLst/>
              </a:prstGeom>
              <a:grpFill/>
              <a:ln w="9525">
                <a:solidFill>
                  <a:srgbClr val="000000"/>
                </a:solidFill>
                <a:round/>
                <a:headEnd type="diamond" w="med" len="med"/>
                <a:tailEnd type="arrow" w="med" len="med"/>
              </a:ln>
            </p:spPr>
            <p:txBody>
              <a:bodyPr/>
              <a:lstStyle/>
              <a:p>
                <a:pPr>
                  <a:defRPr/>
                </a:pPr>
                <a:endParaRPr lang="zh-CN" altLang="en-US"/>
              </a:p>
            </p:txBody>
          </p:sp>
          <p:sp>
            <p:nvSpPr>
              <p:cNvPr id="30754" name="Oval 17"/>
              <p:cNvSpPr>
                <a:spLocks noChangeArrowheads="1"/>
              </p:cNvSpPr>
              <p:nvPr/>
            </p:nvSpPr>
            <p:spPr bwMode="auto">
              <a:xfrm>
                <a:off x="5277" y="14514"/>
                <a:ext cx="142" cy="142"/>
              </a:xfrm>
              <a:prstGeom prst="ellipse">
                <a:avLst/>
              </a:prstGeom>
              <a:grpFill/>
              <a:ln w="9525">
                <a:solidFill>
                  <a:srgbClr val="000000"/>
                </a:solidFill>
                <a:round/>
                <a:headEnd/>
                <a:tailEnd/>
              </a:ln>
            </p:spPr>
            <p:txBody>
              <a:bodyPr/>
              <a:lstStyle/>
              <a:p>
                <a:pPr>
                  <a:defRPr/>
                </a:pPr>
                <a:endParaRPr lang="zh-CN" altLang="en-US"/>
              </a:p>
            </p:txBody>
          </p:sp>
          <p:sp>
            <p:nvSpPr>
              <p:cNvPr id="30755" name="Line 18"/>
              <p:cNvSpPr>
                <a:spLocks noChangeShapeType="1"/>
              </p:cNvSpPr>
              <p:nvPr/>
            </p:nvSpPr>
            <p:spPr bwMode="auto">
              <a:xfrm>
                <a:off x="5355" y="14727"/>
                <a:ext cx="0" cy="156"/>
              </a:xfrm>
              <a:prstGeom prst="line">
                <a:avLst/>
              </a:prstGeom>
              <a:grpFill/>
              <a:ln w="9525">
                <a:solidFill>
                  <a:srgbClr val="000000"/>
                </a:solidFill>
                <a:round/>
                <a:headEnd type="diamond" w="med" len="med"/>
                <a:tailEnd type="arrow" w="med" len="med"/>
              </a:ln>
            </p:spPr>
            <p:txBody>
              <a:bodyPr/>
              <a:lstStyle/>
              <a:p>
                <a:pPr>
                  <a:defRPr/>
                </a:pPr>
                <a:endParaRPr lang="zh-CN" altLang="en-US"/>
              </a:p>
            </p:txBody>
          </p:sp>
        </p:grpSp>
        <p:sp>
          <p:nvSpPr>
            <p:cNvPr id="30746" name="Oval 19"/>
            <p:cNvSpPr>
              <a:spLocks noChangeArrowheads="1"/>
            </p:cNvSpPr>
            <p:nvPr/>
          </p:nvSpPr>
          <p:spPr bwMode="auto">
            <a:xfrm>
              <a:off x="3585" y="12972"/>
              <a:ext cx="142" cy="142"/>
            </a:xfrm>
            <a:prstGeom prst="ellipse">
              <a:avLst/>
            </a:prstGeom>
            <a:grpFill/>
            <a:ln w="9525">
              <a:solidFill>
                <a:srgbClr val="000000"/>
              </a:solidFill>
              <a:round/>
              <a:headEnd/>
              <a:tailEnd/>
            </a:ln>
          </p:spPr>
          <p:txBody>
            <a:bodyPr/>
            <a:lstStyle/>
            <a:p>
              <a:pPr>
                <a:defRPr/>
              </a:pPr>
              <a:endParaRPr lang="zh-CN" altLang="en-US"/>
            </a:p>
          </p:txBody>
        </p:sp>
        <p:sp>
          <p:nvSpPr>
            <p:cNvPr id="30747" name="Line 20"/>
            <p:cNvSpPr>
              <a:spLocks noChangeShapeType="1"/>
            </p:cNvSpPr>
            <p:nvPr/>
          </p:nvSpPr>
          <p:spPr bwMode="auto">
            <a:xfrm>
              <a:off x="3663" y="13185"/>
              <a:ext cx="0" cy="156"/>
            </a:xfrm>
            <a:prstGeom prst="line">
              <a:avLst/>
            </a:prstGeom>
            <a:grpFill/>
            <a:ln w="9525">
              <a:solidFill>
                <a:srgbClr val="000000"/>
              </a:solidFill>
              <a:round/>
              <a:headEnd type="diamond" w="med" len="med"/>
              <a:tailEnd type="triangle" w="med" len="med"/>
            </a:ln>
          </p:spPr>
          <p:txBody>
            <a:bodyPr/>
            <a:lstStyle/>
            <a:p>
              <a:pPr>
                <a:defRPr/>
              </a:pPr>
              <a:endParaRPr lang="zh-CN" altLang="en-US"/>
            </a:p>
          </p:txBody>
        </p:sp>
        <p:sp>
          <p:nvSpPr>
            <p:cNvPr id="30748" name="Oval 21"/>
            <p:cNvSpPr>
              <a:spLocks noChangeArrowheads="1"/>
            </p:cNvSpPr>
            <p:nvPr/>
          </p:nvSpPr>
          <p:spPr bwMode="auto">
            <a:xfrm>
              <a:off x="3780" y="12984"/>
              <a:ext cx="142" cy="142"/>
            </a:xfrm>
            <a:prstGeom prst="ellipse">
              <a:avLst/>
            </a:prstGeom>
            <a:grpFill/>
            <a:ln w="9525">
              <a:solidFill>
                <a:srgbClr val="000000"/>
              </a:solidFill>
              <a:round/>
              <a:headEnd/>
              <a:tailEnd/>
            </a:ln>
          </p:spPr>
          <p:txBody>
            <a:bodyPr/>
            <a:lstStyle/>
            <a:p>
              <a:pPr>
                <a:defRPr/>
              </a:pPr>
              <a:endParaRPr lang="zh-CN" altLang="en-US"/>
            </a:p>
          </p:txBody>
        </p:sp>
        <p:sp>
          <p:nvSpPr>
            <p:cNvPr id="30749" name="Line 22"/>
            <p:cNvSpPr>
              <a:spLocks noChangeShapeType="1"/>
            </p:cNvSpPr>
            <p:nvPr/>
          </p:nvSpPr>
          <p:spPr bwMode="auto">
            <a:xfrm>
              <a:off x="3858" y="13197"/>
              <a:ext cx="0" cy="156"/>
            </a:xfrm>
            <a:prstGeom prst="line">
              <a:avLst/>
            </a:prstGeom>
            <a:grpFill/>
            <a:ln w="9525">
              <a:solidFill>
                <a:srgbClr val="000000"/>
              </a:solidFill>
              <a:round/>
              <a:headEnd type="diamond" w="med" len="med"/>
              <a:tailEnd type="triangle" w="med" len="med"/>
            </a:ln>
          </p:spPr>
          <p:txBody>
            <a:bodyPr/>
            <a:lstStyle/>
            <a:p>
              <a:pPr>
                <a:defRPr/>
              </a:pPr>
              <a:endParaRPr lang="zh-CN" altLang="en-US"/>
            </a:p>
          </p:txBody>
        </p:sp>
      </p:grpSp>
      <p:sp>
        <p:nvSpPr>
          <p:cNvPr id="30729" name="Line 23"/>
          <p:cNvSpPr>
            <a:spLocks noChangeShapeType="1"/>
          </p:cNvSpPr>
          <p:nvPr/>
        </p:nvSpPr>
        <p:spPr bwMode="auto">
          <a:xfrm>
            <a:off x="2481263" y="2600325"/>
            <a:ext cx="315912" cy="0"/>
          </a:xfrm>
          <a:prstGeom prst="line">
            <a:avLst/>
          </a:prstGeom>
          <a:noFill/>
          <a:ln w="9525">
            <a:solidFill>
              <a:srgbClr val="000000"/>
            </a:solidFill>
            <a:round/>
            <a:headEnd/>
            <a:tailEnd type="stealth" w="sm" len="med"/>
          </a:ln>
        </p:spPr>
        <p:txBody>
          <a:bodyPr/>
          <a:lstStyle/>
          <a:p>
            <a:endParaRPr lang="zh-CN" altLang="en-US"/>
          </a:p>
        </p:txBody>
      </p:sp>
      <p:sp>
        <p:nvSpPr>
          <p:cNvPr id="30730" name="Line 24"/>
          <p:cNvSpPr>
            <a:spLocks noChangeShapeType="1"/>
          </p:cNvSpPr>
          <p:nvPr/>
        </p:nvSpPr>
        <p:spPr bwMode="auto">
          <a:xfrm>
            <a:off x="3746500" y="2600325"/>
            <a:ext cx="315913" cy="0"/>
          </a:xfrm>
          <a:prstGeom prst="line">
            <a:avLst/>
          </a:prstGeom>
          <a:noFill/>
          <a:ln w="9525">
            <a:solidFill>
              <a:srgbClr val="000000"/>
            </a:solidFill>
            <a:round/>
            <a:headEnd/>
            <a:tailEnd type="stealth" w="sm" len="med"/>
          </a:ln>
        </p:spPr>
        <p:txBody>
          <a:bodyPr/>
          <a:lstStyle/>
          <a:p>
            <a:endParaRPr lang="zh-CN" altLang="en-US"/>
          </a:p>
        </p:txBody>
      </p:sp>
      <p:sp>
        <p:nvSpPr>
          <p:cNvPr id="30731" name="Line 25"/>
          <p:cNvSpPr>
            <a:spLocks noChangeShapeType="1"/>
          </p:cNvSpPr>
          <p:nvPr/>
        </p:nvSpPr>
        <p:spPr bwMode="auto">
          <a:xfrm>
            <a:off x="5010150" y="2600325"/>
            <a:ext cx="474663" cy="0"/>
          </a:xfrm>
          <a:prstGeom prst="line">
            <a:avLst/>
          </a:prstGeom>
          <a:noFill/>
          <a:ln w="9525">
            <a:solidFill>
              <a:srgbClr val="000000"/>
            </a:solidFill>
            <a:round/>
            <a:headEnd/>
            <a:tailEnd type="stealth" w="sm" len="med"/>
          </a:ln>
        </p:spPr>
        <p:txBody>
          <a:bodyPr/>
          <a:lstStyle/>
          <a:p>
            <a:endParaRPr lang="zh-CN" altLang="en-US"/>
          </a:p>
        </p:txBody>
      </p:sp>
      <p:sp>
        <p:nvSpPr>
          <p:cNvPr id="30732" name="Line 26"/>
          <p:cNvSpPr>
            <a:spLocks noChangeShapeType="1"/>
          </p:cNvSpPr>
          <p:nvPr/>
        </p:nvSpPr>
        <p:spPr bwMode="auto">
          <a:xfrm>
            <a:off x="6434138" y="2600325"/>
            <a:ext cx="947737" cy="0"/>
          </a:xfrm>
          <a:prstGeom prst="line">
            <a:avLst/>
          </a:prstGeom>
          <a:noFill/>
          <a:ln w="9525">
            <a:solidFill>
              <a:srgbClr val="000000"/>
            </a:solidFill>
            <a:round/>
            <a:headEnd/>
            <a:tailEnd type="stealth" w="sm" len="med"/>
          </a:ln>
        </p:spPr>
        <p:txBody>
          <a:bodyPr/>
          <a:lstStyle/>
          <a:p>
            <a:endParaRPr lang="zh-CN" altLang="en-US"/>
          </a:p>
        </p:txBody>
      </p:sp>
      <p:sp>
        <p:nvSpPr>
          <p:cNvPr id="30733" name="Line 27"/>
          <p:cNvSpPr>
            <a:spLocks noChangeShapeType="1"/>
          </p:cNvSpPr>
          <p:nvPr/>
        </p:nvSpPr>
        <p:spPr bwMode="auto">
          <a:xfrm flipH="1" flipV="1">
            <a:off x="1690688" y="2909888"/>
            <a:ext cx="315912" cy="931862"/>
          </a:xfrm>
          <a:prstGeom prst="line">
            <a:avLst/>
          </a:prstGeom>
          <a:noFill/>
          <a:ln w="9525">
            <a:solidFill>
              <a:srgbClr val="000000"/>
            </a:solidFill>
            <a:round/>
            <a:headEnd/>
            <a:tailEnd type="stealth" w="sm" len="med"/>
          </a:ln>
        </p:spPr>
        <p:txBody>
          <a:bodyPr/>
          <a:lstStyle/>
          <a:p>
            <a:endParaRPr lang="zh-CN" altLang="en-US"/>
          </a:p>
        </p:txBody>
      </p:sp>
      <p:sp>
        <p:nvSpPr>
          <p:cNvPr id="30734" name="Line 28"/>
          <p:cNvSpPr>
            <a:spLocks noChangeShapeType="1"/>
          </p:cNvSpPr>
          <p:nvPr/>
        </p:nvSpPr>
        <p:spPr bwMode="auto">
          <a:xfrm flipV="1">
            <a:off x="2640013" y="3065463"/>
            <a:ext cx="473075" cy="620712"/>
          </a:xfrm>
          <a:prstGeom prst="line">
            <a:avLst/>
          </a:prstGeom>
          <a:noFill/>
          <a:ln w="9525">
            <a:solidFill>
              <a:srgbClr val="000000"/>
            </a:solidFill>
            <a:round/>
            <a:headEnd/>
            <a:tailEnd type="stealth" w="sm" len="med"/>
          </a:ln>
        </p:spPr>
        <p:txBody>
          <a:bodyPr/>
          <a:lstStyle/>
          <a:p>
            <a:endParaRPr lang="zh-CN" altLang="en-US"/>
          </a:p>
        </p:txBody>
      </p:sp>
      <p:sp>
        <p:nvSpPr>
          <p:cNvPr id="30735" name="Line 29"/>
          <p:cNvSpPr>
            <a:spLocks noChangeShapeType="1"/>
          </p:cNvSpPr>
          <p:nvPr/>
        </p:nvSpPr>
        <p:spPr bwMode="auto">
          <a:xfrm>
            <a:off x="7065963" y="2290763"/>
            <a:ext cx="0" cy="619125"/>
          </a:xfrm>
          <a:prstGeom prst="line">
            <a:avLst/>
          </a:prstGeom>
          <a:noFill/>
          <a:ln w="9525">
            <a:solidFill>
              <a:srgbClr val="000000"/>
            </a:solidFill>
            <a:round/>
            <a:headEnd/>
            <a:tailEnd/>
          </a:ln>
        </p:spPr>
        <p:txBody>
          <a:bodyPr/>
          <a:lstStyle/>
          <a:p>
            <a:endParaRPr lang="zh-CN" altLang="en-US"/>
          </a:p>
        </p:txBody>
      </p:sp>
      <p:sp>
        <p:nvSpPr>
          <p:cNvPr id="30736" name="AutoShape 30"/>
          <p:cNvSpPr>
            <a:spLocks noChangeArrowheads="1"/>
          </p:cNvSpPr>
          <p:nvPr/>
        </p:nvSpPr>
        <p:spPr bwMode="auto">
          <a:xfrm>
            <a:off x="6118225" y="3221038"/>
            <a:ext cx="157163" cy="930275"/>
          </a:xfrm>
          <a:prstGeom prst="downArrow">
            <a:avLst>
              <a:gd name="adj1" fmla="val 50000"/>
              <a:gd name="adj2" fmla="val 147979"/>
            </a:avLst>
          </a:prstGeom>
          <a:solidFill>
            <a:schemeClr val="bg2">
              <a:lumMod val="90000"/>
            </a:schemeClr>
          </a:solidFill>
          <a:ln w="9525">
            <a:solidFill>
              <a:srgbClr val="000000"/>
            </a:solidFill>
            <a:miter lim="800000"/>
            <a:headEnd/>
            <a:tailEnd/>
          </a:ln>
        </p:spPr>
        <p:txBody>
          <a:bodyPr vert="eaVert"/>
          <a:lstStyle/>
          <a:p>
            <a:pPr>
              <a:defRPr/>
            </a:pPr>
            <a:endParaRPr lang="zh-CN" altLang="en-US"/>
          </a:p>
        </p:txBody>
      </p:sp>
      <p:sp>
        <p:nvSpPr>
          <p:cNvPr id="30737" name="AutoShape 31"/>
          <p:cNvSpPr>
            <a:spLocks noChangeArrowheads="1"/>
          </p:cNvSpPr>
          <p:nvPr/>
        </p:nvSpPr>
        <p:spPr bwMode="auto">
          <a:xfrm>
            <a:off x="5800725" y="4154488"/>
            <a:ext cx="949325" cy="1703387"/>
          </a:xfrm>
          <a:prstGeom prst="flowChartMultidocument">
            <a:avLst/>
          </a:prstGeom>
          <a:solidFill>
            <a:schemeClr val="bg2">
              <a:lumMod val="90000"/>
            </a:schemeClr>
          </a:solidFill>
          <a:ln w="9525">
            <a:solidFill>
              <a:srgbClr val="FF0000"/>
            </a:solidFill>
            <a:miter lim="800000"/>
            <a:headEnd/>
            <a:tailEnd/>
          </a:ln>
        </p:spPr>
        <p:txBody>
          <a:bodyPr/>
          <a:lstStyle/>
          <a:p>
            <a:pPr algn="just" eaLnBrk="0" hangingPunct="0">
              <a:defRPr/>
            </a:pPr>
            <a:r>
              <a:rPr kumimoji="0" lang="en-US" altLang="zh-CN" sz="1600" dirty="0">
                <a:latin typeface="Times New Roman" pitchFamily="18" charset="0"/>
              </a:rPr>
              <a:t>DFD</a:t>
            </a:r>
          </a:p>
          <a:p>
            <a:pPr algn="just" eaLnBrk="0" hangingPunct="0">
              <a:defRPr/>
            </a:pPr>
            <a:r>
              <a:rPr kumimoji="0" lang="en-US" altLang="zh-CN" sz="1600" dirty="0">
                <a:latin typeface="Times New Roman" pitchFamily="18" charset="0"/>
              </a:rPr>
              <a:t>DD</a:t>
            </a:r>
          </a:p>
          <a:p>
            <a:pPr algn="just" eaLnBrk="0" hangingPunct="0">
              <a:defRPr/>
            </a:pPr>
            <a:r>
              <a:rPr kumimoji="0" lang="zh-CN" altLang="en-US" sz="1600" dirty="0">
                <a:latin typeface="Times New Roman" pitchFamily="18" charset="0"/>
              </a:rPr>
              <a:t>。。。</a:t>
            </a:r>
          </a:p>
        </p:txBody>
      </p:sp>
      <p:sp>
        <p:nvSpPr>
          <p:cNvPr id="30738" name="Freeform 32"/>
          <p:cNvSpPr>
            <a:spLocks/>
          </p:cNvSpPr>
          <p:nvPr/>
        </p:nvSpPr>
        <p:spPr bwMode="auto">
          <a:xfrm>
            <a:off x="2165350" y="1673225"/>
            <a:ext cx="3794125" cy="465138"/>
          </a:xfrm>
          <a:custGeom>
            <a:avLst/>
            <a:gdLst>
              <a:gd name="T0" fmla="*/ 2147483647 w 4140"/>
              <a:gd name="T1" fmla="*/ 693440168 h 312"/>
              <a:gd name="T2" fmla="*/ 1965342076 w 4140"/>
              <a:gd name="T3" fmla="*/ 0 h 312"/>
              <a:gd name="T4" fmla="*/ 0 w 4140"/>
              <a:gd name="T5" fmla="*/ 693440168 h 312"/>
              <a:gd name="T6" fmla="*/ 0 60000 65536"/>
              <a:gd name="T7" fmla="*/ 0 60000 65536"/>
              <a:gd name="T8" fmla="*/ 0 60000 65536"/>
              <a:gd name="T9" fmla="*/ 0 w 4140"/>
              <a:gd name="T10" fmla="*/ 0 h 312"/>
              <a:gd name="T11" fmla="*/ 4140 w 4140"/>
              <a:gd name="T12" fmla="*/ 312 h 312"/>
            </a:gdLst>
            <a:ahLst/>
            <a:cxnLst>
              <a:cxn ang="T6">
                <a:pos x="T0" y="T1"/>
              </a:cxn>
              <a:cxn ang="T7">
                <a:pos x="T2" y="T3"/>
              </a:cxn>
              <a:cxn ang="T8">
                <a:pos x="T4" y="T5"/>
              </a:cxn>
            </a:cxnLst>
            <a:rect l="T9" t="T10" r="T11" b="T12"/>
            <a:pathLst>
              <a:path w="4140" h="312">
                <a:moveTo>
                  <a:pt x="4140" y="312"/>
                </a:moveTo>
                <a:cubicBezTo>
                  <a:pt x="3585" y="156"/>
                  <a:pt x="3030" y="0"/>
                  <a:pt x="2340" y="0"/>
                </a:cubicBezTo>
                <a:cubicBezTo>
                  <a:pt x="1650" y="0"/>
                  <a:pt x="390" y="260"/>
                  <a:pt x="0" y="312"/>
                </a:cubicBezTo>
              </a:path>
            </a:pathLst>
          </a:custGeom>
          <a:solidFill>
            <a:schemeClr val="bg2">
              <a:lumMod val="90000"/>
            </a:schemeClr>
          </a:solidFill>
          <a:ln w="9525">
            <a:solidFill>
              <a:srgbClr val="000000"/>
            </a:solidFill>
            <a:prstDash val="sysDot"/>
            <a:round/>
            <a:headEnd type="none" w="sm" len="med"/>
            <a:tailEnd type="stealth" w="sm" len="med"/>
          </a:ln>
        </p:spPr>
        <p:txBody>
          <a:bodyPr/>
          <a:lstStyle/>
          <a:p>
            <a:pPr>
              <a:defRPr/>
            </a:pPr>
            <a:endParaRPr lang="zh-CN" altLang="en-US"/>
          </a:p>
        </p:txBody>
      </p:sp>
      <p:sp>
        <p:nvSpPr>
          <p:cNvPr id="30739" name="Freeform 33"/>
          <p:cNvSpPr>
            <a:spLocks/>
          </p:cNvSpPr>
          <p:nvPr/>
        </p:nvSpPr>
        <p:spPr bwMode="auto">
          <a:xfrm>
            <a:off x="3376613" y="1920875"/>
            <a:ext cx="2424112" cy="309563"/>
          </a:xfrm>
          <a:custGeom>
            <a:avLst/>
            <a:gdLst>
              <a:gd name="T0" fmla="*/ 2147483647 w 2580"/>
              <a:gd name="T1" fmla="*/ 451315701 h 182"/>
              <a:gd name="T2" fmla="*/ 1324210611 w 2580"/>
              <a:gd name="T3" fmla="*/ 0 h 182"/>
              <a:gd name="T4" fmla="*/ 211873944 w 2580"/>
              <a:gd name="T5" fmla="*/ 451315701 h 182"/>
              <a:gd name="T6" fmla="*/ 52968721 w 2580"/>
              <a:gd name="T7" fmla="*/ 451315701 h 182"/>
              <a:gd name="T8" fmla="*/ 0 60000 65536"/>
              <a:gd name="T9" fmla="*/ 0 60000 65536"/>
              <a:gd name="T10" fmla="*/ 0 60000 65536"/>
              <a:gd name="T11" fmla="*/ 0 60000 65536"/>
              <a:gd name="T12" fmla="*/ 0 w 2580"/>
              <a:gd name="T13" fmla="*/ 0 h 182"/>
              <a:gd name="T14" fmla="*/ 2580 w 2580"/>
              <a:gd name="T15" fmla="*/ 182 h 182"/>
            </a:gdLst>
            <a:ahLst/>
            <a:cxnLst>
              <a:cxn ang="T8">
                <a:pos x="T0" y="T1"/>
              </a:cxn>
              <a:cxn ang="T9">
                <a:pos x="T2" y="T3"/>
              </a:cxn>
              <a:cxn ang="T10">
                <a:pos x="T4" y="T5"/>
              </a:cxn>
              <a:cxn ang="T11">
                <a:pos x="T6" y="T7"/>
              </a:cxn>
            </a:cxnLst>
            <a:rect l="T12" t="T13" r="T14" b="T15"/>
            <a:pathLst>
              <a:path w="2580" h="182">
                <a:moveTo>
                  <a:pt x="2580" y="156"/>
                </a:moveTo>
                <a:cubicBezTo>
                  <a:pt x="2235" y="78"/>
                  <a:pt x="1890" y="0"/>
                  <a:pt x="1500" y="0"/>
                </a:cubicBezTo>
                <a:cubicBezTo>
                  <a:pt x="1110" y="0"/>
                  <a:pt x="480" y="130"/>
                  <a:pt x="240" y="156"/>
                </a:cubicBezTo>
                <a:cubicBezTo>
                  <a:pt x="0" y="182"/>
                  <a:pt x="30" y="169"/>
                  <a:pt x="60" y="156"/>
                </a:cubicBezTo>
              </a:path>
            </a:pathLst>
          </a:custGeom>
          <a:solidFill>
            <a:schemeClr val="bg2">
              <a:lumMod val="90000"/>
            </a:schemeClr>
          </a:solidFill>
          <a:ln w="9525">
            <a:solidFill>
              <a:srgbClr val="000000"/>
            </a:solidFill>
            <a:prstDash val="sysDot"/>
            <a:round/>
            <a:headEnd/>
            <a:tailEnd type="stealth" w="sm" len="med"/>
          </a:ln>
        </p:spPr>
        <p:txBody>
          <a:bodyPr/>
          <a:lstStyle/>
          <a:p>
            <a:pPr>
              <a:defRPr/>
            </a:pPr>
            <a:endParaRPr lang="zh-CN" altLang="en-US"/>
          </a:p>
        </p:txBody>
      </p:sp>
      <p:sp>
        <p:nvSpPr>
          <p:cNvPr id="30740" name="Freeform 34"/>
          <p:cNvSpPr>
            <a:spLocks/>
          </p:cNvSpPr>
          <p:nvPr/>
        </p:nvSpPr>
        <p:spPr bwMode="auto">
          <a:xfrm>
            <a:off x="4694238" y="2913063"/>
            <a:ext cx="949325" cy="155575"/>
          </a:xfrm>
          <a:custGeom>
            <a:avLst/>
            <a:gdLst>
              <a:gd name="T0" fmla="*/ 1251691510 w 720"/>
              <a:gd name="T1" fmla="*/ 0 h 182"/>
              <a:gd name="T2" fmla="*/ 625846414 w 720"/>
              <a:gd name="T3" fmla="*/ 113988621 h 182"/>
              <a:gd name="T4" fmla="*/ 0 w 720"/>
              <a:gd name="T5" fmla="*/ 113988621 h 182"/>
              <a:gd name="T6" fmla="*/ 0 60000 65536"/>
              <a:gd name="T7" fmla="*/ 0 60000 65536"/>
              <a:gd name="T8" fmla="*/ 0 60000 65536"/>
              <a:gd name="T9" fmla="*/ 0 w 720"/>
              <a:gd name="T10" fmla="*/ 0 h 182"/>
              <a:gd name="T11" fmla="*/ 720 w 720"/>
              <a:gd name="T12" fmla="*/ 182 h 182"/>
            </a:gdLst>
            <a:ahLst/>
            <a:cxnLst>
              <a:cxn ang="T6">
                <a:pos x="T0" y="T1"/>
              </a:cxn>
              <a:cxn ang="T7">
                <a:pos x="T2" y="T3"/>
              </a:cxn>
              <a:cxn ang="T8">
                <a:pos x="T4" y="T5"/>
              </a:cxn>
            </a:cxnLst>
            <a:rect l="T9" t="T10" r="T11" b="T12"/>
            <a:pathLst>
              <a:path w="720" h="182">
                <a:moveTo>
                  <a:pt x="720" y="0"/>
                </a:moveTo>
                <a:cubicBezTo>
                  <a:pt x="600" y="65"/>
                  <a:pt x="480" y="130"/>
                  <a:pt x="360" y="156"/>
                </a:cubicBezTo>
                <a:cubicBezTo>
                  <a:pt x="240" y="182"/>
                  <a:pt x="60" y="156"/>
                  <a:pt x="0" y="156"/>
                </a:cubicBezTo>
              </a:path>
            </a:pathLst>
          </a:custGeom>
          <a:solidFill>
            <a:schemeClr val="bg2">
              <a:lumMod val="90000"/>
            </a:schemeClr>
          </a:solidFill>
          <a:ln w="9525">
            <a:solidFill>
              <a:srgbClr val="000000"/>
            </a:solidFill>
            <a:prstDash val="sysDot"/>
            <a:round/>
            <a:headEnd/>
            <a:tailEnd type="stealth" w="sm" len="med"/>
          </a:ln>
        </p:spPr>
        <p:txBody>
          <a:bodyPr/>
          <a:lstStyle/>
          <a:p>
            <a:pPr>
              <a:defRPr/>
            </a:pPr>
            <a:endParaRPr lang="zh-CN" altLang="en-US"/>
          </a:p>
        </p:txBody>
      </p:sp>
      <p:sp>
        <p:nvSpPr>
          <p:cNvPr id="30741" name="Line 35"/>
          <p:cNvSpPr>
            <a:spLocks noChangeShapeType="1"/>
          </p:cNvSpPr>
          <p:nvPr/>
        </p:nvSpPr>
        <p:spPr bwMode="auto">
          <a:xfrm flipV="1">
            <a:off x="3271838" y="3065463"/>
            <a:ext cx="1106487" cy="858837"/>
          </a:xfrm>
          <a:prstGeom prst="line">
            <a:avLst/>
          </a:prstGeom>
          <a:noFill/>
          <a:ln w="9525">
            <a:solidFill>
              <a:srgbClr val="000000"/>
            </a:solidFill>
            <a:round/>
            <a:headEnd/>
            <a:tailEnd type="stealth" w="sm" len="med"/>
          </a:ln>
        </p:spPr>
        <p:txBody>
          <a:bodyPr/>
          <a:lstStyle/>
          <a:p>
            <a:endParaRPr lang="zh-CN" altLang="en-US"/>
          </a:p>
        </p:txBody>
      </p:sp>
      <p:sp>
        <p:nvSpPr>
          <p:cNvPr id="30742" name="Text Box 36"/>
          <p:cNvSpPr txBox="1">
            <a:spLocks noChangeArrowheads="1"/>
          </p:cNvSpPr>
          <p:nvPr/>
        </p:nvSpPr>
        <p:spPr bwMode="auto">
          <a:xfrm>
            <a:off x="914400" y="622300"/>
            <a:ext cx="4800600" cy="519113"/>
          </a:xfrm>
          <a:prstGeom prst="rect">
            <a:avLst/>
          </a:prstGeom>
          <a:noFill/>
          <a:ln w="9525">
            <a:noFill/>
            <a:miter lim="800000"/>
            <a:headEnd/>
            <a:tailEnd/>
          </a:ln>
        </p:spPr>
        <p:txBody>
          <a:bodyPr>
            <a:spAutoFit/>
          </a:bodyPr>
          <a:lstStyle/>
          <a:p>
            <a:pPr>
              <a:spcBef>
                <a:spcPct val="50000"/>
              </a:spcBef>
            </a:pPr>
            <a:r>
              <a:rPr lang="zh-CN" altLang="en-US" sz="2800">
                <a:solidFill>
                  <a:schemeClr val="tx2"/>
                </a:solidFill>
                <a:latin typeface="Times New Roman" pitchFamily="18" charset="0"/>
              </a:rPr>
              <a:t>需求分析过程小结</a:t>
            </a:r>
          </a:p>
        </p:txBody>
      </p:sp>
      <p:sp>
        <p:nvSpPr>
          <p:cNvPr id="35" name="灯片编号占位符 34"/>
          <p:cNvSpPr>
            <a:spLocks noGrp="1"/>
          </p:cNvSpPr>
          <p:nvPr>
            <p:ph type="sldNum" sz="quarter" idx="12"/>
          </p:nvPr>
        </p:nvSpPr>
        <p:spPr/>
        <p:txBody>
          <a:bodyPr/>
          <a:lstStyle/>
          <a:p>
            <a:pPr>
              <a:defRPr/>
            </a:pPr>
            <a:fld id="{6DB7E7DE-5382-46BA-B1C6-8352F0227DD3}" type="slidenum">
              <a:rPr lang="en-US" altLang="zh-CN" smtClean="0"/>
              <a:pPr>
                <a:defRPr/>
              </a:pPr>
              <a:t>15</a:t>
            </a:fld>
            <a:endParaRPr lang="en-US" altLang="zh-CN"/>
          </a:p>
        </p:txBody>
      </p:sp>
      <p:sp>
        <p:nvSpPr>
          <p:cNvPr id="4" name="圆角矩形标注 3"/>
          <p:cNvSpPr/>
          <p:nvPr/>
        </p:nvSpPr>
        <p:spPr>
          <a:xfrm>
            <a:off x="7065963" y="3876675"/>
            <a:ext cx="1970533" cy="741037"/>
          </a:xfrm>
          <a:prstGeom prst="wedgeRoundRectCallout">
            <a:avLst>
              <a:gd name="adj1" fmla="val -63076"/>
              <a:gd name="adj2" fmla="val 3535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Data Flow Draft</a:t>
            </a:r>
            <a:endParaRPr lang="zh-CN" altLang="en-US" dirty="0"/>
          </a:p>
        </p:txBody>
      </p:sp>
      <p:sp>
        <p:nvSpPr>
          <p:cNvPr id="37" name="圆角矩形标注 36"/>
          <p:cNvSpPr/>
          <p:nvPr/>
        </p:nvSpPr>
        <p:spPr>
          <a:xfrm>
            <a:off x="6939533" y="5153024"/>
            <a:ext cx="1970533" cy="741037"/>
          </a:xfrm>
          <a:prstGeom prst="wedgeRoundRectCallout">
            <a:avLst>
              <a:gd name="adj1" fmla="val -67716"/>
              <a:gd name="adj2" fmla="val -7570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Data Dictionary</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1000" y="709613"/>
            <a:ext cx="8382000" cy="4291012"/>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pitchFamily="18" charset="0"/>
              </a:rPr>
              <a:t>、策略</a:t>
            </a:r>
            <a:endParaRPr lang="zh-CN" altLang="en-US" dirty="0"/>
          </a:p>
          <a:p>
            <a:pPr>
              <a:spcBef>
                <a:spcPct val="50000"/>
              </a:spcBef>
            </a:pPr>
            <a:r>
              <a:rPr lang="en-US" altLang="zh-CN" dirty="0"/>
              <a:t>1</a:t>
            </a:r>
            <a:r>
              <a:rPr lang="zh-CN" altLang="en-US" dirty="0">
                <a:latin typeface="Times New Roman" pitchFamily="18" charset="0"/>
              </a:rPr>
              <a:t>）自顶向下；</a:t>
            </a:r>
            <a:r>
              <a:rPr lang="en-US" altLang="zh-CN" dirty="0"/>
              <a:t>2</a:t>
            </a:r>
            <a:r>
              <a:rPr lang="zh-CN" altLang="en-US" dirty="0">
                <a:latin typeface="Times New Roman" pitchFamily="18" charset="0"/>
              </a:rPr>
              <a:t>）自底向上。</a:t>
            </a:r>
            <a:endParaRPr lang="zh-CN" altLang="en-US" dirty="0"/>
          </a:p>
          <a:p>
            <a:pPr>
              <a:spcBef>
                <a:spcPct val="50000"/>
              </a:spcBef>
            </a:pPr>
            <a:r>
              <a:rPr lang="en-US" altLang="zh-CN" dirty="0"/>
              <a:t>3</a:t>
            </a:r>
            <a:r>
              <a:rPr lang="zh-CN" altLang="en-US" dirty="0">
                <a:latin typeface="Times New Roman" pitchFamily="18" charset="0"/>
              </a:rPr>
              <a:t>、步骤</a:t>
            </a:r>
            <a:endParaRPr lang="zh-CN" altLang="en-US" dirty="0"/>
          </a:p>
          <a:p>
            <a:pPr>
              <a:spcBef>
                <a:spcPct val="50000"/>
              </a:spcBef>
            </a:pPr>
            <a:r>
              <a:rPr lang="en-US" altLang="zh-CN" dirty="0"/>
              <a:t>1</a:t>
            </a:r>
            <a:r>
              <a:rPr lang="zh-CN" altLang="en-US" dirty="0">
                <a:latin typeface="Times New Roman" pitchFamily="18" charset="0"/>
              </a:rPr>
              <a:t>）调查机构与职能。</a:t>
            </a:r>
            <a:endParaRPr lang="zh-CN" altLang="en-US" dirty="0"/>
          </a:p>
          <a:p>
            <a:pPr>
              <a:spcBef>
                <a:spcPct val="50000"/>
              </a:spcBef>
            </a:pPr>
            <a:r>
              <a:rPr lang="en-US" altLang="zh-CN" dirty="0"/>
              <a:t>2</a:t>
            </a:r>
            <a:r>
              <a:rPr lang="zh-CN" altLang="en-US" dirty="0">
                <a:latin typeface="Times New Roman" pitchFamily="18" charset="0"/>
              </a:rPr>
              <a:t>）业务处理流程；</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部门与数据；</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数据与数据；</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处理与数据。</a:t>
            </a:r>
          </a:p>
        </p:txBody>
      </p:sp>
      <p:sp>
        <p:nvSpPr>
          <p:cNvPr id="3" name="灯片编号占位符 2"/>
          <p:cNvSpPr>
            <a:spLocks noGrp="1"/>
          </p:cNvSpPr>
          <p:nvPr>
            <p:ph type="sldNum" sz="quarter" idx="12"/>
          </p:nvPr>
        </p:nvSpPr>
        <p:spPr/>
        <p:txBody>
          <a:bodyPr/>
          <a:lstStyle/>
          <a:p>
            <a:pPr>
              <a:defRPr/>
            </a:pPr>
            <a:fld id="{E510AE6C-48E3-4717-8151-D3CCB89540B0}"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1000" y="685800"/>
            <a:ext cx="8458200" cy="4339650"/>
          </a:xfrm>
          <a:prstGeom prst="rect">
            <a:avLst/>
          </a:prstGeom>
          <a:noFill/>
          <a:ln w="9525">
            <a:noFill/>
            <a:miter lim="800000"/>
            <a:headEnd/>
            <a:tailEnd/>
          </a:ln>
        </p:spPr>
        <p:txBody>
          <a:bodyPr>
            <a:spAutoFit/>
          </a:bodyPr>
          <a:lstStyle/>
          <a:p>
            <a:pPr>
              <a:spcBef>
                <a:spcPct val="50000"/>
              </a:spcBef>
            </a:pPr>
            <a:r>
              <a:rPr lang="en-US" altLang="zh-CN" dirty="0" smtClean="0"/>
              <a:t>3</a:t>
            </a:r>
            <a:r>
              <a:rPr lang="zh-CN" altLang="en-US" dirty="0" smtClean="0">
                <a:latin typeface="Times New Roman" pitchFamily="18" charset="0"/>
              </a:rPr>
              <a:t>、步骤（续）</a:t>
            </a:r>
            <a:endParaRPr lang="zh-CN" altLang="en-US" dirty="0" smtClean="0"/>
          </a:p>
          <a:p>
            <a:pPr>
              <a:spcBef>
                <a:spcPct val="50000"/>
              </a:spcBef>
            </a:pPr>
            <a:r>
              <a:rPr lang="en-US" altLang="zh-CN" dirty="0" smtClean="0"/>
              <a:t>3</a:t>
            </a:r>
            <a:r>
              <a:rPr lang="zh-CN" altLang="en-US" dirty="0">
                <a:latin typeface="Times New Roman" pitchFamily="18" charset="0"/>
              </a:rPr>
              <a:t>）</a:t>
            </a:r>
            <a:r>
              <a:rPr lang="en-US" altLang="zh-CN" dirty="0"/>
              <a:t>DB</a:t>
            </a:r>
            <a:r>
              <a:rPr lang="zh-CN" altLang="en-US" dirty="0">
                <a:latin typeface="Times New Roman" pitchFamily="18" charset="0"/>
              </a:rPr>
              <a:t>约束</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时间；</a:t>
            </a:r>
            <a:r>
              <a:rPr lang="zh-CN" altLang="en-US" dirty="0">
                <a:latin typeface="宋体" pitchFamily="2" charset="-122"/>
              </a:rPr>
              <a:t>②</a:t>
            </a:r>
            <a:r>
              <a:rPr lang="zh-CN" altLang="en-US" dirty="0"/>
              <a:t> </a:t>
            </a:r>
            <a:r>
              <a:rPr lang="zh-CN" altLang="en-US" dirty="0">
                <a:latin typeface="Times New Roman" pitchFamily="18" charset="0"/>
              </a:rPr>
              <a:t>空间；</a:t>
            </a:r>
            <a:r>
              <a:rPr lang="zh-CN" altLang="en-US" dirty="0">
                <a:latin typeface="宋体" pitchFamily="2" charset="-122"/>
              </a:rPr>
              <a:t>③</a:t>
            </a:r>
            <a:r>
              <a:rPr lang="zh-CN" altLang="en-US" dirty="0"/>
              <a:t> </a:t>
            </a:r>
            <a:r>
              <a:rPr lang="zh-CN" altLang="en-US" dirty="0">
                <a:latin typeface="Times New Roman" pitchFamily="18" charset="0"/>
              </a:rPr>
              <a:t>完整性；</a:t>
            </a:r>
            <a:r>
              <a:rPr lang="zh-CN" altLang="en-US" dirty="0">
                <a:latin typeface="宋体" pitchFamily="2" charset="-122"/>
              </a:rPr>
              <a:t>④</a:t>
            </a:r>
            <a:r>
              <a:rPr lang="zh-CN" altLang="en-US" dirty="0"/>
              <a:t> </a:t>
            </a:r>
            <a:r>
              <a:rPr lang="zh-CN" altLang="en-US" dirty="0">
                <a:latin typeface="Times New Roman" pitchFamily="18" charset="0"/>
              </a:rPr>
              <a:t>安全性。</a:t>
            </a:r>
            <a:endParaRPr lang="zh-CN" altLang="en-US" dirty="0"/>
          </a:p>
          <a:p>
            <a:pPr>
              <a:spcBef>
                <a:spcPct val="50000"/>
              </a:spcBef>
            </a:pPr>
            <a:r>
              <a:rPr lang="en-US" altLang="zh-CN" dirty="0"/>
              <a:t>4</a:t>
            </a:r>
            <a:r>
              <a:rPr lang="zh-CN" altLang="en-US" dirty="0">
                <a:latin typeface="Times New Roman" pitchFamily="18" charset="0"/>
              </a:rPr>
              <a:t>）建立需求分析说明书</a:t>
            </a:r>
            <a:r>
              <a:rPr lang="zh-CN" altLang="en-US" dirty="0" smtClean="0">
                <a:latin typeface="Times New Roman" pitchFamily="18" charset="0"/>
              </a:rPr>
              <a:t>。</a:t>
            </a:r>
            <a:endParaRPr lang="en-US" altLang="zh-CN" dirty="0" smtClean="0"/>
          </a:p>
          <a:p>
            <a:pPr>
              <a:spcBef>
                <a:spcPct val="50000"/>
              </a:spcBef>
            </a:pPr>
            <a:r>
              <a:rPr lang="en-US" altLang="zh-CN" dirty="0" smtClean="0"/>
              <a:t>4</a:t>
            </a:r>
            <a:r>
              <a:rPr lang="zh-CN" altLang="en-US" dirty="0">
                <a:latin typeface="Times New Roman" pitchFamily="18" charset="0"/>
              </a:rPr>
              <a:t>、调查方式</a:t>
            </a:r>
            <a:endParaRPr lang="zh-CN" altLang="en-US" dirty="0"/>
          </a:p>
          <a:p>
            <a:pPr>
              <a:spcBef>
                <a:spcPct val="50000"/>
              </a:spcBef>
            </a:pPr>
            <a:r>
              <a:rPr lang="en-US" altLang="zh-CN" dirty="0"/>
              <a:t>1</a:t>
            </a:r>
            <a:r>
              <a:rPr lang="zh-CN" altLang="en-US" dirty="0">
                <a:latin typeface="Times New Roman" pitchFamily="18" charset="0"/>
              </a:rPr>
              <a:t>）报告；</a:t>
            </a:r>
            <a:r>
              <a:rPr lang="en-US" altLang="zh-CN" dirty="0"/>
              <a:t>2</a:t>
            </a:r>
            <a:r>
              <a:rPr lang="zh-CN" altLang="en-US" dirty="0">
                <a:latin typeface="Times New Roman" pitchFamily="18" charset="0"/>
              </a:rPr>
              <a:t>）座谈；</a:t>
            </a:r>
            <a:r>
              <a:rPr lang="en-US" altLang="zh-CN" dirty="0"/>
              <a:t>3</a:t>
            </a:r>
            <a:r>
              <a:rPr lang="zh-CN" altLang="en-US" dirty="0">
                <a:latin typeface="Times New Roman" pitchFamily="18" charset="0"/>
              </a:rPr>
              <a:t>）跟班作业；</a:t>
            </a:r>
            <a:r>
              <a:rPr lang="en-US" altLang="zh-CN" dirty="0"/>
              <a:t>4</a:t>
            </a:r>
            <a:r>
              <a:rPr lang="zh-CN" altLang="en-US" dirty="0">
                <a:latin typeface="Times New Roman" pitchFamily="18" charset="0"/>
              </a:rPr>
              <a:t>）阅读。</a:t>
            </a:r>
            <a:endParaRPr lang="zh-CN" altLang="en-US" dirty="0"/>
          </a:p>
          <a:p>
            <a:pPr>
              <a:spcBef>
                <a:spcPct val="50000"/>
              </a:spcBef>
            </a:pPr>
            <a:r>
              <a:rPr lang="en-US" altLang="zh-CN" dirty="0"/>
              <a:t>5</a:t>
            </a:r>
            <a:r>
              <a:rPr lang="zh-CN" altLang="en-US" dirty="0">
                <a:latin typeface="Times New Roman" pitchFamily="18" charset="0"/>
              </a:rPr>
              <a:t>、技巧</a:t>
            </a:r>
            <a:endParaRPr lang="zh-CN" altLang="en-US" dirty="0"/>
          </a:p>
          <a:p>
            <a:pPr>
              <a:spcBef>
                <a:spcPct val="50000"/>
              </a:spcBef>
            </a:pPr>
            <a:r>
              <a:rPr lang="en-US" altLang="zh-CN" dirty="0"/>
              <a:t>1</a:t>
            </a:r>
            <a:r>
              <a:rPr lang="zh-CN" altLang="en-US" dirty="0">
                <a:latin typeface="宋体" pitchFamily="2" charset="-122"/>
              </a:rPr>
              <a:t>）调查提纲；</a:t>
            </a:r>
            <a:r>
              <a:rPr lang="zh-CN" altLang="en-US" dirty="0"/>
              <a:t> </a:t>
            </a:r>
            <a:r>
              <a:rPr lang="en-US" altLang="zh-CN" dirty="0"/>
              <a:t>2</a:t>
            </a:r>
            <a:r>
              <a:rPr lang="zh-CN" altLang="en-US" dirty="0">
                <a:latin typeface="宋体" pitchFamily="2" charset="-122"/>
              </a:rPr>
              <a:t>）友好气氛；</a:t>
            </a:r>
            <a:r>
              <a:rPr lang="en-US" altLang="zh-CN" dirty="0"/>
              <a:t>3</a:t>
            </a:r>
            <a:r>
              <a:rPr lang="zh-CN" altLang="en-US" dirty="0">
                <a:latin typeface="宋体" pitchFamily="2" charset="-122"/>
              </a:rPr>
              <a:t>）导航。</a:t>
            </a:r>
            <a:r>
              <a:rPr lang="zh-CN" altLang="en-US" dirty="0"/>
              <a:t> </a:t>
            </a:r>
          </a:p>
        </p:txBody>
      </p:sp>
      <p:sp>
        <p:nvSpPr>
          <p:cNvPr id="3" name="灯片编号占位符 2"/>
          <p:cNvSpPr>
            <a:spLocks noGrp="1"/>
          </p:cNvSpPr>
          <p:nvPr>
            <p:ph type="sldNum" sz="quarter" idx="12"/>
          </p:nvPr>
        </p:nvSpPr>
        <p:spPr/>
        <p:txBody>
          <a:bodyPr/>
          <a:lstStyle/>
          <a:p>
            <a:pPr>
              <a:defRPr/>
            </a:pPr>
            <a:fld id="{F36155C9-67A1-4A6A-9832-1DD57FB8A55A}" type="slidenum">
              <a:rPr lang="en-US" altLang="zh-CN" smtClean="0"/>
              <a:pPr>
                <a:defRPr/>
              </a:pPr>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04800" y="677863"/>
            <a:ext cx="8534400" cy="5816977"/>
          </a:xfrm>
          <a:prstGeom prst="rect">
            <a:avLst/>
          </a:prstGeom>
          <a:noFill/>
          <a:ln w="9525">
            <a:noFill/>
            <a:miter lim="800000"/>
            <a:headEnd/>
            <a:tailEnd/>
          </a:ln>
        </p:spPr>
        <p:txBody>
          <a:bodyPr>
            <a:spAutoFit/>
          </a:bodyPr>
          <a:lstStyle/>
          <a:p>
            <a:pPr>
              <a:spcBef>
                <a:spcPct val="50000"/>
              </a:spcBef>
            </a:pPr>
            <a:r>
              <a:rPr lang="en-US" altLang="zh-CN" b="1" dirty="0">
                <a:ea typeface="黑体" pitchFamily="2" charset="-122"/>
              </a:rPr>
              <a:t>7.2.3  </a:t>
            </a:r>
            <a:r>
              <a:rPr lang="zh-CN" altLang="en-US" b="1" dirty="0">
                <a:ea typeface="黑体" pitchFamily="2" charset="-122"/>
              </a:rPr>
              <a:t>需求分析说明书</a:t>
            </a:r>
          </a:p>
          <a:p>
            <a:pPr>
              <a:spcBef>
                <a:spcPct val="50000"/>
              </a:spcBef>
            </a:pPr>
            <a:r>
              <a:rPr lang="en-US" altLang="zh-CN" dirty="0"/>
              <a:t>1</a:t>
            </a:r>
            <a:r>
              <a:rPr lang="zh-CN" altLang="en-US" dirty="0">
                <a:latin typeface="Times New Roman" pitchFamily="18" charset="0"/>
              </a:rPr>
              <a:t>、构成</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引言；</a:t>
            </a:r>
            <a:endParaRPr lang="zh-CN" altLang="en-US" dirty="0"/>
          </a:p>
          <a:p>
            <a:pPr>
              <a:spcBef>
                <a:spcPct val="50000"/>
              </a:spcBef>
            </a:pPr>
            <a:r>
              <a:rPr lang="zh-CN" altLang="en-US" dirty="0">
                <a:latin typeface="宋体" pitchFamily="2" charset="-122"/>
              </a:rPr>
              <a:t>②</a:t>
            </a:r>
            <a:r>
              <a:rPr lang="zh-CN" altLang="en-US" dirty="0"/>
              <a:t> </a:t>
            </a:r>
            <a:r>
              <a:rPr lang="zh-CN" altLang="en-US" dirty="0">
                <a:latin typeface="Times New Roman" pitchFamily="18" charset="0"/>
              </a:rPr>
              <a:t>机构与功能；</a:t>
            </a:r>
            <a:endParaRPr lang="zh-CN" altLang="en-US" dirty="0"/>
          </a:p>
          <a:p>
            <a:pPr>
              <a:spcBef>
                <a:spcPct val="50000"/>
              </a:spcBef>
            </a:pPr>
            <a:r>
              <a:rPr lang="zh-CN" altLang="en-US" dirty="0">
                <a:latin typeface="宋体" pitchFamily="2" charset="-122"/>
              </a:rPr>
              <a:t>③</a:t>
            </a:r>
            <a:r>
              <a:rPr lang="zh-CN" altLang="en-US" dirty="0"/>
              <a:t> </a:t>
            </a:r>
            <a:r>
              <a:rPr lang="en-US" altLang="zh-CN" dirty="0" smtClean="0"/>
              <a:t>DFD(Data Flow Draft)</a:t>
            </a:r>
            <a:r>
              <a:rPr lang="zh-CN" altLang="en-US" dirty="0" smtClean="0">
                <a:latin typeface="Times New Roman" pitchFamily="18" charset="0"/>
              </a:rPr>
              <a:t>；</a:t>
            </a:r>
            <a:endParaRPr lang="zh-CN" altLang="en-US" dirty="0"/>
          </a:p>
          <a:p>
            <a:pPr>
              <a:spcBef>
                <a:spcPct val="50000"/>
              </a:spcBef>
            </a:pPr>
            <a:r>
              <a:rPr lang="zh-CN" altLang="en-US" dirty="0">
                <a:latin typeface="宋体" pitchFamily="2" charset="-122"/>
              </a:rPr>
              <a:t>④</a:t>
            </a:r>
            <a:r>
              <a:rPr lang="zh-CN" altLang="en-US" dirty="0"/>
              <a:t> </a:t>
            </a:r>
            <a:r>
              <a:rPr lang="en-US" altLang="zh-CN" dirty="0"/>
              <a:t>DD(data dictionary</a:t>
            </a:r>
            <a:r>
              <a:rPr lang="en-US" altLang="zh-CN" dirty="0" smtClean="0"/>
              <a:t>)</a:t>
            </a:r>
            <a:endParaRPr lang="zh-CN" altLang="en-US" dirty="0"/>
          </a:p>
          <a:p>
            <a:pPr>
              <a:spcBef>
                <a:spcPct val="50000"/>
              </a:spcBef>
            </a:pPr>
            <a:r>
              <a:rPr lang="en-US" altLang="zh-CN" dirty="0"/>
              <a:t>2</a:t>
            </a:r>
            <a:r>
              <a:rPr lang="zh-CN" altLang="en-US" dirty="0">
                <a:latin typeface="Times New Roman" pitchFamily="18" charset="0"/>
              </a:rPr>
              <a:t>、数据字典</a:t>
            </a:r>
            <a:endParaRPr lang="zh-CN" altLang="en-US" dirty="0"/>
          </a:p>
          <a:p>
            <a:pPr>
              <a:spcBef>
                <a:spcPct val="50000"/>
              </a:spcBef>
            </a:pPr>
            <a:r>
              <a:rPr lang="en-US" altLang="zh-CN" dirty="0">
                <a:latin typeface="Times New Roman" pitchFamily="18" charset="0"/>
              </a:rPr>
              <a:t>——</a:t>
            </a:r>
            <a:r>
              <a:rPr lang="zh-CN" altLang="en-US" dirty="0">
                <a:latin typeface="Times New Roman" pitchFamily="18" charset="0"/>
              </a:rPr>
              <a:t>数据的收集和分析的结果。</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Times New Roman" pitchFamily="18" charset="0"/>
              </a:rPr>
              <a:t>数据项</a:t>
            </a:r>
            <a:endParaRPr lang="zh-CN" altLang="en-US" dirty="0"/>
          </a:p>
          <a:p>
            <a:pPr>
              <a:spcBef>
                <a:spcPct val="50000"/>
              </a:spcBef>
            </a:pPr>
            <a:r>
              <a:rPr lang="zh-CN" altLang="en-US" dirty="0">
                <a:latin typeface="Times New Roman" pitchFamily="18" charset="0"/>
              </a:rPr>
              <a:t>名、含义、类型、长度、取值范围、取值含义、与其他数据项的逻辑关系、备注。</a:t>
            </a:r>
            <a:endParaRPr lang="zh-CN" altLang="en-US" dirty="0"/>
          </a:p>
        </p:txBody>
      </p:sp>
      <p:sp>
        <p:nvSpPr>
          <p:cNvPr id="3" name="灯片编号占位符 2"/>
          <p:cNvSpPr>
            <a:spLocks noGrp="1"/>
          </p:cNvSpPr>
          <p:nvPr>
            <p:ph type="sldNum" sz="quarter" idx="12"/>
          </p:nvPr>
        </p:nvSpPr>
        <p:spPr/>
        <p:txBody>
          <a:bodyPr/>
          <a:lstStyle/>
          <a:p>
            <a:pPr>
              <a:defRPr/>
            </a:pPr>
            <a:fld id="{6AD544B2-9065-4151-9C6F-0F30A5112EF1}" type="slidenum">
              <a:rPr lang="en-US" altLang="zh-CN"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1000" y="796925"/>
            <a:ext cx="8458200" cy="3560763"/>
          </a:xfrm>
          <a:prstGeom prst="rect">
            <a:avLst/>
          </a:prstGeom>
          <a:noFill/>
          <a:ln w="9525">
            <a:noFill/>
            <a:miter lim="800000"/>
            <a:headEnd/>
            <a:tailEnd/>
          </a:ln>
        </p:spPr>
        <p:txBody>
          <a:bodyPr>
            <a:spAutoFit/>
          </a:bodyPr>
          <a:lstStyle/>
          <a:p>
            <a:pPr>
              <a:spcBef>
                <a:spcPct val="50000"/>
              </a:spcBef>
            </a:pPr>
            <a:r>
              <a:rPr lang="en-US" altLang="zh-CN" dirty="0">
                <a:latin typeface="宋体" pitchFamily="2" charset="-122"/>
              </a:rPr>
              <a:t>②</a:t>
            </a:r>
            <a:r>
              <a:rPr lang="en-US" altLang="zh-CN" dirty="0"/>
              <a:t> </a:t>
            </a:r>
            <a:r>
              <a:rPr lang="zh-CN" altLang="en-US" dirty="0">
                <a:latin typeface="Times New Roman" pitchFamily="18" charset="0"/>
              </a:rPr>
              <a:t>数据结构</a:t>
            </a:r>
            <a:endParaRPr lang="zh-CN" altLang="en-US" dirty="0"/>
          </a:p>
          <a:p>
            <a:pPr>
              <a:spcBef>
                <a:spcPct val="50000"/>
              </a:spcBef>
            </a:pPr>
            <a:r>
              <a:rPr lang="zh-CN" altLang="en-US" dirty="0">
                <a:latin typeface="Times New Roman" pitchFamily="18" charset="0"/>
              </a:rPr>
              <a:t>一般由若干数据项组成。</a:t>
            </a:r>
            <a:endParaRPr lang="zh-CN" altLang="en-US" dirty="0"/>
          </a:p>
          <a:p>
            <a:pPr>
              <a:spcBef>
                <a:spcPct val="50000"/>
              </a:spcBef>
            </a:pPr>
            <a:r>
              <a:rPr lang="zh-CN" altLang="en-US" dirty="0">
                <a:latin typeface="宋体" pitchFamily="2" charset="-122"/>
              </a:rPr>
              <a:t>③</a:t>
            </a:r>
            <a:r>
              <a:rPr lang="zh-CN" altLang="en-US" dirty="0"/>
              <a:t> </a:t>
            </a:r>
            <a:r>
              <a:rPr lang="zh-CN" altLang="en-US" dirty="0">
                <a:latin typeface="Times New Roman" pitchFamily="18" charset="0"/>
              </a:rPr>
              <a:t>数据流</a:t>
            </a:r>
            <a:endParaRPr lang="zh-CN" altLang="en-US" dirty="0"/>
          </a:p>
          <a:p>
            <a:pPr>
              <a:spcBef>
                <a:spcPct val="50000"/>
              </a:spcBef>
            </a:pPr>
            <a:r>
              <a:rPr lang="zh-CN" altLang="en-US" dirty="0">
                <a:latin typeface="Times New Roman" pitchFamily="18" charset="0"/>
              </a:rPr>
              <a:t>数据流名、来源、去向、流量（平均流量、高峰期流量）</a:t>
            </a:r>
            <a:endParaRPr lang="zh-CN" altLang="en-US" dirty="0"/>
          </a:p>
          <a:p>
            <a:pPr>
              <a:spcBef>
                <a:spcPct val="50000"/>
              </a:spcBef>
            </a:pPr>
            <a:r>
              <a:rPr lang="zh-CN" altLang="en-US" dirty="0">
                <a:latin typeface="宋体" pitchFamily="2" charset="-122"/>
              </a:rPr>
              <a:t>④数据存储</a:t>
            </a:r>
          </a:p>
          <a:p>
            <a:pPr>
              <a:spcBef>
                <a:spcPct val="50000"/>
              </a:spcBef>
            </a:pPr>
            <a:r>
              <a:rPr lang="zh-CN" altLang="en-US" dirty="0">
                <a:latin typeface="宋体" pitchFamily="2" charset="-122"/>
              </a:rPr>
              <a:t>数据存储名（数据流的来源和去向如手工或计算机文档）、输入流、输出流、数据量、存取频度、存取方式。</a:t>
            </a:r>
            <a:endParaRPr lang="zh-CN" altLang="en-US" dirty="0"/>
          </a:p>
        </p:txBody>
      </p:sp>
      <p:sp>
        <p:nvSpPr>
          <p:cNvPr id="3" name="灯片编号占位符 2"/>
          <p:cNvSpPr>
            <a:spLocks noGrp="1"/>
          </p:cNvSpPr>
          <p:nvPr>
            <p:ph type="sldNum" sz="quarter" idx="12"/>
          </p:nvPr>
        </p:nvSpPr>
        <p:spPr/>
        <p:txBody>
          <a:bodyPr/>
          <a:lstStyle/>
          <a:p>
            <a:pPr>
              <a:defRPr/>
            </a:pPr>
            <a:fld id="{8C19B206-6725-4E98-9121-1D3E74356143}"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381000" y="714375"/>
            <a:ext cx="2532063" cy="579438"/>
          </a:xfrm>
          <a:prstGeom prst="rect">
            <a:avLst/>
          </a:prstGeom>
          <a:noFill/>
          <a:ln w="9525">
            <a:noFill/>
            <a:miter lim="800000"/>
            <a:headEnd/>
            <a:tailEnd/>
          </a:ln>
        </p:spPr>
        <p:txBody>
          <a:bodyPr wrap="none">
            <a:spAutoFit/>
          </a:bodyPr>
          <a:lstStyle/>
          <a:p>
            <a:r>
              <a:rPr lang="en-US" altLang="zh-CN" sz="3200"/>
              <a:t>1</a:t>
            </a:r>
            <a:r>
              <a:rPr lang="zh-CN" altLang="en-US" sz="3200">
                <a:latin typeface="宋体" pitchFamily="2" charset="-122"/>
              </a:rPr>
              <a:t>）</a:t>
            </a:r>
            <a:r>
              <a:rPr lang="en-US" altLang="zh-CN" sz="3200"/>
              <a:t>DBS</a:t>
            </a:r>
            <a:r>
              <a:rPr lang="zh-CN" altLang="en-US" sz="3200">
                <a:latin typeface="宋体" pitchFamily="2" charset="-122"/>
              </a:rPr>
              <a:t>组成</a:t>
            </a:r>
          </a:p>
        </p:txBody>
      </p:sp>
      <p:sp>
        <p:nvSpPr>
          <p:cNvPr id="4" name="灯片编号占位符 3"/>
          <p:cNvSpPr>
            <a:spLocks noGrp="1"/>
          </p:cNvSpPr>
          <p:nvPr>
            <p:ph type="sldNum" sz="quarter" idx="12"/>
          </p:nvPr>
        </p:nvSpPr>
        <p:spPr/>
        <p:txBody>
          <a:bodyPr/>
          <a:lstStyle/>
          <a:p>
            <a:pPr>
              <a:defRPr/>
            </a:pPr>
            <a:fld id="{2945333F-93DE-413F-857C-FC1D6AB46737}" type="slidenum">
              <a:rPr lang="en-US" altLang="zh-CN" smtClean="0"/>
              <a:pPr>
                <a:defRPr/>
              </a:pPr>
              <a:t>2</a:t>
            </a:fld>
            <a:endParaRPr lang="en-US" altLang="zh-CN"/>
          </a:p>
        </p:txBody>
      </p:sp>
      <p:pic>
        <p:nvPicPr>
          <p:cNvPr id="5" name="图片 4" descr="第七章数据库系统组成.emf"/>
          <p:cNvPicPr>
            <a:picLocks noChangeAspect="1"/>
          </p:cNvPicPr>
          <p:nvPr/>
        </p:nvPicPr>
        <p:blipFill>
          <a:blip r:embed="rId2"/>
          <a:stretch>
            <a:fillRect/>
          </a:stretch>
        </p:blipFill>
        <p:spPr>
          <a:xfrm>
            <a:off x="1500166" y="1571612"/>
            <a:ext cx="6343790" cy="471490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1000" y="404664"/>
            <a:ext cx="8382000" cy="5262979"/>
          </a:xfrm>
          <a:prstGeom prst="rect">
            <a:avLst/>
          </a:prstGeom>
          <a:noFill/>
          <a:ln w="9525">
            <a:noFill/>
            <a:miter lim="800000"/>
            <a:headEnd/>
            <a:tailEnd/>
          </a:ln>
        </p:spPr>
        <p:txBody>
          <a:bodyPr>
            <a:spAutoFit/>
          </a:bodyPr>
          <a:lstStyle/>
          <a:p>
            <a:pPr>
              <a:spcBef>
                <a:spcPct val="50000"/>
              </a:spcBef>
            </a:pPr>
            <a:r>
              <a:rPr lang="en-US" altLang="zh-CN" dirty="0">
                <a:latin typeface="宋体" pitchFamily="2" charset="-122"/>
              </a:rPr>
              <a:t>⑤</a:t>
            </a:r>
            <a:r>
              <a:rPr lang="en-US" altLang="zh-CN" dirty="0"/>
              <a:t> </a:t>
            </a:r>
            <a:r>
              <a:rPr lang="zh-CN" altLang="en-US" dirty="0">
                <a:latin typeface="Times New Roman" pitchFamily="18" charset="0"/>
              </a:rPr>
              <a:t>处理过程</a:t>
            </a:r>
            <a:endParaRPr lang="zh-CN" altLang="en-US" dirty="0"/>
          </a:p>
          <a:p>
            <a:pPr>
              <a:spcBef>
                <a:spcPct val="50000"/>
              </a:spcBef>
            </a:pPr>
            <a:r>
              <a:rPr lang="zh-CN" altLang="en-US" dirty="0">
                <a:latin typeface="Times New Roman" pitchFamily="18" charset="0"/>
              </a:rPr>
              <a:t>过程名、功能、使用数据、频率、处理算法、备注。</a:t>
            </a:r>
          </a:p>
          <a:p>
            <a:pPr>
              <a:spcBef>
                <a:spcPct val="50000"/>
              </a:spcBef>
            </a:pPr>
            <a:r>
              <a:rPr lang="zh-CN" altLang="en-US" dirty="0">
                <a:latin typeface="Arial" charset="0"/>
              </a:rPr>
              <a:t>数据流程图</a:t>
            </a:r>
            <a:br>
              <a:rPr lang="zh-CN" altLang="en-US" dirty="0">
                <a:latin typeface="Arial" charset="0"/>
              </a:rPr>
            </a:br>
            <a:r>
              <a:rPr lang="zh-CN" altLang="en-US" dirty="0">
                <a:latin typeface="Arial" charset="0"/>
              </a:rPr>
              <a:t>	</a:t>
            </a:r>
            <a:endParaRPr lang="en-US" altLang="zh-CN" dirty="0" smtClean="0">
              <a:latin typeface="Arial" charset="0"/>
            </a:endParaRPr>
          </a:p>
          <a:p>
            <a:pPr marL="1065213" indent="-166688">
              <a:spcBef>
                <a:spcPct val="50000"/>
              </a:spcBef>
              <a:buClr>
                <a:schemeClr val="accent2"/>
              </a:buClr>
              <a:buSzPct val="50000"/>
              <a:buFont typeface="Wingdings" panose="05000000000000000000" pitchFamily="2" charset="2"/>
              <a:buChar char="n"/>
            </a:pPr>
            <a:r>
              <a:rPr lang="zh-CN" altLang="en-US" dirty="0" smtClean="0">
                <a:latin typeface="Arial" charset="0"/>
              </a:rPr>
              <a:t>处理</a:t>
            </a:r>
            <a:r>
              <a:rPr lang="zh-CN" altLang="en-US" dirty="0">
                <a:latin typeface="Arial" charset="0"/>
              </a:rPr>
              <a:t>过程 </a:t>
            </a:r>
            <a:br>
              <a:rPr lang="zh-CN" altLang="en-US" dirty="0">
                <a:latin typeface="Arial" charset="0"/>
              </a:rPr>
            </a:br>
            <a:endParaRPr lang="zh-CN" altLang="en-US" dirty="0">
              <a:latin typeface="Arial" charset="0"/>
            </a:endParaRPr>
          </a:p>
          <a:p>
            <a:pPr lvl="2">
              <a:spcBef>
                <a:spcPct val="50000"/>
              </a:spcBef>
              <a:buClr>
                <a:schemeClr val="accent2"/>
              </a:buClr>
              <a:buFont typeface="Wingdings" pitchFamily="2" charset="2"/>
              <a:buChar char="§"/>
            </a:pPr>
            <a:r>
              <a:rPr lang="zh-CN" altLang="en-US" dirty="0">
                <a:latin typeface="Arial" charset="0"/>
              </a:rPr>
              <a:t>数据流</a:t>
            </a:r>
            <a:br>
              <a:rPr lang="zh-CN" altLang="en-US" dirty="0">
                <a:latin typeface="Arial" charset="0"/>
              </a:rPr>
            </a:br>
            <a:endParaRPr lang="zh-CN" altLang="en-US" dirty="0">
              <a:latin typeface="Arial" charset="0"/>
            </a:endParaRPr>
          </a:p>
          <a:p>
            <a:pPr lvl="2">
              <a:spcBef>
                <a:spcPct val="50000"/>
              </a:spcBef>
              <a:buClr>
                <a:schemeClr val="accent2"/>
              </a:buClr>
              <a:buFont typeface="Wingdings" pitchFamily="2" charset="2"/>
              <a:buChar char="§"/>
            </a:pPr>
            <a:r>
              <a:rPr lang="zh-CN" altLang="en-US" dirty="0">
                <a:latin typeface="Arial" charset="0"/>
              </a:rPr>
              <a:t>数据流的终点或源点</a:t>
            </a:r>
            <a:br>
              <a:rPr lang="zh-CN" altLang="en-US" dirty="0">
                <a:latin typeface="Arial" charset="0"/>
              </a:rPr>
            </a:br>
            <a:endParaRPr lang="zh-CN" altLang="en-US" dirty="0">
              <a:latin typeface="Arial" charset="0"/>
            </a:endParaRPr>
          </a:p>
          <a:p>
            <a:pPr lvl="2">
              <a:spcBef>
                <a:spcPct val="50000"/>
              </a:spcBef>
              <a:buClr>
                <a:schemeClr val="accent2"/>
              </a:buClr>
              <a:buFont typeface="Wingdings" pitchFamily="2" charset="2"/>
              <a:buChar char="§"/>
            </a:pPr>
            <a:r>
              <a:rPr lang="zh-CN" altLang="en-US" dirty="0">
                <a:latin typeface="Arial" charset="0"/>
              </a:rPr>
              <a:t>存储池</a:t>
            </a:r>
          </a:p>
        </p:txBody>
      </p:sp>
      <p:sp>
        <p:nvSpPr>
          <p:cNvPr id="35843" name="Oval 3"/>
          <p:cNvSpPr>
            <a:spLocks noChangeArrowheads="1"/>
          </p:cNvSpPr>
          <p:nvPr/>
        </p:nvSpPr>
        <p:spPr bwMode="auto">
          <a:xfrm>
            <a:off x="4953000" y="2497088"/>
            <a:ext cx="609600" cy="304800"/>
          </a:xfrm>
          <a:prstGeom prst="ellipse">
            <a:avLst/>
          </a:prstGeom>
          <a:noFill/>
          <a:ln w="12700">
            <a:solidFill>
              <a:schemeClr val="tx1"/>
            </a:solidFill>
            <a:round/>
            <a:headEnd/>
            <a:tailEnd/>
          </a:ln>
        </p:spPr>
        <p:txBody>
          <a:bodyPr wrap="none" anchor="ctr"/>
          <a:lstStyle/>
          <a:p>
            <a:pPr algn="ctr"/>
            <a:endParaRPr lang="zh-CN" altLang="zh-CN">
              <a:solidFill>
                <a:schemeClr val="accent2"/>
              </a:solidFill>
              <a:latin typeface="Times New Roman" pitchFamily="18" charset="0"/>
            </a:endParaRPr>
          </a:p>
        </p:txBody>
      </p:sp>
      <p:sp>
        <p:nvSpPr>
          <p:cNvPr id="35844" name="Rectangle 4"/>
          <p:cNvSpPr>
            <a:spLocks noChangeArrowheads="1"/>
          </p:cNvSpPr>
          <p:nvPr/>
        </p:nvSpPr>
        <p:spPr bwMode="auto">
          <a:xfrm>
            <a:off x="6248400" y="2420888"/>
            <a:ext cx="762000" cy="457200"/>
          </a:xfrm>
          <a:prstGeom prst="rect">
            <a:avLst/>
          </a:prstGeom>
          <a:noFill/>
          <a:ln w="12700">
            <a:solidFill>
              <a:schemeClr val="tx1"/>
            </a:solidFill>
            <a:miter lim="800000"/>
            <a:headEnd/>
            <a:tailEnd/>
          </a:ln>
        </p:spPr>
        <p:txBody>
          <a:bodyPr wrap="none" anchor="ctr"/>
          <a:lstStyle/>
          <a:p>
            <a:endParaRPr lang="zh-CN" altLang="en-US"/>
          </a:p>
        </p:txBody>
      </p:sp>
      <p:sp>
        <p:nvSpPr>
          <p:cNvPr id="35845" name="Line 5"/>
          <p:cNvSpPr>
            <a:spLocks noChangeShapeType="1"/>
          </p:cNvSpPr>
          <p:nvPr/>
        </p:nvSpPr>
        <p:spPr bwMode="auto">
          <a:xfrm>
            <a:off x="5029200" y="3563888"/>
            <a:ext cx="1600200" cy="0"/>
          </a:xfrm>
          <a:prstGeom prst="line">
            <a:avLst/>
          </a:prstGeom>
          <a:noFill/>
          <a:ln w="12700">
            <a:solidFill>
              <a:schemeClr val="tx1"/>
            </a:solidFill>
            <a:round/>
            <a:headEnd/>
            <a:tailEnd type="triangle" w="med" len="med"/>
          </a:ln>
        </p:spPr>
        <p:txBody>
          <a:bodyPr wrap="none"/>
          <a:lstStyle/>
          <a:p>
            <a:endParaRPr lang="zh-CN" altLang="en-US"/>
          </a:p>
        </p:txBody>
      </p:sp>
      <p:sp>
        <p:nvSpPr>
          <p:cNvPr id="35846" name="Rectangle 6"/>
          <p:cNvSpPr>
            <a:spLocks noChangeArrowheads="1"/>
          </p:cNvSpPr>
          <p:nvPr/>
        </p:nvSpPr>
        <p:spPr bwMode="auto">
          <a:xfrm>
            <a:off x="5029200" y="4325888"/>
            <a:ext cx="685800" cy="381000"/>
          </a:xfrm>
          <a:prstGeom prst="rect">
            <a:avLst/>
          </a:prstGeom>
          <a:noFill/>
          <a:ln w="12700">
            <a:solidFill>
              <a:schemeClr val="tx1"/>
            </a:solidFill>
            <a:miter lim="800000"/>
            <a:headEnd/>
            <a:tailEnd/>
          </a:ln>
        </p:spPr>
        <p:txBody>
          <a:bodyPr wrap="none" anchor="ctr"/>
          <a:lstStyle/>
          <a:p>
            <a:pPr algn="ctr"/>
            <a:endParaRPr lang="zh-CN" altLang="zh-CN">
              <a:latin typeface="Times New Roman" pitchFamily="18" charset="0"/>
            </a:endParaRPr>
          </a:p>
        </p:txBody>
      </p:sp>
      <p:grpSp>
        <p:nvGrpSpPr>
          <p:cNvPr id="35847" name="Group 7"/>
          <p:cNvGrpSpPr>
            <a:grpSpLocks/>
          </p:cNvGrpSpPr>
          <p:nvPr/>
        </p:nvGrpSpPr>
        <p:grpSpPr bwMode="auto">
          <a:xfrm>
            <a:off x="6096000" y="4325888"/>
            <a:ext cx="838200" cy="304800"/>
            <a:chOff x="3072" y="2208"/>
            <a:chExt cx="528" cy="192"/>
          </a:xfrm>
        </p:grpSpPr>
        <p:sp>
          <p:nvSpPr>
            <p:cNvPr id="35860" name="Line 8"/>
            <p:cNvSpPr>
              <a:spLocks noChangeShapeType="1"/>
            </p:cNvSpPr>
            <p:nvPr/>
          </p:nvSpPr>
          <p:spPr bwMode="auto">
            <a:xfrm>
              <a:off x="3072" y="2400"/>
              <a:ext cx="528" cy="0"/>
            </a:xfrm>
            <a:prstGeom prst="line">
              <a:avLst/>
            </a:prstGeom>
            <a:noFill/>
            <a:ln w="9525">
              <a:solidFill>
                <a:schemeClr val="tx1"/>
              </a:solidFill>
              <a:round/>
              <a:headEnd/>
              <a:tailEnd/>
            </a:ln>
          </p:spPr>
          <p:txBody>
            <a:bodyPr wrap="none"/>
            <a:lstStyle/>
            <a:p>
              <a:endParaRPr lang="zh-CN" altLang="en-US"/>
            </a:p>
          </p:txBody>
        </p:sp>
        <p:grpSp>
          <p:nvGrpSpPr>
            <p:cNvPr id="35861" name="Group 9"/>
            <p:cNvGrpSpPr>
              <a:grpSpLocks/>
            </p:cNvGrpSpPr>
            <p:nvPr/>
          </p:nvGrpSpPr>
          <p:grpSpPr bwMode="auto">
            <a:xfrm>
              <a:off x="3072" y="2208"/>
              <a:ext cx="528" cy="192"/>
              <a:chOff x="1968" y="3216"/>
              <a:chExt cx="528" cy="192"/>
            </a:xfrm>
          </p:grpSpPr>
          <p:sp>
            <p:nvSpPr>
              <p:cNvPr id="35862" name="Line 10"/>
              <p:cNvSpPr>
                <a:spLocks noChangeShapeType="1"/>
              </p:cNvSpPr>
              <p:nvPr/>
            </p:nvSpPr>
            <p:spPr bwMode="auto">
              <a:xfrm>
                <a:off x="1968" y="3216"/>
                <a:ext cx="528" cy="0"/>
              </a:xfrm>
              <a:prstGeom prst="line">
                <a:avLst/>
              </a:prstGeom>
              <a:noFill/>
              <a:ln w="9525">
                <a:solidFill>
                  <a:schemeClr val="tx1"/>
                </a:solidFill>
                <a:round/>
                <a:headEnd/>
                <a:tailEnd/>
              </a:ln>
            </p:spPr>
            <p:txBody>
              <a:bodyPr wrap="none"/>
              <a:lstStyle/>
              <a:p>
                <a:endParaRPr lang="zh-CN" altLang="en-US"/>
              </a:p>
            </p:txBody>
          </p:sp>
          <p:sp>
            <p:nvSpPr>
              <p:cNvPr id="35863" name="Line 11"/>
              <p:cNvSpPr>
                <a:spLocks noChangeShapeType="1"/>
              </p:cNvSpPr>
              <p:nvPr/>
            </p:nvSpPr>
            <p:spPr bwMode="auto">
              <a:xfrm>
                <a:off x="1968" y="3216"/>
                <a:ext cx="0" cy="192"/>
              </a:xfrm>
              <a:prstGeom prst="line">
                <a:avLst/>
              </a:prstGeom>
              <a:noFill/>
              <a:ln w="9525">
                <a:solidFill>
                  <a:schemeClr val="tx1"/>
                </a:solidFill>
                <a:round/>
                <a:headEnd/>
                <a:tailEnd/>
              </a:ln>
            </p:spPr>
            <p:txBody>
              <a:bodyPr wrap="none"/>
              <a:lstStyle/>
              <a:p>
                <a:endParaRPr lang="zh-CN" altLang="en-US"/>
              </a:p>
            </p:txBody>
          </p:sp>
          <p:sp>
            <p:nvSpPr>
              <p:cNvPr id="35864" name="Line 12"/>
              <p:cNvSpPr>
                <a:spLocks noChangeShapeType="1"/>
              </p:cNvSpPr>
              <p:nvPr/>
            </p:nvSpPr>
            <p:spPr bwMode="auto">
              <a:xfrm>
                <a:off x="2064" y="3216"/>
                <a:ext cx="0" cy="192"/>
              </a:xfrm>
              <a:prstGeom prst="line">
                <a:avLst/>
              </a:prstGeom>
              <a:noFill/>
              <a:ln w="9525">
                <a:solidFill>
                  <a:schemeClr val="tx1"/>
                </a:solidFill>
                <a:round/>
                <a:headEnd/>
                <a:tailEnd/>
              </a:ln>
            </p:spPr>
            <p:txBody>
              <a:bodyPr wrap="none"/>
              <a:lstStyle/>
              <a:p>
                <a:endParaRPr lang="zh-CN" altLang="en-US"/>
              </a:p>
            </p:txBody>
          </p:sp>
        </p:grpSp>
      </p:grpSp>
      <p:grpSp>
        <p:nvGrpSpPr>
          <p:cNvPr id="25" name="组合 24"/>
          <p:cNvGrpSpPr/>
          <p:nvPr/>
        </p:nvGrpSpPr>
        <p:grpSpPr>
          <a:xfrm>
            <a:off x="7402016" y="5164088"/>
            <a:ext cx="914400" cy="304800"/>
            <a:chOff x="7402016" y="5040313"/>
            <a:chExt cx="914400" cy="304800"/>
          </a:xfrm>
        </p:grpSpPr>
        <p:sp>
          <p:nvSpPr>
            <p:cNvPr id="35848" name="Line 13"/>
            <p:cNvSpPr>
              <a:spLocks noChangeShapeType="1"/>
            </p:cNvSpPr>
            <p:nvPr/>
          </p:nvSpPr>
          <p:spPr bwMode="auto">
            <a:xfrm>
              <a:off x="7402016" y="5040313"/>
              <a:ext cx="914400" cy="0"/>
            </a:xfrm>
            <a:prstGeom prst="line">
              <a:avLst/>
            </a:prstGeom>
            <a:noFill/>
            <a:ln w="9525">
              <a:solidFill>
                <a:schemeClr val="tx1"/>
              </a:solidFill>
              <a:round/>
              <a:headEnd/>
              <a:tailEnd/>
            </a:ln>
          </p:spPr>
          <p:txBody>
            <a:bodyPr wrap="none"/>
            <a:lstStyle/>
            <a:p>
              <a:endParaRPr lang="zh-CN" altLang="en-US"/>
            </a:p>
          </p:txBody>
        </p:sp>
        <p:sp>
          <p:nvSpPr>
            <p:cNvPr id="35849" name="Line 14"/>
            <p:cNvSpPr>
              <a:spLocks noChangeShapeType="1"/>
            </p:cNvSpPr>
            <p:nvPr/>
          </p:nvSpPr>
          <p:spPr bwMode="auto">
            <a:xfrm>
              <a:off x="7402016" y="5345113"/>
              <a:ext cx="914400" cy="0"/>
            </a:xfrm>
            <a:prstGeom prst="line">
              <a:avLst/>
            </a:prstGeom>
            <a:noFill/>
            <a:ln w="9525">
              <a:solidFill>
                <a:schemeClr val="tx1"/>
              </a:solidFill>
              <a:round/>
              <a:headEnd/>
              <a:tailEnd/>
            </a:ln>
          </p:spPr>
          <p:txBody>
            <a:bodyPr wrap="none"/>
            <a:lstStyle/>
            <a:p>
              <a:endParaRPr lang="zh-CN" altLang="en-US"/>
            </a:p>
          </p:txBody>
        </p:sp>
      </p:grpSp>
      <p:grpSp>
        <p:nvGrpSpPr>
          <p:cNvPr id="35850" name="Group 15"/>
          <p:cNvGrpSpPr>
            <a:grpSpLocks/>
          </p:cNvGrpSpPr>
          <p:nvPr/>
        </p:nvGrpSpPr>
        <p:grpSpPr bwMode="auto">
          <a:xfrm>
            <a:off x="6110064" y="5164088"/>
            <a:ext cx="838200" cy="304800"/>
            <a:chOff x="3072" y="2208"/>
            <a:chExt cx="528" cy="192"/>
          </a:xfrm>
        </p:grpSpPr>
        <p:sp>
          <p:nvSpPr>
            <p:cNvPr id="35855" name="Line 16"/>
            <p:cNvSpPr>
              <a:spLocks noChangeShapeType="1"/>
            </p:cNvSpPr>
            <p:nvPr/>
          </p:nvSpPr>
          <p:spPr bwMode="auto">
            <a:xfrm>
              <a:off x="3072" y="2400"/>
              <a:ext cx="528" cy="0"/>
            </a:xfrm>
            <a:prstGeom prst="line">
              <a:avLst/>
            </a:prstGeom>
            <a:noFill/>
            <a:ln w="9525">
              <a:solidFill>
                <a:schemeClr val="tx1"/>
              </a:solidFill>
              <a:round/>
              <a:headEnd/>
              <a:tailEnd/>
            </a:ln>
          </p:spPr>
          <p:txBody>
            <a:bodyPr wrap="none"/>
            <a:lstStyle/>
            <a:p>
              <a:endParaRPr lang="zh-CN" altLang="en-US"/>
            </a:p>
          </p:txBody>
        </p:sp>
        <p:grpSp>
          <p:nvGrpSpPr>
            <p:cNvPr id="35856" name="Group 17"/>
            <p:cNvGrpSpPr>
              <a:grpSpLocks/>
            </p:cNvGrpSpPr>
            <p:nvPr/>
          </p:nvGrpSpPr>
          <p:grpSpPr bwMode="auto">
            <a:xfrm>
              <a:off x="3072" y="2208"/>
              <a:ext cx="528" cy="192"/>
              <a:chOff x="1968" y="3216"/>
              <a:chExt cx="528" cy="192"/>
            </a:xfrm>
          </p:grpSpPr>
          <p:sp>
            <p:nvSpPr>
              <p:cNvPr id="35857" name="Line 18"/>
              <p:cNvSpPr>
                <a:spLocks noChangeShapeType="1"/>
              </p:cNvSpPr>
              <p:nvPr/>
            </p:nvSpPr>
            <p:spPr bwMode="auto">
              <a:xfrm>
                <a:off x="1968" y="3216"/>
                <a:ext cx="528" cy="0"/>
              </a:xfrm>
              <a:prstGeom prst="line">
                <a:avLst/>
              </a:prstGeom>
              <a:noFill/>
              <a:ln w="9525">
                <a:solidFill>
                  <a:schemeClr val="tx1"/>
                </a:solidFill>
                <a:round/>
                <a:headEnd/>
                <a:tailEnd/>
              </a:ln>
            </p:spPr>
            <p:txBody>
              <a:bodyPr wrap="none"/>
              <a:lstStyle/>
              <a:p>
                <a:endParaRPr lang="zh-CN" altLang="en-US"/>
              </a:p>
            </p:txBody>
          </p:sp>
          <p:sp>
            <p:nvSpPr>
              <p:cNvPr id="35858" name="Line 19"/>
              <p:cNvSpPr>
                <a:spLocks noChangeShapeType="1"/>
              </p:cNvSpPr>
              <p:nvPr/>
            </p:nvSpPr>
            <p:spPr bwMode="auto">
              <a:xfrm>
                <a:off x="1968" y="3216"/>
                <a:ext cx="0" cy="192"/>
              </a:xfrm>
              <a:prstGeom prst="line">
                <a:avLst/>
              </a:prstGeom>
              <a:noFill/>
              <a:ln w="9525">
                <a:solidFill>
                  <a:schemeClr val="tx1"/>
                </a:solidFill>
                <a:round/>
                <a:headEnd/>
                <a:tailEnd/>
              </a:ln>
            </p:spPr>
            <p:txBody>
              <a:bodyPr wrap="none"/>
              <a:lstStyle/>
              <a:p>
                <a:endParaRPr lang="zh-CN" altLang="en-US"/>
              </a:p>
            </p:txBody>
          </p:sp>
          <p:sp>
            <p:nvSpPr>
              <p:cNvPr id="35859" name="Line 20"/>
              <p:cNvSpPr>
                <a:spLocks noChangeShapeType="1"/>
              </p:cNvSpPr>
              <p:nvPr/>
            </p:nvSpPr>
            <p:spPr bwMode="auto">
              <a:xfrm>
                <a:off x="2064" y="3216"/>
                <a:ext cx="0" cy="192"/>
              </a:xfrm>
              <a:prstGeom prst="line">
                <a:avLst/>
              </a:prstGeom>
              <a:noFill/>
              <a:ln w="9525">
                <a:solidFill>
                  <a:schemeClr val="tx1"/>
                </a:solidFill>
                <a:round/>
                <a:headEnd/>
                <a:tailEnd/>
              </a:ln>
            </p:spPr>
            <p:txBody>
              <a:bodyPr wrap="none"/>
              <a:lstStyle/>
              <a:p>
                <a:endParaRPr lang="zh-CN" altLang="en-US"/>
              </a:p>
            </p:txBody>
          </p:sp>
        </p:grpSp>
      </p:grpSp>
      <p:sp>
        <p:nvSpPr>
          <p:cNvPr id="35851" name="Line 21"/>
          <p:cNvSpPr>
            <a:spLocks noChangeShapeType="1"/>
          </p:cNvSpPr>
          <p:nvPr/>
        </p:nvSpPr>
        <p:spPr bwMode="auto">
          <a:xfrm>
            <a:off x="7391400" y="4325888"/>
            <a:ext cx="914400" cy="0"/>
          </a:xfrm>
          <a:prstGeom prst="line">
            <a:avLst/>
          </a:prstGeom>
          <a:noFill/>
          <a:ln w="9525">
            <a:solidFill>
              <a:schemeClr val="tx1"/>
            </a:solidFill>
            <a:round/>
            <a:headEnd/>
            <a:tailEnd/>
          </a:ln>
        </p:spPr>
        <p:txBody>
          <a:bodyPr wrap="none"/>
          <a:lstStyle/>
          <a:p>
            <a:endParaRPr lang="zh-CN" altLang="en-US"/>
          </a:p>
        </p:txBody>
      </p:sp>
      <p:sp>
        <p:nvSpPr>
          <p:cNvPr id="35852" name="Line 22"/>
          <p:cNvSpPr>
            <a:spLocks noChangeShapeType="1"/>
          </p:cNvSpPr>
          <p:nvPr/>
        </p:nvSpPr>
        <p:spPr bwMode="auto">
          <a:xfrm>
            <a:off x="7391400" y="4630688"/>
            <a:ext cx="914400" cy="0"/>
          </a:xfrm>
          <a:prstGeom prst="line">
            <a:avLst/>
          </a:prstGeom>
          <a:noFill/>
          <a:ln w="9525">
            <a:solidFill>
              <a:schemeClr val="tx1"/>
            </a:solidFill>
            <a:round/>
            <a:headEnd/>
            <a:tailEnd/>
          </a:ln>
        </p:spPr>
        <p:txBody>
          <a:bodyPr wrap="none"/>
          <a:lstStyle/>
          <a:p>
            <a:endParaRPr lang="zh-CN" altLang="en-US"/>
          </a:p>
        </p:txBody>
      </p:sp>
      <p:sp>
        <p:nvSpPr>
          <p:cNvPr id="35853" name="Text Box 23"/>
          <p:cNvSpPr txBox="1">
            <a:spLocks noChangeArrowheads="1"/>
          </p:cNvSpPr>
          <p:nvPr/>
        </p:nvSpPr>
        <p:spPr bwMode="auto">
          <a:xfrm>
            <a:off x="2117725" y="1517883"/>
            <a:ext cx="5666936" cy="830997"/>
          </a:xfrm>
          <a:prstGeom prst="rect">
            <a:avLst/>
          </a:prstGeom>
          <a:noFill/>
          <a:ln w="9525">
            <a:noFill/>
            <a:miter lim="800000"/>
            <a:headEnd/>
            <a:tailEnd/>
          </a:ln>
        </p:spPr>
        <p:txBody>
          <a:bodyPr wrap="none">
            <a:spAutoFit/>
          </a:bodyPr>
          <a:lstStyle/>
          <a:p>
            <a:r>
              <a:rPr lang="zh-CN" altLang="en-US" dirty="0" smtClean="0"/>
              <a:t>（可参见第四版教材</a:t>
            </a:r>
            <a:r>
              <a:rPr lang="en-US" altLang="zh-CN" dirty="0" smtClean="0"/>
              <a:t>216</a:t>
            </a:r>
            <a:r>
              <a:rPr lang="zh-CN" altLang="en-US" dirty="0" smtClean="0"/>
              <a:t>～</a:t>
            </a:r>
            <a:r>
              <a:rPr lang="en-US" altLang="zh-CN" dirty="0" smtClean="0"/>
              <a:t>218</a:t>
            </a:r>
            <a:r>
              <a:rPr lang="zh-CN" altLang="en-US" dirty="0" smtClean="0"/>
              <a:t>页例子，</a:t>
            </a:r>
            <a:endParaRPr lang="en-US" altLang="zh-CN" dirty="0" smtClean="0"/>
          </a:p>
          <a:p>
            <a:r>
              <a:rPr lang="zh-CN" altLang="en-US" dirty="0" smtClean="0"/>
              <a:t>自上而下</a:t>
            </a:r>
            <a:r>
              <a:rPr lang="zh-CN" altLang="en-US" dirty="0"/>
              <a:t>细化）</a:t>
            </a:r>
          </a:p>
        </p:txBody>
      </p:sp>
      <p:sp>
        <p:nvSpPr>
          <p:cNvPr id="24" name="灯片编号占位符 23"/>
          <p:cNvSpPr>
            <a:spLocks noGrp="1"/>
          </p:cNvSpPr>
          <p:nvPr>
            <p:ph type="sldNum" sz="quarter" idx="12"/>
          </p:nvPr>
        </p:nvSpPr>
        <p:spPr>
          <a:xfrm>
            <a:off x="7924800" y="5875958"/>
            <a:ext cx="762000" cy="365125"/>
          </a:xfrm>
        </p:spPr>
        <p:txBody>
          <a:bodyPr/>
          <a:lstStyle/>
          <a:p>
            <a:pPr>
              <a:defRPr/>
            </a:pPr>
            <a:fld id="{ECBAF318-1E8F-4539-9BF9-AA82C021A27A}" type="slidenum">
              <a:rPr lang="en-US" altLang="zh-CN" smtClean="0"/>
              <a:pPr>
                <a:defRPr/>
              </a:pPr>
              <a:t>20</a:t>
            </a:fld>
            <a:endParaRPr lang="en-US" altLang="zh-CN"/>
          </a:p>
        </p:txBody>
      </p:sp>
      <p:sp>
        <p:nvSpPr>
          <p:cNvPr id="26" name="Rectangle 1026"/>
          <p:cNvSpPr>
            <a:spLocks noChangeArrowheads="1"/>
          </p:cNvSpPr>
          <p:nvPr/>
        </p:nvSpPr>
        <p:spPr bwMode="auto">
          <a:xfrm>
            <a:off x="381000" y="5592464"/>
            <a:ext cx="8458200" cy="1004888"/>
          </a:xfrm>
          <a:prstGeom prst="rect">
            <a:avLst/>
          </a:prstGeom>
          <a:noFill/>
          <a:ln w="9525">
            <a:noFill/>
            <a:miter lim="800000"/>
            <a:headEnd/>
            <a:tailEnd/>
          </a:ln>
        </p:spPr>
        <p:txBody>
          <a:bodyPr>
            <a:spAutoFit/>
          </a:bodyPr>
          <a:lstStyle/>
          <a:p>
            <a:pPr>
              <a:spcBef>
                <a:spcPct val="50000"/>
              </a:spcBef>
            </a:pPr>
            <a:r>
              <a:rPr lang="en-US" altLang="zh-CN" dirty="0"/>
              <a:t>3</a:t>
            </a:r>
            <a:r>
              <a:rPr lang="zh-CN" altLang="en-US" dirty="0">
                <a:latin typeface="Times New Roman" pitchFamily="18" charset="0"/>
              </a:rPr>
              <a:t>、要求</a:t>
            </a:r>
            <a:endParaRPr lang="zh-CN" altLang="en-US" dirty="0"/>
          </a:p>
          <a:p>
            <a:pPr>
              <a:spcBef>
                <a:spcPct val="50000"/>
              </a:spcBef>
            </a:pPr>
            <a:r>
              <a:rPr lang="zh-CN" altLang="en-US" dirty="0">
                <a:latin typeface="宋体" pitchFamily="2" charset="-122"/>
              </a:rPr>
              <a:t>①</a:t>
            </a:r>
            <a:r>
              <a:rPr lang="zh-CN" altLang="en-US" dirty="0"/>
              <a:t> </a:t>
            </a:r>
            <a:r>
              <a:rPr lang="zh-CN" altLang="en-US" dirty="0">
                <a:latin typeface="宋体" pitchFamily="2" charset="-122"/>
              </a:rPr>
              <a:t>准确；②</a:t>
            </a:r>
            <a:r>
              <a:rPr lang="zh-CN" altLang="en-US" dirty="0"/>
              <a:t> </a:t>
            </a:r>
            <a:r>
              <a:rPr lang="zh-CN" altLang="en-US" dirty="0">
                <a:latin typeface="宋体" pitchFamily="2" charset="-122"/>
              </a:rPr>
              <a:t>全面；③</a:t>
            </a:r>
            <a:r>
              <a:rPr lang="zh-CN" altLang="en-US" dirty="0"/>
              <a:t> </a:t>
            </a:r>
            <a:r>
              <a:rPr lang="zh-CN" altLang="en-US" dirty="0">
                <a:latin typeface="宋体" pitchFamily="2" charset="-122"/>
              </a:rPr>
              <a:t>详细；④</a:t>
            </a:r>
            <a:r>
              <a:rPr lang="zh-CN" altLang="en-US" dirty="0"/>
              <a:t> </a:t>
            </a:r>
            <a:r>
              <a:rPr lang="zh-CN" altLang="en-US" dirty="0">
                <a:latin typeface="宋体" pitchFamily="2" charset="-122"/>
              </a:rPr>
              <a:t>客观；⑤无二义性。</a:t>
            </a:r>
            <a:r>
              <a:rPr lang="zh-CN" altLang="en-US" dirty="0"/>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21</a:t>
            </a:fld>
            <a:endParaRPr lang="en-US" altLang="zh-CN"/>
          </a:p>
        </p:txBody>
      </p:sp>
      <p:sp>
        <p:nvSpPr>
          <p:cNvPr id="5" name="文本框 4"/>
          <p:cNvSpPr txBox="1"/>
          <p:nvPr/>
        </p:nvSpPr>
        <p:spPr>
          <a:xfrm>
            <a:off x="3491880" y="5733256"/>
            <a:ext cx="2339102" cy="46166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第一层数据流图</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539552" y="620688"/>
            <a:ext cx="8064685" cy="4680520"/>
          </a:xfrm>
          <a:prstGeom prst="rect">
            <a:avLst/>
          </a:prstGeom>
        </p:spPr>
      </p:pic>
    </p:spTree>
    <p:extLst>
      <p:ext uri="{BB962C8B-B14F-4D97-AF65-F5344CB8AC3E}">
        <p14:creationId xmlns:p14="http://schemas.microsoft.com/office/powerpoint/2010/main" val="3858995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22</a:t>
            </a:fld>
            <a:endParaRPr lang="en-US" altLang="zh-CN"/>
          </a:p>
        </p:txBody>
      </p:sp>
      <p:sp>
        <p:nvSpPr>
          <p:cNvPr id="5" name="文本框 4"/>
          <p:cNvSpPr txBox="1"/>
          <p:nvPr/>
        </p:nvSpPr>
        <p:spPr>
          <a:xfrm>
            <a:off x="3491880" y="5915298"/>
            <a:ext cx="2339102" cy="46166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第二层</a:t>
            </a:r>
            <a:r>
              <a:rPr lang="zh-CN" altLang="en-US" dirty="0">
                <a:latin typeface="微软雅黑" panose="020B0503020204020204" pitchFamily="34" charset="-122"/>
                <a:ea typeface="微软雅黑" panose="020B0503020204020204" pitchFamily="34" charset="-122"/>
              </a:rPr>
              <a:t>送</a:t>
            </a:r>
            <a:r>
              <a:rPr lang="zh-CN" altLang="en-US" dirty="0" smtClean="0">
                <a:latin typeface="微软雅黑" panose="020B0503020204020204" pitchFamily="34" charset="-122"/>
                <a:ea typeface="微软雅黑" panose="020B0503020204020204" pitchFamily="34" charset="-122"/>
              </a:rPr>
              <a:t>进订单</a:t>
            </a:r>
            <a:endParaRPr lang="zh-CN" altLang="en-US"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806165" y="908720"/>
            <a:ext cx="6859486" cy="4536504"/>
          </a:xfrm>
          <a:prstGeom prst="rect">
            <a:avLst/>
          </a:prstGeom>
        </p:spPr>
      </p:pic>
    </p:spTree>
    <p:extLst>
      <p:ext uri="{BB962C8B-B14F-4D97-AF65-F5344CB8AC3E}">
        <p14:creationId xmlns:p14="http://schemas.microsoft.com/office/powerpoint/2010/main" val="3579346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23</a:t>
            </a:fld>
            <a:endParaRPr lang="en-US" altLang="zh-CN"/>
          </a:p>
        </p:txBody>
      </p:sp>
      <p:sp>
        <p:nvSpPr>
          <p:cNvPr id="4" name="文本框 3"/>
          <p:cNvSpPr txBox="1"/>
          <p:nvPr/>
        </p:nvSpPr>
        <p:spPr>
          <a:xfrm>
            <a:off x="3635896" y="4941168"/>
            <a:ext cx="2430474" cy="46166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第二层处理订单</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83568" y="836712"/>
            <a:ext cx="7891103" cy="3816424"/>
          </a:xfrm>
          <a:prstGeom prst="rect">
            <a:avLst/>
          </a:prstGeom>
        </p:spPr>
      </p:pic>
    </p:spTree>
    <p:extLst>
      <p:ext uri="{BB962C8B-B14F-4D97-AF65-F5344CB8AC3E}">
        <p14:creationId xmlns:p14="http://schemas.microsoft.com/office/powerpoint/2010/main" val="14349712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24</a:t>
            </a:fld>
            <a:endParaRPr lang="en-US" altLang="zh-CN"/>
          </a:p>
        </p:txBody>
      </p:sp>
      <p:sp>
        <p:nvSpPr>
          <p:cNvPr id="4" name="文本框 3"/>
          <p:cNvSpPr txBox="1"/>
          <p:nvPr/>
        </p:nvSpPr>
        <p:spPr>
          <a:xfrm>
            <a:off x="3635896" y="4941168"/>
            <a:ext cx="2031325" cy="461665"/>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第二层开发票</a:t>
            </a:r>
            <a:endParaRPr lang="zh-CN" altLang="en-US"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1339190" y="980728"/>
            <a:ext cx="6624736" cy="3910988"/>
          </a:xfrm>
          <a:prstGeom prst="rect">
            <a:avLst/>
          </a:prstGeom>
        </p:spPr>
      </p:pic>
    </p:spTree>
    <p:extLst>
      <p:ext uri="{BB962C8B-B14F-4D97-AF65-F5344CB8AC3E}">
        <p14:creationId xmlns:p14="http://schemas.microsoft.com/office/powerpoint/2010/main" val="2422259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25</a:t>
            </a:fld>
            <a:endParaRPr lang="en-US" altLang="zh-CN"/>
          </a:p>
        </p:txBody>
      </p:sp>
      <p:pic>
        <p:nvPicPr>
          <p:cNvPr id="3" name="图片 2"/>
          <p:cNvPicPr>
            <a:picLocks noChangeAspect="1"/>
          </p:cNvPicPr>
          <p:nvPr/>
        </p:nvPicPr>
        <p:blipFill>
          <a:blip r:embed="rId2"/>
          <a:stretch>
            <a:fillRect/>
          </a:stretch>
        </p:blipFill>
        <p:spPr>
          <a:xfrm>
            <a:off x="1259632" y="692696"/>
            <a:ext cx="6192688" cy="4651105"/>
          </a:xfrm>
          <a:prstGeom prst="rect">
            <a:avLst/>
          </a:prstGeom>
        </p:spPr>
      </p:pic>
      <p:sp>
        <p:nvSpPr>
          <p:cNvPr id="4" name="文本框 3"/>
          <p:cNvSpPr txBox="1"/>
          <p:nvPr/>
        </p:nvSpPr>
        <p:spPr>
          <a:xfrm>
            <a:off x="3648090" y="5445224"/>
            <a:ext cx="1415772" cy="461665"/>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支付过账</a:t>
            </a:r>
          </a:p>
        </p:txBody>
      </p:sp>
    </p:spTree>
    <p:extLst>
      <p:ext uri="{BB962C8B-B14F-4D97-AF65-F5344CB8AC3E}">
        <p14:creationId xmlns:p14="http://schemas.microsoft.com/office/powerpoint/2010/main" val="16811775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2625" y="357188"/>
            <a:ext cx="7772400" cy="579437"/>
          </a:xfrm>
          <a:prstGeom prst="rect">
            <a:avLst/>
          </a:prstGeom>
          <a:noFill/>
          <a:ln w="9525">
            <a:noFill/>
            <a:miter lim="800000"/>
            <a:headEnd/>
            <a:tailEnd/>
          </a:ln>
        </p:spPr>
        <p:txBody>
          <a:bodyPr anchor="ctr">
            <a:spAutoFit/>
          </a:bodyPr>
          <a:lstStyle/>
          <a:p>
            <a:r>
              <a:rPr lang="zh-CN" altLang="en-US" sz="3200" dirty="0">
                <a:solidFill>
                  <a:schemeClr val="tx2"/>
                </a:solidFill>
              </a:rPr>
              <a:t>需求说明文档（部分举例）</a:t>
            </a:r>
          </a:p>
        </p:txBody>
      </p:sp>
      <p:grpSp>
        <p:nvGrpSpPr>
          <p:cNvPr id="37891" name="Group 4"/>
          <p:cNvGrpSpPr>
            <a:grpSpLocks/>
          </p:cNvGrpSpPr>
          <p:nvPr/>
        </p:nvGrpSpPr>
        <p:grpSpPr bwMode="auto">
          <a:xfrm>
            <a:off x="500063" y="1071563"/>
            <a:ext cx="8358187" cy="5500687"/>
            <a:chOff x="0" y="0"/>
            <a:chExt cx="3871" cy="3122"/>
          </a:xfrm>
        </p:grpSpPr>
        <p:grpSp>
          <p:nvGrpSpPr>
            <p:cNvPr id="37894" name="Group 5"/>
            <p:cNvGrpSpPr>
              <a:grpSpLocks/>
            </p:cNvGrpSpPr>
            <p:nvPr/>
          </p:nvGrpSpPr>
          <p:grpSpPr bwMode="auto">
            <a:xfrm>
              <a:off x="0" y="0"/>
              <a:ext cx="405" cy="824"/>
              <a:chOff x="0" y="0"/>
              <a:chExt cx="405" cy="824"/>
            </a:xfrm>
          </p:grpSpPr>
          <p:sp>
            <p:nvSpPr>
              <p:cNvPr id="37928" name="Rectangle 6"/>
              <p:cNvSpPr>
                <a:spLocks noChangeArrowheads="1"/>
              </p:cNvSpPr>
              <p:nvPr/>
            </p:nvSpPr>
            <p:spPr bwMode="auto">
              <a:xfrm>
                <a:off x="43" y="0"/>
                <a:ext cx="319" cy="824"/>
              </a:xfrm>
              <a:prstGeom prst="rect">
                <a:avLst/>
              </a:prstGeom>
              <a:noFill/>
              <a:ln w="9525">
                <a:noFill/>
                <a:miter lim="800000"/>
                <a:headEnd/>
                <a:tailEnd/>
              </a:ln>
            </p:spPr>
            <p:txBody>
              <a:bodyPr anchor="ctr"/>
              <a:lstStyle/>
              <a:p>
                <a:pPr algn="ctr"/>
                <a:r>
                  <a:rPr lang="zh-CN" altLang="en-US" sz="1400" b="1">
                    <a:latin typeface="Times New Roman" pitchFamily="18" charset="0"/>
                  </a:rPr>
                  <a:t>级别编号</a:t>
                </a:r>
                <a:endParaRPr lang="zh-CN" altLang="en-US" sz="1400">
                  <a:latin typeface="Times New Roman" pitchFamily="18" charset="0"/>
                </a:endParaRPr>
              </a:p>
              <a:p>
                <a:pPr algn="ctr" eaLnBrk="0" hangingPunct="0"/>
                <a:endParaRPr lang="en-US" altLang="zh-CN" sz="1400">
                  <a:latin typeface="Arial" charset="0"/>
                </a:endParaRPr>
              </a:p>
            </p:txBody>
          </p:sp>
          <p:sp>
            <p:nvSpPr>
              <p:cNvPr id="37929" name="Rectangle 7"/>
              <p:cNvSpPr>
                <a:spLocks noChangeArrowheads="1"/>
              </p:cNvSpPr>
              <p:nvPr/>
            </p:nvSpPr>
            <p:spPr bwMode="auto">
              <a:xfrm>
                <a:off x="0" y="0"/>
                <a:ext cx="405" cy="824"/>
              </a:xfrm>
              <a:prstGeom prst="rect">
                <a:avLst/>
              </a:prstGeom>
              <a:noFill/>
              <a:ln w="7">
                <a:solidFill>
                  <a:srgbClr val="A0A0A0"/>
                </a:solidFill>
                <a:miter lim="800000"/>
                <a:headEnd/>
                <a:tailEnd/>
              </a:ln>
            </p:spPr>
            <p:txBody>
              <a:bodyPr wrap="none"/>
              <a:lstStyle/>
              <a:p>
                <a:endParaRPr lang="zh-CN" altLang="en-US"/>
              </a:p>
            </p:txBody>
          </p:sp>
        </p:grpSp>
        <p:grpSp>
          <p:nvGrpSpPr>
            <p:cNvPr id="37895" name="Group 8"/>
            <p:cNvGrpSpPr>
              <a:grpSpLocks/>
            </p:cNvGrpSpPr>
            <p:nvPr/>
          </p:nvGrpSpPr>
          <p:grpSpPr bwMode="auto">
            <a:xfrm>
              <a:off x="405" y="0"/>
              <a:ext cx="608" cy="824"/>
              <a:chOff x="405" y="0"/>
              <a:chExt cx="608" cy="824"/>
            </a:xfrm>
          </p:grpSpPr>
          <p:sp>
            <p:nvSpPr>
              <p:cNvPr id="37926" name="Rectangle 9"/>
              <p:cNvSpPr>
                <a:spLocks noChangeArrowheads="1"/>
              </p:cNvSpPr>
              <p:nvPr/>
            </p:nvSpPr>
            <p:spPr bwMode="auto">
              <a:xfrm>
                <a:off x="448" y="0"/>
                <a:ext cx="522" cy="824"/>
              </a:xfrm>
              <a:prstGeom prst="rect">
                <a:avLst/>
              </a:prstGeom>
              <a:noFill/>
              <a:ln w="9525">
                <a:noFill/>
                <a:miter lim="800000"/>
                <a:headEnd/>
                <a:tailEnd/>
              </a:ln>
            </p:spPr>
            <p:txBody>
              <a:bodyPr anchor="ctr"/>
              <a:lstStyle/>
              <a:p>
                <a:pPr algn="ctr"/>
                <a:r>
                  <a:rPr lang="zh-CN" altLang="en-US" sz="1400" b="1">
                    <a:latin typeface="Times New Roman" pitchFamily="18" charset="0"/>
                  </a:rPr>
                  <a:t>模块名称</a:t>
                </a:r>
                <a:endParaRPr lang="zh-CN" altLang="en-US" sz="1400">
                  <a:latin typeface="Times New Roman" pitchFamily="18" charset="0"/>
                </a:endParaRPr>
              </a:p>
              <a:p>
                <a:pPr algn="ctr" eaLnBrk="0" hangingPunct="0"/>
                <a:endParaRPr lang="en-US" altLang="zh-CN" sz="1400">
                  <a:latin typeface="Arial" charset="0"/>
                </a:endParaRPr>
              </a:p>
            </p:txBody>
          </p:sp>
          <p:sp>
            <p:nvSpPr>
              <p:cNvPr id="37927" name="Rectangle 10"/>
              <p:cNvSpPr>
                <a:spLocks noChangeArrowheads="1"/>
              </p:cNvSpPr>
              <p:nvPr/>
            </p:nvSpPr>
            <p:spPr bwMode="auto">
              <a:xfrm>
                <a:off x="405" y="0"/>
                <a:ext cx="608" cy="824"/>
              </a:xfrm>
              <a:prstGeom prst="rect">
                <a:avLst/>
              </a:prstGeom>
              <a:noFill/>
              <a:ln w="7">
                <a:solidFill>
                  <a:srgbClr val="A0A0A0"/>
                </a:solidFill>
                <a:miter lim="800000"/>
                <a:headEnd/>
                <a:tailEnd/>
              </a:ln>
            </p:spPr>
            <p:txBody>
              <a:bodyPr wrap="none"/>
              <a:lstStyle/>
              <a:p>
                <a:endParaRPr lang="zh-CN" altLang="en-US"/>
              </a:p>
            </p:txBody>
          </p:sp>
        </p:grpSp>
        <p:grpSp>
          <p:nvGrpSpPr>
            <p:cNvPr id="37896" name="Group 11"/>
            <p:cNvGrpSpPr>
              <a:grpSpLocks/>
            </p:cNvGrpSpPr>
            <p:nvPr/>
          </p:nvGrpSpPr>
          <p:grpSpPr bwMode="auto">
            <a:xfrm>
              <a:off x="1013" y="0"/>
              <a:ext cx="926" cy="824"/>
              <a:chOff x="1013" y="0"/>
              <a:chExt cx="926" cy="824"/>
            </a:xfrm>
          </p:grpSpPr>
          <p:sp>
            <p:nvSpPr>
              <p:cNvPr id="37924" name="Rectangle 12"/>
              <p:cNvSpPr>
                <a:spLocks noChangeArrowheads="1"/>
              </p:cNvSpPr>
              <p:nvPr/>
            </p:nvSpPr>
            <p:spPr bwMode="auto">
              <a:xfrm>
                <a:off x="1056" y="0"/>
                <a:ext cx="840" cy="824"/>
              </a:xfrm>
              <a:prstGeom prst="rect">
                <a:avLst/>
              </a:prstGeom>
              <a:noFill/>
              <a:ln w="9525">
                <a:noFill/>
                <a:miter lim="800000"/>
                <a:headEnd/>
                <a:tailEnd/>
              </a:ln>
            </p:spPr>
            <p:txBody>
              <a:bodyPr anchor="ctr"/>
              <a:lstStyle/>
              <a:p>
                <a:pPr algn="ctr"/>
                <a:r>
                  <a:rPr lang="zh-CN" altLang="en-US" sz="1400" b="1">
                    <a:latin typeface="Times New Roman" pitchFamily="18" charset="0"/>
                  </a:rPr>
                  <a:t>功能说明</a:t>
                </a:r>
                <a:endParaRPr lang="zh-CN" altLang="en-US" sz="1400">
                  <a:latin typeface="Times New Roman" pitchFamily="18" charset="0"/>
                </a:endParaRPr>
              </a:p>
              <a:p>
                <a:pPr algn="ctr" eaLnBrk="0" hangingPunct="0"/>
                <a:endParaRPr lang="en-US" altLang="zh-CN" sz="1400">
                  <a:latin typeface="Arial" charset="0"/>
                </a:endParaRPr>
              </a:p>
            </p:txBody>
          </p:sp>
          <p:sp>
            <p:nvSpPr>
              <p:cNvPr id="37925" name="Rectangle 13"/>
              <p:cNvSpPr>
                <a:spLocks noChangeArrowheads="1"/>
              </p:cNvSpPr>
              <p:nvPr/>
            </p:nvSpPr>
            <p:spPr bwMode="auto">
              <a:xfrm>
                <a:off x="1013" y="0"/>
                <a:ext cx="926" cy="824"/>
              </a:xfrm>
              <a:prstGeom prst="rect">
                <a:avLst/>
              </a:prstGeom>
              <a:noFill/>
              <a:ln w="7">
                <a:solidFill>
                  <a:srgbClr val="A0A0A0"/>
                </a:solidFill>
                <a:miter lim="800000"/>
                <a:headEnd/>
                <a:tailEnd/>
              </a:ln>
            </p:spPr>
            <p:txBody>
              <a:bodyPr wrap="none"/>
              <a:lstStyle/>
              <a:p>
                <a:endParaRPr lang="zh-CN" altLang="en-US"/>
              </a:p>
            </p:txBody>
          </p:sp>
        </p:grpSp>
        <p:grpSp>
          <p:nvGrpSpPr>
            <p:cNvPr id="37897" name="Group 14"/>
            <p:cNvGrpSpPr>
              <a:grpSpLocks/>
            </p:cNvGrpSpPr>
            <p:nvPr/>
          </p:nvGrpSpPr>
          <p:grpSpPr bwMode="auto">
            <a:xfrm>
              <a:off x="1939" y="0"/>
              <a:ext cx="536" cy="824"/>
              <a:chOff x="1939" y="0"/>
              <a:chExt cx="536" cy="824"/>
            </a:xfrm>
          </p:grpSpPr>
          <p:sp>
            <p:nvSpPr>
              <p:cNvPr id="37922" name="Rectangle 15"/>
              <p:cNvSpPr>
                <a:spLocks noChangeArrowheads="1"/>
              </p:cNvSpPr>
              <p:nvPr/>
            </p:nvSpPr>
            <p:spPr bwMode="auto">
              <a:xfrm>
                <a:off x="1982" y="0"/>
                <a:ext cx="450" cy="824"/>
              </a:xfrm>
              <a:prstGeom prst="rect">
                <a:avLst/>
              </a:prstGeom>
              <a:noFill/>
              <a:ln w="9525">
                <a:noFill/>
                <a:miter lim="800000"/>
                <a:headEnd/>
                <a:tailEnd/>
              </a:ln>
            </p:spPr>
            <p:txBody>
              <a:bodyPr anchor="ctr"/>
              <a:lstStyle/>
              <a:p>
                <a:pPr algn="ctr"/>
                <a:r>
                  <a:rPr lang="zh-CN" altLang="en-US" sz="1400" b="1">
                    <a:latin typeface="Times New Roman" pitchFamily="18" charset="0"/>
                  </a:rPr>
                  <a:t>子模块</a:t>
                </a:r>
                <a:endParaRPr lang="zh-CN" altLang="en-US" sz="1400">
                  <a:latin typeface="Times New Roman" pitchFamily="18" charset="0"/>
                </a:endParaRPr>
              </a:p>
              <a:p>
                <a:pPr algn="ctr" eaLnBrk="0" hangingPunct="0"/>
                <a:endParaRPr lang="en-US" altLang="zh-CN" sz="1400">
                  <a:latin typeface="Arial" charset="0"/>
                </a:endParaRPr>
              </a:p>
            </p:txBody>
          </p:sp>
          <p:sp>
            <p:nvSpPr>
              <p:cNvPr id="37923" name="Rectangle 16"/>
              <p:cNvSpPr>
                <a:spLocks noChangeArrowheads="1"/>
              </p:cNvSpPr>
              <p:nvPr/>
            </p:nvSpPr>
            <p:spPr bwMode="auto">
              <a:xfrm>
                <a:off x="1939" y="0"/>
                <a:ext cx="536" cy="824"/>
              </a:xfrm>
              <a:prstGeom prst="rect">
                <a:avLst/>
              </a:prstGeom>
              <a:noFill/>
              <a:ln w="7">
                <a:solidFill>
                  <a:srgbClr val="A0A0A0"/>
                </a:solidFill>
                <a:miter lim="800000"/>
                <a:headEnd/>
                <a:tailEnd/>
              </a:ln>
            </p:spPr>
            <p:txBody>
              <a:bodyPr wrap="none"/>
              <a:lstStyle/>
              <a:p>
                <a:endParaRPr lang="zh-CN" altLang="en-US"/>
              </a:p>
            </p:txBody>
          </p:sp>
        </p:grpSp>
        <p:grpSp>
          <p:nvGrpSpPr>
            <p:cNvPr id="37898" name="Group 17"/>
            <p:cNvGrpSpPr>
              <a:grpSpLocks/>
            </p:cNvGrpSpPr>
            <p:nvPr/>
          </p:nvGrpSpPr>
          <p:grpSpPr bwMode="auto">
            <a:xfrm>
              <a:off x="2475" y="0"/>
              <a:ext cx="734" cy="824"/>
              <a:chOff x="2475" y="0"/>
              <a:chExt cx="734" cy="824"/>
            </a:xfrm>
          </p:grpSpPr>
          <p:sp>
            <p:nvSpPr>
              <p:cNvPr id="37920" name="Rectangle 18"/>
              <p:cNvSpPr>
                <a:spLocks noChangeArrowheads="1"/>
              </p:cNvSpPr>
              <p:nvPr/>
            </p:nvSpPr>
            <p:spPr bwMode="auto">
              <a:xfrm>
                <a:off x="2518" y="0"/>
                <a:ext cx="648" cy="824"/>
              </a:xfrm>
              <a:prstGeom prst="rect">
                <a:avLst/>
              </a:prstGeom>
              <a:noFill/>
              <a:ln w="9525">
                <a:noFill/>
                <a:miter lim="800000"/>
                <a:headEnd/>
                <a:tailEnd/>
              </a:ln>
            </p:spPr>
            <p:txBody>
              <a:bodyPr anchor="ctr"/>
              <a:lstStyle/>
              <a:p>
                <a:pPr algn="ctr"/>
                <a:r>
                  <a:rPr lang="zh-CN" altLang="en-US" sz="1400" b="1">
                    <a:latin typeface="Times New Roman" pitchFamily="18" charset="0"/>
                  </a:rPr>
                  <a:t>操作步骤</a:t>
                </a:r>
                <a:endParaRPr lang="zh-CN" altLang="en-US" sz="1400">
                  <a:latin typeface="Times New Roman" pitchFamily="18" charset="0"/>
                </a:endParaRPr>
              </a:p>
              <a:p>
                <a:pPr algn="ctr" eaLnBrk="0" hangingPunct="0"/>
                <a:endParaRPr lang="en-US" altLang="zh-CN" sz="1400">
                  <a:latin typeface="Arial" charset="0"/>
                </a:endParaRPr>
              </a:p>
            </p:txBody>
          </p:sp>
          <p:sp>
            <p:nvSpPr>
              <p:cNvPr id="37921" name="Rectangle 19"/>
              <p:cNvSpPr>
                <a:spLocks noChangeArrowheads="1"/>
              </p:cNvSpPr>
              <p:nvPr/>
            </p:nvSpPr>
            <p:spPr bwMode="auto">
              <a:xfrm>
                <a:off x="2475" y="0"/>
                <a:ext cx="734" cy="824"/>
              </a:xfrm>
              <a:prstGeom prst="rect">
                <a:avLst/>
              </a:prstGeom>
              <a:noFill/>
              <a:ln w="7">
                <a:solidFill>
                  <a:srgbClr val="A0A0A0"/>
                </a:solidFill>
                <a:miter lim="800000"/>
                <a:headEnd/>
                <a:tailEnd/>
              </a:ln>
            </p:spPr>
            <p:txBody>
              <a:bodyPr wrap="none"/>
              <a:lstStyle/>
              <a:p>
                <a:endParaRPr lang="zh-CN" altLang="en-US"/>
              </a:p>
            </p:txBody>
          </p:sp>
        </p:grpSp>
        <p:grpSp>
          <p:nvGrpSpPr>
            <p:cNvPr id="37899" name="Group 20"/>
            <p:cNvGrpSpPr>
              <a:grpSpLocks/>
            </p:cNvGrpSpPr>
            <p:nvPr/>
          </p:nvGrpSpPr>
          <p:grpSpPr bwMode="auto">
            <a:xfrm>
              <a:off x="3209" y="0"/>
              <a:ext cx="662" cy="824"/>
              <a:chOff x="3209" y="0"/>
              <a:chExt cx="662" cy="824"/>
            </a:xfrm>
          </p:grpSpPr>
          <p:sp>
            <p:nvSpPr>
              <p:cNvPr id="37918" name="Rectangle 21"/>
              <p:cNvSpPr>
                <a:spLocks noChangeArrowheads="1"/>
              </p:cNvSpPr>
              <p:nvPr/>
            </p:nvSpPr>
            <p:spPr bwMode="auto">
              <a:xfrm>
                <a:off x="3252" y="0"/>
                <a:ext cx="576" cy="824"/>
              </a:xfrm>
              <a:prstGeom prst="rect">
                <a:avLst/>
              </a:prstGeom>
              <a:noFill/>
              <a:ln w="9525">
                <a:noFill/>
                <a:miter lim="800000"/>
                <a:headEnd/>
                <a:tailEnd/>
              </a:ln>
            </p:spPr>
            <p:txBody>
              <a:bodyPr anchor="ctr"/>
              <a:lstStyle/>
              <a:p>
                <a:pPr algn="ctr"/>
                <a:r>
                  <a:rPr lang="zh-CN" altLang="en-US" sz="1400" b="1">
                    <a:latin typeface="Times New Roman" pitchFamily="18" charset="0"/>
                  </a:rPr>
                  <a:t>操纵数据</a:t>
                </a:r>
                <a:endParaRPr lang="zh-CN" altLang="en-US" sz="1400">
                  <a:latin typeface="Times New Roman" pitchFamily="18" charset="0"/>
                </a:endParaRPr>
              </a:p>
              <a:p>
                <a:pPr algn="ctr" eaLnBrk="0" hangingPunct="0"/>
                <a:endParaRPr lang="en-US" altLang="zh-CN" sz="1400">
                  <a:latin typeface="Arial" charset="0"/>
                </a:endParaRPr>
              </a:p>
            </p:txBody>
          </p:sp>
          <p:sp>
            <p:nvSpPr>
              <p:cNvPr id="37919" name="Rectangle 22"/>
              <p:cNvSpPr>
                <a:spLocks noChangeArrowheads="1"/>
              </p:cNvSpPr>
              <p:nvPr/>
            </p:nvSpPr>
            <p:spPr bwMode="auto">
              <a:xfrm>
                <a:off x="3209" y="0"/>
                <a:ext cx="662" cy="824"/>
              </a:xfrm>
              <a:prstGeom prst="rect">
                <a:avLst/>
              </a:prstGeom>
              <a:noFill/>
              <a:ln w="7">
                <a:solidFill>
                  <a:srgbClr val="A0A0A0"/>
                </a:solidFill>
                <a:miter lim="800000"/>
                <a:headEnd/>
                <a:tailEnd/>
              </a:ln>
            </p:spPr>
            <p:txBody>
              <a:bodyPr wrap="none"/>
              <a:lstStyle/>
              <a:p>
                <a:endParaRPr lang="zh-CN" altLang="en-US"/>
              </a:p>
            </p:txBody>
          </p:sp>
        </p:grpSp>
        <p:grpSp>
          <p:nvGrpSpPr>
            <p:cNvPr id="37900" name="Group 23"/>
            <p:cNvGrpSpPr>
              <a:grpSpLocks/>
            </p:cNvGrpSpPr>
            <p:nvPr/>
          </p:nvGrpSpPr>
          <p:grpSpPr bwMode="auto">
            <a:xfrm>
              <a:off x="0" y="824"/>
              <a:ext cx="405" cy="2298"/>
              <a:chOff x="0" y="824"/>
              <a:chExt cx="405" cy="2298"/>
            </a:xfrm>
          </p:grpSpPr>
          <p:sp>
            <p:nvSpPr>
              <p:cNvPr id="37916" name="Rectangle 24"/>
              <p:cNvSpPr>
                <a:spLocks noChangeArrowheads="1"/>
              </p:cNvSpPr>
              <p:nvPr/>
            </p:nvSpPr>
            <p:spPr bwMode="auto">
              <a:xfrm>
                <a:off x="43" y="824"/>
                <a:ext cx="319" cy="2298"/>
              </a:xfrm>
              <a:prstGeom prst="rect">
                <a:avLst/>
              </a:prstGeom>
              <a:noFill/>
              <a:ln w="9525">
                <a:noFill/>
                <a:miter lim="800000"/>
                <a:headEnd/>
                <a:tailEnd/>
              </a:ln>
            </p:spPr>
            <p:txBody>
              <a:bodyPr/>
              <a:lstStyle/>
              <a:p>
                <a:pPr algn="just"/>
                <a:r>
                  <a:rPr lang="en-US" altLang="zh-CN" sz="1800">
                    <a:latin typeface="Arial" charset="0"/>
                  </a:rPr>
                  <a:t>01</a:t>
                </a:r>
              </a:p>
              <a:p>
                <a:pPr algn="just" eaLnBrk="0" hangingPunct="0"/>
                <a:endParaRPr lang="en-US" altLang="zh-CN" sz="1800">
                  <a:latin typeface="Arial" charset="0"/>
                </a:endParaRPr>
              </a:p>
            </p:txBody>
          </p:sp>
          <p:sp>
            <p:nvSpPr>
              <p:cNvPr id="37917" name="Rectangle 25"/>
              <p:cNvSpPr>
                <a:spLocks noChangeArrowheads="1"/>
              </p:cNvSpPr>
              <p:nvPr/>
            </p:nvSpPr>
            <p:spPr bwMode="auto">
              <a:xfrm>
                <a:off x="0" y="824"/>
                <a:ext cx="405" cy="2298"/>
              </a:xfrm>
              <a:prstGeom prst="rect">
                <a:avLst/>
              </a:prstGeom>
              <a:noFill/>
              <a:ln w="7">
                <a:solidFill>
                  <a:srgbClr val="A0A0A0"/>
                </a:solidFill>
                <a:miter lim="800000"/>
                <a:headEnd/>
                <a:tailEnd/>
              </a:ln>
            </p:spPr>
            <p:txBody>
              <a:bodyPr wrap="none"/>
              <a:lstStyle/>
              <a:p>
                <a:endParaRPr lang="zh-CN" altLang="en-US"/>
              </a:p>
            </p:txBody>
          </p:sp>
        </p:grpSp>
        <p:grpSp>
          <p:nvGrpSpPr>
            <p:cNvPr id="37901" name="Group 26"/>
            <p:cNvGrpSpPr>
              <a:grpSpLocks/>
            </p:cNvGrpSpPr>
            <p:nvPr/>
          </p:nvGrpSpPr>
          <p:grpSpPr bwMode="auto">
            <a:xfrm>
              <a:off x="405" y="824"/>
              <a:ext cx="608" cy="2298"/>
              <a:chOff x="405" y="824"/>
              <a:chExt cx="608" cy="2298"/>
            </a:xfrm>
          </p:grpSpPr>
          <p:sp>
            <p:nvSpPr>
              <p:cNvPr id="37914" name="Rectangle 27"/>
              <p:cNvSpPr>
                <a:spLocks noChangeArrowheads="1"/>
              </p:cNvSpPr>
              <p:nvPr/>
            </p:nvSpPr>
            <p:spPr bwMode="auto">
              <a:xfrm>
                <a:off x="448" y="824"/>
                <a:ext cx="522" cy="2298"/>
              </a:xfrm>
              <a:prstGeom prst="rect">
                <a:avLst/>
              </a:prstGeom>
              <a:noFill/>
              <a:ln w="9525">
                <a:noFill/>
                <a:miter lim="800000"/>
                <a:headEnd/>
                <a:tailEnd/>
              </a:ln>
            </p:spPr>
            <p:txBody>
              <a:bodyPr/>
              <a:lstStyle/>
              <a:p>
                <a:pPr algn="ctr"/>
                <a:r>
                  <a:rPr lang="zh-CN" altLang="en-US" sz="1800">
                    <a:latin typeface="Times New Roman" pitchFamily="18" charset="0"/>
                  </a:rPr>
                  <a:t>用户登录子模块</a:t>
                </a:r>
              </a:p>
              <a:p>
                <a:pPr algn="ctr" eaLnBrk="0" hangingPunct="0"/>
                <a:endParaRPr lang="en-US" altLang="zh-CN" sz="1800">
                  <a:latin typeface="Arial" charset="0"/>
                </a:endParaRPr>
              </a:p>
            </p:txBody>
          </p:sp>
          <p:sp>
            <p:nvSpPr>
              <p:cNvPr id="37915" name="Rectangle 28"/>
              <p:cNvSpPr>
                <a:spLocks noChangeArrowheads="1"/>
              </p:cNvSpPr>
              <p:nvPr/>
            </p:nvSpPr>
            <p:spPr bwMode="auto">
              <a:xfrm>
                <a:off x="405" y="824"/>
                <a:ext cx="608" cy="2298"/>
              </a:xfrm>
              <a:prstGeom prst="rect">
                <a:avLst/>
              </a:prstGeom>
              <a:noFill/>
              <a:ln w="7">
                <a:solidFill>
                  <a:srgbClr val="A0A0A0"/>
                </a:solidFill>
                <a:miter lim="800000"/>
                <a:headEnd/>
                <a:tailEnd/>
              </a:ln>
            </p:spPr>
            <p:txBody>
              <a:bodyPr wrap="none"/>
              <a:lstStyle/>
              <a:p>
                <a:endParaRPr lang="zh-CN" altLang="en-US"/>
              </a:p>
            </p:txBody>
          </p:sp>
        </p:grpSp>
        <p:grpSp>
          <p:nvGrpSpPr>
            <p:cNvPr id="37902" name="Group 29"/>
            <p:cNvGrpSpPr>
              <a:grpSpLocks/>
            </p:cNvGrpSpPr>
            <p:nvPr/>
          </p:nvGrpSpPr>
          <p:grpSpPr bwMode="auto">
            <a:xfrm>
              <a:off x="1013" y="824"/>
              <a:ext cx="926" cy="2298"/>
              <a:chOff x="1013" y="824"/>
              <a:chExt cx="926" cy="2298"/>
            </a:xfrm>
          </p:grpSpPr>
          <p:sp>
            <p:nvSpPr>
              <p:cNvPr id="37912" name="Rectangle 30"/>
              <p:cNvSpPr>
                <a:spLocks noChangeArrowheads="1"/>
              </p:cNvSpPr>
              <p:nvPr/>
            </p:nvSpPr>
            <p:spPr bwMode="auto">
              <a:xfrm>
                <a:off x="1056" y="824"/>
                <a:ext cx="840" cy="2298"/>
              </a:xfrm>
              <a:prstGeom prst="rect">
                <a:avLst/>
              </a:prstGeom>
              <a:noFill/>
              <a:ln w="9525">
                <a:noFill/>
                <a:miter lim="800000"/>
                <a:headEnd/>
                <a:tailEnd/>
              </a:ln>
            </p:spPr>
            <p:txBody>
              <a:bodyPr/>
              <a:lstStyle/>
              <a:p>
                <a:pPr algn="just"/>
                <a:r>
                  <a:rPr lang="en-US" altLang="zh-CN" sz="1800" dirty="0">
                    <a:latin typeface="Arial" charset="0"/>
                  </a:rPr>
                  <a:t>1.</a:t>
                </a:r>
                <a:r>
                  <a:rPr lang="zh-CN" altLang="en-US" sz="1800" dirty="0">
                    <a:latin typeface="Times New Roman" pitchFamily="18" charset="0"/>
                  </a:rPr>
                  <a:t>通过用户名和用户口令来控制该系统的合法用户及其相应的权限。</a:t>
                </a:r>
              </a:p>
              <a:p>
                <a:pPr algn="just" eaLnBrk="0" hangingPunct="0"/>
                <a:r>
                  <a:rPr lang="en-US" altLang="zh-CN" sz="1800" dirty="0">
                    <a:latin typeface="Arial" charset="0"/>
                  </a:rPr>
                  <a:t>2.</a:t>
                </a:r>
                <a:r>
                  <a:rPr lang="zh-CN" altLang="en-US" sz="1800" dirty="0">
                    <a:latin typeface="Times New Roman" pitchFamily="18" charset="0"/>
                  </a:rPr>
                  <a:t>用户分高级用户和普通用户两类，高级用户</a:t>
                </a:r>
                <a:r>
                  <a:rPr lang="zh-CN" altLang="en-US" sz="1800" dirty="0" smtClean="0">
                    <a:latin typeface="Times New Roman" pitchFamily="18" charset="0"/>
                  </a:rPr>
                  <a:t>为综合科工作人员</a:t>
                </a:r>
                <a:r>
                  <a:rPr lang="zh-CN" altLang="en-US" sz="1800" dirty="0">
                    <a:latin typeface="Times New Roman" pitchFamily="18" charset="0"/>
                  </a:rPr>
                  <a:t>，普通用户</a:t>
                </a:r>
                <a:r>
                  <a:rPr lang="zh-CN" altLang="en-US" sz="1800" dirty="0" smtClean="0">
                    <a:latin typeface="Times New Roman" pitchFamily="18" charset="0"/>
                  </a:rPr>
                  <a:t>包括销售科工作人员</a:t>
                </a:r>
                <a:r>
                  <a:rPr lang="zh-CN" altLang="en-US" sz="1800" dirty="0">
                    <a:latin typeface="Times New Roman" pitchFamily="18" charset="0"/>
                  </a:rPr>
                  <a:t>和</a:t>
                </a:r>
                <a:r>
                  <a:rPr lang="zh-CN" altLang="en-US" sz="1800" dirty="0" smtClean="0">
                    <a:latin typeface="Times New Roman" pitchFamily="18" charset="0"/>
                  </a:rPr>
                  <a:t>各销售员</a:t>
                </a:r>
                <a:endParaRPr lang="zh-CN" altLang="en-US" sz="1800" dirty="0">
                  <a:latin typeface="Times New Roman" pitchFamily="18" charset="0"/>
                </a:endParaRPr>
              </a:p>
              <a:p>
                <a:pPr algn="just" eaLnBrk="0" hangingPunct="0"/>
                <a:endParaRPr lang="en-US" altLang="zh-CN" sz="1800" dirty="0">
                  <a:latin typeface="Arial" charset="0"/>
                </a:endParaRPr>
              </a:p>
            </p:txBody>
          </p:sp>
          <p:sp>
            <p:nvSpPr>
              <p:cNvPr id="37913" name="Rectangle 31"/>
              <p:cNvSpPr>
                <a:spLocks noChangeArrowheads="1"/>
              </p:cNvSpPr>
              <p:nvPr/>
            </p:nvSpPr>
            <p:spPr bwMode="auto">
              <a:xfrm>
                <a:off x="1013" y="824"/>
                <a:ext cx="926" cy="2298"/>
              </a:xfrm>
              <a:prstGeom prst="rect">
                <a:avLst/>
              </a:prstGeom>
              <a:noFill/>
              <a:ln w="7">
                <a:solidFill>
                  <a:srgbClr val="A0A0A0"/>
                </a:solidFill>
                <a:miter lim="800000"/>
                <a:headEnd/>
                <a:tailEnd/>
              </a:ln>
            </p:spPr>
            <p:txBody>
              <a:bodyPr wrap="none"/>
              <a:lstStyle/>
              <a:p>
                <a:endParaRPr lang="zh-CN" altLang="en-US"/>
              </a:p>
            </p:txBody>
          </p:sp>
        </p:grpSp>
        <p:grpSp>
          <p:nvGrpSpPr>
            <p:cNvPr id="37903" name="Group 32"/>
            <p:cNvGrpSpPr>
              <a:grpSpLocks/>
            </p:cNvGrpSpPr>
            <p:nvPr/>
          </p:nvGrpSpPr>
          <p:grpSpPr bwMode="auto">
            <a:xfrm>
              <a:off x="1939" y="824"/>
              <a:ext cx="536" cy="2298"/>
              <a:chOff x="1939" y="824"/>
              <a:chExt cx="536" cy="2298"/>
            </a:xfrm>
          </p:grpSpPr>
          <p:sp>
            <p:nvSpPr>
              <p:cNvPr id="37910" name="Rectangle 33"/>
              <p:cNvSpPr>
                <a:spLocks noChangeArrowheads="1"/>
              </p:cNvSpPr>
              <p:nvPr/>
            </p:nvSpPr>
            <p:spPr bwMode="auto">
              <a:xfrm>
                <a:off x="1982" y="824"/>
                <a:ext cx="450" cy="2298"/>
              </a:xfrm>
              <a:prstGeom prst="rect">
                <a:avLst/>
              </a:prstGeom>
              <a:noFill/>
              <a:ln w="9525">
                <a:noFill/>
                <a:miter lim="800000"/>
                <a:headEnd/>
                <a:tailEnd/>
              </a:ln>
            </p:spPr>
            <p:txBody>
              <a:bodyPr anchor="ctr"/>
              <a:lstStyle/>
              <a:p>
                <a:pPr algn="just"/>
                <a:r>
                  <a:rPr lang="en-US" altLang="zh-CN" sz="1400">
                    <a:latin typeface="Times New Roman" pitchFamily="18" charset="0"/>
                  </a:rPr>
                  <a:t> </a:t>
                </a:r>
                <a:endParaRPr lang="en-US" altLang="zh-CN" sz="1400">
                  <a:latin typeface="Arial" charset="0"/>
                </a:endParaRPr>
              </a:p>
              <a:p>
                <a:pPr algn="just" eaLnBrk="0" hangingPunct="0"/>
                <a:endParaRPr lang="en-US" altLang="zh-CN" sz="1400">
                  <a:latin typeface="Arial" charset="0"/>
                </a:endParaRPr>
              </a:p>
            </p:txBody>
          </p:sp>
          <p:sp>
            <p:nvSpPr>
              <p:cNvPr id="37911" name="Rectangle 34"/>
              <p:cNvSpPr>
                <a:spLocks noChangeArrowheads="1"/>
              </p:cNvSpPr>
              <p:nvPr/>
            </p:nvSpPr>
            <p:spPr bwMode="auto">
              <a:xfrm>
                <a:off x="1939" y="824"/>
                <a:ext cx="536" cy="2298"/>
              </a:xfrm>
              <a:prstGeom prst="rect">
                <a:avLst/>
              </a:prstGeom>
              <a:noFill/>
              <a:ln w="7">
                <a:solidFill>
                  <a:srgbClr val="A0A0A0"/>
                </a:solidFill>
                <a:miter lim="800000"/>
                <a:headEnd/>
                <a:tailEnd/>
              </a:ln>
            </p:spPr>
            <p:txBody>
              <a:bodyPr wrap="none"/>
              <a:lstStyle/>
              <a:p>
                <a:endParaRPr lang="zh-CN" altLang="en-US"/>
              </a:p>
            </p:txBody>
          </p:sp>
        </p:grpSp>
        <p:grpSp>
          <p:nvGrpSpPr>
            <p:cNvPr id="37904" name="Group 35"/>
            <p:cNvGrpSpPr>
              <a:grpSpLocks/>
            </p:cNvGrpSpPr>
            <p:nvPr/>
          </p:nvGrpSpPr>
          <p:grpSpPr bwMode="auto">
            <a:xfrm>
              <a:off x="2475" y="824"/>
              <a:ext cx="734" cy="2298"/>
              <a:chOff x="2475" y="824"/>
              <a:chExt cx="734" cy="2298"/>
            </a:xfrm>
          </p:grpSpPr>
          <p:sp>
            <p:nvSpPr>
              <p:cNvPr id="37908" name="Rectangle 36"/>
              <p:cNvSpPr>
                <a:spLocks noChangeArrowheads="1"/>
              </p:cNvSpPr>
              <p:nvPr/>
            </p:nvSpPr>
            <p:spPr bwMode="auto">
              <a:xfrm>
                <a:off x="2518" y="824"/>
                <a:ext cx="648" cy="2298"/>
              </a:xfrm>
              <a:prstGeom prst="rect">
                <a:avLst/>
              </a:prstGeom>
              <a:noFill/>
              <a:ln w="9525">
                <a:noFill/>
                <a:miter lim="800000"/>
                <a:headEnd/>
                <a:tailEnd/>
              </a:ln>
            </p:spPr>
            <p:txBody>
              <a:bodyPr/>
              <a:lstStyle/>
              <a:p>
                <a:pPr algn="just"/>
                <a:r>
                  <a:rPr lang="en-US" altLang="zh-CN" sz="1800" dirty="0">
                    <a:latin typeface="Arial" charset="0"/>
                  </a:rPr>
                  <a:t>1.</a:t>
                </a:r>
                <a:r>
                  <a:rPr lang="zh-CN" altLang="en-US" sz="1800" dirty="0">
                    <a:latin typeface="Times New Roman" pitchFamily="18" charset="0"/>
                  </a:rPr>
                  <a:t>选择用户名；</a:t>
                </a:r>
              </a:p>
              <a:p>
                <a:pPr algn="just" eaLnBrk="0" hangingPunct="0"/>
                <a:r>
                  <a:rPr lang="en-US" altLang="zh-CN" sz="1800" dirty="0">
                    <a:latin typeface="Arial" charset="0"/>
                  </a:rPr>
                  <a:t>2.</a:t>
                </a:r>
                <a:r>
                  <a:rPr lang="zh-CN" altLang="en-US" sz="1800" dirty="0">
                    <a:latin typeface="Times New Roman" pitchFamily="18" charset="0"/>
                  </a:rPr>
                  <a:t>输入相应口令；</a:t>
                </a:r>
              </a:p>
              <a:p>
                <a:pPr algn="just" eaLnBrk="0" hangingPunct="0"/>
                <a:r>
                  <a:rPr lang="en-US" altLang="zh-CN" sz="1800" dirty="0">
                    <a:latin typeface="Arial" charset="0"/>
                  </a:rPr>
                  <a:t>3.</a:t>
                </a:r>
                <a:r>
                  <a:rPr lang="zh-CN" altLang="en-US" sz="1800" dirty="0">
                    <a:latin typeface="Times New Roman" pitchFamily="18" charset="0"/>
                  </a:rPr>
                  <a:t>系统判断该用户的合法性以及相应权限，并进入相应操作界面</a:t>
                </a:r>
              </a:p>
              <a:p>
                <a:pPr algn="just" eaLnBrk="0" hangingPunct="0"/>
                <a:endParaRPr lang="en-US" altLang="zh-CN" sz="1800" dirty="0">
                  <a:latin typeface="Arial" charset="0"/>
                </a:endParaRPr>
              </a:p>
            </p:txBody>
          </p:sp>
          <p:sp>
            <p:nvSpPr>
              <p:cNvPr id="37909" name="Rectangle 37"/>
              <p:cNvSpPr>
                <a:spLocks noChangeArrowheads="1"/>
              </p:cNvSpPr>
              <p:nvPr/>
            </p:nvSpPr>
            <p:spPr bwMode="auto">
              <a:xfrm>
                <a:off x="2475" y="824"/>
                <a:ext cx="734" cy="2298"/>
              </a:xfrm>
              <a:prstGeom prst="rect">
                <a:avLst/>
              </a:prstGeom>
              <a:noFill/>
              <a:ln w="7">
                <a:solidFill>
                  <a:srgbClr val="A0A0A0"/>
                </a:solidFill>
                <a:miter lim="800000"/>
                <a:headEnd/>
                <a:tailEnd/>
              </a:ln>
            </p:spPr>
            <p:txBody>
              <a:bodyPr wrap="none"/>
              <a:lstStyle/>
              <a:p>
                <a:endParaRPr lang="zh-CN" altLang="en-US"/>
              </a:p>
            </p:txBody>
          </p:sp>
        </p:grpSp>
        <p:grpSp>
          <p:nvGrpSpPr>
            <p:cNvPr id="37905" name="Group 38"/>
            <p:cNvGrpSpPr>
              <a:grpSpLocks/>
            </p:cNvGrpSpPr>
            <p:nvPr/>
          </p:nvGrpSpPr>
          <p:grpSpPr bwMode="auto">
            <a:xfrm>
              <a:off x="3209" y="824"/>
              <a:ext cx="662" cy="2298"/>
              <a:chOff x="3209" y="824"/>
              <a:chExt cx="662" cy="2298"/>
            </a:xfrm>
          </p:grpSpPr>
          <p:sp>
            <p:nvSpPr>
              <p:cNvPr id="37906" name="Rectangle 39"/>
              <p:cNvSpPr>
                <a:spLocks noChangeArrowheads="1"/>
              </p:cNvSpPr>
              <p:nvPr/>
            </p:nvSpPr>
            <p:spPr bwMode="auto">
              <a:xfrm>
                <a:off x="3252" y="824"/>
                <a:ext cx="576" cy="2298"/>
              </a:xfrm>
              <a:prstGeom prst="rect">
                <a:avLst/>
              </a:prstGeom>
              <a:noFill/>
              <a:ln w="9525">
                <a:noFill/>
                <a:miter lim="800000"/>
                <a:headEnd/>
                <a:tailEnd/>
              </a:ln>
            </p:spPr>
            <p:txBody>
              <a:bodyPr/>
              <a:lstStyle/>
              <a:p>
                <a:pPr algn="just"/>
                <a:r>
                  <a:rPr lang="zh-CN" altLang="en-US" sz="1800" dirty="0">
                    <a:latin typeface="Times New Roman" pitchFamily="18" charset="0"/>
                  </a:rPr>
                  <a:t>系统用户功能权限表（**）</a:t>
                </a:r>
              </a:p>
              <a:p>
                <a:pPr algn="just" eaLnBrk="0" hangingPunct="0"/>
                <a:endParaRPr lang="en-US" altLang="zh-CN" sz="1800" dirty="0">
                  <a:latin typeface="Arial" charset="0"/>
                </a:endParaRPr>
              </a:p>
            </p:txBody>
          </p:sp>
          <p:sp>
            <p:nvSpPr>
              <p:cNvPr id="37907" name="Rectangle 40"/>
              <p:cNvSpPr>
                <a:spLocks noChangeArrowheads="1"/>
              </p:cNvSpPr>
              <p:nvPr/>
            </p:nvSpPr>
            <p:spPr bwMode="auto">
              <a:xfrm>
                <a:off x="3209" y="824"/>
                <a:ext cx="662" cy="2298"/>
              </a:xfrm>
              <a:prstGeom prst="rect">
                <a:avLst/>
              </a:prstGeom>
              <a:noFill/>
              <a:ln w="7">
                <a:solidFill>
                  <a:srgbClr val="A0A0A0"/>
                </a:solidFill>
                <a:miter lim="800000"/>
                <a:headEnd/>
                <a:tailEnd/>
              </a:ln>
            </p:spPr>
            <p:txBody>
              <a:bodyPr wrap="none"/>
              <a:lstStyle/>
              <a:p>
                <a:endParaRPr lang="zh-CN" altLang="en-US"/>
              </a:p>
            </p:txBody>
          </p:sp>
        </p:grpSp>
      </p:grpSp>
      <p:sp>
        <p:nvSpPr>
          <p:cNvPr id="37892" name="Rectangle 41"/>
          <p:cNvSpPr>
            <a:spLocks noChangeArrowheads="1"/>
          </p:cNvSpPr>
          <p:nvPr/>
        </p:nvSpPr>
        <p:spPr bwMode="auto">
          <a:xfrm>
            <a:off x="428625" y="1000125"/>
            <a:ext cx="8501063" cy="5643563"/>
          </a:xfrm>
          <a:prstGeom prst="rect">
            <a:avLst/>
          </a:prstGeom>
          <a:noFill/>
          <a:ln w="9525">
            <a:solidFill>
              <a:srgbClr val="A0A0A0"/>
            </a:solidFill>
            <a:miter lim="800000"/>
            <a:headEnd/>
            <a:tailEnd/>
          </a:ln>
        </p:spPr>
        <p:txBody>
          <a:bodyPr wrap="none"/>
          <a:lstStyle/>
          <a:p>
            <a:endParaRPr lang="zh-CN" altLang="en-US"/>
          </a:p>
        </p:txBody>
      </p:sp>
      <p:sp>
        <p:nvSpPr>
          <p:cNvPr id="41" name="灯片编号占位符 40"/>
          <p:cNvSpPr>
            <a:spLocks noGrp="1"/>
          </p:cNvSpPr>
          <p:nvPr>
            <p:ph type="sldNum" sz="quarter" idx="12"/>
          </p:nvPr>
        </p:nvSpPr>
        <p:spPr/>
        <p:txBody>
          <a:bodyPr/>
          <a:lstStyle/>
          <a:p>
            <a:pPr>
              <a:defRPr/>
            </a:pPr>
            <a:fld id="{24F974AB-DF50-4C7F-8F68-C06FB10821CB}" type="slidenum">
              <a:rPr lang="en-US" altLang="zh-CN" smtClean="0"/>
              <a:pPr>
                <a:defRPr/>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9552" y="473646"/>
            <a:ext cx="8229600" cy="651098"/>
          </a:xfrm>
        </p:spPr>
        <p:txBody>
          <a:bodyPr/>
          <a:lstStyle/>
          <a:p>
            <a:r>
              <a:rPr lang="zh-CN" altLang="en-US" sz="3200" dirty="0" smtClean="0">
                <a:latin typeface="+mn-ea"/>
                <a:ea typeface="+mn-ea"/>
              </a:rPr>
              <a:t>需求说明文档（部分举例）</a:t>
            </a:r>
            <a:endParaRPr lang="zh-CN" altLang="en-US" sz="3200" dirty="0">
              <a:latin typeface="+mn-ea"/>
              <a:ea typeface="+mn-ea"/>
            </a:endParaRPr>
          </a:p>
        </p:txBody>
      </p:sp>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27</a:t>
            </a:fld>
            <a:endParaRPr lang="en-US" altLang="zh-CN"/>
          </a:p>
        </p:txBody>
      </p:sp>
      <p:grpSp>
        <p:nvGrpSpPr>
          <p:cNvPr id="5" name="Group 4"/>
          <p:cNvGrpSpPr>
            <a:grpSpLocks/>
          </p:cNvGrpSpPr>
          <p:nvPr/>
        </p:nvGrpSpPr>
        <p:grpSpPr bwMode="auto">
          <a:xfrm>
            <a:off x="500063" y="1071563"/>
            <a:ext cx="8358187" cy="5500687"/>
            <a:chOff x="0" y="0"/>
            <a:chExt cx="3871" cy="3122"/>
          </a:xfrm>
        </p:grpSpPr>
        <p:grpSp>
          <p:nvGrpSpPr>
            <p:cNvPr id="6" name="Group 5"/>
            <p:cNvGrpSpPr>
              <a:grpSpLocks/>
            </p:cNvGrpSpPr>
            <p:nvPr/>
          </p:nvGrpSpPr>
          <p:grpSpPr bwMode="auto">
            <a:xfrm>
              <a:off x="0" y="0"/>
              <a:ext cx="405" cy="824"/>
              <a:chOff x="0" y="0"/>
              <a:chExt cx="405" cy="824"/>
            </a:xfrm>
          </p:grpSpPr>
          <p:sp>
            <p:nvSpPr>
              <p:cNvPr id="40" name="Rectangle 6"/>
              <p:cNvSpPr>
                <a:spLocks noChangeArrowheads="1"/>
              </p:cNvSpPr>
              <p:nvPr/>
            </p:nvSpPr>
            <p:spPr bwMode="auto">
              <a:xfrm>
                <a:off x="43" y="0"/>
                <a:ext cx="319" cy="824"/>
              </a:xfrm>
              <a:prstGeom prst="rect">
                <a:avLst/>
              </a:prstGeom>
              <a:noFill/>
              <a:ln w="9525">
                <a:noFill/>
                <a:miter lim="800000"/>
                <a:headEnd/>
                <a:tailEnd/>
              </a:ln>
            </p:spPr>
            <p:txBody>
              <a:bodyPr anchor="ctr"/>
              <a:lstStyle/>
              <a:p>
                <a:pPr algn="ctr"/>
                <a:r>
                  <a:rPr lang="zh-CN" altLang="en-US" sz="1400" b="1">
                    <a:latin typeface="Times New Roman" pitchFamily="18" charset="0"/>
                  </a:rPr>
                  <a:t>级别编号</a:t>
                </a:r>
                <a:endParaRPr lang="zh-CN" altLang="en-US" sz="1400">
                  <a:latin typeface="Times New Roman" pitchFamily="18" charset="0"/>
                </a:endParaRPr>
              </a:p>
              <a:p>
                <a:pPr algn="ctr" eaLnBrk="0" hangingPunct="0"/>
                <a:endParaRPr lang="en-US" altLang="zh-CN" sz="1400">
                  <a:latin typeface="Arial" charset="0"/>
                </a:endParaRPr>
              </a:p>
            </p:txBody>
          </p:sp>
          <p:sp>
            <p:nvSpPr>
              <p:cNvPr id="41" name="Rectangle 7"/>
              <p:cNvSpPr>
                <a:spLocks noChangeArrowheads="1"/>
              </p:cNvSpPr>
              <p:nvPr/>
            </p:nvSpPr>
            <p:spPr bwMode="auto">
              <a:xfrm>
                <a:off x="0" y="0"/>
                <a:ext cx="405" cy="824"/>
              </a:xfrm>
              <a:prstGeom prst="rect">
                <a:avLst/>
              </a:prstGeom>
              <a:noFill/>
              <a:ln w="7">
                <a:solidFill>
                  <a:srgbClr val="A0A0A0"/>
                </a:solidFill>
                <a:miter lim="800000"/>
                <a:headEnd/>
                <a:tailEnd/>
              </a:ln>
            </p:spPr>
            <p:txBody>
              <a:bodyPr wrap="none"/>
              <a:lstStyle/>
              <a:p>
                <a:endParaRPr lang="zh-CN" altLang="en-US"/>
              </a:p>
            </p:txBody>
          </p:sp>
        </p:grpSp>
        <p:grpSp>
          <p:nvGrpSpPr>
            <p:cNvPr id="7" name="Group 8"/>
            <p:cNvGrpSpPr>
              <a:grpSpLocks/>
            </p:cNvGrpSpPr>
            <p:nvPr/>
          </p:nvGrpSpPr>
          <p:grpSpPr bwMode="auto">
            <a:xfrm>
              <a:off x="405" y="0"/>
              <a:ext cx="608" cy="824"/>
              <a:chOff x="405" y="0"/>
              <a:chExt cx="608" cy="824"/>
            </a:xfrm>
          </p:grpSpPr>
          <p:sp>
            <p:nvSpPr>
              <p:cNvPr id="38" name="Rectangle 9"/>
              <p:cNvSpPr>
                <a:spLocks noChangeArrowheads="1"/>
              </p:cNvSpPr>
              <p:nvPr/>
            </p:nvSpPr>
            <p:spPr bwMode="auto">
              <a:xfrm>
                <a:off x="448" y="0"/>
                <a:ext cx="522" cy="824"/>
              </a:xfrm>
              <a:prstGeom prst="rect">
                <a:avLst/>
              </a:prstGeom>
              <a:noFill/>
              <a:ln w="9525">
                <a:noFill/>
                <a:miter lim="800000"/>
                <a:headEnd/>
                <a:tailEnd/>
              </a:ln>
            </p:spPr>
            <p:txBody>
              <a:bodyPr anchor="ctr"/>
              <a:lstStyle/>
              <a:p>
                <a:pPr algn="ctr"/>
                <a:r>
                  <a:rPr lang="zh-CN" altLang="en-US" sz="1400" b="1">
                    <a:latin typeface="Times New Roman" pitchFamily="18" charset="0"/>
                  </a:rPr>
                  <a:t>模块名称</a:t>
                </a:r>
                <a:endParaRPr lang="zh-CN" altLang="en-US" sz="1400">
                  <a:latin typeface="Times New Roman" pitchFamily="18" charset="0"/>
                </a:endParaRPr>
              </a:p>
              <a:p>
                <a:pPr algn="ctr" eaLnBrk="0" hangingPunct="0"/>
                <a:endParaRPr lang="en-US" altLang="zh-CN" sz="1400">
                  <a:latin typeface="Arial" charset="0"/>
                </a:endParaRPr>
              </a:p>
            </p:txBody>
          </p:sp>
          <p:sp>
            <p:nvSpPr>
              <p:cNvPr id="39" name="Rectangle 10"/>
              <p:cNvSpPr>
                <a:spLocks noChangeArrowheads="1"/>
              </p:cNvSpPr>
              <p:nvPr/>
            </p:nvSpPr>
            <p:spPr bwMode="auto">
              <a:xfrm>
                <a:off x="405" y="0"/>
                <a:ext cx="608" cy="824"/>
              </a:xfrm>
              <a:prstGeom prst="rect">
                <a:avLst/>
              </a:prstGeom>
              <a:noFill/>
              <a:ln w="7">
                <a:solidFill>
                  <a:srgbClr val="A0A0A0"/>
                </a:solidFill>
                <a:miter lim="800000"/>
                <a:headEnd/>
                <a:tailEnd/>
              </a:ln>
            </p:spPr>
            <p:txBody>
              <a:bodyPr wrap="none"/>
              <a:lstStyle/>
              <a:p>
                <a:endParaRPr lang="zh-CN" altLang="en-US"/>
              </a:p>
            </p:txBody>
          </p:sp>
        </p:grpSp>
        <p:grpSp>
          <p:nvGrpSpPr>
            <p:cNvPr id="8" name="Group 11"/>
            <p:cNvGrpSpPr>
              <a:grpSpLocks/>
            </p:cNvGrpSpPr>
            <p:nvPr/>
          </p:nvGrpSpPr>
          <p:grpSpPr bwMode="auto">
            <a:xfrm>
              <a:off x="1013" y="0"/>
              <a:ext cx="926" cy="824"/>
              <a:chOff x="1013" y="0"/>
              <a:chExt cx="926" cy="824"/>
            </a:xfrm>
          </p:grpSpPr>
          <p:sp>
            <p:nvSpPr>
              <p:cNvPr id="36" name="Rectangle 12"/>
              <p:cNvSpPr>
                <a:spLocks noChangeArrowheads="1"/>
              </p:cNvSpPr>
              <p:nvPr/>
            </p:nvSpPr>
            <p:spPr bwMode="auto">
              <a:xfrm>
                <a:off x="1056" y="0"/>
                <a:ext cx="840" cy="824"/>
              </a:xfrm>
              <a:prstGeom prst="rect">
                <a:avLst/>
              </a:prstGeom>
              <a:noFill/>
              <a:ln w="9525">
                <a:noFill/>
                <a:miter lim="800000"/>
                <a:headEnd/>
                <a:tailEnd/>
              </a:ln>
            </p:spPr>
            <p:txBody>
              <a:bodyPr anchor="ctr"/>
              <a:lstStyle/>
              <a:p>
                <a:pPr algn="ctr"/>
                <a:r>
                  <a:rPr lang="zh-CN" altLang="en-US" sz="1400" b="1">
                    <a:latin typeface="Times New Roman" pitchFamily="18" charset="0"/>
                  </a:rPr>
                  <a:t>功能说明</a:t>
                </a:r>
                <a:endParaRPr lang="zh-CN" altLang="en-US" sz="1400">
                  <a:latin typeface="Times New Roman" pitchFamily="18" charset="0"/>
                </a:endParaRPr>
              </a:p>
              <a:p>
                <a:pPr algn="ctr" eaLnBrk="0" hangingPunct="0"/>
                <a:endParaRPr lang="en-US" altLang="zh-CN" sz="1400">
                  <a:latin typeface="Arial" charset="0"/>
                </a:endParaRPr>
              </a:p>
            </p:txBody>
          </p:sp>
          <p:sp>
            <p:nvSpPr>
              <p:cNvPr id="37" name="Rectangle 13"/>
              <p:cNvSpPr>
                <a:spLocks noChangeArrowheads="1"/>
              </p:cNvSpPr>
              <p:nvPr/>
            </p:nvSpPr>
            <p:spPr bwMode="auto">
              <a:xfrm>
                <a:off x="1013" y="0"/>
                <a:ext cx="926" cy="824"/>
              </a:xfrm>
              <a:prstGeom prst="rect">
                <a:avLst/>
              </a:prstGeom>
              <a:noFill/>
              <a:ln w="7">
                <a:solidFill>
                  <a:srgbClr val="A0A0A0"/>
                </a:solidFill>
                <a:miter lim="800000"/>
                <a:headEnd/>
                <a:tailEnd/>
              </a:ln>
            </p:spPr>
            <p:txBody>
              <a:bodyPr wrap="none"/>
              <a:lstStyle/>
              <a:p>
                <a:endParaRPr lang="zh-CN" altLang="en-US"/>
              </a:p>
            </p:txBody>
          </p:sp>
        </p:grpSp>
        <p:grpSp>
          <p:nvGrpSpPr>
            <p:cNvPr id="9" name="Group 14"/>
            <p:cNvGrpSpPr>
              <a:grpSpLocks/>
            </p:cNvGrpSpPr>
            <p:nvPr/>
          </p:nvGrpSpPr>
          <p:grpSpPr bwMode="auto">
            <a:xfrm>
              <a:off x="1939" y="0"/>
              <a:ext cx="536" cy="824"/>
              <a:chOff x="1939" y="0"/>
              <a:chExt cx="536" cy="824"/>
            </a:xfrm>
          </p:grpSpPr>
          <p:sp>
            <p:nvSpPr>
              <p:cNvPr id="34" name="Rectangle 15"/>
              <p:cNvSpPr>
                <a:spLocks noChangeArrowheads="1"/>
              </p:cNvSpPr>
              <p:nvPr/>
            </p:nvSpPr>
            <p:spPr bwMode="auto">
              <a:xfrm>
                <a:off x="1982" y="0"/>
                <a:ext cx="450" cy="824"/>
              </a:xfrm>
              <a:prstGeom prst="rect">
                <a:avLst/>
              </a:prstGeom>
              <a:noFill/>
              <a:ln w="9525">
                <a:noFill/>
                <a:miter lim="800000"/>
                <a:headEnd/>
                <a:tailEnd/>
              </a:ln>
            </p:spPr>
            <p:txBody>
              <a:bodyPr anchor="ctr"/>
              <a:lstStyle/>
              <a:p>
                <a:pPr algn="ctr"/>
                <a:r>
                  <a:rPr lang="zh-CN" altLang="en-US" sz="1400" b="1">
                    <a:latin typeface="Times New Roman" pitchFamily="18" charset="0"/>
                  </a:rPr>
                  <a:t>子模块</a:t>
                </a:r>
                <a:endParaRPr lang="zh-CN" altLang="en-US" sz="1400">
                  <a:latin typeface="Times New Roman" pitchFamily="18" charset="0"/>
                </a:endParaRPr>
              </a:p>
              <a:p>
                <a:pPr algn="ctr" eaLnBrk="0" hangingPunct="0"/>
                <a:endParaRPr lang="en-US" altLang="zh-CN" sz="1400">
                  <a:latin typeface="Arial" charset="0"/>
                </a:endParaRPr>
              </a:p>
            </p:txBody>
          </p:sp>
          <p:sp>
            <p:nvSpPr>
              <p:cNvPr id="35" name="Rectangle 16"/>
              <p:cNvSpPr>
                <a:spLocks noChangeArrowheads="1"/>
              </p:cNvSpPr>
              <p:nvPr/>
            </p:nvSpPr>
            <p:spPr bwMode="auto">
              <a:xfrm>
                <a:off x="1939" y="0"/>
                <a:ext cx="536" cy="824"/>
              </a:xfrm>
              <a:prstGeom prst="rect">
                <a:avLst/>
              </a:prstGeom>
              <a:noFill/>
              <a:ln w="7">
                <a:solidFill>
                  <a:srgbClr val="A0A0A0"/>
                </a:solidFill>
                <a:miter lim="800000"/>
                <a:headEnd/>
                <a:tailEnd/>
              </a:ln>
            </p:spPr>
            <p:txBody>
              <a:bodyPr wrap="none"/>
              <a:lstStyle/>
              <a:p>
                <a:endParaRPr lang="zh-CN" altLang="en-US"/>
              </a:p>
            </p:txBody>
          </p:sp>
        </p:grpSp>
        <p:grpSp>
          <p:nvGrpSpPr>
            <p:cNvPr id="10" name="Group 17"/>
            <p:cNvGrpSpPr>
              <a:grpSpLocks/>
            </p:cNvGrpSpPr>
            <p:nvPr/>
          </p:nvGrpSpPr>
          <p:grpSpPr bwMode="auto">
            <a:xfrm>
              <a:off x="2475" y="0"/>
              <a:ext cx="734" cy="824"/>
              <a:chOff x="2475" y="0"/>
              <a:chExt cx="734" cy="824"/>
            </a:xfrm>
          </p:grpSpPr>
          <p:sp>
            <p:nvSpPr>
              <p:cNvPr id="32" name="Rectangle 18"/>
              <p:cNvSpPr>
                <a:spLocks noChangeArrowheads="1"/>
              </p:cNvSpPr>
              <p:nvPr/>
            </p:nvSpPr>
            <p:spPr bwMode="auto">
              <a:xfrm>
                <a:off x="2518" y="0"/>
                <a:ext cx="648" cy="824"/>
              </a:xfrm>
              <a:prstGeom prst="rect">
                <a:avLst/>
              </a:prstGeom>
              <a:noFill/>
              <a:ln w="9525">
                <a:noFill/>
                <a:miter lim="800000"/>
                <a:headEnd/>
                <a:tailEnd/>
              </a:ln>
            </p:spPr>
            <p:txBody>
              <a:bodyPr anchor="ctr"/>
              <a:lstStyle/>
              <a:p>
                <a:pPr algn="ctr"/>
                <a:r>
                  <a:rPr lang="zh-CN" altLang="en-US" sz="1400" b="1">
                    <a:latin typeface="Times New Roman" pitchFamily="18" charset="0"/>
                  </a:rPr>
                  <a:t>操作步骤</a:t>
                </a:r>
                <a:endParaRPr lang="zh-CN" altLang="en-US" sz="1400">
                  <a:latin typeface="Times New Roman" pitchFamily="18" charset="0"/>
                </a:endParaRPr>
              </a:p>
              <a:p>
                <a:pPr algn="ctr" eaLnBrk="0" hangingPunct="0"/>
                <a:endParaRPr lang="en-US" altLang="zh-CN" sz="1400">
                  <a:latin typeface="Arial" charset="0"/>
                </a:endParaRPr>
              </a:p>
            </p:txBody>
          </p:sp>
          <p:sp>
            <p:nvSpPr>
              <p:cNvPr id="33" name="Rectangle 19"/>
              <p:cNvSpPr>
                <a:spLocks noChangeArrowheads="1"/>
              </p:cNvSpPr>
              <p:nvPr/>
            </p:nvSpPr>
            <p:spPr bwMode="auto">
              <a:xfrm>
                <a:off x="2475" y="0"/>
                <a:ext cx="734" cy="824"/>
              </a:xfrm>
              <a:prstGeom prst="rect">
                <a:avLst/>
              </a:prstGeom>
              <a:noFill/>
              <a:ln w="7">
                <a:solidFill>
                  <a:srgbClr val="A0A0A0"/>
                </a:solidFill>
                <a:miter lim="800000"/>
                <a:headEnd/>
                <a:tailEnd/>
              </a:ln>
            </p:spPr>
            <p:txBody>
              <a:bodyPr wrap="none"/>
              <a:lstStyle/>
              <a:p>
                <a:endParaRPr lang="zh-CN" altLang="en-US"/>
              </a:p>
            </p:txBody>
          </p:sp>
        </p:grpSp>
        <p:grpSp>
          <p:nvGrpSpPr>
            <p:cNvPr id="11" name="Group 20"/>
            <p:cNvGrpSpPr>
              <a:grpSpLocks/>
            </p:cNvGrpSpPr>
            <p:nvPr/>
          </p:nvGrpSpPr>
          <p:grpSpPr bwMode="auto">
            <a:xfrm>
              <a:off x="3209" y="0"/>
              <a:ext cx="662" cy="824"/>
              <a:chOff x="3209" y="0"/>
              <a:chExt cx="662" cy="824"/>
            </a:xfrm>
          </p:grpSpPr>
          <p:sp>
            <p:nvSpPr>
              <p:cNvPr id="30" name="Rectangle 21"/>
              <p:cNvSpPr>
                <a:spLocks noChangeArrowheads="1"/>
              </p:cNvSpPr>
              <p:nvPr/>
            </p:nvSpPr>
            <p:spPr bwMode="auto">
              <a:xfrm>
                <a:off x="3252" y="0"/>
                <a:ext cx="576" cy="824"/>
              </a:xfrm>
              <a:prstGeom prst="rect">
                <a:avLst/>
              </a:prstGeom>
              <a:noFill/>
              <a:ln w="9525">
                <a:noFill/>
                <a:miter lim="800000"/>
                <a:headEnd/>
                <a:tailEnd/>
              </a:ln>
            </p:spPr>
            <p:txBody>
              <a:bodyPr anchor="ctr"/>
              <a:lstStyle/>
              <a:p>
                <a:pPr algn="ctr"/>
                <a:r>
                  <a:rPr lang="zh-CN" altLang="en-US" sz="1400" b="1">
                    <a:latin typeface="Times New Roman" pitchFamily="18" charset="0"/>
                  </a:rPr>
                  <a:t>操纵数据</a:t>
                </a:r>
                <a:endParaRPr lang="zh-CN" altLang="en-US" sz="1400">
                  <a:latin typeface="Times New Roman" pitchFamily="18" charset="0"/>
                </a:endParaRPr>
              </a:p>
              <a:p>
                <a:pPr algn="ctr" eaLnBrk="0" hangingPunct="0"/>
                <a:endParaRPr lang="en-US" altLang="zh-CN" sz="1400">
                  <a:latin typeface="Arial" charset="0"/>
                </a:endParaRPr>
              </a:p>
            </p:txBody>
          </p:sp>
          <p:sp>
            <p:nvSpPr>
              <p:cNvPr id="31" name="Rectangle 22"/>
              <p:cNvSpPr>
                <a:spLocks noChangeArrowheads="1"/>
              </p:cNvSpPr>
              <p:nvPr/>
            </p:nvSpPr>
            <p:spPr bwMode="auto">
              <a:xfrm>
                <a:off x="3209" y="0"/>
                <a:ext cx="662" cy="824"/>
              </a:xfrm>
              <a:prstGeom prst="rect">
                <a:avLst/>
              </a:prstGeom>
              <a:noFill/>
              <a:ln w="7">
                <a:solidFill>
                  <a:srgbClr val="A0A0A0"/>
                </a:solidFill>
                <a:miter lim="800000"/>
                <a:headEnd/>
                <a:tailEnd/>
              </a:ln>
            </p:spPr>
            <p:txBody>
              <a:bodyPr wrap="none"/>
              <a:lstStyle/>
              <a:p>
                <a:endParaRPr lang="zh-CN" altLang="en-US"/>
              </a:p>
            </p:txBody>
          </p:sp>
        </p:grpSp>
        <p:grpSp>
          <p:nvGrpSpPr>
            <p:cNvPr id="12" name="Group 23"/>
            <p:cNvGrpSpPr>
              <a:grpSpLocks/>
            </p:cNvGrpSpPr>
            <p:nvPr/>
          </p:nvGrpSpPr>
          <p:grpSpPr bwMode="auto">
            <a:xfrm>
              <a:off x="0" y="824"/>
              <a:ext cx="405" cy="2298"/>
              <a:chOff x="0" y="824"/>
              <a:chExt cx="405" cy="2298"/>
            </a:xfrm>
          </p:grpSpPr>
          <p:sp>
            <p:nvSpPr>
              <p:cNvPr id="28" name="Rectangle 24"/>
              <p:cNvSpPr>
                <a:spLocks noChangeArrowheads="1"/>
              </p:cNvSpPr>
              <p:nvPr/>
            </p:nvSpPr>
            <p:spPr bwMode="auto">
              <a:xfrm>
                <a:off x="43" y="824"/>
                <a:ext cx="319" cy="2298"/>
              </a:xfrm>
              <a:prstGeom prst="rect">
                <a:avLst/>
              </a:prstGeom>
              <a:noFill/>
              <a:ln w="9525">
                <a:noFill/>
                <a:miter lim="800000"/>
                <a:headEnd/>
                <a:tailEnd/>
              </a:ln>
            </p:spPr>
            <p:txBody>
              <a:bodyPr/>
              <a:lstStyle/>
              <a:p>
                <a:pPr algn="just"/>
                <a:r>
                  <a:rPr lang="en-US" altLang="zh-CN" sz="2000" dirty="0" smtClean="0">
                    <a:latin typeface="Arial" charset="0"/>
                  </a:rPr>
                  <a:t>02</a:t>
                </a:r>
                <a:endParaRPr lang="en-US" altLang="zh-CN" sz="2000" dirty="0">
                  <a:latin typeface="Arial" charset="0"/>
                </a:endParaRPr>
              </a:p>
              <a:p>
                <a:pPr algn="just" eaLnBrk="0" hangingPunct="0"/>
                <a:endParaRPr lang="en-US" altLang="zh-CN" sz="1800" dirty="0">
                  <a:latin typeface="Arial" charset="0"/>
                </a:endParaRPr>
              </a:p>
            </p:txBody>
          </p:sp>
          <p:sp>
            <p:nvSpPr>
              <p:cNvPr id="29" name="Rectangle 25"/>
              <p:cNvSpPr>
                <a:spLocks noChangeArrowheads="1"/>
              </p:cNvSpPr>
              <p:nvPr/>
            </p:nvSpPr>
            <p:spPr bwMode="auto">
              <a:xfrm>
                <a:off x="0" y="824"/>
                <a:ext cx="405" cy="2298"/>
              </a:xfrm>
              <a:prstGeom prst="rect">
                <a:avLst/>
              </a:prstGeom>
              <a:noFill/>
              <a:ln w="7">
                <a:solidFill>
                  <a:srgbClr val="A0A0A0"/>
                </a:solidFill>
                <a:miter lim="800000"/>
                <a:headEnd/>
                <a:tailEnd/>
              </a:ln>
            </p:spPr>
            <p:txBody>
              <a:bodyPr wrap="none"/>
              <a:lstStyle/>
              <a:p>
                <a:endParaRPr lang="zh-CN" altLang="en-US"/>
              </a:p>
            </p:txBody>
          </p:sp>
        </p:grpSp>
        <p:grpSp>
          <p:nvGrpSpPr>
            <p:cNvPr id="13" name="Group 26"/>
            <p:cNvGrpSpPr>
              <a:grpSpLocks/>
            </p:cNvGrpSpPr>
            <p:nvPr/>
          </p:nvGrpSpPr>
          <p:grpSpPr bwMode="auto">
            <a:xfrm>
              <a:off x="405" y="824"/>
              <a:ext cx="608" cy="2298"/>
              <a:chOff x="405" y="824"/>
              <a:chExt cx="608" cy="2298"/>
            </a:xfrm>
          </p:grpSpPr>
          <p:sp>
            <p:nvSpPr>
              <p:cNvPr id="26" name="Rectangle 27"/>
              <p:cNvSpPr>
                <a:spLocks noChangeArrowheads="1"/>
              </p:cNvSpPr>
              <p:nvPr/>
            </p:nvSpPr>
            <p:spPr bwMode="auto">
              <a:xfrm>
                <a:off x="448" y="824"/>
                <a:ext cx="522" cy="2298"/>
              </a:xfrm>
              <a:prstGeom prst="rect">
                <a:avLst/>
              </a:prstGeom>
              <a:noFill/>
              <a:ln w="9525">
                <a:noFill/>
                <a:miter lim="800000"/>
                <a:headEnd/>
                <a:tailEnd/>
              </a:ln>
            </p:spPr>
            <p:txBody>
              <a:bodyPr/>
              <a:lstStyle/>
              <a:p>
                <a:pPr algn="ctr" eaLnBrk="0" hangingPunct="0"/>
                <a:r>
                  <a:rPr lang="zh-CN" altLang="en-US" sz="2000" dirty="0" smtClean="0">
                    <a:latin typeface="Arial" charset="0"/>
                  </a:rPr>
                  <a:t>接收</a:t>
                </a:r>
                <a:endParaRPr lang="en-US" altLang="zh-CN" sz="2000" dirty="0" smtClean="0">
                  <a:latin typeface="Arial" charset="0"/>
                </a:endParaRPr>
              </a:p>
              <a:p>
                <a:pPr algn="ctr" eaLnBrk="0" hangingPunct="0"/>
                <a:r>
                  <a:rPr lang="zh-CN" altLang="en-US" sz="2000" dirty="0" smtClean="0">
                    <a:latin typeface="Arial" charset="0"/>
                  </a:rPr>
                  <a:t>订单</a:t>
                </a:r>
                <a:endParaRPr lang="en-US" altLang="zh-CN" sz="2000" dirty="0">
                  <a:latin typeface="Arial" charset="0"/>
                </a:endParaRPr>
              </a:p>
            </p:txBody>
          </p:sp>
          <p:sp>
            <p:nvSpPr>
              <p:cNvPr id="27" name="Rectangle 28"/>
              <p:cNvSpPr>
                <a:spLocks noChangeArrowheads="1"/>
              </p:cNvSpPr>
              <p:nvPr/>
            </p:nvSpPr>
            <p:spPr bwMode="auto">
              <a:xfrm>
                <a:off x="405" y="824"/>
                <a:ext cx="608" cy="2298"/>
              </a:xfrm>
              <a:prstGeom prst="rect">
                <a:avLst/>
              </a:prstGeom>
              <a:noFill/>
              <a:ln w="7">
                <a:solidFill>
                  <a:srgbClr val="A0A0A0"/>
                </a:solidFill>
                <a:miter lim="800000"/>
                <a:headEnd/>
                <a:tailEnd/>
              </a:ln>
            </p:spPr>
            <p:txBody>
              <a:bodyPr wrap="none"/>
              <a:lstStyle/>
              <a:p>
                <a:endParaRPr lang="zh-CN" altLang="en-US"/>
              </a:p>
            </p:txBody>
          </p:sp>
        </p:grpSp>
        <p:grpSp>
          <p:nvGrpSpPr>
            <p:cNvPr id="14" name="Group 29"/>
            <p:cNvGrpSpPr>
              <a:grpSpLocks/>
            </p:cNvGrpSpPr>
            <p:nvPr/>
          </p:nvGrpSpPr>
          <p:grpSpPr bwMode="auto">
            <a:xfrm>
              <a:off x="1013" y="824"/>
              <a:ext cx="926" cy="2298"/>
              <a:chOff x="1013" y="824"/>
              <a:chExt cx="926" cy="2298"/>
            </a:xfrm>
          </p:grpSpPr>
          <p:sp>
            <p:nvSpPr>
              <p:cNvPr id="24" name="Rectangle 30"/>
              <p:cNvSpPr>
                <a:spLocks noChangeArrowheads="1"/>
              </p:cNvSpPr>
              <p:nvPr/>
            </p:nvSpPr>
            <p:spPr bwMode="auto">
              <a:xfrm>
                <a:off x="1056" y="824"/>
                <a:ext cx="840" cy="2298"/>
              </a:xfrm>
              <a:prstGeom prst="rect">
                <a:avLst/>
              </a:prstGeom>
              <a:noFill/>
              <a:ln w="9525">
                <a:noFill/>
                <a:miter lim="800000"/>
                <a:headEnd/>
                <a:tailEnd/>
              </a:ln>
            </p:spPr>
            <p:txBody>
              <a:bodyPr/>
              <a:lstStyle/>
              <a:p>
                <a:pPr algn="just"/>
                <a:r>
                  <a:rPr lang="en-US" altLang="zh-CN" sz="2000" dirty="0">
                    <a:latin typeface="Arial" charset="0"/>
                  </a:rPr>
                  <a:t>1</a:t>
                </a:r>
                <a:r>
                  <a:rPr lang="en-US" altLang="zh-CN" sz="2000" dirty="0" smtClean="0">
                    <a:latin typeface="Arial" charset="0"/>
                  </a:rPr>
                  <a:t>.</a:t>
                </a:r>
                <a:r>
                  <a:rPr lang="zh-CN" altLang="en-US" sz="2000" dirty="0" smtClean="0">
                    <a:latin typeface="Arial" charset="0"/>
                  </a:rPr>
                  <a:t>接收顾客提交的订单数据，并完成价格核对、账目核对以及批准的工作。</a:t>
                </a:r>
                <a:endParaRPr lang="zh-CN" altLang="en-US" sz="2000" dirty="0">
                  <a:latin typeface="Times New Roman" pitchFamily="18" charset="0"/>
                </a:endParaRPr>
              </a:p>
              <a:p>
                <a:pPr algn="just" eaLnBrk="0" hangingPunct="0"/>
                <a:r>
                  <a:rPr lang="en-US" altLang="zh-CN" sz="2000" dirty="0">
                    <a:latin typeface="Arial" charset="0"/>
                  </a:rPr>
                  <a:t>2</a:t>
                </a:r>
                <a:r>
                  <a:rPr lang="en-US" altLang="zh-CN" sz="2000" dirty="0" smtClean="0">
                    <a:latin typeface="Arial" charset="0"/>
                  </a:rPr>
                  <a:t>.</a:t>
                </a:r>
                <a:r>
                  <a:rPr lang="zh-CN" altLang="en-US" sz="2000" dirty="0" smtClean="0">
                    <a:latin typeface="Arial" charset="0"/>
                  </a:rPr>
                  <a:t>涉及顾客、产品描述、应收账款、订单数据</a:t>
                </a:r>
                <a:endParaRPr lang="en-US" altLang="zh-CN" sz="2000" dirty="0">
                  <a:latin typeface="Arial" charset="0"/>
                </a:endParaRPr>
              </a:p>
            </p:txBody>
          </p:sp>
          <p:sp>
            <p:nvSpPr>
              <p:cNvPr id="25" name="Rectangle 31"/>
              <p:cNvSpPr>
                <a:spLocks noChangeArrowheads="1"/>
              </p:cNvSpPr>
              <p:nvPr/>
            </p:nvSpPr>
            <p:spPr bwMode="auto">
              <a:xfrm>
                <a:off x="1013" y="824"/>
                <a:ext cx="926" cy="2298"/>
              </a:xfrm>
              <a:prstGeom prst="rect">
                <a:avLst/>
              </a:prstGeom>
              <a:noFill/>
              <a:ln w="7">
                <a:solidFill>
                  <a:srgbClr val="A0A0A0"/>
                </a:solidFill>
                <a:miter lim="800000"/>
                <a:headEnd/>
                <a:tailEnd/>
              </a:ln>
            </p:spPr>
            <p:txBody>
              <a:bodyPr wrap="none"/>
              <a:lstStyle/>
              <a:p>
                <a:endParaRPr lang="zh-CN" altLang="en-US"/>
              </a:p>
            </p:txBody>
          </p:sp>
        </p:grpSp>
        <p:grpSp>
          <p:nvGrpSpPr>
            <p:cNvPr id="15" name="Group 32"/>
            <p:cNvGrpSpPr>
              <a:grpSpLocks/>
            </p:cNvGrpSpPr>
            <p:nvPr/>
          </p:nvGrpSpPr>
          <p:grpSpPr bwMode="auto">
            <a:xfrm>
              <a:off x="1939" y="824"/>
              <a:ext cx="536" cy="2298"/>
              <a:chOff x="1939" y="824"/>
              <a:chExt cx="536" cy="2298"/>
            </a:xfrm>
          </p:grpSpPr>
          <p:sp>
            <p:nvSpPr>
              <p:cNvPr id="22" name="Rectangle 33"/>
              <p:cNvSpPr>
                <a:spLocks noChangeArrowheads="1"/>
              </p:cNvSpPr>
              <p:nvPr/>
            </p:nvSpPr>
            <p:spPr bwMode="auto">
              <a:xfrm>
                <a:off x="1982" y="824"/>
                <a:ext cx="450" cy="2298"/>
              </a:xfrm>
              <a:prstGeom prst="rect">
                <a:avLst/>
              </a:prstGeom>
              <a:noFill/>
              <a:ln w="9525">
                <a:noFill/>
                <a:miter lim="800000"/>
                <a:headEnd/>
                <a:tailEnd/>
              </a:ln>
            </p:spPr>
            <p:txBody>
              <a:bodyPr anchor="t"/>
              <a:lstStyle/>
              <a:p>
                <a:pPr algn="just"/>
                <a:r>
                  <a:rPr lang="en-US" altLang="zh-CN" sz="1400" dirty="0">
                    <a:latin typeface="Times New Roman" pitchFamily="18" charset="0"/>
                  </a:rPr>
                  <a:t> </a:t>
                </a:r>
                <a:endParaRPr lang="en-US" altLang="zh-CN" sz="1400" dirty="0">
                  <a:latin typeface="Arial" charset="0"/>
                </a:endParaRPr>
              </a:p>
              <a:p>
                <a:pPr algn="just" eaLnBrk="0" hangingPunct="0"/>
                <a:r>
                  <a:rPr lang="en-US" altLang="zh-CN" sz="2000" dirty="0" smtClean="0">
                    <a:latin typeface="Arial" charset="0"/>
                  </a:rPr>
                  <a:t>021</a:t>
                </a:r>
              </a:p>
              <a:p>
                <a:pPr algn="just" eaLnBrk="0" hangingPunct="0"/>
                <a:r>
                  <a:rPr lang="zh-CN" altLang="en-US" sz="2000" dirty="0" smtClean="0">
                    <a:latin typeface="Arial" charset="0"/>
                  </a:rPr>
                  <a:t>核对价格</a:t>
                </a:r>
                <a:endParaRPr lang="en-US" altLang="zh-CN" sz="2000" dirty="0" smtClean="0">
                  <a:latin typeface="Arial" charset="0"/>
                </a:endParaRPr>
              </a:p>
              <a:p>
                <a:pPr algn="just" eaLnBrk="0" hangingPunct="0"/>
                <a:r>
                  <a:rPr lang="en-US" altLang="zh-CN" sz="2000" dirty="0" smtClean="0">
                    <a:latin typeface="Arial" charset="0"/>
                  </a:rPr>
                  <a:t>022</a:t>
                </a:r>
              </a:p>
              <a:p>
                <a:pPr algn="just" eaLnBrk="0" hangingPunct="0"/>
                <a:r>
                  <a:rPr lang="zh-CN" altLang="en-US" sz="2000" dirty="0" smtClean="0">
                    <a:latin typeface="Arial" charset="0"/>
                  </a:rPr>
                  <a:t>核对账目状况</a:t>
                </a:r>
                <a:endParaRPr lang="en-US" altLang="zh-CN" sz="2000" dirty="0" smtClean="0">
                  <a:latin typeface="Arial" charset="0"/>
                </a:endParaRPr>
              </a:p>
              <a:p>
                <a:pPr algn="just" eaLnBrk="0" hangingPunct="0"/>
                <a:r>
                  <a:rPr lang="en-US" altLang="zh-CN" sz="2000" dirty="0" smtClean="0">
                    <a:latin typeface="Arial" charset="0"/>
                  </a:rPr>
                  <a:t>023</a:t>
                </a:r>
              </a:p>
              <a:p>
                <a:pPr algn="just" eaLnBrk="0" hangingPunct="0"/>
                <a:r>
                  <a:rPr lang="zh-CN" altLang="en-US" sz="2000" dirty="0" smtClean="0">
                    <a:latin typeface="Arial" charset="0"/>
                  </a:rPr>
                  <a:t>批准订单</a:t>
                </a:r>
                <a:endParaRPr lang="en-US" altLang="zh-CN" sz="2000" dirty="0">
                  <a:latin typeface="Arial" charset="0"/>
                </a:endParaRPr>
              </a:p>
            </p:txBody>
          </p:sp>
          <p:sp>
            <p:nvSpPr>
              <p:cNvPr id="23" name="Rectangle 34"/>
              <p:cNvSpPr>
                <a:spLocks noChangeArrowheads="1"/>
              </p:cNvSpPr>
              <p:nvPr/>
            </p:nvSpPr>
            <p:spPr bwMode="auto">
              <a:xfrm>
                <a:off x="1939" y="824"/>
                <a:ext cx="536" cy="2298"/>
              </a:xfrm>
              <a:prstGeom prst="rect">
                <a:avLst/>
              </a:prstGeom>
              <a:noFill/>
              <a:ln w="7">
                <a:solidFill>
                  <a:srgbClr val="A0A0A0"/>
                </a:solidFill>
                <a:miter lim="800000"/>
                <a:headEnd/>
                <a:tailEnd/>
              </a:ln>
            </p:spPr>
            <p:txBody>
              <a:bodyPr wrap="none"/>
              <a:lstStyle/>
              <a:p>
                <a:endParaRPr lang="zh-CN" altLang="en-US"/>
              </a:p>
            </p:txBody>
          </p:sp>
        </p:grpSp>
        <p:grpSp>
          <p:nvGrpSpPr>
            <p:cNvPr id="16" name="Group 35"/>
            <p:cNvGrpSpPr>
              <a:grpSpLocks/>
            </p:cNvGrpSpPr>
            <p:nvPr/>
          </p:nvGrpSpPr>
          <p:grpSpPr bwMode="auto">
            <a:xfrm>
              <a:off x="2475" y="824"/>
              <a:ext cx="734" cy="2298"/>
              <a:chOff x="2475" y="824"/>
              <a:chExt cx="734" cy="2298"/>
            </a:xfrm>
          </p:grpSpPr>
          <p:sp>
            <p:nvSpPr>
              <p:cNvPr id="20" name="Rectangle 36"/>
              <p:cNvSpPr>
                <a:spLocks noChangeArrowheads="1"/>
              </p:cNvSpPr>
              <p:nvPr/>
            </p:nvSpPr>
            <p:spPr bwMode="auto">
              <a:xfrm>
                <a:off x="2518" y="824"/>
                <a:ext cx="648" cy="2298"/>
              </a:xfrm>
              <a:prstGeom prst="rect">
                <a:avLst/>
              </a:prstGeom>
              <a:noFill/>
              <a:ln w="9525">
                <a:noFill/>
                <a:miter lim="800000"/>
                <a:headEnd/>
                <a:tailEnd/>
              </a:ln>
            </p:spPr>
            <p:txBody>
              <a:bodyPr/>
              <a:lstStyle/>
              <a:p>
                <a:pPr algn="just"/>
                <a:r>
                  <a:rPr lang="en-US" altLang="zh-CN" sz="2000" dirty="0">
                    <a:latin typeface="Arial" charset="0"/>
                  </a:rPr>
                  <a:t>1</a:t>
                </a:r>
                <a:r>
                  <a:rPr lang="en-US" altLang="zh-CN" sz="2000" dirty="0" smtClean="0">
                    <a:latin typeface="Arial" charset="0"/>
                  </a:rPr>
                  <a:t>.</a:t>
                </a:r>
                <a:r>
                  <a:rPr lang="zh-CN" altLang="en-US" sz="2000" dirty="0" smtClean="0">
                    <a:latin typeface="Arial" charset="0"/>
                  </a:rPr>
                  <a:t>用户提交</a:t>
                </a:r>
                <a:r>
                  <a:rPr lang="zh-CN" altLang="en-US" sz="2000" dirty="0" smtClean="0">
                    <a:latin typeface="Times New Roman" pitchFamily="18" charset="0"/>
                  </a:rPr>
                  <a:t>；</a:t>
                </a:r>
                <a:endParaRPr lang="zh-CN" altLang="en-US" sz="2000" dirty="0">
                  <a:latin typeface="Times New Roman" pitchFamily="18" charset="0"/>
                </a:endParaRPr>
              </a:p>
              <a:p>
                <a:pPr algn="just" eaLnBrk="0" hangingPunct="0"/>
                <a:r>
                  <a:rPr lang="en-US" altLang="zh-CN" sz="2000" dirty="0">
                    <a:latin typeface="Arial" charset="0"/>
                  </a:rPr>
                  <a:t>2</a:t>
                </a:r>
                <a:r>
                  <a:rPr lang="en-US" altLang="zh-CN" sz="2000" dirty="0" smtClean="0">
                    <a:latin typeface="Arial" charset="0"/>
                  </a:rPr>
                  <a:t>.</a:t>
                </a:r>
                <a:r>
                  <a:rPr lang="zh-CN" altLang="en-US" sz="2000" dirty="0" smtClean="0">
                    <a:latin typeface="Arial" charset="0"/>
                  </a:rPr>
                  <a:t>读取产品信息，核对价格</a:t>
                </a:r>
                <a:endParaRPr lang="zh-CN" altLang="en-US" sz="2000" dirty="0">
                  <a:latin typeface="Times New Roman" pitchFamily="18" charset="0"/>
                </a:endParaRPr>
              </a:p>
              <a:p>
                <a:pPr algn="just" eaLnBrk="0" hangingPunct="0"/>
                <a:r>
                  <a:rPr lang="en-US" altLang="zh-CN" sz="2000" dirty="0">
                    <a:latin typeface="Arial" charset="0"/>
                  </a:rPr>
                  <a:t>3</a:t>
                </a:r>
                <a:r>
                  <a:rPr lang="en-US" altLang="zh-CN" sz="2000" dirty="0" smtClean="0">
                    <a:latin typeface="Arial" charset="0"/>
                  </a:rPr>
                  <a:t>.</a:t>
                </a:r>
                <a:r>
                  <a:rPr lang="zh-CN" altLang="en-US" sz="2000" dirty="0" smtClean="0">
                    <a:latin typeface="Arial" charset="0"/>
                  </a:rPr>
                  <a:t>读取顾客账目信息，核对账目状况</a:t>
                </a:r>
                <a:endParaRPr lang="en-US" altLang="zh-CN" sz="2000" dirty="0" smtClean="0">
                  <a:latin typeface="Arial" charset="0"/>
                </a:endParaRPr>
              </a:p>
              <a:p>
                <a:pPr algn="just" eaLnBrk="0" hangingPunct="0"/>
                <a:r>
                  <a:rPr lang="en-US" altLang="zh-CN" sz="2000" dirty="0" smtClean="0">
                    <a:latin typeface="Arial" charset="0"/>
                  </a:rPr>
                  <a:t>4.</a:t>
                </a:r>
                <a:r>
                  <a:rPr lang="zh-CN" altLang="en-US" sz="2000" dirty="0" smtClean="0">
                    <a:latin typeface="Arial" charset="0"/>
                  </a:rPr>
                  <a:t>主管部门审批。</a:t>
                </a:r>
                <a:endParaRPr lang="zh-CN" altLang="en-US" sz="2000" dirty="0">
                  <a:latin typeface="Times New Roman" pitchFamily="18" charset="0"/>
                </a:endParaRPr>
              </a:p>
              <a:p>
                <a:pPr algn="just" eaLnBrk="0" hangingPunct="0"/>
                <a:endParaRPr lang="en-US" altLang="zh-CN" sz="2000" dirty="0">
                  <a:latin typeface="Arial" charset="0"/>
                </a:endParaRPr>
              </a:p>
            </p:txBody>
          </p:sp>
          <p:sp>
            <p:nvSpPr>
              <p:cNvPr id="21" name="Rectangle 37"/>
              <p:cNvSpPr>
                <a:spLocks noChangeArrowheads="1"/>
              </p:cNvSpPr>
              <p:nvPr/>
            </p:nvSpPr>
            <p:spPr bwMode="auto">
              <a:xfrm>
                <a:off x="2475" y="824"/>
                <a:ext cx="734" cy="2298"/>
              </a:xfrm>
              <a:prstGeom prst="rect">
                <a:avLst/>
              </a:prstGeom>
              <a:noFill/>
              <a:ln w="7">
                <a:solidFill>
                  <a:srgbClr val="A0A0A0"/>
                </a:solidFill>
                <a:miter lim="800000"/>
                <a:headEnd/>
                <a:tailEnd/>
              </a:ln>
            </p:spPr>
            <p:txBody>
              <a:bodyPr wrap="none"/>
              <a:lstStyle/>
              <a:p>
                <a:endParaRPr lang="zh-CN" altLang="en-US"/>
              </a:p>
            </p:txBody>
          </p:sp>
        </p:grpSp>
        <p:grpSp>
          <p:nvGrpSpPr>
            <p:cNvPr id="17" name="Group 38"/>
            <p:cNvGrpSpPr>
              <a:grpSpLocks/>
            </p:cNvGrpSpPr>
            <p:nvPr/>
          </p:nvGrpSpPr>
          <p:grpSpPr bwMode="auto">
            <a:xfrm>
              <a:off x="3209" y="824"/>
              <a:ext cx="662" cy="2298"/>
              <a:chOff x="3209" y="824"/>
              <a:chExt cx="662" cy="2298"/>
            </a:xfrm>
          </p:grpSpPr>
          <p:sp>
            <p:nvSpPr>
              <p:cNvPr id="18" name="Rectangle 39"/>
              <p:cNvSpPr>
                <a:spLocks noChangeArrowheads="1"/>
              </p:cNvSpPr>
              <p:nvPr/>
            </p:nvSpPr>
            <p:spPr bwMode="auto">
              <a:xfrm>
                <a:off x="3252" y="824"/>
                <a:ext cx="576" cy="2298"/>
              </a:xfrm>
              <a:prstGeom prst="rect">
                <a:avLst/>
              </a:prstGeom>
              <a:noFill/>
              <a:ln w="9525">
                <a:noFill/>
                <a:miter lim="800000"/>
                <a:headEnd/>
                <a:tailEnd/>
              </a:ln>
            </p:spPr>
            <p:txBody>
              <a:bodyPr/>
              <a:lstStyle/>
              <a:p>
                <a:pPr algn="just" eaLnBrk="0" hangingPunct="0"/>
                <a:endParaRPr lang="en-US" altLang="zh-CN" sz="1800" dirty="0">
                  <a:latin typeface="Arial" charset="0"/>
                </a:endParaRPr>
              </a:p>
            </p:txBody>
          </p:sp>
          <p:sp>
            <p:nvSpPr>
              <p:cNvPr id="19" name="Rectangle 40"/>
              <p:cNvSpPr>
                <a:spLocks noChangeArrowheads="1"/>
              </p:cNvSpPr>
              <p:nvPr/>
            </p:nvSpPr>
            <p:spPr bwMode="auto">
              <a:xfrm>
                <a:off x="3209" y="824"/>
                <a:ext cx="662" cy="2298"/>
              </a:xfrm>
              <a:prstGeom prst="rect">
                <a:avLst/>
              </a:prstGeom>
              <a:noFill/>
              <a:ln w="7">
                <a:solidFill>
                  <a:srgbClr val="A0A0A0"/>
                </a:solidFill>
                <a:miter lim="800000"/>
                <a:headEnd/>
                <a:tailEnd/>
              </a:ln>
            </p:spPr>
            <p:txBody>
              <a:bodyPr wrap="none"/>
              <a:lstStyle/>
              <a:p>
                <a:r>
                  <a:rPr lang="zh-CN" altLang="en-US" sz="2000" dirty="0" smtClean="0"/>
                  <a:t>涉及顾客、</a:t>
                </a:r>
                <a:endParaRPr lang="en-US" altLang="zh-CN" sz="2000" dirty="0" smtClean="0"/>
              </a:p>
              <a:p>
                <a:r>
                  <a:rPr lang="zh-CN" altLang="en-US" sz="2000" dirty="0" smtClean="0"/>
                  <a:t>产品基本</a:t>
                </a:r>
                <a:endParaRPr lang="en-US" altLang="zh-CN" sz="2000" dirty="0" smtClean="0"/>
              </a:p>
              <a:p>
                <a:r>
                  <a:rPr lang="zh-CN" altLang="en-US" sz="2000" dirty="0" smtClean="0"/>
                  <a:t>信息、</a:t>
                </a:r>
                <a:endParaRPr lang="en-US" altLang="zh-CN" sz="2000" dirty="0" smtClean="0"/>
              </a:p>
              <a:p>
                <a:r>
                  <a:rPr lang="zh-CN" altLang="en-US" sz="2000" dirty="0" smtClean="0"/>
                  <a:t>应收账款、</a:t>
                </a:r>
                <a:endParaRPr lang="en-US" altLang="zh-CN" sz="2000" dirty="0" smtClean="0"/>
              </a:p>
              <a:p>
                <a:r>
                  <a:rPr lang="zh-CN" altLang="en-US" sz="2000" dirty="0" smtClean="0"/>
                  <a:t>订单数据</a:t>
                </a:r>
                <a:endParaRPr lang="zh-CN" altLang="en-US" sz="2000" dirty="0"/>
              </a:p>
            </p:txBody>
          </p:sp>
        </p:gr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88925" y="765175"/>
            <a:ext cx="8474075" cy="3378200"/>
          </a:xfrm>
          <a:prstGeom prst="rect">
            <a:avLst/>
          </a:prstGeom>
          <a:noFill/>
          <a:ln w="9525">
            <a:noFill/>
            <a:miter lim="800000"/>
            <a:headEnd/>
            <a:tailEnd/>
          </a:ln>
        </p:spPr>
        <p:txBody>
          <a:bodyPr>
            <a:spAutoFit/>
          </a:bodyPr>
          <a:lstStyle/>
          <a:p>
            <a:r>
              <a:rPr lang="en-US" altLang="zh-CN" b="1">
                <a:latin typeface="Arial" charset="0"/>
                <a:cs typeface="Arial" charset="0"/>
              </a:rPr>
              <a:t>7.3  </a:t>
            </a:r>
            <a:r>
              <a:rPr lang="zh-CN" altLang="en-US" b="1">
                <a:latin typeface="Arial" charset="0"/>
                <a:ea typeface="黑体" pitchFamily="2" charset="-122"/>
              </a:rPr>
              <a:t>概念设计</a:t>
            </a:r>
            <a:endParaRPr lang="zh-CN" altLang="en-US" b="1">
              <a:latin typeface="Arial" charset="0"/>
              <a:cs typeface="Arial" charset="0"/>
            </a:endParaRPr>
          </a:p>
          <a:p>
            <a:r>
              <a:rPr lang="en-US" altLang="zh-CN" b="1">
                <a:ea typeface="黑体" pitchFamily="2" charset="-122"/>
              </a:rPr>
              <a:t>7.3.1  </a:t>
            </a:r>
            <a:r>
              <a:rPr lang="zh-CN" altLang="en-US" b="1">
                <a:ea typeface="黑体" pitchFamily="2" charset="-122"/>
              </a:rPr>
              <a:t>概述</a:t>
            </a:r>
          </a:p>
          <a:p>
            <a:r>
              <a:rPr lang="en-US" altLang="zh-CN"/>
              <a:t>1</a:t>
            </a:r>
            <a:r>
              <a:rPr lang="zh-CN" altLang="en-US">
                <a:latin typeface="Times New Roman" pitchFamily="18" charset="0"/>
              </a:rPr>
              <a:t>、任务</a:t>
            </a:r>
            <a:endParaRPr lang="zh-CN" altLang="en-US"/>
          </a:p>
          <a:p>
            <a:r>
              <a:rPr lang="zh-CN" altLang="en-US">
                <a:latin typeface="Times New Roman" pitchFamily="18" charset="0"/>
              </a:rPr>
              <a:t>设计满足用户需求的概念模型。</a:t>
            </a:r>
            <a:endParaRPr lang="zh-CN" altLang="en-US"/>
          </a:p>
          <a:p>
            <a:r>
              <a:rPr lang="en-US" altLang="zh-CN"/>
              <a:t>2</a:t>
            </a:r>
            <a:r>
              <a:rPr lang="zh-CN" altLang="en-US">
                <a:latin typeface="Times New Roman" pitchFamily="18" charset="0"/>
              </a:rPr>
              <a:t>、描述工具</a:t>
            </a:r>
            <a:endParaRPr lang="zh-CN" altLang="en-US"/>
          </a:p>
          <a:p>
            <a:r>
              <a:rPr lang="en-US" altLang="zh-CN"/>
              <a:t>E-R</a:t>
            </a:r>
            <a:r>
              <a:rPr lang="zh-CN" altLang="en-US">
                <a:latin typeface="Times New Roman" pitchFamily="18" charset="0"/>
              </a:rPr>
              <a:t>图</a:t>
            </a:r>
            <a:endParaRPr lang="zh-CN" altLang="en-US"/>
          </a:p>
          <a:p>
            <a:r>
              <a:rPr lang="en-US" altLang="zh-CN"/>
              <a:t>3</a:t>
            </a:r>
            <a:r>
              <a:rPr lang="zh-CN" altLang="en-US">
                <a:latin typeface="Times New Roman" pitchFamily="18" charset="0"/>
              </a:rPr>
              <a:t>、特征</a:t>
            </a:r>
            <a:endParaRPr lang="zh-CN" altLang="en-US"/>
          </a:p>
          <a:p>
            <a:r>
              <a:rPr lang="en-US" altLang="zh-CN"/>
              <a:t>1</a:t>
            </a:r>
            <a:r>
              <a:rPr lang="zh-CN" altLang="en-US">
                <a:latin typeface="Times New Roman" pitchFamily="18" charset="0"/>
              </a:rPr>
              <a:t>）独立于硬件；</a:t>
            </a:r>
            <a:r>
              <a:rPr lang="en-US" altLang="zh-CN"/>
              <a:t>2</a:t>
            </a:r>
            <a:r>
              <a:rPr lang="zh-CN" altLang="en-US">
                <a:latin typeface="Times New Roman" pitchFamily="18" charset="0"/>
              </a:rPr>
              <a:t>）独立于软件（</a:t>
            </a:r>
            <a:r>
              <a:rPr lang="en-US" altLang="zh-CN"/>
              <a:t>OS</a:t>
            </a:r>
            <a:r>
              <a:rPr lang="zh-CN" altLang="en-US">
                <a:latin typeface="Times New Roman" pitchFamily="18" charset="0"/>
              </a:rPr>
              <a:t>、</a:t>
            </a:r>
            <a:r>
              <a:rPr lang="en-US" altLang="zh-CN"/>
              <a:t>DBMS</a:t>
            </a:r>
            <a:r>
              <a:rPr lang="zh-CN" altLang="en-US">
                <a:latin typeface="Times New Roman" pitchFamily="18" charset="0"/>
              </a:rPr>
              <a:t>）。</a:t>
            </a:r>
          </a:p>
          <a:p>
            <a:endParaRPr lang="en-US" altLang="zh-CN"/>
          </a:p>
        </p:txBody>
      </p:sp>
      <p:sp>
        <p:nvSpPr>
          <p:cNvPr id="3" name="灯片编号占位符 2"/>
          <p:cNvSpPr>
            <a:spLocks noGrp="1"/>
          </p:cNvSpPr>
          <p:nvPr>
            <p:ph type="sldNum" sz="quarter" idx="12"/>
          </p:nvPr>
        </p:nvSpPr>
        <p:spPr/>
        <p:txBody>
          <a:bodyPr/>
          <a:lstStyle/>
          <a:p>
            <a:pPr>
              <a:defRPr/>
            </a:pPr>
            <a:fld id="{683770E3-55BD-4424-B739-31FB130BFA11}" type="slidenum">
              <a:rPr lang="en-US" altLang="zh-CN"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33400" y="628650"/>
            <a:ext cx="8305800" cy="5943600"/>
          </a:xfrm>
          <a:prstGeom prst="rect">
            <a:avLst/>
          </a:prstGeom>
          <a:noFill/>
          <a:ln w="9525">
            <a:noFill/>
            <a:miter lim="800000"/>
            <a:headEnd/>
            <a:tailEnd/>
          </a:ln>
        </p:spPr>
        <p:txBody>
          <a:bodyPr/>
          <a:lstStyle/>
          <a:p>
            <a:pPr marL="342900" indent="-342900">
              <a:spcBef>
                <a:spcPct val="20000"/>
              </a:spcBef>
              <a:buClr>
                <a:schemeClr val="tx1"/>
              </a:buClr>
              <a:buFont typeface="Wingdings" pitchFamily="2" charset="2"/>
              <a:buChar char="§"/>
            </a:pPr>
            <a:r>
              <a:rPr lang="zh-CN" altLang="en-US" sz="2800" dirty="0">
                <a:latin typeface="宋体" pitchFamily="2" charset="-122"/>
              </a:rPr>
              <a:t>概念结构设计的方法</a:t>
            </a:r>
            <a:br>
              <a:rPr lang="zh-CN" altLang="en-US" sz="2800" dirty="0">
                <a:latin typeface="宋体" pitchFamily="2" charset="-122"/>
              </a:rPr>
            </a:br>
            <a:r>
              <a:rPr lang="zh-CN" altLang="en-US" sz="2800" dirty="0">
                <a:latin typeface="宋体" pitchFamily="2" charset="-122"/>
              </a:rPr>
              <a:t>设计概念结构的</a:t>
            </a:r>
            <a:r>
              <a:rPr lang="en-US" altLang="zh-CN" sz="2800" dirty="0">
                <a:latin typeface="宋体" pitchFamily="2" charset="-122"/>
                <a:cs typeface="Times New Roman" pitchFamily="18" charset="0"/>
              </a:rPr>
              <a:t>E-R</a:t>
            </a:r>
            <a:r>
              <a:rPr lang="zh-CN" altLang="en-US" sz="2800" dirty="0">
                <a:latin typeface="宋体" pitchFamily="2" charset="-122"/>
              </a:rPr>
              <a:t>模型可采用四种方法。</a:t>
            </a:r>
            <a:endParaRPr lang="zh-CN" altLang="en-US" sz="2800" dirty="0">
              <a:latin typeface="宋体" pitchFamily="2" charset="-122"/>
              <a:cs typeface="Times New Roman" pitchFamily="18" charset="0"/>
            </a:endParaRPr>
          </a:p>
          <a:p>
            <a:pPr marL="742950" lvl="1" indent="-285750" algn="just">
              <a:spcBef>
                <a:spcPct val="20000"/>
              </a:spcBef>
              <a:buClr>
                <a:schemeClr val="tx1"/>
              </a:buClr>
              <a:buFont typeface="Wingdings" pitchFamily="2" charset="2"/>
              <a:buNone/>
            </a:pPr>
            <a:r>
              <a:rPr lang="en-US" altLang="zh-CN" dirty="0">
                <a:latin typeface="宋体" pitchFamily="2" charset="-122"/>
                <a:cs typeface="Times New Roman" pitchFamily="18" charset="0"/>
              </a:rPr>
              <a:t>(1) </a:t>
            </a:r>
            <a:r>
              <a:rPr lang="zh-CN" altLang="en-US" dirty="0">
                <a:latin typeface="宋体" pitchFamily="2" charset="-122"/>
              </a:rPr>
              <a:t>自顶向下。先定义全局概念结构</a:t>
            </a:r>
            <a:r>
              <a:rPr lang="en-US" altLang="zh-CN" dirty="0">
                <a:latin typeface="宋体" pitchFamily="2" charset="-122"/>
                <a:cs typeface="Times New Roman" pitchFamily="18" charset="0"/>
              </a:rPr>
              <a:t>E-R</a:t>
            </a:r>
            <a:r>
              <a:rPr lang="zh-CN" altLang="en-US" dirty="0">
                <a:latin typeface="宋体" pitchFamily="2" charset="-122"/>
              </a:rPr>
              <a:t>模型的框架，再逐步细化。</a:t>
            </a:r>
            <a:endParaRPr lang="zh-CN" altLang="en-US" dirty="0">
              <a:latin typeface="宋体" pitchFamily="2" charset="-122"/>
              <a:cs typeface="Times New Roman" pitchFamily="18" charset="0"/>
            </a:endParaRPr>
          </a:p>
          <a:p>
            <a:pPr marL="742950" lvl="1" indent="-285750" algn="just">
              <a:spcBef>
                <a:spcPct val="20000"/>
              </a:spcBef>
              <a:buClr>
                <a:schemeClr val="tx1"/>
              </a:buClr>
              <a:buFont typeface="Wingdings" pitchFamily="2" charset="2"/>
              <a:buNone/>
            </a:pPr>
            <a:r>
              <a:rPr lang="en-US" altLang="zh-CN" dirty="0">
                <a:latin typeface="宋体" pitchFamily="2" charset="-122"/>
                <a:cs typeface="Times New Roman" pitchFamily="18" charset="0"/>
              </a:rPr>
              <a:t>(2) </a:t>
            </a:r>
            <a:r>
              <a:rPr lang="zh-CN" altLang="en-US" dirty="0">
                <a:latin typeface="宋体" pitchFamily="2" charset="-122"/>
              </a:rPr>
              <a:t>自底向上。先定义各局部应用的概念结构</a:t>
            </a:r>
            <a:r>
              <a:rPr lang="en-US" altLang="zh-CN" dirty="0">
                <a:latin typeface="宋体" pitchFamily="2" charset="-122"/>
                <a:cs typeface="Times New Roman" pitchFamily="18" charset="0"/>
              </a:rPr>
              <a:t>E-R</a:t>
            </a:r>
            <a:r>
              <a:rPr lang="zh-CN" altLang="en-US" dirty="0">
                <a:latin typeface="宋体" pitchFamily="2" charset="-122"/>
              </a:rPr>
              <a:t>模型，然后将它们集成，得到全局概念结构</a:t>
            </a:r>
            <a:r>
              <a:rPr lang="en-US" altLang="zh-CN" dirty="0">
                <a:latin typeface="宋体" pitchFamily="2" charset="-122"/>
                <a:cs typeface="Times New Roman" pitchFamily="18" charset="0"/>
              </a:rPr>
              <a:t>E-R</a:t>
            </a:r>
            <a:r>
              <a:rPr lang="zh-CN" altLang="en-US" dirty="0">
                <a:latin typeface="宋体" pitchFamily="2" charset="-122"/>
              </a:rPr>
              <a:t>模型。</a:t>
            </a:r>
            <a:endParaRPr lang="zh-CN" altLang="en-US" dirty="0">
              <a:latin typeface="宋体" pitchFamily="2" charset="-122"/>
              <a:cs typeface="Times New Roman" pitchFamily="18" charset="0"/>
            </a:endParaRPr>
          </a:p>
          <a:p>
            <a:pPr marL="742950" lvl="1" indent="-285750" algn="just">
              <a:spcBef>
                <a:spcPct val="20000"/>
              </a:spcBef>
              <a:buClr>
                <a:schemeClr val="tx1"/>
              </a:buClr>
              <a:buFont typeface="Wingdings" pitchFamily="2" charset="2"/>
              <a:buNone/>
            </a:pPr>
            <a:r>
              <a:rPr lang="en-US" altLang="zh-CN" dirty="0">
                <a:latin typeface="宋体" pitchFamily="2" charset="-122"/>
                <a:cs typeface="Times New Roman" pitchFamily="18" charset="0"/>
              </a:rPr>
              <a:t>(3) </a:t>
            </a:r>
            <a:r>
              <a:rPr lang="zh-CN" altLang="en-US" dirty="0">
                <a:latin typeface="宋体" pitchFamily="2" charset="-122"/>
              </a:rPr>
              <a:t>逐步扩张。先定义最重要的核心概念</a:t>
            </a:r>
            <a:r>
              <a:rPr lang="en-US" altLang="zh-CN" dirty="0">
                <a:latin typeface="宋体" pitchFamily="2" charset="-122"/>
                <a:cs typeface="Times New Roman" pitchFamily="18" charset="0"/>
              </a:rPr>
              <a:t>E-R</a:t>
            </a:r>
            <a:r>
              <a:rPr lang="zh-CN" altLang="en-US" dirty="0">
                <a:latin typeface="宋体" pitchFamily="2" charset="-122"/>
              </a:rPr>
              <a:t>模型，然后向外扩充，以滚雪球的方式逐步生成其他概念结构</a:t>
            </a:r>
            <a:r>
              <a:rPr lang="en-US" altLang="zh-CN" dirty="0">
                <a:latin typeface="宋体" pitchFamily="2" charset="-122"/>
                <a:cs typeface="Times New Roman" pitchFamily="18" charset="0"/>
              </a:rPr>
              <a:t>E-R</a:t>
            </a:r>
            <a:r>
              <a:rPr lang="zh-CN" altLang="en-US" dirty="0">
                <a:latin typeface="宋体" pitchFamily="2" charset="-122"/>
              </a:rPr>
              <a:t>模型。</a:t>
            </a:r>
            <a:endParaRPr lang="zh-CN" altLang="en-US" dirty="0">
              <a:latin typeface="宋体" pitchFamily="2" charset="-122"/>
              <a:cs typeface="Times New Roman" pitchFamily="18" charset="0"/>
            </a:endParaRPr>
          </a:p>
          <a:p>
            <a:pPr marL="742950" lvl="1" indent="-285750" algn="just">
              <a:spcBef>
                <a:spcPct val="20000"/>
              </a:spcBef>
              <a:buClr>
                <a:schemeClr val="tx1"/>
              </a:buClr>
              <a:buFont typeface="Wingdings" pitchFamily="2" charset="2"/>
              <a:buNone/>
            </a:pPr>
            <a:r>
              <a:rPr lang="en-US" altLang="zh-CN" dirty="0">
                <a:latin typeface="宋体" pitchFamily="2" charset="-122"/>
                <a:cs typeface="Times New Roman" pitchFamily="18" charset="0"/>
              </a:rPr>
              <a:t>(4) </a:t>
            </a:r>
            <a:r>
              <a:rPr lang="zh-CN" altLang="en-US" dirty="0">
                <a:latin typeface="宋体" pitchFamily="2" charset="-122"/>
              </a:rPr>
              <a:t>混合策略。该方法采用自顶向下和自底向上相结合的方法，</a:t>
            </a:r>
            <a:r>
              <a:rPr lang="zh-CN" altLang="en-US" dirty="0">
                <a:solidFill>
                  <a:srgbClr val="FF0000"/>
                </a:solidFill>
                <a:latin typeface="宋体" pitchFamily="2" charset="-122"/>
              </a:rPr>
              <a:t>先</a:t>
            </a:r>
            <a:r>
              <a:rPr lang="zh-CN" altLang="en-US" dirty="0">
                <a:latin typeface="宋体" pitchFamily="2" charset="-122"/>
              </a:rPr>
              <a:t>自顶向下定义</a:t>
            </a:r>
            <a:r>
              <a:rPr lang="zh-CN" altLang="en-US" dirty="0">
                <a:solidFill>
                  <a:srgbClr val="FF0000"/>
                </a:solidFill>
                <a:latin typeface="宋体" pitchFamily="2" charset="-122"/>
              </a:rPr>
              <a:t>全局框架</a:t>
            </a:r>
            <a:r>
              <a:rPr lang="zh-CN" altLang="en-US" dirty="0">
                <a:latin typeface="宋体" pitchFamily="2" charset="-122"/>
              </a:rPr>
              <a:t>，</a:t>
            </a:r>
            <a:r>
              <a:rPr lang="zh-CN" altLang="en-US" dirty="0">
                <a:solidFill>
                  <a:srgbClr val="FF0000"/>
                </a:solidFill>
                <a:latin typeface="宋体" pitchFamily="2" charset="-122"/>
              </a:rPr>
              <a:t>再</a:t>
            </a:r>
            <a:r>
              <a:rPr lang="zh-CN" altLang="en-US" dirty="0">
                <a:latin typeface="宋体" pitchFamily="2" charset="-122"/>
              </a:rPr>
              <a:t>以它为骨架集成自底向上方法中设计的各个</a:t>
            </a:r>
            <a:r>
              <a:rPr lang="zh-CN" altLang="en-US" dirty="0">
                <a:solidFill>
                  <a:srgbClr val="FF0000"/>
                </a:solidFill>
                <a:latin typeface="宋体" pitchFamily="2" charset="-122"/>
              </a:rPr>
              <a:t>局部概念结构</a:t>
            </a:r>
            <a:r>
              <a:rPr lang="zh-CN" altLang="en-US" dirty="0">
                <a:latin typeface="宋体" pitchFamily="2" charset="-122"/>
              </a:rPr>
              <a:t>。</a:t>
            </a:r>
            <a:endParaRPr lang="zh-CN" altLang="en-US" dirty="0">
              <a:latin typeface="宋体" pitchFamily="2" charset="-122"/>
              <a:cs typeface="Times New Roman" pitchFamily="18" charset="0"/>
            </a:endParaRPr>
          </a:p>
          <a:p>
            <a:pPr marL="342900" indent="-342900">
              <a:spcBef>
                <a:spcPct val="20000"/>
              </a:spcBef>
              <a:buClr>
                <a:schemeClr val="tx1"/>
              </a:buClr>
              <a:buFont typeface="Wingdings" pitchFamily="2" charset="2"/>
              <a:buChar char="§"/>
            </a:pPr>
            <a:r>
              <a:rPr lang="zh-CN" altLang="en-US" sz="2800" dirty="0">
                <a:latin typeface="宋体" pitchFamily="2" charset="-122"/>
              </a:rPr>
              <a:t>其中常用的方法</a:t>
            </a:r>
            <a:r>
              <a:rPr lang="zh-CN" altLang="en-US" sz="2800" dirty="0" smtClean="0">
                <a:latin typeface="宋体" pitchFamily="2" charset="-122"/>
              </a:rPr>
              <a:t>是“自底向上”，</a:t>
            </a:r>
            <a:r>
              <a:rPr lang="zh-CN" altLang="en-US" sz="2800" dirty="0">
                <a:latin typeface="宋体" pitchFamily="2" charset="-122"/>
              </a:rPr>
              <a:t>即自顶向下地进行</a:t>
            </a:r>
            <a:r>
              <a:rPr lang="zh-CN" altLang="en-US" sz="2800" dirty="0">
                <a:solidFill>
                  <a:srgbClr val="FF0000"/>
                </a:solidFill>
                <a:latin typeface="宋体" pitchFamily="2" charset="-122"/>
              </a:rPr>
              <a:t>需求分析</a:t>
            </a:r>
            <a:r>
              <a:rPr lang="zh-CN" altLang="en-US" sz="2800" dirty="0">
                <a:latin typeface="宋体" pitchFamily="2" charset="-122"/>
              </a:rPr>
              <a:t>，再自底向上地</a:t>
            </a:r>
            <a:r>
              <a:rPr lang="zh-CN" altLang="en-US" sz="2800" dirty="0">
                <a:solidFill>
                  <a:srgbClr val="FF0000"/>
                </a:solidFill>
                <a:latin typeface="宋体" pitchFamily="2" charset="-122"/>
              </a:rPr>
              <a:t>设计概念结构</a:t>
            </a:r>
            <a:r>
              <a:rPr lang="zh-CN" altLang="en-US" sz="2800" dirty="0">
                <a:latin typeface="宋体" pitchFamily="2" charset="-122"/>
              </a:rPr>
              <a:t>。</a:t>
            </a:r>
            <a:r>
              <a:rPr lang="zh-CN" altLang="en-US" sz="2800" dirty="0">
                <a:latin typeface="Times New Roman" pitchFamily="18" charset="0"/>
              </a:rPr>
              <a:t> </a:t>
            </a:r>
          </a:p>
        </p:txBody>
      </p:sp>
      <p:sp>
        <p:nvSpPr>
          <p:cNvPr id="3" name="灯片编号占位符 2"/>
          <p:cNvSpPr>
            <a:spLocks noGrp="1"/>
          </p:cNvSpPr>
          <p:nvPr>
            <p:ph type="sldNum" sz="quarter" idx="12"/>
          </p:nvPr>
        </p:nvSpPr>
        <p:spPr/>
        <p:txBody>
          <a:bodyPr/>
          <a:lstStyle/>
          <a:p>
            <a:pPr>
              <a:defRPr/>
            </a:pPr>
            <a:fld id="{E588759C-30B6-4A4A-B13F-BA2517F64BC6}" type="slidenum">
              <a:rPr lang="en-US" altLang="zh-CN"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212725" y="828675"/>
            <a:ext cx="2052638" cy="457200"/>
          </a:xfrm>
          <a:prstGeom prst="rect">
            <a:avLst/>
          </a:prstGeom>
          <a:noFill/>
          <a:ln w="9525">
            <a:noFill/>
            <a:miter lim="800000"/>
            <a:headEnd/>
            <a:tailEnd/>
          </a:ln>
        </p:spPr>
        <p:txBody>
          <a:bodyPr wrap="none">
            <a:spAutoFit/>
          </a:bodyPr>
          <a:lstStyle/>
          <a:p>
            <a:r>
              <a:rPr lang="en-US" altLang="zh-CN"/>
              <a:t>2</a:t>
            </a:r>
            <a:r>
              <a:rPr lang="zh-CN" altLang="en-US">
                <a:latin typeface="宋体" pitchFamily="2" charset="-122"/>
              </a:rPr>
              <a:t>）</a:t>
            </a:r>
            <a:r>
              <a:rPr lang="en-US" altLang="zh-CN"/>
              <a:t>DBS</a:t>
            </a:r>
            <a:r>
              <a:rPr lang="zh-CN" altLang="en-US">
                <a:latin typeface="宋体" pitchFamily="2" charset="-122"/>
              </a:rPr>
              <a:t>结构</a:t>
            </a:r>
            <a:r>
              <a:rPr lang="zh-CN" altLang="en-US"/>
              <a:t> </a:t>
            </a:r>
          </a:p>
        </p:txBody>
      </p:sp>
      <p:graphicFrame>
        <p:nvGraphicFramePr>
          <p:cNvPr id="2050" name="Object 3"/>
          <p:cNvGraphicFramePr>
            <a:graphicFrameLocks noChangeAspect="1"/>
          </p:cNvGraphicFramePr>
          <p:nvPr>
            <p:extLst>
              <p:ext uri="{D42A27DB-BD31-4B8C-83A1-F6EECF244321}">
                <p14:modId xmlns:p14="http://schemas.microsoft.com/office/powerpoint/2010/main" val="797606448"/>
              </p:ext>
            </p:extLst>
          </p:nvPr>
        </p:nvGraphicFramePr>
        <p:xfrm>
          <a:off x="2362200" y="828674"/>
          <a:ext cx="5046663" cy="5724525"/>
        </p:xfrm>
        <a:graphic>
          <a:graphicData uri="http://schemas.openxmlformats.org/presentationml/2006/ole">
            <mc:AlternateContent xmlns:mc="http://schemas.openxmlformats.org/markup-compatibility/2006">
              <mc:Choice xmlns:v="urn:schemas-microsoft-com:vml" Requires="v">
                <p:oleObj spid="_x0000_s2144" r:id="rId3" imgW="2391156" imgH="3105912" progId="Word.Picture.8">
                  <p:embed/>
                </p:oleObj>
              </mc:Choice>
              <mc:Fallback>
                <p:oleObj r:id="rId3" imgW="2391156" imgH="3105912"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828674"/>
                        <a:ext cx="5046663" cy="5724525"/>
                      </a:xfrm>
                      <a:prstGeom prst="rect">
                        <a:avLst/>
                      </a:prstGeom>
                      <a:noFill/>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7524F916-AE33-4C0A-8F5E-E438C0D8F067}" type="slidenum">
              <a:rPr lang="en-US" altLang="zh-CN"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04800" y="709613"/>
            <a:ext cx="8458200" cy="5632311"/>
          </a:xfrm>
          <a:prstGeom prst="rect">
            <a:avLst/>
          </a:prstGeom>
          <a:noFill/>
          <a:ln w="9525">
            <a:noFill/>
            <a:miter lim="800000"/>
            <a:headEnd/>
            <a:tailEnd/>
          </a:ln>
        </p:spPr>
        <p:txBody>
          <a:bodyPr>
            <a:spAutoFit/>
          </a:bodyPr>
          <a:lstStyle/>
          <a:p>
            <a:pPr>
              <a:spcBef>
                <a:spcPct val="50000"/>
              </a:spcBef>
            </a:pPr>
            <a:r>
              <a:rPr lang="en-US" altLang="zh-CN" dirty="0"/>
              <a:t>4</a:t>
            </a:r>
            <a:r>
              <a:rPr lang="zh-CN" altLang="en-US" dirty="0">
                <a:latin typeface="Times New Roman" pitchFamily="18" charset="0"/>
              </a:rPr>
              <a:t>、步骤</a:t>
            </a:r>
            <a:endParaRPr lang="zh-CN" altLang="en-US" dirty="0"/>
          </a:p>
          <a:p>
            <a:pPr>
              <a:spcBef>
                <a:spcPct val="50000"/>
              </a:spcBef>
            </a:pPr>
            <a:r>
              <a:rPr lang="en-US" altLang="zh-CN" dirty="0"/>
              <a:t>1</a:t>
            </a:r>
            <a:r>
              <a:rPr lang="zh-CN" altLang="en-US" dirty="0">
                <a:latin typeface="Times New Roman" pitchFamily="18" charset="0"/>
              </a:rPr>
              <a:t>）局部</a:t>
            </a:r>
            <a:r>
              <a:rPr lang="en-US" altLang="zh-CN" dirty="0"/>
              <a:t>E-R</a:t>
            </a:r>
            <a:r>
              <a:rPr lang="zh-CN" altLang="en-US" dirty="0">
                <a:latin typeface="Times New Roman" pitchFamily="18" charset="0"/>
              </a:rPr>
              <a:t>图设计；</a:t>
            </a:r>
            <a:endParaRPr lang="zh-CN" altLang="en-US" dirty="0"/>
          </a:p>
          <a:p>
            <a:pPr>
              <a:spcBef>
                <a:spcPct val="50000"/>
              </a:spcBef>
            </a:pPr>
            <a:r>
              <a:rPr lang="en-US" altLang="zh-CN" dirty="0"/>
              <a:t>2</a:t>
            </a:r>
            <a:r>
              <a:rPr lang="zh-CN" altLang="en-US" dirty="0">
                <a:latin typeface="Times New Roman" pitchFamily="18" charset="0"/>
              </a:rPr>
              <a:t>）全局</a:t>
            </a:r>
            <a:r>
              <a:rPr lang="en-US" altLang="zh-CN" dirty="0"/>
              <a:t>E-R</a:t>
            </a:r>
            <a:r>
              <a:rPr lang="zh-CN" altLang="en-US" dirty="0">
                <a:latin typeface="Times New Roman" pitchFamily="18" charset="0"/>
              </a:rPr>
              <a:t>图集成；</a:t>
            </a:r>
            <a:endParaRPr lang="zh-CN" altLang="en-US" dirty="0"/>
          </a:p>
          <a:p>
            <a:pPr>
              <a:spcBef>
                <a:spcPct val="50000"/>
              </a:spcBef>
            </a:pPr>
            <a:r>
              <a:rPr lang="en-US" altLang="zh-CN" dirty="0"/>
              <a:t>3</a:t>
            </a:r>
            <a:r>
              <a:rPr lang="zh-CN" altLang="en-US" dirty="0">
                <a:latin typeface="Times New Roman" pitchFamily="18" charset="0"/>
              </a:rPr>
              <a:t>）优化</a:t>
            </a:r>
            <a:r>
              <a:rPr lang="zh-CN" altLang="en-US" dirty="0" smtClean="0">
                <a:latin typeface="Times New Roman" pitchFamily="18" charset="0"/>
              </a:rPr>
              <a:t>。</a:t>
            </a:r>
            <a:endParaRPr lang="en-US" altLang="zh-CN" dirty="0" smtClean="0">
              <a:latin typeface="Times New Roman" pitchFamily="18" charset="0"/>
            </a:endParaRPr>
          </a:p>
          <a:p>
            <a:pPr>
              <a:spcBef>
                <a:spcPct val="50000"/>
              </a:spcBef>
            </a:pPr>
            <a:endParaRPr lang="zh-CN" altLang="en-US" dirty="0"/>
          </a:p>
          <a:p>
            <a:r>
              <a:rPr lang="en-US" altLang="zh-CN" b="1" dirty="0">
                <a:ea typeface="黑体" pitchFamily="2" charset="-122"/>
              </a:rPr>
              <a:t>7.3.2  </a:t>
            </a:r>
            <a:r>
              <a:rPr lang="zh-CN" altLang="en-US" b="1" dirty="0">
                <a:ea typeface="黑体" pitchFamily="2" charset="-122"/>
              </a:rPr>
              <a:t>局部</a:t>
            </a:r>
            <a:r>
              <a:rPr lang="en-US" altLang="zh-CN" b="1" dirty="0">
                <a:ea typeface="黑体" pitchFamily="2" charset="-122"/>
              </a:rPr>
              <a:t>E-R</a:t>
            </a:r>
            <a:r>
              <a:rPr lang="zh-CN" altLang="en-US" b="1" dirty="0">
                <a:ea typeface="黑体" pitchFamily="2" charset="-122"/>
              </a:rPr>
              <a:t>图设计</a:t>
            </a:r>
          </a:p>
          <a:p>
            <a:r>
              <a:rPr lang="en-US" altLang="zh-CN" b="1" dirty="0">
                <a:latin typeface="Arial" charset="0"/>
                <a:cs typeface="Arial" charset="0"/>
              </a:rPr>
              <a:t>7.3.2.1  </a:t>
            </a:r>
            <a:r>
              <a:rPr lang="zh-CN" altLang="en-US" b="1" dirty="0">
                <a:latin typeface="Arial" charset="0"/>
                <a:ea typeface="黑体" pitchFamily="2" charset="-122"/>
              </a:rPr>
              <a:t>任务</a:t>
            </a:r>
            <a:endParaRPr lang="zh-CN" altLang="en-US" b="1" dirty="0">
              <a:latin typeface="Arial" charset="0"/>
              <a:cs typeface="Arial" charset="0"/>
            </a:endParaRPr>
          </a:p>
          <a:p>
            <a:r>
              <a:rPr lang="en-US" altLang="zh-CN" dirty="0"/>
              <a:t>1</a:t>
            </a:r>
            <a:r>
              <a:rPr lang="zh-CN" altLang="en-US" dirty="0">
                <a:latin typeface="Times New Roman" pitchFamily="18" charset="0"/>
              </a:rPr>
              <a:t>、确定局部范围；</a:t>
            </a:r>
            <a:endParaRPr lang="zh-CN" altLang="en-US" dirty="0"/>
          </a:p>
          <a:p>
            <a:r>
              <a:rPr lang="en-US" altLang="zh-CN" dirty="0"/>
              <a:t>2</a:t>
            </a:r>
            <a:r>
              <a:rPr lang="zh-CN" altLang="en-US" dirty="0">
                <a:latin typeface="Times New Roman" pitchFamily="18" charset="0"/>
              </a:rPr>
              <a:t>、设计局部</a:t>
            </a:r>
            <a:r>
              <a:rPr lang="en-US" altLang="zh-CN" dirty="0"/>
              <a:t>E-R</a:t>
            </a:r>
            <a:r>
              <a:rPr lang="zh-CN" altLang="en-US" dirty="0">
                <a:latin typeface="Times New Roman" pitchFamily="18" charset="0"/>
              </a:rPr>
              <a:t>图。</a:t>
            </a:r>
            <a:endParaRPr lang="zh-CN" altLang="en-US" dirty="0"/>
          </a:p>
          <a:p>
            <a:r>
              <a:rPr lang="en-US" altLang="zh-CN" b="1" dirty="0">
                <a:latin typeface="Arial" charset="0"/>
                <a:cs typeface="Arial" charset="0"/>
              </a:rPr>
              <a:t>7.3.2.2  </a:t>
            </a:r>
            <a:r>
              <a:rPr lang="zh-CN" altLang="en-US" b="1" dirty="0">
                <a:latin typeface="Arial" charset="0"/>
                <a:ea typeface="黑体" pitchFamily="2" charset="-122"/>
              </a:rPr>
              <a:t>确定范围原则</a:t>
            </a:r>
            <a:endParaRPr lang="zh-CN" altLang="en-US" b="1" dirty="0">
              <a:latin typeface="Arial" charset="0"/>
              <a:cs typeface="Arial" charset="0"/>
            </a:endParaRPr>
          </a:p>
          <a:p>
            <a:r>
              <a:rPr lang="en-US" altLang="zh-CN" dirty="0">
                <a:latin typeface="宋体" pitchFamily="2" charset="-122"/>
              </a:rPr>
              <a:t>1</a:t>
            </a:r>
            <a:r>
              <a:rPr lang="zh-CN" altLang="en-US" dirty="0">
                <a:latin typeface="宋体" pitchFamily="2" charset="-122"/>
              </a:rPr>
              <a:t>、</a:t>
            </a:r>
            <a:r>
              <a:rPr lang="zh-CN" altLang="en-US" dirty="0">
                <a:latin typeface="Times New Roman" pitchFamily="18" charset="0"/>
              </a:rPr>
              <a:t>相对独立；</a:t>
            </a:r>
            <a:endParaRPr lang="zh-CN" altLang="en-US" dirty="0"/>
          </a:p>
          <a:p>
            <a:r>
              <a:rPr lang="en-US" altLang="zh-CN" dirty="0">
                <a:latin typeface="宋体" pitchFamily="2" charset="-122"/>
              </a:rPr>
              <a:t>2</a:t>
            </a:r>
            <a:r>
              <a:rPr lang="zh-CN" altLang="en-US" dirty="0">
                <a:latin typeface="宋体" pitchFamily="2" charset="-122"/>
              </a:rPr>
              <a:t>、</a:t>
            </a:r>
            <a:r>
              <a:rPr lang="zh-CN" altLang="en-US" dirty="0">
                <a:latin typeface="Times New Roman" pitchFamily="18" charset="0"/>
              </a:rPr>
              <a:t>内部联系较紧密；</a:t>
            </a:r>
            <a:endParaRPr lang="zh-CN" altLang="en-US" dirty="0"/>
          </a:p>
          <a:p>
            <a:r>
              <a:rPr lang="en-US" altLang="zh-CN" dirty="0">
                <a:latin typeface="宋体" pitchFamily="2" charset="-122"/>
              </a:rPr>
              <a:t>3</a:t>
            </a:r>
            <a:r>
              <a:rPr lang="zh-CN" altLang="en-US" dirty="0">
                <a:latin typeface="宋体" pitchFamily="2" charset="-122"/>
              </a:rPr>
              <a:t>、</a:t>
            </a:r>
            <a:r>
              <a:rPr lang="zh-CN" altLang="en-US" dirty="0">
                <a:latin typeface="Times New Roman" pitchFamily="18" charset="0"/>
              </a:rPr>
              <a:t>与外部联系相对较少</a:t>
            </a:r>
            <a:r>
              <a:rPr lang="zh-CN" altLang="en-US" dirty="0" smtClean="0">
                <a:latin typeface="Times New Roman" pitchFamily="18" charset="0"/>
              </a:rPr>
              <a:t>。</a:t>
            </a:r>
            <a:endParaRPr lang="en-US" altLang="zh-CN" dirty="0"/>
          </a:p>
        </p:txBody>
      </p:sp>
      <p:sp>
        <p:nvSpPr>
          <p:cNvPr id="3" name="灯片编号占位符 2"/>
          <p:cNvSpPr>
            <a:spLocks noGrp="1"/>
          </p:cNvSpPr>
          <p:nvPr>
            <p:ph type="sldNum" sz="quarter" idx="12"/>
          </p:nvPr>
        </p:nvSpPr>
        <p:spPr/>
        <p:txBody>
          <a:bodyPr/>
          <a:lstStyle/>
          <a:p>
            <a:pPr>
              <a:defRPr/>
            </a:pPr>
            <a:fld id="{1B4433A2-F6EF-4D45-811B-506BD67B0D36}" type="slidenum">
              <a:rPr lang="en-US" altLang="zh-CN"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725488"/>
            <a:ext cx="8458200" cy="5262979"/>
          </a:xfrm>
          <a:prstGeom prst="rect">
            <a:avLst/>
          </a:prstGeom>
          <a:noFill/>
          <a:ln w="9525">
            <a:noFill/>
            <a:miter lim="800000"/>
            <a:headEnd/>
            <a:tailEnd/>
          </a:ln>
        </p:spPr>
        <p:txBody>
          <a:bodyPr>
            <a:spAutoFit/>
          </a:bodyPr>
          <a:lstStyle/>
          <a:p>
            <a:r>
              <a:rPr lang="en-US" altLang="zh-CN" b="1" dirty="0" smtClean="0">
                <a:latin typeface="Arial" charset="0"/>
                <a:cs typeface="Arial" charset="0"/>
              </a:rPr>
              <a:t>7.3.2.3  </a:t>
            </a:r>
            <a:r>
              <a:rPr lang="zh-CN" altLang="en-US" b="1" dirty="0">
                <a:latin typeface="Arial" charset="0"/>
                <a:ea typeface="黑体" pitchFamily="2" charset="-122"/>
              </a:rPr>
              <a:t>步骤</a:t>
            </a:r>
            <a:endParaRPr lang="zh-CN" altLang="en-US" b="1" dirty="0">
              <a:latin typeface="Arial" charset="0"/>
              <a:cs typeface="Arial" charset="0"/>
            </a:endParaRPr>
          </a:p>
          <a:p>
            <a:r>
              <a:rPr lang="en-US" altLang="zh-CN" dirty="0">
                <a:latin typeface="宋体" pitchFamily="2" charset="-122"/>
              </a:rPr>
              <a:t>1</a:t>
            </a:r>
            <a:r>
              <a:rPr lang="zh-CN" altLang="en-US" dirty="0">
                <a:latin typeface="宋体" pitchFamily="2" charset="-122"/>
              </a:rPr>
              <a:t>、</a:t>
            </a:r>
            <a:r>
              <a:rPr lang="zh-CN" altLang="en-US" dirty="0">
                <a:latin typeface="Times New Roman" pitchFamily="18" charset="0"/>
              </a:rPr>
              <a:t>确立实体；</a:t>
            </a:r>
            <a:endParaRPr lang="zh-CN" altLang="en-US" dirty="0"/>
          </a:p>
          <a:p>
            <a:r>
              <a:rPr lang="en-US" altLang="zh-CN" dirty="0">
                <a:latin typeface="宋体" pitchFamily="2" charset="-122"/>
              </a:rPr>
              <a:t>2</a:t>
            </a:r>
            <a:r>
              <a:rPr lang="zh-CN" altLang="en-US" dirty="0">
                <a:latin typeface="宋体" pitchFamily="2" charset="-122"/>
              </a:rPr>
              <a:t>、</a:t>
            </a:r>
            <a:r>
              <a:rPr lang="zh-CN" altLang="en-US" dirty="0">
                <a:latin typeface="Times New Roman" pitchFamily="18" charset="0"/>
              </a:rPr>
              <a:t>确立联系。</a:t>
            </a:r>
            <a:endParaRPr lang="zh-CN" altLang="en-US" dirty="0"/>
          </a:p>
          <a:p>
            <a:r>
              <a:rPr lang="en-US" altLang="zh-CN" b="1" dirty="0">
                <a:latin typeface="Arial" charset="0"/>
                <a:cs typeface="Arial" charset="0"/>
              </a:rPr>
              <a:t>7.3.2.4  </a:t>
            </a:r>
            <a:r>
              <a:rPr lang="zh-CN" altLang="en-US" b="1" dirty="0">
                <a:latin typeface="Arial" charset="0"/>
                <a:ea typeface="黑体" pitchFamily="2" charset="-122"/>
              </a:rPr>
              <a:t>确定实体与属性</a:t>
            </a:r>
            <a:endParaRPr lang="zh-CN" altLang="en-US" b="1" dirty="0">
              <a:latin typeface="Arial" charset="0"/>
              <a:cs typeface="Arial" charset="0"/>
            </a:endParaRPr>
          </a:p>
          <a:p>
            <a:r>
              <a:rPr lang="en-US" altLang="zh-CN" dirty="0"/>
              <a:t>1. </a:t>
            </a:r>
            <a:r>
              <a:rPr lang="zh-CN" altLang="en-US" dirty="0">
                <a:latin typeface="Times New Roman" pitchFamily="18" charset="0"/>
              </a:rPr>
              <a:t>困难：实体与属性之区别（相对）</a:t>
            </a:r>
            <a:endParaRPr lang="zh-CN" altLang="en-US" dirty="0"/>
          </a:p>
          <a:p>
            <a:r>
              <a:rPr lang="en-US" altLang="zh-CN" dirty="0"/>
              <a:t>2. </a:t>
            </a:r>
            <a:r>
              <a:rPr lang="zh-CN" altLang="en-US" dirty="0">
                <a:latin typeface="Times New Roman" pitchFamily="18" charset="0"/>
              </a:rPr>
              <a:t>任务：</a:t>
            </a:r>
            <a:r>
              <a:rPr lang="zh-CN" altLang="en-US" dirty="0">
                <a:latin typeface="宋体" pitchFamily="2" charset="-122"/>
              </a:rPr>
              <a:t>① </a:t>
            </a:r>
            <a:r>
              <a:rPr lang="zh-CN" altLang="en-US" dirty="0">
                <a:latin typeface="Times New Roman" pitchFamily="18" charset="0"/>
              </a:rPr>
              <a:t>命名</a:t>
            </a:r>
            <a:r>
              <a:rPr lang="zh-CN" altLang="en-US" dirty="0"/>
              <a:t> </a:t>
            </a:r>
            <a:r>
              <a:rPr lang="zh-CN" altLang="en-US" dirty="0">
                <a:latin typeface="宋体" pitchFamily="2" charset="-122"/>
              </a:rPr>
              <a:t>② 确定实体码  ③ 确定实体内</a:t>
            </a:r>
            <a:r>
              <a:rPr lang="zh-CN" altLang="en-US" dirty="0" smtClean="0">
                <a:latin typeface="宋体" pitchFamily="2" charset="-122"/>
              </a:rPr>
              <a:t>属性</a:t>
            </a:r>
            <a:endParaRPr lang="en-US" altLang="zh-CN" dirty="0" smtClean="0">
              <a:latin typeface="宋体" pitchFamily="2" charset="-122"/>
            </a:endParaRPr>
          </a:p>
          <a:p>
            <a:r>
              <a:rPr lang="en-US" altLang="zh-CN" dirty="0"/>
              <a:t>3. </a:t>
            </a:r>
            <a:r>
              <a:rPr lang="zh-CN" altLang="en-US" dirty="0">
                <a:latin typeface="Times New Roman" pitchFamily="18" charset="0"/>
              </a:rPr>
              <a:t>方法</a:t>
            </a:r>
            <a:endParaRPr lang="zh-CN" altLang="en-US" dirty="0"/>
          </a:p>
          <a:p>
            <a:r>
              <a:rPr lang="en-US" altLang="zh-CN" dirty="0">
                <a:latin typeface="宋体" pitchFamily="2" charset="-122"/>
              </a:rPr>
              <a:t>1)</a:t>
            </a:r>
            <a:r>
              <a:rPr lang="en-US" altLang="zh-CN" dirty="0"/>
              <a:t> </a:t>
            </a:r>
            <a:r>
              <a:rPr lang="zh-CN" altLang="en-US" dirty="0">
                <a:latin typeface="Times New Roman" pitchFamily="18" charset="0"/>
              </a:rPr>
              <a:t>以需求分析说明书中</a:t>
            </a:r>
            <a:r>
              <a:rPr lang="en-US" altLang="zh-CN" dirty="0"/>
              <a:t>DD</a:t>
            </a:r>
            <a:r>
              <a:rPr lang="zh-CN" altLang="en-US" dirty="0">
                <a:latin typeface="Times New Roman" pitchFamily="18" charset="0"/>
              </a:rPr>
              <a:t>的数据结构为基础点。</a:t>
            </a:r>
            <a:endParaRPr lang="zh-CN" altLang="en-US" dirty="0"/>
          </a:p>
          <a:p>
            <a:r>
              <a:rPr lang="en-US" altLang="zh-CN" dirty="0">
                <a:latin typeface="宋体" pitchFamily="2" charset="-122"/>
              </a:rPr>
              <a:t>2) </a:t>
            </a:r>
            <a:r>
              <a:rPr lang="zh-CN" altLang="en-US" dirty="0">
                <a:latin typeface="宋体" pitchFamily="2" charset="-122"/>
              </a:rPr>
              <a:t>可再分者为实体</a:t>
            </a:r>
            <a:endParaRPr lang="zh-CN" altLang="en-US" dirty="0"/>
          </a:p>
          <a:p>
            <a:r>
              <a:rPr lang="zh-CN" altLang="en-US" dirty="0">
                <a:latin typeface="Times New Roman" pitchFamily="18" charset="0"/>
              </a:rPr>
              <a:t>            年龄显然作属性。</a:t>
            </a:r>
            <a:endParaRPr lang="zh-CN" altLang="en-US" dirty="0"/>
          </a:p>
          <a:p>
            <a:r>
              <a:rPr lang="zh-CN" altLang="en-US" dirty="0">
                <a:latin typeface="Times New Roman" pitchFamily="18" charset="0"/>
              </a:rPr>
              <a:t>            单位若还可细分为</a:t>
            </a:r>
            <a:r>
              <a:rPr lang="en-US" altLang="zh-CN" dirty="0"/>
              <a:t>DH</a:t>
            </a:r>
            <a:r>
              <a:rPr lang="zh-CN" altLang="en-US" dirty="0">
                <a:latin typeface="Times New Roman" pitchFamily="18" charset="0"/>
              </a:rPr>
              <a:t>、</a:t>
            </a:r>
            <a:r>
              <a:rPr lang="en-US" altLang="zh-CN" dirty="0"/>
              <a:t>DM</a:t>
            </a:r>
            <a:r>
              <a:rPr lang="zh-CN" altLang="en-US" dirty="0">
                <a:latin typeface="Times New Roman" pitchFamily="18" charset="0"/>
              </a:rPr>
              <a:t>、</a:t>
            </a:r>
            <a:r>
              <a:rPr lang="en-US" altLang="zh-CN" dirty="0"/>
              <a:t>DD</a:t>
            </a:r>
            <a:r>
              <a:rPr lang="zh-CN" altLang="en-US" dirty="0">
                <a:latin typeface="Times New Roman" pitchFamily="18" charset="0"/>
              </a:rPr>
              <a:t>，则为实体。</a:t>
            </a:r>
            <a:endParaRPr lang="zh-CN" altLang="en-US" dirty="0"/>
          </a:p>
          <a:p>
            <a:r>
              <a:rPr lang="en-US" altLang="zh-CN" dirty="0">
                <a:latin typeface="宋体" pitchFamily="2" charset="-122"/>
              </a:rPr>
              <a:t>3)</a:t>
            </a:r>
            <a:r>
              <a:rPr lang="en-US" altLang="zh-CN" dirty="0"/>
              <a:t> </a:t>
            </a:r>
            <a:r>
              <a:rPr lang="zh-CN" altLang="en-US" dirty="0">
                <a:latin typeface="Times New Roman" pitchFamily="18" charset="0"/>
              </a:rPr>
              <a:t>实体内部属性不能再与其它实体有联系。</a:t>
            </a:r>
            <a:endParaRPr lang="zh-CN" altLang="en-US" dirty="0"/>
          </a:p>
          <a:p>
            <a:r>
              <a:rPr lang="zh-CN" altLang="en-US" dirty="0">
                <a:latin typeface="宋体" pitchFamily="2" charset="-122"/>
              </a:rPr>
              <a:t>      同一实体内两属性间可有联系，但一般不应与其它实体发生联系，这种联系应该是实体间</a:t>
            </a:r>
            <a:r>
              <a:rPr lang="zh-CN" altLang="en-US" dirty="0" smtClean="0">
                <a:latin typeface="宋体" pitchFamily="2" charset="-122"/>
              </a:rPr>
              <a:t>。</a:t>
            </a:r>
            <a:endParaRPr lang="zh-CN" altLang="en-US" dirty="0"/>
          </a:p>
        </p:txBody>
      </p:sp>
      <p:sp>
        <p:nvSpPr>
          <p:cNvPr id="3" name="灯片编号占位符 2"/>
          <p:cNvSpPr>
            <a:spLocks noGrp="1"/>
          </p:cNvSpPr>
          <p:nvPr>
            <p:ph type="sldNum" sz="quarter" idx="12"/>
          </p:nvPr>
        </p:nvSpPr>
        <p:spPr/>
        <p:txBody>
          <a:bodyPr/>
          <a:lstStyle/>
          <a:p>
            <a:pPr>
              <a:defRPr/>
            </a:pPr>
            <a:fld id="{0F8E2293-6DCE-4D57-8CBE-1D6BF6067CB6}" type="slidenum">
              <a:rPr lang="en-US" altLang="zh-CN"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67544" y="620688"/>
            <a:ext cx="8583488" cy="3416320"/>
          </a:xfrm>
          <a:prstGeom prst="rect">
            <a:avLst/>
          </a:prstGeom>
          <a:noFill/>
          <a:ln w="9525">
            <a:noFill/>
            <a:miter lim="800000"/>
            <a:headEnd/>
            <a:tailEnd/>
          </a:ln>
        </p:spPr>
        <p:txBody>
          <a:bodyPr wrap="square">
            <a:spAutoFit/>
          </a:bodyPr>
          <a:lstStyle/>
          <a:p>
            <a:r>
              <a:rPr lang="zh-CN" altLang="en-US" dirty="0" smtClean="0"/>
              <a:t>三</a:t>
            </a:r>
            <a:r>
              <a:rPr lang="zh-CN" altLang="en-US" dirty="0"/>
              <a:t>种抽象方法用于概念结构的提取：</a:t>
            </a:r>
          </a:p>
          <a:p>
            <a:endParaRPr lang="en-US" altLang="zh-CN" dirty="0" smtClean="0"/>
          </a:p>
          <a:p>
            <a:r>
              <a:rPr lang="zh-CN" altLang="en-US" dirty="0" smtClean="0"/>
              <a:t>分类</a:t>
            </a:r>
            <a:r>
              <a:rPr lang="zh-CN" altLang="en-US" dirty="0"/>
              <a:t>（</a:t>
            </a:r>
            <a:r>
              <a:rPr lang="en-US" altLang="zh-CN" dirty="0"/>
              <a:t>Classification, is member of</a:t>
            </a:r>
            <a:r>
              <a:rPr lang="zh-CN" altLang="en-US" dirty="0"/>
              <a:t>）、</a:t>
            </a:r>
          </a:p>
          <a:p>
            <a:endParaRPr lang="en-US" altLang="zh-CN" dirty="0" smtClean="0"/>
          </a:p>
          <a:p>
            <a:r>
              <a:rPr lang="zh-CN" altLang="en-US" dirty="0" smtClean="0"/>
              <a:t>聚集</a:t>
            </a:r>
            <a:r>
              <a:rPr lang="zh-CN" altLang="en-US" dirty="0"/>
              <a:t>（</a:t>
            </a:r>
            <a:r>
              <a:rPr lang="en-US" altLang="zh-CN" dirty="0"/>
              <a:t>Aggregation, is part of</a:t>
            </a:r>
            <a:r>
              <a:rPr lang="zh-CN" altLang="en-US" dirty="0"/>
              <a:t>）、</a:t>
            </a:r>
          </a:p>
          <a:p>
            <a:endParaRPr lang="en-US" altLang="zh-CN" dirty="0" smtClean="0"/>
          </a:p>
          <a:p>
            <a:r>
              <a:rPr lang="zh-CN" altLang="en-US" dirty="0" smtClean="0"/>
              <a:t>概括</a:t>
            </a:r>
            <a:r>
              <a:rPr lang="zh-CN" altLang="en-US" dirty="0"/>
              <a:t>（</a:t>
            </a:r>
            <a:r>
              <a:rPr lang="en-US" altLang="zh-CN" dirty="0"/>
              <a:t>Generalization, is subclass of</a:t>
            </a:r>
            <a:r>
              <a:rPr lang="en-US" altLang="zh-CN" dirty="0" smtClean="0"/>
              <a:t>, is </a:t>
            </a:r>
            <a:r>
              <a:rPr lang="en-US" altLang="zh-CN" dirty="0" err="1"/>
              <a:t>superclass</a:t>
            </a:r>
            <a:r>
              <a:rPr lang="en-US" altLang="zh-CN" dirty="0"/>
              <a:t> of</a:t>
            </a:r>
            <a:r>
              <a:rPr lang="zh-CN" altLang="en-US" dirty="0"/>
              <a:t>）。</a:t>
            </a:r>
          </a:p>
          <a:p>
            <a:endParaRPr lang="en-US" altLang="zh-CN" dirty="0" smtClean="0"/>
          </a:p>
          <a:p>
            <a:r>
              <a:rPr lang="zh-CN" altLang="en-US" dirty="0" smtClean="0">
                <a:solidFill>
                  <a:srgbClr val="0070C0"/>
                </a:solidFill>
              </a:rPr>
              <a:t>其中</a:t>
            </a:r>
            <a:r>
              <a:rPr lang="zh-CN" altLang="en-US" dirty="0">
                <a:solidFill>
                  <a:srgbClr val="0070C0"/>
                </a:solidFill>
              </a:rPr>
              <a:t>，概括方法可对</a:t>
            </a:r>
            <a:r>
              <a:rPr lang="en-US" altLang="zh-CN" dirty="0">
                <a:solidFill>
                  <a:srgbClr val="0070C0"/>
                </a:solidFill>
              </a:rPr>
              <a:t>E-R</a:t>
            </a:r>
            <a:r>
              <a:rPr lang="zh-CN" altLang="en-US" dirty="0">
                <a:solidFill>
                  <a:srgbClr val="0070C0"/>
                </a:solidFill>
              </a:rPr>
              <a:t>模型扩充，定义超类和子类实体。</a:t>
            </a:r>
          </a:p>
        </p:txBody>
      </p:sp>
      <p:sp>
        <p:nvSpPr>
          <p:cNvPr id="3" name="灯片编号占位符 2"/>
          <p:cNvSpPr>
            <a:spLocks noGrp="1"/>
          </p:cNvSpPr>
          <p:nvPr>
            <p:ph type="sldNum" sz="quarter" idx="12"/>
          </p:nvPr>
        </p:nvSpPr>
        <p:spPr/>
        <p:txBody>
          <a:bodyPr/>
          <a:lstStyle/>
          <a:p>
            <a:pPr>
              <a:defRPr/>
            </a:pPr>
            <a:fld id="{AF8306CB-36D1-4FC8-A2F7-EADC75A753D9}" type="slidenum">
              <a:rPr lang="en-US" altLang="zh-CN" smtClean="0"/>
              <a:pPr>
                <a:defRPr/>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88925" y="774700"/>
            <a:ext cx="8397875" cy="4154984"/>
          </a:xfrm>
          <a:prstGeom prst="rect">
            <a:avLst/>
          </a:prstGeom>
          <a:noFill/>
          <a:ln w="9525">
            <a:noFill/>
            <a:miter lim="800000"/>
            <a:headEnd/>
            <a:tailEnd/>
          </a:ln>
        </p:spPr>
        <p:txBody>
          <a:bodyPr>
            <a:spAutoFit/>
          </a:bodyPr>
          <a:lstStyle/>
          <a:p>
            <a:pPr>
              <a:spcBef>
                <a:spcPct val="20000"/>
              </a:spcBef>
              <a:buClr>
                <a:srgbClr val="FF3300"/>
              </a:buClr>
              <a:buFont typeface="Wingdings" pitchFamily="2" charset="2"/>
              <a:buChar char="§"/>
            </a:pPr>
            <a:r>
              <a:rPr lang="zh-CN" altLang="en-US" dirty="0">
                <a:latin typeface="Times New Roman" pitchFamily="18" charset="0"/>
              </a:rPr>
              <a:t>实体，属性一般的区分原则</a:t>
            </a:r>
          </a:p>
          <a:p>
            <a:pPr lvl="2">
              <a:spcBef>
                <a:spcPct val="20000"/>
              </a:spcBef>
              <a:buFontTx/>
              <a:buChar char="•"/>
            </a:pPr>
            <a:r>
              <a:rPr lang="zh-CN" altLang="en-US" dirty="0">
                <a:latin typeface="Times New Roman" pitchFamily="18" charset="0"/>
                <a:ea typeface="楷体_GB2312" pitchFamily="49" charset="-122"/>
              </a:rPr>
              <a:t>实体一般都</a:t>
            </a:r>
            <a:r>
              <a:rPr lang="zh-CN" altLang="fr-FR" dirty="0">
                <a:latin typeface="Times New Roman" pitchFamily="18" charset="0"/>
                <a:ea typeface="楷体_GB2312" pitchFamily="49" charset="-122"/>
              </a:rPr>
              <a:t>有描述信息，而属性不一定</a:t>
            </a:r>
          </a:p>
          <a:p>
            <a:pPr lvl="2">
              <a:spcBef>
                <a:spcPct val="20000"/>
              </a:spcBef>
              <a:buFontTx/>
              <a:buChar char="•"/>
            </a:pPr>
            <a:r>
              <a:rPr lang="zh-CN" altLang="fr-FR" dirty="0">
                <a:latin typeface="Times New Roman" pitchFamily="18" charset="0"/>
                <a:ea typeface="楷体_GB2312" pitchFamily="49" charset="-122"/>
              </a:rPr>
              <a:t>多值的对象类可考虑作为实体</a:t>
            </a:r>
          </a:p>
          <a:p>
            <a:pPr lvl="2">
              <a:spcBef>
                <a:spcPct val="20000"/>
              </a:spcBef>
              <a:buFontTx/>
              <a:buChar char="•"/>
            </a:pPr>
            <a:r>
              <a:rPr lang="zh-CN" altLang="fr-FR" dirty="0">
                <a:latin typeface="Times New Roman" pitchFamily="18" charset="0"/>
                <a:ea typeface="楷体_GB2312" pitchFamily="49" charset="-122"/>
              </a:rPr>
              <a:t>一个对象类的某一个描述项如果和另一个对象类</a:t>
            </a:r>
            <a:r>
              <a:rPr lang="zh-CN" altLang="fr-FR" dirty="0" smtClean="0">
                <a:latin typeface="Times New Roman" pitchFamily="18" charset="0"/>
                <a:ea typeface="楷体_GB2312" pitchFamily="49" charset="-122"/>
              </a:rPr>
              <a:t>存在</a:t>
            </a:r>
            <a:r>
              <a:rPr lang="zh-CN" altLang="en-US" dirty="0" smtClean="0">
                <a:solidFill>
                  <a:srgbClr val="FF0000"/>
                </a:solidFill>
                <a:latin typeface="Times New Roman" pitchFamily="18" charset="0"/>
                <a:ea typeface="楷体_GB2312" pitchFamily="49" charset="-122"/>
              </a:rPr>
              <a:t>一对多</a:t>
            </a:r>
            <a:r>
              <a:rPr lang="zh-CN" altLang="fr-FR" dirty="0" smtClean="0">
                <a:latin typeface="Times New Roman" pitchFamily="18" charset="0"/>
                <a:ea typeface="楷体_GB2312" pitchFamily="49" charset="-122"/>
              </a:rPr>
              <a:t>的</a:t>
            </a:r>
            <a:r>
              <a:rPr lang="zh-CN" altLang="fr-FR" dirty="0">
                <a:latin typeface="Times New Roman" pitchFamily="18" charset="0"/>
                <a:ea typeface="楷体_GB2312" pitchFamily="49" charset="-122"/>
              </a:rPr>
              <a:t>关系，那么即使它本身没有描述信息，也可将这个描述项作为实体</a:t>
            </a:r>
            <a:r>
              <a:rPr lang="zh-CN" altLang="fr-FR" dirty="0" smtClean="0">
                <a:latin typeface="Times New Roman" pitchFamily="18" charset="0"/>
                <a:ea typeface="楷体_GB2312" pitchFamily="49" charset="-122"/>
              </a:rPr>
              <a:t>（工厂</a:t>
            </a:r>
            <a:r>
              <a:rPr lang="en-US" altLang="zh-CN" dirty="0" smtClean="0">
                <a:latin typeface="Times New Roman" pitchFamily="18" charset="0"/>
                <a:ea typeface="楷体_GB2312" pitchFamily="49" charset="-122"/>
              </a:rPr>
              <a:t>——</a:t>
            </a:r>
            <a:r>
              <a:rPr lang="zh-CN" altLang="fr-FR" dirty="0" smtClean="0">
                <a:latin typeface="Times New Roman" pitchFamily="18" charset="0"/>
                <a:ea typeface="楷体_GB2312" pitchFamily="49" charset="-122"/>
              </a:rPr>
              <a:t>产品   ；</a:t>
            </a:r>
            <a:endParaRPr lang="en-US" altLang="zh-CN" dirty="0" smtClean="0">
              <a:latin typeface="Times New Roman" pitchFamily="18" charset="0"/>
              <a:ea typeface="楷体_GB2312" pitchFamily="49" charset="-122"/>
            </a:endParaRPr>
          </a:p>
          <a:p>
            <a:pPr lvl="2">
              <a:spcBef>
                <a:spcPct val="20000"/>
              </a:spcBef>
            </a:pPr>
            <a:r>
              <a:rPr lang="en-US" altLang="zh-CN" dirty="0">
                <a:latin typeface="Times New Roman" pitchFamily="18" charset="0"/>
                <a:ea typeface="楷体_GB2312" pitchFamily="49" charset="-122"/>
              </a:rPr>
              <a:t> </a:t>
            </a:r>
            <a:r>
              <a:rPr lang="en-US" altLang="zh-CN" dirty="0" smtClean="0">
                <a:latin typeface="Times New Roman" pitchFamily="18" charset="0"/>
                <a:ea typeface="楷体_GB2312" pitchFamily="49" charset="-122"/>
              </a:rPr>
              <a:t>     </a:t>
            </a:r>
            <a:r>
              <a:rPr lang="zh-CN" altLang="fr-FR" dirty="0" smtClean="0">
                <a:latin typeface="Times New Roman" pitchFamily="18" charset="0"/>
                <a:ea typeface="楷体_GB2312" pitchFamily="49" charset="-122"/>
              </a:rPr>
              <a:t>运动员</a:t>
            </a:r>
            <a:r>
              <a:rPr lang="en-US" altLang="zh-CN" dirty="0" smtClean="0">
                <a:latin typeface="Times New Roman" pitchFamily="18" charset="0"/>
                <a:ea typeface="楷体_GB2312" pitchFamily="49" charset="-122"/>
              </a:rPr>
              <a:t>——</a:t>
            </a:r>
            <a:r>
              <a:rPr lang="zh-CN" altLang="fr-FR" dirty="0" smtClean="0">
                <a:latin typeface="Times New Roman" pitchFamily="18" charset="0"/>
                <a:ea typeface="楷体_GB2312" pitchFamily="49" charset="-122"/>
              </a:rPr>
              <a:t>  项目）</a:t>
            </a:r>
            <a:endParaRPr lang="fr-FR" altLang="zh-CN" dirty="0">
              <a:latin typeface="Times New Roman" pitchFamily="18" charset="0"/>
              <a:ea typeface="楷体_GB2312" pitchFamily="49" charset="-122"/>
            </a:endParaRPr>
          </a:p>
          <a:p>
            <a:pPr lvl="2">
              <a:spcBef>
                <a:spcPct val="20000"/>
              </a:spcBef>
              <a:buFontTx/>
              <a:buChar char="•"/>
            </a:pPr>
            <a:r>
              <a:rPr lang="zh-CN" altLang="fr-FR" dirty="0">
                <a:latin typeface="Times New Roman" pitchFamily="18" charset="0"/>
                <a:ea typeface="楷体_GB2312" pitchFamily="49" charset="-122"/>
              </a:rPr>
              <a:t>使用组合标识的对象类，如果组成这个标识的成分都是其他对象类的标识，一般应定义为联系，但如果不是，则可根据情况定义为实体。</a:t>
            </a:r>
          </a:p>
        </p:txBody>
      </p:sp>
      <p:sp>
        <p:nvSpPr>
          <p:cNvPr id="43011" name="Rectangle 3"/>
          <p:cNvSpPr>
            <a:spLocks noChangeArrowheads="1"/>
          </p:cNvSpPr>
          <p:nvPr/>
        </p:nvSpPr>
        <p:spPr bwMode="auto">
          <a:xfrm>
            <a:off x="1052879" y="4969252"/>
            <a:ext cx="7272337" cy="1569660"/>
          </a:xfrm>
          <a:prstGeom prst="rect">
            <a:avLst/>
          </a:prstGeom>
          <a:noFill/>
          <a:ln w="9525">
            <a:noFill/>
            <a:miter lim="800000"/>
            <a:headEnd/>
            <a:tailEnd/>
          </a:ln>
        </p:spPr>
        <p:txBody>
          <a:bodyPr>
            <a:spAutoFit/>
          </a:bodyPr>
          <a:lstStyle/>
          <a:p>
            <a:pPr lvl="2"/>
            <a:r>
              <a:rPr lang="zh-CN" altLang="fr-FR" dirty="0"/>
              <a:t>例如：人名（</a:t>
            </a:r>
            <a:r>
              <a:rPr lang="fr-FR" altLang="zh-CN" dirty="0" err="1"/>
              <a:t>first</a:t>
            </a:r>
            <a:r>
              <a:rPr lang="fr-FR" altLang="zh-CN" dirty="0"/>
              <a:t> </a:t>
            </a:r>
            <a:r>
              <a:rPr lang="fr-FR" altLang="zh-CN" dirty="0" err="1"/>
              <a:t>name</a:t>
            </a:r>
            <a:r>
              <a:rPr lang="fr-FR" altLang="zh-CN" dirty="0"/>
              <a:t>+second </a:t>
            </a:r>
            <a:r>
              <a:rPr lang="fr-FR" altLang="zh-CN" dirty="0" err="1"/>
              <a:t>name</a:t>
            </a:r>
            <a:r>
              <a:rPr lang="zh-CN" altLang="fr-FR" dirty="0"/>
              <a:t>）</a:t>
            </a:r>
          </a:p>
          <a:p>
            <a:pPr lvl="2"/>
            <a:r>
              <a:rPr lang="zh-CN" altLang="fr-FR" dirty="0"/>
              <a:t>        取款或缴费记录（终端机编号</a:t>
            </a:r>
            <a:r>
              <a:rPr lang="fr-FR" altLang="zh-CN" dirty="0"/>
              <a:t>+</a:t>
            </a:r>
            <a:r>
              <a:rPr lang="zh-CN" altLang="fr-FR" dirty="0"/>
              <a:t>该机的流水号</a:t>
            </a:r>
            <a:r>
              <a:rPr lang="zh-CN" altLang="fr-FR" dirty="0" smtClean="0"/>
              <a:t>）</a:t>
            </a:r>
            <a:endParaRPr lang="en-US" altLang="zh-CN" dirty="0" smtClean="0"/>
          </a:p>
          <a:p>
            <a:pPr lvl="2"/>
            <a:r>
              <a:rPr lang="en-US" altLang="zh-CN" dirty="0" smtClean="0"/>
              <a:t>        </a:t>
            </a:r>
            <a:r>
              <a:rPr lang="zh-CN" altLang="en-US" dirty="0" smtClean="0"/>
              <a:t>教室（教学楼编号</a:t>
            </a:r>
            <a:r>
              <a:rPr lang="en-US" altLang="zh-CN" dirty="0" smtClean="0"/>
              <a:t>+</a:t>
            </a:r>
            <a:r>
              <a:rPr lang="zh-CN" altLang="en-US" dirty="0" smtClean="0"/>
              <a:t>教室编号）</a:t>
            </a:r>
            <a:endParaRPr lang="zh-CN" altLang="en-US" dirty="0"/>
          </a:p>
        </p:txBody>
      </p:sp>
      <p:sp>
        <p:nvSpPr>
          <p:cNvPr id="4" name="灯片编号占位符 3"/>
          <p:cNvSpPr>
            <a:spLocks noGrp="1"/>
          </p:cNvSpPr>
          <p:nvPr>
            <p:ph type="sldNum" sz="quarter" idx="12"/>
          </p:nvPr>
        </p:nvSpPr>
        <p:spPr/>
        <p:txBody>
          <a:bodyPr/>
          <a:lstStyle/>
          <a:p>
            <a:pPr>
              <a:defRPr/>
            </a:pPr>
            <a:fld id="{98D4295E-5AA3-4EF3-953A-17F7EE26C30F}" type="slidenum">
              <a:rPr lang="en-US" altLang="zh-CN" smtClean="0"/>
              <a:pPr>
                <a:defRPr/>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011"/>
                                        </p:tgtEl>
                                        <p:attrNameLst>
                                          <p:attrName>style.visibility</p:attrName>
                                        </p:attrNameLst>
                                      </p:cBhvr>
                                      <p:to>
                                        <p:strVal val="visible"/>
                                      </p:to>
                                    </p:set>
                                    <p:anim calcmode="lin" valueType="num">
                                      <p:cBhvr additive="base">
                                        <p:cTn id="7" dur="500" fill="hold"/>
                                        <p:tgtEl>
                                          <p:spTgt spid="43011"/>
                                        </p:tgtEl>
                                        <p:attrNameLst>
                                          <p:attrName>ppt_x</p:attrName>
                                        </p:attrNameLst>
                                      </p:cBhvr>
                                      <p:tavLst>
                                        <p:tav tm="0">
                                          <p:val>
                                            <p:strVal val="1+#ppt_w/2"/>
                                          </p:val>
                                        </p:tav>
                                        <p:tav tm="100000">
                                          <p:val>
                                            <p:strVal val="#ppt_x"/>
                                          </p:val>
                                        </p:tav>
                                      </p:tavLst>
                                    </p:anim>
                                    <p:anim calcmode="lin" valueType="num">
                                      <p:cBhvr additive="base">
                                        <p:cTn id="8" dur="500" fill="hold"/>
                                        <p:tgtEl>
                                          <p:spTgt spid="43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2"/>
          <p:cNvSpPr txBox="1">
            <a:spLocks noChangeArrowheads="1"/>
          </p:cNvSpPr>
          <p:nvPr/>
        </p:nvSpPr>
        <p:spPr bwMode="auto">
          <a:xfrm>
            <a:off x="212725" y="755650"/>
            <a:ext cx="3502025" cy="457200"/>
          </a:xfrm>
          <a:prstGeom prst="rect">
            <a:avLst/>
          </a:prstGeom>
          <a:noFill/>
          <a:ln w="9525">
            <a:noFill/>
            <a:miter lim="800000"/>
            <a:headEnd/>
            <a:tailEnd/>
          </a:ln>
        </p:spPr>
        <p:txBody>
          <a:bodyPr wrap="none">
            <a:spAutoFit/>
          </a:bodyPr>
          <a:lstStyle/>
          <a:p>
            <a:r>
              <a:rPr lang="zh-CN" altLang="en-US">
                <a:latin typeface="Times New Roman" pitchFamily="18" charset="0"/>
              </a:rPr>
              <a:t>例：一般“职称”作属性：</a:t>
            </a:r>
            <a:endParaRPr lang="zh-CN" altLang="en-US"/>
          </a:p>
        </p:txBody>
      </p:sp>
      <p:graphicFrame>
        <p:nvGraphicFramePr>
          <p:cNvPr id="5122" name="Object 3"/>
          <p:cNvGraphicFramePr>
            <a:graphicFrameLocks noChangeAspect="1"/>
          </p:cNvGraphicFramePr>
          <p:nvPr/>
        </p:nvGraphicFramePr>
        <p:xfrm>
          <a:off x="3657600" y="866775"/>
          <a:ext cx="3276600" cy="1600200"/>
        </p:xfrm>
        <a:graphic>
          <a:graphicData uri="http://schemas.openxmlformats.org/presentationml/2006/ole">
            <mc:AlternateContent xmlns:mc="http://schemas.openxmlformats.org/markup-compatibility/2006">
              <mc:Choice xmlns:v="urn:schemas-microsoft-com:vml" Requires="v">
                <p:oleObj spid="_x0000_s5310" r:id="rId3" imgW="1277112" imgH="972312" progId="Word.Picture.8">
                  <p:embed/>
                </p:oleObj>
              </mc:Choice>
              <mc:Fallback>
                <p:oleObj r:id="rId3" imgW="1277112" imgH="972312"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866775"/>
                        <a:ext cx="32766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Text Box 5"/>
          <p:cNvSpPr txBox="1">
            <a:spLocks noChangeArrowheads="1"/>
          </p:cNvSpPr>
          <p:nvPr/>
        </p:nvSpPr>
        <p:spPr bwMode="auto">
          <a:xfrm>
            <a:off x="304800" y="2706688"/>
            <a:ext cx="5218095" cy="461665"/>
          </a:xfrm>
          <a:prstGeom prst="rect">
            <a:avLst/>
          </a:prstGeom>
          <a:noFill/>
          <a:ln w="9525">
            <a:noFill/>
            <a:miter lim="800000"/>
            <a:headEnd/>
            <a:tailEnd/>
          </a:ln>
        </p:spPr>
        <p:txBody>
          <a:bodyPr wrap="none">
            <a:spAutoFit/>
          </a:bodyPr>
          <a:lstStyle/>
          <a:p>
            <a:r>
              <a:rPr lang="zh-CN" altLang="en-US" dirty="0">
                <a:latin typeface="宋体" pitchFamily="2" charset="-122"/>
              </a:rPr>
              <a:t>若职称与住房有联系</a:t>
            </a:r>
            <a:r>
              <a:rPr lang="zh-CN" altLang="en-US" dirty="0" smtClean="0">
                <a:latin typeface="宋体" pitchFamily="2" charset="-122"/>
              </a:rPr>
              <a:t>则可作为实体</a:t>
            </a:r>
            <a:r>
              <a:rPr lang="zh-CN" altLang="en-US" dirty="0">
                <a:latin typeface="宋体" pitchFamily="2" charset="-122"/>
              </a:rPr>
              <a:t>：</a:t>
            </a:r>
            <a:r>
              <a:rPr lang="zh-CN" altLang="en-US" dirty="0"/>
              <a:t> </a:t>
            </a:r>
          </a:p>
        </p:txBody>
      </p:sp>
      <p:graphicFrame>
        <p:nvGraphicFramePr>
          <p:cNvPr id="5123" name="Object 6"/>
          <p:cNvGraphicFramePr>
            <a:graphicFrameLocks noChangeAspect="1"/>
          </p:cNvGraphicFramePr>
          <p:nvPr/>
        </p:nvGraphicFramePr>
        <p:xfrm>
          <a:off x="381000" y="3457575"/>
          <a:ext cx="8382000" cy="1828800"/>
        </p:xfrm>
        <a:graphic>
          <a:graphicData uri="http://schemas.openxmlformats.org/presentationml/2006/ole">
            <mc:AlternateContent xmlns:mc="http://schemas.openxmlformats.org/markup-compatibility/2006">
              <mc:Choice xmlns:v="urn:schemas-microsoft-com:vml" Requires="v">
                <p:oleObj spid="_x0000_s5311" name="Picture2" r:id="rId5" imgW="4695840" imgH="961920" progId="Word.Picture.8">
                  <p:embed/>
                </p:oleObj>
              </mc:Choice>
              <mc:Fallback>
                <p:oleObj name="Picture2" r:id="rId5" imgW="4695840" imgH="96192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457575"/>
                        <a:ext cx="83820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7D337E77-7857-4B83-9DB2-C2946F06DE8F}" type="slidenum">
              <a:rPr lang="en-US" altLang="zh-CN"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12725" y="733425"/>
            <a:ext cx="8626475" cy="4893647"/>
          </a:xfrm>
          <a:prstGeom prst="rect">
            <a:avLst/>
          </a:prstGeom>
          <a:noFill/>
          <a:ln w="9525">
            <a:noFill/>
            <a:miter lim="800000"/>
            <a:headEnd/>
            <a:tailEnd/>
          </a:ln>
        </p:spPr>
        <p:txBody>
          <a:bodyPr>
            <a:spAutoFit/>
          </a:bodyPr>
          <a:lstStyle/>
          <a:p>
            <a:r>
              <a:rPr lang="en-US" altLang="zh-CN" dirty="0"/>
              <a:t>4) </a:t>
            </a:r>
            <a:r>
              <a:rPr lang="zh-CN" altLang="en-US" dirty="0">
                <a:latin typeface="宋体" pitchFamily="2" charset="-122"/>
              </a:rPr>
              <a:t>属性间存在</a:t>
            </a:r>
            <a:r>
              <a:rPr lang="en-US" altLang="zh-CN" dirty="0"/>
              <a:t>m:1</a:t>
            </a:r>
            <a:r>
              <a:rPr lang="zh-CN" altLang="en-US" dirty="0">
                <a:latin typeface="宋体" pitchFamily="2" charset="-122"/>
              </a:rPr>
              <a:t>联系且</a:t>
            </a:r>
            <a:r>
              <a:rPr lang="en-US" altLang="zh-CN" dirty="0">
                <a:solidFill>
                  <a:srgbClr val="FF0000"/>
                </a:solidFill>
              </a:rPr>
              <a:t>m</a:t>
            </a:r>
            <a:r>
              <a:rPr lang="zh-CN" altLang="en-US" dirty="0">
                <a:solidFill>
                  <a:srgbClr val="FF0000"/>
                </a:solidFill>
                <a:latin typeface="宋体" pitchFamily="2" charset="-122"/>
              </a:rPr>
              <a:t>大时，</a:t>
            </a:r>
            <a:r>
              <a:rPr lang="zh-CN" altLang="en-US" dirty="0">
                <a:solidFill>
                  <a:srgbClr val="FF0000"/>
                </a:solidFill>
                <a:latin typeface="Times New Roman" pitchFamily="18" charset="0"/>
              </a:rPr>
              <a:t>“</a:t>
            </a:r>
            <a:r>
              <a:rPr lang="en-US" altLang="zh-CN" dirty="0">
                <a:solidFill>
                  <a:srgbClr val="FF0000"/>
                </a:solidFill>
              </a:rPr>
              <a:t>m</a:t>
            </a:r>
            <a:r>
              <a:rPr lang="en-US" altLang="zh-CN" dirty="0">
                <a:solidFill>
                  <a:srgbClr val="FF0000"/>
                </a:solidFill>
                <a:latin typeface="Times New Roman" pitchFamily="18" charset="0"/>
              </a:rPr>
              <a:t>”</a:t>
            </a:r>
            <a:r>
              <a:rPr lang="zh-CN" altLang="en-US" dirty="0">
                <a:solidFill>
                  <a:srgbClr val="FF0000"/>
                </a:solidFill>
                <a:latin typeface="宋体" pitchFamily="2" charset="-122"/>
              </a:rPr>
              <a:t>方宜作实体</a:t>
            </a:r>
            <a:r>
              <a:rPr lang="zh-CN" altLang="en-US" dirty="0">
                <a:latin typeface="宋体" pitchFamily="2" charset="-122"/>
              </a:rPr>
              <a:t>。</a:t>
            </a:r>
          </a:p>
          <a:p>
            <a:r>
              <a:rPr lang="zh-CN" altLang="en-US" dirty="0">
                <a:latin typeface="Times New Roman" pitchFamily="18" charset="0"/>
              </a:rPr>
              <a:t>工厂（工厂名</a:t>
            </a:r>
            <a:r>
              <a:rPr lang="zh-CN" altLang="en-US" dirty="0">
                <a:latin typeface="宋体" pitchFamily="2" charset="-122"/>
              </a:rPr>
              <a:t> </a:t>
            </a:r>
            <a:r>
              <a:rPr lang="zh-CN" altLang="en-US" dirty="0">
                <a:latin typeface="Times New Roman" pitchFamily="18" charset="0"/>
              </a:rPr>
              <a:t>，</a:t>
            </a:r>
            <a:r>
              <a:rPr lang="zh-CN" altLang="en-US" dirty="0">
                <a:latin typeface="宋体" pitchFamily="2" charset="-122"/>
              </a:rPr>
              <a:t> </a:t>
            </a:r>
            <a:r>
              <a:rPr lang="zh-CN" altLang="en-US" dirty="0">
                <a:latin typeface="Times New Roman" pitchFamily="18" charset="0"/>
              </a:rPr>
              <a:t>工厂地址，</a:t>
            </a:r>
            <a:r>
              <a:rPr lang="zh-CN" altLang="en-US" dirty="0">
                <a:latin typeface="宋体" pitchFamily="2" charset="-122"/>
              </a:rPr>
              <a:t> </a:t>
            </a:r>
            <a:r>
              <a:rPr lang="zh-CN" altLang="en-US" dirty="0">
                <a:latin typeface="Times New Roman" pitchFamily="18" charset="0"/>
              </a:rPr>
              <a:t>工厂电话，帐号，</a:t>
            </a:r>
            <a:r>
              <a:rPr lang="zh-CN" altLang="en-US" dirty="0">
                <a:latin typeface="宋体" pitchFamily="2" charset="-122"/>
              </a:rPr>
              <a:t> </a:t>
            </a:r>
            <a:r>
              <a:rPr lang="zh-CN" altLang="en-US" dirty="0">
                <a:latin typeface="Times New Roman" pitchFamily="18" charset="0"/>
              </a:rPr>
              <a:t>产品名）；</a:t>
            </a:r>
            <a:endParaRPr lang="zh-CN" altLang="en-US" dirty="0">
              <a:latin typeface="宋体" pitchFamily="2" charset="-122"/>
            </a:endParaRPr>
          </a:p>
          <a:p>
            <a:r>
              <a:rPr lang="zh-CN" altLang="en-US" dirty="0">
                <a:latin typeface="Times New Roman" pitchFamily="18" charset="0"/>
              </a:rPr>
              <a:t>若一个工厂生产产品较多，则应将产品单独作为一实体。</a:t>
            </a:r>
            <a:endParaRPr lang="zh-CN" altLang="en-US" dirty="0">
              <a:latin typeface="宋体" pitchFamily="2" charset="-122"/>
            </a:endParaRPr>
          </a:p>
          <a:p>
            <a:r>
              <a:rPr lang="en-US" altLang="zh-CN" dirty="0">
                <a:latin typeface="宋体" pitchFamily="2" charset="-122"/>
              </a:rPr>
              <a:t>5</a:t>
            </a:r>
            <a:r>
              <a:rPr lang="zh-CN" altLang="en-US" dirty="0">
                <a:latin typeface="Times New Roman" pitchFamily="18" charset="0"/>
              </a:rPr>
              <a:t>）</a:t>
            </a:r>
            <a:r>
              <a:rPr lang="zh-CN" altLang="en-US" dirty="0">
                <a:solidFill>
                  <a:srgbClr val="FF0000"/>
                </a:solidFill>
                <a:latin typeface="Times New Roman" pitchFamily="18" charset="0"/>
              </a:rPr>
              <a:t>勿轻易引入导出</a:t>
            </a:r>
            <a:r>
              <a:rPr lang="zh-CN" altLang="en-US" dirty="0" smtClean="0">
                <a:solidFill>
                  <a:srgbClr val="FF0000"/>
                </a:solidFill>
                <a:latin typeface="Times New Roman" pitchFamily="18" charset="0"/>
              </a:rPr>
              <a:t>属性</a:t>
            </a:r>
            <a:endParaRPr lang="en-US" altLang="zh-CN" dirty="0" smtClean="0">
              <a:solidFill>
                <a:srgbClr val="FF0000"/>
              </a:solidFill>
              <a:latin typeface="宋体" pitchFamily="2" charset="-122"/>
            </a:endParaRPr>
          </a:p>
          <a:p>
            <a:r>
              <a:rPr lang="zh-CN" altLang="en-US" dirty="0" smtClean="0">
                <a:latin typeface="Times New Roman" pitchFamily="18" charset="0"/>
              </a:rPr>
              <a:t>例如：小计</a:t>
            </a:r>
            <a:r>
              <a:rPr lang="zh-CN" altLang="en-US" dirty="0">
                <a:latin typeface="Times New Roman" pitchFamily="18" charset="0"/>
              </a:rPr>
              <a:t>、合计</a:t>
            </a:r>
            <a:r>
              <a:rPr lang="en-US" altLang="zh-CN" dirty="0">
                <a:latin typeface="Times New Roman" pitchFamily="18" charset="0"/>
              </a:rPr>
              <a:t>……</a:t>
            </a:r>
            <a:r>
              <a:rPr lang="en-US" altLang="zh-CN" dirty="0">
                <a:latin typeface="宋体" pitchFamily="2" charset="-122"/>
              </a:rPr>
              <a:t> </a:t>
            </a:r>
          </a:p>
          <a:p>
            <a:r>
              <a:rPr lang="en-US" altLang="zh-CN" dirty="0">
                <a:latin typeface="宋体" pitchFamily="2" charset="-122"/>
              </a:rPr>
              <a:t>6</a:t>
            </a:r>
            <a:r>
              <a:rPr lang="zh-CN" altLang="en-US" dirty="0">
                <a:latin typeface="Times New Roman" pitchFamily="18" charset="0"/>
              </a:rPr>
              <a:t>）应用规范化理论</a:t>
            </a:r>
          </a:p>
          <a:p>
            <a:endParaRPr lang="zh-CN" altLang="en-US" dirty="0">
              <a:latin typeface="宋体" pitchFamily="2" charset="-122"/>
            </a:endParaRPr>
          </a:p>
          <a:p>
            <a:r>
              <a:rPr lang="en-US" altLang="zh-CN" b="1" dirty="0">
                <a:latin typeface="Arial" charset="0"/>
                <a:cs typeface="Arial" charset="0"/>
              </a:rPr>
              <a:t>7.3.2.5  </a:t>
            </a:r>
            <a:r>
              <a:rPr lang="zh-CN" altLang="en-US" b="1" dirty="0">
                <a:latin typeface="Arial" charset="0"/>
                <a:ea typeface="黑体" pitchFamily="2" charset="-122"/>
              </a:rPr>
              <a:t>确定联系</a:t>
            </a:r>
            <a:endParaRPr lang="zh-CN" altLang="en-US" b="1" dirty="0">
              <a:latin typeface="Arial" charset="0"/>
              <a:cs typeface="Arial" charset="0"/>
            </a:endParaRPr>
          </a:p>
          <a:p>
            <a:r>
              <a:rPr lang="en-US" altLang="zh-CN" dirty="0">
                <a:latin typeface="宋体" pitchFamily="2" charset="-122"/>
              </a:rPr>
              <a:t>1. </a:t>
            </a:r>
            <a:r>
              <a:rPr lang="zh-CN" altLang="en-US" dirty="0">
                <a:latin typeface="Times New Roman" pitchFamily="18" charset="0"/>
              </a:rPr>
              <a:t>任务</a:t>
            </a:r>
            <a:endParaRPr lang="zh-CN" altLang="en-US" dirty="0">
              <a:latin typeface="宋体" pitchFamily="2" charset="-122"/>
            </a:endParaRPr>
          </a:p>
          <a:p>
            <a:r>
              <a:rPr lang="en-US" altLang="zh-CN" dirty="0">
                <a:latin typeface="宋体" pitchFamily="2" charset="-122"/>
              </a:rPr>
              <a:t>1</a:t>
            </a:r>
            <a:r>
              <a:rPr lang="zh-CN" altLang="en-US" dirty="0" smtClean="0">
                <a:latin typeface="Times New Roman" pitchFamily="18" charset="0"/>
              </a:rPr>
              <a:t>）发现联系</a:t>
            </a:r>
            <a:r>
              <a:rPr lang="zh-CN" altLang="en-US" dirty="0" smtClean="0">
                <a:latin typeface="宋体" pitchFamily="2" charset="-122"/>
              </a:rPr>
              <a:t> </a:t>
            </a:r>
            <a:endParaRPr lang="zh-CN" altLang="en-US" dirty="0">
              <a:latin typeface="宋体" pitchFamily="2" charset="-122"/>
            </a:endParaRPr>
          </a:p>
          <a:p>
            <a:r>
              <a:rPr lang="en-US" altLang="zh-CN" dirty="0">
                <a:latin typeface="宋体" pitchFamily="2" charset="-122"/>
              </a:rPr>
              <a:t>2</a:t>
            </a:r>
            <a:r>
              <a:rPr lang="zh-CN" altLang="en-US" dirty="0">
                <a:latin typeface="Times New Roman" pitchFamily="18" charset="0"/>
              </a:rPr>
              <a:t>）确定联系方式</a:t>
            </a:r>
            <a:endParaRPr lang="zh-CN" altLang="en-US" dirty="0">
              <a:latin typeface="宋体" pitchFamily="2" charset="-122"/>
            </a:endParaRPr>
          </a:p>
          <a:p>
            <a:r>
              <a:rPr lang="en-US" altLang="zh-CN" dirty="0">
                <a:latin typeface="宋体" pitchFamily="2" charset="-122"/>
              </a:rPr>
              <a:t>3</a:t>
            </a:r>
            <a:r>
              <a:rPr lang="zh-CN" altLang="en-US" dirty="0">
                <a:latin typeface="Times New Roman" pitchFamily="18" charset="0"/>
              </a:rPr>
              <a:t>）命名</a:t>
            </a:r>
            <a:endParaRPr lang="zh-CN" altLang="en-US" dirty="0">
              <a:latin typeface="宋体" pitchFamily="2" charset="-122"/>
            </a:endParaRPr>
          </a:p>
          <a:p>
            <a:r>
              <a:rPr lang="en-US" altLang="zh-CN" dirty="0">
                <a:latin typeface="宋体" pitchFamily="2" charset="-122"/>
              </a:rPr>
              <a:t>4</a:t>
            </a:r>
            <a:r>
              <a:rPr lang="zh-CN" altLang="en-US" dirty="0">
                <a:latin typeface="Times New Roman" pitchFamily="18" charset="0"/>
              </a:rPr>
              <a:t>）确定</a:t>
            </a:r>
            <a:r>
              <a:rPr lang="en-US" altLang="zh-CN" dirty="0">
                <a:latin typeface="宋体" pitchFamily="2" charset="-122"/>
              </a:rPr>
              <a:t>KEY</a:t>
            </a:r>
          </a:p>
        </p:txBody>
      </p:sp>
      <p:sp>
        <p:nvSpPr>
          <p:cNvPr id="3" name="灯片编号占位符 2"/>
          <p:cNvSpPr>
            <a:spLocks noGrp="1"/>
          </p:cNvSpPr>
          <p:nvPr>
            <p:ph type="sldNum" sz="quarter" idx="12"/>
          </p:nvPr>
        </p:nvSpPr>
        <p:spPr/>
        <p:txBody>
          <a:bodyPr/>
          <a:lstStyle/>
          <a:p>
            <a:pPr>
              <a:defRPr/>
            </a:pPr>
            <a:fld id="{29FFFBA4-A481-44A1-A222-D9F2ECFCE4D5}" type="slidenum">
              <a:rPr lang="en-US" altLang="zh-CN"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4343400"/>
            <a:ext cx="8458200" cy="2100263"/>
          </a:xfrm>
          <a:prstGeom prst="rect">
            <a:avLst/>
          </a:prstGeom>
          <a:noFill/>
          <a:ln w="9525">
            <a:noFill/>
            <a:miter lim="800000"/>
            <a:headEnd/>
            <a:tailEnd/>
          </a:ln>
        </p:spPr>
        <p:txBody>
          <a:bodyPr>
            <a:spAutoFit/>
          </a:bodyPr>
          <a:lstStyle/>
          <a:p>
            <a:pPr>
              <a:spcBef>
                <a:spcPct val="50000"/>
              </a:spcBef>
            </a:pPr>
            <a:r>
              <a:rPr lang="en-US" altLang="zh-CN" dirty="0">
                <a:latin typeface="宋体" pitchFamily="2" charset="-122"/>
              </a:rPr>
              <a:t>2. </a:t>
            </a:r>
            <a:r>
              <a:rPr lang="zh-CN" altLang="en-US" dirty="0">
                <a:latin typeface="Times New Roman" pitchFamily="18" charset="0"/>
              </a:rPr>
              <a:t>方法</a:t>
            </a:r>
            <a:endParaRPr lang="zh-CN" altLang="en-US" dirty="0">
              <a:latin typeface="宋体" pitchFamily="2" charset="-122"/>
            </a:endParaRPr>
          </a:p>
          <a:p>
            <a:pPr>
              <a:spcBef>
                <a:spcPct val="50000"/>
              </a:spcBef>
            </a:pPr>
            <a:r>
              <a:rPr lang="en-US" altLang="zh-CN" dirty="0">
                <a:latin typeface="宋体" pitchFamily="2" charset="-122"/>
              </a:rPr>
              <a:t>1) </a:t>
            </a:r>
            <a:r>
              <a:rPr lang="zh-CN" altLang="en-US" dirty="0">
                <a:latin typeface="Times New Roman" pitchFamily="18" charset="0"/>
              </a:rPr>
              <a:t>以</a:t>
            </a:r>
            <a:r>
              <a:rPr lang="en-US" altLang="zh-CN" dirty="0">
                <a:latin typeface="宋体" pitchFamily="2" charset="-122"/>
              </a:rPr>
              <a:t>DFD</a:t>
            </a:r>
            <a:r>
              <a:rPr lang="zh-CN" altLang="en-US" dirty="0">
                <a:latin typeface="Times New Roman" pitchFamily="18" charset="0"/>
              </a:rPr>
              <a:t>为基础</a:t>
            </a:r>
            <a:endParaRPr lang="zh-CN" altLang="en-US" dirty="0">
              <a:latin typeface="宋体" pitchFamily="2" charset="-122"/>
            </a:endParaRPr>
          </a:p>
          <a:p>
            <a:pPr>
              <a:spcBef>
                <a:spcPct val="50000"/>
              </a:spcBef>
            </a:pPr>
            <a:r>
              <a:rPr lang="zh-CN" altLang="en-US" dirty="0">
                <a:latin typeface="Times New Roman" pitchFamily="18" charset="0"/>
              </a:rPr>
              <a:t>联系、方式</a:t>
            </a:r>
            <a:endParaRPr lang="zh-CN" altLang="en-US" dirty="0">
              <a:latin typeface="宋体" pitchFamily="2" charset="-122"/>
            </a:endParaRPr>
          </a:p>
          <a:p>
            <a:pPr>
              <a:spcBef>
                <a:spcPct val="50000"/>
              </a:spcBef>
            </a:pPr>
            <a:r>
              <a:rPr lang="en-US" altLang="zh-CN" dirty="0">
                <a:latin typeface="宋体" pitchFamily="2" charset="-122"/>
              </a:rPr>
              <a:t>2</a:t>
            </a:r>
            <a:r>
              <a:rPr lang="zh-CN" altLang="en-US" dirty="0">
                <a:latin typeface="Times New Roman" pitchFamily="18" charset="0"/>
              </a:rPr>
              <a:t>）</a:t>
            </a:r>
            <a:r>
              <a:rPr lang="en-US" altLang="zh-CN" dirty="0">
                <a:latin typeface="宋体" pitchFamily="2" charset="-122"/>
              </a:rPr>
              <a:t>KEY</a:t>
            </a:r>
            <a:r>
              <a:rPr lang="zh-CN" altLang="en-US" dirty="0">
                <a:latin typeface="宋体" pitchFamily="2" charset="-122"/>
              </a:rPr>
              <a:t>的</a:t>
            </a:r>
            <a:r>
              <a:rPr lang="zh-CN" altLang="en-US" dirty="0">
                <a:latin typeface="Times New Roman" pitchFamily="18" charset="0"/>
              </a:rPr>
              <a:t>确定</a:t>
            </a:r>
          </a:p>
        </p:txBody>
      </p:sp>
      <p:sp>
        <p:nvSpPr>
          <p:cNvPr id="46083" name="Text Box 3"/>
          <p:cNvSpPr txBox="1">
            <a:spLocks noChangeArrowheads="1"/>
          </p:cNvSpPr>
          <p:nvPr/>
        </p:nvSpPr>
        <p:spPr bwMode="auto">
          <a:xfrm>
            <a:off x="212725" y="193675"/>
            <a:ext cx="8474075" cy="4672013"/>
          </a:xfrm>
          <a:prstGeom prst="rect">
            <a:avLst/>
          </a:prstGeom>
          <a:noFill/>
          <a:ln w="9525">
            <a:noFill/>
            <a:miter lim="800000"/>
            <a:headEnd/>
            <a:tailEnd/>
          </a:ln>
        </p:spPr>
        <p:txBody>
          <a:bodyPr>
            <a:spAutoFit/>
          </a:bodyPr>
          <a:lstStyle/>
          <a:p>
            <a:pPr>
              <a:spcBef>
                <a:spcPct val="20000"/>
              </a:spcBef>
              <a:buClr>
                <a:schemeClr val="tx1"/>
              </a:buClr>
              <a:buFont typeface="Wingdings" pitchFamily="2" charset="2"/>
              <a:buChar char="§"/>
            </a:pPr>
            <a:r>
              <a:rPr lang="zh-CN" altLang="en-US" dirty="0">
                <a:latin typeface="Times New Roman" pitchFamily="18" charset="0"/>
              </a:rPr>
              <a:t>联系举例：</a:t>
            </a:r>
          </a:p>
          <a:p>
            <a:pPr>
              <a:spcBef>
                <a:spcPct val="20000"/>
              </a:spcBef>
              <a:buClr>
                <a:srgbClr val="FF3300"/>
              </a:buClr>
              <a:buFont typeface="Wingdings" pitchFamily="2" charset="2"/>
              <a:buChar char="§"/>
            </a:pPr>
            <a:endParaRPr lang="zh-CN" altLang="en-US" dirty="0">
              <a:latin typeface="Times New Roman" pitchFamily="18" charset="0"/>
            </a:endParaRPr>
          </a:p>
          <a:p>
            <a:pPr lvl="1">
              <a:spcBef>
                <a:spcPct val="20000"/>
              </a:spcBef>
              <a:buClr>
                <a:schemeClr val="tx1"/>
              </a:buClr>
              <a:buFont typeface="Wingdings" pitchFamily="2" charset="2"/>
              <a:buChar char="§"/>
            </a:pPr>
            <a:r>
              <a:rPr lang="zh-CN" altLang="en-US" dirty="0">
                <a:latin typeface="Times New Roman" pitchFamily="18" charset="0"/>
              </a:rPr>
              <a:t>存在性联系</a:t>
            </a:r>
          </a:p>
          <a:p>
            <a:pPr lvl="2">
              <a:spcBef>
                <a:spcPct val="20000"/>
              </a:spcBef>
              <a:buClr>
                <a:schemeClr val="tx1"/>
              </a:buClr>
              <a:buFontTx/>
              <a:buChar char="•"/>
            </a:pPr>
            <a:r>
              <a:rPr lang="zh-CN" altLang="en-US" dirty="0">
                <a:latin typeface="Times New Roman" pitchFamily="18" charset="0"/>
                <a:ea typeface="楷体_GB2312" pitchFamily="49" charset="-122"/>
              </a:rPr>
              <a:t>系有学生，专业有必修课程，课程有参考书</a:t>
            </a:r>
          </a:p>
          <a:p>
            <a:pPr lvl="1">
              <a:spcBef>
                <a:spcPct val="20000"/>
              </a:spcBef>
              <a:buClr>
                <a:schemeClr val="tx1"/>
              </a:buClr>
              <a:buFont typeface="Wingdings" pitchFamily="2" charset="2"/>
              <a:buChar char="§"/>
            </a:pPr>
            <a:r>
              <a:rPr lang="zh-CN" altLang="en-US" dirty="0">
                <a:latin typeface="Times New Roman" pitchFamily="18" charset="0"/>
              </a:rPr>
              <a:t>功能性联系</a:t>
            </a:r>
          </a:p>
          <a:p>
            <a:pPr lvl="2">
              <a:spcBef>
                <a:spcPct val="20000"/>
              </a:spcBef>
              <a:buClr>
                <a:schemeClr val="tx1"/>
              </a:buClr>
              <a:buFontTx/>
              <a:buChar char="•"/>
            </a:pPr>
            <a:r>
              <a:rPr lang="zh-CN" altLang="en-US" dirty="0">
                <a:latin typeface="Times New Roman" pitchFamily="18" charset="0"/>
                <a:ea typeface="楷体_GB2312" pitchFamily="49" charset="-122"/>
              </a:rPr>
              <a:t>教师教学生，技师</a:t>
            </a:r>
            <a:r>
              <a:rPr lang="zh-CN" altLang="en-US" b="1" dirty="0">
                <a:latin typeface="微软雅黑" panose="020B0503020204020204" pitchFamily="34" charset="-122"/>
                <a:ea typeface="微软雅黑" panose="020B0503020204020204" pitchFamily="34" charset="-122"/>
              </a:rPr>
              <a:t>负责</a:t>
            </a:r>
            <a:r>
              <a:rPr lang="zh-CN" altLang="en-US" dirty="0">
                <a:latin typeface="Times New Roman" pitchFamily="18" charset="0"/>
                <a:ea typeface="楷体_GB2312" pitchFamily="49" charset="-122"/>
              </a:rPr>
              <a:t>维修机械</a:t>
            </a:r>
          </a:p>
          <a:p>
            <a:pPr lvl="1">
              <a:spcBef>
                <a:spcPct val="20000"/>
              </a:spcBef>
              <a:buClr>
                <a:schemeClr val="tx1"/>
              </a:buClr>
              <a:buFont typeface="Wingdings" pitchFamily="2" charset="2"/>
              <a:buChar char="§"/>
            </a:pPr>
            <a:r>
              <a:rPr lang="zh-CN" altLang="en-US" dirty="0">
                <a:latin typeface="Times New Roman" pitchFamily="18" charset="0"/>
              </a:rPr>
              <a:t>事件联系</a:t>
            </a:r>
          </a:p>
          <a:p>
            <a:pPr lvl="2">
              <a:spcBef>
                <a:spcPct val="20000"/>
              </a:spcBef>
              <a:buClr>
                <a:schemeClr val="tx1"/>
              </a:buClr>
              <a:buFontTx/>
              <a:buChar char="•"/>
            </a:pPr>
            <a:r>
              <a:rPr lang="zh-CN" altLang="en-US" dirty="0">
                <a:latin typeface="Times New Roman" pitchFamily="18" charset="0"/>
                <a:ea typeface="楷体_GB2312" pitchFamily="49" charset="-122"/>
              </a:rPr>
              <a:t>顾客发出订单，学生借书，学生听课，技师维修了某个</a:t>
            </a:r>
            <a:r>
              <a:rPr lang="zh-CN" altLang="en-US" dirty="0" smtClean="0">
                <a:latin typeface="Times New Roman" pitchFamily="18" charset="0"/>
                <a:ea typeface="楷体_GB2312" pitchFamily="49" charset="-122"/>
              </a:rPr>
              <a:t>机械，值班员检查了某个设备</a:t>
            </a:r>
            <a:endParaRPr lang="zh-CN" altLang="en-US" dirty="0">
              <a:latin typeface="Times New Roman" pitchFamily="18" charset="0"/>
              <a:ea typeface="楷体_GB2312" pitchFamily="49" charset="-122"/>
            </a:endParaRPr>
          </a:p>
          <a:p>
            <a:endParaRPr lang="zh-CN" altLang="en-US" dirty="0">
              <a:latin typeface="宋体" pitchFamily="2" charset="-122"/>
            </a:endParaRPr>
          </a:p>
          <a:p>
            <a:endParaRPr lang="en-US" altLang="zh-CN" dirty="0"/>
          </a:p>
        </p:txBody>
      </p:sp>
      <p:sp>
        <p:nvSpPr>
          <p:cNvPr id="4" name="灯片编号占位符 3"/>
          <p:cNvSpPr>
            <a:spLocks noGrp="1"/>
          </p:cNvSpPr>
          <p:nvPr>
            <p:ph type="sldNum" sz="quarter" idx="12"/>
          </p:nvPr>
        </p:nvSpPr>
        <p:spPr/>
        <p:txBody>
          <a:bodyPr/>
          <a:lstStyle/>
          <a:p>
            <a:pPr>
              <a:defRPr/>
            </a:pPr>
            <a:fld id="{109D216F-89EC-4024-BA99-C8E496A9B073}" type="slidenum">
              <a:rPr lang="en-US" altLang="zh-CN" smtClean="0"/>
              <a:pPr>
                <a:defRPr/>
              </a:pPr>
              <a:t>36</a:t>
            </a:fld>
            <a:endParaRPr lang="en-US" altLang="zh-CN"/>
          </a:p>
        </p:txBody>
      </p:sp>
      <p:sp>
        <p:nvSpPr>
          <p:cNvPr id="5" name="圆角矩形标注 4"/>
          <p:cNvSpPr/>
          <p:nvPr/>
        </p:nvSpPr>
        <p:spPr>
          <a:xfrm>
            <a:off x="3131840" y="4437112"/>
            <a:ext cx="4824536" cy="1224136"/>
          </a:xfrm>
          <a:prstGeom prst="wedgeRoundRectCallout">
            <a:avLst>
              <a:gd name="adj1" fmla="val -44361"/>
              <a:gd name="adj2" fmla="val -7676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管理员</a:t>
            </a:r>
            <a:r>
              <a:rPr lang="en-US" altLang="zh-CN" dirty="0" smtClean="0"/>
              <a:t>——</a:t>
            </a:r>
            <a:r>
              <a:rPr lang="zh-CN" altLang="en-US" dirty="0" smtClean="0"/>
              <a:t>管理</a:t>
            </a:r>
            <a:r>
              <a:rPr lang="en-US" altLang="zh-CN" dirty="0" smtClean="0"/>
              <a:t>——</a:t>
            </a:r>
            <a:r>
              <a:rPr lang="zh-CN" altLang="en-US" dirty="0" smtClean="0"/>
              <a:t>用户？？？</a:t>
            </a:r>
            <a:endParaRPr lang="en-US" altLang="zh-CN" dirty="0" smtClean="0"/>
          </a:p>
          <a:p>
            <a:r>
              <a:rPr lang="zh-CN" altLang="en-US" dirty="0" smtClean="0"/>
              <a:t>应用需求是什么？要查询此类联系么？</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ChangeArrowheads="1"/>
          </p:cNvSpPr>
          <p:nvPr/>
        </p:nvSpPr>
        <p:spPr bwMode="auto">
          <a:xfrm>
            <a:off x="381000" y="304800"/>
            <a:ext cx="3644900" cy="457200"/>
          </a:xfrm>
          <a:prstGeom prst="rect">
            <a:avLst/>
          </a:prstGeom>
          <a:noFill/>
          <a:ln w="9525">
            <a:noFill/>
            <a:miter lim="800000"/>
            <a:headEnd/>
            <a:tailEnd/>
          </a:ln>
        </p:spPr>
        <p:txBody>
          <a:bodyPr wrap="none">
            <a:spAutoFit/>
          </a:bodyPr>
          <a:lstStyle/>
          <a:p>
            <a:r>
              <a:rPr lang="en-US" altLang="zh-CN">
                <a:latin typeface="宋体" pitchFamily="2" charset="-122"/>
                <a:cs typeface="Times New Roman" pitchFamily="18" charset="0"/>
              </a:rPr>
              <a:t>①</a:t>
            </a:r>
            <a:r>
              <a:rPr lang="en-US" altLang="zh-CN">
                <a:latin typeface="宋体" pitchFamily="2" charset="-122"/>
              </a:rPr>
              <a:t> 1</a:t>
            </a:r>
            <a:r>
              <a:rPr lang="zh-CN" altLang="en-US">
                <a:latin typeface="宋体" pitchFamily="2" charset="-122"/>
              </a:rPr>
              <a:t>：</a:t>
            </a:r>
            <a:r>
              <a:rPr lang="en-US" altLang="zh-CN">
                <a:latin typeface="宋体" pitchFamily="2" charset="-122"/>
              </a:rPr>
              <a:t>1</a:t>
            </a:r>
            <a:r>
              <a:rPr lang="zh-CN" altLang="en-US">
                <a:latin typeface="宋体" pitchFamily="2" charset="-122"/>
              </a:rPr>
              <a:t>时：取任何一方 </a:t>
            </a:r>
            <a:r>
              <a:rPr lang="zh-CN" altLang="en-US"/>
              <a:t> </a:t>
            </a:r>
          </a:p>
        </p:txBody>
      </p:sp>
      <p:sp>
        <p:nvSpPr>
          <p:cNvPr id="6148" name="Rectangle 4"/>
          <p:cNvSpPr>
            <a:spLocks noChangeArrowheads="1"/>
          </p:cNvSpPr>
          <p:nvPr/>
        </p:nvSpPr>
        <p:spPr bwMode="auto">
          <a:xfrm>
            <a:off x="2924175" y="2938463"/>
            <a:ext cx="9144000" cy="0"/>
          </a:xfrm>
          <a:prstGeom prst="rect">
            <a:avLst/>
          </a:prstGeom>
          <a:noFill/>
          <a:ln w="9525">
            <a:noFill/>
            <a:miter lim="800000"/>
            <a:headEnd/>
            <a:tailEnd/>
          </a:ln>
        </p:spPr>
        <p:txBody>
          <a:bodyPr>
            <a:spAutoFit/>
          </a:bodyPr>
          <a:lstStyle/>
          <a:p>
            <a:endParaRPr lang="zh-CN" altLang="en-US"/>
          </a:p>
        </p:txBody>
      </p:sp>
      <p:graphicFrame>
        <p:nvGraphicFramePr>
          <p:cNvPr id="6146" name="Object 3"/>
          <p:cNvGraphicFramePr>
            <a:graphicFrameLocks noChangeAspect="1"/>
          </p:cNvGraphicFramePr>
          <p:nvPr/>
        </p:nvGraphicFramePr>
        <p:xfrm>
          <a:off x="3810000" y="304800"/>
          <a:ext cx="4800600" cy="1428750"/>
        </p:xfrm>
        <a:graphic>
          <a:graphicData uri="http://schemas.openxmlformats.org/presentationml/2006/ole">
            <mc:AlternateContent xmlns:mc="http://schemas.openxmlformats.org/markup-compatibility/2006">
              <mc:Choice xmlns:v="urn:schemas-microsoft-com:vml" Requires="v">
                <p:oleObj spid="_x0000_s6240" r:id="rId3" imgW="3296412" imgH="981456" progId="Word.Picture.8">
                  <p:embed/>
                </p:oleObj>
              </mc:Choice>
              <mc:Fallback>
                <p:oleObj r:id="rId3" imgW="3296412" imgH="981456"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04800"/>
                        <a:ext cx="4800600"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Text Box 5"/>
          <p:cNvSpPr txBox="1">
            <a:spLocks noChangeArrowheads="1"/>
          </p:cNvSpPr>
          <p:nvPr/>
        </p:nvSpPr>
        <p:spPr bwMode="auto">
          <a:xfrm>
            <a:off x="365125" y="2244725"/>
            <a:ext cx="8397875" cy="4745915"/>
          </a:xfrm>
          <a:prstGeom prst="rect">
            <a:avLst/>
          </a:prstGeom>
          <a:noFill/>
          <a:ln w="9525">
            <a:noFill/>
            <a:miter lim="800000"/>
            <a:headEnd/>
            <a:tailEnd/>
          </a:ln>
        </p:spPr>
        <p:txBody>
          <a:bodyPr>
            <a:spAutoFit/>
          </a:bodyPr>
          <a:lstStyle/>
          <a:p>
            <a:pPr marL="457200" indent="-457200"/>
            <a:r>
              <a:rPr lang="en-US" altLang="zh-CN" dirty="0">
                <a:latin typeface="宋体" pitchFamily="2" charset="-122"/>
              </a:rPr>
              <a:t>②</a:t>
            </a:r>
            <a:r>
              <a:rPr lang="en-US" altLang="zh-CN" dirty="0"/>
              <a:t> 1</a:t>
            </a:r>
            <a:r>
              <a:rPr lang="zh-CN" altLang="en-US" dirty="0">
                <a:latin typeface="Times New Roman" pitchFamily="18" charset="0"/>
              </a:rPr>
              <a:t>：</a:t>
            </a:r>
            <a:r>
              <a:rPr lang="en-US" altLang="zh-CN" dirty="0"/>
              <a:t>m</a:t>
            </a:r>
            <a:r>
              <a:rPr lang="zh-CN" altLang="en-US" dirty="0">
                <a:latin typeface="Times New Roman" pitchFamily="18" charset="0"/>
              </a:rPr>
              <a:t>时：取“</a:t>
            </a:r>
            <a:r>
              <a:rPr lang="en-US" altLang="zh-CN" dirty="0"/>
              <a:t>m</a:t>
            </a:r>
            <a:r>
              <a:rPr lang="en-US" altLang="zh-CN" dirty="0">
                <a:latin typeface="Times New Roman" pitchFamily="18" charset="0"/>
              </a:rPr>
              <a:t>”</a:t>
            </a:r>
            <a:r>
              <a:rPr lang="zh-CN" altLang="en-US" dirty="0">
                <a:latin typeface="Times New Roman" pitchFamily="18" charset="0"/>
              </a:rPr>
              <a:t>方</a:t>
            </a:r>
            <a:r>
              <a:rPr lang="en-US" altLang="zh-CN" dirty="0"/>
              <a:t>KEY</a:t>
            </a:r>
            <a:r>
              <a:rPr lang="zh-CN" altLang="en-US" dirty="0">
                <a:latin typeface="Times New Roman" pitchFamily="18" charset="0"/>
              </a:rPr>
              <a:t>为联系实体</a:t>
            </a:r>
            <a:r>
              <a:rPr lang="en-US" altLang="zh-CN" dirty="0"/>
              <a:t>KEY</a:t>
            </a:r>
            <a:r>
              <a:rPr lang="zh-CN" altLang="en-US" dirty="0">
                <a:latin typeface="Times New Roman" pitchFamily="18" charset="0"/>
              </a:rPr>
              <a:t>。</a:t>
            </a:r>
            <a:endParaRPr lang="zh-CN" altLang="en-US" dirty="0"/>
          </a:p>
          <a:p>
            <a:pPr marL="457200" indent="-457200"/>
            <a:r>
              <a:rPr lang="zh-CN" altLang="en-US" dirty="0">
                <a:latin typeface="宋体" pitchFamily="2" charset="-122"/>
              </a:rPr>
              <a:t>③</a:t>
            </a:r>
            <a:r>
              <a:rPr lang="zh-CN" altLang="en-US" dirty="0"/>
              <a:t> </a:t>
            </a:r>
            <a:r>
              <a:rPr lang="en-US" altLang="zh-CN" dirty="0"/>
              <a:t>m</a:t>
            </a:r>
            <a:r>
              <a:rPr lang="zh-CN" altLang="en-US" dirty="0">
                <a:latin typeface="宋体" pitchFamily="2" charset="-122"/>
              </a:rPr>
              <a:t>：</a:t>
            </a:r>
            <a:r>
              <a:rPr lang="en-US" altLang="zh-CN" dirty="0"/>
              <a:t>n</a:t>
            </a:r>
            <a:r>
              <a:rPr lang="zh-CN" altLang="en-US" dirty="0">
                <a:latin typeface="宋体" pitchFamily="2" charset="-122"/>
              </a:rPr>
              <a:t>时：取</a:t>
            </a:r>
            <a:r>
              <a:rPr lang="zh-CN" altLang="en-US" dirty="0">
                <a:latin typeface="Times New Roman" pitchFamily="18" charset="0"/>
              </a:rPr>
              <a:t>“</a:t>
            </a:r>
            <a:r>
              <a:rPr lang="zh-CN" altLang="en-US" dirty="0">
                <a:latin typeface="宋体" pitchFamily="2" charset="-122"/>
              </a:rPr>
              <a:t>双方</a:t>
            </a:r>
            <a:r>
              <a:rPr lang="zh-CN" altLang="en-US" dirty="0">
                <a:latin typeface="Times New Roman" pitchFamily="18" charset="0"/>
              </a:rPr>
              <a:t>”</a:t>
            </a:r>
            <a:r>
              <a:rPr lang="en-US" altLang="zh-CN" dirty="0"/>
              <a:t>KEY</a:t>
            </a:r>
            <a:r>
              <a:rPr lang="zh-CN" altLang="en-US" dirty="0">
                <a:latin typeface="宋体" pitchFamily="2" charset="-122"/>
              </a:rPr>
              <a:t>为联系实体</a:t>
            </a:r>
            <a:r>
              <a:rPr lang="en-US" altLang="zh-CN" dirty="0"/>
              <a:t>KEY</a:t>
            </a:r>
            <a:r>
              <a:rPr lang="zh-CN" altLang="en-US" dirty="0">
                <a:latin typeface="宋体" pitchFamily="2" charset="-122"/>
              </a:rPr>
              <a:t>。</a:t>
            </a:r>
          </a:p>
          <a:p>
            <a:pPr marL="457200" indent="-457200"/>
            <a:endParaRPr lang="zh-CN" altLang="en-US" dirty="0">
              <a:latin typeface="宋体" pitchFamily="2" charset="-122"/>
            </a:endParaRPr>
          </a:p>
          <a:p>
            <a:pPr marL="457200" indent="-457200" algn="just"/>
            <a:r>
              <a:rPr lang="en-US" altLang="zh-CN" b="1" dirty="0">
                <a:latin typeface="宋体" pitchFamily="2" charset="-122"/>
                <a:ea typeface="黑体" pitchFamily="2" charset="-122"/>
              </a:rPr>
              <a:t>7</a:t>
            </a:r>
            <a:r>
              <a:rPr lang="en-US" altLang="zh-CN" b="1" dirty="0">
                <a:latin typeface="Times New Roman" pitchFamily="18" charset="0"/>
                <a:cs typeface="Times New Roman" pitchFamily="18" charset="0"/>
              </a:rPr>
              <a:t>.</a:t>
            </a:r>
            <a:r>
              <a:rPr lang="en-US" altLang="zh-CN" b="1" dirty="0">
                <a:latin typeface="宋体" pitchFamily="2" charset="-122"/>
                <a:ea typeface="黑体" pitchFamily="2" charset="-122"/>
              </a:rPr>
              <a:t>3</a:t>
            </a:r>
            <a:r>
              <a:rPr lang="en-US" altLang="zh-CN" b="1" dirty="0">
                <a:latin typeface="Times New Roman" pitchFamily="18" charset="0"/>
                <a:cs typeface="Times New Roman" pitchFamily="18" charset="0"/>
              </a:rPr>
              <a:t>.</a:t>
            </a:r>
            <a:r>
              <a:rPr lang="en-US" altLang="zh-CN" b="1" dirty="0">
                <a:latin typeface="宋体" pitchFamily="2" charset="-122"/>
                <a:ea typeface="黑体" pitchFamily="2" charset="-122"/>
              </a:rPr>
              <a:t>3  </a:t>
            </a:r>
            <a:r>
              <a:rPr lang="zh-CN" altLang="en-US" b="1" dirty="0">
                <a:latin typeface="宋体" pitchFamily="2" charset="-122"/>
                <a:ea typeface="黑体" pitchFamily="2" charset="-122"/>
              </a:rPr>
              <a:t>视图集成</a:t>
            </a:r>
          </a:p>
          <a:p>
            <a:pPr marL="457200" indent="-457200" algn="just">
              <a:lnSpc>
                <a:spcPct val="90000"/>
              </a:lnSpc>
              <a:spcBef>
                <a:spcPct val="20000"/>
              </a:spcBef>
              <a:buClr>
                <a:schemeClr val="tx2"/>
              </a:buClr>
              <a:buSzPct val="90000"/>
              <a:buFont typeface="Wingdings" pitchFamily="2" charset="2"/>
              <a:buNone/>
            </a:pPr>
            <a:r>
              <a:rPr lang="zh-CN" altLang="en-US" dirty="0">
                <a:latin typeface="黑体" pitchFamily="2" charset="-122"/>
                <a:ea typeface="黑体" pitchFamily="2" charset="-122"/>
              </a:rPr>
              <a:t>目的要求：</a:t>
            </a:r>
          </a:p>
          <a:p>
            <a:pPr marL="457200" indent="-457200" algn="just">
              <a:lnSpc>
                <a:spcPct val="90000"/>
              </a:lnSpc>
              <a:spcBef>
                <a:spcPct val="20000"/>
              </a:spcBef>
              <a:buClr>
                <a:schemeClr val="tx2"/>
              </a:buClr>
              <a:buSzPct val="90000"/>
              <a:buFont typeface="Wingdings" pitchFamily="2" charset="2"/>
              <a:buNone/>
            </a:pPr>
            <a:r>
              <a:rPr lang="zh-CN" altLang="en-US" dirty="0">
                <a:latin typeface="黑体" pitchFamily="2" charset="-122"/>
              </a:rPr>
              <a:t>控制冗余、消除冲突、 实施集成 </a:t>
            </a:r>
          </a:p>
          <a:p>
            <a:pPr marL="457200" indent="-457200" algn="just">
              <a:lnSpc>
                <a:spcPct val="90000"/>
              </a:lnSpc>
              <a:spcBef>
                <a:spcPct val="20000"/>
              </a:spcBef>
              <a:buClr>
                <a:schemeClr val="tx2"/>
              </a:buClr>
              <a:buSzPct val="90000"/>
              <a:buFont typeface="Wingdings" pitchFamily="2" charset="2"/>
              <a:buNone/>
            </a:pPr>
            <a:r>
              <a:rPr lang="en-US" altLang="zh-CN" dirty="0">
                <a:latin typeface="Times New Roman" pitchFamily="18" charset="0"/>
              </a:rPr>
              <a:t>·           </a:t>
            </a:r>
            <a:r>
              <a:rPr lang="zh-CN" altLang="en-US" dirty="0">
                <a:latin typeface="黑体" pitchFamily="2" charset="-122"/>
              </a:rPr>
              <a:t>用分析法消除冗余属性</a:t>
            </a:r>
          </a:p>
          <a:p>
            <a:pPr marL="457200" indent="-457200" algn="just">
              <a:lnSpc>
                <a:spcPct val="90000"/>
              </a:lnSpc>
              <a:spcBef>
                <a:spcPct val="20000"/>
              </a:spcBef>
              <a:buClr>
                <a:schemeClr val="tx2"/>
              </a:buClr>
              <a:buSzPct val="90000"/>
              <a:buFont typeface="Wingdings" pitchFamily="2" charset="2"/>
              <a:buNone/>
            </a:pPr>
            <a:r>
              <a:rPr lang="en-US" altLang="zh-CN" dirty="0">
                <a:latin typeface="Times New Roman" pitchFamily="18" charset="0"/>
              </a:rPr>
              <a:t>·           </a:t>
            </a:r>
            <a:r>
              <a:rPr lang="zh-CN" altLang="en-US" dirty="0">
                <a:latin typeface="黑体" pitchFamily="2" charset="-122"/>
              </a:rPr>
              <a:t>用关系理论消除冗余联系（最小依赖）</a:t>
            </a:r>
          </a:p>
          <a:p>
            <a:pPr marL="457200" indent="-457200" algn="just">
              <a:lnSpc>
                <a:spcPct val="90000"/>
              </a:lnSpc>
              <a:spcBef>
                <a:spcPct val="20000"/>
              </a:spcBef>
              <a:buClr>
                <a:schemeClr val="tx2"/>
              </a:buClr>
              <a:buSzPct val="90000"/>
              <a:buFont typeface="Wingdings" pitchFamily="2" charset="2"/>
              <a:buNone/>
            </a:pPr>
            <a:r>
              <a:rPr lang="en-US" altLang="zh-CN" dirty="0">
                <a:latin typeface="Times New Roman" pitchFamily="18" charset="0"/>
              </a:rPr>
              <a:t>·</a:t>
            </a:r>
            <a:r>
              <a:rPr lang="en-US" altLang="zh-CN" dirty="0"/>
              <a:t>        </a:t>
            </a:r>
            <a:r>
              <a:rPr lang="zh-CN" altLang="en-US" dirty="0"/>
              <a:t>消除</a:t>
            </a:r>
            <a:r>
              <a:rPr lang="zh-CN" altLang="en-US" dirty="0">
                <a:solidFill>
                  <a:srgbClr val="FF0000"/>
                </a:solidFill>
              </a:rPr>
              <a:t>命名冲突</a:t>
            </a:r>
            <a:r>
              <a:rPr lang="zh-CN" altLang="en-US" dirty="0"/>
              <a:t>（包括同名异义和异名同义） </a:t>
            </a:r>
          </a:p>
          <a:p>
            <a:pPr marL="457200" indent="-457200" algn="just">
              <a:lnSpc>
                <a:spcPct val="90000"/>
              </a:lnSpc>
              <a:spcBef>
                <a:spcPct val="20000"/>
              </a:spcBef>
              <a:buClr>
                <a:schemeClr val="tx2"/>
              </a:buClr>
              <a:buSzPct val="90000"/>
              <a:buFont typeface="Wingdings" pitchFamily="2" charset="2"/>
              <a:buNone/>
            </a:pPr>
            <a:r>
              <a:rPr lang="en-US" altLang="zh-CN" dirty="0">
                <a:latin typeface="Times New Roman" pitchFamily="18" charset="0"/>
              </a:rPr>
              <a:t>·           </a:t>
            </a:r>
            <a:r>
              <a:rPr lang="zh-CN" altLang="en-US" dirty="0">
                <a:latin typeface="黑体" pitchFamily="2" charset="-122"/>
              </a:rPr>
              <a:t>消除</a:t>
            </a:r>
            <a:r>
              <a:rPr lang="zh-CN" altLang="en-US" dirty="0">
                <a:solidFill>
                  <a:srgbClr val="FF0000"/>
                </a:solidFill>
                <a:latin typeface="黑体" pitchFamily="2" charset="-122"/>
              </a:rPr>
              <a:t>属性冲突</a:t>
            </a:r>
            <a:r>
              <a:rPr lang="zh-CN" altLang="en-US" dirty="0">
                <a:latin typeface="黑体" pitchFamily="2" charset="-122"/>
              </a:rPr>
              <a:t>（包括域类型冲突和取值冲突）</a:t>
            </a:r>
          </a:p>
          <a:p>
            <a:pPr marL="457200" indent="-457200" algn="just">
              <a:lnSpc>
                <a:spcPct val="90000"/>
              </a:lnSpc>
              <a:spcBef>
                <a:spcPct val="20000"/>
              </a:spcBef>
              <a:buClr>
                <a:schemeClr val="tx2"/>
              </a:buClr>
              <a:buSzPct val="90000"/>
              <a:buFont typeface="Wingdings" pitchFamily="2" charset="2"/>
              <a:buNone/>
            </a:pPr>
            <a:r>
              <a:rPr lang="en-US" altLang="zh-CN" dirty="0">
                <a:latin typeface="Times New Roman" pitchFamily="18" charset="0"/>
              </a:rPr>
              <a:t>·     </a:t>
            </a:r>
            <a:r>
              <a:rPr lang="zh-CN" altLang="en-US" dirty="0">
                <a:latin typeface="黑体" pitchFamily="2" charset="-122"/>
              </a:rPr>
              <a:t>消除</a:t>
            </a:r>
            <a:r>
              <a:rPr lang="zh-CN" altLang="en-US" dirty="0">
                <a:solidFill>
                  <a:srgbClr val="FF0000"/>
                </a:solidFill>
                <a:latin typeface="黑体" pitchFamily="2" charset="-122"/>
              </a:rPr>
              <a:t>结构</a:t>
            </a:r>
            <a:r>
              <a:rPr lang="zh-CN" altLang="en-US" dirty="0" smtClean="0">
                <a:solidFill>
                  <a:srgbClr val="FF0000"/>
                </a:solidFill>
                <a:latin typeface="黑体" pitchFamily="2" charset="-122"/>
              </a:rPr>
              <a:t>冲突</a:t>
            </a:r>
            <a:r>
              <a:rPr lang="zh-CN" altLang="en-US" dirty="0" smtClean="0">
                <a:latin typeface="黑体" pitchFamily="2" charset="-122"/>
              </a:rPr>
              <a:t>（联系方式、属性个数、顺序、抽象级别。。。）</a:t>
            </a:r>
            <a:r>
              <a:rPr lang="zh-CN" altLang="en-US" dirty="0">
                <a:latin typeface="Times New Roman" pitchFamily="18" charset="0"/>
              </a:rPr>
              <a:t>         </a:t>
            </a:r>
          </a:p>
        </p:txBody>
      </p:sp>
      <p:sp>
        <p:nvSpPr>
          <p:cNvPr id="6" name="灯片编号占位符 5"/>
          <p:cNvSpPr>
            <a:spLocks noGrp="1"/>
          </p:cNvSpPr>
          <p:nvPr>
            <p:ph type="sldNum" sz="quarter" idx="12"/>
          </p:nvPr>
        </p:nvSpPr>
        <p:spPr/>
        <p:txBody>
          <a:bodyPr/>
          <a:lstStyle/>
          <a:p>
            <a:pPr>
              <a:defRPr/>
            </a:pPr>
            <a:fld id="{6F2B499D-028E-4E7F-9CD2-C2FCC0C3E3B1}" type="slidenum">
              <a:rPr lang="en-US" altLang="zh-CN" smtClean="0"/>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04800" y="781050"/>
            <a:ext cx="8534400" cy="4339650"/>
          </a:xfrm>
          <a:prstGeom prst="rect">
            <a:avLst/>
          </a:prstGeom>
          <a:noFill/>
          <a:ln w="9525">
            <a:noFill/>
            <a:miter lim="800000"/>
            <a:headEnd/>
            <a:tailEnd/>
          </a:ln>
        </p:spPr>
        <p:txBody>
          <a:bodyPr>
            <a:spAutoFit/>
          </a:bodyPr>
          <a:lstStyle/>
          <a:p>
            <a:pPr>
              <a:spcBef>
                <a:spcPct val="50000"/>
              </a:spcBef>
            </a:pPr>
            <a:r>
              <a:rPr lang="en-US" altLang="zh-CN" b="1" dirty="0">
                <a:latin typeface="Arial" charset="0"/>
                <a:cs typeface="Arial" charset="0"/>
              </a:rPr>
              <a:t>7.3.3.1  </a:t>
            </a:r>
            <a:r>
              <a:rPr lang="zh-CN" altLang="en-US" b="1" dirty="0">
                <a:latin typeface="Arial" charset="0"/>
                <a:ea typeface="黑体" pitchFamily="2" charset="-122"/>
              </a:rPr>
              <a:t>方式</a:t>
            </a:r>
            <a:endParaRPr lang="zh-CN" altLang="en-US" b="1" dirty="0">
              <a:latin typeface="Arial" charset="0"/>
              <a:cs typeface="Arial" charset="0"/>
            </a:endParaRPr>
          </a:p>
          <a:p>
            <a:pPr>
              <a:spcBef>
                <a:spcPct val="50000"/>
              </a:spcBef>
            </a:pPr>
            <a:r>
              <a:rPr lang="en-US" altLang="zh-CN" dirty="0">
                <a:latin typeface="宋体" pitchFamily="2" charset="-122"/>
              </a:rPr>
              <a:t>1. </a:t>
            </a:r>
            <a:r>
              <a:rPr lang="zh-CN" altLang="en-US" dirty="0">
                <a:latin typeface="宋体" pitchFamily="2" charset="-122"/>
              </a:rPr>
              <a:t>多</a:t>
            </a:r>
            <a:r>
              <a:rPr lang="zh-CN" altLang="en-US" dirty="0">
                <a:latin typeface="Times New Roman" pitchFamily="18" charset="0"/>
              </a:rPr>
              <a:t>元集成法</a:t>
            </a:r>
            <a:r>
              <a:rPr lang="zh-CN" altLang="en-US" dirty="0">
                <a:latin typeface="宋体" pitchFamily="2" charset="-122"/>
              </a:rPr>
              <a:t>         </a:t>
            </a:r>
            <a:r>
              <a:rPr lang="en-US" altLang="zh-CN" dirty="0">
                <a:latin typeface="宋体" pitchFamily="2" charset="-122"/>
              </a:rPr>
              <a:t>2. </a:t>
            </a:r>
            <a:r>
              <a:rPr lang="zh-CN" altLang="en-US" dirty="0" smtClean="0">
                <a:latin typeface="宋体" pitchFamily="2" charset="-122"/>
              </a:rPr>
              <a:t>二</a:t>
            </a:r>
            <a:r>
              <a:rPr lang="zh-CN" altLang="en-US" dirty="0" smtClean="0">
                <a:latin typeface="Times New Roman" pitchFamily="18" charset="0"/>
              </a:rPr>
              <a:t>元</a:t>
            </a:r>
            <a:r>
              <a:rPr lang="zh-CN" altLang="en-US" dirty="0">
                <a:latin typeface="Times New Roman" pitchFamily="18" charset="0"/>
              </a:rPr>
              <a:t>集成法</a:t>
            </a:r>
            <a:endParaRPr lang="zh-CN" altLang="en-US" dirty="0">
              <a:latin typeface="宋体" pitchFamily="2" charset="-122"/>
            </a:endParaRPr>
          </a:p>
          <a:p>
            <a:pPr>
              <a:spcBef>
                <a:spcPct val="50000"/>
              </a:spcBef>
            </a:pPr>
            <a:r>
              <a:rPr lang="en-US" altLang="zh-CN" b="1" dirty="0">
                <a:latin typeface="Arial" charset="0"/>
                <a:cs typeface="Arial" charset="0"/>
              </a:rPr>
              <a:t>7.3.3.2  </a:t>
            </a:r>
            <a:r>
              <a:rPr lang="zh-CN" altLang="en-US" b="1" dirty="0">
                <a:latin typeface="Arial" charset="0"/>
                <a:ea typeface="黑体" pitchFamily="2" charset="-122"/>
              </a:rPr>
              <a:t>步骤</a:t>
            </a:r>
            <a:endParaRPr lang="zh-CN" altLang="en-US" b="1" dirty="0">
              <a:latin typeface="Arial" charset="0"/>
              <a:cs typeface="Arial" charset="0"/>
            </a:endParaRPr>
          </a:p>
          <a:p>
            <a:pPr>
              <a:spcBef>
                <a:spcPct val="50000"/>
              </a:spcBef>
            </a:pPr>
            <a:r>
              <a:rPr lang="en-US" altLang="zh-CN" dirty="0">
                <a:latin typeface="宋体" pitchFamily="2" charset="-122"/>
              </a:rPr>
              <a:t>1. </a:t>
            </a:r>
            <a:r>
              <a:rPr lang="zh-CN" altLang="en-US" dirty="0">
                <a:latin typeface="Times New Roman" pitchFamily="18" charset="0"/>
              </a:rPr>
              <a:t>消除</a:t>
            </a:r>
            <a:r>
              <a:rPr lang="zh-CN" altLang="en-US" dirty="0" smtClean="0">
                <a:latin typeface="Times New Roman" pitchFamily="18" charset="0"/>
              </a:rPr>
              <a:t>冲突</a:t>
            </a:r>
            <a:r>
              <a:rPr lang="zh-CN" altLang="en-US" dirty="0" smtClean="0">
                <a:latin typeface="宋体" pitchFamily="2" charset="-122"/>
              </a:rPr>
              <a:t>          </a:t>
            </a:r>
            <a:r>
              <a:rPr lang="en-US" altLang="zh-CN" dirty="0">
                <a:latin typeface="宋体" pitchFamily="2" charset="-122"/>
              </a:rPr>
              <a:t>2. </a:t>
            </a:r>
            <a:r>
              <a:rPr lang="zh-CN" altLang="en-US" dirty="0">
                <a:latin typeface="Times New Roman" pitchFamily="18" charset="0"/>
              </a:rPr>
              <a:t>实施集成</a:t>
            </a:r>
            <a:endParaRPr lang="zh-CN" altLang="en-US" dirty="0">
              <a:latin typeface="宋体" pitchFamily="2" charset="-122"/>
            </a:endParaRPr>
          </a:p>
          <a:p>
            <a:pPr>
              <a:spcBef>
                <a:spcPct val="50000"/>
              </a:spcBef>
            </a:pPr>
            <a:r>
              <a:rPr lang="en-US" altLang="zh-CN" b="1" dirty="0">
                <a:latin typeface="Arial" charset="0"/>
                <a:cs typeface="Arial" charset="0"/>
              </a:rPr>
              <a:t>7.3.3.3  </a:t>
            </a:r>
            <a:r>
              <a:rPr lang="zh-CN" altLang="en-US" b="1" dirty="0">
                <a:latin typeface="Arial" charset="0"/>
                <a:ea typeface="黑体" pitchFamily="2" charset="-122"/>
              </a:rPr>
              <a:t>冲突及处理</a:t>
            </a:r>
            <a:endParaRPr lang="zh-CN" altLang="en-US" b="1" dirty="0">
              <a:latin typeface="Arial" charset="0"/>
              <a:cs typeface="Arial" charset="0"/>
            </a:endParaRPr>
          </a:p>
          <a:p>
            <a:pPr>
              <a:spcBef>
                <a:spcPct val="50000"/>
              </a:spcBef>
            </a:pPr>
            <a:r>
              <a:rPr lang="en-US" altLang="zh-CN" dirty="0">
                <a:latin typeface="宋体" pitchFamily="2" charset="-122"/>
              </a:rPr>
              <a:t>1. </a:t>
            </a:r>
            <a:r>
              <a:rPr lang="zh-CN" altLang="en-US" dirty="0">
                <a:latin typeface="Times New Roman" pitchFamily="18" charset="0"/>
              </a:rPr>
              <a:t>命名冲实</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Times New Roman" pitchFamily="18" charset="0"/>
              </a:rPr>
              <a:t>）同名异义（课堂</a:t>
            </a:r>
            <a:r>
              <a:rPr lang="zh-CN" altLang="en-US" dirty="0">
                <a:latin typeface="Times New Roman" pitchFamily="18" charset="0"/>
                <a:sym typeface="Wingdings" pitchFamily="2" charset="2"/>
              </a:rPr>
              <a:t></a:t>
            </a:r>
            <a:r>
              <a:rPr lang="zh-CN" altLang="en-US" dirty="0">
                <a:latin typeface="Times New Roman" pitchFamily="18" charset="0"/>
              </a:rPr>
              <a:t>课堂头、课程）</a:t>
            </a:r>
            <a:endParaRPr lang="zh-CN" altLang="en-US" dirty="0">
              <a:latin typeface="宋体" pitchFamily="2" charset="-122"/>
            </a:endParaRPr>
          </a:p>
          <a:p>
            <a:pPr>
              <a:spcBef>
                <a:spcPct val="50000"/>
              </a:spcBef>
            </a:pPr>
            <a:r>
              <a:rPr lang="en-US" altLang="zh-CN" dirty="0">
                <a:latin typeface="宋体" pitchFamily="2" charset="-122"/>
              </a:rPr>
              <a:t>2</a:t>
            </a:r>
            <a:r>
              <a:rPr lang="zh-CN" altLang="en-US" dirty="0">
                <a:latin typeface="Times New Roman" pitchFamily="18" charset="0"/>
              </a:rPr>
              <a:t>）同义异名（服务员、员工</a:t>
            </a:r>
            <a:r>
              <a:rPr lang="zh-CN" altLang="en-US" dirty="0">
                <a:latin typeface="Times New Roman" pitchFamily="18" charset="0"/>
                <a:sym typeface="Wingdings" pitchFamily="2" charset="2"/>
              </a:rPr>
              <a:t>职工</a:t>
            </a:r>
            <a:r>
              <a:rPr lang="zh-CN" altLang="en-US" dirty="0">
                <a:latin typeface="Times New Roman" pitchFamily="18" charset="0"/>
              </a:rPr>
              <a:t>）</a:t>
            </a:r>
          </a:p>
        </p:txBody>
      </p:sp>
      <p:sp>
        <p:nvSpPr>
          <p:cNvPr id="3" name="灯片编号占位符 2"/>
          <p:cNvSpPr>
            <a:spLocks noGrp="1"/>
          </p:cNvSpPr>
          <p:nvPr>
            <p:ph type="sldNum" sz="quarter" idx="12"/>
          </p:nvPr>
        </p:nvSpPr>
        <p:spPr/>
        <p:txBody>
          <a:bodyPr/>
          <a:lstStyle/>
          <a:p>
            <a:pPr>
              <a:defRPr/>
            </a:pPr>
            <a:fld id="{349F9E78-F741-4A40-A2E8-4B923D165F4B}" type="slidenum">
              <a:rPr lang="en-US" altLang="zh-CN" smtClean="0"/>
              <a:pPr>
                <a:defRPr/>
              </a:pPr>
              <a:t>38</a:t>
            </a:fld>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709613"/>
            <a:ext cx="8583488" cy="6001643"/>
          </a:xfrm>
          <a:prstGeom prst="rect">
            <a:avLst/>
          </a:prstGeom>
          <a:noFill/>
          <a:ln w="9525">
            <a:noFill/>
            <a:miter lim="800000"/>
            <a:headEnd/>
            <a:tailEnd/>
          </a:ln>
        </p:spPr>
        <p:txBody>
          <a:bodyPr wrap="square">
            <a:spAutoFit/>
          </a:bodyPr>
          <a:lstStyle/>
          <a:p>
            <a:pPr>
              <a:spcBef>
                <a:spcPct val="50000"/>
              </a:spcBef>
            </a:pPr>
            <a:r>
              <a:rPr lang="en-US" altLang="zh-CN" dirty="0">
                <a:latin typeface="宋体" pitchFamily="2" charset="-122"/>
              </a:rPr>
              <a:t>2. </a:t>
            </a:r>
            <a:r>
              <a:rPr lang="zh-CN" altLang="en-US" dirty="0">
                <a:latin typeface="Times New Roman" pitchFamily="18" charset="0"/>
              </a:rPr>
              <a:t>特征冲突（属性冲突）</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Times New Roman" pitchFamily="18" charset="0"/>
              </a:rPr>
              <a:t>）属性值、类型、取值范围冲突。</a:t>
            </a:r>
            <a:endParaRPr lang="zh-CN" altLang="en-US" dirty="0">
              <a:latin typeface="宋体" pitchFamily="2" charset="-122"/>
            </a:endParaRPr>
          </a:p>
          <a:p>
            <a:pPr>
              <a:spcBef>
                <a:spcPct val="50000"/>
              </a:spcBef>
            </a:pPr>
            <a:r>
              <a:rPr lang="en-US" altLang="zh-CN" dirty="0">
                <a:latin typeface="宋体" pitchFamily="2" charset="-122"/>
              </a:rPr>
              <a:t>2</a:t>
            </a:r>
            <a:r>
              <a:rPr lang="zh-CN" altLang="en-US" dirty="0">
                <a:latin typeface="Times New Roman" pitchFamily="18" charset="0"/>
              </a:rPr>
              <a:t>）属性取值单位冲突</a:t>
            </a:r>
            <a:endParaRPr lang="zh-CN" altLang="en-US" dirty="0">
              <a:latin typeface="宋体" pitchFamily="2" charset="-122"/>
            </a:endParaRPr>
          </a:p>
          <a:p>
            <a:pPr>
              <a:spcBef>
                <a:spcPct val="50000"/>
              </a:spcBef>
            </a:pPr>
            <a:r>
              <a:rPr lang="zh-CN" altLang="en-US" dirty="0">
                <a:latin typeface="Times New Roman" pitchFamily="18" charset="0"/>
              </a:rPr>
              <a:t>米、尺、公斤、</a:t>
            </a:r>
            <a:r>
              <a:rPr lang="zh-CN" altLang="en-US" dirty="0" smtClean="0">
                <a:latin typeface="Times New Roman" pitchFamily="18" charset="0"/>
              </a:rPr>
              <a:t>吨</a:t>
            </a:r>
            <a:r>
              <a:rPr lang="en-US" altLang="zh-CN" dirty="0" smtClean="0">
                <a:latin typeface="Times New Roman" pitchFamily="18" charset="0"/>
              </a:rPr>
              <a:t>/</a:t>
            </a:r>
            <a:r>
              <a:rPr lang="zh-CN" altLang="en-US" dirty="0" smtClean="0">
                <a:latin typeface="Times New Roman" pitchFamily="18" charset="0"/>
              </a:rPr>
              <a:t>升</a:t>
            </a:r>
            <a:r>
              <a:rPr lang="en-US" altLang="zh-CN" dirty="0" smtClean="0">
                <a:latin typeface="Times New Roman" pitchFamily="18" charset="0"/>
              </a:rPr>
              <a:t>/</a:t>
            </a:r>
            <a:r>
              <a:rPr lang="zh-CN" altLang="en-US" dirty="0" smtClean="0">
                <a:latin typeface="Times New Roman" pitchFamily="18" charset="0"/>
              </a:rPr>
              <a:t>元、人民币、比特币、</a:t>
            </a:r>
            <a:r>
              <a:rPr lang="en-US" altLang="zh-CN" dirty="0" smtClean="0">
                <a:latin typeface="Times New Roman" pitchFamily="18" charset="0"/>
              </a:rPr>
              <a:t>Q</a:t>
            </a:r>
            <a:r>
              <a:rPr lang="zh-CN" altLang="en-US" dirty="0" smtClean="0">
                <a:latin typeface="Times New Roman" pitchFamily="18" charset="0"/>
              </a:rPr>
              <a:t>币、美元</a:t>
            </a:r>
            <a:r>
              <a:rPr lang="zh-CN" altLang="en-US" dirty="0">
                <a:latin typeface="Times New Roman" pitchFamily="18" charset="0"/>
              </a:rPr>
              <a:t>、</a:t>
            </a:r>
            <a:r>
              <a:rPr lang="en-US" altLang="zh-CN" dirty="0">
                <a:latin typeface="Times New Roman" pitchFamily="18" charset="0"/>
              </a:rPr>
              <a:t>……</a:t>
            </a:r>
            <a:endParaRPr lang="en-US" altLang="zh-CN" dirty="0">
              <a:latin typeface="宋体" pitchFamily="2" charset="-122"/>
            </a:endParaRPr>
          </a:p>
          <a:p>
            <a:pPr>
              <a:spcBef>
                <a:spcPct val="50000"/>
              </a:spcBef>
            </a:pPr>
            <a:r>
              <a:rPr lang="en-US" altLang="zh-CN" dirty="0">
                <a:latin typeface="宋体" pitchFamily="2" charset="-122"/>
              </a:rPr>
              <a:t>3. </a:t>
            </a:r>
            <a:r>
              <a:rPr lang="zh-CN" altLang="en-US" dirty="0">
                <a:latin typeface="Times New Roman" pitchFamily="18" charset="0"/>
              </a:rPr>
              <a:t>结构冲突</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Times New Roman" pitchFamily="18" charset="0"/>
              </a:rPr>
              <a:t>）联系方式冲突（未必能消除，要看语义能否合并）</a:t>
            </a:r>
            <a:endParaRPr lang="zh-CN" altLang="en-US" dirty="0">
              <a:latin typeface="宋体" pitchFamily="2" charset="-122"/>
            </a:endParaRPr>
          </a:p>
          <a:p>
            <a:pPr>
              <a:spcBef>
                <a:spcPct val="50000"/>
              </a:spcBef>
            </a:pPr>
            <a:r>
              <a:rPr lang="en-US" altLang="zh-CN" dirty="0">
                <a:latin typeface="宋体" pitchFamily="2" charset="-122"/>
              </a:rPr>
              <a:t>1</a:t>
            </a:r>
            <a:r>
              <a:rPr lang="zh-CN" altLang="en-US" dirty="0">
                <a:latin typeface="Times New Roman" pitchFamily="18" charset="0"/>
              </a:rPr>
              <a:t>：</a:t>
            </a:r>
            <a:r>
              <a:rPr lang="en-US" altLang="zh-CN" dirty="0">
                <a:latin typeface="宋体" pitchFamily="2" charset="-122"/>
              </a:rPr>
              <a:t>1</a:t>
            </a:r>
            <a:r>
              <a:rPr lang="zh-CN" altLang="en-US" dirty="0">
                <a:latin typeface="Times New Roman" pitchFamily="18" charset="0"/>
              </a:rPr>
              <a:t>，</a:t>
            </a:r>
            <a:r>
              <a:rPr lang="en-US" altLang="zh-CN" dirty="0">
                <a:latin typeface="宋体" pitchFamily="2" charset="-122"/>
              </a:rPr>
              <a:t>1</a:t>
            </a:r>
            <a:r>
              <a:rPr lang="zh-CN" altLang="en-US" dirty="0">
                <a:latin typeface="Times New Roman" pitchFamily="18" charset="0"/>
              </a:rPr>
              <a:t>：</a:t>
            </a:r>
            <a:r>
              <a:rPr lang="en-US" altLang="zh-CN" dirty="0">
                <a:latin typeface="宋体" pitchFamily="2" charset="-122"/>
              </a:rPr>
              <a:t>m</a:t>
            </a:r>
            <a:r>
              <a:rPr lang="zh-CN" altLang="en-US" dirty="0">
                <a:latin typeface="Times New Roman" pitchFamily="18" charset="0"/>
              </a:rPr>
              <a:t>，</a:t>
            </a:r>
            <a:r>
              <a:rPr lang="en-US" altLang="zh-CN" dirty="0">
                <a:latin typeface="宋体" pitchFamily="2" charset="-122"/>
              </a:rPr>
              <a:t>m</a:t>
            </a:r>
            <a:r>
              <a:rPr lang="zh-CN" altLang="en-US" dirty="0">
                <a:latin typeface="Times New Roman" pitchFamily="18" charset="0"/>
              </a:rPr>
              <a:t>：</a:t>
            </a:r>
            <a:r>
              <a:rPr lang="en-US" altLang="zh-CN" dirty="0">
                <a:latin typeface="宋体" pitchFamily="2" charset="-122"/>
              </a:rPr>
              <a:t>n</a:t>
            </a:r>
          </a:p>
          <a:p>
            <a:pPr>
              <a:spcBef>
                <a:spcPct val="50000"/>
              </a:spcBef>
            </a:pPr>
            <a:r>
              <a:rPr lang="en-US" altLang="zh-CN" dirty="0">
                <a:latin typeface="宋体" pitchFamily="2" charset="-122"/>
              </a:rPr>
              <a:t>2</a:t>
            </a:r>
            <a:r>
              <a:rPr lang="zh-CN" altLang="en-US" dirty="0">
                <a:latin typeface="Times New Roman" pitchFamily="18" charset="0"/>
              </a:rPr>
              <a:t>）属性个数冲突</a:t>
            </a:r>
            <a:endParaRPr lang="zh-CN" altLang="en-US" dirty="0">
              <a:latin typeface="宋体" pitchFamily="2" charset="-122"/>
            </a:endParaRPr>
          </a:p>
          <a:p>
            <a:pPr>
              <a:spcBef>
                <a:spcPct val="50000"/>
              </a:spcBef>
            </a:pPr>
            <a:r>
              <a:rPr lang="en-US" altLang="zh-CN" dirty="0">
                <a:latin typeface="宋体" pitchFamily="2" charset="-122"/>
              </a:rPr>
              <a:t>Student (XH</a:t>
            </a:r>
            <a:r>
              <a:rPr lang="zh-CN" altLang="en-US" dirty="0">
                <a:latin typeface="Times New Roman" pitchFamily="18" charset="0"/>
              </a:rPr>
              <a:t>，</a:t>
            </a:r>
            <a:r>
              <a:rPr lang="en-US" altLang="zh-CN" dirty="0">
                <a:latin typeface="宋体" pitchFamily="2" charset="-122"/>
              </a:rPr>
              <a:t>XM)</a:t>
            </a:r>
          </a:p>
          <a:p>
            <a:pPr>
              <a:spcBef>
                <a:spcPct val="50000"/>
              </a:spcBef>
            </a:pPr>
            <a:r>
              <a:rPr lang="en-US" altLang="zh-CN" dirty="0">
                <a:latin typeface="宋体" pitchFamily="2" charset="-122"/>
              </a:rPr>
              <a:t>Student (XH</a:t>
            </a:r>
            <a:r>
              <a:rPr lang="zh-CN" altLang="en-US" dirty="0">
                <a:latin typeface="Times New Roman" pitchFamily="18" charset="0"/>
              </a:rPr>
              <a:t>，</a:t>
            </a:r>
            <a:r>
              <a:rPr lang="en-US" altLang="zh-CN" dirty="0">
                <a:latin typeface="宋体" pitchFamily="2" charset="-122"/>
              </a:rPr>
              <a:t>XM</a:t>
            </a:r>
            <a:r>
              <a:rPr lang="zh-CN" altLang="en-US" dirty="0">
                <a:latin typeface="Times New Roman" pitchFamily="18" charset="0"/>
              </a:rPr>
              <a:t>，</a:t>
            </a:r>
            <a:r>
              <a:rPr lang="en-US" altLang="zh-CN" dirty="0">
                <a:latin typeface="宋体" pitchFamily="2" charset="-122"/>
              </a:rPr>
              <a:t>XB</a:t>
            </a:r>
            <a:r>
              <a:rPr lang="zh-CN" altLang="en-US" dirty="0">
                <a:latin typeface="Times New Roman" pitchFamily="18" charset="0"/>
              </a:rPr>
              <a:t>，</a:t>
            </a:r>
            <a:r>
              <a:rPr lang="en-US" altLang="zh-CN" dirty="0">
                <a:latin typeface="宋体" pitchFamily="2" charset="-122"/>
              </a:rPr>
              <a:t>YL)</a:t>
            </a:r>
          </a:p>
          <a:p>
            <a:pPr>
              <a:spcBef>
                <a:spcPct val="50000"/>
              </a:spcBef>
            </a:pPr>
            <a:r>
              <a:rPr lang="zh-CN" altLang="en-US" dirty="0">
                <a:latin typeface="Times New Roman" pitchFamily="18" charset="0"/>
              </a:rPr>
              <a:t>一般取多为结果，注意主关键字，注意效率影响。</a:t>
            </a:r>
            <a:endParaRPr lang="zh-CN" altLang="en-US" dirty="0">
              <a:latin typeface="宋体" pitchFamily="2" charset="-122"/>
            </a:endParaRPr>
          </a:p>
        </p:txBody>
      </p:sp>
      <p:sp>
        <p:nvSpPr>
          <p:cNvPr id="3" name="灯片编号占位符 2"/>
          <p:cNvSpPr>
            <a:spLocks noGrp="1"/>
          </p:cNvSpPr>
          <p:nvPr>
            <p:ph type="sldNum" sz="quarter" idx="12"/>
          </p:nvPr>
        </p:nvSpPr>
        <p:spPr/>
        <p:txBody>
          <a:bodyPr/>
          <a:lstStyle/>
          <a:p>
            <a:pPr>
              <a:defRPr/>
            </a:pPr>
            <a:fld id="{69EDC9F8-6C7A-4C5A-B246-0A6FEED20C60}" type="slidenum">
              <a:rPr lang="en-US" altLang="zh-CN" smtClean="0"/>
              <a:pPr>
                <a:defRPr/>
              </a:pPr>
              <a:t>39</a:t>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1000" y="304800"/>
            <a:ext cx="8382000" cy="2677656"/>
          </a:xfrm>
          <a:prstGeom prst="rect">
            <a:avLst/>
          </a:prstGeom>
          <a:noFill/>
          <a:ln w="9525">
            <a:noFill/>
            <a:miter lim="800000"/>
            <a:headEnd/>
            <a:tailEnd/>
          </a:ln>
        </p:spPr>
        <p:txBody>
          <a:bodyPr>
            <a:spAutoFit/>
          </a:bodyPr>
          <a:lstStyle/>
          <a:p>
            <a:pPr algn="just"/>
            <a:r>
              <a:rPr lang="en-US" altLang="zh-CN" dirty="0">
                <a:latin typeface="Times New Roman" pitchFamily="18" charset="0"/>
              </a:rPr>
              <a:t>3</a:t>
            </a:r>
            <a:r>
              <a:rPr lang="zh-CN" altLang="en-US" dirty="0">
                <a:latin typeface="Times New Roman" pitchFamily="18" charset="0"/>
              </a:rPr>
              <a:t>）功能</a:t>
            </a:r>
            <a:endParaRPr lang="zh-CN" altLang="en-US" dirty="0"/>
          </a:p>
          <a:p>
            <a:pPr algn="just" eaLnBrk="0" hangingPunct="0"/>
            <a:r>
              <a:rPr lang="zh-CN" altLang="en-US" dirty="0" smtClean="0">
                <a:latin typeface="Times New Roman" pitchFamily="18" charset="0"/>
              </a:rPr>
              <a:t>      从</a:t>
            </a:r>
            <a:r>
              <a:rPr lang="zh-CN" altLang="en-US" dirty="0">
                <a:latin typeface="Times New Roman" pitchFamily="18" charset="0"/>
              </a:rPr>
              <a:t>用户应用需求出发，设计并建立</a:t>
            </a:r>
            <a:r>
              <a:rPr lang="en-US" altLang="zh-CN" dirty="0"/>
              <a:t>DB</a:t>
            </a:r>
            <a:r>
              <a:rPr lang="zh-CN" altLang="en-US" dirty="0">
                <a:latin typeface="Times New Roman" pitchFamily="18" charset="0"/>
              </a:rPr>
              <a:t>的结构（逻辑结构和物理结构）。</a:t>
            </a:r>
            <a:endParaRPr lang="zh-CN" altLang="en-US" dirty="0"/>
          </a:p>
          <a:p>
            <a:pPr eaLnBrk="0" hangingPunct="0"/>
            <a:r>
              <a:rPr lang="en-US" altLang="zh-CN" dirty="0">
                <a:latin typeface="Times New Roman" pitchFamily="18" charset="0"/>
              </a:rPr>
              <a:t>2</a:t>
            </a:r>
            <a:r>
              <a:rPr lang="zh-CN" altLang="en-US" dirty="0">
                <a:latin typeface="宋体" pitchFamily="2" charset="-122"/>
              </a:rPr>
              <a:t>、</a:t>
            </a:r>
            <a:r>
              <a:rPr lang="en-US" altLang="zh-CN" dirty="0"/>
              <a:t>DB</a:t>
            </a:r>
            <a:r>
              <a:rPr lang="zh-CN" altLang="en-US" dirty="0">
                <a:latin typeface="宋体" pitchFamily="2" charset="-122"/>
              </a:rPr>
              <a:t>设计方法</a:t>
            </a:r>
            <a:endParaRPr lang="zh-CN" altLang="en-US" dirty="0"/>
          </a:p>
          <a:p>
            <a:pPr eaLnBrk="0" hangingPunct="0"/>
            <a:r>
              <a:rPr lang="zh-CN" altLang="en-US" dirty="0" smtClean="0"/>
              <a:t>     </a:t>
            </a:r>
            <a:r>
              <a:rPr lang="zh-CN" altLang="en-US" dirty="0"/>
              <a:t>数据库设计应该和应用系统设计相结合，即系统的结构（数据）设计和行为（处理）设计密切结合。</a:t>
            </a:r>
          </a:p>
          <a:p>
            <a:pPr eaLnBrk="0" hangingPunct="0"/>
            <a:r>
              <a:rPr lang="zh-CN" altLang="en-US" dirty="0"/>
              <a:t>        早期的数据库设计方法是结构与行为分离的。</a:t>
            </a:r>
            <a:endParaRPr lang="zh-CN" altLang="en-US" dirty="0">
              <a:latin typeface="Times New Roman" pitchFamily="18" charset="0"/>
            </a:endParaRPr>
          </a:p>
        </p:txBody>
      </p:sp>
      <p:sp>
        <p:nvSpPr>
          <p:cNvPr id="21507" name="Rectangle 4"/>
          <p:cNvSpPr>
            <a:spLocks noChangeArrowheads="1"/>
          </p:cNvSpPr>
          <p:nvPr/>
        </p:nvSpPr>
        <p:spPr bwMode="auto">
          <a:xfrm>
            <a:off x="3419475" y="1885950"/>
            <a:ext cx="9144000" cy="0"/>
          </a:xfrm>
          <a:prstGeom prst="rect">
            <a:avLst/>
          </a:prstGeom>
          <a:noFill/>
          <a:ln w="9525">
            <a:noFill/>
            <a:miter lim="800000"/>
            <a:headEnd/>
            <a:tailEnd/>
          </a:ln>
        </p:spPr>
        <p:txBody>
          <a:bodyPr>
            <a:spAutoFit/>
          </a:bodyPr>
          <a:lstStyle/>
          <a:p>
            <a:endParaRPr lang="zh-CN" altLang="en-US"/>
          </a:p>
        </p:txBody>
      </p:sp>
      <p:pic>
        <p:nvPicPr>
          <p:cNvPr id="21508" name="Picture 5"/>
          <p:cNvPicPr>
            <a:picLocks noChangeAspect="1" noChangeArrowheads="1"/>
          </p:cNvPicPr>
          <p:nvPr/>
        </p:nvPicPr>
        <p:blipFill>
          <a:blip r:embed="rId2" cstate="print"/>
          <a:srcRect/>
          <a:stretch>
            <a:fillRect/>
          </a:stretch>
        </p:blipFill>
        <p:spPr bwMode="auto">
          <a:xfrm>
            <a:off x="1828800" y="2895600"/>
            <a:ext cx="6096000" cy="38068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E5211D85-36C4-466C-BF18-B7681BE20B17}" type="slidenum">
              <a:rPr lang="en-US" altLang="zh-CN"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04800" y="771525"/>
            <a:ext cx="8458200" cy="3743325"/>
          </a:xfrm>
          <a:prstGeom prst="rect">
            <a:avLst/>
          </a:prstGeom>
          <a:noFill/>
          <a:ln w="9525">
            <a:noFill/>
            <a:miter lim="800000"/>
            <a:headEnd/>
            <a:tailEnd/>
          </a:ln>
        </p:spPr>
        <p:txBody>
          <a:bodyPr>
            <a:spAutoFit/>
          </a:bodyPr>
          <a:lstStyle/>
          <a:p>
            <a:pPr>
              <a:spcBef>
                <a:spcPct val="50000"/>
              </a:spcBef>
            </a:pPr>
            <a:r>
              <a:rPr lang="en-US" altLang="zh-CN" dirty="0">
                <a:latin typeface="宋体" pitchFamily="2" charset="-122"/>
              </a:rPr>
              <a:t>3</a:t>
            </a:r>
            <a:r>
              <a:rPr lang="zh-CN" altLang="en-US" dirty="0">
                <a:latin typeface="Times New Roman" pitchFamily="18" charset="0"/>
              </a:rPr>
              <a:t>）属性次序冲突</a:t>
            </a:r>
            <a:endParaRPr lang="zh-CN" altLang="en-US" dirty="0">
              <a:latin typeface="宋体" pitchFamily="2" charset="-122"/>
            </a:endParaRPr>
          </a:p>
          <a:p>
            <a:pPr>
              <a:spcBef>
                <a:spcPct val="50000"/>
              </a:spcBef>
            </a:pPr>
            <a:r>
              <a:rPr lang="en-US" altLang="zh-CN" dirty="0">
                <a:latin typeface="宋体" pitchFamily="2" charset="-122"/>
              </a:rPr>
              <a:t>Student (XH</a:t>
            </a:r>
            <a:r>
              <a:rPr lang="zh-CN" altLang="en-US" dirty="0">
                <a:latin typeface="Times New Roman" pitchFamily="18" charset="0"/>
              </a:rPr>
              <a:t>，</a:t>
            </a:r>
            <a:r>
              <a:rPr lang="en-US" altLang="zh-CN" dirty="0">
                <a:latin typeface="宋体" pitchFamily="2" charset="-122"/>
              </a:rPr>
              <a:t>XM</a:t>
            </a:r>
            <a:r>
              <a:rPr lang="zh-CN" altLang="en-US" dirty="0">
                <a:latin typeface="Times New Roman" pitchFamily="18" charset="0"/>
              </a:rPr>
              <a:t>，</a:t>
            </a:r>
            <a:r>
              <a:rPr lang="en-US" altLang="zh-CN" dirty="0">
                <a:latin typeface="宋体" pitchFamily="2" charset="-122"/>
              </a:rPr>
              <a:t>XB)</a:t>
            </a:r>
          </a:p>
          <a:p>
            <a:pPr>
              <a:spcBef>
                <a:spcPct val="50000"/>
              </a:spcBef>
            </a:pPr>
            <a:r>
              <a:rPr lang="en-US" altLang="zh-CN" dirty="0">
                <a:latin typeface="宋体" pitchFamily="2" charset="-122"/>
              </a:rPr>
              <a:t>Student (XM</a:t>
            </a:r>
            <a:r>
              <a:rPr lang="zh-CN" altLang="en-US" dirty="0">
                <a:latin typeface="Times New Roman" pitchFamily="18" charset="0"/>
              </a:rPr>
              <a:t>，</a:t>
            </a:r>
            <a:r>
              <a:rPr lang="en-US" altLang="zh-CN" dirty="0">
                <a:latin typeface="宋体" pitchFamily="2" charset="-122"/>
              </a:rPr>
              <a:t>XB</a:t>
            </a:r>
            <a:r>
              <a:rPr lang="zh-CN" altLang="en-US" dirty="0">
                <a:latin typeface="Times New Roman" pitchFamily="18" charset="0"/>
              </a:rPr>
              <a:t>，</a:t>
            </a:r>
            <a:r>
              <a:rPr lang="en-US" altLang="zh-CN" dirty="0">
                <a:latin typeface="宋体" pitchFamily="2" charset="-122"/>
              </a:rPr>
              <a:t>XH)</a:t>
            </a:r>
          </a:p>
          <a:p>
            <a:pPr>
              <a:spcBef>
                <a:spcPct val="50000"/>
              </a:spcBef>
            </a:pPr>
            <a:r>
              <a:rPr lang="en-US" altLang="zh-CN" dirty="0">
                <a:latin typeface="宋体" pitchFamily="2" charset="-122"/>
              </a:rPr>
              <a:t>4</a:t>
            </a:r>
            <a:r>
              <a:rPr lang="zh-CN" altLang="en-US" dirty="0">
                <a:latin typeface="Times New Roman" pitchFamily="18" charset="0"/>
              </a:rPr>
              <a:t>）抽象级别冲突</a:t>
            </a:r>
            <a:endParaRPr lang="zh-CN" altLang="en-US" dirty="0">
              <a:latin typeface="宋体" pitchFamily="2" charset="-122"/>
            </a:endParaRPr>
          </a:p>
          <a:p>
            <a:pPr>
              <a:spcBef>
                <a:spcPct val="50000"/>
              </a:spcBef>
            </a:pPr>
            <a:r>
              <a:rPr lang="zh-CN" altLang="en-US" dirty="0">
                <a:latin typeface="Times New Roman" pitchFamily="18" charset="0"/>
              </a:rPr>
              <a:t>同一对象在一局部应用中作实体，在另一局部应用中作属性。</a:t>
            </a:r>
            <a:endParaRPr lang="zh-CN" altLang="en-US" dirty="0">
              <a:latin typeface="宋体" pitchFamily="2" charset="-122"/>
            </a:endParaRPr>
          </a:p>
          <a:p>
            <a:pPr>
              <a:spcBef>
                <a:spcPct val="50000"/>
              </a:spcBef>
            </a:pPr>
            <a:r>
              <a:rPr lang="zh-CN" altLang="en-US" dirty="0">
                <a:latin typeface="宋体" pitchFamily="2" charset="-122"/>
              </a:rPr>
              <a:t>按前述确定实体方法或合并为实体，或为属性。</a:t>
            </a:r>
          </a:p>
          <a:p>
            <a:pPr>
              <a:spcBef>
                <a:spcPct val="50000"/>
              </a:spcBef>
            </a:pPr>
            <a:r>
              <a:rPr lang="zh-CN" altLang="en-US" dirty="0">
                <a:latin typeface="宋体" pitchFamily="2" charset="-122"/>
              </a:rPr>
              <a:t>区别？？？</a:t>
            </a:r>
          </a:p>
        </p:txBody>
      </p:sp>
      <p:sp>
        <p:nvSpPr>
          <p:cNvPr id="19459" name="Rectangle 3"/>
          <p:cNvSpPr>
            <a:spLocks noChangeArrowheads="1"/>
          </p:cNvSpPr>
          <p:nvPr/>
        </p:nvSpPr>
        <p:spPr bwMode="auto">
          <a:xfrm>
            <a:off x="381000" y="4979988"/>
            <a:ext cx="8305800" cy="1754187"/>
          </a:xfrm>
          <a:prstGeom prst="rect">
            <a:avLst/>
          </a:prstGeom>
          <a:noFill/>
          <a:ln w="9525">
            <a:noFill/>
            <a:miter lim="800000"/>
            <a:headEnd/>
            <a:tailEnd/>
          </a:ln>
        </p:spPr>
        <p:txBody>
          <a:bodyPr>
            <a:spAutoFit/>
          </a:bodyPr>
          <a:lstStyle/>
          <a:p>
            <a:pPr>
              <a:spcBef>
                <a:spcPct val="50000"/>
              </a:spcBef>
            </a:pPr>
            <a:r>
              <a:rPr lang="zh-CN" altLang="en-US" dirty="0">
                <a:latin typeface="宋体" pitchFamily="2" charset="-122"/>
              </a:rPr>
              <a:t>（区别之一在于是否有动态变化的需求，一旦确定为属性，则对象个数固定，若保留为实体，则对象还可增加，</a:t>
            </a:r>
          </a:p>
          <a:p>
            <a:pPr>
              <a:spcBef>
                <a:spcPct val="50000"/>
              </a:spcBef>
            </a:pPr>
            <a:r>
              <a:rPr lang="zh-CN" altLang="en-US" dirty="0">
                <a:latin typeface="宋体" pitchFamily="2" charset="-122"/>
              </a:rPr>
              <a:t>例如：成绩（平时成绩、上机成绩、考试</a:t>
            </a:r>
            <a:r>
              <a:rPr lang="zh-CN" altLang="en-US" dirty="0" smtClean="0">
                <a:latin typeface="宋体" pitchFamily="2" charset="-122"/>
              </a:rPr>
              <a:t>成绩、</a:t>
            </a:r>
            <a:r>
              <a:rPr lang="zh-CN" altLang="en-US" dirty="0">
                <a:latin typeface="宋体" pitchFamily="2" charset="-122"/>
              </a:rPr>
              <a:t>中期测验、课堂提问。。。）</a:t>
            </a:r>
          </a:p>
        </p:txBody>
      </p:sp>
      <p:sp>
        <p:nvSpPr>
          <p:cNvPr id="4" name="灯片编号占位符 3"/>
          <p:cNvSpPr>
            <a:spLocks noGrp="1"/>
          </p:cNvSpPr>
          <p:nvPr>
            <p:ph type="sldNum" sz="quarter" idx="12"/>
          </p:nvPr>
        </p:nvSpPr>
        <p:spPr/>
        <p:txBody>
          <a:bodyPr/>
          <a:lstStyle/>
          <a:p>
            <a:pPr>
              <a:defRPr/>
            </a:pPr>
            <a:fld id="{E652F866-70A5-4C56-B61D-EDD1B2A9F1E4}" type="slidenum">
              <a:rPr lang="en-US" altLang="zh-CN" smtClean="0"/>
              <a:pPr>
                <a:defRPr/>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212725" y="809625"/>
            <a:ext cx="2752677" cy="830997"/>
          </a:xfrm>
          <a:prstGeom prst="rect">
            <a:avLst/>
          </a:prstGeom>
          <a:noFill/>
          <a:ln w="9525">
            <a:noFill/>
            <a:miter lim="800000"/>
            <a:headEnd/>
            <a:tailEnd/>
          </a:ln>
        </p:spPr>
        <p:txBody>
          <a:bodyPr wrap="none">
            <a:spAutoFit/>
          </a:bodyPr>
          <a:lstStyle/>
          <a:p>
            <a:r>
              <a:rPr lang="en-US" altLang="zh-CN" dirty="0"/>
              <a:t>7.3.3.4  </a:t>
            </a:r>
            <a:r>
              <a:rPr lang="zh-CN" altLang="en-US" dirty="0">
                <a:latin typeface="Times New Roman" pitchFamily="18" charset="0"/>
              </a:rPr>
              <a:t>集成手段</a:t>
            </a:r>
            <a:endParaRPr lang="zh-CN" altLang="en-US" dirty="0"/>
          </a:p>
          <a:p>
            <a:r>
              <a:rPr lang="en-US" altLang="zh-CN" dirty="0"/>
              <a:t>1. </a:t>
            </a:r>
            <a:r>
              <a:rPr lang="zh-CN" altLang="en-US" dirty="0" smtClean="0"/>
              <a:t>合并 </a:t>
            </a:r>
            <a:endParaRPr lang="zh-CN" altLang="en-US" dirty="0"/>
          </a:p>
        </p:txBody>
      </p:sp>
      <p:graphicFrame>
        <p:nvGraphicFramePr>
          <p:cNvPr id="7170" name="Object 3"/>
          <p:cNvGraphicFramePr>
            <a:graphicFrameLocks noChangeAspect="1"/>
          </p:cNvGraphicFramePr>
          <p:nvPr/>
        </p:nvGraphicFramePr>
        <p:xfrm>
          <a:off x="1524000" y="1387475"/>
          <a:ext cx="6781800" cy="3470275"/>
        </p:xfrm>
        <a:graphic>
          <a:graphicData uri="http://schemas.openxmlformats.org/presentationml/2006/ole">
            <mc:AlternateContent xmlns:mc="http://schemas.openxmlformats.org/markup-compatibility/2006">
              <mc:Choice xmlns:v="urn:schemas-microsoft-com:vml" Requires="v">
                <p:oleObj spid="_x0000_s7264" r:id="rId3" imgW="3666744" imgH="1876044" progId="Word.Picture.8">
                  <p:embed/>
                </p:oleObj>
              </mc:Choice>
              <mc:Fallback>
                <p:oleObj r:id="rId3" imgW="3666744" imgH="1876044"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87475"/>
                        <a:ext cx="6781800" cy="347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32854A01-D3DF-43A6-9F5B-3B60D9D0373B}" type="slidenum">
              <a:rPr lang="en-US" altLang="zh-CN"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2"/>
          <p:cNvSpPr txBox="1">
            <a:spLocks noChangeArrowheads="1"/>
          </p:cNvSpPr>
          <p:nvPr/>
        </p:nvSpPr>
        <p:spPr bwMode="auto">
          <a:xfrm>
            <a:off x="288925" y="655638"/>
            <a:ext cx="1633781" cy="461665"/>
          </a:xfrm>
          <a:prstGeom prst="rect">
            <a:avLst/>
          </a:prstGeom>
          <a:noFill/>
          <a:ln w="9525">
            <a:noFill/>
            <a:miter lim="800000"/>
            <a:headEnd/>
            <a:tailEnd/>
          </a:ln>
        </p:spPr>
        <p:txBody>
          <a:bodyPr wrap="none">
            <a:spAutoFit/>
          </a:bodyPr>
          <a:lstStyle/>
          <a:p>
            <a:r>
              <a:rPr lang="en-US" altLang="zh-CN" dirty="0"/>
              <a:t>2. </a:t>
            </a:r>
            <a:r>
              <a:rPr lang="zh-CN" altLang="en-US" dirty="0" smtClean="0"/>
              <a:t>找交集 </a:t>
            </a:r>
            <a:endParaRPr lang="zh-CN" altLang="en-US" dirty="0"/>
          </a:p>
        </p:txBody>
      </p:sp>
      <p:graphicFrame>
        <p:nvGraphicFramePr>
          <p:cNvPr id="8194" name="Object 3"/>
          <p:cNvGraphicFramePr>
            <a:graphicFrameLocks noChangeAspect="1"/>
          </p:cNvGraphicFramePr>
          <p:nvPr/>
        </p:nvGraphicFramePr>
        <p:xfrm>
          <a:off x="1676400" y="471488"/>
          <a:ext cx="5181600" cy="1835150"/>
        </p:xfrm>
        <a:graphic>
          <a:graphicData uri="http://schemas.openxmlformats.org/presentationml/2006/ole">
            <mc:AlternateContent xmlns:mc="http://schemas.openxmlformats.org/markup-compatibility/2006">
              <mc:Choice xmlns:v="urn:schemas-microsoft-com:vml" Requires="v">
                <p:oleObj spid="_x0000_s8476" r:id="rId3" imgW="3361944" imgH="1190244" progId="Word.Picture.8">
                  <p:embed/>
                </p:oleObj>
              </mc:Choice>
              <mc:Fallback>
                <p:oleObj r:id="rId3" imgW="3361944" imgH="1190244"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71488"/>
                        <a:ext cx="5181600" cy="183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ChangeAspect="1"/>
          </p:cNvGraphicFramePr>
          <p:nvPr/>
        </p:nvGraphicFramePr>
        <p:xfrm>
          <a:off x="1828800" y="2452688"/>
          <a:ext cx="5105400" cy="1905000"/>
        </p:xfrm>
        <a:graphic>
          <a:graphicData uri="http://schemas.openxmlformats.org/presentationml/2006/ole">
            <mc:AlternateContent xmlns:mc="http://schemas.openxmlformats.org/markup-compatibility/2006">
              <mc:Choice xmlns:v="urn:schemas-microsoft-com:vml" Requires="v">
                <p:oleObj spid="_x0000_s8477" r:id="rId5" imgW="3419856" imgH="1277112" progId="Word.Picture.8">
                  <p:embed/>
                </p:oleObj>
              </mc:Choice>
              <mc:Fallback>
                <p:oleObj r:id="rId5" imgW="3419856" imgH="1277112"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452688"/>
                        <a:ext cx="5105400" cy="190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Text Box 7"/>
          <p:cNvSpPr txBox="1">
            <a:spLocks noChangeArrowheads="1"/>
          </p:cNvSpPr>
          <p:nvPr/>
        </p:nvSpPr>
        <p:spPr bwMode="auto">
          <a:xfrm>
            <a:off x="304800" y="4216400"/>
            <a:ext cx="1511300" cy="457200"/>
          </a:xfrm>
          <a:prstGeom prst="rect">
            <a:avLst/>
          </a:prstGeom>
          <a:noFill/>
          <a:ln w="9525">
            <a:noFill/>
            <a:miter lim="800000"/>
            <a:headEnd/>
            <a:tailEnd/>
          </a:ln>
        </p:spPr>
        <p:txBody>
          <a:bodyPr wrap="none">
            <a:spAutoFit/>
          </a:bodyPr>
          <a:lstStyle/>
          <a:p>
            <a:r>
              <a:rPr lang="zh-CN" altLang="en-US">
                <a:latin typeface="宋体" pitchFamily="2" charset="-122"/>
              </a:rPr>
              <a:t>合并后：</a:t>
            </a:r>
            <a:r>
              <a:rPr lang="zh-CN" altLang="en-US"/>
              <a:t> </a:t>
            </a:r>
          </a:p>
        </p:txBody>
      </p:sp>
      <p:graphicFrame>
        <p:nvGraphicFramePr>
          <p:cNvPr id="8196" name="Object 8"/>
          <p:cNvGraphicFramePr>
            <a:graphicFrameLocks noChangeAspect="1"/>
          </p:cNvGraphicFramePr>
          <p:nvPr/>
        </p:nvGraphicFramePr>
        <p:xfrm>
          <a:off x="1905000" y="4586288"/>
          <a:ext cx="4724400" cy="2200275"/>
        </p:xfrm>
        <a:graphic>
          <a:graphicData uri="http://schemas.openxmlformats.org/presentationml/2006/ole">
            <mc:AlternateContent xmlns:mc="http://schemas.openxmlformats.org/markup-compatibility/2006">
              <mc:Choice xmlns:v="urn:schemas-microsoft-com:vml" Requires="v">
                <p:oleObj spid="_x0000_s8478" r:id="rId7" imgW="2353056" imgH="1095756" progId="Word.Picture.8">
                  <p:embed/>
                </p:oleObj>
              </mc:Choice>
              <mc:Fallback>
                <p:oleObj r:id="rId7" imgW="2353056" imgH="1095756" progId="Word.Picture.8">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4586288"/>
                        <a:ext cx="4724400" cy="220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C1F89262-305B-49C1-8C95-FD9858DDE9AF}" type="slidenum">
              <a:rPr lang="en-US" altLang="zh-CN" smtClean="0"/>
              <a:pPr>
                <a:defRPr/>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288925" y="822325"/>
            <a:ext cx="2619375" cy="457200"/>
          </a:xfrm>
          <a:prstGeom prst="rect">
            <a:avLst/>
          </a:prstGeom>
          <a:noFill/>
          <a:ln w="9525">
            <a:noFill/>
            <a:miter lim="800000"/>
            <a:headEnd/>
            <a:tailEnd/>
          </a:ln>
        </p:spPr>
        <p:txBody>
          <a:bodyPr wrap="none">
            <a:spAutoFit/>
          </a:bodyPr>
          <a:lstStyle/>
          <a:p>
            <a:r>
              <a:rPr lang="en-US" altLang="zh-CN"/>
              <a:t>3</a:t>
            </a:r>
            <a:r>
              <a:rPr lang="zh-CN" altLang="en-US">
                <a:latin typeface="宋体" pitchFamily="2" charset="-122"/>
              </a:rPr>
              <a:t>、避免冗余联系</a:t>
            </a:r>
            <a:r>
              <a:rPr lang="zh-CN" altLang="en-US"/>
              <a:t> </a:t>
            </a:r>
          </a:p>
        </p:txBody>
      </p:sp>
      <p:graphicFrame>
        <p:nvGraphicFramePr>
          <p:cNvPr id="9218" name="Object 3"/>
          <p:cNvGraphicFramePr>
            <a:graphicFrameLocks noChangeAspect="1"/>
          </p:cNvGraphicFramePr>
          <p:nvPr/>
        </p:nvGraphicFramePr>
        <p:xfrm>
          <a:off x="990600" y="1628775"/>
          <a:ext cx="7391400" cy="2514600"/>
        </p:xfrm>
        <a:graphic>
          <a:graphicData uri="http://schemas.openxmlformats.org/presentationml/2006/ole">
            <mc:AlternateContent xmlns:mc="http://schemas.openxmlformats.org/markup-compatibility/2006">
              <mc:Choice xmlns:v="urn:schemas-microsoft-com:vml" Requires="v">
                <p:oleObj spid="_x0000_s9312" name="Picture" r:id="rId3" imgW="3219480" imgH="1095480" progId="Word.Picture.8">
                  <p:embed/>
                </p:oleObj>
              </mc:Choice>
              <mc:Fallback>
                <p:oleObj name="Picture" r:id="rId3" imgW="3219480" imgH="109548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628775"/>
                        <a:ext cx="739140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8F9CD47D-F2F1-47C8-99ED-74E99CA7993C}" type="slidenum">
              <a:rPr lang="en-US" altLang="zh-CN" smtClean="0"/>
              <a:pPr>
                <a:defRPr/>
              </a:pPr>
              <a:t>43</a:t>
            </a:fld>
            <a:endParaRPr lang="en-US" altLang="zh-CN"/>
          </a:p>
        </p:txBody>
      </p:sp>
      <p:sp>
        <p:nvSpPr>
          <p:cNvPr id="7" name="圆角矩形标注 6"/>
          <p:cNvSpPr/>
          <p:nvPr/>
        </p:nvSpPr>
        <p:spPr>
          <a:xfrm>
            <a:off x="5148064" y="908720"/>
            <a:ext cx="3456384" cy="1260720"/>
          </a:xfrm>
          <a:prstGeom prst="wedgeRoundRectCallout">
            <a:avLst>
              <a:gd name="adj1" fmla="val -75948"/>
              <a:gd name="adj2" fmla="val 4336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zh-CN" dirty="0"/>
              <a:t>“掌握”可从“参加”和“采用”中推导出来。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288925" y="787400"/>
            <a:ext cx="2619375" cy="457200"/>
          </a:xfrm>
          <a:prstGeom prst="rect">
            <a:avLst/>
          </a:prstGeom>
          <a:noFill/>
          <a:ln w="9525">
            <a:noFill/>
            <a:miter lim="800000"/>
            <a:headEnd/>
            <a:tailEnd/>
          </a:ln>
        </p:spPr>
        <p:txBody>
          <a:bodyPr wrap="none">
            <a:spAutoFit/>
          </a:bodyPr>
          <a:lstStyle/>
          <a:p>
            <a:r>
              <a:rPr lang="en-US" altLang="zh-CN"/>
              <a:t>4</a:t>
            </a:r>
            <a:r>
              <a:rPr lang="zh-CN" altLang="en-US">
                <a:latin typeface="宋体" pitchFamily="2" charset="-122"/>
              </a:rPr>
              <a:t>、避免联系陷井</a:t>
            </a:r>
            <a:r>
              <a:rPr lang="zh-CN" altLang="en-US"/>
              <a:t> </a:t>
            </a:r>
          </a:p>
        </p:txBody>
      </p:sp>
      <p:graphicFrame>
        <p:nvGraphicFramePr>
          <p:cNvPr id="10242" name="Object 3"/>
          <p:cNvGraphicFramePr>
            <a:graphicFrameLocks noChangeAspect="1"/>
          </p:cNvGraphicFramePr>
          <p:nvPr/>
        </p:nvGraphicFramePr>
        <p:xfrm>
          <a:off x="1143000" y="1201738"/>
          <a:ext cx="5715000" cy="2655887"/>
        </p:xfrm>
        <a:graphic>
          <a:graphicData uri="http://schemas.openxmlformats.org/presentationml/2006/ole">
            <mc:AlternateContent xmlns:mc="http://schemas.openxmlformats.org/markup-compatibility/2006">
              <mc:Choice xmlns:v="urn:schemas-microsoft-com:vml" Requires="v">
                <p:oleObj spid="_x0000_s10336" name="Picture" r:id="rId3" imgW="2876400" imgH="1337400" progId="Word.Picture.8">
                  <p:embed/>
                </p:oleObj>
              </mc:Choice>
              <mc:Fallback>
                <p:oleObj name="Picture" r:id="rId3" imgW="2876400" imgH="13374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01738"/>
                        <a:ext cx="5715000" cy="2655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7DA4EA9D-5C68-4B2A-A4C4-FF50AFA2DAF2}" type="slidenum">
              <a:rPr lang="en-US" altLang="zh-CN" smtClean="0"/>
              <a:pPr>
                <a:defRPr/>
              </a:pPr>
              <a:t>44</a:t>
            </a:fld>
            <a:endParaRPr lang="en-US" altLang="zh-CN"/>
          </a:p>
        </p:txBody>
      </p:sp>
      <p:sp>
        <p:nvSpPr>
          <p:cNvPr id="5" name="圆角矩形标注 4"/>
          <p:cNvSpPr/>
          <p:nvPr/>
        </p:nvSpPr>
        <p:spPr>
          <a:xfrm>
            <a:off x="6084168" y="764704"/>
            <a:ext cx="2304256" cy="1260720"/>
          </a:xfrm>
          <a:prstGeom prst="wedgeRoundRectCallout">
            <a:avLst>
              <a:gd name="adj1" fmla="val -121143"/>
              <a:gd name="adj2" fmla="val 6149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zh-CN" dirty="0" smtClean="0"/>
              <a:t>教师直属学校不能表达。</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12725" y="725488"/>
            <a:ext cx="8550275" cy="5262979"/>
          </a:xfrm>
          <a:prstGeom prst="rect">
            <a:avLst/>
          </a:prstGeom>
          <a:noFill/>
          <a:ln w="9525">
            <a:noFill/>
            <a:miter lim="800000"/>
            <a:headEnd/>
            <a:tailEnd/>
          </a:ln>
        </p:spPr>
        <p:txBody>
          <a:bodyPr>
            <a:spAutoFit/>
          </a:bodyPr>
          <a:lstStyle/>
          <a:p>
            <a:r>
              <a:rPr lang="en-US" altLang="zh-CN" b="1" dirty="0">
                <a:latin typeface="Arial" charset="0"/>
                <a:cs typeface="Arial" charset="0"/>
              </a:rPr>
              <a:t>7.4  </a:t>
            </a:r>
            <a:r>
              <a:rPr lang="zh-CN" altLang="en-US" b="1" dirty="0">
                <a:latin typeface="Arial" charset="0"/>
                <a:ea typeface="黑体" pitchFamily="2" charset="-122"/>
              </a:rPr>
              <a:t>逻辑设计</a:t>
            </a:r>
            <a:endParaRPr lang="zh-CN" altLang="en-US" b="1" dirty="0">
              <a:latin typeface="Arial" charset="0"/>
              <a:cs typeface="Arial" charset="0"/>
            </a:endParaRPr>
          </a:p>
          <a:p>
            <a:r>
              <a:rPr lang="en-US" altLang="zh-CN" b="1" dirty="0">
                <a:ea typeface="黑体" pitchFamily="2" charset="-122"/>
              </a:rPr>
              <a:t>7.4.1  </a:t>
            </a:r>
            <a:r>
              <a:rPr lang="zh-CN" altLang="en-US" b="1" dirty="0">
                <a:ea typeface="黑体" pitchFamily="2" charset="-122"/>
              </a:rPr>
              <a:t>任务</a:t>
            </a:r>
          </a:p>
          <a:p>
            <a:r>
              <a:rPr lang="en-US" altLang="zh-CN" dirty="0"/>
              <a:t>E-R</a:t>
            </a:r>
            <a:r>
              <a:rPr lang="zh-CN" altLang="en-US" dirty="0">
                <a:latin typeface="Times New Roman" pitchFamily="18" charset="0"/>
              </a:rPr>
              <a:t>图转换为等价的关系模型结构。</a:t>
            </a:r>
            <a:endParaRPr lang="zh-CN" altLang="en-US" dirty="0"/>
          </a:p>
          <a:p>
            <a:r>
              <a:rPr lang="en-US" altLang="zh-CN" b="1" dirty="0">
                <a:ea typeface="黑体" pitchFamily="2" charset="-122"/>
              </a:rPr>
              <a:t>7.4.2  </a:t>
            </a:r>
            <a:r>
              <a:rPr lang="zh-CN" altLang="en-US" b="1" dirty="0">
                <a:ea typeface="黑体" pitchFamily="2" charset="-122"/>
              </a:rPr>
              <a:t>步骤</a:t>
            </a:r>
          </a:p>
          <a:p>
            <a:r>
              <a:rPr lang="en-US" altLang="zh-CN" dirty="0"/>
              <a:t>1</a:t>
            </a:r>
            <a:r>
              <a:rPr lang="zh-CN" altLang="en-US" dirty="0">
                <a:latin typeface="Times New Roman" pitchFamily="18" charset="0"/>
              </a:rPr>
              <a:t>、</a:t>
            </a:r>
            <a:r>
              <a:rPr lang="en-US" altLang="zh-CN" dirty="0"/>
              <a:t>E-R</a:t>
            </a:r>
            <a:r>
              <a:rPr lang="en-US" altLang="zh-CN" dirty="0">
                <a:latin typeface="Times New Roman" pitchFamily="18" charset="0"/>
                <a:sym typeface="Symbol" pitchFamily="18" charset="2"/>
              </a:rPr>
              <a:t></a:t>
            </a:r>
            <a:r>
              <a:rPr lang="zh-CN" altLang="en-US" dirty="0">
                <a:latin typeface="Times New Roman" pitchFamily="18" charset="0"/>
              </a:rPr>
              <a:t>一般</a:t>
            </a:r>
            <a:r>
              <a:rPr lang="en-US" altLang="zh-CN" dirty="0"/>
              <a:t>RDMS</a:t>
            </a:r>
          </a:p>
          <a:p>
            <a:r>
              <a:rPr lang="en-US" altLang="zh-CN" dirty="0"/>
              <a:t>2</a:t>
            </a:r>
            <a:r>
              <a:rPr lang="zh-CN" altLang="en-US" dirty="0">
                <a:latin typeface="Times New Roman" pitchFamily="18" charset="0"/>
              </a:rPr>
              <a:t>、</a:t>
            </a:r>
            <a:r>
              <a:rPr lang="en-US" altLang="zh-CN" dirty="0"/>
              <a:t>RDMS</a:t>
            </a:r>
            <a:r>
              <a:rPr lang="en-US" altLang="zh-CN" dirty="0">
                <a:latin typeface="Times New Roman" pitchFamily="18" charset="0"/>
                <a:sym typeface="Symbol" pitchFamily="18" charset="2"/>
              </a:rPr>
              <a:t></a:t>
            </a:r>
            <a:r>
              <a:rPr lang="zh-CN" altLang="en-US" dirty="0">
                <a:latin typeface="Times New Roman" pitchFamily="18" charset="0"/>
              </a:rPr>
              <a:t>特定</a:t>
            </a:r>
            <a:r>
              <a:rPr lang="en-US" altLang="zh-CN" dirty="0"/>
              <a:t>RDMS</a:t>
            </a:r>
          </a:p>
          <a:p>
            <a:r>
              <a:rPr lang="en-US" altLang="zh-CN" dirty="0"/>
              <a:t>3</a:t>
            </a:r>
            <a:r>
              <a:rPr lang="zh-CN" altLang="en-US" dirty="0">
                <a:latin typeface="Times New Roman" pitchFamily="18" charset="0"/>
              </a:rPr>
              <a:t>、优化</a:t>
            </a:r>
            <a:endParaRPr lang="zh-CN" altLang="en-US" dirty="0"/>
          </a:p>
          <a:p>
            <a:r>
              <a:rPr lang="en-US" altLang="zh-CN" b="1" dirty="0">
                <a:ea typeface="黑体" pitchFamily="2" charset="-122"/>
              </a:rPr>
              <a:t>7.4.3  E-R</a:t>
            </a:r>
            <a:r>
              <a:rPr lang="zh-CN" altLang="en-US" b="1" dirty="0">
                <a:ea typeface="黑体" pitchFamily="2" charset="-122"/>
              </a:rPr>
              <a:t>图向一般</a:t>
            </a:r>
            <a:r>
              <a:rPr lang="en-US" altLang="zh-CN" b="1" dirty="0">
                <a:ea typeface="黑体" pitchFamily="2" charset="-122"/>
              </a:rPr>
              <a:t>RDMS</a:t>
            </a:r>
            <a:r>
              <a:rPr lang="zh-CN" altLang="en-US" b="1" dirty="0">
                <a:ea typeface="黑体" pitchFamily="2" charset="-122"/>
              </a:rPr>
              <a:t>转换</a:t>
            </a:r>
          </a:p>
          <a:p>
            <a:r>
              <a:rPr lang="en-US" altLang="zh-CN" dirty="0"/>
              <a:t>1</a:t>
            </a:r>
            <a:r>
              <a:rPr lang="zh-CN" altLang="en-US" dirty="0">
                <a:latin typeface="Times New Roman" pitchFamily="18" charset="0"/>
              </a:rPr>
              <a:t>、</a:t>
            </a:r>
            <a:r>
              <a:rPr lang="en-US" altLang="zh-CN" dirty="0"/>
              <a:t>1</a:t>
            </a:r>
            <a:r>
              <a:rPr lang="zh-CN" altLang="en-US" dirty="0">
                <a:latin typeface="Times New Roman" pitchFamily="18" charset="0"/>
              </a:rPr>
              <a:t>：</a:t>
            </a:r>
            <a:r>
              <a:rPr lang="en-US" altLang="zh-CN" dirty="0"/>
              <a:t>1</a:t>
            </a:r>
          </a:p>
          <a:p>
            <a:r>
              <a:rPr lang="en-US" altLang="zh-CN" dirty="0"/>
              <a:t>1</a:t>
            </a:r>
            <a:r>
              <a:rPr lang="zh-CN" altLang="en-US" dirty="0">
                <a:latin typeface="Times New Roman" pitchFamily="18" charset="0"/>
              </a:rPr>
              <a:t>）基本实体</a:t>
            </a:r>
            <a:r>
              <a:rPr lang="zh-CN" altLang="en-US" dirty="0">
                <a:latin typeface="Times New Roman" pitchFamily="18" charset="0"/>
                <a:sym typeface="Symbol" pitchFamily="18" charset="2"/>
              </a:rPr>
              <a:t></a:t>
            </a:r>
            <a:r>
              <a:rPr lang="zh-CN" altLang="en-US" dirty="0">
                <a:latin typeface="Times New Roman" pitchFamily="18" charset="0"/>
              </a:rPr>
              <a:t>一个关系模式；</a:t>
            </a:r>
          </a:p>
          <a:p>
            <a:r>
              <a:rPr lang="zh-CN" altLang="en-US" dirty="0">
                <a:latin typeface="Times New Roman" pitchFamily="18" charset="0"/>
              </a:rPr>
              <a:t>实体的属性转换为关系的属性，实体的码</a:t>
            </a:r>
            <a:r>
              <a:rPr lang="en-US" altLang="zh-CN" dirty="0">
                <a:latin typeface="Times New Roman" pitchFamily="18" charset="0"/>
              </a:rPr>
              <a:t>====&gt;</a:t>
            </a:r>
            <a:r>
              <a:rPr lang="zh-CN" altLang="en-US" dirty="0">
                <a:latin typeface="Times New Roman" pitchFamily="18" charset="0"/>
              </a:rPr>
              <a:t>关系的码</a:t>
            </a:r>
          </a:p>
          <a:p>
            <a:r>
              <a:rPr lang="en-US" altLang="zh-CN" dirty="0"/>
              <a:t>2</a:t>
            </a:r>
            <a:r>
              <a:rPr lang="zh-CN" altLang="en-US" dirty="0">
                <a:latin typeface="Times New Roman" pitchFamily="18" charset="0"/>
              </a:rPr>
              <a:t>）联系实体</a:t>
            </a:r>
            <a:r>
              <a:rPr lang="zh-CN" altLang="en-US" dirty="0">
                <a:latin typeface="Times New Roman" pitchFamily="18" charset="0"/>
                <a:sym typeface="Symbol" pitchFamily="18" charset="2"/>
              </a:rPr>
              <a:t></a:t>
            </a:r>
            <a:r>
              <a:rPr lang="zh-CN" altLang="en-US" dirty="0">
                <a:latin typeface="Times New Roman" pitchFamily="18" charset="0"/>
              </a:rPr>
              <a:t>一个关系模式；</a:t>
            </a:r>
            <a:endParaRPr lang="zh-CN" altLang="en-US" dirty="0"/>
          </a:p>
          <a:p>
            <a:r>
              <a:rPr lang="en-US" altLang="zh-CN" dirty="0"/>
              <a:t>3</a:t>
            </a:r>
            <a:r>
              <a:rPr lang="zh-CN" altLang="en-US" dirty="0">
                <a:latin typeface="Times New Roman" pitchFamily="18" charset="0"/>
              </a:rPr>
              <a:t>）联系实体可</a:t>
            </a:r>
            <a:r>
              <a:rPr lang="zh-CN" altLang="en-US" dirty="0">
                <a:solidFill>
                  <a:srgbClr val="FF0000"/>
                </a:solidFill>
                <a:latin typeface="Times New Roman" pitchFamily="18" charset="0"/>
              </a:rPr>
              <a:t>消（优）化</a:t>
            </a:r>
            <a:r>
              <a:rPr lang="zh-CN" altLang="en-US" dirty="0">
                <a:latin typeface="Times New Roman" pitchFamily="18" charset="0"/>
              </a:rPr>
              <a:t>。</a:t>
            </a:r>
            <a:endParaRPr lang="zh-CN" altLang="en-US" dirty="0"/>
          </a:p>
          <a:p>
            <a:endParaRPr lang="en-US" altLang="zh-CN" dirty="0"/>
          </a:p>
        </p:txBody>
      </p:sp>
      <p:sp>
        <p:nvSpPr>
          <p:cNvPr id="3" name="灯片编号占位符 2"/>
          <p:cNvSpPr>
            <a:spLocks noGrp="1"/>
          </p:cNvSpPr>
          <p:nvPr>
            <p:ph type="sldNum" sz="quarter" idx="12"/>
          </p:nvPr>
        </p:nvSpPr>
        <p:spPr/>
        <p:txBody>
          <a:bodyPr/>
          <a:lstStyle/>
          <a:p>
            <a:pPr>
              <a:defRPr/>
            </a:pPr>
            <a:fld id="{BC3F9811-5CCE-470B-A86D-BAE968280729}" type="slidenum">
              <a:rPr lang="en-US" altLang="zh-CN" smtClean="0"/>
              <a:pPr>
                <a:defRPr/>
              </a:pPr>
              <a:t>45</a:t>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457200" y="615950"/>
          <a:ext cx="6400800" cy="1757363"/>
        </p:xfrm>
        <a:graphic>
          <a:graphicData uri="http://schemas.openxmlformats.org/presentationml/2006/ole">
            <mc:AlternateContent xmlns:mc="http://schemas.openxmlformats.org/markup-compatibility/2006">
              <mc:Choice xmlns:v="urn:schemas-microsoft-com:vml" Requires="v">
                <p:oleObj spid="_x0000_s11360" name="Picture" r:id="rId3" imgW="2533680" imgH="695160" progId="Word.Picture.8">
                  <p:embed/>
                </p:oleObj>
              </mc:Choice>
              <mc:Fallback>
                <p:oleObj name="Picture" r:id="rId3" imgW="2533680" imgH="69516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615950"/>
                        <a:ext cx="6400800" cy="175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7" name="Text Box 4"/>
          <p:cNvSpPr txBox="1">
            <a:spLocks noChangeArrowheads="1"/>
          </p:cNvSpPr>
          <p:nvPr/>
        </p:nvSpPr>
        <p:spPr bwMode="auto">
          <a:xfrm>
            <a:off x="304800" y="2836863"/>
            <a:ext cx="8382000" cy="3416320"/>
          </a:xfrm>
          <a:prstGeom prst="rect">
            <a:avLst/>
          </a:prstGeom>
          <a:noFill/>
          <a:ln w="9525">
            <a:noFill/>
            <a:miter lim="800000"/>
            <a:headEnd/>
            <a:tailEnd/>
          </a:ln>
        </p:spPr>
        <p:txBody>
          <a:bodyPr>
            <a:spAutoFit/>
          </a:bodyPr>
          <a:lstStyle/>
          <a:p>
            <a:r>
              <a:rPr lang="zh-CN" altLang="en-US" dirty="0">
                <a:latin typeface="Times New Roman" pitchFamily="18" charset="0"/>
              </a:rPr>
              <a:t>班级（</a:t>
            </a:r>
            <a:r>
              <a:rPr lang="en-US" altLang="zh-CN" dirty="0"/>
              <a:t>BH</a:t>
            </a:r>
            <a:r>
              <a:rPr lang="zh-CN" altLang="en-US" dirty="0" smtClean="0">
                <a:latin typeface="Times New Roman" pitchFamily="18" charset="0"/>
              </a:rPr>
              <a:t>，</a:t>
            </a:r>
            <a:r>
              <a:rPr lang="en-US" altLang="zh-CN" dirty="0" smtClean="0"/>
              <a:t>ZY</a:t>
            </a:r>
            <a:r>
              <a:rPr lang="zh-CN" altLang="en-US" dirty="0" smtClean="0">
                <a:latin typeface="Times New Roman" pitchFamily="18" charset="0"/>
              </a:rPr>
              <a:t>）</a:t>
            </a:r>
            <a:r>
              <a:rPr lang="zh-CN" altLang="en-US" dirty="0">
                <a:latin typeface="Times New Roman" pitchFamily="18" charset="0"/>
              </a:rPr>
              <a:t>；</a:t>
            </a:r>
            <a:endParaRPr lang="zh-CN" altLang="en-US" dirty="0"/>
          </a:p>
          <a:p>
            <a:r>
              <a:rPr lang="zh-CN" altLang="en-US" dirty="0">
                <a:latin typeface="Times New Roman" pitchFamily="18" charset="0"/>
              </a:rPr>
              <a:t>班长（</a:t>
            </a:r>
            <a:r>
              <a:rPr lang="en-US" altLang="zh-CN" dirty="0"/>
              <a:t>XH</a:t>
            </a:r>
            <a:r>
              <a:rPr lang="zh-CN" altLang="en-US" dirty="0">
                <a:latin typeface="Times New Roman" pitchFamily="18" charset="0"/>
              </a:rPr>
              <a:t>，</a:t>
            </a:r>
            <a:r>
              <a:rPr lang="en-US" altLang="zh-CN" dirty="0"/>
              <a:t>XM</a:t>
            </a:r>
            <a:r>
              <a:rPr lang="zh-CN" altLang="en-US" dirty="0">
                <a:latin typeface="Times New Roman" pitchFamily="18" charset="0"/>
              </a:rPr>
              <a:t>）；</a:t>
            </a:r>
            <a:endParaRPr lang="zh-CN" altLang="en-US" dirty="0"/>
          </a:p>
          <a:p>
            <a:r>
              <a:rPr lang="zh-CN" altLang="en-US" dirty="0">
                <a:latin typeface="Times New Roman" pitchFamily="18" charset="0"/>
              </a:rPr>
              <a:t>管理（</a:t>
            </a:r>
            <a:r>
              <a:rPr lang="en-US" altLang="zh-CN" dirty="0">
                <a:solidFill>
                  <a:srgbClr val="FF0000"/>
                </a:solidFill>
              </a:rPr>
              <a:t>BH</a:t>
            </a:r>
            <a:r>
              <a:rPr lang="zh-CN" altLang="en-US" dirty="0">
                <a:solidFill>
                  <a:srgbClr val="FF0000"/>
                </a:solidFill>
                <a:latin typeface="Times New Roman" pitchFamily="18" charset="0"/>
              </a:rPr>
              <a:t>，</a:t>
            </a:r>
            <a:r>
              <a:rPr lang="en-US" altLang="zh-CN" dirty="0">
                <a:solidFill>
                  <a:srgbClr val="FF0000"/>
                </a:solidFill>
              </a:rPr>
              <a:t>XH</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消化</a:t>
            </a:r>
            <a:r>
              <a:rPr lang="zh-CN" altLang="en-US" dirty="0" smtClean="0">
                <a:solidFill>
                  <a:srgbClr val="FF0000"/>
                </a:solidFill>
                <a:latin typeface="Times New Roman" pitchFamily="18" charset="0"/>
              </a:rPr>
              <a:t>联系后</a:t>
            </a:r>
            <a:r>
              <a:rPr lang="zh-CN" altLang="en-US" dirty="0" smtClean="0">
                <a:latin typeface="Times New Roman" pitchFamily="18" charset="0"/>
              </a:rPr>
              <a:t>可</a:t>
            </a:r>
            <a:r>
              <a:rPr lang="zh-CN" altLang="en-US" dirty="0">
                <a:latin typeface="Times New Roman" pitchFamily="18" charset="0"/>
              </a:rPr>
              <a:t>为：</a:t>
            </a:r>
            <a:endParaRPr lang="zh-CN" altLang="en-US" dirty="0"/>
          </a:p>
          <a:p>
            <a:r>
              <a:rPr lang="zh-CN" altLang="en-US" dirty="0">
                <a:latin typeface="Times New Roman" pitchFamily="18" charset="0"/>
              </a:rPr>
              <a:t>班级（</a:t>
            </a:r>
            <a:r>
              <a:rPr lang="en-US" altLang="zh-CN" dirty="0"/>
              <a:t>BH</a:t>
            </a:r>
            <a:r>
              <a:rPr lang="zh-CN" altLang="en-US" dirty="0" smtClean="0">
                <a:latin typeface="Times New Roman" pitchFamily="18" charset="0"/>
              </a:rPr>
              <a:t>，</a:t>
            </a:r>
            <a:r>
              <a:rPr lang="en-US" altLang="zh-CN" dirty="0" smtClean="0"/>
              <a:t>ZY</a:t>
            </a:r>
            <a:r>
              <a:rPr lang="zh-CN" altLang="en-US" dirty="0" smtClean="0">
                <a:latin typeface="Times New Roman" pitchFamily="18" charset="0"/>
              </a:rPr>
              <a:t>，</a:t>
            </a:r>
            <a:r>
              <a:rPr lang="en-US" altLang="zh-CN" dirty="0">
                <a:solidFill>
                  <a:srgbClr val="FF0000"/>
                </a:solidFill>
              </a:rPr>
              <a:t>XH</a:t>
            </a:r>
            <a:r>
              <a:rPr lang="zh-CN" altLang="en-US" dirty="0">
                <a:latin typeface="Times New Roman" pitchFamily="18" charset="0"/>
              </a:rPr>
              <a:t>）；</a:t>
            </a:r>
            <a:endParaRPr lang="zh-CN" altLang="en-US" dirty="0"/>
          </a:p>
          <a:p>
            <a:r>
              <a:rPr lang="zh-CN" altLang="en-US" dirty="0">
                <a:latin typeface="Times New Roman" pitchFamily="18" charset="0"/>
              </a:rPr>
              <a:t>班长（</a:t>
            </a:r>
            <a:r>
              <a:rPr lang="en-US" altLang="zh-CN" dirty="0"/>
              <a:t>XH</a:t>
            </a:r>
            <a:r>
              <a:rPr lang="zh-CN" altLang="en-US" dirty="0">
                <a:latin typeface="Times New Roman" pitchFamily="18" charset="0"/>
              </a:rPr>
              <a:t>，</a:t>
            </a:r>
            <a:r>
              <a:rPr lang="en-US" altLang="zh-CN" dirty="0"/>
              <a:t>XM</a:t>
            </a:r>
            <a:r>
              <a:rPr lang="zh-CN" altLang="en-US" dirty="0">
                <a:latin typeface="Times New Roman" pitchFamily="18" charset="0"/>
              </a:rPr>
              <a:t>）。</a:t>
            </a:r>
            <a:endParaRPr lang="zh-CN" altLang="en-US" dirty="0"/>
          </a:p>
          <a:p>
            <a:r>
              <a:rPr lang="zh-CN" altLang="en-US" dirty="0">
                <a:latin typeface="Times New Roman" pitchFamily="18" charset="0"/>
              </a:rPr>
              <a:t>或</a:t>
            </a:r>
            <a:r>
              <a:rPr lang="zh-CN" altLang="en-US" dirty="0"/>
              <a:t> </a:t>
            </a:r>
          </a:p>
          <a:p>
            <a:r>
              <a:rPr lang="zh-CN" altLang="en-US" dirty="0">
                <a:latin typeface="Times New Roman" pitchFamily="18" charset="0"/>
              </a:rPr>
              <a:t>班级（</a:t>
            </a:r>
            <a:r>
              <a:rPr lang="en-US" altLang="zh-CN" dirty="0"/>
              <a:t>BH</a:t>
            </a:r>
            <a:r>
              <a:rPr lang="zh-CN" altLang="en-US" dirty="0" smtClean="0">
                <a:latin typeface="Times New Roman" pitchFamily="18" charset="0"/>
              </a:rPr>
              <a:t>，</a:t>
            </a:r>
            <a:r>
              <a:rPr lang="en-US" altLang="zh-CN" dirty="0" smtClean="0"/>
              <a:t>ZY</a:t>
            </a:r>
            <a:r>
              <a:rPr lang="zh-CN" altLang="en-US" dirty="0" smtClean="0">
                <a:latin typeface="Times New Roman" pitchFamily="18" charset="0"/>
              </a:rPr>
              <a:t>）</a:t>
            </a:r>
            <a:r>
              <a:rPr lang="zh-CN" altLang="en-US" dirty="0">
                <a:latin typeface="Times New Roman" pitchFamily="18" charset="0"/>
              </a:rPr>
              <a:t>；</a:t>
            </a:r>
            <a:endParaRPr lang="zh-CN" altLang="en-US" dirty="0"/>
          </a:p>
          <a:p>
            <a:r>
              <a:rPr lang="zh-CN" altLang="en-US" dirty="0">
                <a:latin typeface="宋体" pitchFamily="2" charset="-122"/>
              </a:rPr>
              <a:t>班长（</a:t>
            </a:r>
            <a:r>
              <a:rPr lang="en-US" altLang="zh-CN" dirty="0"/>
              <a:t>XH</a:t>
            </a:r>
            <a:r>
              <a:rPr lang="zh-CN" altLang="en-US" dirty="0">
                <a:latin typeface="宋体" pitchFamily="2" charset="-122"/>
              </a:rPr>
              <a:t>，</a:t>
            </a:r>
            <a:r>
              <a:rPr lang="en-US" altLang="zh-CN" dirty="0"/>
              <a:t>XM</a:t>
            </a:r>
            <a:r>
              <a:rPr lang="zh-CN" altLang="en-US" dirty="0">
                <a:latin typeface="宋体" pitchFamily="2" charset="-122"/>
              </a:rPr>
              <a:t>，</a:t>
            </a:r>
            <a:r>
              <a:rPr lang="en-US" altLang="zh-CN" dirty="0">
                <a:solidFill>
                  <a:srgbClr val="FF0000"/>
                </a:solidFill>
              </a:rPr>
              <a:t>BH</a:t>
            </a:r>
            <a:r>
              <a:rPr lang="zh-CN" altLang="en-US" dirty="0">
                <a:latin typeface="宋体" pitchFamily="2" charset="-122"/>
              </a:rPr>
              <a:t>）。</a:t>
            </a:r>
            <a:r>
              <a:rPr lang="zh-CN" altLang="en-US" dirty="0"/>
              <a:t> </a:t>
            </a:r>
          </a:p>
        </p:txBody>
      </p:sp>
      <p:sp>
        <p:nvSpPr>
          <p:cNvPr id="4" name="灯片编号占位符 3"/>
          <p:cNvSpPr>
            <a:spLocks noGrp="1"/>
          </p:cNvSpPr>
          <p:nvPr>
            <p:ph type="sldNum" sz="quarter" idx="12"/>
          </p:nvPr>
        </p:nvSpPr>
        <p:spPr/>
        <p:txBody>
          <a:bodyPr/>
          <a:lstStyle/>
          <a:p>
            <a:pPr>
              <a:defRPr/>
            </a:pPr>
            <a:fld id="{0C60F478-D145-437D-AB5F-7155126431DA}" type="slidenum">
              <a:rPr lang="en-US" altLang="zh-CN" smtClean="0"/>
              <a:pPr>
                <a:defRPr/>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288925" y="712788"/>
            <a:ext cx="5234125" cy="1569660"/>
          </a:xfrm>
          <a:prstGeom prst="rect">
            <a:avLst/>
          </a:prstGeom>
          <a:noFill/>
          <a:ln w="9525">
            <a:noFill/>
            <a:miter lim="800000"/>
            <a:headEnd/>
            <a:tailEnd/>
          </a:ln>
        </p:spPr>
        <p:txBody>
          <a:bodyPr wrap="none">
            <a:spAutoFit/>
          </a:bodyPr>
          <a:lstStyle/>
          <a:p>
            <a:r>
              <a:rPr lang="en-US" altLang="zh-CN" dirty="0"/>
              <a:t>2</a:t>
            </a:r>
            <a:r>
              <a:rPr lang="zh-CN" altLang="en-US" dirty="0">
                <a:latin typeface="Times New Roman" pitchFamily="18" charset="0"/>
              </a:rPr>
              <a:t>、</a:t>
            </a:r>
            <a:r>
              <a:rPr lang="en-US" altLang="zh-CN" dirty="0"/>
              <a:t>1</a:t>
            </a:r>
            <a:r>
              <a:rPr lang="zh-CN" altLang="en-US" dirty="0">
                <a:latin typeface="Times New Roman" pitchFamily="18" charset="0"/>
              </a:rPr>
              <a:t>：</a:t>
            </a:r>
            <a:r>
              <a:rPr lang="en-US" altLang="zh-CN" dirty="0"/>
              <a:t>m</a:t>
            </a:r>
          </a:p>
          <a:p>
            <a:r>
              <a:rPr lang="en-US" altLang="zh-CN" dirty="0"/>
              <a:t>1</a:t>
            </a:r>
            <a:r>
              <a:rPr lang="zh-CN" altLang="en-US" dirty="0">
                <a:latin typeface="Times New Roman" pitchFamily="18" charset="0"/>
              </a:rPr>
              <a:t>）基本实体</a:t>
            </a:r>
            <a:r>
              <a:rPr lang="zh-CN" altLang="en-US" dirty="0">
                <a:latin typeface="Times New Roman" pitchFamily="18" charset="0"/>
                <a:sym typeface="Symbol" pitchFamily="18" charset="2"/>
              </a:rPr>
              <a:t></a:t>
            </a:r>
            <a:r>
              <a:rPr lang="zh-CN" altLang="en-US" dirty="0">
                <a:latin typeface="Times New Roman" pitchFamily="18" charset="0"/>
              </a:rPr>
              <a:t>一个关系模式；</a:t>
            </a:r>
            <a:endParaRPr lang="zh-CN" altLang="en-US" dirty="0"/>
          </a:p>
          <a:p>
            <a:r>
              <a:rPr lang="en-US" altLang="zh-CN" dirty="0"/>
              <a:t>2</a:t>
            </a:r>
            <a:r>
              <a:rPr lang="zh-CN" altLang="en-US" dirty="0">
                <a:latin typeface="Times New Roman" pitchFamily="18" charset="0"/>
              </a:rPr>
              <a:t>）联系实体</a:t>
            </a:r>
            <a:r>
              <a:rPr lang="zh-CN" altLang="en-US" dirty="0">
                <a:latin typeface="Times New Roman" pitchFamily="18" charset="0"/>
                <a:sym typeface="Symbol" pitchFamily="18" charset="2"/>
              </a:rPr>
              <a:t></a:t>
            </a:r>
            <a:r>
              <a:rPr lang="zh-CN" altLang="en-US" dirty="0">
                <a:latin typeface="Times New Roman" pitchFamily="18" charset="0"/>
              </a:rPr>
              <a:t>一个关系模式；</a:t>
            </a:r>
            <a:endParaRPr lang="zh-CN" altLang="en-US" dirty="0"/>
          </a:p>
          <a:p>
            <a:r>
              <a:rPr lang="en-US" altLang="zh-CN" dirty="0"/>
              <a:t>3</a:t>
            </a:r>
            <a:r>
              <a:rPr lang="zh-CN" altLang="en-US" dirty="0">
                <a:latin typeface="宋体" pitchFamily="2" charset="-122"/>
              </a:rPr>
              <a:t>）</a:t>
            </a:r>
            <a:r>
              <a:rPr lang="zh-CN" altLang="en-US" dirty="0">
                <a:solidFill>
                  <a:srgbClr val="FF0000"/>
                </a:solidFill>
                <a:latin typeface="宋体" pitchFamily="2" charset="-122"/>
              </a:rPr>
              <a:t>联系实体可消化到</a:t>
            </a:r>
            <a:r>
              <a:rPr lang="zh-CN" altLang="en-US" dirty="0">
                <a:solidFill>
                  <a:srgbClr val="FF0000"/>
                </a:solidFill>
                <a:latin typeface="Times New Roman" pitchFamily="18" charset="0"/>
              </a:rPr>
              <a:t>“</a:t>
            </a:r>
            <a:r>
              <a:rPr lang="en-US" altLang="zh-CN" dirty="0">
                <a:solidFill>
                  <a:srgbClr val="FF0000"/>
                </a:solidFill>
              </a:rPr>
              <a:t>m</a:t>
            </a:r>
            <a:r>
              <a:rPr lang="en-US" altLang="zh-CN" dirty="0">
                <a:solidFill>
                  <a:srgbClr val="FF0000"/>
                </a:solidFill>
                <a:latin typeface="Times New Roman" pitchFamily="18" charset="0"/>
              </a:rPr>
              <a:t>”</a:t>
            </a:r>
            <a:r>
              <a:rPr lang="zh-CN" altLang="en-US" dirty="0">
                <a:solidFill>
                  <a:srgbClr val="FF0000"/>
                </a:solidFill>
                <a:latin typeface="宋体" pitchFamily="2" charset="-122"/>
              </a:rPr>
              <a:t>方中去。</a:t>
            </a:r>
            <a:r>
              <a:rPr lang="zh-CN" altLang="en-US" dirty="0">
                <a:solidFill>
                  <a:srgbClr val="FF0000"/>
                </a:solidFill>
              </a:rPr>
              <a:t> </a:t>
            </a:r>
          </a:p>
        </p:txBody>
      </p:sp>
      <p:graphicFrame>
        <p:nvGraphicFramePr>
          <p:cNvPr id="12290" name="Object 3"/>
          <p:cNvGraphicFramePr>
            <a:graphicFrameLocks noChangeAspect="1"/>
          </p:cNvGraphicFramePr>
          <p:nvPr/>
        </p:nvGraphicFramePr>
        <p:xfrm>
          <a:off x="762000" y="2281238"/>
          <a:ext cx="7467600" cy="1787525"/>
        </p:xfrm>
        <a:graphic>
          <a:graphicData uri="http://schemas.openxmlformats.org/presentationml/2006/ole">
            <mc:AlternateContent xmlns:mc="http://schemas.openxmlformats.org/markup-compatibility/2006">
              <mc:Choice xmlns:v="urn:schemas-microsoft-com:vml" Requires="v">
                <p:oleObj spid="_x0000_s12384" name="Picture" r:id="rId3" imgW="2905200" imgH="695160" progId="Word.Picture.8">
                  <p:embed/>
                </p:oleObj>
              </mc:Choice>
              <mc:Fallback>
                <p:oleObj name="Picture" r:id="rId3" imgW="2905200" imgH="69516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81238"/>
                        <a:ext cx="7467600"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5"/>
          <p:cNvSpPr txBox="1">
            <a:spLocks noChangeArrowheads="1"/>
          </p:cNvSpPr>
          <p:nvPr/>
        </p:nvSpPr>
        <p:spPr bwMode="auto">
          <a:xfrm>
            <a:off x="365125" y="4217988"/>
            <a:ext cx="8245475" cy="2308324"/>
          </a:xfrm>
          <a:prstGeom prst="rect">
            <a:avLst/>
          </a:prstGeom>
          <a:noFill/>
          <a:ln w="9525">
            <a:noFill/>
            <a:miter lim="800000"/>
            <a:headEnd/>
            <a:tailEnd/>
          </a:ln>
        </p:spPr>
        <p:txBody>
          <a:bodyPr>
            <a:spAutoFit/>
          </a:bodyPr>
          <a:lstStyle/>
          <a:p>
            <a:r>
              <a:rPr lang="zh-CN" altLang="en-US" dirty="0">
                <a:latin typeface="Times New Roman" pitchFamily="18" charset="0"/>
              </a:rPr>
              <a:t>班级（</a:t>
            </a:r>
            <a:r>
              <a:rPr lang="en-US" altLang="zh-CN" dirty="0"/>
              <a:t>BH</a:t>
            </a:r>
            <a:r>
              <a:rPr lang="zh-CN" altLang="en-US" dirty="0" smtClean="0">
                <a:latin typeface="Times New Roman" pitchFamily="18" charset="0"/>
              </a:rPr>
              <a:t>，</a:t>
            </a:r>
            <a:r>
              <a:rPr lang="en-US" altLang="zh-CN" dirty="0" smtClean="0"/>
              <a:t>ZY</a:t>
            </a:r>
            <a:r>
              <a:rPr lang="zh-CN" altLang="en-US" dirty="0" smtClean="0">
                <a:latin typeface="Times New Roman" pitchFamily="18" charset="0"/>
              </a:rPr>
              <a:t>）</a:t>
            </a:r>
            <a:r>
              <a:rPr lang="zh-CN" altLang="en-US" dirty="0">
                <a:latin typeface="Times New Roman" pitchFamily="18" charset="0"/>
              </a:rPr>
              <a:t>；</a:t>
            </a:r>
            <a:endParaRPr lang="zh-CN" altLang="en-US" dirty="0"/>
          </a:p>
          <a:p>
            <a:r>
              <a:rPr lang="zh-CN" altLang="en-US" dirty="0">
                <a:latin typeface="Times New Roman" pitchFamily="18" charset="0"/>
              </a:rPr>
              <a:t>学生（</a:t>
            </a:r>
            <a:r>
              <a:rPr lang="en-US" altLang="zh-CN" dirty="0"/>
              <a:t>XH</a:t>
            </a:r>
            <a:r>
              <a:rPr lang="zh-CN" altLang="en-US" dirty="0">
                <a:latin typeface="Times New Roman" pitchFamily="18" charset="0"/>
              </a:rPr>
              <a:t>，</a:t>
            </a:r>
            <a:r>
              <a:rPr lang="en-US" altLang="zh-CN" dirty="0"/>
              <a:t>XM</a:t>
            </a:r>
            <a:r>
              <a:rPr lang="zh-CN" altLang="en-US" dirty="0">
                <a:latin typeface="Times New Roman" pitchFamily="18" charset="0"/>
              </a:rPr>
              <a:t>，</a:t>
            </a:r>
            <a:r>
              <a:rPr lang="en-US" altLang="zh-CN" dirty="0"/>
              <a:t>XB</a:t>
            </a:r>
            <a:r>
              <a:rPr lang="zh-CN" altLang="en-US" dirty="0">
                <a:latin typeface="Times New Roman" pitchFamily="18" charset="0"/>
              </a:rPr>
              <a:t>）；</a:t>
            </a:r>
            <a:endParaRPr lang="zh-CN" altLang="en-US" dirty="0"/>
          </a:p>
          <a:p>
            <a:r>
              <a:rPr lang="zh-CN" altLang="en-US" dirty="0">
                <a:latin typeface="Times New Roman" pitchFamily="18" charset="0"/>
              </a:rPr>
              <a:t>拥有（</a:t>
            </a:r>
            <a:r>
              <a:rPr lang="en-US" altLang="zh-CN" dirty="0"/>
              <a:t>BH</a:t>
            </a:r>
            <a:r>
              <a:rPr lang="zh-CN" altLang="en-US" dirty="0">
                <a:latin typeface="Times New Roman" pitchFamily="18" charset="0"/>
              </a:rPr>
              <a:t>，</a:t>
            </a:r>
            <a:r>
              <a:rPr lang="en-US" altLang="zh-CN" dirty="0"/>
              <a:t>XH</a:t>
            </a:r>
            <a:r>
              <a:rPr lang="zh-CN" altLang="en-US" dirty="0">
                <a:latin typeface="Times New Roman" pitchFamily="18" charset="0"/>
              </a:rPr>
              <a:t>）。</a:t>
            </a:r>
            <a:endParaRPr lang="zh-CN" altLang="en-US" dirty="0"/>
          </a:p>
          <a:p>
            <a:r>
              <a:rPr lang="zh-CN" altLang="en-US" dirty="0" smtClean="0">
                <a:solidFill>
                  <a:srgbClr val="FF0000"/>
                </a:solidFill>
                <a:latin typeface="Times New Roman" pitchFamily="18" charset="0"/>
              </a:rPr>
              <a:t>消化联系后</a:t>
            </a:r>
            <a:r>
              <a:rPr lang="zh-CN" altLang="en-US" dirty="0">
                <a:latin typeface="Times New Roman" pitchFamily="18" charset="0"/>
              </a:rPr>
              <a:t>为：</a:t>
            </a:r>
            <a:endParaRPr lang="zh-CN" altLang="en-US" dirty="0"/>
          </a:p>
          <a:p>
            <a:r>
              <a:rPr lang="zh-CN" altLang="en-US" dirty="0">
                <a:latin typeface="Times New Roman" pitchFamily="18" charset="0"/>
              </a:rPr>
              <a:t>班级（</a:t>
            </a:r>
            <a:r>
              <a:rPr lang="en-US" altLang="zh-CN" dirty="0"/>
              <a:t>BH</a:t>
            </a:r>
            <a:r>
              <a:rPr lang="zh-CN" altLang="en-US" dirty="0" smtClean="0">
                <a:latin typeface="Times New Roman" pitchFamily="18" charset="0"/>
              </a:rPr>
              <a:t>，</a:t>
            </a:r>
            <a:r>
              <a:rPr lang="en-US" altLang="zh-CN" dirty="0" smtClean="0"/>
              <a:t>ZY</a:t>
            </a:r>
            <a:r>
              <a:rPr lang="zh-CN" altLang="en-US" dirty="0" smtClean="0">
                <a:latin typeface="Times New Roman" pitchFamily="18" charset="0"/>
              </a:rPr>
              <a:t>）</a:t>
            </a:r>
            <a:r>
              <a:rPr lang="zh-CN" altLang="en-US" dirty="0">
                <a:latin typeface="Times New Roman" pitchFamily="18" charset="0"/>
              </a:rPr>
              <a:t>；</a:t>
            </a:r>
            <a:endParaRPr lang="zh-CN" altLang="en-US" dirty="0"/>
          </a:p>
          <a:p>
            <a:r>
              <a:rPr lang="zh-CN" altLang="en-US" dirty="0">
                <a:latin typeface="宋体" pitchFamily="2" charset="-122"/>
              </a:rPr>
              <a:t>学生（</a:t>
            </a:r>
            <a:r>
              <a:rPr lang="en-US" altLang="zh-CN" dirty="0"/>
              <a:t>XH</a:t>
            </a:r>
            <a:r>
              <a:rPr lang="zh-CN" altLang="en-US" dirty="0">
                <a:latin typeface="宋体" pitchFamily="2" charset="-122"/>
              </a:rPr>
              <a:t>，</a:t>
            </a:r>
            <a:r>
              <a:rPr lang="en-US" altLang="zh-CN" dirty="0"/>
              <a:t>XM</a:t>
            </a:r>
            <a:r>
              <a:rPr lang="zh-CN" altLang="en-US" dirty="0">
                <a:latin typeface="宋体" pitchFamily="2" charset="-122"/>
              </a:rPr>
              <a:t>，</a:t>
            </a:r>
            <a:r>
              <a:rPr lang="en-US" altLang="zh-CN" dirty="0"/>
              <a:t>XB</a:t>
            </a:r>
            <a:r>
              <a:rPr lang="zh-CN" altLang="en-US" dirty="0">
                <a:latin typeface="宋体" pitchFamily="2" charset="-122"/>
              </a:rPr>
              <a:t>，</a:t>
            </a:r>
            <a:r>
              <a:rPr lang="en-US" altLang="zh-CN" dirty="0"/>
              <a:t>BH</a:t>
            </a:r>
            <a:r>
              <a:rPr lang="zh-CN" altLang="en-US" dirty="0">
                <a:latin typeface="宋体" pitchFamily="2" charset="-122"/>
              </a:rPr>
              <a:t>）。</a:t>
            </a:r>
            <a:r>
              <a:rPr lang="zh-CN" altLang="en-US" dirty="0"/>
              <a:t> </a:t>
            </a:r>
          </a:p>
        </p:txBody>
      </p:sp>
      <p:sp>
        <p:nvSpPr>
          <p:cNvPr id="5" name="灯片编号占位符 4"/>
          <p:cNvSpPr>
            <a:spLocks noGrp="1"/>
          </p:cNvSpPr>
          <p:nvPr>
            <p:ph type="sldNum" sz="quarter" idx="12"/>
          </p:nvPr>
        </p:nvSpPr>
        <p:spPr/>
        <p:txBody>
          <a:bodyPr/>
          <a:lstStyle/>
          <a:p>
            <a:pPr>
              <a:defRPr/>
            </a:pPr>
            <a:fld id="{871874E4-9E49-4387-BBF0-817F9AE45CDC}" type="slidenum">
              <a:rPr lang="en-US" altLang="zh-CN" smtClean="0"/>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288925" y="781050"/>
            <a:ext cx="4443413" cy="1187450"/>
          </a:xfrm>
          <a:prstGeom prst="rect">
            <a:avLst/>
          </a:prstGeom>
          <a:noFill/>
          <a:ln w="9525">
            <a:noFill/>
            <a:miter lim="800000"/>
            <a:headEnd/>
            <a:tailEnd/>
          </a:ln>
        </p:spPr>
        <p:txBody>
          <a:bodyPr wrap="none">
            <a:spAutoFit/>
          </a:bodyPr>
          <a:lstStyle/>
          <a:p>
            <a:r>
              <a:rPr lang="en-US" altLang="zh-CN"/>
              <a:t>3</a:t>
            </a:r>
            <a:r>
              <a:rPr lang="zh-CN" altLang="en-US">
                <a:latin typeface="Times New Roman" pitchFamily="18" charset="0"/>
              </a:rPr>
              <a:t>、</a:t>
            </a:r>
            <a:r>
              <a:rPr lang="en-US" altLang="zh-CN"/>
              <a:t>m</a:t>
            </a:r>
            <a:r>
              <a:rPr lang="zh-CN" altLang="en-US">
                <a:latin typeface="Times New Roman" pitchFamily="18" charset="0"/>
              </a:rPr>
              <a:t>：</a:t>
            </a:r>
            <a:r>
              <a:rPr lang="en-US" altLang="zh-CN"/>
              <a:t>n</a:t>
            </a:r>
          </a:p>
          <a:p>
            <a:r>
              <a:rPr lang="en-US" altLang="zh-CN"/>
              <a:t>1</a:t>
            </a:r>
            <a:r>
              <a:rPr lang="zh-CN" altLang="en-US">
                <a:latin typeface="Times New Roman" pitchFamily="18" charset="0"/>
              </a:rPr>
              <a:t>）基本实体</a:t>
            </a:r>
            <a:r>
              <a:rPr lang="zh-CN" altLang="en-US">
                <a:latin typeface="Times New Roman" pitchFamily="18" charset="0"/>
                <a:sym typeface="Symbol" pitchFamily="18" charset="2"/>
              </a:rPr>
              <a:t></a:t>
            </a:r>
            <a:r>
              <a:rPr lang="zh-CN" altLang="en-US">
                <a:latin typeface="Times New Roman" pitchFamily="18" charset="0"/>
              </a:rPr>
              <a:t>一个关系模式；</a:t>
            </a:r>
            <a:endParaRPr lang="zh-CN" altLang="en-US"/>
          </a:p>
          <a:p>
            <a:r>
              <a:rPr lang="en-US" altLang="zh-CN"/>
              <a:t>2</a:t>
            </a:r>
            <a:r>
              <a:rPr lang="zh-CN" altLang="en-US">
                <a:latin typeface="宋体" pitchFamily="2" charset="-122"/>
              </a:rPr>
              <a:t>）联系实体</a:t>
            </a:r>
            <a:r>
              <a:rPr lang="zh-CN" altLang="en-US">
                <a:latin typeface="Times New Roman" pitchFamily="18" charset="0"/>
                <a:sym typeface="Symbol" pitchFamily="18" charset="2"/>
              </a:rPr>
              <a:t></a:t>
            </a:r>
            <a:r>
              <a:rPr lang="zh-CN" altLang="en-US">
                <a:latin typeface="宋体" pitchFamily="2" charset="-122"/>
              </a:rPr>
              <a:t>一个关系模式。</a:t>
            </a:r>
            <a:r>
              <a:rPr lang="zh-CN" altLang="en-US"/>
              <a:t> </a:t>
            </a:r>
          </a:p>
        </p:txBody>
      </p:sp>
      <p:graphicFrame>
        <p:nvGraphicFramePr>
          <p:cNvPr id="13314" name="Object 3"/>
          <p:cNvGraphicFramePr>
            <a:graphicFrameLocks noChangeAspect="1"/>
          </p:cNvGraphicFramePr>
          <p:nvPr/>
        </p:nvGraphicFramePr>
        <p:xfrm>
          <a:off x="685800" y="2044700"/>
          <a:ext cx="7010400" cy="1677988"/>
        </p:xfrm>
        <a:graphic>
          <a:graphicData uri="http://schemas.openxmlformats.org/presentationml/2006/ole">
            <mc:AlternateContent xmlns:mc="http://schemas.openxmlformats.org/markup-compatibility/2006">
              <mc:Choice xmlns:v="urn:schemas-microsoft-com:vml" Requires="v">
                <p:oleObj spid="_x0000_s13408" r:id="rId3" imgW="2904744" imgH="694944" progId="Word.Picture.8">
                  <p:embed/>
                </p:oleObj>
              </mc:Choice>
              <mc:Fallback>
                <p:oleObj r:id="rId3" imgW="2904744" imgH="694944"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044700"/>
                        <a:ext cx="7010400" cy="167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Text Box 5"/>
          <p:cNvSpPr txBox="1">
            <a:spLocks noChangeArrowheads="1"/>
          </p:cNvSpPr>
          <p:nvPr/>
        </p:nvSpPr>
        <p:spPr bwMode="auto">
          <a:xfrm>
            <a:off x="381000" y="3884613"/>
            <a:ext cx="3654425" cy="1187450"/>
          </a:xfrm>
          <a:prstGeom prst="rect">
            <a:avLst/>
          </a:prstGeom>
          <a:noFill/>
          <a:ln w="9525">
            <a:noFill/>
            <a:miter lim="800000"/>
            <a:headEnd/>
            <a:tailEnd/>
          </a:ln>
        </p:spPr>
        <p:txBody>
          <a:bodyPr wrap="none">
            <a:spAutoFit/>
          </a:bodyPr>
          <a:lstStyle/>
          <a:p>
            <a:r>
              <a:rPr lang="zh-CN" altLang="en-US">
                <a:latin typeface="Times New Roman" pitchFamily="18" charset="0"/>
              </a:rPr>
              <a:t>学生（</a:t>
            </a:r>
            <a:r>
              <a:rPr lang="en-US" altLang="zh-CN"/>
              <a:t>XH</a:t>
            </a:r>
            <a:r>
              <a:rPr lang="zh-CN" altLang="en-US">
                <a:latin typeface="Times New Roman" pitchFamily="18" charset="0"/>
              </a:rPr>
              <a:t>，</a:t>
            </a:r>
            <a:r>
              <a:rPr lang="en-US" altLang="zh-CN"/>
              <a:t>XM</a:t>
            </a:r>
            <a:r>
              <a:rPr lang="zh-CN" altLang="en-US">
                <a:latin typeface="Times New Roman" pitchFamily="18" charset="0"/>
              </a:rPr>
              <a:t>）；</a:t>
            </a:r>
            <a:endParaRPr lang="zh-CN" altLang="en-US"/>
          </a:p>
          <a:p>
            <a:r>
              <a:rPr lang="zh-CN" altLang="en-US">
                <a:latin typeface="Times New Roman" pitchFamily="18" charset="0"/>
              </a:rPr>
              <a:t>课程：（</a:t>
            </a:r>
            <a:r>
              <a:rPr lang="en-US" altLang="zh-CN"/>
              <a:t>KH</a:t>
            </a:r>
            <a:r>
              <a:rPr lang="zh-CN" altLang="en-US">
                <a:latin typeface="Times New Roman" pitchFamily="18" charset="0"/>
              </a:rPr>
              <a:t>，</a:t>
            </a:r>
            <a:r>
              <a:rPr lang="en-US" altLang="zh-CN"/>
              <a:t>KM</a:t>
            </a:r>
            <a:r>
              <a:rPr lang="zh-CN" altLang="en-US">
                <a:latin typeface="Times New Roman" pitchFamily="18" charset="0"/>
              </a:rPr>
              <a:t>）；</a:t>
            </a:r>
            <a:endParaRPr lang="zh-CN" altLang="en-US"/>
          </a:p>
          <a:p>
            <a:r>
              <a:rPr lang="zh-CN" altLang="en-US">
                <a:latin typeface="宋体" pitchFamily="2" charset="-122"/>
              </a:rPr>
              <a:t>选修（</a:t>
            </a:r>
            <a:r>
              <a:rPr lang="en-US" altLang="zh-CN"/>
              <a:t>XH</a:t>
            </a:r>
            <a:r>
              <a:rPr lang="zh-CN" altLang="en-US">
                <a:latin typeface="宋体" pitchFamily="2" charset="-122"/>
              </a:rPr>
              <a:t>，</a:t>
            </a:r>
            <a:r>
              <a:rPr lang="en-US" altLang="zh-CN"/>
              <a:t>KH</a:t>
            </a:r>
            <a:r>
              <a:rPr lang="zh-CN" altLang="en-US">
                <a:latin typeface="宋体" pitchFamily="2" charset="-122"/>
              </a:rPr>
              <a:t>，</a:t>
            </a:r>
            <a:r>
              <a:rPr lang="en-US" altLang="zh-CN"/>
              <a:t>CJ</a:t>
            </a:r>
            <a:r>
              <a:rPr lang="zh-CN" altLang="en-US">
                <a:latin typeface="宋体" pitchFamily="2" charset="-122"/>
              </a:rPr>
              <a:t>）。</a:t>
            </a:r>
            <a:r>
              <a:rPr lang="zh-CN" altLang="en-US"/>
              <a:t> </a:t>
            </a:r>
          </a:p>
        </p:txBody>
      </p:sp>
      <p:sp>
        <p:nvSpPr>
          <p:cNvPr id="5" name="灯片编号占位符 4"/>
          <p:cNvSpPr>
            <a:spLocks noGrp="1"/>
          </p:cNvSpPr>
          <p:nvPr>
            <p:ph type="sldNum" sz="quarter" idx="12"/>
          </p:nvPr>
        </p:nvSpPr>
        <p:spPr/>
        <p:txBody>
          <a:bodyPr/>
          <a:lstStyle/>
          <a:p>
            <a:pPr>
              <a:defRPr/>
            </a:pPr>
            <a:fld id="{354E6CEF-1D9A-4FF9-8EBE-12D5FB22F3A0}" type="slidenum">
              <a:rPr lang="en-US" altLang="zh-CN" smtClean="0"/>
              <a:pPr>
                <a:defRPr/>
              </a:pPr>
              <a:t>48</a:t>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288925" y="828675"/>
            <a:ext cx="2009775" cy="457200"/>
          </a:xfrm>
          <a:prstGeom prst="rect">
            <a:avLst/>
          </a:prstGeom>
          <a:noFill/>
          <a:ln w="9525">
            <a:noFill/>
            <a:miter lim="800000"/>
            <a:headEnd/>
            <a:tailEnd/>
          </a:ln>
        </p:spPr>
        <p:txBody>
          <a:bodyPr wrap="none">
            <a:spAutoFit/>
          </a:bodyPr>
          <a:lstStyle/>
          <a:p>
            <a:r>
              <a:rPr lang="en-US" altLang="zh-CN"/>
              <a:t>4</a:t>
            </a:r>
            <a:r>
              <a:rPr lang="zh-CN" altLang="en-US">
                <a:latin typeface="宋体" pitchFamily="2" charset="-122"/>
              </a:rPr>
              <a:t>、多元联系</a:t>
            </a:r>
            <a:r>
              <a:rPr lang="zh-CN" altLang="en-US"/>
              <a:t> </a:t>
            </a:r>
          </a:p>
        </p:txBody>
      </p:sp>
      <p:graphicFrame>
        <p:nvGraphicFramePr>
          <p:cNvPr id="14338" name="Object 3"/>
          <p:cNvGraphicFramePr>
            <a:graphicFrameLocks noChangeAspect="1"/>
          </p:cNvGraphicFramePr>
          <p:nvPr/>
        </p:nvGraphicFramePr>
        <p:xfrm>
          <a:off x="2438400" y="1177925"/>
          <a:ext cx="5181600" cy="1868488"/>
        </p:xfrm>
        <a:graphic>
          <a:graphicData uri="http://schemas.openxmlformats.org/presentationml/2006/ole">
            <mc:AlternateContent xmlns:mc="http://schemas.openxmlformats.org/markup-compatibility/2006">
              <mc:Choice xmlns:v="urn:schemas-microsoft-com:vml" Requires="v">
                <p:oleObj spid="_x0000_s14432" name="Picture2" r:id="rId3" imgW="2219400" imgH="800280" progId="Word.Picture.8">
                  <p:embed/>
                </p:oleObj>
              </mc:Choice>
              <mc:Fallback>
                <p:oleObj name="Picture2" r:id="rId3" imgW="2219400" imgH="80028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177925"/>
                        <a:ext cx="5181600" cy="186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5"/>
          <p:cNvSpPr txBox="1">
            <a:spLocks noChangeArrowheads="1"/>
          </p:cNvSpPr>
          <p:nvPr/>
        </p:nvSpPr>
        <p:spPr bwMode="auto">
          <a:xfrm>
            <a:off x="304800" y="3463925"/>
            <a:ext cx="4335463" cy="822325"/>
          </a:xfrm>
          <a:prstGeom prst="rect">
            <a:avLst/>
          </a:prstGeom>
          <a:noFill/>
          <a:ln w="9525">
            <a:noFill/>
            <a:miter lim="800000"/>
            <a:headEnd/>
            <a:tailEnd/>
          </a:ln>
        </p:spPr>
        <p:txBody>
          <a:bodyPr wrap="none">
            <a:spAutoFit/>
          </a:bodyPr>
          <a:lstStyle/>
          <a:p>
            <a:r>
              <a:rPr lang="en-US" altLang="zh-CN"/>
              <a:t>1</a:t>
            </a:r>
            <a:r>
              <a:rPr lang="zh-CN" altLang="en-US">
                <a:latin typeface="Times New Roman" pitchFamily="18" charset="0"/>
              </a:rPr>
              <a:t>）基本实体</a:t>
            </a:r>
            <a:r>
              <a:rPr lang="zh-CN" altLang="en-US">
                <a:latin typeface="Times New Roman" pitchFamily="18" charset="0"/>
                <a:sym typeface="Symbol" pitchFamily="18" charset="2"/>
              </a:rPr>
              <a:t></a:t>
            </a:r>
            <a:r>
              <a:rPr lang="zh-CN" altLang="en-US">
                <a:latin typeface="Times New Roman" pitchFamily="18" charset="0"/>
              </a:rPr>
              <a:t>一个关系模式；</a:t>
            </a:r>
            <a:endParaRPr lang="zh-CN" altLang="en-US"/>
          </a:p>
          <a:p>
            <a:r>
              <a:rPr lang="en-US" altLang="zh-CN"/>
              <a:t>2</a:t>
            </a:r>
            <a:r>
              <a:rPr lang="zh-CN" altLang="en-US">
                <a:latin typeface="宋体" pitchFamily="2" charset="-122"/>
              </a:rPr>
              <a:t>）联系实体</a:t>
            </a:r>
            <a:r>
              <a:rPr lang="zh-CN" altLang="en-US">
                <a:latin typeface="Times New Roman" pitchFamily="18" charset="0"/>
                <a:sym typeface="Symbol" pitchFamily="18" charset="2"/>
              </a:rPr>
              <a:t></a:t>
            </a:r>
            <a:r>
              <a:rPr lang="zh-CN" altLang="en-US">
                <a:latin typeface="宋体" pitchFamily="2" charset="-122"/>
              </a:rPr>
              <a:t>一个关系模式。</a:t>
            </a:r>
          </a:p>
        </p:txBody>
      </p:sp>
      <p:sp>
        <p:nvSpPr>
          <p:cNvPr id="5" name="灯片编号占位符 4"/>
          <p:cNvSpPr>
            <a:spLocks noGrp="1"/>
          </p:cNvSpPr>
          <p:nvPr>
            <p:ph type="sldNum" sz="quarter" idx="12"/>
          </p:nvPr>
        </p:nvSpPr>
        <p:spPr/>
        <p:txBody>
          <a:bodyPr/>
          <a:lstStyle/>
          <a:p>
            <a:pPr>
              <a:defRPr/>
            </a:pPr>
            <a:fld id="{7322EEE7-4281-498F-9FC2-C2B0B501CA8B}" type="slidenum">
              <a:rPr lang="en-US" altLang="zh-CN" smtClean="0"/>
              <a:pPr>
                <a:defRPr/>
              </a:pPr>
              <a:t>49</a:t>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12725" y="730250"/>
            <a:ext cx="8702675" cy="3540125"/>
          </a:xfrm>
          <a:prstGeom prst="rect">
            <a:avLst/>
          </a:prstGeom>
          <a:noFill/>
          <a:ln w="9525">
            <a:noFill/>
            <a:miter lim="800000"/>
            <a:headEnd/>
            <a:tailEnd/>
          </a:ln>
        </p:spPr>
        <p:txBody>
          <a:bodyPr>
            <a:spAutoFit/>
          </a:bodyPr>
          <a:lstStyle/>
          <a:p>
            <a:r>
              <a:rPr lang="zh-CN" altLang="en-US" sz="2800" dirty="0"/>
              <a:t>数据库设计方法目前可分为四类：</a:t>
            </a:r>
            <a:endParaRPr lang="en-US" altLang="zh-CN" sz="2800" dirty="0"/>
          </a:p>
          <a:p>
            <a:r>
              <a:rPr lang="zh-CN" altLang="en-US" sz="2800" dirty="0"/>
              <a:t>    直观设计法（也叫手工试凑法）</a:t>
            </a:r>
            <a:endParaRPr lang="en-US" altLang="zh-CN" sz="2800" dirty="0"/>
          </a:p>
          <a:p>
            <a:r>
              <a:rPr lang="en-US" altLang="zh-CN" sz="2800" dirty="0"/>
              <a:t>    </a:t>
            </a:r>
            <a:r>
              <a:rPr lang="zh-CN" altLang="en-US" sz="2800" dirty="0">
                <a:solidFill>
                  <a:srgbClr val="FF0000"/>
                </a:solidFill>
              </a:rPr>
              <a:t>规范设计法</a:t>
            </a:r>
            <a:endParaRPr lang="en-US" altLang="zh-CN" sz="2800" dirty="0">
              <a:solidFill>
                <a:srgbClr val="FF0000"/>
              </a:solidFill>
            </a:endParaRPr>
          </a:p>
          <a:p>
            <a:r>
              <a:rPr lang="en-US" altLang="zh-CN" sz="2800" dirty="0"/>
              <a:t>    </a:t>
            </a:r>
            <a:r>
              <a:rPr lang="zh-CN" altLang="en-US" sz="2800" dirty="0"/>
              <a:t>计算机辅助设计法</a:t>
            </a:r>
            <a:endParaRPr lang="en-US" altLang="zh-CN" sz="2800" dirty="0"/>
          </a:p>
          <a:p>
            <a:r>
              <a:rPr lang="en-US" altLang="zh-CN" sz="2800" dirty="0"/>
              <a:t>    </a:t>
            </a:r>
            <a:r>
              <a:rPr lang="zh-CN" altLang="en-US" sz="2800" dirty="0"/>
              <a:t>自动化设计法。</a:t>
            </a:r>
          </a:p>
          <a:p>
            <a:r>
              <a:rPr lang="zh-CN" altLang="en-US" sz="2800" dirty="0"/>
              <a:t>    </a:t>
            </a:r>
            <a:endParaRPr lang="en-US" altLang="zh-CN" sz="2800" dirty="0"/>
          </a:p>
          <a:p>
            <a:r>
              <a:rPr lang="en-US" altLang="zh-CN" sz="2800" dirty="0"/>
              <a:t>    </a:t>
            </a:r>
            <a:r>
              <a:rPr lang="zh-CN" altLang="en-US" sz="2800" dirty="0"/>
              <a:t>至今，人们经过努力探索，提出了各种</a:t>
            </a:r>
            <a:r>
              <a:rPr lang="zh-CN" altLang="en-US" sz="2800" dirty="0">
                <a:solidFill>
                  <a:srgbClr val="FF0000"/>
                </a:solidFill>
              </a:rPr>
              <a:t>规范设计方法</a:t>
            </a:r>
            <a:r>
              <a:rPr lang="zh-CN" altLang="en-US" sz="2800" dirty="0"/>
              <a:t>，其基本思想都是过程迭代和逐步求精。</a:t>
            </a:r>
          </a:p>
        </p:txBody>
      </p:sp>
      <p:sp>
        <p:nvSpPr>
          <p:cNvPr id="3" name="灯片编号占位符 2"/>
          <p:cNvSpPr>
            <a:spLocks noGrp="1"/>
          </p:cNvSpPr>
          <p:nvPr>
            <p:ph type="sldNum" sz="quarter" idx="12"/>
          </p:nvPr>
        </p:nvSpPr>
        <p:spPr/>
        <p:txBody>
          <a:bodyPr/>
          <a:lstStyle/>
          <a:p>
            <a:pPr>
              <a:defRPr/>
            </a:pPr>
            <a:fld id="{2D3E1782-0385-4951-91FE-4F8077A5208B}" type="slidenum">
              <a:rPr lang="en-US" altLang="zh-CN" smtClean="0"/>
              <a:pPr>
                <a:defRPr/>
              </a:pPr>
              <a:t>5</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212725" y="744538"/>
            <a:ext cx="1816100" cy="457200"/>
          </a:xfrm>
          <a:prstGeom prst="rect">
            <a:avLst/>
          </a:prstGeom>
          <a:noFill/>
          <a:ln w="9525">
            <a:noFill/>
            <a:miter lim="800000"/>
            <a:headEnd/>
            <a:tailEnd/>
          </a:ln>
        </p:spPr>
        <p:txBody>
          <a:bodyPr wrap="none">
            <a:spAutoFit/>
          </a:bodyPr>
          <a:lstStyle/>
          <a:p>
            <a:r>
              <a:rPr lang="en-US" altLang="zh-CN">
                <a:latin typeface="宋体" pitchFamily="2" charset="-122"/>
              </a:rPr>
              <a:t>5</a:t>
            </a:r>
            <a:r>
              <a:rPr lang="zh-CN" altLang="en-US">
                <a:latin typeface="宋体" pitchFamily="2" charset="-122"/>
              </a:rPr>
              <a:t>、自联系 </a:t>
            </a:r>
            <a:r>
              <a:rPr lang="zh-CN" altLang="en-US"/>
              <a:t> </a:t>
            </a:r>
          </a:p>
        </p:txBody>
      </p:sp>
      <p:graphicFrame>
        <p:nvGraphicFramePr>
          <p:cNvPr id="15362" name="Object 3"/>
          <p:cNvGraphicFramePr>
            <a:graphicFrameLocks noChangeAspect="1"/>
          </p:cNvGraphicFramePr>
          <p:nvPr/>
        </p:nvGraphicFramePr>
        <p:xfrm>
          <a:off x="1828800" y="865188"/>
          <a:ext cx="6172200" cy="1611312"/>
        </p:xfrm>
        <a:graphic>
          <a:graphicData uri="http://schemas.openxmlformats.org/presentationml/2006/ole">
            <mc:AlternateContent xmlns:mc="http://schemas.openxmlformats.org/markup-compatibility/2006">
              <mc:Choice xmlns:v="urn:schemas-microsoft-com:vml" Requires="v">
                <p:oleObj spid="_x0000_s15456" name="Picture2" r:id="rId3" imgW="2990880" imgH="781200" progId="Word.Picture.8">
                  <p:embed/>
                </p:oleObj>
              </mc:Choice>
              <mc:Fallback>
                <p:oleObj name="Picture2" r:id="rId3" imgW="2990880" imgH="7812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865188"/>
                        <a:ext cx="6172200" cy="161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5"/>
          <p:cNvSpPr txBox="1">
            <a:spLocks noChangeArrowheads="1"/>
          </p:cNvSpPr>
          <p:nvPr/>
        </p:nvSpPr>
        <p:spPr bwMode="auto">
          <a:xfrm>
            <a:off x="533400" y="2781300"/>
            <a:ext cx="8305800" cy="2647950"/>
          </a:xfrm>
          <a:prstGeom prst="rect">
            <a:avLst/>
          </a:prstGeom>
          <a:noFill/>
          <a:ln w="9525">
            <a:noFill/>
            <a:miter lim="800000"/>
            <a:headEnd/>
            <a:tailEnd/>
          </a:ln>
        </p:spPr>
        <p:txBody>
          <a:bodyPr>
            <a:spAutoFit/>
          </a:bodyPr>
          <a:lstStyle/>
          <a:p>
            <a:r>
              <a:rPr lang="zh-CN" altLang="en-US" dirty="0">
                <a:latin typeface="Times New Roman" pitchFamily="18" charset="0"/>
              </a:rPr>
              <a:t>职员（</a:t>
            </a:r>
            <a:r>
              <a:rPr lang="en-US" altLang="zh-CN" dirty="0"/>
              <a:t>EH</a:t>
            </a:r>
            <a:r>
              <a:rPr lang="zh-CN" altLang="en-US" dirty="0">
                <a:latin typeface="Times New Roman" pitchFamily="18" charset="0"/>
              </a:rPr>
              <a:t>，</a:t>
            </a:r>
            <a:r>
              <a:rPr lang="en-US" altLang="zh-CN" dirty="0"/>
              <a:t>EM</a:t>
            </a:r>
            <a:r>
              <a:rPr lang="zh-CN" altLang="en-US" dirty="0">
                <a:latin typeface="Times New Roman" pitchFamily="18" charset="0"/>
              </a:rPr>
              <a:t>）</a:t>
            </a:r>
            <a:endParaRPr lang="zh-CN" altLang="en-US" dirty="0"/>
          </a:p>
          <a:p>
            <a:r>
              <a:rPr lang="zh-CN" altLang="en-US" dirty="0">
                <a:latin typeface="Times New Roman" pitchFamily="18" charset="0"/>
              </a:rPr>
              <a:t>领导（</a:t>
            </a:r>
            <a:r>
              <a:rPr lang="en-US" altLang="zh-CN" dirty="0"/>
              <a:t>EH1</a:t>
            </a:r>
            <a:r>
              <a:rPr lang="zh-CN" altLang="en-US" dirty="0">
                <a:latin typeface="Times New Roman" pitchFamily="18" charset="0"/>
              </a:rPr>
              <a:t>，</a:t>
            </a:r>
            <a:r>
              <a:rPr lang="en-US" altLang="zh-CN" dirty="0"/>
              <a:t>EH2</a:t>
            </a:r>
            <a:r>
              <a:rPr lang="zh-CN" altLang="en-US" dirty="0">
                <a:latin typeface="Times New Roman" pitchFamily="18" charset="0"/>
              </a:rPr>
              <a:t>）</a:t>
            </a:r>
            <a:endParaRPr lang="zh-CN" altLang="en-US" dirty="0"/>
          </a:p>
          <a:p>
            <a:r>
              <a:rPr lang="zh-CN" altLang="en-US" dirty="0">
                <a:latin typeface="Times New Roman" pitchFamily="18" charset="0"/>
              </a:rPr>
              <a:t>其中：</a:t>
            </a:r>
            <a:endParaRPr lang="zh-CN" altLang="en-US" dirty="0"/>
          </a:p>
          <a:p>
            <a:r>
              <a:rPr lang="en-US" altLang="zh-CN" dirty="0"/>
              <a:t>EH1</a:t>
            </a:r>
            <a:r>
              <a:rPr lang="zh-CN" altLang="en-US" dirty="0">
                <a:latin typeface="Times New Roman" pitchFamily="18" charset="0"/>
              </a:rPr>
              <a:t>：领导者职员号</a:t>
            </a:r>
            <a:endParaRPr lang="zh-CN" altLang="en-US" dirty="0"/>
          </a:p>
          <a:p>
            <a:r>
              <a:rPr lang="en-US" altLang="zh-CN" dirty="0"/>
              <a:t>EH2</a:t>
            </a:r>
            <a:r>
              <a:rPr lang="zh-CN" altLang="en-US" dirty="0">
                <a:latin typeface="宋体" pitchFamily="2" charset="-122"/>
              </a:rPr>
              <a:t>：被领导者职员号</a:t>
            </a:r>
            <a:r>
              <a:rPr lang="zh-CN" altLang="en-US" dirty="0"/>
              <a:t> </a:t>
            </a:r>
          </a:p>
          <a:p>
            <a:endParaRPr lang="zh-CN" altLang="en-US" dirty="0"/>
          </a:p>
          <a:p>
            <a:r>
              <a:rPr lang="zh-CN" altLang="en-US" dirty="0"/>
              <a:t>具有相同码的关系模式可以合并。</a:t>
            </a:r>
          </a:p>
        </p:txBody>
      </p:sp>
      <p:sp>
        <p:nvSpPr>
          <p:cNvPr id="5" name="灯片编号占位符 4"/>
          <p:cNvSpPr>
            <a:spLocks noGrp="1"/>
          </p:cNvSpPr>
          <p:nvPr>
            <p:ph type="sldNum" sz="quarter" idx="12"/>
          </p:nvPr>
        </p:nvSpPr>
        <p:spPr/>
        <p:txBody>
          <a:bodyPr/>
          <a:lstStyle/>
          <a:p>
            <a:pPr>
              <a:defRPr/>
            </a:pPr>
            <a:fld id="{30FAFCD6-C7B4-4023-941A-CE3CD0FA1A97}" type="slidenum">
              <a:rPr lang="en-US" altLang="zh-CN" smtClean="0"/>
              <a:pPr>
                <a:defRPr/>
              </a:pPr>
              <a:t>50</a:t>
            </a:fld>
            <a:endParaRPr lang="en-US" altLang="zh-CN"/>
          </a:p>
        </p:txBody>
      </p:sp>
      <p:sp>
        <p:nvSpPr>
          <p:cNvPr id="6" name="圆角矩形标注 5"/>
          <p:cNvSpPr/>
          <p:nvPr/>
        </p:nvSpPr>
        <p:spPr>
          <a:xfrm>
            <a:off x="5940152" y="3140968"/>
            <a:ext cx="1368152" cy="612648"/>
          </a:xfrm>
          <a:prstGeom prst="wedgeRoundRectCallout">
            <a:avLst>
              <a:gd name="adj1" fmla="val -144444"/>
              <a:gd name="adj2" fmla="val -798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主码？</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91501" y="764704"/>
            <a:ext cx="8229600" cy="5688632"/>
          </a:xfrm>
        </p:spPr>
        <p:txBody>
          <a:bodyPr/>
          <a:lstStyle/>
          <a:p>
            <a:pPr marL="0" indent="0">
              <a:buNone/>
            </a:pPr>
            <a:r>
              <a:rPr lang="en-US" altLang="zh-CN" sz="2400" dirty="0" smtClean="0">
                <a:solidFill>
                  <a:srgbClr val="0070C0"/>
                </a:solidFill>
              </a:rPr>
              <a:t>*</a:t>
            </a:r>
            <a:r>
              <a:rPr lang="zh-CN" altLang="en-US" sz="2400" dirty="0" smtClean="0">
                <a:solidFill>
                  <a:srgbClr val="0070C0"/>
                </a:solidFill>
              </a:rPr>
              <a:t>扩展的</a:t>
            </a:r>
            <a:r>
              <a:rPr lang="en-US" altLang="zh-CN" sz="2400" dirty="0" smtClean="0">
                <a:solidFill>
                  <a:srgbClr val="0070C0"/>
                </a:solidFill>
              </a:rPr>
              <a:t>E-R</a:t>
            </a:r>
            <a:r>
              <a:rPr lang="zh-CN" altLang="en-US" sz="2400" dirty="0" smtClean="0">
                <a:solidFill>
                  <a:srgbClr val="0070C0"/>
                </a:solidFill>
              </a:rPr>
              <a:t>模型</a:t>
            </a:r>
            <a:endParaRPr lang="en-US" altLang="zh-CN" sz="2400" dirty="0" smtClean="0">
              <a:solidFill>
                <a:srgbClr val="0070C0"/>
              </a:solidFill>
            </a:endParaRPr>
          </a:p>
          <a:p>
            <a:pPr marL="0" indent="0">
              <a:buNone/>
            </a:pPr>
            <a:r>
              <a:rPr lang="en-US" altLang="zh-CN" sz="2400" dirty="0" smtClean="0"/>
              <a:t>1. ISA</a:t>
            </a:r>
            <a:r>
              <a:rPr lang="zh-CN" altLang="en-US" sz="2400" dirty="0" smtClean="0"/>
              <a:t>联系</a:t>
            </a:r>
            <a:endParaRPr lang="en-US" altLang="zh-CN" sz="2400" dirty="0" smtClean="0"/>
          </a:p>
          <a:p>
            <a:pPr marL="0" indent="0">
              <a:buNone/>
            </a:pPr>
            <a:r>
              <a:rPr lang="en-US" altLang="zh-CN" sz="2400" dirty="0" smtClean="0"/>
              <a:t>    1</a:t>
            </a:r>
            <a:r>
              <a:rPr lang="zh-CN" altLang="en-US" sz="2400" dirty="0" smtClean="0"/>
              <a:t>）分类属性（三角形符号）</a:t>
            </a:r>
            <a:endParaRPr lang="en-US" altLang="zh-CN" sz="2400" dirty="0" smtClean="0"/>
          </a:p>
          <a:p>
            <a:pPr marL="0" indent="0">
              <a:buNone/>
            </a:pPr>
            <a:r>
              <a:rPr lang="en-US" altLang="zh-CN" sz="2400" dirty="0" smtClean="0"/>
              <a:t>    2</a:t>
            </a:r>
            <a:r>
              <a:rPr lang="zh-CN" altLang="en-US" sz="2400" dirty="0" smtClean="0"/>
              <a:t>）不相交约束                 </a:t>
            </a:r>
            <a:r>
              <a:rPr lang="en-US" altLang="zh-CN" sz="2400" dirty="0" smtClean="0"/>
              <a:t>/</a:t>
            </a:r>
            <a:r>
              <a:rPr lang="zh-CN" altLang="en-US" sz="2400" dirty="0" smtClean="0"/>
              <a:t>可重叠约束</a:t>
            </a:r>
            <a:endParaRPr lang="en-US" altLang="zh-CN" sz="2400" dirty="0" smtClean="0"/>
          </a:p>
          <a:p>
            <a:pPr marL="0" indent="0">
              <a:buNone/>
            </a:pPr>
            <a:r>
              <a:rPr lang="zh-CN" altLang="en-US" sz="2400" dirty="0" smtClean="0"/>
              <a:t>    （三角形符号内部含叉号     </a:t>
            </a:r>
            <a:r>
              <a:rPr lang="en-US" altLang="zh-CN" sz="2400" dirty="0" smtClean="0"/>
              <a:t>/</a:t>
            </a:r>
            <a:r>
              <a:rPr lang="zh-CN" altLang="en-US" sz="2400" dirty="0" smtClean="0"/>
              <a:t>不含叉号）</a:t>
            </a:r>
            <a:endParaRPr lang="en-US" altLang="zh-CN" sz="2400" dirty="0" smtClean="0"/>
          </a:p>
          <a:p>
            <a:pPr marL="0" indent="0">
              <a:buNone/>
            </a:pPr>
            <a:r>
              <a:rPr lang="en-US" altLang="zh-CN" sz="2400" dirty="0" smtClean="0"/>
              <a:t>    3</a:t>
            </a:r>
            <a:r>
              <a:rPr lang="zh-CN" altLang="en-US" sz="2400" dirty="0" smtClean="0"/>
              <a:t>）完全特化</a:t>
            </a:r>
            <a:r>
              <a:rPr lang="en-US" altLang="zh-CN" sz="2400" dirty="0" smtClean="0"/>
              <a:t>/</a:t>
            </a:r>
            <a:r>
              <a:rPr lang="zh-CN" altLang="en-US" sz="2400" dirty="0" smtClean="0"/>
              <a:t>部分特化</a:t>
            </a:r>
            <a:endParaRPr lang="en-US" altLang="zh-CN" sz="2400" dirty="0" smtClean="0"/>
          </a:p>
          <a:p>
            <a:pPr marL="0" indent="0">
              <a:buNone/>
            </a:pPr>
            <a:r>
              <a:rPr lang="zh-CN" altLang="en-US" sz="2400" dirty="0" smtClean="0"/>
              <a:t>    完全特化使用双实线连接，表示父类中的一个实体必须是某个子类中的实体。</a:t>
            </a:r>
            <a:endParaRPr lang="en-US" altLang="zh-CN" sz="2400" dirty="0" smtClean="0"/>
          </a:p>
          <a:p>
            <a:pPr marL="0" indent="0">
              <a:buNone/>
            </a:pPr>
            <a:r>
              <a:rPr lang="en-US" altLang="zh-CN" sz="2400" dirty="0"/>
              <a:t> </a:t>
            </a:r>
            <a:r>
              <a:rPr lang="en-US" altLang="zh-CN" sz="2400" dirty="0" smtClean="0"/>
              <a:t>   </a:t>
            </a:r>
            <a:r>
              <a:rPr lang="zh-CN" altLang="en-US" sz="2400" dirty="0" smtClean="0"/>
              <a:t>部分特化用单实现连接。</a:t>
            </a:r>
            <a:endParaRPr lang="en-US" altLang="zh-CN" sz="2400" dirty="0" smtClean="0"/>
          </a:p>
          <a:p>
            <a:pPr marL="0" indent="0">
              <a:buNone/>
            </a:pPr>
            <a:r>
              <a:rPr lang="en-US" altLang="zh-CN" sz="2400" dirty="0" smtClean="0"/>
              <a:t>2. </a:t>
            </a:r>
            <a:r>
              <a:rPr lang="zh-CN" altLang="en-US" sz="2400" dirty="0" smtClean="0"/>
              <a:t>基数约束</a:t>
            </a:r>
            <a:endParaRPr lang="en-US" altLang="zh-CN" sz="2400" dirty="0" smtClean="0"/>
          </a:p>
          <a:p>
            <a:pPr marL="0" indent="0">
              <a:buNone/>
            </a:pPr>
            <a:r>
              <a:rPr lang="en-US" altLang="zh-CN" sz="2400" dirty="0"/>
              <a:t> </a:t>
            </a:r>
            <a:r>
              <a:rPr lang="en-US" altLang="zh-CN" sz="2400" dirty="0" smtClean="0"/>
              <a:t>   </a:t>
            </a:r>
            <a:r>
              <a:rPr lang="en-US" altLang="zh-CN" sz="2400" dirty="0" err="1" smtClean="0"/>
              <a:t>min..max</a:t>
            </a:r>
            <a:r>
              <a:rPr lang="zh-CN" altLang="en-US" sz="2400" dirty="0" smtClean="0"/>
              <a:t>表示，*表示无穷大，</a:t>
            </a:r>
            <a:endParaRPr lang="en-US" altLang="zh-CN" sz="2400" dirty="0" smtClean="0"/>
          </a:p>
          <a:p>
            <a:pPr marL="0" indent="0">
              <a:buNone/>
            </a:pPr>
            <a:r>
              <a:rPr lang="en-US" altLang="zh-CN" sz="2400" dirty="0"/>
              <a:t> </a:t>
            </a:r>
            <a:r>
              <a:rPr lang="en-US" altLang="zh-CN" sz="2400" dirty="0" smtClean="0"/>
              <a:t>   </a:t>
            </a:r>
            <a:r>
              <a:rPr lang="zh-CN" altLang="en-US" sz="2400" dirty="0" smtClean="0"/>
              <a:t>强制参与约束</a:t>
            </a:r>
            <a:r>
              <a:rPr lang="en-US" altLang="zh-CN" sz="2400" dirty="0" smtClean="0"/>
              <a:t>——min=1</a:t>
            </a:r>
            <a:r>
              <a:rPr lang="zh-CN" altLang="en-US" sz="2400" dirty="0" smtClean="0"/>
              <a:t>。</a:t>
            </a:r>
            <a:endParaRPr lang="en-US" altLang="zh-CN" sz="2400" dirty="0" smtClean="0"/>
          </a:p>
          <a:p>
            <a:pPr marL="0" indent="0">
              <a:buNone/>
            </a:pPr>
            <a:r>
              <a:rPr lang="en-US" altLang="zh-CN" sz="2400" dirty="0" smtClean="0"/>
              <a:t>    </a:t>
            </a:r>
            <a:r>
              <a:rPr lang="zh-CN" altLang="en-US" sz="2400" dirty="0" smtClean="0"/>
              <a:t>非强制</a:t>
            </a:r>
            <a:r>
              <a:rPr lang="zh-CN" altLang="en-US" sz="2400" dirty="0"/>
              <a:t>参与约束</a:t>
            </a:r>
            <a:r>
              <a:rPr lang="en-US" altLang="zh-CN" sz="2400" dirty="0"/>
              <a:t>——</a:t>
            </a:r>
            <a:r>
              <a:rPr lang="en-US" altLang="zh-CN" sz="2400" dirty="0" smtClean="0"/>
              <a:t>min=0</a:t>
            </a:r>
            <a:r>
              <a:rPr lang="zh-CN" altLang="en-US" sz="2400" dirty="0" smtClean="0"/>
              <a:t>。</a:t>
            </a:r>
            <a:r>
              <a:rPr lang="en-US" altLang="zh-CN" sz="2400" dirty="0" smtClean="0"/>
              <a:t>   </a:t>
            </a:r>
            <a:endParaRPr lang="zh-CN" altLang="en-US" sz="2400" dirty="0"/>
          </a:p>
        </p:txBody>
      </p:sp>
      <p:sp>
        <p:nvSpPr>
          <p:cNvPr id="2" name="灯片编号占位符 1"/>
          <p:cNvSpPr>
            <a:spLocks noGrp="1"/>
          </p:cNvSpPr>
          <p:nvPr>
            <p:ph type="sldNum" sz="quarter" idx="12"/>
          </p:nvPr>
        </p:nvSpPr>
        <p:spPr/>
        <p:txBody>
          <a:bodyPr/>
          <a:lstStyle/>
          <a:p>
            <a:pPr>
              <a:defRPr/>
            </a:pPr>
            <a:fld id="{1499318F-B1C1-4893-A236-C4A1D86E8B93}" type="slidenum">
              <a:rPr lang="en-US" altLang="zh-CN" smtClean="0"/>
              <a:pPr>
                <a:defRPr/>
              </a:pPr>
              <a:t>51</a:t>
            </a:fld>
            <a:endParaRPr lang="en-US" altLang="zh-CN"/>
          </a:p>
        </p:txBody>
      </p:sp>
      <p:pic>
        <p:nvPicPr>
          <p:cNvPr id="5" name="图片 4"/>
          <p:cNvPicPr>
            <a:picLocks noChangeAspect="1"/>
          </p:cNvPicPr>
          <p:nvPr/>
        </p:nvPicPr>
        <p:blipFill>
          <a:blip r:embed="rId2"/>
          <a:stretch>
            <a:fillRect/>
          </a:stretch>
        </p:blipFill>
        <p:spPr>
          <a:xfrm>
            <a:off x="6732240" y="764704"/>
            <a:ext cx="2209524" cy="1590476"/>
          </a:xfrm>
          <a:prstGeom prst="rect">
            <a:avLst/>
          </a:prstGeom>
        </p:spPr>
      </p:pic>
      <p:pic>
        <p:nvPicPr>
          <p:cNvPr id="6" name="图片 5"/>
          <p:cNvPicPr>
            <a:picLocks noChangeAspect="1"/>
          </p:cNvPicPr>
          <p:nvPr/>
        </p:nvPicPr>
        <p:blipFill>
          <a:blip r:embed="rId3"/>
          <a:stretch>
            <a:fillRect/>
          </a:stretch>
        </p:blipFill>
        <p:spPr>
          <a:xfrm>
            <a:off x="6926671" y="4077072"/>
            <a:ext cx="1904762" cy="1085714"/>
          </a:xfrm>
          <a:prstGeom prst="rect">
            <a:avLst/>
          </a:prstGeom>
        </p:spPr>
      </p:pic>
    </p:spTree>
    <p:extLst>
      <p:ext uri="{BB962C8B-B14F-4D97-AF65-F5344CB8AC3E}">
        <p14:creationId xmlns:p14="http://schemas.microsoft.com/office/powerpoint/2010/main" val="7493670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52</a:t>
            </a:fld>
            <a:endParaRPr lang="en-US" altLang="zh-CN"/>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933056"/>
            <a:ext cx="4189136" cy="2213523"/>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1" y="550522"/>
            <a:ext cx="3987457" cy="2106957"/>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476672"/>
            <a:ext cx="4127220" cy="2180807"/>
          </a:xfrm>
          <a:prstGeom prst="rect">
            <a:avLst/>
          </a:prstGeom>
        </p:spPr>
      </p:pic>
      <p:cxnSp>
        <p:nvCxnSpPr>
          <p:cNvPr id="13" name="直接连接符 12"/>
          <p:cNvCxnSpPr/>
          <p:nvPr/>
        </p:nvCxnSpPr>
        <p:spPr>
          <a:xfrm>
            <a:off x="4644008" y="332656"/>
            <a:ext cx="0" cy="602369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5" name="直接连接符 14"/>
          <p:cNvCxnSpPr/>
          <p:nvPr/>
        </p:nvCxnSpPr>
        <p:spPr>
          <a:xfrm>
            <a:off x="179512" y="3573016"/>
            <a:ext cx="8651304"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6" name="文本框 15"/>
          <p:cNvSpPr txBox="1"/>
          <p:nvPr/>
        </p:nvSpPr>
        <p:spPr>
          <a:xfrm>
            <a:off x="1547664" y="2884415"/>
            <a:ext cx="2339102" cy="461665"/>
          </a:xfrm>
          <a:prstGeom prst="rect">
            <a:avLst/>
          </a:prstGeom>
          <a:noFill/>
        </p:spPr>
        <p:txBody>
          <a:bodyPr wrap="none" rtlCol="0">
            <a:spAutoFit/>
          </a:bodyPr>
          <a:lstStyle/>
          <a:p>
            <a:r>
              <a:rPr lang="zh-CN" altLang="en-US" dirty="0">
                <a:solidFill>
                  <a:srgbClr val="FF0000"/>
                </a:solidFill>
              </a:rPr>
              <a:t>子</a:t>
            </a:r>
            <a:r>
              <a:rPr lang="zh-CN" altLang="en-US" dirty="0" smtClean="0">
                <a:solidFill>
                  <a:srgbClr val="FF0000"/>
                </a:solidFill>
              </a:rPr>
              <a:t>类和分类属性</a:t>
            </a:r>
            <a:endParaRPr lang="zh-CN" altLang="en-US" dirty="0">
              <a:solidFill>
                <a:srgbClr val="FF0000"/>
              </a:solidFill>
            </a:endParaRPr>
          </a:p>
        </p:txBody>
      </p:sp>
      <p:sp>
        <p:nvSpPr>
          <p:cNvPr id="17" name="文本框 16"/>
          <p:cNvSpPr txBox="1"/>
          <p:nvPr/>
        </p:nvSpPr>
        <p:spPr>
          <a:xfrm>
            <a:off x="5178256" y="2874352"/>
            <a:ext cx="3570208" cy="461665"/>
          </a:xfrm>
          <a:prstGeom prst="rect">
            <a:avLst/>
          </a:prstGeom>
          <a:noFill/>
        </p:spPr>
        <p:txBody>
          <a:bodyPr wrap="none" rtlCol="0">
            <a:spAutoFit/>
          </a:bodyPr>
          <a:lstStyle/>
          <a:p>
            <a:r>
              <a:rPr lang="zh-CN" altLang="en-US" dirty="0" smtClean="0">
                <a:solidFill>
                  <a:srgbClr val="FF0000"/>
                </a:solidFill>
              </a:rPr>
              <a:t>不相交约束和可重叠约束</a:t>
            </a:r>
            <a:endParaRPr lang="zh-CN" altLang="en-US" dirty="0">
              <a:solidFill>
                <a:srgbClr val="FF0000"/>
              </a:solidFill>
            </a:endParaRPr>
          </a:p>
        </p:txBody>
      </p:sp>
      <p:sp>
        <p:nvSpPr>
          <p:cNvPr id="18" name="文本框 17"/>
          <p:cNvSpPr txBox="1"/>
          <p:nvPr/>
        </p:nvSpPr>
        <p:spPr>
          <a:xfrm>
            <a:off x="1172579" y="6207695"/>
            <a:ext cx="2954655" cy="461665"/>
          </a:xfrm>
          <a:prstGeom prst="rect">
            <a:avLst/>
          </a:prstGeom>
          <a:noFill/>
        </p:spPr>
        <p:txBody>
          <a:bodyPr wrap="none" rtlCol="0">
            <a:spAutoFit/>
          </a:bodyPr>
          <a:lstStyle/>
          <a:p>
            <a:r>
              <a:rPr lang="zh-CN" altLang="en-US" dirty="0" smtClean="0">
                <a:solidFill>
                  <a:srgbClr val="FF0000"/>
                </a:solidFill>
              </a:rPr>
              <a:t>完全特化和部分特化</a:t>
            </a:r>
            <a:endParaRPr lang="zh-CN" altLang="en-US" dirty="0">
              <a:solidFill>
                <a:srgbClr val="FF0000"/>
              </a:solidFill>
            </a:endParaRPr>
          </a:p>
        </p:txBody>
      </p:sp>
      <p:pic>
        <p:nvPicPr>
          <p:cNvPr id="20" name="图片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787" y="3814709"/>
            <a:ext cx="4108366" cy="1378565"/>
          </a:xfrm>
          <a:prstGeom prst="rect">
            <a:avLst/>
          </a:prstGeom>
        </p:spPr>
      </p:pic>
      <p:sp>
        <p:nvSpPr>
          <p:cNvPr id="21" name="文本框 20"/>
          <p:cNvSpPr txBox="1"/>
          <p:nvPr/>
        </p:nvSpPr>
        <p:spPr>
          <a:xfrm>
            <a:off x="4644008" y="5838363"/>
            <a:ext cx="4445448" cy="830997"/>
          </a:xfrm>
          <a:prstGeom prst="rect">
            <a:avLst/>
          </a:prstGeom>
          <a:noFill/>
        </p:spPr>
        <p:txBody>
          <a:bodyPr wrap="none" rtlCol="0">
            <a:spAutoFit/>
          </a:bodyPr>
          <a:lstStyle/>
          <a:p>
            <a:r>
              <a:rPr lang="zh-CN" altLang="en-US" dirty="0" smtClean="0">
                <a:solidFill>
                  <a:srgbClr val="FF0000"/>
                </a:solidFill>
              </a:rPr>
              <a:t>基数约束</a:t>
            </a:r>
            <a:r>
              <a:rPr lang="en-US" altLang="zh-CN" dirty="0" smtClean="0">
                <a:solidFill>
                  <a:srgbClr val="FF0000"/>
                </a:solidFill>
              </a:rPr>
              <a:t>min</a:t>
            </a:r>
            <a:r>
              <a:rPr lang="zh-CN" altLang="en-US" dirty="0" smtClean="0">
                <a:solidFill>
                  <a:srgbClr val="FF0000"/>
                </a:solidFill>
              </a:rPr>
              <a:t>，</a:t>
            </a:r>
            <a:r>
              <a:rPr lang="en-US" altLang="zh-CN" dirty="0" smtClean="0">
                <a:solidFill>
                  <a:srgbClr val="FF0000"/>
                </a:solidFill>
              </a:rPr>
              <a:t>max</a:t>
            </a:r>
          </a:p>
          <a:p>
            <a:r>
              <a:rPr lang="en-US" altLang="zh-CN" dirty="0" smtClean="0">
                <a:solidFill>
                  <a:srgbClr val="FF0000"/>
                </a:solidFill>
              </a:rPr>
              <a:t>Min=1</a:t>
            </a:r>
            <a:r>
              <a:rPr lang="zh-CN" altLang="en-US" dirty="0" smtClean="0">
                <a:solidFill>
                  <a:srgbClr val="FF0000"/>
                </a:solidFill>
              </a:rPr>
              <a:t>强制性约束，</a:t>
            </a:r>
            <a:r>
              <a:rPr lang="en-US" altLang="zh-CN" dirty="0" smtClean="0">
                <a:solidFill>
                  <a:srgbClr val="FF0000"/>
                </a:solidFill>
              </a:rPr>
              <a:t>0</a:t>
            </a:r>
            <a:r>
              <a:rPr lang="zh-CN" altLang="en-US" dirty="0" smtClean="0">
                <a:solidFill>
                  <a:srgbClr val="FF0000"/>
                </a:solidFill>
              </a:rPr>
              <a:t>非强制性</a:t>
            </a:r>
            <a:endParaRPr lang="zh-CN" altLang="en-US" dirty="0">
              <a:solidFill>
                <a:srgbClr val="FF0000"/>
              </a:solidFill>
            </a:endParaRPr>
          </a:p>
        </p:txBody>
      </p:sp>
    </p:spTree>
    <p:extLst>
      <p:ext uri="{BB962C8B-B14F-4D97-AF65-F5344CB8AC3E}">
        <p14:creationId xmlns:p14="http://schemas.microsoft.com/office/powerpoint/2010/main" val="1998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5"/>
            <a:ext cx="8229600" cy="1800199"/>
          </a:xfrm>
        </p:spPr>
        <p:txBody>
          <a:bodyPr/>
          <a:lstStyle/>
          <a:p>
            <a:pPr marL="0" indent="0">
              <a:buNone/>
            </a:pPr>
            <a:r>
              <a:rPr lang="en-US" altLang="zh-CN" sz="2400" dirty="0" smtClean="0"/>
              <a:t>3. Part-of</a:t>
            </a:r>
            <a:r>
              <a:rPr lang="zh-CN" altLang="en-US" sz="2400" dirty="0" smtClean="0"/>
              <a:t>联系</a:t>
            </a:r>
            <a:endParaRPr lang="en-US" altLang="zh-CN" sz="2400" dirty="0" smtClean="0"/>
          </a:p>
          <a:p>
            <a:pPr marL="0" indent="0">
              <a:buNone/>
            </a:pPr>
            <a:r>
              <a:rPr lang="en-US" altLang="zh-CN" sz="2400" dirty="0"/>
              <a:t> </a:t>
            </a:r>
            <a:r>
              <a:rPr lang="en-US" altLang="zh-CN" sz="2400" dirty="0" smtClean="0"/>
              <a:t>   </a:t>
            </a:r>
            <a:r>
              <a:rPr lang="zh-CN" altLang="en-US" sz="2400" dirty="0" smtClean="0"/>
              <a:t>非独占的</a:t>
            </a:r>
            <a:r>
              <a:rPr lang="en-US" altLang="zh-CN" sz="2400" dirty="0"/>
              <a:t>Part-of</a:t>
            </a:r>
            <a:r>
              <a:rPr lang="zh-CN" altLang="en-US" sz="2400" dirty="0" smtClean="0"/>
              <a:t>联系，部分实体可独立存在。</a:t>
            </a:r>
            <a:endParaRPr lang="en-US" altLang="zh-CN" sz="2400" dirty="0" smtClean="0"/>
          </a:p>
          <a:p>
            <a:pPr marL="0" indent="0">
              <a:buNone/>
            </a:pPr>
            <a:r>
              <a:rPr lang="en-US" altLang="zh-CN" sz="2400" dirty="0"/>
              <a:t> </a:t>
            </a:r>
            <a:r>
              <a:rPr lang="en-US" altLang="zh-CN" sz="2400" dirty="0" smtClean="0"/>
              <a:t>   </a:t>
            </a:r>
            <a:r>
              <a:rPr lang="zh-CN" altLang="en-US" sz="2400" dirty="0" smtClean="0"/>
              <a:t>独占的</a:t>
            </a:r>
            <a:r>
              <a:rPr lang="en-US" altLang="zh-CN" sz="2400" dirty="0" smtClean="0"/>
              <a:t>Part-of</a:t>
            </a:r>
            <a:r>
              <a:rPr lang="zh-CN" altLang="en-US" sz="2400" dirty="0" smtClean="0"/>
              <a:t>联系，部分实体不能独立存在，对应</a:t>
            </a:r>
            <a:r>
              <a:rPr lang="zh-CN" altLang="en-US" sz="2400" b="1" dirty="0" smtClean="0">
                <a:latin typeface="微软雅黑" panose="020B0503020204020204" pitchFamily="34" charset="-122"/>
                <a:ea typeface="微软雅黑" panose="020B0503020204020204" pitchFamily="34" charset="-122"/>
              </a:rPr>
              <a:t>弱实体型</a:t>
            </a:r>
            <a:r>
              <a:rPr lang="zh-CN" altLang="en-US" sz="2400" dirty="0" smtClean="0"/>
              <a:t>（双矩形框），和识别联系（双菱形框）。</a:t>
            </a:r>
            <a:endParaRPr lang="en-US" altLang="zh-CN" sz="2400" dirty="0"/>
          </a:p>
        </p:txBody>
      </p:sp>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53</a:t>
            </a:fld>
            <a:endParaRPr lang="en-US" altLang="zh-CN"/>
          </a:p>
        </p:txBody>
      </p:sp>
      <p:sp>
        <p:nvSpPr>
          <p:cNvPr id="2" name="矩形 1"/>
          <p:cNvSpPr/>
          <p:nvPr/>
        </p:nvSpPr>
        <p:spPr>
          <a:xfrm>
            <a:off x="323528" y="5445224"/>
            <a:ext cx="8208912" cy="830997"/>
          </a:xfrm>
          <a:prstGeom prst="rect">
            <a:avLst/>
          </a:prstGeom>
        </p:spPr>
        <p:txBody>
          <a:bodyPr wrap="square">
            <a:spAutoFit/>
          </a:bodyPr>
          <a:lstStyle/>
          <a:p>
            <a:pPr marL="0" indent="0">
              <a:buNone/>
            </a:pPr>
            <a:r>
              <a:rPr lang="zh-CN" altLang="en-US" dirty="0">
                <a:solidFill>
                  <a:srgbClr val="0070C0"/>
                </a:solidFill>
              </a:rPr>
              <a:t>*使用</a:t>
            </a:r>
            <a:r>
              <a:rPr lang="en-US" altLang="zh-CN" dirty="0">
                <a:solidFill>
                  <a:srgbClr val="0070C0"/>
                </a:solidFill>
              </a:rPr>
              <a:t>UML</a:t>
            </a:r>
            <a:r>
              <a:rPr lang="zh-CN" altLang="en-US" dirty="0">
                <a:solidFill>
                  <a:srgbClr val="0070C0"/>
                </a:solidFill>
              </a:rPr>
              <a:t>统一建模语言描述</a:t>
            </a:r>
            <a:r>
              <a:rPr lang="en-US" altLang="zh-CN" dirty="0">
                <a:solidFill>
                  <a:srgbClr val="0070C0"/>
                </a:solidFill>
              </a:rPr>
              <a:t>E-R</a:t>
            </a:r>
            <a:r>
              <a:rPr lang="zh-CN" altLang="en-US" dirty="0">
                <a:solidFill>
                  <a:srgbClr val="0070C0"/>
                </a:solidFill>
              </a:rPr>
              <a:t>图</a:t>
            </a:r>
            <a:endParaRPr lang="en-US" altLang="zh-CN" dirty="0">
              <a:solidFill>
                <a:srgbClr val="0070C0"/>
              </a:solidFill>
            </a:endParaRPr>
          </a:p>
          <a:p>
            <a:pPr marL="0" indent="0">
              <a:buNone/>
            </a:pPr>
            <a:r>
              <a:rPr lang="en-US" altLang="zh-CN" dirty="0"/>
              <a:t>     UML</a:t>
            </a:r>
            <a:r>
              <a:rPr lang="zh-CN" altLang="en-US" dirty="0"/>
              <a:t>的类大致对应</a:t>
            </a:r>
            <a:r>
              <a:rPr lang="en-US" altLang="zh-CN" dirty="0"/>
              <a:t>E-R</a:t>
            </a:r>
            <a:r>
              <a:rPr lang="zh-CN" altLang="en-US" dirty="0"/>
              <a:t>图中的实体。</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1" y="2564904"/>
            <a:ext cx="3744415" cy="2558684"/>
          </a:xfrm>
          <a:prstGeom prst="rect">
            <a:avLst/>
          </a:prstGeom>
        </p:spPr>
      </p:pic>
      <p:sp>
        <p:nvSpPr>
          <p:cNvPr id="5" name="圆角矩形标注 4"/>
          <p:cNvSpPr/>
          <p:nvPr/>
        </p:nvSpPr>
        <p:spPr>
          <a:xfrm>
            <a:off x="7452320" y="764705"/>
            <a:ext cx="1368152" cy="684655"/>
          </a:xfrm>
          <a:prstGeom prst="wedgeRoundRectCallout">
            <a:avLst>
              <a:gd name="adj1" fmla="val -79833"/>
              <a:gd name="adj2" fmla="val 460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dirty="0" smtClean="0">
                <a:latin typeface="微软雅黑" panose="020B0503020204020204" pitchFamily="34" charset="-122"/>
                <a:ea typeface="微软雅黑" panose="020B0503020204020204" pitchFamily="34" charset="-122"/>
              </a:rPr>
              <a:t>强实体</a:t>
            </a:r>
            <a:endParaRPr lang="en-US" altLang="zh-CN" sz="2200" dirty="0" smtClean="0">
              <a:latin typeface="微软雅黑" panose="020B0503020204020204" pitchFamily="34" charset="-122"/>
              <a:ea typeface="微软雅黑" panose="020B0503020204020204" pitchFamily="34" charset="-122"/>
            </a:endParaRPr>
          </a:p>
          <a:p>
            <a:pPr algn="ctr"/>
            <a:r>
              <a:rPr lang="zh-CN" altLang="en-US" sz="2200" dirty="0" smtClean="0">
                <a:latin typeface="微软雅黑" panose="020B0503020204020204" pitchFamily="34" charset="-122"/>
                <a:ea typeface="微软雅黑" panose="020B0503020204020204" pitchFamily="34" charset="-122"/>
              </a:rPr>
              <a:t>类型</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33308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88925" y="785813"/>
            <a:ext cx="8474075" cy="5780044"/>
          </a:xfrm>
          <a:prstGeom prst="rect">
            <a:avLst/>
          </a:prstGeom>
          <a:noFill/>
          <a:ln w="9525">
            <a:noFill/>
            <a:miter lim="800000"/>
            <a:headEnd/>
            <a:tailEnd/>
          </a:ln>
        </p:spPr>
        <p:txBody>
          <a:bodyPr>
            <a:spAutoFit/>
          </a:bodyPr>
          <a:lstStyle/>
          <a:p>
            <a:r>
              <a:rPr lang="en-US" altLang="zh-CN" b="1" dirty="0">
                <a:ea typeface="黑体" pitchFamily="2" charset="-122"/>
              </a:rPr>
              <a:t>7.4.4  </a:t>
            </a:r>
            <a:r>
              <a:rPr lang="zh-CN" altLang="en-US" b="1" dirty="0">
                <a:ea typeface="黑体" pitchFamily="2" charset="-122"/>
              </a:rPr>
              <a:t>一般</a:t>
            </a:r>
            <a:r>
              <a:rPr lang="en-US" altLang="zh-CN" b="1" dirty="0">
                <a:ea typeface="黑体" pitchFamily="2" charset="-122"/>
              </a:rPr>
              <a:t>RDMS</a:t>
            </a:r>
            <a:r>
              <a:rPr lang="en-US" altLang="zh-CN" b="1" dirty="0">
                <a:latin typeface="黑体" pitchFamily="2" charset="-122"/>
                <a:ea typeface="黑体" pitchFamily="2" charset="-122"/>
                <a:sym typeface="Symbol" pitchFamily="18" charset="2"/>
              </a:rPr>
              <a:t></a:t>
            </a:r>
            <a:r>
              <a:rPr lang="zh-CN" altLang="en-US" b="1" dirty="0">
                <a:ea typeface="黑体" pitchFamily="2" charset="-122"/>
              </a:rPr>
              <a:t>特定</a:t>
            </a:r>
            <a:r>
              <a:rPr lang="en-US" altLang="zh-CN" b="1" dirty="0">
                <a:ea typeface="黑体" pitchFamily="2" charset="-122"/>
              </a:rPr>
              <a:t>RDMS</a:t>
            </a:r>
          </a:p>
          <a:p>
            <a:r>
              <a:rPr lang="en-US" altLang="zh-CN" dirty="0"/>
              <a:t>1</a:t>
            </a:r>
            <a:r>
              <a:rPr lang="zh-CN" altLang="en-US" dirty="0">
                <a:latin typeface="Times New Roman" pitchFamily="18" charset="0"/>
              </a:rPr>
              <a:t>、实体数量、命名；</a:t>
            </a:r>
            <a:endParaRPr lang="zh-CN" altLang="en-US" dirty="0"/>
          </a:p>
          <a:p>
            <a:r>
              <a:rPr lang="en-US" altLang="zh-CN" dirty="0"/>
              <a:t>2</a:t>
            </a:r>
            <a:r>
              <a:rPr lang="zh-CN" altLang="en-US" dirty="0">
                <a:latin typeface="Times New Roman" pitchFamily="18" charset="0"/>
              </a:rPr>
              <a:t>、实体内属性数量；</a:t>
            </a:r>
            <a:endParaRPr lang="zh-CN" altLang="en-US" dirty="0"/>
          </a:p>
          <a:p>
            <a:r>
              <a:rPr lang="en-US" altLang="zh-CN" dirty="0"/>
              <a:t>3</a:t>
            </a:r>
            <a:r>
              <a:rPr lang="zh-CN" altLang="en-US" dirty="0">
                <a:latin typeface="Times New Roman" pitchFamily="18" charset="0"/>
              </a:rPr>
              <a:t>、属性命名，数据类型，值域限制。</a:t>
            </a:r>
            <a:endParaRPr lang="zh-CN" altLang="en-US" dirty="0"/>
          </a:p>
          <a:p>
            <a:r>
              <a:rPr lang="en-US" altLang="zh-CN" b="1" dirty="0">
                <a:ea typeface="黑体" pitchFamily="2" charset="-122"/>
              </a:rPr>
              <a:t>7.4.5  </a:t>
            </a:r>
            <a:r>
              <a:rPr lang="zh-CN" altLang="en-US" b="1" dirty="0">
                <a:ea typeface="黑体" pitchFamily="2" charset="-122"/>
              </a:rPr>
              <a:t>逻辑设计的优化</a:t>
            </a:r>
          </a:p>
          <a:p>
            <a:r>
              <a:rPr lang="en-US" altLang="zh-CN" dirty="0"/>
              <a:t>1</a:t>
            </a:r>
            <a:r>
              <a:rPr lang="zh-CN" altLang="en-US" dirty="0">
                <a:latin typeface="Times New Roman" pitchFamily="18" charset="0"/>
              </a:rPr>
              <a:t>、目标：提高速度、节约空间</a:t>
            </a:r>
            <a:endParaRPr lang="zh-CN" altLang="en-US" dirty="0"/>
          </a:p>
          <a:p>
            <a:r>
              <a:rPr lang="en-US" altLang="zh-CN" dirty="0"/>
              <a:t>2</a:t>
            </a:r>
            <a:r>
              <a:rPr lang="zh-CN" altLang="en-US" dirty="0">
                <a:latin typeface="Times New Roman" pitchFamily="18" charset="0"/>
              </a:rPr>
              <a:t>、方法：关系规范化理论应用，合并与分解（纵向与横向）。</a:t>
            </a:r>
            <a:endParaRPr lang="zh-CN" altLang="en-US" dirty="0"/>
          </a:p>
          <a:p>
            <a:r>
              <a:rPr lang="en-US" altLang="zh-CN" b="1" dirty="0"/>
              <a:t>7.4.6  </a:t>
            </a:r>
            <a:r>
              <a:rPr lang="zh-CN" altLang="en-US" b="1" dirty="0">
                <a:latin typeface="宋体" pitchFamily="2" charset="-122"/>
              </a:rPr>
              <a:t>抽取子模式</a:t>
            </a:r>
            <a:r>
              <a:rPr lang="zh-CN" altLang="en-US" b="1" dirty="0"/>
              <a:t> </a:t>
            </a:r>
          </a:p>
          <a:p>
            <a:pPr algn="just">
              <a:lnSpc>
                <a:spcPct val="90000"/>
              </a:lnSpc>
              <a:spcBef>
                <a:spcPct val="20000"/>
              </a:spcBef>
              <a:buClr>
                <a:schemeClr val="tx2"/>
              </a:buClr>
              <a:buSzPct val="90000"/>
              <a:buFont typeface="Wingdings" pitchFamily="2" charset="2"/>
              <a:buNone/>
            </a:pPr>
            <a:r>
              <a:rPr lang="zh-CN" altLang="en-US" dirty="0">
                <a:latin typeface="黑体" pitchFamily="2" charset="-122"/>
              </a:rPr>
              <a:t>    根据局部应用需求，结合具体</a:t>
            </a:r>
            <a:r>
              <a:rPr lang="en-US" altLang="zh-CN" dirty="0">
                <a:latin typeface="黑体" pitchFamily="2" charset="-122"/>
              </a:rPr>
              <a:t>DBMS</a:t>
            </a:r>
            <a:r>
              <a:rPr lang="zh-CN" altLang="en-US" dirty="0">
                <a:latin typeface="黑体" pitchFamily="2" charset="-122"/>
              </a:rPr>
              <a:t>特点设计用户外模式，即关系</a:t>
            </a:r>
            <a:r>
              <a:rPr lang="en-US" altLang="zh-CN" dirty="0">
                <a:latin typeface="黑体" pitchFamily="2" charset="-122"/>
              </a:rPr>
              <a:t>DBMS</a:t>
            </a:r>
            <a:r>
              <a:rPr lang="zh-CN" altLang="en-US" dirty="0">
                <a:latin typeface="黑体" pitchFamily="2" charset="-122"/>
              </a:rPr>
              <a:t>提供的视图。</a:t>
            </a:r>
          </a:p>
          <a:p>
            <a:pPr algn="just">
              <a:lnSpc>
                <a:spcPct val="90000"/>
              </a:lnSpc>
              <a:spcBef>
                <a:spcPct val="20000"/>
              </a:spcBef>
              <a:buClr>
                <a:schemeClr val="tx2"/>
              </a:buClr>
              <a:buSzPct val="90000"/>
              <a:buFont typeface="Wingdings" pitchFamily="2" charset="2"/>
              <a:buNone/>
            </a:pPr>
            <a:r>
              <a:rPr lang="en-US" altLang="zh-CN" dirty="0">
                <a:latin typeface="宋体" pitchFamily="2" charset="-122"/>
              </a:rPr>
              <a:t>1</a:t>
            </a:r>
            <a:r>
              <a:rPr lang="zh-CN" altLang="en-US" dirty="0">
                <a:latin typeface="宋体" pitchFamily="2" charset="-122"/>
              </a:rPr>
              <a:t>．指导思想</a:t>
            </a:r>
          </a:p>
          <a:p>
            <a:pPr>
              <a:lnSpc>
                <a:spcPct val="90000"/>
              </a:lnSpc>
              <a:spcBef>
                <a:spcPct val="20000"/>
              </a:spcBef>
              <a:buClr>
                <a:schemeClr val="tx2"/>
              </a:buClr>
              <a:buSzPct val="90000"/>
              <a:buFont typeface="Wingdings" pitchFamily="2" charset="2"/>
              <a:buNone/>
            </a:pPr>
            <a:r>
              <a:rPr lang="zh-CN" altLang="en-US" dirty="0">
                <a:latin typeface="Times New Roman" pitchFamily="18" charset="0"/>
              </a:rPr>
              <a:t>  </a:t>
            </a:r>
            <a:r>
              <a:rPr lang="zh-CN" altLang="en-US" dirty="0" smtClean="0">
                <a:latin typeface="Times New Roman" pitchFamily="18" charset="0"/>
              </a:rPr>
              <a:t> </a:t>
            </a:r>
            <a:r>
              <a:rPr lang="zh-CN" altLang="en-US" dirty="0">
                <a:latin typeface="Times New Roman" pitchFamily="18" charset="0"/>
              </a:rPr>
              <a:t>     </a:t>
            </a:r>
            <a:r>
              <a:rPr lang="zh-CN" altLang="en-US" dirty="0">
                <a:latin typeface="宋体" pitchFamily="2" charset="-122"/>
              </a:rPr>
              <a:t> 注重局部用户的习惯与方便</a:t>
            </a:r>
          </a:p>
          <a:p>
            <a:pPr>
              <a:lnSpc>
                <a:spcPct val="90000"/>
              </a:lnSpc>
              <a:spcBef>
                <a:spcPct val="20000"/>
              </a:spcBef>
              <a:buClr>
                <a:schemeClr val="tx2"/>
              </a:buClr>
              <a:buSzPct val="90000"/>
              <a:buFont typeface="Wingdings" pitchFamily="2" charset="2"/>
              <a:buNone/>
            </a:pPr>
            <a:r>
              <a:rPr lang="zh-CN" altLang="en-US" dirty="0">
                <a:latin typeface="Times New Roman" pitchFamily="18" charset="0"/>
              </a:rPr>
              <a:t>   </a:t>
            </a:r>
            <a:r>
              <a:rPr lang="zh-CN" altLang="en-US" dirty="0" smtClean="0">
                <a:latin typeface="Times New Roman" pitchFamily="18" charset="0"/>
              </a:rPr>
              <a:t> </a:t>
            </a:r>
            <a:r>
              <a:rPr lang="zh-CN" altLang="en-US" dirty="0">
                <a:latin typeface="Times New Roman" pitchFamily="18" charset="0"/>
              </a:rPr>
              <a:t>    </a:t>
            </a:r>
            <a:r>
              <a:rPr lang="zh-CN" altLang="en-US" dirty="0">
                <a:latin typeface="宋体" pitchFamily="2" charset="-122"/>
              </a:rPr>
              <a:t> 安全性控制</a:t>
            </a:r>
          </a:p>
          <a:p>
            <a:pPr>
              <a:lnSpc>
                <a:spcPct val="90000"/>
              </a:lnSpc>
              <a:spcBef>
                <a:spcPct val="20000"/>
              </a:spcBef>
              <a:buClr>
                <a:schemeClr val="tx2"/>
              </a:buClr>
              <a:buSzPct val="90000"/>
              <a:buFont typeface="Wingdings" pitchFamily="2" charset="2"/>
              <a:buNone/>
            </a:pPr>
            <a:r>
              <a:rPr lang="zh-CN" altLang="en-US" dirty="0" smtClean="0">
                <a:latin typeface="宋体" pitchFamily="2" charset="-122"/>
              </a:rPr>
              <a:t>     简化</a:t>
            </a:r>
            <a:r>
              <a:rPr lang="zh-CN" altLang="en-US" dirty="0">
                <a:latin typeface="宋体" pitchFamily="2" charset="-122"/>
              </a:rPr>
              <a:t>使用、方便维护 </a:t>
            </a:r>
          </a:p>
          <a:p>
            <a:endParaRPr lang="en-US" altLang="zh-CN" dirty="0">
              <a:latin typeface="宋体" pitchFamily="2" charset="-122"/>
            </a:endParaRPr>
          </a:p>
        </p:txBody>
      </p:sp>
      <p:sp>
        <p:nvSpPr>
          <p:cNvPr id="3" name="灯片编号占位符 2"/>
          <p:cNvSpPr>
            <a:spLocks noGrp="1"/>
          </p:cNvSpPr>
          <p:nvPr>
            <p:ph type="sldNum" sz="quarter" idx="12"/>
          </p:nvPr>
        </p:nvSpPr>
        <p:spPr/>
        <p:txBody>
          <a:bodyPr/>
          <a:lstStyle/>
          <a:p>
            <a:pPr>
              <a:defRPr/>
            </a:pPr>
            <a:fld id="{DB01D30F-5D62-4FF4-AD56-EDB4D2441317}" type="slidenum">
              <a:rPr lang="en-US" altLang="zh-CN" smtClean="0"/>
              <a:pPr>
                <a:defRPr/>
              </a:pPr>
              <a:t>54</a:t>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793750"/>
            <a:ext cx="8382000" cy="4186238"/>
          </a:xfrm>
          <a:prstGeom prst="rect">
            <a:avLst/>
          </a:prstGeom>
          <a:noFill/>
          <a:ln w="9525">
            <a:noFill/>
            <a:miter lim="800000"/>
            <a:headEnd/>
            <a:tailEnd/>
          </a:ln>
        </p:spPr>
        <p:txBody>
          <a:bodyPr>
            <a:spAutoFit/>
          </a:bodyPr>
          <a:lstStyle/>
          <a:p>
            <a:pPr>
              <a:lnSpc>
                <a:spcPct val="110000"/>
              </a:lnSpc>
              <a:spcBef>
                <a:spcPct val="20000"/>
              </a:spcBef>
              <a:buClr>
                <a:schemeClr val="tx2"/>
              </a:buClr>
              <a:buSzPct val="90000"/>
              <a:buFont typeface="Wingdings" pitchFamily="2" charset="2"/>
              <a:buNone/>
            </a:pPr>
            <a:r>
              <a:rPr lang="zh-CN" altLang="en-US" sz="2800" dirty="0">
                <a:latin typeface="黑体" pitchFamily="2" charset="-122"/>
              </a:rPr>
              <a:t>具体方法</a:t>
            </a:r>
          </a:p>
          <a:p>
            <a:pPr lvl="1">
              <a:lnSpc>
                <a:spcPct val="110000"/>
              </a:lnSpc>
              <a:spcBef>
                <a:spcPct val="20000"/>
              </a:spcBef>
              <a:buFont typeface="Wingdings" pitchFamily="2" charset="2"/>
              <a:buChar char="Ø"/>
            </a:pPr>
            <a:r>
              <a:rPr lang="zh-CN" altLang="en-US" sz="2800" dirty="0">
                <a:latin typeface="黑体" pitchFamily="2" charset="-122"/>
              </a:rPr>
              <a:t>使用更符合用户习惯的别名</a:t>
            </a:r>
          </a:p>
          <a:p>
            <a:pPr lvl="1">
              <a:lnSpc>
                <a:spcPct val="110000"/>
              </a:lnSpc>
              <a:spcBef>
                <a:spcPct val="20000"/>
              </a:spcBef>
              <a:buFont typeface="Wingdings" pitchFamily="2" charset="2"/>
              <a:buChar char="Ø"/>
            </a:pPr>
            <a:r>
              <a:rPr lang="zh-CN" altLang="en-US" sz="2800" dirty="0">
                <a:latin typeface="黑体" pitchFamily="2" charset="-122"/>
              </a:rPr>
              <a:t>对不同级别的用户定义不同的视图，以保证系统的安全性</a:t>
            </a:r>
          </a:p>
          <a:p>
            <a:pPr lvl="1">
              <a:lnSpc>
                <a:spcPct val="110000"/>
              </a:lnSpc>
              <a:spcBef>
                <a:spcPct val="20000"/>
              </a:spcBef>
              <a:buFont typeface="Wingdings" pitchFamily="2" charset="2"/>
              <a:buChar char="Ø"/>
            </a:pPr>
            <a:r>
              <a:rPr lang="zh-CN" altLang="en-US" sz="2800" dirty="0">
                <a:latin typeface="黑体" pitchFamily="2" charset="-122"/>
              </a:rPr>
              <a:t>简化用户对系统的使用</a:t>
            </a:r>
          </a:p>
          <a:p>
            <a:pPr>
              <a:lnSpc>
                <a:spcPct val="110000"/>
              </a:lnSpc>
              <a:spcBef>
                <a:spcPct val="20000"/>
              </a:spcBef>
              <a:buClr>
                <a:schemeClr val="tx2"/>
              </a:buClr>
              <a:buSzPct val="90000"/>
              <a:buFont typeface="Wingdings" pitchFamily="2" charset="2"/>
              <a:buNone/>
            </a:pPr>
            <a:r>
              <a:rPr lang="zh-CN" altLang="en-US" sz="2800" dirty="0" smtClean="0">
                <a:latin typeface="黑体" pitchFamily="2" charset="-122"/>
              </a:rPr>
              <a:t>    如</a:t>
            </a:r>
            <a:r>
              <a:rPr lang="zh-CN" altLang="en-US" sz="2800" dirty="0">
                <a:latin typeface="黑体" pitchFamily="2" charset="-122"/>
              </a:rPr>
              <a:t>某些用户的复杂查询，涉及多个关系模式，可为其定义专门视图，大大地简化用户地使用。</a:t>
            </a:r>
          </a:p>
          <a:p>
            <a:endParaRPr lang="en-US" altLang="zh-CN" sz="2800" dirty="0"/>
          </a:p>
        </p:txBody>
      </p:sp>
      <p:sp>
        <p:nvSpPr>
          <p:cNvPr id="3" name="灯片编号占位符 2"/>
          <p:cNvSpPr>
            <a:spLocks noGrp="1"/>
          </p:cNvSpPr>
          <p:nvPr>
            <p:ph type="sldNum" sz="quarter" idx="12"/>
          </p:nvPr>
        </p:nvSpPr>
        <p:spPr/>
        <p:txBody>
          <a:bodyPr/>
          <a:lstStyle/>
          <a:p>
            <a:pPr>
              <a:defRPr/>
            </a:pPr>
            <a:fld id="{F7BD3B67-C0BB-41F9-8D14-3DCA68D63498}" type="slidenum">
              <a:rPr lang="en-US" altLang="zh-CN" smtClean="0"/>
              <a:pPr>
                <a:defRPr/>
              </a:pPr>
              <a:t>55</a:t>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04800" y="796925"/>
            <a:ext cx="8458200" cy="5632311"/>
          </a:xfrm>
          <a:prstGeom prst="rect">
            <a:avLst/>
          </a:prstGeom>
          <a:noFill/>
          <a:ln w="9525">
            <a:noFill/>
            <a:miter lim="800000"/>
            <a:headEnd/>
            <a:tailEnd/>
          </a:ln>
        </p:spPr>
        <p:txBody>
          <a:bodyPr>
            <a:spAutoFit/>
          </a:bodyPr>
          <a:lstStyle/>
          <a:p>
            <a:r>
              <a:rPr lang="en-US" altLang="zh-CN" b="1" dirty="0">
                <a:latin typeface="Arial" charset="0"/>
                <a:cs typeface="Arial" charset="0"/>
              </a:rPr>
              <a:t>7.5  </a:t>
            </a:r>
            <a:r>
              <a:rPr lang="zh-CN" altLang="en-US" b="1" dirty="0">
                <a:latin typeface="Arial" charset="0"/>
                <a:ea typeface="黑体" pitchFamily="2" charset="-122"/>
              </a:rPr>
              <a:t>物理设计</a:t>
            </a:r>
            <a:endParaRPr lang="zh-CN" altLang="en-US" b="1" dirty="0">
              <a:latin typeface="Arial" charset="0"/>
              <a:cs typeface="Arial" charset="0"/>
            </a:endParaRPr>
          </a:p>
          <a:p>
            <a:r>
              <a:rPr lang="en-US" altLang="zh-CN" b="1" dirty="0">
                <a:latin typeface="Arial" charset="0"/>
                <a:cs typeface="Arial" charset="0"/>
              </a:rPr>
              <a:t>7.5.1 </a:t>
            </a:r>
            <a:r>
              <a:rPr lang="en-US" altLang="zh-CN" b="1" dirty="0">
                <a:ea typeface="黑体" pitchFamily="2" charset="-122"/>
              </a:rPr>
              <a:t> </a:t>
            </a:r>
            <a:r>
              <a:rPr lang="zh-CN" altLang="en-US" b="1" dirty="0">
                <a:ea typeface="黑体" pitchFamily="2" charset="-122"/>
              </a:rPr>
              <a:t>功能</a:t>
            </a:r>
          </a:p>
          <a:p>
            <a:r>
              <a:rPr lang="en-US" altLang="zh-CN" dirty="0"/>
              <a:t>1</a:t>
            </a:r>
            <a:r>
              <a:rPr lang="zh-CN" altLang="en-US" dirty="0">
                <a:latin typeface="Times New Roman" pitchFamily="18" charset="0"/>
              </a:rPr>
              <a:t>、</a:t>
            </a:r>
            <a:r>
              <a:rPr lang="zh-CN" altLang="en-US" dirty="0" smtClean="0">
                <a:latin typeface="Times New Roman" pitchFamily="18" charset="0"/>
              </a:rPr>
              <a:t>确定</a:t>
            </a:r>
            <a:r>
              <a:rPr lang="zh-CN" altLang="en-US" dirty="0"/>
              <a:t>数据库</a:t>
            </a:r>
            <a:r>
              <a:rPr lang="zh-CN" altLang="en-US" dirty="0" smtClean="0">
                <a:latin typeface="Times New Roman" pitchFamily="18" charset="0"/>
              </a:rPr>
              <a:t>存储结构（存放位置、系统存储配置、。。。）；</a:t>
            </a:r>
            <a:endParaRPr lang="zh-CN" altLang="en-US" dirty="0"/>
          </a:p>
          <a:p>
            <a:r>
              <a:rPr lang="en-US" altLang="zh-CN" dirty="0"/>
              <a:t>2</a:t>
            </a:r>
            <a:r>
              <a:rPr lang="zh-CN" altLang="en-US" dirty="0">
                <a:latin typeface="Times New Roman" pitchFamily="18" charset="0"/>
              </a:rPr>
              <a:t>、</a:t>
            </a:r>
            <a:r>
              <a:rPr lang="zh-CN" altLang="en-US" dirty="0" smtClean="0">
                <a:latin typeface="Times New Roman" pitchFamily="18" charset="0"/>
              </a:rPr>
              <a:t>确定数据库存取方法</a:t>
            </a:r>
            <a:r>
              <a:rPr lang="zh-CN" altLang="en-US" dirty="0">
                <a:latin typeface="Times New Roman" pitchFamily="18" charset="0"/>
              </a:rPr>
              <a:t>。</a:t>
            </a:r>
            <a:endParaRPr lang="zh-CN" altLang="en-US" dirty="0"/>
          </a:p>
          <a:p>
            <a:r>
              <a:rPr lang="en-US" altLang="zh-CN" b="1" dirty="0">
                <a:latin typeface="Arial" charset="0"/>
                <a:cs typeface="Arial" charset="0"/>
              </a:rPr>
              <a:t>7.5.2 </a:t>
            </a:r>
            <a:r>
              <a:rPr lang="en-US" altLang="zh-CN" b="1" dirty="0">
                <a:ea typeface="黑体" pitchFamily="2" charset="-122"/>
              </a:rPr>
              <a:t> </a:t>
            </a:r>
            <a:r>
              <a:rPr lang="zh-CN" altLang="en-US" b="1" dirty="0">
                <a:ea typeface="黑体" pitchFamily="2" charset="-122"/>
              </a:rPr>
              <a:t>目标</a:t>
            </a:r>
          </a:p>
          <a:p>
            <a:r>
              <a:rPr lang="en-US" altLang="zh-CN" dirty="0"/>
              <a:t>1</a:t>
            </a:r>
            <a:r>
              <a:rPr lang="zh-CN" altLang="en-US" dirty="0">
                <a:latin typeface="Times New Roman" pitchFamily="18" charset="0"/>
              </a:rPr>
              <a:t>、提高速度；</a:t>
            </a:r>
            <a:r>
              <a:rPr lang="en-US" altLang="zh-CN" dirty="0"/>
              <a:t>2</a:t>
            </a:r>
            <a:r>
              <a:rPr lang="zh-CN" altLang="en-US" dirty="0">
                <a:latin typeface="Times New Roman" pitchFamily="18" charset="0"/>
              </a:rPr>
              <a:t>、节约</a:t>
            </a:r>
            <a:r>
              <a:rPr lang="en-US" altLang="zh-CN" dirty="0"/>
              <a:t>space</a:t>
            </a:r>
            <a:r>
              <a:rPr lang="zh-CN" altLang="en-US" dirty="0"/>
              <a:t>；</a:t>
            </a:r>
            <a:r>
              <a:rPr lang="en-US" altLang="zh-CN" dirty="0"/>
              <a:t>3</a:t>
            </a:r>
            <a:r>
              <a:rPr lang="zh-CN" altLang="en-US" dirty="0"/>
              <a:t>、事务吞吐率大；</a:t>
            </a:r>
            <a:endParaRPr lang="zh-CN" altLang="en-US" dirty="0">
              <a:latin typeface="Times New Roman" pitchFamily="18" charset="0"/>
            </a:endParaRPr>
          </a:p>
          <a:p>
            <a:r>
              <a:rPr lang="zh-CN" altLang="en-US" dirty="0">
                <a:latin typeface="Times New Roman" pitchFamily="18" charset="0"/>
              </a:rPr>
              <a:t>。。。。。</a:t>
            </a:r>
            <a:endParaRPr lang="zh-CN" altLang="en-US" dirty="0"/>
          </a:p>
          <a:p>
            <a:r>
              <a:rPr lang="en-US" altLang="zh-CN" b="1" dirty="0">
                <a:latin typeface="Arial" charset="0"/>
                <a:cs typeface="Arial" charset="0"/>
              </a:rPr>
              <a:t>7.5.3  </a:t>
            </a:r>
            <a:r>
              <a:rPr lang="zh-CN" altLang="en-US" b="1" dirty="0" smtClean="0">
                <a:ea typeface="黑体" pitchFamily="2" charset="-122"/>
              </a:rPr>
              <a:t>存取方法选择</a:t>
            </a:r>
            <a:endParaRPr lang="zh-CN" altLang="en-US" b="1" dirty="0">
              <a:ea typeface="黑体" pitchFamily="2" charset="-122"/>
            </a:endParaRPr>
          </a:p>
          <a:p>
            <a:r>
              <a:rPr lang="en-US" altLang="zh-CN" dirty="0"/>
              <a:t>1</a:t>
            </a:r>
            <a:r>
              <a:rPr lang="zh-CN" altLang="en-US" dirty="0">
                <a:latin typeface="Times New Roman" pitchFamily="18" charset="0"/>
              </a:rPr>
              <a:t>、存取路径相关</a:t>
            </a:r>
            <a:endParaRPr lang="zh-CN" altLang="en-US" dirty="0"/>
          </a:p>
          <a:p>
            <a:r>
              <a:rPr lang="zh-CN" altLang="en-US" dirty="0">
                <a:latin typeface="Times New Roman" pitchFamily="18" charset="0"/>
              </a:rPr>
              <a:t>        索引，提高速度。</a:t>
            </a:r>
          </a:p>
          <a:p>
            <a:endParaRPr lang="zh-CN" altLang="en-US" dirty="0">
              <a:latin typeface="Times New Roman" pitchFamily="18" charset="0"/>
            </a:endParaRPr>
          </a:p>
          <a:p>
            <a:r>
              <a:rPr lang="zh-CN" altLang="en-US" dirty="0">
                <a:latin typeface="Times New Roman" pitchFamily="18" charset="0"/>
              </a:rPr>
              <a:t>    （ 常用三类索引方法：</a:t>
            </a:r>
            <a:r>
              <a:rPr lang="en-US" altLang="zh-CN" dirty="0">
                <a:latin typeface="Times New Roman" pitchFamily="18" charset="0"/>
              </a:rPr>
              <a:t>B+</a:t>
            </a:r>
            <a:r>
              <a:rPr lang="zh-CN" altLang="en-US" dirty="0">
                <a:latin typeface="Times New Roman" pitchFamily="18" charset="0"/>
              </a:rPr>
              <a:t>树、聚簇（</a:t>
            </a:r>
            <a:r>
              <a:rPr lang="en-US" altLang="zh-CN" dirty="0">
                <a:latin typeface="Times New Roman" pitchFamily="18" charset="0"/>
              </a:rPr>
              <a:t>cluster</a:t>
            </a:r>
            <a:r>
              <a:rPr lang="zh-CN" altLang="en-US" dirty="0">
                <a:latin typeface="Times New Roman" pitchFamily="18" charset="0"/>
              </a:rPr>
              <a:t>）、</a:t>
            </a:r>
            <a:r>
              <a:rPr lang="en-US" altLang="zh-CN" dirty="0">
                <a:latin typeface="Times New Roman" pitchFamily="18" charset="0"/>
              </a:rPr>
              <a:t>HASH</a:t>
            </a:r>
            <a:r>
              <a:rPr lang="zh-CN" altLang="en-US" dirty="0">
                <a:latin typeface="Times New Roman" pitchFamily="18" charset="0"/>
              </a:rPr>
              <a:t>方法，其中，</a:t>
            </a:r>
            <a:r>
              <a:rPr lang="en-US" altLang="zh-CN" dirty="0">
                <a:latin typeface="Times New Roman" pitchFamily="18" charset="0"/>
              </a:rPr>
              <a:t>HASH</a:t>
            </a:r>
            <a:r>
              <a:rPr lang="zh-CN" altLang="en-US" dirty="0">
                <a:latin typeface="Times New Roman" pitchFamily="18" charset="0"/>
              </a:rPr>
              <a:t>方法适用于等值比较或者等值连接较多的关系，包含静态</a:t>
            </a:r>
            <a:r>
              <a:rPr lang="en-US" altLang="zh-CN" dirty="0">
                <a:latin typeface="Times New Roman" pitchFamily="18" charset="0"/>
              </a:rPr>
              <a:t>HASH</a:t>
            </a:r>
            <a:r>
              <a:rPr lang="zh-CN" altLang="en-US" dirty="0">
                <a:latin typeface="Times New Roman" pitchFamily="18" charset="0"/>
              </a:rPr>
              <a:t>和动态</a:t>
            </a:r>
            <a:r>
              <a:rPr lang="en-US" altLang="zh-CN" dirty="0">
                <a:latin typeface="Times New Roman" pitchFamily="18" charset="0"/>
              </a:rPr>
              <a:t>HASH</a:t>
            </a:r>
            <a:r>
              <a:rPr lang="zh-CN" altLang="en-US" dirty="0">
                <a:latin typeface="Times New Roman" pitchFamily="18" charset="0"/>
              </a:rPr>
              <a:t>）</a:t>
            </a:r>
            <a:endParaRPr lang="zh-CN" altLang="en-US" dirty="0"/>
          </a:p>
        </p:txBody>
      </p:sp>
      <p:sp>
        <p:nvSpPr>
          <p:cNvPr id="3" name="灯片编号占位符 2"/>
          <p:cNvSpPr>
            <a:spLocks noGrp="1"/>
          </p:cNvSpPr>
          <p:nvPr>
            <p:ph type="sldNum" sz="quarter" idx="12"/>
          </p:nvPr>
        </p:nvSpPr>
        <p:spPr/>
        <p:txBody>
          <a:bodyPr/>
          <a:lstStyle/>
          <a:p>
            <a:pPr>
              <a:defRPr/>
            </a:pPr>
            <a:fld id="{AE459E60-987A-4E2A-B028-4871537FBFFB}" type="slidenum">
              <a:rPr lang="en-US" altLang="zh-CN" smtClean="0"/>
              <a:pPr>
                <a:defRPr/>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12725" y="781050"/>
            <a:ext cx="8680450" cy="5934075"/>
          </a:xfrm>
          <a:prstGeom prst="rect">
            <a:avLst/>
          </a:prstGeom>
          <a:noFill/>
          <a:ln w="9525">
            <a:noFill/>
            <a:miter lim="800000"/>
            <a:headEnd/>
            <a:tailEnd/>
          </a:ln>
        </p:spPr>
        <p:txBody>
          <a:bodyPr>
            <a:spAutoFit/>
          </a:bodyPr>
          <a:lstStyle/>
          <a:p>
            <a:r>
              <a:rPr lang="en-US" altLang="zh-CN" dirty="0"/>
              <a:t>2</a:t>
            </a:r>
            <a:r>
              <a:rPr lang="zh-CN" altLang="en-US" dirty="0"/>
              <a:t>、建立聚簇</a:t>
            </a:r>
          </a:p>
          <a:p>
            <a:r>
              <a:rPr lang="zh-CN" altLang="en-US" dirty="0"/>
              <a:t>  减少</a:t>
            </a:r>
            <a:r>
              <a:rPr lang="en-US" altLang="zh-CN" dirty="0"/>
              <a:t>I/O</a:t>
            </a:r>
            <a:r>
              <a:rPr lang="zh-CN" altLang="en-US" dirty="0"/>
              <a:t>，适应单、多个关系集（相当于预连接）。。。。。</a:t>
            </a:r>
          </a:p>
          <a:p>
            <a:r>
              <a:rPr lang="zh-CN" altLang="en-US" dirty="0"/>
              <a:t>      可建立聚簇的情况：</a:t>
            </a:r>
          </a:p>
          <a:p>
            <a:r>
              <a:rPr lang="zh-CN" altLang="en-US" dirty="0"/>
              <a:t>     </a:t>
            </a:r>
            <a:r>
              <a:rPr lang="en-US" altLang="zh-CN" dirty="0"/>
              <a:t>1</a:t>
            </a:r>
            <a:r>
              <a:rPr lang="zh-CN" altLang="en-US" dirty="0"/>
              <a:t>）经常进行连接的关系；</a:t>
            </a:r>
          </a:p>
          <a:p>
            <a:r>
              <a:rPr lang="zh-CN" altLang="en-US" dirty="0"/>
              <a:t>     </a:t>
            </a:r>
            <a:r>
              <a:rPr lang="en-US" altLang="zh-CN" dirty="0"/>
              <a:t>2</a:t>
            </a:r>
            <a:r>
              <a:rPr lang="zh-CN" altLang="en-US" dirty="0"/>
              <a:t>）单关系的一组属性常出现在等值比较条件中；</a:t>
            </a:r>
          </a:p>
          <a:p>
            <a:r>
              <a:rPr lang="zh-CN" altLang="en-US" dirty="0"/>
              <a:t>     </a:t>
            </a:r>
            <a:r>
              <a:rPr lang="en-US" altLang="zh-CN" dirty="0"/>
              <a:t>3</a:t>
            </a:r>
            <a:r>
              <a:rPr lang="zh-CN" altLang="en-US" dirty="0"/>
              <a:t>）单关系的属性组的值重复率很高。</a:t>
            </a:r>
          </a:p>
          <a:p>
            <a:endParaRPr lang="zh-CN" altLang="en-US" dirty="0"/>
          </a:p>
          <a:p>
            <a:r>
              <a:rPr lang="zh-CN" altLang="en-US" dirty="0"/>
              <a:t>    聚簇可显著提高</a:t>
            </a:r>
            <a:r>
              <a:rPr lang="en-US" altLang="zh-CN" dirty="0"/>
              <a:t>ORDER BY</a:t>
            </a:r>
            <a:r>
              <a:rPr lang="zh-CN" altLang="en-US" dirty="0"/>
              <a:t>、</a:t>
            </a:r>
            <a:r>
              <a:rPr lang="en-US" altLang="zh-CN" dirty="0"/>
              <a:t>GROUP BY</a:t>
            </a:r>
            <a:r>
              <a:rPr lang="zh-CN" altLang="en-US" dirty="0"/>
              <a:t>、</a:t>
            </a:r>
            <a:r>
              <a:rPr lang="en-US" altLang="zh-CN" dirty="0"/>
              <a:t>UNION</a:t>
            </a:r>
            <a:r>
              <a:rPr lang="zh-CN" altLang="en-US" dirty="0"/>
              <a:t>、</a:t>
            </a:r>
            <a:r>
              <a:rPr lang="en-US" altLang="zh-CN" dirty="0"/>
              <a:t>DISTINCT</a:t>
            </a:r>
            <a:r>
              <a:rPr lang="zh-CN" altLang="en-US" dirty="0"/>
              <a:t>等子句的效率，可省去对结果集的排序操作。</a:t>
            </a:r>
          </a:p>
          <a:p>
            <a:endParaRPr lang="zh-CN" altLang="en-US" dirty="0"/>
          </a:p>
          <a:p>
            <a:r>
              <a:rPr lang="zh-CN" altLang="en-US" dirty="0"/>
              <a:t>    聚簇的局限：</a:t>
            </a:r>
          </a:p>
          <a:p>
            <a:r>
              <a:rPr lang="zh-CN" altLang="en-US" dirty="0"/>
              <a:t>    </a:t>
            </a:r>
            <a:r>
              <a:rPr lang="en-US" altLang="zh-CN" dirty="0"/>
              <a:t>1</a:t>
            </a:r>
            <a:r>
              <a:rPr lang="zh-CN" altLang="en-US" dirty="0"/>
              <a:t>）经常进行全表扫描的关系不适宜使用聚簇；</a:t>
            </a:r>
          </a:p>
          <a:p>
            <a:r>
              <a:rPr lang="zh-CN" altLang="en-US" dirty="0"/>
              <a:t>    </a:t>
            </a:r>
            <a:r>
              <a:rPr lang="en-US" altLang="zh-CN" dirty="0"/>
              <a:t>2</a:t>
            </a:r>
            <a:r>
              <a:rPr lang="zh-CN" altLang="en-US" dirty="0"/>
              <a:t>）查询属性的更新操作远多于连接操作的关系不适宜使用聚簇；</a:t>
            </a:r>
          </a:p>
          <a:p>
            <a:r>
              <a:rPr lang="zh-CN" altLang="en-US" dirty="0"/>
              <a:t>    </a:t>
            </a:r>
            <a:r>
              <a:rPr lang="en-US" altLang="zh-CN" dirty="0"/>
              <a:t>3</a:t>
            </a:r>
            <a:r>
              <a:rPr lang="zh-CN" altLang="en-US" dirty="0"/>
              <a:t>）一个关系只能使用一个聚簇。</a:t>
            </a:r>
          </a:p>
          <a:p>
            <a:endParaRPr lang="en-US" altLang="zh-CN" dirty="0"/>
          </a:p>
        </p:txBody>
      </p:sp>
      <p:sp>
        <p:nvSpPr>
          <p:cNvPr id="3" name="灯片编号占位符 2"/>
          <p:cNvSpPr>
            <a:spLocks noGrp="1"/>
          </p:cNvSpPr>
          <p:nvPr>
            <p:ph type="sldNum" sz="quarter" idx="12"/>
          </p:nvPr>
        </p:nvSpPr>
        <p:spPr/>
        <p:txBody>
          <a:bodyPr/>
          <a:lstStyle/>
          <a:p>
            <a:pPr>
              <a:defRPr/>
            </a:pPr>
            <a:fld id="{4067D073-8459-4327-97AC-632C655D1EB1}" type="slidenum">
              <a:rPr lang="en-US" altLang="zh-CN" smtClean="0"/>
              <a:pPr>
                <a:defRPr/>
              </a:pPr>
              <a:t>57</a:t>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250825" y="879475"/>
            <a:ext cx="8569325" cy="6121400"/>
          </a:xfrm>
        </p:spPr>
        <p:txBody>
          <a:bodyPr/>
          <a:lstStyle/>
          <a:p>
            <a:pPr eaLnBrk="1" hangingPunct="1">
              <a:lnSpc>
                <a:spcPct val="80000"/>
              </a:lnSpc>
              <a:buFont typeface="Wingdings" pitchFamily="2" charset="2"/>
              <a:buNone/>
            </a:pPr>
            <a:r>
              <a:rPr lang="en-US" altLang="zh-CN" sz="2400" dirty="0" smtClean="0"/>
              <a:t>3</a:t>
            </a:r>
            <a:r>
              <a:rPr lang="zh-CN" altLang="en-US" sz="2400" dirty="0" smtClean="0"/>
              <a:t>、存放位置</a:t>
            </a:r>
          </a:p>
          <a:p>
            <a:pPr eaLnBrk="1" hangingPunct="1">
              <a:lnSpc>
                <a:spcPct val="80000"/>
              </a:lnSpc>
              <a:buFont typeface="Wingdings" pitchFamily="2" charset="2"/>
              <a:buNone/>
            </a:pPr>
            <a:r>
              <a:rPr lang="en-US" altLang="zh-CN" sz="2400" dirty="0" smtClean="0"/>
              <a:t>1</a:t>
            </a:r>
            <a:r>
              <a:rPr lang="zh-CN" altLang="en-US" sz="2400" dirty="0" smtClean="0"/>
              <a:t>）磁盘</a:t>
            </a:r>
            <a:r>
              <a:rPr lang="en-US" altLang="zh-CN" sz="2400" dirty="0" smtClean="0"/>
              <a:t>/</a:t>
            </a:r>
            <a:r>
              <a:rPr lang="zh-CN" altLang="en-US" sz="2400" dirty="0" smtClean="0"/>
              <a:t>磁带；</a:t>
            </a:r>
          </a:p>
          <a:p>
            <a:pPr eaLnBrk="1" hangingPunct="1">
              <a:lnSpc>
                <a:spcPct val="80000"/>
              </a:lnSpc>
              <a:buFont typeface="Wingdings" pitchFamily="2" charset="2"/>
              <a:buNone/>
            </a:pPr>
            <a:r>
              <a:rPr lang="en-US" altLang="zh-CN" sz="2400" dirty="0" smtClean="0"/>
              <a:t>2</a:t>
            </a:r>
            <a:r>
              <a:rPr lang="zh-CN" altLang="en-US" sz="2400" dirty="0" smtClean="0"/>
              <a:t>）阵列磁盘；</a:t>
            </a:r>
          </a:p>
          <a:p>
            <a:pPr eaLnBrk="1" hangingPunct="1">
              <a:lnSpc>
                <a:spcPct val="80000"/>
              </a:lnSpc>
              <a:buFont typeface="Wingdings" pitchFamily="2" charset="2"/>
              <a:buNone/>
            </a:pPr>
            <a:r>
              <a:rPr lang="en-US" altLang="zh-CN" sz="2400" dirty="0" smtClean="0"/>
              <a:t>3</a:t>
            </a:r>
            <a:r>
              <a:rPr lang="zh-CN" altLang="en-US" sz="2400" dirty="0" smtClean="0"/>
              <a:t>）磁盘前位置</a:t>
            </a:r>
            <a:r>
              <a:rPr lang="en-US" altLang="zh-CN" sz="2400" dirty="0" smtClean="0"/>
              <a:t>/</a:t>
            </a:r>
            <a:r>
              <a:rPr lang="zh-CN" altLang="en-US" sz="2400" dirty="0" smtClean="0"/>
              <a:t>后位置。</a:t>
            </a:r>
          </a:p>
          <a:p>
            <a:pPr eaLnBrk="1" hangingPunct="1">
              <a:lnSpc>
                <a:spcPct val="80000"/>
              </a:lnSpc>
              <a:buFont typeface="Wingdings" pitchFamily="2" charset="2"/>
              <a:buNone/>
            </a:pPr>
            <a:endParaRPr lang="zh-CN" altLang="en-US" sz="2400" dirty="0" smtClean="0"/>
          </a:p>
          <a:p>
            <a:pPr eaLnBrk="1" hangingPunct="1">
              <a:lnSpc>
                <a:spcPct val="80000"/>
              </a:lnSpc>
              <a:buFont typeface="Wingdings" pitchFamily="2" charset="2"/>
              <a:buNone/>
            </a:pPr>
            <a:r>
              <a:rPr lang="en-US" altLang="zh-CN" sz="2400" dirty="0" smtClean="0"/>
              <a:t>4</a:t>
            </a:r>
            <a:r>
              <a:rPr lang="zh-CN" altLang="en-US" sz="2400" dirty="0" smtClean="0"/>
              <a:t>、系统配置</a:t>
            </a:r>
          </a:p>
          <a:p>
            <a:pPr eaLnBrk="1" hangingPunct="1">
              <a:lnSpc>
                <a:spcPct val="80000"/>
              </a:lnSpc>
              <a:buFont typeface="Wingdings" pitchFamily="2" charset="2"/>
              <a:buNone/>
            </a:pPr>
            <a:r>
              <a:rPr lang="zh-CN" altLang="en-US" sz="2400" dirty="0" smtClean="0"/>
              <a:t>参数：用户数，缓冲区大小及个数，页面大小，时间片，</a:t>
            </a:r>
            <a:r>
              <a:rPr lang="en-US" altLang="zh-CN" sz="2400" dirty="0" smtClean="0">
                <a:latin typeface="Times New Roman" pitchFamily="18" charset="0"/>
              </a:rPr>
              <a:t>……</a:t>
            </a:r>
            <a:endParaRPr lang="en-US" altLang="zh-CN" sz="2400" dirty="0" smtClean="0"/>
          </a:p>
          <a:p>
            <a:pPr eaLnBrk="1" hangingPunct="1">
              <a:lnSpc>
                <a:spcPct val="80000"/>
              </a:lnSpc>
              <a:buFont typeface="Wingdings" pitchFamily="2" charset="2"/>
              <a:buNone/>
            </a:pPr>
            <a:endParaRPr lang="en-US" altLang="zh-CN" sz="2400" b="1" dirty="0" smtClean="0"/>
          </a:p>
          <a:p>
            <a:pPr eaLnBrk="1" hangingPunct="1">
              <a:lnSpc>
                <a:spcPct val="80000"/>
              </a:lnSpc>
              <a:buFont typeface="Wingdings" pitchFamily="2" charset="2"/>
              <a:buNone/>
            </a:pPr>
            <a:r>
              <a:rPr lang="en-US" altLang="zh-CN" sz="2400" dirty="0" smtClean="0"/>
              <a:t>5</a:t>
            </a:r>
            <a:r>
              <a:rPr lang="zh-CN" altLang="en-US" sz="2400" dirty="0" smtClean="0"/>
              <a:t>、</a:t>
            </a:r>
            <a:r>
              <a:rPr lang="zh-CN" altLang="en-US" sz="2400" b="1" dirty="0" smtClean="0"/>
              <a:t>存取方法确定</a:t>
            </a:r>
          </a:p>
          <a:p>
            <a:pPr eaLnBrk="1" hangingPunct="1">
              <a:lnSpc>
                <a:spcPct val="80000"/>
              </a:lnSpc>
              <a:buFont typeface="Wingdings" pitchFamily="2" charset="2"/>
              <a:buNone/>
            </a:pPr>
            <a:r>
              <a:rPr lang="en-US" altLang="zh-CN" sz="2400" dirty="0" smtClean="0"/>
              <a:t>1</a:t>
            </a:r>
            <a:r>
              <a:rPr lang="zh-CN" altLang="en-US" sz="2400" dirty="0" smtClean="0"/>
              <a:t>）与存储结构有相关性；</a:t>
            </a:r>
          </a:p>
          <a:p>
            <a:pPr eaLnBrk="1" hangingPunct="1">
              <a:lnSpc>
                <a:spcPct val="80000"/>
              </a:lnSpc>
              <a:buFont typeface="Wingdings" pitchFamily="2" charset="2"/>
              <a:buNone/>
            </a:pPr>
            <a:r>
              <a:rPr lang="en-US" altLang="zh-CN" sz="2400" dirty="0" smtClean="0"/>
              <a:t>2</a:t>
            </a:r>
            <a:r>
              <a:rPr lang="zh-CN" altLang="en-US" sz="2400" dirty="0" smtClean="0"/>
              <a:t>）商用关系</a:t>
            </a:r>
            <a:r>
              <a:rPr lang="en-US" altLang="zh-CN" sz="2400" dirty="0" smtClean="0"/>
              <a:t>DBS</a:t>
            </a:r>
            <a:r>
              <a:rPr lang="zh-CN" altLang="en-US" sz="2400" dirty="0" smtClean="0"/>
              <a:t>透明。</a:t>
            </a:r>
          </a:p>
        </p:txBody>
      </p:sp>
      <p:sp>
        <p:nvSpPr>
          <p:cNvPr id="3" name="灯片编号占位符 2"/>
          <p:cNvSpPr>
            <a:spLocks noGrp="1"/>
          </p:cNvSpPr>
          <p:nvPr>
            <p:ph type="sldNum" sz="quarter" idx="12"/>
          </p:nvPr>
        </p:nvSpPr>
        <p:spPr/>
        <p:txBody>
          <a:bodyPr/>
          <a:lstStyle/>
          <a:p>
            <a:pPr>
              <a:defRPr/>
            </a:pPr>
            <a:fld id="{FB3525DB-F819-4962-A12B-8DCF07F85B06}" type="slidenum">
              <a:rPr lang="en-US" altLang="zh-CN" smtClean="0"/>
              <a:pPr>
                <a:defRPr/>
              </a:pPr>
              <a:t>58</a:t>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212725" y="725488"/>
            <a:ext cx="8550275" cy="5262979"/>
          </a:xfrm>
          <a:prstGeom prst="rect">
            <a:avLst/>
          </a:prstGeom>
          <a:noFill/>
          <a:ln w="9525">
            <a:noFill/>
            <a:miter lim="800000"/>
            <a:headEnd/>
            <a:tailEnd/>
          </a:ln>
        </p:spPr>
        <p:txBody>
          <a:bodyPr>
            <a:spAutoFit/>
          </a:bodyPr>
          <a:lstStyle/>
          <a:p>
            <a:r>
              <a:rPr lang="en-US" altLang="zh-CN" b="1" dirty="0">
                <a:latin typeface="Arial" charset="0"/>
                <a:cs typeface="Arial" charset="0"/>
              </a:rPr>
              <a:t>7.6  </a:t>
            </a:r>
            <a:r>
              <a:rPr lang="zh-CN" altLang="en-US" b="1" dirty="0">
                <a:latin typeface="Arial" charset="0"/>
                <a:ea typeface="黑体" pitchFamily="2" charset="-122"/>
              </a:rPr>
              <a:t>实现设计</a:t>
            </a:r>
            <a:endParaRPr lang="zh-CN" altLang="en-US" b="1" dirty="0">
              <a:latin typeface="Arial" charset="0"/>
              <a:cs typeface="Arial" charset="0"/>
            </a:endParaRPr>
          </a:p>
          <a:p>
            <a:r>
              <a:rPr lang="en-US" altLang="zh-CN" dirty="0"/>
              <a:t>1</a:t>
            </a:r>
            <a:r>
              <a:rPr lang="zh-CN" altLang="en-US" dirty="0">
                <a:latin typeface="Times New Roman" pitchFamily="18" charset="0"/>
              </a:rPr>
              <a:t>、</a:t>
            </a:r>
            <a:r>
              <a:rPr lang="zh-CN" altLang="en-US" dirty="0" smtClean="0">
                <a:latin typeface="Times New Roman" pitchFamily="18" charset="0"/>
              </a:rPr>
              <a:t>定义数据库；</a:t>
            </a:r>
            <a:endParaRPr lang="zh-CN" altLang="en-US" dirty="0"/>
          </a:p>
          <a:p>
            <a:r>
              <a:rPr lang="en-US" altLang="zh-CN" dirty="0"/>
              <a:t>2</a:t>
            </a:r>
            <a:r>
              <a:rPr lang="zh-CN" altLang="en-US" dirty="0">
                <a:latin typeface="Times New Roman" pitchFamily="18" charset="0"/>
              </a:rPr>
              <a:t>、初始数据装载；</a:t>
            </a:r>
            <a:endParaRPr lang="zh-CN" altLang="en-US" dirty="0"/>
          </a:p>
          <a:p>
            <a:r>
              <a:rPr lang="en-US" altLang="zh-CN" dirty="0"/>
              <a:t>3</a:t>
            </a:r>
            <a:r>
              <a:rPr lang="zh-CN" altLang="en-US" dirty="0">
                <a:latin typeface="Times New Roman" pitchFamily="18" charset="0"/>
              </a:rPr>
              <a:t>、应用程序编制与调试；</a:t>
            </a:r>
            <a:endParaRPr lang="zh-CN" altLang="en-US" dirty="0"/>
          </a:p>
          <a:p>
            <a:r>
              <a:rPr lang="en-US" altLang="zh-CN" dirty="0"/>
              <a:t>4</a:t>
            </a:r>
            <a:r>
              <a:rPr lang="zh-CN" altLang="en-US" dirty="0" smtClean="0">
                <a:latin typeface="Times New Roman" pitchFamily="18" charset="0"/>
              </a:rPr>
              <a:t>、数据库试</a:t>
            </a:r>
            <a:r>
              <a:rPr lang="zh-CN" altLang="en-US" dirty="0">
                <a:latin typeface="Times New Roman" pitchFamily="18" charset="0"/>
              </a:rPr>
              <a:t>运行。</a:t>
            </a:r>
            <a:endParaRPr lang="zh-CN" altLang="en-US" dirty="0"/>
          </a:p>
          <a:p>
            <a:r>
              <a:rPr lang="zh-CN" altLang="en-US" dirty="0">
                <a:latin typeface="Times New Roman" pitchFamily="18" charset="0"/>
              </a:rPr>
              <a:t>      修改与完善</a:t>
            </a:r>
            <a:endParaRPr lang="zh-CN" altLang="en-US" dirty="0"/>
          </a:p>
          <a:p>
            <a:endParaRPr lang="zh-CN" altLang="en-US" b="1" dirty="0">
              <a:latin typeface="Arial" charset="0"/>
              <a:cs typeface="Arial" charset="0"/>
            </a:endParaRPr>
          </a:p>
          <a:p>
            <a:r>
              <a:rPr lang="en-US" altLang="zh-CN" b="1" dirty="0">
                <a:latin typeface="Arial" charset="0"/>
                <a:cs typeface="Arial" charset="0"/>
              </a:rPr>
              <a:t>7.7  </a:t>
            </a:r>
            <a:r>
              <a:rPr lang="zh-CN" altLang="en-US" b="1" dirty="0">
                <a:latin typeface="Arial" charset="0"/>
                <a:ea typeface="黑体" pitchFamily="2" charset="-122"/>
              </a:rPr>
              <a:t>运行与维护</a:t>
            </a:r>
            <a:endParaRPr lang="zh-CN" altLang="en-US" b="1" dirty="0">
              <a:latin typeface="Arial" charset="0"/>
              <a:cs typeface="Arial" charset="0"/>
            </a:endParaRPr>
          </a:p>
          <a:p>
            <a:r>
              <a:rPr lang="en-US" altLang="zh-CN" dirty="0"/>
              <a:t>1</a:t>
            </a:r>
            <a:r>
              <a:rPr lang="zh-CN" altLang="en-US" dirty="0">
                <a:latin typeface="Times New Roman" pitchFamily="18" charset="0"/>
              </a:rPr>
              <a:t>、安全性、完整性控制</a:t>
            </a:r>
            <a:endParaRPr lang="zh-CN" altLang="en-US" dirty="0"/>
          </a:p>
          <a:p>
            <a:r>
              <a:rPr lang="zh-CN" altLang="en-US" dirty="0">
                <a:latin typeface="Times New Roman" pitchFamily="18" charset="0"/>
              </a:rPr>
              <a:t>      依需求、实际情况设计与调整</a:t>
            </a:r>
            <a:endParaRPr lang="zh-CN" altLang="en-US" dirty="0"/>
          </a:p>
          <a:p>
            <a:r>
              <a:rPr lang="en-US" altLang="zh-CN" dirty="0"/>
              <a:t>2</a:t>
            </a:r>
            <a:r>
              <a:rPr lang="zh-CN" altLang="en-US" dirty="0">
                <a:latin typeface="Times New Roman" pitchFamily="18" charset="0"/>
              </a:rPr>
              <a:t>、转储与恢复</a:t>
            </a:r>
          </a:p>
          <a:p>
            <a:r>
              <a:rPr lang="zh-CN" altLang="en-US" dirty="0">
                <a:latin typeface="Times New Roman" pitchFamily="18" charset="0"/>
              </a:rPr>
              <a:t>       通常制定计划</a:t>
            </a:r>
            <a:endParaRPr lang="zh-CN" altLang="en-US" dirty="0"/>
          </a:p>
          <a:p>
            <a:r>
              <a:rPr lang="en-US" altLang="zh-CN" dirty="0"/>
              <a:t>3</a:t>
            </a:r>
            <a:r>
              <a:rPr lang="zh-CN" altLang="en-US" dirty="0">
                <a:latin typeface="Times New Roman" pitchFamily="18" charset="0"/>
              </a:rPr>
              <a:t>、性能监测、分析与改进</a:t>
            </a:r>
          </a:p>
          <a:p>
            <a:r>
              <a:rPr lang="zh-CN" altLang="en-US" dirty="0">
                <a:latin typeface="Times New Roman" pitchFamily="18" charset="0"/>
              </a:rPr>
              <a:t>       观察性能参数值</a:t>
            </a:r>
          </a:p>
        </p:txBody>
      </p:sp>
      <p:sp>
        <p:nvSpPr>
          <p:cNvPr id="3" name="灯片编号占位符 2"/>
          <p:cNvSpPr>
            <a:spLocks noGrp="1"/>
          </p:cNvSpPr>
          <p:nvPr>
            <p:ph type="sldNum" sz="quarter" idx="12"/>
          </p:nvPr>
        </p:nvSpPr>
        <p:spPr/>
        <p:txBody>
          <a:bodyPr/>
          <a:lstStyle/>
          <a:p>
            <a:pPr>
              <a:defRPr/>
            </a:pPr>
            <a:fld id="{BB41DE44-86DD-40C6-BB7D-AF612B5ACA82}" type="slidenum">
              <a:rPr lang="en-US" altLang="zh-CN" smtClean="0"/>
              <a:pPr>
                <a:defRPr/>
              </a:pPr>
              <a:t>59</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457200" y="785813"/>
            <a:ext cx="8229600" cy="5715000"/>
          </a:xfrm>
        </p:spPr>
        <p:txBody>
          <a:bodyPr/>
          <a:lstStyle/>
          <a:p>
            <a:pPr eaLnBrk="1" hangingPunct="1">
              <a:buClr>
                <a:srgbClr val="FF3300"/>
              </a:buClr>
              <a:buFont typeface="Wingdings 2" pitchFamily="18" charset="2"/>
              <a:buNone/>
            </a:pPr>
            <a:r>
              <a:rPr lang="zh-CN" altLang="en-US" dirty="0" smtClean="0">
                <a:solidFill>
                  <a:srgbClr val="FF0000"/>
                </a:solidFill>
                <a:latin typeface="Times New Roman" pitchFamily="18" charset="0"/>
              </a:rPr>
              <a:t>规范设计方法举例：</a:t>
            </a:r>
          </a:p>
          <a:p>
            <a:pPr eaLnBrk="1" hangingPunct="1">
              <a:buClr>
                <a:srgbClr val="FF3300"/>
              </a:buClr>
              <a:buFont typeface="Wingdings 2" pitchFamily="18" charset="2"/>
              <a:buNone/>
            </a:pPr>
            <a:r>
              <a:rPr lang="zh-CN" altLang="en-US" dirty="0" smtClean="0">
                <a:latin typeface="Times New Roman" pitchFamily="18" charset="0"/>
              </a:rPr>
              <a:t>        </a:t>
            </a:r>
            <a:r>
              <a:rPr lang="en-US" altLang="zh-CN" dirty="0" smtClean="0">
                <a:latin typeface="Times New Roman" pitchFamily="18" charset="0"/>
              </a:rPr>
              <a:t>1978</a:t>
            </a:r>
            <a:r>
              <a:rPr lang="zh-CN" altLang="en-US" dirty="0" smtClean="0">
                <a:latin typeface="宋体" pitchFamily="2" charset="-122"/>
              </a:rPr>
              <a:t>年</a:t>
            </a:r>
            <a:r>
              <a:rPr lang="en-US" altLang="zh-CN" dirty="0" smtClean="0">
                <a:latin typeface="Times New Roman" pitchFamily="18" charset="0"/>
              </a:rPr>
              <a:t>10</a:t>
            </a:r>
            <a:r>
              <a:rPr lang="zh-CN" altLang="en-US" dirty="0" smtClean="0">
                <a:latin typeface="宋体" pitchFamily="2" charset="-122"/>
              </a:rPr>
              <a:t>月，来自三十多个国家的数据库专家在美国新奥尔良（</a:t>
            </a:r>
            <a:r>
              <a:rPr lang="en-US" altLang="zh-CN" dirty="0" smtClean="0">
                <a:latin typeface="Times New Roman" pitchFamily="18" charset="0"/>
              </a:rPr>
              <a:t>New Orleans</a:t>
            </a:r>
            <a:r>
              <a:rPr lang="zh-CN" altLang="en-US" dirty="0" smtClean="0">
                <a:latin typeface="宋体" pitchFamily="2" charset="-122"/>
              </a:rPr>
              <a:t>）市专门讨论了数据库设计问题，他们运用软件工程的思想和方法，提出了数据库设计的规范，这就是著名的新奥尔良法，它是目前公认的比较完整和权威的一种规范设计法。</a:t>
            </a:r>
            <a:endParaRPr lang="en-US" altLang="zh-CN" dirty="0" smtClean="0">
              <a:latin typeface="宋体" pitchFamily="2" charset="-122"/>
            </a:endParaRPr>
          </a:p>
          <a:p>
            <a:pPr eaLnBrk="1" hangingPunct="1">
              <a:buClr>
                <a:srgbClr val="FF3300"/>
              </a:buClr>
              <a:buFont typeface="Wingdings 2" pitchFamily="18" charset="2"/>
              <a:buNone/>
            </a:pPr>
            <a:endParaRPr lang="en-US" altLang="zh-CN" dirty="0" smtClean="0">
              <a:solidFill>
                <a:srgbClr val="FF3300"/>
              </a:solidFill>
              <a:latin typeface="宋体" pitchFamily="2" charset="-122"/>
            </a:endParaRPr>
          </a:p>
          <a:p>
            <a:pPr eaLnBrk="1" hangingPunct="1">
              <a:buClr>
                <a:srgbClr val="FF3300"/>
              </a:buClr>
              <a:buFont typeface="Wingdings 2" pitchFamily="18" charset="2"/>
              <a:buNone/>
            </a:pPr>
            <a:r>
              <a:rPr lang="zh-CN" altLang="en-US" dirty="0" smtClean="0">
                <a:latin typeface="宋体" pitchFamily="2" charset="-122"/>
              </a:rPr>
              <a:t>新奥尔良法将数据库设计分成</a:t>
            </a:r>
            <a:r>
              <a:rPr lang="en-US" altLang="zh-CN" dirty="0" smtClean="0">
                <a:latin typeface="宋体" pitchFamily="2" charset="-122"/>
              </a:rPr>
              <a:t>:</a:t>
            </a:r>
          </a:p>
          <a:p>
            <a:pPr eaLnBrk="1" hangingPunct="1">
              <a:buClr>
                <a:srgbClr val="FF3300"/>
              </a:buClr>
              <a:buFont typeface="Wingdings 2" pitchFamily="18" charset="2"/>
              <a:buNone/>
            </a:pPr>
            <a:r>
              <a:rPr lang="zh-CN" altLang="en-US" dirty="0" smtClean="0">
                <a:solidFill>
                  <a:srgbClr val="FF3300"/>
                </a:solidFill>
                <a:latin typeface="宋体" pitchFamily="2" charset="-122"/>
              </a:rPr>
              <a:t>    需求分析（分析用户需求）</a:t>
            </a:r>
            <a:endParaRPr lang="en-US" altLang="zh-CN" dirty="0" smtClean="0">
              <a:solidFill>
                <a:srgbClr val="FF3300"/>
              </a:solidFill>
              <a:latin typeface="宋体" pitchFamily="2" charset="-122"/>
            </a:endParaRPr>
          </a:p>
          <a:p>
            <a:pPr eaLnBrk="1" hangingPunct="1">
              <a:buClr>
                <a:srgbClr val="FF3300"/>
              </a:buClr>
              <a:buFont typeface="Wingdings 2" pitchFamily="18" charset="2"/>
              <a:buNone/>
            </a:pPr>
            <a:r>
              <a:rPr lang="en-US" altLang="zh-CN" dirty="0" smtClean="0">
                <a:solidFill>
                  <a:srgbClr val="FF3300"/>
                </a:solidFill>
                <a:latin typeface="宋体" pitchFamily="2" charset="-122"/>
              </a:rPr>
              <a:t>    </a:t>
            </a:r>
            <a:r>
              <a:rPr lang="zh-CN" altLang="en-US" dirty="0" smtClean="0">
                <a:solidFill>
                  <a:srgbClr val="FF3300"/>
                </a:solidFill>
                <a:latin typeface="宋体" pitchFamily="2" charset="-122"/>
              </a:rPr>
              <a:t>概念设计（信息分析和定义）</a:t>
            </a:r>
            <a:endParaRPr lang="en-US" altLang="zh-CN" dirty="0" smtClean="0">
              <a:solidFill>
                <a:srgbClr val="FF3300"/>
              </a:solidFill>
              <a:latin typeface="宋体" pitchFamily="2" charset="-122"/>
            </a:endParaRPr>
          </a:p>
          <a:p>
            <a:pPr eaLnBrk="1" hangingPunct="1">
              <a:buClr>
                <a:srgbClr val="FF3300"/>
              </a:buClr>
              <a:buFont typeface="Wingdings 2" pitchFamily="18" charset="2"/>
              <a:buNone/>
            </a:pPr>
            <a:r>
              <a:rPr lang="en-US" altLang="zh-CN" dirty="0" smtClean="0">
                <a:solidFill>
                  <a:srgbClr val="FF3300"/>
                </a:solidFill>
                <a:latin typeface="宋体" pitchFamily="2" charset="-122"/>
              </a:rPr>
              <a:t>    </a:t>
            </a:r>
            <a:r>
              <a:rPr lang="zh-CN" altLang="en-US" dirty="0" smtClean="0">
                <a:solidFill>
                  <a:srgbClr val="FF3300"/>
                </a:solidFill>
                <a:latin typeface="宋体" pitchFamily="2" charset="-122"/>
              </a:rPr>
              <a:t>逻辑设计（设计实现）</a:t>
            </a:r>
            <a:endParaRPr lang="en-US" altLang="zh-CN" dirty="0" smtClean="0">
              <a:solidFill>
                <a:srgbClr val="FF3300"/>
              </a:solidFill>
              <a:latin typeface="宋体" pitchFamily="2" charset="-122"/>
            </a:endParaRPr>
          </a:p>
          <a:p>
            <a:pPr eaLnBrk="1" hangingPunct="1">
              <a:buClr>
                <a:srgbClr val="FF3300"/>
              </a:buClr>
              <a:buFont typeface="Wingdings 2" pitchFamily="18" charset="2"/>
              <a:buNone/>
            </a:pPr>
            <a:r>
              <a:rPr lang="en-US" altLang="zh-CN" dirty="0" smtClean="0">
                <a:solidFill>
                  <a:srgbClr val="FF3300"/>
                </a:solidFill>
                <a:latin typeface="宋体" pitchFamily="2" charset="-122"/>
              </a:rPr>
              <a:t>    </a:t>
            </a:r>
            <a:r>
              <a:rPr lang="zh-CN" altLang="en-US" dirty="0" smtClean="0">
                <a:solidFill>
                  <a:srgbClr val="FF3300"/>
                </a:solidFill>
                <a:latin typeface="宋体" pitchFamily="2" charset="-122"/>
              </a:rPr>
              <a:t>物理设计（物理数据库设计）</a:t>
            </a:r>
            <a:r>
              <a:rPr lang="zh-CN" altLang="en-US" dirty="0" smtClean="0">
                <a:solidFill>
                  <a:srgbClr val="FF0000"/>
                </a:solidFill>
                <a:latin typeface="宋体" pitchFamily="2" charset="-122"/>
              </a:rPr>
              <a:t>。</a:t>
            </a:r>
            <a:endParaRPr lang="zh-CN" altLang="en-US" dirty="0" smtClean="0">
              <a:solidFill>
                <a:srgbClr val="FF0000"/>
              </a:solidFill>
            </a:endParaRPr>
          </a:p>
        </p:txBody>
      </p:sp>
      <p:sp>
        <p:nvSpPr>
          <p:cNvPr id="3" name="灯片编号占位符 2"/>
          <p:cNvSpPr>
            <a:spLocks noGrp="1"/>
          </p:cNvSpPr>
          <p:nvPr>
            <p:ph type="sldNum" sz="quarter" idx="12"/>
          </p:nvPr>
        </p:nvSpPr>
        <p:spPr/>
        <p:txBody>
          <a:bodyPr/>
          <a:lstStyle/>
          <a:p>
            <a:pPr>
              <a:defRPr/>
            </a:pPr>
            <a:fld id="{AAC048D5-71F3-4EA4-AF3B-743BE198F35F}" type="slidenum">
              <a:rPr lang="en-US" altLang="zh-CN" smtClean="0"/>
              <a:pPr>
                <a:defRPr/>
              </a:pPr>
              <a:t>6</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250825" y="738188"/>
            <a:ext cx="8280400" cy="6048375"/>
          </a:xfrm>
        </p:spPr>
        <p:txBody>
          <a:bodyPr/>
          <a:lstStyle/>
          <a:p>
            <a:pPr eaLnBrk="1" hangingPunct="1">
              <a:buFont typeface="Wingdings" pitchFamily="2" charset="2"/>
              <a:buNone/>
            </a:pPr>
            <a:r>
              <a:rPr lang="en-US" altLang="zh-CN" sz="2400" dirty="0" smtClean="0"/>
              <a:t>4</a:t>
            </a:r>
            <a:r>
              <a:rPr lang="zh-CN" altLang="en-US" sz="2400" dirty="0" smtClean="0"/>
              <a:t>、数据库重组</a:t>
            </a:r>
          </a:p>
          <a:p>
            <a:pPr eaLnBrk="1" hangingPunct="1">
              <a:buFont typeface="Wingdings" pitchFamily="2" charset="2"/>
              <a:buNone/>
            </a:pPr>
            <a:r>
              <a:rPr lang="zh-CN" altLang="en-US" sz="2400" dirty="0" smtClean="0"/>
              <a:t>物理结构的一些改变，但不涉及逻辑结构。</a:t>
            </a:r>
          </a:p>
          <a:p>
            <a:pPr eaLnBrk="1" hangingPunct="1">
              <a:buFont typeface="Wingdings" pitchFamily="2" charset="2"/>
              <a:buNone/>
            </a:pPr>
            <a:r>
              <a:rPr lang="zh-CN" altLang="en-US" sz="2400" dirty="0" smtClean="0"/>
              <a:t>（例如重新安排存储位置、回收磁盘碎片、减少指针链、创建索引、修改索引类型）</a:t>
            </a:r>
          </a:p>
          <a:p>
            <a:pPr eaLnBrk="1" hangingPunct="1">
              <a:buFont typeface="Wingdings" pitchFamily="2" charset="2"/>
              <a:buNone/>
            </a:pPr>
            <a:endParaRPr lang="zh-CN" altLang="en-US" sz="2400" dirty="0" smtClean="0"/>
          </a:p>
          <a:p>
            <a:pPr eaLnBrk="1" hangingPunct="1">
              <a:buFont typeface="Wingdings" pitchFamily="2" charset="2"/>
              <a:buNone/>
            </a:pPr>
            <a:r>
              <a:rPr lang="en-US" altLang="zh-CN" sz="2400" dirty="0" smtClean="0"/>
              <a:t>5</a:t>
            </a:r>
            <a:r>
              <a:rPr lang="zh-CN" altLang="en-US" sz="2400" dirty="0" smtClean="0"/>
              <a:t>、数据库重构</a:t>
            </a:r>
          </a:p>
          <a:p>
            <a:pPr eaLnBrk="1" hangingPunct="1">
              <a:buFont typeface="Wingdings" pitchFamily="2" charset="2"/>
              <a:buNone/>
            </a:pPr>
            <a:r>
              <a:rPr lang="zh-CN" altLang="en-US" sz="2400" dirty="0" smtClean="0"/>
              <a:t>逻辑结构的改变</a:t>
            </a:r>
            <a:r>
              <a:rPr lang="zh-CN" altLang="en-US" sz="2400" dirty="0" smtClean="0">
                <a:latin typeface="宋体" pitchFamily="2" charset="-122"/>
              </a:rPr>
              <a:t>→</a:t>
            </a:r>
            <a:r>
              <a:rPr lang="zh-CN" altLang="en-US" sz="2400" dirty="0" smtClean="0"/>
              <a:t>修改模式和内模式。</a:t>
            </a:r>
          </a:p>
        </p:txBody>
      </p:sp>
      <p:sp>
        <p:nvSpPr>
          <p:cNvPr id="3" name="灯片编号占位符 2"/>
          <p:cNvSpPr>
            <a:spLocks noGrp="1"/>
          </p:cNvSpPr>
          <p:nvPr>
            <p:ph type="sldNum" sz="quarter" idx="12"/>
          </p:nvPr>
        </p:nvSpPr>
        <p:spPr/>
        <p:txBody>
          <a:bodyPr/>
          <a:lstStyle/>
          <a:p>
            <a:pPr>
              <a:defRPr/>
            </a:pPr>
            <a:fld id="{46062102-DD25-44D0-8749-C7072B78EA54}" type="slidenum">
              <a:rPr lang="en-US" altLang="zh-CN" smtClean="0"/>
              <a:pPr>
                <a:defRPr/>
              </a:pPr>
              <a:t>60</a:t>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p:spPr>
        <p:txBody>
          <a:bodyPr/>
          <a:lstStyle/>
          <a:p>
            <a:r>
              <a:rPr lang="zh-CN" altLang="en-US" sz="4800" dirty="0"/>
              <a:t>数据库设计案例</a:t>
            </a:r>
            <a:r>
              <a:rPr lang="en-US" altLang="zh-CN" sz="4800" dirty="0"/>
              <a:t>-</a:t>
            </a:r>
            <a:r>
              <a:rPr lang="zh-CN" altLang="en-US" sz="4800" dirty="0"/>
              <a:t>社区疫情防控</a:t>
            </a:r>
          </a:p>
        </p:txBody>
      </p:sp>
      <p:sp>
        <p:nvSpPr>
          <p:cNvPr id="3" name="内容占位符 2"/>
          <p:cNvSpPr>
            <a:spLocks noGrp="1"/>
          </p:cNvSpPr>
          <p:nvPr>
            <p:ph idx="1"/>
          </p:nvPr>
        </p:nvSpPr>
        <p:spPr>
          <a:xfrm>
            <a:off x="457200" y="1484784"/>
            <a:ext cx="8435280" cy="4389437"/>
          </a:xfrm>
        </p:spPr>
        <p:txBody>
          <a:bodyPr/>
          <a:lstStyle/>
          <a:p>
            <a:r>
              <a:rPr lang="zh-CN" altLang="en-US" dirty="0"/>
              <a:t>疫情刻不容缓，数据库技术支撑社区级防控</a:t>
            </a:r>
            <a:endParaRPr lang="en-US" altLang="zh-CN" dirty="0"/>
          </a:p>
          <a:p>
            <a:r>
              <a:rPr lang="zh-CN" altLang="en-US" dirty="0"/>
              <a:t>疫情期间，某社区有若干小区，每个小区有多个楼栋单元，一个单元有多个家庭住户，每户人家有多位居民，每位居民每天必须上报自己的体温数据，居民出入小区也必须测温并记录在案，社区派出多名联络员，每名联络员需要负责多个楼栋单元的疫情管控，一个楼栋单元也需要多名联络员分别处理不同疫情事务，社区接收了若干上级单位的下沉干部，并建立了下沉干部与联络员的一对一工作关系，一名联络员负责某个小区多名工作人员的管理工作，社区还建立了共产党员志愿者团队，志愿者和小区工作人员采用一对一结对方式为若干住户提供日常生活物资服务</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61</a:t>
            </a:fld>
            <a:endParaRPr lang="en-US" altLang="zh-CN"/>
          </a:p>
        </p:txBody>
      </p:sp>
    </p:spTree>
    <p:extLst>
      <p:ext uri="{BB962C8B-B14F-4D97-AF65-F5344CB8AC3E}">
        <p14:creationId xmlns:p14="http://schemas.microsoft.com/office/powerpoint/2010/main" val="1346845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p:spPr>
        <p:txBody>
          <a:bodyPr/>
          <a:lstStyle/>
          <a:p>
            <a:r>
              <a:rPr lang="zh-CN" altLang="en-US" sz="4800" dirty="0"/>
              <a:t>数据库设计案例</a:t>
            </a:r>
            <a:r>
              <a:rPr lang="en-US" altLang="zh-CN" sz="4800" dirty="0"/>
              <a:t>-</a:t>
            </a:r>
            <a:r>
              <a:rPr lang="zh-CN" altLang="en-US" sz="4800" dirty="0"/>
              <a:t>社区疫情防控</a:t>
            </a:r>
          </a:p>
        </p:txBody>
      </p:sp>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62</a:t>
            </a:fld>
            <a:endParaRPr lang="en-US" altLang="zh-CN"/>
          </a:p>
        </p:txBody>
      </p:sp>
      <p:graphicFrame>
        <p:nvGraphicFramePr>
          <p:cNvPr id="5" name="内容占位符 4"/>
          <p:cNvGraphicFramePr>
            <a:graphicFrameLocks noGrp="1" noChangeAspect="1"/>
          </p:cNvGraphicFramePr>
          <p:nvPr>
            <p:ph idx="1"/>
            <p:extLst>
              <p:ext uri="{D42A27DB-BD31-4B8C-83A1-F6EECF244321}">
                <p14:modId xmlns:p14="http://schemas.microsoft.com/office/powerpoint/2010/main" val="3342239084"/>
              </p:ext>
            </p:extLst>
          </p:nvPr>
        </p:nvGraphicFramePr>
        <p:xfrm>
          <a:off x="1259632" y="1412776"/>
          <a:ext cx="6404003" cy="5308699"/>
        </p:xfrm>
        <a:graphic>
          <a:graphicData uri="http://schemas.openxmlformats.org/presentationml/2006/ole">
            <mc:AlternateContent xmlns:mc="http://schemas.openxmlformats.org/markup-compatibility/2006">
              <mc:Choice xmlns:v="urn:schemas-microsoft-com:vml" Requires="v">
                <p:oleObj spid="_x0000_s16401" name="Visio" r:id="rId3" imgW="6905557" imgH="5724435" progId="Visio.Drawing.15">
                  <p:embed/>
                </p:oleObj>
              </mc:Choice>
              <mc:Fallback>
                <p:oleObj name="Visio" r:id="rId3" imgW="6905557" imgH="5724435" progId="Visio.Drawing.15">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412776"/>
                        <a:ext cx="6404003" cy="5308699"/>
                      </a:xfrm>
                      <a:prstGeom prst="rect">
                        <a:avLst/>
                      </a:prstGeom>
                      <a:noFill/>
                    </p:spPr>
                  </p:pic>
                </p:oleObj>
              </mc:Fallback>
            </mc:AlternateContent>
          </a:graphicData>
        </a:graphic>
      </p:graphicFrame>
    </p:spTree>
    <p:extLst>
      <p:ext uri="{BB962C8B-B14F-4D97-AF65-F5344CB8AC3E}">
        <p14:creationId xmlns:p14="http://schemas.microsoft.com/office/powerpoint/2010/main" val="7128623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707926"/>
          </a:xfrm>
        </p:spPr>
        <p:txBody>
          <a:bodyPr/>
          <a:lstStyle/>
          <a:p>
            <a:r>
              <a:rPr lang="zh-CN" altLang="en-US" sz="4800" dirty="0"/>
              <a:t>数据库设计案例</a:t>
            </a:r>
            <a:r>
              <a:rPr lang="en-US" altLang="zh-CN" sz="4800" dirty="0"/>
              <a:t>-</a:t>
            </a:r>
            <a:r>
              <a:rPr lang="zh-CN" altLang="en-US" sz="4800" dirty="0"/>
              <a:t>社区疫情防控</a:t>
            </a:r>
          </a:p>
        </p:txBody>
      </p:sp>
      <p:sp>
        <p:nvSpPr>
          <p:cNvPr id="3" name="内容占位符 2"/>
          <p:cNvSpPr>
            <a:spLocks noGrp="1"/>
          </p:cNvSpPr>
          <p:nvPr>
            <p:ph idx="1"/>
          </p:nvPr>
        </p:nvSpPr>
        <p:spPr>
          <a:xfrm>
            <a:off x="457200" y="1040582"/>
            <a:ext cx="8507288" cy="4389437"/>
          </a:xfrm>
        </p:spPr>
        <p:txBody>
          <a:bodyPr/>
          <a:lstStyle/>
          <a:p>
            <a:r>
              <a:rPr lang="zh-CN" altLang="en-US" sz="2400" dirty="0"/>
              <a:t>小区（</a:t>
            </a:r>
            <a:r>
              <a:rPr lang="zh-CN" altLang="en-US" sz="2400" u="sng" dirty="0">
                <a:solidFill>
                  <a:srgbClr val="FF0000"/>
                </a:solidFill>
              </a:rPr>
              <a:t>小区</a:t>
            </a:r>
            <a:r>
              <a:rPr lang="en-US" altLang="zh-CN" sz="2400" u="sng" dirty="0">
                <a:solidFill>
                  <a:srgbClr val="FF0000"/>
                </a:solidFill>
              </a:rPr>
              <a:t>ID</a:t>
            </a:r>
            <a:r>
              <a:rPr lang="zh-CN" altLang="en-US" sz="2400" dirty="0"/>
              <a:t>，小区名称，地址，物业电话）</a:t>
            </a:r>
          </a:p>
          <a:p>
            <a:r>
              <a:rPr lang="zh-CN" altLang="en-US" sz="2400" dirty="0"/>
              <a:t>楼栋单元（</a:t>
            </a:r>
            <a:r>
              <a:rPr lang="zh-CN" altLang="en-US" sz="2400" u="sng" dirty="0">
                <a:solidFill>
                  <a:srgbClr val="FF0000"/>
                </a:solidFill>
              </a:rPr>
              <a:t>单元</a:t>
            </a:r>
            <a:r>
              <a:rPr lang="en-US" altLang="zh-CN" sz="2400" u="sng" dirty="0">
                <a:solidFill>
                  <a:srgbClr val="FF0000"/>
                </a:solidFill>
              </a:rPr>
              <a:t>ID</a:t>
            </a:r>
            <a:r>
              <a:rPr lang="zh-CN" altLang="en-US" sz="2400" dirty="0"/>
              <a:t>，单元名称，</a:t>
            </a:r>
            <a:r>
              <a:rPr lang="zh-CN" altLang="en-US" sz="2400" i="1" dirty="0">
                <a:solidFill>
                  <a:schemeClr val="accent5"/>
                </a:solidFill>
              </a:rPr>
              <a:t>小区</a:t>
            </a:r>
            <a:r>
              <a:rPr lang="en-US" altLang="zh-CN" sz="2400" i="1" dirty="0">
                <a:solidFill>
                  <a:schemeClr val="accent5"/>
                </a:solidFill>
              </a:rPr>
              <a:t>ID</a:t>
            </a:r>
            <a:r>
              <a:rPr lang="zh-CN" altLang="en-US" sz="2400" dirty="0"/>
              <a:t>）</a:t>
            </a:r>
          </a:p>
          <a:p>
            <a:r>
              <a:rPr lang="zh-CN" altLang="en-US" sz="2400" dirty="0"/>
              <a:t>住户（</a:t>
            </a:r>
            <a:r>
              <a:rPr lang="zh-CN" altLang="en-US" sz="2400" u="sng" dirty="0">
                <a:solidFill>
                  <a:srgbClr val="FF0000"/>
                </a:solidFill>
              </a:rPr>
              <a:t>住户</a:t>
            </a:r>
            <a:r>
              <a:rPr lang="en-US" altLang="zh-CN" sz="2400" u="sng" dirty="0">
                <a:solidFill>
                  <a:srgbClr val="FF0000"/>
                </a:solidFill>
              </a:rPr>
              <a:t>ID</a:t>
            </a:r>
            <a:r>
              <a:rPr lang="zh-CN" altLang="en-US" sz="2400" dirty="0"/>
              <a:t>，住户地址，户主姓名，联系电话，</a:t>
            </a:r>
            <a:r>
              <a:rPr lang="zh-CN" altLang="en-US" sz="2400" i="1" dirty="0">
                <a:solidFill>
                  <a:schemeClr val="accent5"/>
                </a:solidFill>
              </a:rPr>
              <a:t>单元</a:t>
            </a:r>
            <a:r>
              <a:rPr lang="en-US" altLang="zh-CN" sz="2400" i="1" dirty="0">
                <a:solidFill>
                  <a:schemeClr val="accent5"/>
                </a:solidFill>
              </a:rPr>
              <a:t>ID</a:t>
            </a:r>
            <a:r>
              <a:rPr lang="zh-CN" altLang="en-US" sz="2400" dirty="0"/>
              <a:t>，</a:t>
            </a:r>
            <a:r>
              <a:rPr lang="zh-CN" altLang="en-US" sz="2400" i="1" dirty="0">
                <a:solidFill>
                  <a:schemeClr val="accent5"/>
                </a:solidFill>
              </a:rPr>
              <a:t>人员</a:t>
            </a:r>
            <a:r>
              <a:rPr lang="en-US" altLang="zh-CN" sz="2400" i="1" dirty="0">
                <a:solidFill>
                  <a:schemeClr val="accent5"/>
                </a:solidFill>
              </a:rPr>
              <a:t>ID</a:t>
            </a:r>
            <a:r>
              <a:rPr lang="zh-CN" altLang="en-US" sz="2400" dirty="0"/>
              <a:t>，</a:t>
            </a:r>
            <a:r>
              <a:rPr lang="zh-CN" altLang="en-US" sz="2400" i="1" dirty="0">
                <a:solidFill>
                  <a:schemeClr val="accent5"/>
                </a:solidFill>
              </a:rPr>
              <a:t>志愿者</a:t>
            </a:r>
            <a:r>
              <a:rPr lang="en-US" altLang="zh-CN" sz="2400" i="1" dirty="0">
                <a:solidFill>
                  <a:schemeClr val="accent5"/>
                </a:solidFill>
              </a:rPr>
              <a:t>ID</a:t>
            </a:r>
            <a:r>
              <a:rPr lang="zh-CN" altLang="en-US" sz="2400" dirty="0"/>
              <a:t>）</a:t>
            </a:r>
          </a:p>
          <a:p>
            <a:r>
              <a:rPr lang="zh-CN" altLang="en-US" sz="2400" dirty="0"/>
              <a:t>居民（</a:t>
            </a:r>
            <a:r>
              <a:rPr lang="zh-CN" altLang="en-US" sz="2400" u="sng" dirty="0">
                <a:solidFill>
                  <a:srgbClr val="FF0000"/>
                </a:solidFill>
              </a:rPr>
              <a:t>居民身份证号</a:t>
            </a:r>
            <a:r>
              <a:rPr lang="zh-CN" altLang="en-US" sz="2400" dirty="0"/>
              <a:t>，姓名，联系电话，</a:t>
            </a:r>
            <a:r>
              <a:rPr lang="zh-CN" altLang="en-US" sz="2400" i="1" dirty="0">
                <a:solidFill>
                  <a:schemeClr val="accent5"/>
                </a:solidFill>
              </a:rPr>
              <a:t>住户</a:t>
            </a:r>
            <a:r>
              <a:rPr lang="en-US" altLang="zh-CN" sz="2400" i="1" dirty="0">
                <a:solidFill>
                  <a:schemeClr val="accent5"/>
                </a:solidFill>
              </a:rPr>
              <a:t>ID</a:t>
            </a:r>
            <a:r>
              <a:rPr lang="zh-CN" altLang="en-US" sz="2400" dirty="0"/>
              <a:t>）</a:t>
            </a:r>
          </a:p>
          <a:p>
            <a:r>
              <a:rPr lang="zh-CN" altLang="en-US" sz="2400" dirty="0"/>
              <a:t>体温记录（</a:t>
            </a:r>
            <a:r>
              <a:rPr lang="zh-CN" altLang="en-US" sz="2400" u="sng" dirty="0">
                <a:solidFill>
                  <a:srgbClr val="FF0000"/>
                </a:solidFill>
              </a:rPr>
              <a:t>记录</a:t>
            </a:r>
            <a:r>
              <a:rPr lang="en-US" altLang="zh-CN" sz="2400" u="sng" dirty="0">
                <a:solidFill>
                  <a:srgbClr val="FF0000"/>
                </a:solidFill>
              </a:rPr>
              <a:t>ID</a:t>
            </a:r>
            <a:r>
              <a:rPr lang="zh-CN" altLang="en-US" sz="2400" dirty="0"/>
              <a:t>，居民身份证号，记录类型（出入小区、日常测温），记录日期时间）</a:t>
            </a:r>
          </a:p>
          <a:p>
            <a:r>
              <a:rPr lang="zh-CN" altLang="en-US" sz="2400" dirty="0"/>
              <a:t>联络员（</a:t>
            </a:r>
            <a:r>
              <a:rPr lang="zh-CN" altLang="en-US" sz="2400" u="sng" dirty="0">
                <a:solidFill>
                  <a:srgbClr val="FF0000"/>
                </a:solidFill>
              </a:rPr>
              <a:t>联络员</a:t>
            </a:r>
            <a:r>
              <a:rPr lang="en-US" altLang="zh-CN" sz="2400" u="sng" dirty="0">
                <a:solidFill>
                  <a:srgbClr val="FF0000"/>
                </a:solidFill>
              </a:rPr>
              <a:t>ID</a:t>
            </a:r>
            <a:r>
              <a:rPr lang="zh-CN" altLang="en-US" sz="2400" dirty="0"/>
              <a:t>，联络员姓名，联系电话）</a:t>
            </a:r>
          </a:p>
          <a:p>
            <a:r>
              <a:rPr lang="zh-CN" altLang="en-US" sz="2400" dirty="0"/>
              <a:t>管理（</a:t>
            </a:r>
            <a:r>
              <a:rPr lang="zh-CN" altLang="en-US" sz="2400" u="sng" dirty="0">
                <a:solidFill>
                  <a:srgbClr val="FF0000"/>
                </a:solidFill>
              </a:rPr>
              <a:t>单元</a:t>
            </a:r>
            <a:r>
              <a:rPr lang="en-US" altLang="zh-CN" sz="2400" u="sng" dirty="0">
                <a:solidFill>
                  <a:srgbClr val="FF0000"/>
                </a:solidFill>
              </a:rPr>
              <a:t>ID</a:t>
            </a:r>
            <a:r>
              <a:rPr lang="zh-CN" altLang="en-US" sz="2400" u="sng" dirty="0">
                <a:solidFill>
                  <a:srgbClr val="FF0000"/>
                </a:solidFill>
              </a:rPr>
              <a:t>，联络员</a:t>
            </a:r>
            <a:r>
              <a:rPr lang="en-US" altLang="zh-CN" sz="2400" u="sng" dirty="0">
                <a:solidFill>
                  <a:srgbClr val="FF0000"/>
                </a:solidFill>
              </a:rPr>
              <a:t>ID</a:t>
            </a:r>
            <a:r>
              <a:rPr lang="zh-CN" altLang="en-US" sz="2400" dirty="0"/>
              <a:t>）（两个字段同时也为外码）</a:t>
            </a:r>
          </a:p>
          <a:p>
            <a:r>
              <a:rPr lang="zh-CN" altLang="en-US" sz="2400" dirty="0"/>
              <a:t>下沉干部（</a:t>
            </a:r>
            <a:r>
              <a:rPr lang="zh-CN" altLang="en-US" sz="2400" u="sng" dirty="0">
                <a:solidFill>
                  <a:srgbClr val="FF0000"/>
                </a:solidFill>
              </a:rPr>
              <a:t>干部</a:t>
            </a:r>
            <a:r>
              <a:rPr lang="en-US" altLang="zh-CN" sz="2400" u="sng" dirty="0">
                <a:solidFill>
                  <a:srgbClr val="FF0000"/>
                </a:solidFill>
              </a:rPr>
              <a:t>ID</a:t>
            </a:r>
            <a:r>
              <a:rPr lang="zh-CN" altLang="en-US" sz="2400" dirty="0"/>
              <a:t>，干部姓名，</a:t>
            </a:r>
            <a:r>
              <a:rPr lang="zh-CN" altLang="en-US" sz="2400" i="1" dirty="0">
                <a:solidFill>
                  <a:schemeClr val="accent5"/>
                </a:solidFill>
              </a:rPr>
              <a:t>联络员</a:t>
            </a:r>
            <a:r>
              <a:rPr lang="en-US" altLang="zh-CN" sz="2400" i="1" dirty="0">
                <a:solidFill>
                  <a:schemeClr val="accent5"/>
                </a:solidFill>
              </a:rPr>
              <a:t>ID</a:t>
            </a:r>
            <a:r>
              <a:rPr lang="zh-CN" altLang="en-US" sz="2400" dirty="0"/>
              <a:t>）</a:t>
            </a:r>
          </a:p>
          <a:p>
            <a:r>
              <a:rPr lang="zh-CN" altLang="en-US" sz="2400" dirty="0"/>
              <a:t>工作人员（</a:t>
            </a:r>
            <a:r>
              <a:rPr lang="zh-CN" altLang="en-US" sz="2400" u="sng" dirty="0">
                <a:solidFill>
                  <a:srgbClr val="FF0000"/>
                </a:solidFill>
              </a:rPr>
              <a:t>人员</a:t>
            </a:r>
            <a:r>
              <a:rPr lang="en-US" altLang="zh-CN" sz="2400" u="sng" dirty="0">
                <a:solidFill>
                  <a:srgbClr val="FF0000"/>
                </a:solidFill>
              </a:rPr>
              <a:t>ID</a:t>
            </a:r>
            <a:r>
              <a:rPr lang="zh-CN" altLang="en-US" sz="2400" dirty="0"/>
              <a:t>，服务部门，联系电话，</a:t>
            </a:r>
            <a:r>
              <a:rPr lang="zh-CN" altLang="en-US" sz="2400" i="1" dirty="0">
                <a:solidFill>
                  <a:schemeClr val="accent5"/>
                </a:solidFill>
              </a:rPr>
              <a:t>联络员</a:t>
            </a:r>
            <a:r>
              <a:rPr lang="en-US" altLang="zh-CN" sz="2400" i="1" dirty="0">
                <a:solidFill>
                  <a:schemeClr val="accent5"/>
                </a:solidFill>
              </a:rPr>
              <a:t>ID</a:t>
            </a:r>
            <a:r>
              <a:rPr lang="zh-CN" altLang="en-US" sz="2400" dirty="0"/>
              <a:t>）</a:t>
            </a:r>
          </a:p>
          <a:p>
            <a:r>
              <a:rPr lang="zh-CN" altLang="en-US" sz="2400" dirty="0"/>
              <a:t>志愿者（</a:t>
            </a:r>
            <a:r>
              <a:rPr lang="zh-CN" altLang="en-US" sz="2400" u="sng" dirty="0">
                <a:solidFill>
                  <a:srgbClr val="FF0000"/>
                </a:solidFill>
              </a:rPr>
              <a:t>志愿者</a:t>
            </a:r>
            <a:r>
              <a:rPr lang="en-US" altLang="zh-CN" sz="2400" u="sng" dirty="0">
                <a:solidFill>
                  <a:srgbClr val="FF0000"/>
                </a:solidFill>
              </a:rPr>
              <a:t>ID</a:t>
            </a:r>
            <a:r>
              <a:rPr lang="zh-CN" altLang="en-US" sz="2400" dirty="0"/>
              <a:t>，志愿者姓名，联系电话</a:t>
            </a:r>
            <a:r>
              <a:rPr lang="zh-CN" altLang="en-US" sz="2400" dirty="0" smtClean="0"/>
              <a:t>）</a:t>
            </a:r>
            <a:endParaRPr lang="zh-CN" altLang="en-US" sz="2400" dirty="0"/>
          </a:p>
        </p:txBody>
      </p:sp>
      <p:sp>
        <p:nvSpPr>
          <p:cNvPr id="4" name="灯片编号占位符 3"/>
          <p:cNvSpPr>
            <a:spLocks noGrp="1"/>
          </p:cNvSpPr>
          <p:nvPr>
            <p:ph type="sldNum" sz="quarter" idx="12"/>
          </p:nvPr>
        </p:nvSpPr>
        <p:spPr>
          <a:xfrm>
            <a:off x="7947956" y="6309320"/>
            <a:ext cx="762000" cy="365125"/>
          </a:xfrm>
        </p:spPr>
        <p:txBody>
          <a:bodyPr/>
          <a:lstStyle/>
          <a:p>
            <a:pPr>
              <a:defRPr/>
            </a:pPr>
            <a:fld id="{7ABAA254-A991-4FF2-A84C-DBBD5BDDF479}" type="slidenum">
              <a:rPr lang="en-US" altLang="zh-CN" smtClean="0"/>
              <a:pPr>
                <a:defRPr/>
              </a:pPr>
              <a:t>63</a:t>
            </a:fld>
            <a:endParaRPr lang="en-US" altLang="zh-CN"/>
          </a:p>
        </p:txBody>
      </p:sp>
    </p:spTree>
    <p:extLst>
      <p:ext uri="{BB962C8B-B14F-4D97-AF65-F5344CB8AC3E}">
        <p14:creationId xmlns:p14="http://schemas.microsoft.com/office/powerpoint/2010/main" val="22552671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慕课讨论题</a:t>
            </a:r>
            <a:endParaRPr lang="zh-CN" altLang="en-US" dirty="0"/>
          </a:p>
        </p:txBody>
      </p:sp>
      <p:sp>
        <p:nvSpPr>
          <p:cNvPr id="3" name="内容占位符 2"/>
          <p:cNvSpPr>
            <a:spLocks noGrp="1"/>
          </p:cNvSpPr>
          <p:nvPr>
            <p:ph idx="1"/>
          </p:nvPr>
        </p:nvSpPr>
        <p:spPr/>
        <p:txBody>
          <a:bodyPr/>
          <a:lstStyle/>
          <a:p>
            <a:r>
              <a:rPr lang="zh-CN" altLang="zh-CN" dirty="0"/>
              <a:t>如何评价一个</a:t>
            </a:r>
            <a:r>
              <a:rPr lang="en-US" altLang="zh-CN" dirty="0"/>
              <a:t>E-R</a:t>
            </a:r>
            <a:r>
              <a:rPr lang="zh-CN" altLang="zh-CN" dirty="0"/>
              <a:t>图设计的好坏</a:t>
            </a:r>
            <a:r>
              <a:rPr lang="zh-CN" altLang="zh-CN" dirty="0" smtClean="0"/>
              <a:t>？</a:t>
            </a:r>
            <a:endParaRPr lang="en-US" altLang="zh-CN" dirty="0" smtClean="0"/>
          </a:p>
          <a:p>
            <a:pPr marL="0" indent="0">
              <a:buNone/>
            </a:pPr>
            <a:r>
              <a:rPr lang="en-US" altLang="zh-CN" sz="2400" smtClean="0"/>
              <a:t>     E-R</a:t>
            </a:r>
            <a:r>
              <a:rPr lang="zh-CN" altLang="zh-CN" sz="2400" dirty="0"/>
              <a:t>图具有较直观的表现形式，是设计人员和需求表分析人员之间沟通的良好工具，如何评价一个</a:t>
            </a:r>
            <a:r>
              <a:rPr lang="en-US" altLang="zh-CN" sz="2400" dirty="0"/>
              <a:t>E-R</a:t>
            </a:r>
            <a:r>
              <a:rPr lang="zh-CN" altLang="zh-CN" sz="2400" dirty="0"/>
              <a:t>图设计的好坏</a:t>
            </a:r>
            <a:r>
              <a:rPr lang="zh-CN" altLang="zh-CN" sz="2400" dirty="0" smtClean="0"/>
              <a:t>？</a:t>
            </a:r>
            <a:endParaRPr lang="en-US" altLang="zh-CN" sz="2400" dirty="0" smtClean="0"/>
          </a:p>
          <a:p>
            <a:r>
              <a:rPr lang="zh-CN" altLang="zh-CN" dirty="0"/>
              <a:t>数据库访问性能与数据库设计之间的问题</a:t>
            </a:r>
            <a:r>
              <a:rPr lang="zh-CN" altLang="zh-CN" dirty="0" smtClean="0"/>
              <a:t>。</a:t>
            </a:r>
            <a:endParaRPr lang="en-US" altLang="zh-CN" dirty="0" smtClean="0"/>
          </a:p>
          <a:p>
            <a:pPr marL="0" indent="0">
              <a:buNone/>
            </a:pPr>
            <a:r>
              <a:rPr lang="en-US" altLang="zh-CN" sz="2400" dirty="0" smtClean="0"/>
              <a:t>     </a:t>
            </a:r>
            <a:r>
              <a:rPr lang="zh-CN" altLang="zh-CN" sz="2400" dirty="0" smtClean="0"/>
              <a:t>如果</a:t>
            </a:r>
            <a:r>
              <a:rPr lang="zh-CN" altLang="zh-CN" sz="2400" dirty="0"/>
              <a:t>一个数据库的访问性能很差，有可能是数据库设计的哪些步骤出了问题？可以考虑哪些优化手段？</a:t>
            </a:r>
            <a:endParaRPr lang="zh-CN" altLang="en-US" sz="2400" dirty="0"/>
          </a:p>
        </p:txBody>
      </p:sp>
      <p:sp>
        <p:nvSpPr>
          <p:cNvPr id="4" name="灯片编号占位符 3"/>
          <p:cNvSpPr>
            <a:spLocks noGrp="1"/>
          </p:cNvSpPr>
          <p:nvPr>
            <p:ph type="sldNum" sz="quarter" idx="12"/>
          </p:nvPr>
        </p:nvSpPr>
        <p:spPr/>
        <p:txBody>
          <a:bodyPr/>
          <a:lstStyle/>
          <a:p>
            <a:pPr>
              <a:defRPr/>
            </a:pPr>
            <a:fld id="{7ABAA254-A991-4FF2-A84C-DBBD5BDDF479}" type="slidenum">
              <a:rPr lang="en-US" altLang="zh-CN" smtClean="0"/>
              <a:pPr>
                <a:defRPr/>
              </a:pPr>
              <a:t>64</a:t>
            </a:fld>
            <a:endParaRPr lang="en-US" altLang="zh-CN"/>
          </a:p>
        </p:txBody>
      </p:sp>
    </p:spTree>
    <p:extLst>
      <p:ext uri="{BB962C8B-B14F-4D97-AF65-F5344CB8AC3E}">
        <p14:creationId xmlns:p14="http://schemas.microsoft.com/office/powerpoint/2010/main" val="642251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39552" y="836712"/>
            <a:ext cx="8064896" cy="3970318"/>
          </a:xfrm>
          <a:prstGeom prst="rect">
            <a:avLst/>
          </a:prstGeom>
          <a:noFill/>
          <a:ln w="9525">
            <a:noFill/>
            <a:miter lim="800000"/>
            <a:headEnd/>
            <a:tailEnd/>
          </a:ln>
        </p:spPr>
        <p:txBody>
          <a:bodyPr wrap="square">
            <a:spAutoFit/>
          </a:bodyPr>
          <a:lstStyle/>
          <a:p>
            <a:pPr>
              <a:lnSpc>
                <a:spcPct val="150000"/>
              </a:lnSpc>
              <a:spcBef>
                <a:spcPct val="20000"/>
              </a:spcBef>
              <a:buClr>
                <a:srgbClr val="FF3300"/>
              </a:buClr>
              <a:buFont typeface="Wingdings" pitchFamily="2" charset="2"/>
              <a:buNone/>
            </a:pPr>
            <a:r>
              <a:rPr lang="zh-CN" altLang="en-US" sz="2800" dirty="0" smtClean="0">
                <a:solidFill>
                  <a:srgbClr val="FF0000"/>
                </a:solidFill>
              </a:rPr>
              <a:t>基于</a:t>
            </a:r>
            <a:r>
              <a:rPr lang="en-US" altLang="zh-CN" sz="2800" dirty="0">
                <a:solidFill>
                  <a:srgbClr val="FF0000"/>
                </a:solidFill>
              </a:rPr>
              <a:t>E-R</a:t>
            </a:r>
            <a:r>
              <a:rPr lang="zh-CN" altLang="en-US" sz="2800" dirty="0">
                <a:solidFill>
                  <a:srgbClr val="FF0000"/>
                </a:solidFill>
              </a:rPr>
              <a:t>模型的数据库设计</a:t>
            </a:r>
            <a:r>
              <a:rPr lang="zh-CN" altLang="en-US" sz="2800" dirty="0" smtClean="0">
                <a:solidFill>
                  <a:srgbClr val="FF0000"/>
                </a:solidFill>
              </a:rPr>
              <a:t>方法</a:t>
            </a:r>
            <a:r>
              <a:rPr lang="en-US" altLang="zh-CN" sz="2800" dirty="0" smtClean="0">
                <a:solidFill>
                  <a:srgbClr val="FF0000"/>
                </a:solidFill>
              </a:rPr>
              <a:t>:</a:t>
            </a:r>
          </a:p>
          <a:p>
            <a:pPr>
              <a:lnSpc>
                <a:spcPct val="150000"/>
              </a:lnSpc>
              <a:spcBef>
                <a:spcPct val="20000"/>
              </a:spcBef>
              <a:buClr>
                <a:srgbClr val="FF3300"/>
              </a:buClr>
              <a:buFont typeface="Wingdings" pitchFamily="2" charset="2"/>
              <a:buNone/>
            </a:pPr>
            <a:r>
              <a:rPr lang="zh-CN" altLang="en-US" sz="2800" dirty="0" smtClean="0"/>
              <a:t>     由</a:t>
            </a:r>
            <a:r>
              <a:rPr lang="en-US" altLang="zh-CN" sz="2800" dirty="0" err="1"/>
              <a:t>P.P.S.chen</a:t>
            </a:r>
            <a:r>
              <a:rPr lang="zh-CN" altLang="en-US" sz="2800" dirty="0"/>
              <a:t>于</a:t>
            </a:r>
            <a:r>
              <a:rPr lang="en-US" altLang="zh-CN" sz="2800" dirty="0"/>
              <a:t>1976</a:t>
            </a:r>
            <a:r>
              <a:rPr lang="zh-CN" altLang="en-US" sz="2800" dirty="0"/>
              <a:t>年提出的数据库设计方法，其基本思想是在需求分析的基础上，用</a:t>
            </a:r>
            <a:r>
              <a:rPr lang="en-US" altLang="zh-CN" sz="2800" dirty="0">
                <a:solidFill>
                  <a:srgbClr val="FF0000"/>
                </a:solidFill>
              </a:rPr>
              <a:t>E-R</a:t>
            </a:r>
            <a:r>
              <a:rPr lang="zh-CN" altLang="en-US" sz="2800" dirty="0">
                <a:solidFill>
                  <a:srgbClr val="FF0000"/>
                </a:solidFill>
              </a:rPr>
              <a:t>（实体</a:t>
            </a:r>
            <a:r>
              <a:rPr lang="en-US" altLang="zh-CN" sz="2800" dirty="0">
                <a:solidFill>
                  <a:srgbClr val="FF0000"/>
                </a:solidFill>
                <a:latin typeface="Times New Roman" pitchFamily="18" charset="0"/>
              </a:rPr>
              <a:t>—</a:t>
            </a:r>
            <a:r>
              <a:rPr lang="zh-CN" altLang="en-US" sz="2800" dirty="0">
                <a:solidFill>
                  <a:srgbClr val="FF0000"/>
                </a:solidFill>
              </a:rPr>
              <a:t>联系）图</a:t>
            </a:r>
            <a:r>
              <a:rPr lang="zh-CN" altLang="en-US" sz="2800" dirty="0"/>
              <a:t>构造一个反映现实世界实体之间联系的</a:t>
            </a:r>
            <a:r>
              <a:rPr lang="zh-CN" altLang="en-US" sz="2800" dirty="0">
                <a:solidFill>
                  <a:srgbClr val="FF0000"/>
                </a:solidFill>
              </a:rPr>
              <a:t>企业模式</a:t>
            </a:r>
            <a:r>
              <a:rPr lang="zh-CN" altLang="en-US" sz="2800" dirty="0"/>
              <a:t>，然后再将此企业模式转换成基于某一特定的</a:t>
            </a:r>
            <a:r>
              <a:rPr lang="en-US" altLang="zh-CN" sz="2800" dirty="0"/>
              <a:t>DBMS</a:t>
            </a:r>
            <a:r>
              <a:rPr lang="zh-CN" altLang="en-US" sz="2800" dirty="0" smtClean="0"/>
              <a:t>的</a:t>
            </a:r>
            <a:r>
              <a:rPr lang="zh-CN" altLang="en-US" sz="2800" dirty="0" smtClean="0">
                <a:solidFill>
                  <a:srgbClr val="FF0000"/>
                </a:solidFill>
              </a:rPr>
              <a:t>模式</a:t>
            </a:r>
            <a:r>
              <a:rPr lang="zh-CN" altLang="en-US" sz="2800" dirty="0"/>
              <a:t>。</a:t>
            </a:r>
            <a:r>
              <a:rPr lang="zh-CN" altLang="en-US" sz="2800" dirty="0">
                <a:latin typeface="宋体" pitchFamily="2" charset="-122"/>
              </a:rPr>
              <a:t>      </a:t>
            </a:r>
          </a:p>
        </p:txBody>
      </p:sp>
      <p:sp>
        <p:nvSpPr>
          <p:cNvPr id="3" name="灯片编号占位符 2"/>
          <p:cNvSpPr>
            <a:spLocks noGrp="1"/>
          </p:cNvSpPr>
          <p:nvPr>
            <p:ph type="sldNum" sz="quarter" idx="12"/>
          </p:nvPr>
        </p:nvSpPr>
        <p:spPr/>
        <p:txBody>
          <a:bodyPr/>
          <a:lstStyle/>
          <a:p>
            <a:pPr>
              <a:defRPr/>
            </a:pPr>
            <a:fld id="{8B77E951-EC56-441A-8115-721C5273D68C}" type="slidenum">
              <a:rPr lang="en-US" altLang="zh-CN"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457200" y="1000124"/>
            <a:ext cx="8229600" cy="4733131"/>
          </a:xfrm>
        </p:spPr>
        <p:txBody>
          <a:bodyPr/>
          <a:lstStyle/>
          <a:p>
            <a:pPr marL="0" indent="0" eaLnBrk="1" hangingPunct="1">
              <a:lnSpc>
                <a:spcPct val="150000"/>
              </a:lnSpc>
              <a:buClr>
                <a:srgbClr val="FF3300"/>
              </a:buClr>
              <a:buFont typeface="Wingdings 2" pitchFamily="18" charset="2"/>
              <a:buNone/>
            </a:pPr>
            <a:r>
              <a:rPr lang="zh-CN" altLang="en-US" sz="2800" dirty="0" smtClean="0">
                <a:solidFill>
                  <a:srgbClr val="FF0000"/>
                </a:solidFill>
                <a:latin typeface="宋体" pitchFamily="2" charset="-122"/>
              </a:rPr>
              <a:t>基于</a:t>
            </a:r>
            <a:r>
              <a:rPr lang="en-US" altLang="zh-CN" sz="2800" dirty="0" smtClean="0">
                <a:solidFill>
                  <a:srgbClr val="FF0000"/>
                </a:solidFill>
                <a:latin typeface="宋体" pitchFamily="2" charset="-122"/>
              </a:rPr>
              <a:t>3NF</a:t>
            </a:r>
            <a:r>
              <a:rPr lang="zh-CN" altLang="en-US" sz="2800" dirty="0" smtClean="0">
                <a:solidFill>
                  <a:srgbClr val="FF0000"/>
                </a:solidFill>
                <a:latin typeface="宋体" pitchFamily="2" charset="-122"/>
              </a:rPr>
              <a:t>的数据库设计方法</a:t>
            </a:r>
            <a:r>
              <a:rPr lang="en-US" altLang="zh-CN" sz="2800" dirty="0" smtClean="0">
                <a:solidFill>
                  <a:srgbClr val="FF0000"/>
                </a:solidFill>
                <a:latin typeface="宋体" pitchFamily="2" charset="-122"/>
              </a:rPr>
              <a:t>:</a:t>
            </a:r>
          </a:p>
          <a:p>
            <a:pPr marL="0" indent="0" eaLnBrk="1" hangingPunct="1">
              <a:lnSpc>
                <a:spcPct val="150000"/>
              </a:lnSpc>
              <a:buClr>
                <a:srgbClr val="FF3300"/>
              </a:buClr>
              <a:buFont typeface="Wingdings 2" pitchFamily="18" charset="2"/>
              <a:buNone/>
            </a:pPr>
            <a:r>
              <a:rPr lang="zh-CN" altLang="en-US" sz="2800" dirty="0" smtClean="0">
                <a:latin typeface="宋体" pitchFamily="2" charset="-122"/>
              </a:rPr>
              <a:t>    由</a:t>
            </a:r>
            <a:r>
              <a:rPr lang="en-US" altLang="zh-CN" sz="2800" dirty="0" err="1" smtClean="0">
                <a:latin typeface="宋体" pitchFamily="2" charset="-122"/>
              </a:rPr>
              <a:t>S</a:t>
            </a:r>
            <a:r>
              <a:rPr lang="en-US" altLang="zh-CN" sz="2800" dirty="0" err="1" smtClean="0">
                <a:latin typeface="Times New Roman" pitchFamily="18" charset="0"/>
              </a:rPr>
              <a:t>·</a:t>
            </a:r>
            <a:r>
              <a:rPr lang="en-US" altLang="zh-CN" sz="2800" dirty="0" err="1" smtClean="0">
                <a:latin typeface="宋体" pitchFamily="2" charset="-122"/>
              </a:rPr>
              <a:t>Atre</a:t>
            </a:r>
            <a:r>
              <a:rPr lang="zh-CN" altLang="en-US" sz="2800" dirty="0" smtClean="0">
                <a:latin typeface="宋体" pitchFamily="2" charset="-122"/>
              </a:rPr>
              <a:t>提出的结构化设计方法，其基本思想是在需求分析的基础上，确定数据库模式中的全部属性和属性间的依赖关系，将它们</a:t>
            </a:r>
            <a:r>
              <a:rPr lang="zh-CN" altLang="en-US" sz="2800" dirty="0" smtClean="0">
                <a:solidFill>
                  <a:srgbClr val="FF0000"/>
                </a:solidFill>
                <a:latin typeface="宋体" pitchFamily="2" charset="-122"/>
              </a:rPr>
              <a:t>组织在一个单一的关系模式中</a:t>
            </a:r>
            <a:r>
              <a:rPr lang="zh-CN" altLang="en-US" sz="2800" dirty="0" smtClean="0">
                <a:latin typeface="宋体" pitchFamily="2" charset="-122"/>
              </a:rPr>
              <a:t>，然后再分析模式中不符合</a:t>
            </a:r>
            <a:r>
              <a:rPr lang="en-US" altLang="zh-CN" sz="2800" dirty="0" smtClean="0">
                <a:latin typeface="宋体" pitchFamily="2" charset="-122"/>
              </a:rPr>
              <a:t>3NF</a:t>
            </a:r>
            <a:r>
              <a:rPr lang="zh-CN" altLang="en-US" sz="2800" dirty="0" smtClean="0">
                <a:latin typeface="宋体" pitchFamily="2" charset="-122"/>
              </a:rPr>
              <a:t>的约束条件，将其</a:t>
            </a:r>
            <a:r>
              <a:rPr lang="zh-CN" altLang="en-US" sz="2800" dirty="0" smtClean="0">
                <a:solidFill>
                  <a:srgbClr val="FF0000"/>
                </a:solidFill>
                <a:latin typeface="宋体" pitchFamily="2" charset="-122"/>
              </a:rPr>
              <a:t>进行投影分解</a:t>
            </a:r>
            <a:r>
              <a:rPr lang="zh-CN" altLang="en-US" sz="2800" dirty="0" smtClean="0">
                <a:latin typeface="宋体" pitchFamily="2" charset="-122"/>
              </a:rPr>
              <a:t>，规范成若干个</a:t>
            </a:r>
            <a:r>
              <a:rPr lang="en-US" altLang="zh-CN" sz="2800" dirty="0" smtClean="0">
                <a:latin typeface="宋体" pitchFamily="2" charset="-122"/>
              </a:rPr>
              <a:t>3NF</a:t>
            </a:r>
            <a:r>
              <a:rPr lang="zh-CN" altLang="en-US" sz="2800" dirty="0" smtClean="0">
                <a:latin typeface="宋体" pitchFamily="2" charset="-122"/>
              </a:rPr>
              <a:t>关系模式的集合。  </a:t>
            </a:r>
          </a:p>
          <a:p>
            <a:pPr marL="0" indent="0" eaLnBrk="1" hangingPunct="1">
              <a:buFont typeface="Wingdings 2" pitchFamily="18" charset="2"/>
              <a:buNone/>
            </a:pPr>
            <a:endParaRPr lang="zh-CN" altLang="en-US" sz="2800" dirty="0" smtClean="0"/>
          </a:p>
        </p:txBody>
      </p:sp>
      <p:sp>
        <p:nvSpPr>
          <p:cNvPr id="3" name="灯片编号占位符 2"/>
          <p:cNvSpPr>
            <a:spLocks noGrp="1"/>
          </p:cNvSpPr>
          <p:nvPr>
            <p:ph type="sldNum" sz="quarter" idx="12"/>
          </p:nvPr>
        </p:nvSpPr>
        <p:spPr/>
        <p:txBody>
          <a:bodyPr/>
          <a:lstStyle/>
          <a:p>
            <a:pPr>
              <a:defRPr/>
            </a:pPr>
            <a:fld id="{87E21DA3-0BE2-4C22-8821-770AEB61DA7F}" type="slidenum">
              <a:rPr lang="en-US" altLang="zh-CN"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457200" y="1000125"/>
            <a:ext cx="8229600" cy="4389438"/>
          </a:xfrm>
        </p:spPr>
        <p:txBody>
          <a:bodyPr/>
          <a:lstStyle/>
          <a:p>
            <a:pPr marL="0" indent="0" algn="just" eaLnBrk="1" hangingPunct="1">
              <a:buClr>
                <a:srgbClr val="FF3300"/>
              </a:buClr>
              <a:buFont typeface="Wingdings 2" pitchFamily="18" charset="2"/>
              <a:buNone/>
            </a:pPr>
            <a:r>
              <a:rPr lang="zh-CN" altLang="en-US" dirty="0" smtClean="0">
                <a:solidFill>
                  <a:srgbClr val="FF0000"/>
                </a:solidFill>
                <a:latin typeface="宋体" pitchFamily="2" charset="-122"/>
              </a:rPr>
              <a:t>基于视图的数据库设计方法</a:t>
            </a:r>
            <a:r>
              <a:rPr lang="en-US" altLang="zh-CN" dirty="0" smtClean="0">
                <a:latin typeface="宋体" pitchFamily="2" charset="-122"/>
              </a:rPr>
              <a:t>:</a:t>
            </a:r>
          </a:p>
          <a:p>
            <a:pPr marL="0" indent="0" algn="just" eaLnBrk="1" hangingPunct="1">
              <a:buClr>
                <a:srgbClr val="FF3300"/>
              </a:buClr>
              <a:buFont typeface="Wingdings 2" pitchFamily="18" charset="2"/>
              <a:buNone/>
            </a:pPr>
            <a:r>
              <a:rPr lang="en-US" altLang="zh-CN" dirty="0">
                <a:latin typeface="宋体" pitchFamily="2" charset="-122"/>
              </a:rPr>
              <a:t> </a:t>
            </a:r>
            <a:r>
              <a:rPr lang="en-US" altLang="zh-CN" dirty="0" smtClean="0">
                <a:latin typeface="宋体" pitchFamily="2" charset="-122"/>
              </a:rPr>
              <a:t>   </a:t>
            </a:r>
            <a:r>
              <a:rPr lang="zh-CN" altLang="en-US" dirty="0" smtClean="0">
                <a:latin typeface="宋体" pitchFamily="2" charset="-122"/>
              </a:rPr>
              <a:t>先从分析各个应用的数据着手，为每个应用建立自己的视图，然后再把这些视图汇总起来合并成整个数据库的概念模式。</a:t>
            </a:r>
            <a:endParaRPr lang="en-US" altLang="zh-CN" dirty="0" smtClean="0">
              <a:latin typeface="宋体" pitchFamily="2" charset="-122"/>
            </a:endParaRPr>
          </a:p>
          <a:p>
            <a:pPr marL="0" indent="0" algn="just" eaLnBrk="1" hangingPunct="1">
              <a:buClr>
                <a:srgbClr val="FF3300"/>
              </a:buClr>
              <a:buFont typeface="Wingdings 2" pitchFamily="18" charset="2"/>
              <a:buNone/>
            </a:pPr>
            <a:endParaRPr lang="zh-CN" altLang="en-US" dirty="0" smtClean="0">
              <a:latin typeface="宋体" pitchFamily="2" charset="-122"/>
            </a:endParaRPr>
          </a:p>
          <a:p>
            <a:pPr marL="0" indent="0" algn="just" eaLnBrk="1" hangingPunct="1">
              <a:buClr>
                <a:srgbClr val="FF3300"/>
              </a:buClr>
              <a:buFont typeface="Wingdings 2" pitchFamily="18" charset="2"/>
              <a:buNone/>
            </a:pPr>
            <a:r>
              <a:rPr lang="zh-CN" altLang="en-US" dirty="0" smtClean="0">
                <a:latin typeface="宋体" pitchFamily="2" charset="-122"/>
              </a:rPr>
              <a:t>    除了以上几种方法外，规范化设计方法还有实体分析法、属性分析法和基于抽象语义的设计方法等。</a:t>
            </a:r>
            <a:endParaRPr lang="zh-CN" altLang="en-US" dirty="0" smtClean="0"/>
          </a:p>
        </p:txBody>
      </p:sp>
      <p:sp>
        <p:nvSpPr>
          <p:cNvPr id="3" name="灯片编号占位符 2"/>
          <p:cNvSpPr>
            <a:spLocks noGrp="1"/>
          </p:cNvSpPr>
          <p:nvPr>
            <p:ph type="sldNum" sz="quarter" idx="12"/>
          </p:nvPr>
        </p:nvSpPr>
        <p:spPr/>
        <p:txBody>
          <a:bodyPr/>
          <a:lstStyle/>
          <a:p>
            <a:pPr>
              <a:defRPr/>
            </a:pPr>
            <a:fld id="{B858DBB5-6383-41E4-AC8A-69A2D2373126}" type="slidenum">
              <a:rPr lang="en-US" altLang="zh-CN" smtClean="0"/>
              <a:pPr>
                <a:defRPr/>
              </a:pPr>
              <a:t>9</a:t>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1574</TotalTime>
  <Words>4189</Words>
  <Application>Microsoft Office PowerPoint</Application>
  <PresentationFormat>全屏显示(4:3)</PresentationFormat>
  <Paragraphs>547</Paragraphs>
  <Slides>64</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64</vt:i4>
      </vt:variant>
    </vt:vector>
  </HeadingPairs>
  <TitlesOfParts>
    <vt:vector size="83" baseType="lpstr">
      <vt:lpstr>黑体</vt:lpstr>
      <vt:lpstr>楷体_GB2312</vt:lpstr>
      <vt:lpstr>隶书</vt:lpstr>
      <vt:lpstr>宋体</vt:lpstr>
      <vt:lpstr>微软雅黑</vt:lpstr>
      <vt:lpstr>Arial</vt:lpstr>
      <vt:lpstr>Calibri</vt:lpstr>
      <vt:lpstr>Constantia</vt:lpstr>
      <vt:lpstr>Symbol</vt:lpstr>
      <vt:lpstr>Times New Roman</vt:lpstr>
      <vt:lpstr>Verdana</vt:lpstr>
      <vt:lpstr>Wingdings</vt:lpstr>
      <vt:lpstr>Wingdings 2</vt:lpstr>
      <vt:lpstr>流畅</vt:lpstr>
      <vt:lpstr>Microsoft Word Picture</vt:lpstr>
      <vt:lpstr>Flash Document</vt:lpstr>
      <vt:lpstr>Picture2</vt:lpstr>
      <vt:lpstr>Picture</vt:lpstr>
      <vt:lpstr>Visio</vt:lpstr>
      <vt:lpstr>第7章 数据库设计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需求说明文档（部分举例）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数据库设计案例-社区疫情防控</vt:lpstr>
      <vt:lpstr>数据库设计案例-社区疫情防控</vt:lpstr>
      <vt:lpstr>数据库设计案例-社区疫情防控</vt:lpstr>
      <vt:lpstr>慕课讨论题</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panpp</cp:lastModifiedBy>
  <cp:revision>258</cp:revision>
  <dcterms:created xsi:type="dcterms:W3CDTF">2005-04-03T15:23:13Z</dcterms:created>
  <dcterms:modified xsi:type="dcterms:W3CDTF">2021-05-24T01:37:09Z</dcterms:modified>
</cp:coreProperties>
</file>