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2"/>
  </p:notesMasterIdLst>
  <p:sldIdLst>
    <p:sldId id="256" r:id="rId2"/>
    <p:sldId id="266" r:id="rId3"/>
    <p:sldId id="288" r:id="rId4"/>
    <p:sldId id="277" r:id="rId5"/>
    <p:sldId id="287" r:id="rId6"/>
    <p:sldId id="289" r:id="rId7"/>
    <p:sldId id="265" r:id="rId8"/>
    <p:sldId id="276" r:id="rId9"/>
    <p:sldId id="257" r:id="rId10"/>
    <p:sldId id="258" r:id="rId11"/>
    <p:sldId id="259" r:id="rId12"/>
    <p:sldId id="260" r:id="rId13"/>
    <p:sldId id="267" r:id="rId14"/>
    <p:sldId id="261" r:id="rId15"/>
    <p:sldId id="294" r:id="rId16"/>
    <p:sldId id="295" r:id="rId17"/>
    <p:sldId id="296" r:id="rId18"/>
    <p:sldId id="297" r:id="rId19"/>
    <p:sldId id="290" r:id="rId20"/>
    <p:sldId id="262" r:id="rId21"/>
    <p:sldId id="263" r:id="rId22"/>
    <p:sldId id="278" r:id="rId23"/>
    <p:sldId id="279" r:id="rId24"/>
    <p:sldId id="280" r:id="rId25"/>
    <p:sldId id="283" r:id="rId26"/>
    <p:sldId id="282" r:id="rId27"/>
    <p:sldId id="268" r:id="rId28"/>
    <p:sldId id="269" r:id="rId29"/>
    <p:sldId id="270" r:id="rId30"/>
    <p:sldId id="272" r:id="rId31"/>
    <p:sldId id="275" r:id="rId32"/>
    <p:sldId id="271" r:id="rId33"/>
    <p:sldId id="273" r:id="rId34"/>
    <p:sldId id="264" r:id="rId35"/>
    <p:sldId id="286" r:id="rId36"/>
    <p:sldId id="274" r:id="rId37"/>
    <p:sldId id="285" r:id="rId38"/>
    <p:sldId id="284" r:id="rId39"/>
    <p:sldId id="292" r:id="rId40"/>
    <p:sldId id="291" r:id="rId41"/>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EED8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8993" autoAdjust="0"/>
  </p:normalViewPr>
  <p:slideViewPr>
    <p:cSldViewPr>
      <p:cViewPr varScale="1">
        <p:scale>
          <a:sx n="54" d="100"/>
          <a:sy n="54" d="100"/>
        </p:scale>
        <p:origin x="178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C1BD392-4F8B-4A9F-A2F6-8948CEEED01B}" type="slidenum">
              <a:rPr lang="zh-CN" altLang="en-US"/>
              <a:pPr>
                <a:defRPr/>
              </a:pPr>
              <a:t>‹#›</a:t>
            </a:fld>
            <a:endParaRPr lang="en-US" altLang="zh-CN"/>
          </a:p>
        </p:txBody>
      </p:sp>
    </p:spTree>
    <p:extLst>
      <p:ext uri="{BB962C8B-B14F-4D97-AF65-F5344CB8AC3E}">
        <p14:creationId xmlns:p14="http://schemas.microsoft.com/office/powerpoint/2010/main" val="13680918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图片链接：</a:t>
            </a:r>
            <a:r>
              <a:rPr lang="en-US" altLang="zh-CN" dirty="0" smtClean="0"/>
              <a:t>https://blog.csdn.net/qq_38258510/article/details/105974908</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14</a:t>
            </a:fld>
            <a:endParaRPr lang="en-US" altLang="zh-CN"/>
          </a:p>
        </p:txBody>
      </p:sp>
    </p:spTree>
    <p:extLst>
      <p:ext uri="{BB962C8B-B14F-4D97-AF65-F5344CB8AC3E}">
        <p14:creationId xmlns:p14="http://schemas.microsoft.com/office/powerpoint/2010/main" val="1567779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图片链接：</a:t>
            </a:r>
            <a:r>
              <a:rPr lang="en-US" altLang="zh-CN" dirty="0" smtClean="0"/>
              <a:t>https://blog.csdn.net/qq_38258510/article/details/105974908</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15</a:t>
            </a:fld>
            <a:endParaRPr lang="en-US" altLang="zh-CN"/>
          </a:p>
        </p:txBody>
      </p:sp>
    </p:spTree>
    <p:extLst>
      <p:ext uri="{BB962C8B-B14F-4D97-AF65-F5344CB8AC3E}">
        <p14:creationId xmlns:p14="http://schemas.microsoft.com/office/powerpoint/2010/main" val="2517690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图片链接：</a:t>
            </a:r>
            <a:r>
              <a:rPr lang="en-US" altLang="zh-CN" dirty="0" smtClean="0"/>
              <a:t>https://blog.csdn.net/qq_38258510/article/details/105974908</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16</a:t>
            </a:fld>
            <a:endParaRPr lang="en-US" altLang="zh-CN"/>
          </a:p>
        </p:txBody>
      </p:sp>
    </p:spTree>
    <p:extLst>
      <p:ext uri="{BB962C8B-B14F-4D97-AF65-F5344CB8AC3E}">
        <p14:creationId xmlns:p14="http://schemas.microsoft.com/office/powerpoint/2010/main" val="294283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图片链接：</a:t>
            </a:r>
            <a:r>
              <a:rPr lang="en-US" altLang="zh-CN" dirty="0" smtClean="0"/>
              <a:t>https://blog.csdn.net/qq_38258510/article/details/105974908</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17</a:t>
            </a:fld>
            <a:endParaRPr lang="en-US" altLang="zh-CN"/>
          </a:p>
        </p:txBody>
      </p:sp>
    </p:spTree>
    <p:extLst>
      <p:ext uri="{BB962C8B-B14F-4D97-AF65-F5344CB8AC3E}">
        <p14:creationId xmlns:p14="http://schemas.microsoft.com/office/powerpoint/2010/main" val="149029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图片链接：</a:t>
            </a:r>
            <a:r>
              <a:rPr lang="en-US" altLang="zh-CN" dirty="0" smtClean="0"/>
              <a:t>https://blog.csdn.net/qq_38258510/article/details/105974908</a:t>
            </a:r>
            <a:endParaRPr lang="zh-CN" altLang="en-US" dirty="0" smtClean="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18</a:t>
            </a:fld>
            <a:endParaRPr lang="en-US" altLang="zh-CN"/>
          </a:p>
        </p:txBody>
      </p:sp>
    </p:spTree>
    <p:extLst>
      <p:ext uri="{BB962C8B-B14F-4D97-AF65-F5344CB8AC3E}">
        <p14:creationId xmlns:p14="http://schemas.microsoft.com/office/powerpoint/2010/main" val="3097159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以疫情期间在火车上发现新冠检测呈阳性的乘客为例，若按照列存储的方式，那么客户号</a:t>
            </a:r>
            <a:r>
              <a:rPr lang="en-US" altLang="zh-CN" dirty="0" err="1" smtClean="0"/>
              <a:t>Cust_no</a:t>
            </a:r>
            <a:r>
              <a:rPr lang="zh-CN" altLang="en-US" dirty="0" smtClean="0"/>
              <a:t>这一列的数据便会被存储在一起，通过乘客号码可以找到所有潜在地被感染人群，对其</a:t>
            </a:r>
            <a:r>
              <a:rPr lang="zh-CN" altLang="en-US" sz="1200" dirty="0" smtClean="0"/>
              <a:t>进行核酸检测、隔离等措施，尽可能减少对社会危害。列存储之所以高效，是</a:t>
            </a:r>
            <a:r>
              <a:rPr lang="zh-CN" altLang="en-US" dirty="0" smtClean="0"/>
              <a:t>因为相关数据可以一次性地被读取出来，而不是先对整行进行读取后再丢弃掉不需要的列。</a:t>
            </a:r>
          </a:p>
          <a:p>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39</a:t>
            </a:fld>
            <a:endParaRPr lang="en-US" altLang="zh-CN"/>
          </a:p>
        </p:txBody>
      </p:sp>
    </p:spTree>
    <p:extLst>
      <p:ext uri="{BB962C8B-B14F-4D97-AF65-F5344CB8AC3E}">
        <p14:creationId xmlns:p14="http://schemas.microsoft.com/office/powerpoint/2010/main" val="1349672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6850B737-CFE5-4081-B87F-25C39B7293DA}" type="slidenum">
              <a:rPr lang="zh-CN" altLang="en-US"/>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853D9F1F-B3C3-4E07-9EBC-49C7D0FC3322}"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C4832FE6-4E2B-4DA9-AAB3-CFFA47254464}"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en-US" dirty="0"/>
          </a:p>
        </p:txBody>
      </p:sp>
      <p:sp>
        <p:nvSpPr>
          <p:cNvPr id="3" name="内容占位符 2"/>
          <p:cNvSpPr>
            <a:spLocks noGrp="1"/>
          </p:cNvSpPr>
          <p:nvPr>
            <p:ph idx="1"/>
          </p:nvPr>
        </p:nvSpPr>
        <p:spPr/>
        <p:txBody>
          <a:bodyPr/>
          <a:lstStyle>
            <a:lvl1pPr marL="0" indent="0">
              <a:buNone/>
              <a:defRPr baseline="0">
                <a:latin typeface="Verdana" pitchFamily="34" charset="0"/>
              </a:defRPr>
            </a:lvl1pPr>
            <a:lvl2pPr>
              <a:buNone/>
              <a:defRPr baseline="0">
                <a:latin typeface="Verdana" pitchFamily="34" charset="0"/>
              </a:defRPr>
            </a:lvl2pPr>
            <a:lvl3pPr>
              <a:buNone/>
              <a:defRPr baseline="0">
                <a:latin typeface="Verdana" pitchFamily="34" charset="0"/>
              </a:defRPr>
            </a:lvl3pPr>
            <a:lvl4pPr>
              <a:buNone/>
              <a:defRPr baseline="0">
                <a:latin typeface="Verdana" pitchFamily="34" charset="0"/>
              </a:defRPr>
            </a:lvl4pPr>
            <a:lvl5pPr>
              <a:buNone/>
              <a:defRPr baseline="0">
                <a:latin typeface="Verdana"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BB73D17-BC85-45FA-9188-AEF243BC8FD2}" type="slidenum">
              <a:rPr lang="zh-CN" altLang="en-US"/>
              <a:pPr>
                <a:defRPr/>
              </a:pPr>
              <a:t>‹#›</a:t>
            </a:fld>
            <a:endParaRPr lang="en-US" altLang="zh-CN"/>
          </a:p>
        </p:txBody>
      </p:sp>
      <p:sp>
        <p:nvSpPr>
          <p:cNvPr id="7" name="TextBox 6"/>
          <p:cNvSpPr txBox="1"/>
          <p:nvPr userDrawn="1"/>
        </p:nvSpPr>
        <p:spPr>
          <a:xfrm>
            <a:off x="5364088" y="38672"/>
            <a:ext cx="3705245" cy="461665"/>
          </a:xfrm>
          <a:prstGeom prst="rect">
            <a:avLst/>
          </a:prstGeom>
          <a:noFill/>
        </p:spPr>
        <p:txBody>
          <a:bodyPr wrap="none" rtlCol="0">
            <a:spAutoFit/>
          </a:bodyPr>
          <a:lstStyle/>
          <a:p>
            <a:r>
              <a:rPr lang="en-US" altLang="zh-CN" i="1" dirty="0" smtClean="0">
                <a:solidFill>
                  <a:schemeClr val="tx2">
                    <a:lumMod val="40000"/>
                    <a:lumOff val="60000"/>
                  </a:schemeClr>
                </a:solidFill>
                <a:effectLst>
                  <a:outerShdw blurRad="38100" dist="38100" dir="2700000" algn="tl">
                    <a:srgbClr val="000000">
                      <a:alpha val="43137"/>
                    </a:srgbClr>
                  </a:outerShdw>
                </a:effectLst>
              </a:rPr>
              <a:t>HUST-CS      PANPENG</a:t>
            </a:r>
            <a:endParaRPr lang="zh-CN" altLang="en-US" i="1" dirty="0">
              <a:solidFill>
                <a:schemeClr val="tx2">
                  <a:lumMod val="40000"/>
                  <a:lumOff val="6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5EC95C3-D9FD-4E37-A470-07E19BAD8446}" type="slidenum">
              <a:rPr lang="zh-CN" altLang="en-US"/>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8FBCB38-679C-48D4-9D6F-99CF57FB2499}"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88FC4F99-75E0-428D-AF8F-0F4ED0C1CE95}"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DE091AB0-BB8B-4B93-A4EE-06966F4E63C3}"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8B143BE3-1044-4DAC-B965-3803392DBF80}" type="slidenum">
              <a:rPr lang="zh-CN" altLang="en-US"/>
              <a:pPr>
                <a:defRPr/>
              </a:pPr>
              <a:t>‹#›</a:t>
            </a:fld>
            <a:endParaRPr lang="en-US" altLang="zh-CN"/>
          </a:p>
        </p:txBody>
      </p:sp>
      <p:sp>
        <p:nvSpPr>
          <p:cNvPr id="5" name="TextBox 4"/>
          <p:cNvSpPr txBox="1"/>
          <p:nvPr userDrawn="1"/>
        </p:nvSpPr>
        <p:spPr>
          <a:xfrm>
            <a:off x="5364088" y="38672"/>
            <a:ext cx="3705245" cy="461665"/>
          </a:xfrm>
          <a:prstGeom prst="rect">
            <a:avLst/>
          </a:prstGeom>
          <a:noFill/>
        </p:spPr>
        <p:txBody>
          <a:bodyPr wrap="none" rtlCol="0">
            <a:spAutoFit/>
          </a:bodyPr>
          <a:lstStyle/>
          <a:p>
            <a:r>
              <a:rPr lang="en-US" altLang="zh-CN" i="1" dirty="0" smtClean="0">
                <a:solidFill>
                  <a:schemeClr val="tx2">
                    <a:lumMod val="40000"/>
                    <a:lumOff val="60000"/>
                  </a:schemeClr>
                </a:solidFill>
                <a:effectLst>
                  <a:outerShdw blurRad="38100" dist="38100" dir="2700000" algn="tl">
                    <a:srgbClr val="000000">
                      <a:alpha val="43137"/>
                    </a:srgbClr>
                  </a:outerShdw>
                </a:effectLst>
              </a:rPr>
              <a:t>HUST-CS      PANPENG</a:t>
            </a:r>
            <a:endParaRPr lang="zh-CN" altLang="en-US" i="1" dirty="0">
              <a:solidFill>
                <a:schemeClr val="tx2">
                  <a:lumMod val="40000"/>
                  <a:lumOff val="6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A7AB625E-6EB1-44BE-AADC-B312D9D15238}"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59C2B612-6BFF-4DAF-B4A4-CD4953F0952B}"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smtClean="0"/>
              <a:t>单击此处编辑母版标题样式</a:t>
            </a:r>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061D19D0-7982-4387-A5AF-E58A9F4AC33F}" type="slidenum">
              <a:rPr lang="zh-CN" altLang="en-US"/>
              <a:pPr>
                <a:defRPr/>
              </a:pPr>
              <a:t>‹#›</a:t>
            </a:fld>
            <a:endParaRPr lang="en-US" altLang="zh-CN"/>
          </a:p>
        </p:txBody>
      </p:sp>
      <p:grpSp>
        <p:nvGrpSpPr>
          <p:cNvPr id="103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65" r:id="rId2"/>
    <p:sldLayoutId id="2147483674" r:id="rId3"/>
    <p:sldLayoutId id="2147483666" r:id="rId4"/>
    <p:sldLayoutId id="2147483667" r:id="rId5"/>
    <p:sldLayoutId id="2147483668" r:id="rId6"/>
    <p:sldLayoutId id="2147483669" r:id="rId7"/>
    <p:sldLayoutId id="2147483670" r:id="rId8"/>
    <p:sldLayoutId id="2147483675" r:id="rId9"/>
    <p:sldLayoutId id="2147483671" r:id="rId10"/>
    <p:sldLayoutId id="2147483672"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304800" y="619125"/>
            <a:ext cx="8162925" cy="762000"/>
          </a:xfrm>
        </p:spPr>
        <p:txBody>
          <a:bodyPr>
            <a:normAutofit fontScale="90000"/>
          </a:bodyPr>
          <a:lstStyle/>
          <a:p>
            <a:pPr eaLnBrk="1" fontAlgn="auto" hangingPunct="1">
              <a:spcAft>
                <a:spcPts val="0"/>
              </a:spcAft>
              <a:defRPr/>
            </a:pPr>
            <a:r>
              <a:rPr lang="zh-CN" altLang="en-US" dirty="0">
                <a:effectLst>
                  <a:outerShdw blurRad="38100" dist="38100" dir="2700000" algn="tl">
                    <a:srgbClr val="000000">
                      <a:alpha val="43137"/>
                    </a:srgbClr>
                  </a:outerShdw>
                </a:effectLst>
                <a:latin typeface="隶书" pitchFamily="49" charset="-122"/>
              </a:rPr>
              <a:t>第</a:t>
            </a:r>
            <a:r>
              <a:rPr lang="en-US" altLang="zh-CN" dirty="0">
                <a:effectLst>
                  <a:outerShdw blurRad="38100" dist="38100" dir="2700000" algn="tl">
                    <a:srgbClr val="000000">
                      <a:alpha val="43137"/>
                    </a:srgbClr>
                  </a:outerShdw>
                </a:effectLst>
                <a:latin typeface="Verdana" pitchFamily="34" charset="0"/>
                <a:ea typeface="Verdana" pitchFamily="34" charset="0"/>
                <a:cs typeface="Verdana" pitchFamily="34" charset="0"/>
              </a:rPr>
              <a:t>9</a:t>
            </a:r>
            <a:r>
              <a:rPr lang="zh-CN" altLang="en-US" dirty="0">
                <a:effectLst>
                  <a:outerShdw blurRad="38100" dist="38100" dir="2700000" algn="tl">
                    <a:srgbClr val="000000">
                      <a:alpha val="43137"/>
                    </a:srgbClr>
                  </a:outerShdw>
                </a:effectLst>
                <a:latin typeface="隶书" pitchFamily="49" charset="-122"/>
              </a:rPr>
              <a:t>章 关系查询处理和查询优化</a:t>
            </a:r>
          </a:p>
        </p:txBody>
      </p:sp>
      <p:sp>
        <p:nvSpPr>
          <p:cNvPr id="14338" name="Rectangle 3"/>
          <p:cNvSpPr>
            <a:spLocks noGrp="1" noChangeArrowheads="1"/>
          </p:cNvSpPr>
          <p:nvPr>
            <p:ph idx="1"/>
          </p:nvPr>
        </p:nvSpPr>
        <p:spPr>
          <a:xfrm>
            <a:off x="323850" y="1676400"/>
            <a:ext cx="8534400" cy="4920952"/>
          </a:xfrm>
        </p:spPr>
        <p:txBody>
          <a:bodyPr/>
          <a:lstStyle/>
          <a:p>
            <a:pPr eaLnBrk="1" hangingPunct="1">
              <a:spcBef>
                <a:spcPct val="0"/>
              </a:spcBef>
              <a:buClrTx/>
              <a:buSzTx/>
              <a:buFontTx/>
              <a:buNone/>
            </a:pPr>
            <a:r>
              <a:rPr lang="en-US" altLang="zh-CN" sz="2800" b="1" dirty="0" smtClean="0">
                <a:latin typeface="Arial" charset="0"/>
                <a:cs typeface="Arial" charset="0"/>
              </a:rPr>
              <a:t>9.1  </a:t>
            </a:r>
            <a:r>
              <a:rPr lang="zh-CN" altLang="en-US" sz="2800" b="1" dirty="0">
                <a:latin typeface="Arial" charset="0"/>
                <a:cs typeface="Arial" charset="0"/>
              </a:rPr>
              <a:t>问题的提出</a:t>
            </a:r>
          </a:p>
          <a:p>
            <a:pPr eaLnBrk="1" hangingPunct="1">
              <a:spcBef>
                <a:spcPct val="0"/>
              </a:spcBef>
              <a:buClrTx/>
              <a:buSzTx/>
              <a:buFontTx/>
              <a:buNone/>
            </a:pPr>
            <a:r>
              <a:rPr lang="zh-CN" altLang="en-US" sz="2800" dirty="0" smtClean="0">
                <a:latin typeface="Times New Roman" pitchFamily="18" charset="0"/>
              </a:rPr>
              <a:t>        非过程化，无需显示指明存取路经。</a:t>
            </a:r>
          </a:p>
        </p:txBody>
      </p:sp>
      <p:sp>
        <p:nvSpPr>
          <p:cNvPr id="4" name="灯片编号占位符 3"/>
          <p:cNvSpPr>
            <a:spLocks noGrp="1"/>
          </p:cNvSpPr>
          <p:nvPr>
            <p:ph type="sldNum" sz="quarter" idx="12"/>
          </p:nvPr>
        </p:nvSpPr>
        <p:spPr/>
        <p:txBody>
          <a:bodyPr/>
          <a:lstStyle/>
          <a:p>
            <a:pPr>
              <a:defRPr/>
            </a:pPr>
            <a:fld id="{699A6364-3AC0-4DFC-8D8B-CA44987122C3}" type="slidenum">
              <a:rPr lang="zh-CN" altLang="en-US" smtClean="0"/>
              <a:pPr>
                <a:defRPr/>
              </a:pPr>
              <a:t>1</a:t>
            </a:fld>
            <a:endParaRPr lang="en-US" altLang="zh-CN"/>
          </a:p>
        </p:txBody>
      </p:sp>
      <p:sp>
        <p:nvSpPr>
          <p:cNvPr id="2" name="圆角矩形标注 1"/>
          <p:cNvSpPr/>
          <p:nvPr/>
        </p:nvSpPr>
        <p:spPr>
          <a:xfrm>
            <a:off x="323528" y="3068960"/>
            <a:ext cx="4248472" cy="1440160"/>
          </a:xfrm>
          <a:prstGeom prst="wedgeRoundRectCallout">
            <a:avLst>
              <a:gd name="adj1" fmla="val -10744"/>
              <a:gd name="adj2" fmla="val -823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t>数据的处理说到底还是有先后顺序和过程的，</a:t>
            </a:r>
            <a:r>
              <a:rPr lang="zh-CN" altLang="en-US" dirty="0" smtClean="0">
                <a:solidFill>
                  <a:srgbClr val="FF0000"/>
                </a:solidFill>
              </a:rPr>
              <a:t>非过程化</a:t>
            </a:r>
            <a:r>
              <a:rPr lang="zh-CN" altLang="en-US" dirty="0" smtClean="0"/>
              <a:t>只是用户层面使用数据操纵语言的一种</a:t>
            </a:r>
            <a:r>
              <a:rPr lang="zh-CN" altLang="en-US" dirty="0" smtClean="0">
                <a:solidFill>
                  <a:srgbClr val="FF0000"/>
                </a:solidFill>
              </a:rPr>
              <a:t>“用户体验”</a:t>
            </a:r>
            <a:endParaRPr lang="zh-CN" altLang="en-US" dirty="0">
              <a:solidFill>
                <a:srgbClr val="FF0000"/>
              </a:solidFill>
            </a:endParaRPr>
          </a:p>
        </p:txBody>
      </p:sp>
      <p:sp>
        <p:nvSpPr>
          <p:cNvPr id="6" name="圆角矩形标注 5"/>
          <p:cNvSpPr/>
          <p:nvPr/>
        </p:nvSpPr>
        <p:spPr>
          <a:xfrm>
            <a:off x="4139952" y="4149080"/>
            <a:ext cx="4680520" cy="2304256"/>
          </a:xfrm>
          <a:prstGeom prst="wedgeRoundRectCallout">
            <a:avLst>
              <a:gd name="adj1" fmla="val -26521"/>
              <a:gd name="adj2" fmla="val -11832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t>从非过程化的“用户体验”到实际的操作处理过程（例如两个集合并运算，是先读</a:t>
            </a:r>
            <a:r>
              <a:rPr lang="en-US" altLang="zh-CN" dirty="0" smtClean="0">
                <a:latin typeface="Times New Roman" panose="02020603050405020304" pitchFamily="18" charset="0"/>
                <a:cs typeface="Times New Roman" panose="02020603050405020304" pitchFamily="18" charset="0"/>
              </a:rPr>
              <a:t>R1</a:t>
            </a:r>
            <a:r>
              <a:rPr lang="zh-CN" altLang="en-US" dirty="0" smtClean="0"/>
              <a:t>集合还是先读</a:t>
            </a:r>
            <a:r>
              <a:rPr lang="en-US" altLang="zh-CN" dirty="0">
                <a:latin typeface="Times New Roman" panose="02020603050405020304" pitchFamily="18" charset="0"/>
                <a:cs typeface="Times New Roman" panose="02020603050405020304" pitchFamily="18" charset="0"/>
              </a:rPr>
              <a:t>R2</a:t>
            </a:r>
            <a:r>
              <a:rPr lang="zh-CN" altLang="en-US" dirty="0" smtClean="0"/>
              <a:t>集合就涉及到过程），如何选择的任务留给了</a:t>
            </a:r>
            <a:r>
              <a:rPr lang="en-US" altLang="zh-CN" dirty="0" smtClean="0"/>
              <a:t>DBMS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idx="1"/>
          </p:nvPr>
        </p:nvSpPr>
        <p:spPr>
          <a:xfrm>
            <a:off x="381000" y="928688"/>
            <a:ext cx="8458200" cy="4176712"/>
          </a:xfrm>
        </p:spPr>
        <p:txBody>
          <a:bodyPr/>
          <a:lstStyle/>
          <a:p>
            <a:pPr eaLnBrk="1" hangingPunct="1">
              <a:spcBef>
                <a:spcPct val="50000"/>
              </a:spcBef>
              <a:buClr>
                <a:schemeClr val="tx2"/>
              </a:buClr>
              <a:buSzPct val="90000"/>
              <a:buFont typeface="Wingdings" pitchFamily="2" charset="2"/>
              <a:buNone/>
            </a:pPr>
            <a:r>
              <a:rPr lang="zh-CN" altLang="en-US" sz="2400" dirty="0" smtClean="0">
                <a:latin typeface="宋体" pitchFamily="2" charset="-122"/>
              </a:rPr>
              <a:t>2．作选择</a:t>
            </a:r>
            <a:r>
              <a:rPr lang="en-US" altLang="zh-CN" sz="2400" dirty="0" smtClean="0">
                <a:latin typeface="宋体" pitchFamily="2" charset="-122"/>
              </a:rPr>
              <a:t>σ</a:t>
            </a:r>
          </a:p>
          <a:p>
            <a:pPr eaLnBrk="1" hangingPunct="1">
              <a:spcBef>
                <a:spcPct val="50000"/>
              </a:spcBef>
              <a:buClr>
                <a:schemeClr val="tx2"/>
              </a:buClr>
              <a:buSzPct val="90000"/>
              <a:buFont typeface="Wingdings" pitchFamily="2" charset="2"/>
              <a:buNone/>
            </a:pPr>
            <a:r>
              <a:rPr lang="en-US" altLang="zh-CN" sz="2400" dirty="0" smtClean="0">
                <a:latin typeface="宋体" pitchFamily="2" charset="-122"/>
              </a:rPr>
              <a:t>    </a:t>
            </a:r>
            <a:r>
              <a:rPr lang="zh-CN" altLang="en-US" sz="2400" dirty="0" smtClean="0">
                <a:latin typeface="宋体" pitchFamily="2" charset="-122"/>
              </a:rPr>
              <a:t>依次</a:t>
            </a:r>
            <a:r>
              <a:rPr lang="zh-CN" altLang="en-US" sz="2400" dirty="0" smtClean="0">
                <a:solidFill>
                  <a:srgbClr val="FF0000"/>
                </a:solidFill>
                <a:latin typeface="宋体" pitchFamily="2" charset="-122"/>
              </a:rPr>
              <a:t>读入笛卡尔积连串后的结果</a:t>
            </a:r>
            <a:r>
              <a:rPr lang="zh-CN" altLang="en-US" sz="2400" dirty="0" smtClean="0">
                <a:latin typeface="宋体" pitchFamily="2" charset="-122"/>
              </a:rPr>
              <a:t>，选择满足条件的记录，假定内存处理时间忽略不计，则读取中间结果的时间</a:t>
            </a:r>
            <a:r>
              <a:rPr lang="en-US" altLang="zh-CN" sz="2400" dirty="0" smtClean="0">
                <a:latin typeface="宋体" pitchFamily="2" charset="-122"/>
              </a:rPr>
              <a:t>T3</a:t>
            </a:r>
            <a:r>
              <a:rPr lang="zh-CN" altLang="en-US" sz="2400" dirty="0" smtClean="0">
                <a:latin typeface="宋体" pitchFamily="2" charset="-122"/>
              </a:rPr>
              <a:t>与</a:t>
            </a:r>
            <a:r>
              <a:rPr lang="en-US" altLang="zh-CN" sz="2400" dirty="0" smtClean="0">
                <a:latin typeface="宋体" pitchFamily="2" charset="-122"/>
              </a:rPr>
              <a:t>T2</a:t>
            </a:r>
            <a:r>
              <a:rPr lang="zh-CN" altLang="en-US" sz="2400" dirty="0" smtClean="0">
                <a:latin typeface="宋体" pitchFamily="2" charset="-122"/>
              </a:rPr>
              <a:t>相等，即</a:t>
            </a:r>
            <a:r>
              <a:rPr lang="en-US" altLang="zh-CN" sz="2400" dirty="0" smtClean="0">
                <a:latin typeface="宋体" pitchFamily="2" charset="-122"/>
              </a:rPr>
              <a:t>T3=5×10</a:t>
            </a:r>
            <a:r>
              <a:rPr lang="en-US" altLang="zh-CN" sz="2400" baseline="30000" dirty="0" smtClean="0">
                <a:latin typeface="宋体" pitchFamily="2" charset="-122"/>
              </a:rPr>
              <a:t>4</a:t>
            </a:r>
            <a:r>
              <a:rPr lang="en-US" altLang="zh-CN" sz="2400" dirty="0" smtClean="0">
                <a:latin typeface="宋体" pitchFamily="2" charset="-122"/>
              </a:rPr>
              <a:t> (</a:t>
            </a:r>
            <a:r>
              <a:rPr lang="zh-CN" altLang="en-US" sz="2400" dirty="0" smtClean="0">
                <a:latin typeface="宋体" pitchFamily="2" charset="-122"/>
              </a:rPr>
              <a:t>秒)，满足条件的记录仅有50条，</a:t>
            </a:r>
            <a:r>
              <a:rPr lang="zh-CN" altLang="en-US" sz="2400" dirty="0" smtClean="0">
                <a:solidFill>
                  <a:srgbClr val="FF0000"/>
                </a:solidFill>
                <a:latin typeface="宋体" pitchFamily="2" charset="-122"/>
              </a:rPr>
              <a:t>结果直接驻留内存</a:t>
            </a:r>
            <a:r>
              <a:rPr lang="zh-CN" altLang="en-US" sz="2400" dirty="0" smtClean="0">
                <a:latin typeface="宋体" pitchFamily="2" charset="-122"/>
              </a:rPr>
              <a:t>。</a:t>
            </a:r>
          </a:p>
          <a:p>
            <a:pPr eaLnBrk="1" hangingPunct="1">
              <a:spcBef>
                <a:spcPct val="50000"/>
              </a:spcBef>
              <a:buClr>
                <a:schemeClr val="tx2"/>
              </a:buClr>
              <a:buSzPct val="90000"/>
              <a:buFont typeface="Wingdings" pitchFamily="2" charset="2"/>
              <a:buNone/>
            </a:pPr>
            <a:r>
              <a:rPr lang="zh-CN" altLang="en-US" sz="2400" dirty="0" smtClean="0">
                <a:latin typeface="宋体" pitchFamily="2" charset="-122"/>
              </a:rPr>
              <a:t>3．作投影</a:t>
            </a:r>
            <a:r>
              <a:rPr lang="en-US" altLang="zh-CN" sz="2400" dirty="0" smtClean="0">
                <a:latin typeface="宋体" pitchFamily="2" charset="-122"/>
              </a:rPr>
              <a:t>π</a:t>
            </a:r>
          </a:p>
          <a:p>
            <a:pPr eaLnBrk="1" hangingPunct="1">
              <a:spcBef>
                <a:spcPct val="50000"/>
              </a:spcBef>
              <a:buClr>
                <a:schemeClr val="tx2"/>
              </a:buClr>
              <a:buSzPct val="90000"/>
              <a:buFont typeface="Wingdings" pitchFamily="2" charset="2"/>
              <a:buNone/>
            </a:pPr>
            <a:r>
              <a:rPr lang="en-US" altLang="zh-CN" sz="2400" dirty="0" smtClean="0">
                <a:latin typeface="宋体" pitchFamily="2" charset="-122"/>
              </a:rPr>
              <a:t>    </a:t>
            </a:r>
            <a:r>
              <a:rPr lang="zh-CN" altLang="en-US" sz="2400" dirty="0" smtClean="0">
                <a:latin typeface="宋体" pitchFamily="2" charset="-122"/>
              </a:rPr>
              <a:t>将内存中的结果在</a:t>
            </a:r>
            <a:r>
              <a:rPr lang="zh-CN" altLang="en-US" sz="2400" dirty="0" smtClean="0">
                <a:latin typeface="Times New Roman" pitchFamily="18" charset="0"/>
              </a:rPr>
              <a:t>“</a:t>
            </a:r>
            <a:r>
              <a:rPr lang="zh-CN" altLang="en-US" sz="2400" dirty="0" smtClean="0">
                <a:latin typeface="宋体" pitchFamily="2" charset="-122"/>
              </a:rPr>
              <a:t>姓名</a:t>
            </a:r>
            <a:r>
              <a:rPr lang="zh-CN" altLang="en-US" sz="2400" dirty="0" smtClean="0">
                <a:latin typeface="Times New Roman" pitchFamily="18" charset="0"/>
              </a:rPr>
              <a:t>”</a:t>
            </a:r>
            <a:r>
              <a:rPr lang="zh-CN" altLang="en-US" sz="2400" dirty="0" smtClean="0">
                <a:latin typeface="宋体" pitchFamily="2" charset="-122"/>
              </a:rPr>
              <a:t>上作投影，得最终结果，因此第一种情况下执行查询的总时间为：</a:t>
            </a:r>
            <a:r>
              <a:rPr lang="en-US" altLang="zh-CN" sz="2400" dirty="0" smtClean="0">
                <a:latin typeface="宋体" pitchFamily="2" charset="-122"/>
              </a:rPr>
              <a:t>T=T1+T2+T3≈10</a:t>
            </a:r>
            <a:r>
              <a:rPr lang="en-US" altLang="zh-CN" sz="2400" baseline="30000" dirty="0" smtClean="0">
                <a:latin typeface="宋体" pitchFamily="2" charset="-122"/>
              </a:rPr>
              <a:t>5</a:t>
            </a:r>
            <a:r>
              <a:rPr lang="en-US" altLang="zh-CN" sz="2400" dirty="0" smtClean="0">
                <a:latin typeface="宋体" pitchFamily="2" charset="-122"/>
              </a:rPr>
              <a:t>(</a:t>
            </a:r>
            <a:r>
              <a:rPr lang="zh-CN" altLang="en-US" sz="2400" dirty="0" smtClean="0">
                <a:latin typeface="宋体" pitchFamily="2" charset="-122"/>
              </a:rPr>
              <a:t>秒)</a:t>
            </a:r>
          </a:p>
          <a:p>
            <a:pPr eaLnBrk="1" hangingPunct="1">
              <a:spcBef>
                <a:spcPct val="50000"/>
              </a:spcBef>
              <a:buClr>
                <a:schemeClr val="tx2"/>
              </a:buClr>
              <a:buSzPct val="90000"/>
              <a:buFont typeface="Wingdings" pitchFamily="2" charset="2"/>
              <a:buNone/>
            </a:pPr>
            <a:r>
              <a:rPr lang="zh-CN" altLang="en-US" sz="2400" dirty="0" smtClean="0">
                <a:solidFill>
                  <a:srgbClr val="0000FF"/>
                </a:solidFill>
                <a:latin typeface="宋体" pitchFamily="2" charset="-122"/>
              </a:rPr>
              <a:t>（总时间约28小时）</a:t>
            </a:r>
            <a:endParaRPr lang="zh-CN" altLang="en-US" dirty="0" smtClean="0">
              <a:solidFill>
                <a:srgbClr val="0000FF"/>
              </a:solidFill>
            </a:endParaRPr>
          </a:p>
        </p:txBody>
      </p:sp>
      <p:sp>
        <p:nvSpPr>
          <p:cNvPr id="3" name="灯片编号占位符 2"/>
          <p:cNvSpPr>
            <a:spLocks noGrp="1"/>
          </p:cNvSpPr>
          <p:nvPr>
            <p:ph type="sldNum" sz="quarter" idx="12"/>
          </p:nvPr>
        </p:nvSpPr>
        <p:spPr/>
        <p:txBody>
          <a:bodyPr/>
          <a:lstStyle/>
          <a:p>
            <a:pPr>
              <a:defRPr/>
            </a:pPr>
            <a:fld id="{E072B8FD-8F01-4523-9F9D-FC7C12C1F180}" type="slidenum">
              <a:rPr lang="zh-CN" altLang="en-US" smtClean="0"/>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noChangeArrowheads="1"/>
          </p:cNvSpPr>
          <p:nvPr>
            <p:ph idx="1"/>
          </p:nvPr>
        </p:nvSpPr>
        <p:spPr>
          <a:xfrm>
            <a:off x="381000" y="752475"/>
            <a:ext cx="8534400" cy="5748338"/>
          </a:xfrm>
        </p:spPr>
        <p:txBody>
          <a:bodyPr/>
          <a:lstStyle/>
          <a:p>
            <a:pPr eaLnBrk="1" hangingPunct="1">
              <a:spcBef>
                <a:spcPct val="50000"/>
              </a:spcBef>
              <a:buClr>
                <a:schemeClr val="tx2"/>
              </a:buClr>
              <a:buSzPct val="90000"/>
            </a:pPr>
            <a:r>
              <a:rPr lang="zh-CN" altLang="en-US" sz="2400" dirty="0" smtClean="0">
                <a:latin typeface="黑体" pitchFamily="49" charset="-122"/>
                <a:ea typeface="黑体" pitchFamily="49" charset="-122"/>
              </a:rPr>
              <a:t>第二种情况 </a:t>
            </a:r>
            <a:r>
              <a:rPr lang="en-US" altLang="zh-CN" sz="2400" dirty="0" smtClean="0">
                <a:latin typeface="黑体" pitchFamily="49" charset="-122"/>
                <a:ea typeface="黑体" pitchFamily="49" charset="-122"/>
              </a:rPr>
              <a:t>Q2＝π</a:t>
            </a:r>
            <a:r>
              <a:rPr lang="zh-CN" altLang="en-US" sz="2400" baseline="-25000" dirty="0" smtClean="0">
                <a:latin typeface="黑体" pitchFamily="49" charset="-122"/>
                <a:ea typeface="黑体" pitchFamily="49" charset="-122"/>
              </a:rPr>
              <a:t>姓名</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σ</a:t>
            </a:r>
            <a:r>
              <a:rPr lang="zh-CN" altLang="en-US" sz="2400" baseline="-25000" dirty="0" smtClean="0">
                <a:latin typeface="黑体" pitchFamily="49" charset="-122"/>
                <a:ea typeface="黑体" pitchFamily="49" charset="-122"/>
              </a:rPr>
              <a:t>课号=</a:t>
            </a:r>
            <a:r>
              <a:rPr lang="zh-CN" altLang="en-US" sz="2400" baseline="-25000" dirty="0" smtClean="0">
                <a:latin typeface="Times New Roman" pitchFamily="18" charset="0"/>
                <a:ea typeface="黑体" pitchFamily="49" charset="-122"/>
              </a:rPr>
              <a:t>’</a:t>
            </a:r>
            <a:r>
              <a:rPr lang="zh-CN" altLang="en-US" sz="2400" baseline="-25000" dirty="0" smtClean="0">
                <a:latin typeface="黑体" pitchFamily="49" charset="-122"/>
                <a:ea typeface="黑体" pitchFamily="49" charset="-122"/>
              </a:rPr>
              <a:t>2</a:t>
            </a:r>
            <a:r>
              <a:rPr lang="zh-CN" altLang="en-US" sz="2400" baseline="-25000" dirty="0" smtClean="0">
                <a:latin typeface="Times New Roman" pitchFamily="18" charset="0"/>
                <a:ea typeface="黑体" pitchFamily="49" charset="-122"/>
              </a:rPr>
              <a:t>’</a:t>
            </a:r>
            <a:r>
              <a:rPr lang="zh-CN" altLang="en-US" sz="2400" dirty="0" smtClean="0">
                <a:latin typeface="黑体" pitchFamily="49" charset="-122"/>
                <a:ea typeface="黑体" pitchFamily="49" charset="-122"/>
              </a:rPr>
              <a:t> (学生 </a:t>
            </a:r>
            <a:r>
              <a:rPr lang="en-US" altLang="zh-CN" sz="2400" dirty="0" smtClean="0">
                <a:latin typeface="Arial Unicode MS"/>
                <a:ea typeface="Arial Unicode MS"/>
                <a:cs typeface="Arial Unicode MS"/>
              </a:rPr>
              <a:t>⋈</a:t>
            </a:r>
            <a:r>
              <a:rPr lang="zh-CN" altLang="en-US" sz="2400" dirty="0" smtClean="0">
                <a:latin typeface="黑体" pitchFamily="49" charset="-122"/>
                <a:ea typeface="黑体" pitchFamily="49" charset="-122"/>
              </a:rPr>
              <a:t> 成绩））</a:t>
            </a:r>
          </a:p>
          <a:p>
            <a:pPr eaLnBrk="1" hangingPunct="1">
              <a:spcBef>
                <a:spcPct val="50000"/>
              </a:spcBef>
              <a:buClr>
                <a:schemeClr val="tx2"/>
              </a:buClr>
              <a:buSzPct val="90000"/>
              <a:buFont typeface="Wingdings" pitchFamily="2" charset="2"/>
              <a:buNone/>
            </a:pPr>
            <a:r>
              <a:rPr lang="zh-CN" altLang="en-US" sz="2400" dirty="0" smtClean="0">
                <a:latin typeface="宋体" pitchFamily="2" charset="-122"/>
              </a:rPr>
              <a:t>1．计算自然连接</a:t>
            </a:r>
          </a:p>
          <a:p>
            <a:pPr eaLnBrk="1" hangingPunct="1">
              <a:spcBef>
                <a:spcPct val="50000"/>
              </a:spcBef>
              <a:buClr>
                <a:schemeClr val="tx2"/>
              </a:buClr>
              <a:buSzPct val="90000"/>
              <a:buFont typeface="Wingdings" pitchFamily="2" charset="2"/>
              <a:buNone/>
            </a:pPr>
            <a:r>
              <a:rPr lang="zh-CN" altLang="en-US" sz="2400" dirty="0" smtClean="0">
                <a:latin typeface="宋体" pitchFamily="2" charset="-122"/>
              </a:rPr>
              <a:t>   读取学生表和成绩表的策略不变，总的读取时间仍105秒，但</a:t>
            </a:r>
            <a:r>
              <a:rPr lang="zh-CN" altLang="en-US" sz="2400" dirty="0" smtClean="0">
                <a:solidFill>
                  <a:srgbClr val="FF0000"/>
                </a:solidFill>
                <a:latin typeface="宋体" pitchFamily="2" charset="-122"/>
              </a:rPr>
              <a:t>自然连接的结果</a:t>
            </a:r>
            <a:r>
              <a:rPr lang="zh-CN" altLang="en-US" sz="2400" dirty="0" smtClean="0">
                <a:latin typeface="宋体" pitchFamily="2" charset="-122"/>
              </a:rPr>
              <a:t>比第一种情况大大减少，为10</a:t>
            </a:r>
            <a:r>
              <a:rPr lang="zh-CN" altLang="en-US" sz="2400" baseline="30000" dirty="0" smtClean="0">
                <a:latin typeface="宋体" pitchFamily="2" charset="-122"/>
              </a:rPr>
              <a:t>4</a:t>
            </a:r>
            <a:r>
              <a:rPr lang="zh-CN" altLang="en-US" sz="2400" dirty="0" smtClean="0">
                <a:latin typeface="宋体" pitchFamily="2" charset="-122"/>
              </a:rPr>
              <a:t>条，因此，写出这些元组所需时间为10</a:t>
            </a:r>
            <a:r>
              <a:rPr lang="zh-CN" altLang="en-US" sz="2400" baseline="30000" dirty="0" smtClean="0">
                <a:latin typeface="宋体" pitchFamily="2" charset="-122"/>
              </a:rPr>
              <a:t>4</a:t>
            </a:r>
            <a:r>
              <a:rPr lang="zh-CN" altLang="en-US" sz="2400" dirty="0" smtClean="0">
                <a:latin typeface="宋体" pitchFamily="2" charset="-122"/>
              </a:rPr>
              <a:t>/10/20＝50（秒）。</a:t>
            </a:r>
          </a:p>
          <a:p>
            <a:pPr eaLnBrk="1" hangingPunct="1">
              <a:spcBef>
                <a:spcPct val="50000"/>
              </a:spcBef>
              <a:buClr>
                <a:schemeClr val="tx2"/>
              </a:buClr>
              <a:buSzPct val="90000"/>
              <a:buFont typeface="Wingdings" pitchFamily="2" charset="2"/>
              <a:buNone/>
            </a:pPr>
            <a:r>
              <a:rPr lang="zh-CN" altLang="en-US" sz="2400" dirty="0" smtClean="0">
                <a:latin typeface="宋体" pitchFamily="2" charset="-122"/>
              </a:rPr>
              <a:t>2．作选择</a:t>
            </a:r>
          </a:p>
          <a:p>
            <a:pPr eaLnBrk="1" hangingPunct="1">
              <a:spcBef>
                <a:spcPct val="50000"/>
              </a:spcBef>
              <a:buClr>
                <a:schemeClr val="tx2"/>
              </a:buClr>
              <a:buSzPct val="90000"/>
              <a:buFont typeface="Wingdings" pitchFamily="2" charset="2"/>
              <a:buNone/>
            </a:pPr>
            <a:r>
              <a:rPr lang="zh-CN" altLang="en-US" sz="2400" dirty="0" smtClean="0">
                <a:latin typeface="宋体" pitchFamily="2" charset="-122"/>
              </a:rPr>
              <a:t>   读取中间结果所需的时间仍为50（秒），符合条件的记录为50条。</a:t>
            </a:r>
            <a:endParaRPr lang="en-US" altLang="zh-CN" sz="2400" dirty="0" smtClean="0">
              <a:latin typeface="宋体" pitchFamily="2" charset="-122"/>
            </a:endParaRPr>
          </a:p>
          <a:p>
            <a:pPr eaLnBrk="1" hangingPunct="1">
              <a:spcBef>
                <a:spcPct val="50000"/>
              </a:spcBef>
              <a:buClr>
                <a:schemeClr val="tx2"/>
              </a:buClr>
              <a:buSzPct val="90000"/>
              <a:buFont typeface="Wingdings" pitchFamily="2" charset="2"/>
              <a:buNone/>
            </a:pPr>
            <a:r>
              <a:rPr lang="zh-CN" altLang="en-US" sz="2400" dirty="0" smtClean="0">
                <a:latin typeface="宋体" pitchFamily="2" charset="-122"/>
              </a:rPr>
              <a:t>3．作投影</a:t>
            </a:r>
          </a:p>
          <a:p>
            <a:pPr eaLnBrk="1" hangingPunct="1">
              <a:spcBef>
                <a:spcPct val="50000"/>
              </a:spcBef>
              <a:buClr>
                <a:schemeClr val="tx2"/>
              </a:buClr>
              <a:buSzPct val="90000"/>
              <a:buFont typeface="Wingdings" pitchFamily="2" charset="2"/>
              <a:buNone/>
            </a:pPr>
            <a:r>
              <a:rPr lang="zh-CN" altLang="en-US" sz="2400" dirty="0" smtClean="0">
                <a:latin typeface="宋体" pitchFamily="2" charset="-122"/>
              </a:rPr>
              <a:t>   将中间结果投影输出。</a:t>
            </a:r>
          </a:p>
          <a:p>
            <a:pPr eaLnBrk="1" hangingPunct="1">
              <a:spcBef>
                <a:spcPct val="50000"/>
              </a:spcBef>
              <a:buClr>
                <a:schemeClr val="tx2"/>
              </a:buClr>
              <a:buSzPct val="90000"/>
              <a:buFont typeface="Wingdings" pitchFamily="2" charset="2"/>
              <a:buNone/>
            </a:pPr>
            <a:r>
              <a:rPr lang="zh-CN" altLang="en-US" sz="2400" dirty="0" smtClean="0">
                <a:latin typeface="宋体" pitchFamily="2" charset="-122"/>
              </a:rPr>
              <a:t>   </a:t>
            </a:r>
            <a:r>
              <a:rPr lang="zh-CN" altLang="en-US" sz="2400" dirty="0" smtClean="0">
                <a:solidFill>
                  <a:srgbClr val="0000FF"/>
                </a:solidFill>
                <a:latin typeface="宋体" pitchFamily="2" charset="-122"/>
              </a:rPr>
              <a:t>第二种情况总的执行时间为：105＋50＋50＝205（秒）</a:t>
            </a:r>
          </a:p>
        </p:txBody>
      </p:sp>
      <p:sp>
        <p:nvSpPr>
          <p:cNvPr id="4" name="灯片编号占位符 3"/>
          <p:cNvSpPr>
            <a:spLocks noGrp="1"/>
          </p:cNvSpPr>
          <p:nvPr>
            <p:ph type="sldNum" sz="quarter" idx="12"/>
          </p:nvPr>
        </p:nvSpPr>
        <p:spPr/>
        <p:txBody>
          <a:bodyPr/>
          <a:lstStyle/>
          <a:p>
            <a:pPr>
              <a:defRPr/>
            </a:pPr>
            <a:fld id="{DEB834E7-1DB6-443D-97DD-0EBB226E0E4B}" type="slidenum">
              <a:rPr lang="zh-CN" altLang="en-US" smtClean="0"/>
              <a:pPr>
                <a:defRPr/>
              </a:pPr>
              <a:t>11</a:t>
            </a:fld>
            <a:endParaRPr lang="en-US" altLang="zh-CN"/>
          </a:p>
        </p:txBody>
      </p:sp>
      <p:sp>
        <p:nvSpPr>
          <p:cNvPr id="5" name="圆角矩形标注 4"/>
          <p:cNvSpPr/>
          <p:nvPr/>
        </p:nvSpPr>
        <p:spPr>
          <a:xfrm>
            <a:off x="6858016" y="2928934"/>
            <a:ext cx="1785950" cy="755524"/>
          </a:xfrm>
          <a:prstGeom prst="wedgeRoundRectCallout">
            <a:avLst>
              <a:gd name="adj1" fmla="val -60750"/>
              <a:gd name="adj2" fmla="val -92256"/>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10000</a:t>
            </a:r>
            <a:r>
              <a:rPr lang="zh-CN" altLang="en-US" dirty="0" smtClean="0">
                <a:solidFill>
                  <a:srgbClr val="FF0000"/>
                </a:solidFill>
              </a:rPr>
              <a:t>条成绩记录</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idx="1"/>
          </p:nvPr>
        </p:nvSpPr>
        <p:spPr>
          <a:xfrm>
            <a:off x="381000" y="752475"/>
            <a:ext cx="8458200" cy="4548733"/>
          </a:xfrm>
        </p:spPr>
        <p:txBody>
          <a:bodyPr/>
          <a:lstStyle/>
          <a:p>
            <a:pPr eaLnBrk="1" hangingPunct="1">
              <a:spcBef>
                <a:spcPct val="50000"/>
              </a:spcBef>
              <a:buClr>
                <a:schemeClr val="tx2"/>
              </a:buClr>
              <a:buSzPct val="90000"/>
              <a:buFont typeface="Wingdings" pitchFamily="2" charset="2"/>
              <a:buNone/>
            </a:pPr>
            <a:r>
              <a:rPr lang="zh-CN" altLang="en-US" sz="2400" dirty="0" smtClean="0">
                <a:latin typeface="黑体" pitchFamily="49" charset="-122"/>
                <a:ea typeface="黑体" pitchFamily="49" charset="-122"/>
              </a:rPr>
              <a:t>第三种情况 </a:t>
            </a:r>
            <a:r>
              <a:rPr lang="en-US" altLang="zh-CN" sz="2400" dirty="0" smtClean="0">
                <a:latin typeface="黑体" pitchFamily="49" charset="-122"/>
                <a:ea typeface="黑体" pitchFamily="49" charset="-122"/>
              </a:rPr>
              <a:t>Q3＝π</a:t>
            </a:r>
            <a:r>
              <a:rPr lang="zh-CN" altLang="en-US" sz="2400" baseline="-25000" dirty="0" smtClean="0">
                <a:latin typeface="黑体" pitchFamily="49" charset="-122"/>
                <a:ea typeface="黑体" pitchFamily="49" charset="-122"/>
              </a:rPr>
              <a:t>姓名</a:t>
            </a:r>
            <a:r>
              <a:rPr lang="zh-CN" altLang="en-US" sz="2400" dirty="0" smtClean="0">
                <a:latin typeface="黑体" pitchFamily="49" charset="-122"/>
                <a:ea typeface="黑体" pitchFamily="49" charset="-122"/>
              </a:rPr>
              <a:t>（学生    </a:t>
            </a:r>
            <a:r>
              <a:rPr lang="en-US" altLang="zh-CN" sz="2400" dirty="0" smtClean="0">
                <a:latin typeface="黑体" pitchFamily="49" charset="-122"/>
                <a:ea typeface="黑体" pitchFamily="49" charset="-122"/>
              </a:rPr>
              <a:t>σ</a:t>
            </a:r>
            <a:r>
              <a:rPr lang="zh-CN" altLang="en-US" sz="2400" baseline="-25000" dirty="0" smtClean="0">
                <a:latin typeface="黑体" pitchFamily="49" charset="-122"/>
                <a:ea typeface="黑体" pitchFamily="49" charset="-122"/>
              </a:rPr>
              <a:t>课号=</a:t>
            </a:r>
            <a:r>
              <a:rPr lang="zh-CN" altLang="en-US" sz="2400" baseline="-25000" dirty="0" smtClean="0">
                <a:latin typeface="Times New Roman" pitchFamily="18" charset="0"/>
                <a:ea typeface="黑体" pitchFamily="49" charset="-122"/>
              </a:rPr>
              <a:t>’</a:t>
            </a:r>
            <a:r>
              <a:rPr lang="zh-CN" altLang="en-US" sz="2400" baseline="-25000" dirty="0" smtClean="0">
                <a:latin typeface="黑体" pitchFamily="49" charset="-122"/>
                <a:ea typeface="黑体" pitchFamily="49" charset="-122"/>
              </a:rPr>
              <a:t>2</a:t>
            </a:r>
            <a:r>
              <a:rPr lang="zh-CN" altLang="en-US" sz="2400" baseline="-25000" dirty="0" smtClean="0">
                <a:latin typeface="Times New Roman" pitchFamily="18" charset="0"/>
                <a:ea typeface="黑体" pitchFamily="49" charset="-122"/>
              </a:rPr>
              <a:t>’</a:t>
            </a:r>
            <a:r>
              <a:rPr lang="zh-CN" altLang="en-US" sz="2400" dirty="0" smtClean="0">
                <a:latin typeface="黑体" pitchFamily="49" charset="-122"/>
                <a:ea typeface="黑体" pitchFamily="49" charset="-122"/>
              </a:rPr>
              <a:t>（成绩））</a:t>
            </a:r>
          </a:p>
          <a:p>
            <a:pPr eaLnBrk="1" hangingPunct="1">
              <a:spcBef>
                <a:spcPct val="50000"/>
              </a:spcBef>
              <a:buClr>
                <a:schemeClr val="tx2"/>
              </a:buClr>
              <a:buSzPct val="90000"/>
              <a:buFont typeface="Wingdings" pitchFamily="2" charset="2"/>
              <a:buNone/>
            </a:pPr>
            <a:r>
              <a:rPr lang="zh-CN" altLang="en-US" sz="2400" dirty="0" smtClean="0">
                <a:latin typeface="宋体" pitchFamily="2" charset="-122"/>
              </a:rPr>
              <a:t>1．先对成绩表作选择运算，只读取一遍成绩表，存取花费时间为5秒，因满足条件的记录为50条，</a:t>
            </a:r>
            <a:r>
              <a:rPr lang="zh-CN" altLang="en-US" sz="2400" dirty="0" smtClean="0">
                <a:solidFill>
                  <a:srgbClr val="FF0000"/>
                </a:solidFill>
                <a:latin typeface="宋体" pitchFamily="2" charset="-122"/>
              </a:rPr>
              <a:t>不必使用中间文件</a:t>
            </a:r>
            <a:r>
              <a:rPr lang="zh-CN" altLang="en-US" sz="2400" dirty="0" smtClean="0">
                <a:latin typeface="宋体" pitchFamily="2" charset="-122"/>
              </a:rPr>
              <a:t>。</a:t>
            </a:r>
          </a:p>
          <a:p>
            <a:pPr eaLnBrk="1" hangingPunct="1">
              <a:spcBef>
                <a:spcPct val="50000"/>
              </a:spcBef>
              <a:buClr>
                <a:schemeClr val="tx2"/>
              </a:buClr>
              <a:buSzPct val="90000"/>
              <a:buFont typeface="Wingdings" pitchFamily="2" charset="2"/>
              <a:buNone/>
            </a:pPr>
            <a:r>
              <a:rPr lang="zh-CN" altLang="en-US" sz="2400" dirty="0" smtClean="0">
                <a:latin typeface="宋体" pitchFamily="2" charset="-122"/>
              </a:rPr>
              <a:t>2．读取学生表并</a:t>
            </a:r>
            <a:r>
              <a:rPr lang="zh-CN" altLang="en-US" sz="2400" dirty="0" smtClean="0">
                <a:solidFill>
                  <a:srgbClr val="FF0000"/>
                </a:solidFill>
                <a:latin typeface="宋体" pitchFamily="2" charset="-122"/>
              </a:rPr>
              <a:t>与</a:t>
            </a:r>
            <a:r>
              <a:rPr lang="zh-CN" altLang="en-US" sz="2400" b="1" dirty="0" smtClean="0">
                <a:solidFill>
                  <a:srgbClr val="FF0000"/>
                </a:solidFill>
                <a:latin typeface="微软雅黑" panose="020B0503020204020204" pitchFamily="34" charset="-122"/>
                <a:ea typeface="微软雅黑" panose="020B0503020204020204" pitchFamily="34" charset="-122"/>
              </a:rPr>
              <a:t>内存中</a:t>
            </a:r>
            <a:r>
              <a:rPr lang="zh-CN" altLang="en-US" sz="2400" dirty="0" smtClean="0">
                <a:solidFill>
                  <a:srgbClr val="FF0000"/>
                </a:solidFill>
                <a:latin typeface="宋体" pitchFamily="2" charset="-122"/>
              </a:rPr>
              <a:t>的成绩记录</a:t>
            </a:r>
            <a:r>
              <a:rPr lang="zh-CN" altLang="en-US" sz="2400" dirty="0" smtClean="0">
                <a:latin typeface="宋体" pitchFamily="2" charset="-122"/>
              </a:rPr>
              <a:t>作连接，花费时间5秒。</a:t>
            </a:r>
          </a:p>
          <a:p>
            <a:pPr eaLnBrk="1" hangingPunct="1">
              <a:spcBef>
                <a:spcPct val="50000"/>
              </a:spcBef>
              <a:buClr>
                <a:schemeClr val="tx2"/>
              </a:buClr>
              <a:buSzPct val="90000"/>
              <a:buFont typeface="Wingdings" pitchFamily="2" charset="2"/>
              <a:buNone/>
            </a:pPr>
            <a:r>
              <a:rPr lang="zh-CN" altLang="en-US" sz="2400" dirty="0" smtClean="0">
                <a:latin typeface="宋体" pitchFamily="2" charset="-122"/>
              </a:rPr>
              <a:t>3．输出投影结果。</a:t>
            </a:r>
          </a:p>
          <a:p>
            <a:pPr eaLnBrk="1" hangingPunct="1">
              <a:spcBef>
                <a:spcPct val="50000"/>
              </a:spcBef>
              <a:buClr>
                <a:schemeClr val="tx2"/>
              </a:buClr>
              <a:buSzPct val="90000"/>
              <a:buFont typeface="Wingdings" pitchFamily="2" charset="2"/>
              <a:buNone/>
            </a:pPr>
            <a:r>
              <a:rPr lang="zh-CN" altLang="en-US" sz="2400" dirty="0" smtClean="0">
                <a:latin typeface="宋体" pitchFamily="2" charset="-122"/>
              </a:rPr>
              <a:t>   </a:t>
            </a:r>
            <a:r>
              <a:rPr lang="zh-CN" altLang="en-US" sz="2400" dirty="0" smtClean="0">
                <a:solidFill>
                  <a:srgbClr val="0000FF"/>
                </a:solidFill>
                <a:latin typeface="宋体" pitchFamily="2" charset="-122"/>
              </a:rPr>
              <a:t>第三种情况总的执行时间为10秒。</a:t>
            </a:r>
          </a:p>
          <a:p>
            <a:pPr eaLnBrk="1" hangingPunct="1">
              <a:spcBef>
                <a:spcPct val="50000"/>
              </a:spcBef>
              <a:buClr>
                <a:schemeClr val="tx2"/>
              </a:buClr>
              <a:buSzPct val="90000"/>
              <a:buFont typeface="Wingdings" pitchFamily="2" charset="2"/>
              <a:buNone/>
            </a:pPr>
            <a:endParaRPr lang="en-US" altLang="zh-CN" sz="2400" dirty="0" smtClean="0">
              <a:latin typeface="宋体" pitchFamily="2" charset="-122"/>
            </a:endParaRPr>
          </a:p>
          <a:p>
            <a:pPr eaLnBrk="1" hangingPunct="1">
              <a:spcBef>
                <a:spcPct val="50000"/>
              </a:spcBef>
              <a:buClr>
                <a:schemeClr val="tx2"/>
              </a:buClr>
              <a:buSzPct val="90000"/>
              <a:buFont typeface="Wingdings" pitchFamily="2" charset="2"/>
              <a:buNone/>
            </a:pPr>
            <a:r>
              <a:rPr lang="zh-CN" altLang="en-US" sz="2400" dirty="0" smtClean="0">
                <a:latin typeface="宋体" pitchFamily="2" charset="-122"/>
              </a:rPr>
              <a:t>   上例充分说明查询优化的必要性，同时给出一些查询优化方法的基本思想。</a:t>
            </a:r>
          </a:p>
        </p:txBody>
      </p:sp>
      <p:sp>
        <p:nvSpPr>
          <p:cNvPr id="22530" name="AutoShape 4"/>
          <p:cNvSpPr>
            <a:spLocks noChangeArrowheads="1"/>
          </p:cNvSpPr>
          <p:nvPr/>
        </p:nvSpPr>
        <p:spPr bwMode="auto">
          <a:xfrm rot="16200000" flipV="1">
            <a:off x="4572000" y="904875"/>
            <a:ext cx="228600" cy="228600"/>
          </a:xfrm>
          <a:prstGeom prst="flowChartCollate">
            <a:avLst/>
          </a:prstGeom>
          <a:solidFill>
            <a:schemeClr val="bg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5A2353D4-4A31-4208-8C13-5226EF41ACAD}" type="slidenum">
              <a:rPr lang="zh-CN" altLang="en-US" smtClean="0"/>
              <a:pPr>
                <a:defRPr/>
              </a:pPr>
              <a:t>12</a:t>
            </a:fld>
            <a:endParaRPr lang="en-US" altLang="zh-CN"/>
          </a:p>
        </p:txBody>
      </p:sp>
      <p:sp>
        <p:nvSpPr>
          <p:cNvPr id="5" name="圆角矩形标注 4"/>
          <p:cNvSpPr/>
          <p:nvPr/>
        </p:nvSpPr>
        <p:spPr>
          <a:xfrm>
            <a:off x="6215074" y="3286124"/>
            <a:ext cx="2000264" cy="612648"/>
          </a:xfrm>
          <a:prstGeom prst="wedgeRoundRectCallout">
            <a:avLst>
              <a:gd name="adj1" fmla="val 38536"/>
              <a:gd name="adj2" fmla="val -160411"/>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1000/10/20</a:t>
            </a:r>
            <a:endParaRPr lang="zh-CN" altLang="en-US" dirty="0">
              <a:solidFill>
                <a:srgbClr val="FF0000"/>
              </a:solidFill>
            </a:endParaRPr>
          </a:p>
        </p:txBody>
      </p:sp>
      <p:sp>
        <p:nvSpPr>
          <p:cNvPr id="2" name="圆角矩形标注 1"/>
          <p:cNvSpPr/>
          <p:nvPr/>
        </p:nvSpPr>
        <p:spPr>
          <a:xfrm>
            <a:off x="2915816" y="5314131"/>
            <a:ext cx="5688632" cy="792088"/>
          </a:xfrm>
          <a:prstGeom prst="wedgeRoundRectCallout">
            <a:avLst>
              <a:gd name="adj1" fmla="val -50270"/>
              <a:gd name="adj2" fmla="val -94150"/>
              <a:gd name="adj3" fmla="val 16667"/>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kumimoji="0" lang="zh-CN" altLang="en-US" dirty="0">
                <a:solidFill>
                  <a:srgbClr val="FF0000"/>
                </a:solidFill>
                <a:latin typeface="宋体" pitchFamily="2" charset="-122"/>
              </a:rPr>
              <a:t>避免</a:t>
            </a:r>
            <a:r>
              <a:rPr kumimoji="0" lang="zh-CN" altLang="en-US" dirty="0" smtClean="0">
                <a:solidFill>
                  <a:srgbClr val="FF0000"/>
                </a:solidFill>
                <a:latin typeface="宋体" pitchFamily="2" charset="-122"/>
              </a:rPr>
              <a:t>笛卡儿积</a:t>
            </a:r>
            <a:r>
              <a:rPr kumimoji="0" lang="zh-CN" altLang="en-US" dirty="0">
                <a:solidFill>
                  <a:srgbClr val="FF0000"/>
                </a:solidFill>
                <a:latin typeface="宋体" pitchFamily="2" charset="-122"/>
              </a:rPr>
              <a:t>；</a:t>
            </a:r>
            <a:endParaRPr kumimoji="0" lang="en-US" altLang="zh-CN" dirty="0" smtClean="0">
              <a:solidFill>
                <a:srgbClr val="FF0000"/>
              </a:solidFill>
              <a:latin typeface="宋体" pitchFamily="2" charset="-122"/>
            </a:endParaRPr>
          </a:p>
          <a:p>
            <a:r>
              <a:rPr kumimoji="0" lang="zh-CN" altLang="en-US" dirty="0" smtClean="0">
                <a:solidFill>
                  <a:srgbClr val="FF0000"/>
                </a:solidFill>
                <a:latin typeface="宋体" pitchFamily="2" charset="-122"/>
              </a:rPr>
              <a:t>尽量</a:t>
            </a:r>
            <a:r>
              <a:rPr kumimoji="0" lang="zh-CN" altLang="en-US" dirty="0">
                <a:solidFill>
                  <a:srgbClr val="FF0000"/>
                </a:solidFill>
                <a:latin typeface="宋体" pitchFamily="2" charset="-122"/>
              </a:rPr>
              <a:t>让选择运算在连接运算之前执行</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604838"/>
            <a:ext cx="8162925" cy="762000"/>
          </a:xfrm>
        </p:spPr>
        <p:txBody>
          <a:bodyPr>
            <a:normAutofit fontScale="90000"/>
          </a:bodyPr>
          <a:lstStyle/>
          <a:p>
            <a:pPr eaLnBrk="1" fontAlgn="auto" hangingPunct="1">
              <a:spcAft>
                <a:spcPts val="0"/>
              </a:spcAft>
              <a:defRPr/>
            </a:pPr>
            <a:r>
              <a:rPr lang="zh-CN" altLang="en-US" dirty="0"/>
              <a:t>基本概念2</a:t>
            </a:r>
          </a:p>
        </p:txBody>
      </p:sp>
      <p:sp>
        <p:nvSpPr>
          <p:cNvPr id="23554" name="Rectangle 3"/>
          <p:cNvSpPr>
            <a:spLocks noGrp="1" noChangeArrowheads="1"/>
          </p:cNvSpPr>
          <p:nvPr>
            <p:ph idx="1"/>
          </p:nvPr>
        </p:nvSpPr>
        <p:spPr>
          <a:xfrm>
            <a:off x="381000" y="1628800"/>
            <a:ext cx="8110538" cy="4157638"/>
          </a:xfrm>
        </p:spPr>
        <p:txBody>
          <a:bodyPr/>
          <a:lstStyle/>
          <a:p>
            <a:pPr eaLnBrk="1" hangingPunct="1"/>
            <a:r>
              <a:rPr lang="zh-CN" altLang="en-US" dirty="0" smtClean="0"/>
              <a:t>选择运算的实现方法：</a:t>
            </a:r>
            <a:endParaRPr lang="en-US" altLang="zh-CN" dirty="0" smtClean="0"/>
          </a:p>
          <a:p>
            <a:pPr eaLnBrk="1" hangingPunct="1"/>
            <a:r>
              <a:rPr lang="en-US" altLang="zh-CN" dirty="0" smtClean="0"/>
              <a:t>     </a:t>
            </a:r>
            <a:r>
              <a:rPr lang="zh-CN" altLang="en-US" dirty="0" smtClean="0"/>
              <a:t>全表扫描</a:t>
            </a:r>
          </a:p>
          <a:p>
            <a:pPr eaLnBrk="1" hangingPunct="1"/>
            <a:r>
              <a:rPr lang="zh-CN" altLang="en-US" dirty="0" smtClean="0"/>
              <a:t>     索引扫描</a:t>
            </a:r>
          </a:p>
          <a:p>
            <a:pPr eaLnBrk="1" hangingPunct="1"/>
            <a:r>
              <a:rPr lang="zh-CN" altLang="en-US" dirty="0" smtClean="0"/>
              <a:t>连接运算的实现方法：</a:t>
            </a:r>
            <a:endParaRPr lang="en-US" altLang="zh-CN" dirty="0" smtClean="0"/>
          </a:p>
          <a:p>
            <a:pPr eaLnBrk="1" hangingPunct="1"/>
            <a:r>
              <a:rPr lang="en-US" altLang="zh-CN" dirty="0" smtClean="0"/>
              <a:t>     </a:t>
            </a:r>
            <a:r>
              <a:rPr lang="zh-CN" altLang="en-US" dirty="0" smtClean="0"/>
              <a:t>嵌套循环连接（</a:t>
            </a:r>
            <a:r>
              <a:rPr lang="en-US" altLang="zh-CN" dirty="0" smtClean="0"/>
              <a:t>nested loop）</a:t>
            </a:r>
          </a:p>
          <a:p>
            <a:pPr eaLnBrk="1" hangingPunct="1"/>
            <a:r>
              <a:rPr lang="zh-CN" altLang="en-US" dirty="0" smtClean="0"/>
              <a:t>     排序</a:t>
            </a:r>
            <a:r>
              <a:rPr lang="zh-CN" altLang="en-US" dirty="0" smtClean="0">
                <a:latin typeface="Times New Roman" pitchFamily="18" charset="0"/>
              </a:rPr>
              <a:t>—</a:t>
            </a:r>
            <a:r>
              <a:rPr lang="zh-CN" altLang="en-US" dirty="0" smtClean="0"/>
              <a:t>合并连接（</a:t>
            </a:r>
            <a:r>
              <a:rPr lang="en-US" altLang="zh-CN" dirty="0" smtClean="0"/>
              <a:t>sort-merge join）</a:t>
            </a:r>
          </a:p>
          <a:p>
            <a:pPr eaLnBrk="1" hangingPunct="1"/>
            <a:r>
              <a:rPr lang="en-US" altLang="zh-CN" dirty="0" smtClean="0"/>
              <a:t>     Hash</a:t>
            </a:r>
            <a:r>
              <a:rPr lang="zh-CN" altLang="en-US" dirty="0" smtClean="0"/>
              <a:t>连接（</a:t>
            </a:r>
            <a:r>
              <a:rPr lang="en-US" altLang="zh-CN" dirty="0" smtClean="0"/>
              <a:t>hash join）</a:t>
            </a:r>
          </a:p>
          <a:p>
            <a:pPr eaLnBrk="1" hangingPunct="1"/>
            <a:r>
              <a:rPr lang="zh-CN" altLang="en-US" dirty="0" smtClean="0"/>
              <a:t>     索引连接（</a:t>
            </a:r>
            <a:r>
              <a:rPr lang="en-US" altLang="zh-CN" dirty="0" smtClean="0"/>
              <a:t>index join）</a:t>
            </a:r>
          </a:p>
        </p:txBody>
      </p:sp>
      <p:sp>
        <p:nvSpPr>
          <p:cNvPr id="23555" name="AutoShape 4"/>
          <p:cNvSpPr>
            <a:spLocks noChangeArrowheads="1"/>
          </p:cNvSpPr>
          <p:nvPr/>
        </p:nvSpPr>
        <p:spPr bwMode="auto">
          <a:xfrm>
            <a:off x="8027988" y="27146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23556" name="AutoShape 5"/>
          <p:cNvSpPr>
            <a:spLocks noChangeArrowheads="1"/>
          </p:cNvSpPr>
          <p:nvPr/>
        </p:nvSpPr>
        <p:spPr bwMode="auto">
          <a:xfrm>
            <a:off x="8027988" y="45720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23557" name="AutoShape 6"/>
          <p:cNvSpPr>
            <a:spLocks noChangeArrowheads="1"/>
          </p:cNvSpPr>
          <p:nvPr/>
        </p:nvSpPr>
        <p:spPr bwMode="auto">
          <a:xfrm>
            <a:off x="8027988" y="35702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23558" name="AutoShape 7"/>
          <p:cNvSpPr>
            <a:spLocks noChangeArrowheads="1"/>
          </p:cNvSpPr>
          <p:nvPr/>
        </p:nvSpPr>
        <p:spPr bwMode="auto">
          <a:xfrm>
            <a:off x="8027988" y="42148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灯片编号占位符 7"/>
          <p:cNvSpPr>
            <a:spLocks noGrp="1"/>
          </p:cNvSpPr>
          <p:nvPr>
            <p:ph type="sldNum" sz="quarter" idx="12"/>
          </p:nvPr>
        </p:nvSpPr>
        <p:spPr/>
        <p:txBody>
          <a:bodyPr/>
          <a:lstStyle/>
          <a:p>
            <a:pPr>
              <a:defRPr/>
            </a:pPr>
            <a:fld id="{6DE50BEB-C4F5-407B-B2BA-BCE1E6A4E019}" type="slidenum">
              <a:rPr lang="zh-CN" altLang="en-US" smtClean="0"/>
              <a:pPr>
                <a:defRPr/>
              </a:pPr>
              <a:t>13</a:t>
            </a:fld>
            <a:endParaRPr lang="en-US" altLang="zh-CN"/>
          </a:p>
        </p:txBody>
      </p:sp>
      <p:sp>
        <p:nvSpPr>
          <p:cNvPr id="23560" name="AutoShape 7"/>
          <p:cNvSpPr>
            <a:spLocks noChangeArrowheads="1"/>
          </p:cNvSpPr>
          <p:nvPr/>
        </p:nvSpPr>
        <p:spPr bwMode="auto">
          <a:xfrm>
            <a:off x="8069263" y="50006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0" name="圆角矩形标注 9"/>
          <p:cNvSpPr/>
          <p:nvPr/>
        </p:nvSpPr>
        <p:spPr>
          <a:xfrm>
            <a:off x="1331640" y="5445224"/>
            <a:ext cx="7056784" cy="1340768"/>
          </a:xfrm>
          <a:prstGeom prst="wedgeRoundRectCallout">
            <a:avLst>
              <a:gd name="adj1" fmla="val 14417"/>
              <a:gd name="adj2" fmla="val -1246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两个关系是否只扫描一次？</a:t>
            </a:r>
            <a:endParaRPr lang="en-US" altLang="zh-CN" dirty="0" smtClean="0"/>
          </a:p>
          <a:p>
            <a:r>
              <a:rPr lang="zh-CN" altLang="en-US" dirty="0" smtClean="0"/>
              <a:t>如果两个关系的连接属性均存在重复值又会如何？</a:t>
            </a:r>
            <a:endParaRPr lang="en-US" altLang="zh-CN" dirty="0" smtClean="0"/>
          </a:p>
          <a:p>
            <a:r>
              <a:rPr lang="en-US" altLang="zh-CN" dirty="0" smtClean="0"/>
              <a:t>HASH</a:t>
            </a:r>
            <a:r>
              <a:rPr lang="zh-CN" altLang="en-US" dirty="0" smtClean="0"/>
              <a:t>连接</a:t>
            </a:r>
            <a:endParaRPr lang="zh-CN" altLang="en-US" dirty="0"/>
          </a:p>
        </p:txBody>
      </p:sp>
      <p:sp>
        <p:nvSpPr>
          <p:cNvPr id="2" name="圆角矩形标注 1"/>
          <p:cNvSpPr/>
          <p:nvPr/>
        </p:nvSpPr>
        <p:spPr>
          <a:xfrm>
            <a:off x="4427984" y="1452662"/>
            <a:ext cx="3496816" cy="1004810"/>
          </a:xfrm>
          <a:prstGeom prst="wedgeRoundRectCallout">
            <a:avLst>
              <a:gd name="adj1" fmla="val -59011"/>
              <a:gd name="adj2" fmla="val 79926"/>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mn-ea"/>
              </a:rPr>
              <a:t>教材</a:t>
            </a:r>
            <a:r>
              <a:rPr lang="en-US" altLang="zh-CN" dirty="0" smtClean="0">
                <a:solidFill>
                  <a:srgbClr val="FF0000"/>
                </a:solidFill>
                <a:latin typeface="+mn-ea"/>
              </a:rPr>
              <a:t>9.1.2</a:t>
            </a:r>
            <a:r>
              <a:rPr lang="zh-CN" altLang="en-US" dirty="0" smtClean="0">
                <a:solidFill>
                  <a:srgbClr val="FF0000"/>
                </a:solidFill>
                <a:latin typeface="+mn-ea"/>
              </a:rPr>
              <a:t>节算法具体实现过程，理解、掌握</a:t>
            </a:r>
            <a:endParaRPr lang="zh-CN" altLang="en-US" dirty="0">
              <a:solidFill>
                <a:srgbClr val="FF000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noChangeArrowheads="1"/>
          </p:cNvSpPr>
          <p:nvPr>
            <p:ph idx="1"/>
          </p:nvPr>
        </p:nvSpPr>
        <p:spPr>
          <a:xfrm>
            <a:off x="381000" y="548680"/>
            <a:ext cx="8458200" cy="4896544"/>
          </a:xfrm>
        </p:spPr>
        <p:txBody>
          <a:bodyPr/>
          <a:lstStyle/>
          <a:p>
            <a:pPr eaLnBrk="1" hangingPunct="1">
              <a:spcBef>
                <a:spcPct val="0"/>
              </a:spcBef>
              <a:buClrTx/>
              <a:buSzTx/>
              <a:buFontTx/>
              <a:buNone/>
            </a:pPr>
            <a:r>
              <a:rPr lang="en-US" altLang="zh-CN" sz="2400" b="1" dirty="0" smtClean="0">
                <a:latin typeface="Arial" charset="0"/>
                <a:cs typeface="Arial" charset="0"/>
              </a:rPr>
              <a:t>9.2  </a:t>
            </a:r>
            <a:r>
              <a:rPr lang="zh-CN" altLang="en-US" sz="2400" b="1" dirty="0" smtClean="0">
                <a:latin typeface="Arial" charset="0"/>
                <a:cs typeface="Arial" charset="0"/>
              </a:rPr>
              <a:t>查询优化的</a:t>
            </a:r>
            <a:r>
              <a:rPr lang="zh-CN" altLang="en-US" sz="2400" b="1" dirty="0" smtClean="0">
                <a:latin typeface="Arial" charset="0"/>
                <a:ea typeface="黑体" pitchFamily="49" charset="-122"/>
                <a:cs typeface="Arial" charset="0"/>
              </a:rPr>
              <a:t>任务：提高速度（</a:t>
            </a:r>
            <a:r>
              <a:rPr lang="en-US" altLang="zh-CN" sz="2400" b="1" dirty="0" smtClean="0">
                <a:latin typeface="Arial" charset="0"/>
                <a:cs typeface="Arial" charset="0"/>
              </a:rPr>
              <a:t>DBMS</a:t>
            </a:r>
            <a:r>
              <a:rPr lang="en-US" altLang="zh-CN" sz="2400" b="1" dirty="0" smtClean="0">
                <a:latin typeface="Arial" charset="0"/>
                <a:ea typeface="黑体" pitchFamily="49" charset="-122"/>
              </a:rPr>
              <a:t>）</a:t>
            </a:r>
            <a:endParaRPr lang="en-US" altLang="zh-CN" sz="2400" b="1" dirty="0" smtClean="0">
              <a:latin typeface="Arial" charset="0"/>
            </a:endParaRPr>
          </a:p>
          <a:p>
            <a:pPr eaLnBrk="1" hangingPunct="1">
              <a:spcBef>
                <a:spcPct val="0"/>
              </a:spcBef>
              <a:buClrTx/>
              <a:buSzTx/>
              <a:buFontTx/>
              <a:buNone/>
            </a:pPr>
            <a:r>
              <a:rPr lang="zh-CN" altLang="en-US" sz="2400" dirty="0">
                <a:latin typeface="Arial" charset="0"/>
              </a:rPr>
              <a:t>具体</a:t>
            </a:r>
            <a:r>
              <a:rPr lang="zh-CN" altLang="en-US" sz="2400" dirty="0" smtClean="0">
                <a:latin typeface="Arial" charset="0"/>
              </a:rPr>
              <a:t>目标：</a:t>
            </a:r>
            <a:endParaRPr lang="zh-CN" altLang="en-US" sz="2400" dirty="0">
              <a:latin typeface="Arial" charset="0"/>
            </a:endParaRPr>
          </a:p>
          <a:p>
            <a:pPr eaLnBrk="1" hangingPunct="1">
              <a:spcBef>
                <a:spcPct val="0"/>
              </a:spcBef>
              <a:buClrTx/>
              <a:buSzTx/>
              <a:buFontTx/>
              <a:buNone/>
            </a:pPr>
            <a:r>
              <a:rPr lang="zh-CN" altLang="en-US" sz="2400" dirty="0" smtClean="0"/>
              <a:t>1</a:t>
            </a:r>
            <a:r>
              <a:rPr lang="zh-CN" altLang="en-US" sz="2400" dirty="0" smtClean="0">
                <a:latin typeface="Times New Roman" pitchFamily="18" charset="0"/>
              </a:rPr>
              <a:t>、减少中间关系规模</a:t>
            </a:r>
            <a:endParaRPr lang="zh-CN" altLang="en-US" sz="2400" dirty="0" smtClean="0"/>
          </a:p>
          <a:p>
            <a:pPr eaLnBrk="1" hangingPunct="1">
              <a:spcBef>
                <a:spcPct val="0"/>
              </a:spcBef>
              <a:buClrTx/>
              <a:buSzTx/>
              <a:buFontTx/>
              <a:buNone/>
            </a:pPr>
            <a:r>
              <a:rPr lang="zh-CN" altLang="en-US" sz="2400" dirty="0" smtClean="0"/>
              <a:t>2</a:t>
            </a:r>
            <a:r>
              <a:rPr lang="zh-CN" altLang="en-US" sz="2400" dirty="0" smtClean="0">
                <a:latin typeface="Times New Roman" pitchFamily="18" charset="0"/>
              </a:rPr>
              <a:t>、减少</a:t>
            </a:r>
            <a:r>
              <a:rPr lang="en-US" altLang="zh-CN" sz="2400" dirty="0" smtClean="0"/>
              <a:t>I/O</a:t>
            </a:r>
          </a:p>
          <a:p>
            <a:pPr eaLnBrk="1" hangingPunct="1">
              <a:spcBef>
                <a:spcPct val="0"/>
              </a:spcBef>
              <a:buClrTx/>
              <a:buSzTx/>
            </a:pPr>
            <a:endParaRPr lang="en-US" altLang="zh-CN" sz="2400" b="1" dirty="0" smtClean="0">
              <a:latin typeface="Arial" charset="0"/>
            </a:endParaRPr>
          </a:p>
          <a:p>
            <a:pPr eaLnBrk="1" hangingPunct="1">
              <a:spcBef>
                <a:spcPct val="0"/>
              </a:spcBef>
              <a:buClrTx/>
              <a:buSzTx/>
            </a:pPr>
            <a:r>
              <a:rPr lang="en-US" altLang="zh-CN" sz="2400" b="1" dirty="0" smtClean="0">
                <a:latin typeface="Arial" charset="0"/>
              </a:rPr>
              <a:t>9.3  </a:t>
            </a:r>
            <a:r>
              <a:rPr lang="zh-CN" altLang="en-US" sz="2400" b="1" dirty="0" smtClean="0">
                <a:latin typeface="Arial" charset="0"/>
              </a:rPr>
              <a:t>代数优化</a:t>
            </a:r>
            <a:endParaRPr lang="en-US" altLang="zh-CN" sz="2400" b="1" dirty="0" smtClean="0">
              <a:latin typeface="Arial" charset="0"/>
            </a:endParaRPr>
          </a:p>
          <a:p>
            <a:pPr eaLnBrk="1" hangingPunct="1">
              <a:spcBef>
                <a:spcPct val="0"/>
              </a:spcBef>
              <a:buClrTx/>
              <a:buSzTx/>
            </a:pPr>
            <a:r>
              <a:rPr lang="en-US" altLang="zh-CN" sz="2400" b="1" dirty="0" smtClean="0">
                <a:latin typeface="Arial" charset="0"/>
              </a:rPr>
              <a:t>9.3.1 </a:t>
            </a:r>
            <a:r>
              <a:rPr lang="zh-CN" altLang="en-US" sz="2400" dirty="0" smtClean="0"/>
              <a:t>关系代数表达式的等价变换规则</a:t>
            </a:r>
            <a:endParaRPr lang="en-US" altLang="zh-CN" sz="2400" dirty="0" smtClean="0"/>
          </a:p>
        </p:txBody>
      </p:sp>
      <p:sp>
        <p:nvSpPr>
          <p:cNvPr id="3" name="灯片编号占位符 2"/>
          <p:cNvSpPr>
            <a:spLocks noGrp="1"/>
          </p:cNvSpPr>
          <p:nvPr>
            <p:ph type="sldNum" sz="quarter" idx="12"/>
          </p:nvPr>
        </p:nvSpPr>
        <p:spPr/>
        <p:txBody>
          <a:bodyPr/>
          <a:lstStyle/>
          <a:p>
            <a:pPr>
              <a:defRPr/>
            </a:pPr>
            <a:fld id="{028B86EC-45FD-4CA7-BDD1-57ED47EDD013}" type="slidenum">
              <a:rPr lang="zh-CN" altLang="en-US" smtClean="0"/>
              <a:pPr>
                <a:defRPr/>
              </a:pPr>
              <a:t>14</a:t>
            </a:fld>
            <a:endParaRPr lang="en-US" altLang="zh-CN"/>
          </a:p>
        </p:txBody>
      </p:sp>
      <p:sp>
        <p:nvSpPr>
          <p:cNvPr id="6" name="内容占位符 2"/>
          <p:cNvSpPr txBox="1">
            <a:spLocks/>
          </p:cNvSpPr>
          <p:nvPr/>
        </p:nvSpPr>
        <p:spPr bwMode="auto">
          <a:xfrm>
            <a:off x="381000" y="3183457"/>
            <a:ext cx="8229600" cy="485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rgbClr val="0BD0D9"/>
              </a:buClr>
              <a:buSzPct val="95000"/>
              <a:buFont typeface="Wingdings 2" pitchFamily="18" charset="2"/>
              <a:buNone/>
              <a:defRPr sz="2600" kern="1200" baseline="0">
                <a:solidFill>
                  <a:schemeClr val="tx1"/>
                </a:solidFill>
                <a:latin typeface="Verdana" pitchFamily="34" charset="0"/>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None/>
              <a:defRPr sz="2400" kern="1200" baseline="0">
                <a:solidFill>
                  <a:schemeClr val="tx1"/>
                </a:solidFill>
                <a:latin typeface="Verdana" pitchFamily="34" charset="0"/>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None/>
              <a:defRPr sz="2100" kern="1200" baseline="0">
                <a:solidFill>
                  <a:schemeClr val="tx1"/>
                </a:solidFill>
                <a:latin typeface="Verdana" pitchFamily="34" charset="0"/>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None/>
              <a:defRPr sz="2000" kern="1200" baseline="0">
                <a:solidFill>
                  <a:schemeClr val="tx1"/>
                </a:solidFill>
                <a:latin typeface="Verdana" pitchFamily="34" charset="0"/>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None/>
              <a:defRPr sz="2000" kern="1200" baseline="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kumimoji="0" lang="en-US" altLang="zh-CN" sz="2400" smtClean="0">
                <a:solidFill>
                  <a:srgbClr val="0000FF"/>
                </a:solidFill>
              </a:rPr>
              <a:t>1 </a:t>
            </a:r>
            <a:r>
              <a:rPr kumimoji="0" lang="zh-CN" altLang="en-US" sz="2400" smtClean="0">
                <a:solidFill>
                  <a:srgbClr val="0000FF"/>
                </a:solidFill>
              </a:rPr>
              <a:t>连接</a:t>
            </a:r>
            <a:r>
              <a:rPr kumimoji="0" lang="en-US" altLang="zh-CN" sz="2400" smtClean="0">
                <a:solidFill>
                  <a:srgbClr val="0000FF"/>
                </a:solidFill>
              </a:rPr>
              <a:t>/</a:t>
            </a:r>
            <a:r>
              <a:rPr kumimoji="0" lang="zh-CN" altLang="en-US" sz="2400" smtClean="0">
                <a:solidFill>
                  <a:srgbClr val="0000FF"/>
                </a:solidFill>
              </a:rPr>
              <a:t>笛卡尔积的交换律</a:t>
            </a:r>
            <a:endParaRPr kumimoji="0" lang="zh-CN" altLang="en-US" sz="24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266" y="3838763"/>
            <a:ext cx="2857500" cy="16002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15</a:t>
            </a:fld>
            <a:endParaRPr lang="en-US" altLang="zh-CN"/>
          </a:p>
        </p:txBody>
      </p:sp>
      <p:sp>
        <p:nvSpPr>
          <p:cNvPr id="5" name="矩形 4"/>
          <p:cNvSpPr/>
          <p:nvPr/>
        </p:nvSpPr>
        <p:spPr>
          <a:xfrm>
            <a:off x="467544" y="836712"/>
            <a:ext cx="6445962" cy="461665"/>
          </a:xfrm>
          <a:prstGeom prst="rect">
            <a:avLst/>
          </a:prstGeom>
        </p:spPr>
        <p:txBody>
          <a:bodyPr wrap="square">
            <a:spAutoFit/>
          </a:bodyPr>
          <a:lstStyle/>
          <a:p>
            <a:r>
              <a:rPr lang="en-US" altLang="zh-CN" dirty="0" smtClean="0">
                <a:solidFill>
                  <a:srgbClr val="0000FF"/>
                </a:solidFill>
              </a:rPr>
              <a:t>2 </a:t>
            </a:r>
            <a:r>
              <a:rPr lang="zh-CN" altLang="en-US" dirty="0" smtClean="0">
                <a:solidFill>
                  <a:srgbClr val="0000FF"/>
                </a:solidFill>
              </a:rPr>
              <a:t>连接</a:t>
            </a:r>
            <a:r>
              <a:rPr lang="en-US" altLang="zh-CN" dirty="0">
                <a:solidFill>
                  <a:srgbClr val="0000FF"/>
                </a:solidFill>
              </a:rPr>
              <a:t>/</a:t>
            </a:r>
            <a:r>
              <a:rPr lang="zh-CN" altLang="en-US" dirty="0">
                <a:solidFill>
                  <a:srgbClr val="0000FF"/>
                </a:solidFill>
              </a:rPr>
              <a:t>笛卡尔积</a:t>
            </a:r>
            <a:r>
              <a:rPr lang="zh-CN" altLang="en-US" dirty="0" smtClean="0">
                <a:solidFill>
                  <a:srgbClr val="0000FF"/>
                </a:solidFill>
              </a:rPr>
              <a:t>的结合律</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28" y="1538490"/>
            <a:ext cx="4712497" cy="1483121"/>
          </a:xfrm>
          <a:prstGeom prst="rect">
            <a:avLst/>
          </a:prstGeom>
        </p:spPr>
      </p:pic>
      <p:sp>
        <p:nvSpPr>
          <p:cNvPr id="7" name="内容占位符 2"/>
          <p:cNvSpPr>
            <a:spLocks noGrp="1"/>
          </p:cNvSpPr>
          <p:nvPr>
            <p:ph idx="1"/>
          </p:nvPr>
        </p:nvSpPr>
        <p:spPr>
          <a:xfrm>
            <a:off x="502532" y="3068960"/>
            <a:ext cx="8229600" cy="485725"/>
          </a:xfrm>
        </p:spPr>
        <p:txBody>
          <a:bodyPr/>
          <a:lstStyle/>
          <a:p>
            <a:pPr eaLnBrk="1" hangingPunct="1">
              <a:spcBef>
                <a:spcPct val="0"/>
              </a:spcBef>
              <a:buClrTx/>
              <a:buSzTx/>
            </a:pPr>
            <a:r>
              <a:rPr lang="en-US" altLang="zh-CN" sz="2400" dirty="0" smtClean="0">
                <a:solidFill>
                  <a:srgbClr val="0000FF"/>
                </a:solidFill>
              </a:rPr>
              <a:t>3 </a:t>
            </a:r>
            <a:r>
              <a:rPr lang="zh-CN" altLang="en-US" sz="2400" dirty="0" smtClean="0">
                <a:solidFill>
                  <a:srgbClr val="0000FF"/>
                </a:solidFill>
              </a:rPr>
              <a:t>投影的</a:t>
            </a:r>
            <a:r>
              <a:rPr lang="zh-CN" altLang="en-US" sz="2400" dirty="0">
                <a:solidFill>
                  <a:srgbClr val="0000FF"/>
                </a:solidFill>
              </a:rPr>
              <a:t>串接律</a:t>
            </a:r>
            <a:endParaRPr lang="en-US" altLang="zh-CN" sz="2400" dirty="0">
              <a:solidFill>
                <a:srgbClr val="0000FF"/>
              </a:solidFill>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518" y="3607884"/>
            <a:ext cx="6794800" cy="1218378"/>
          </a:xfrm>
          <a:prstGeom prst="rect">
            <a:avLst/>
          </a:prstGeom>
        </p:spPr>
      </p:pic>
      <p:sp>
        <p:nvSpPr>
          <p:cNvPr id="9" name="矩形 8"/>
          <p:cNvSpPr/>
          <p:nvPr/>
        </p:nvSpPr>
        <p:spPr>
          <a:xfrm>
            <a:off x="538100" y="4941168"/>
            <a:ext cx="6445962" cy="461665"/>
          </a:xfrm>
          <a:prstGeom prst="rect">
            <a:avLst/>
          </a:prstGeom>
        </p:spPr>
        <p:txBody>
          <a:bodyPr wrap="square">
            <a:spAutoFit/>
          </a:bodyPr>
          <a:lstStyle/>
          <a:p>
            <a:r>
              <a:rPr lang="en-US" altLang="zh-CN" dirty="0" smtClean="0">
                <a:solidFill>
                  <a:srgbClr val="0000FF"/>
                </a:solidFill>
              </a:rPr>
              <a:t>4 </a:t>
            </a:r>
            <a:r>
              <a:rPr lang="zh-CN" altLang="en-US" dirty="0" smtClean="0">
                <a:solidFill>
                  <a:srgbClr val="0000FF"/>
                </a:solidFill>
              </a:rPr>
              <a:t>选择的</a:t>
            </a:r>
            <a:r>
              <a:rPr lang="zh-CN" altLang="en-US" dirty="0">
                <a:solidFill>
                  <a:srgbClr val="0000FF"/>
                </a:solidFill>
              </a:rPr>
              <a:t>串接律</a:t>
            </a:r>
            <a:endParaRPr lang="en-US" altLang="zh-CN" dirty="0">
              <a:solidFill>
                <a:srgbClr val="0000FF"/>
              </a:solidFill>
            </a:endParaRPr>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518" y="5592286"/>
            <a:ext cx="4740665" cy="669685"/>
          </a:xfrm>
          <a:prstGeom prst="rect">
            <a:avLst/>
          </a:prstGeom>
        </p:spPr>
      </p:pic>
    </p:spTree>
    <p:extLst>
      <p:ext uri="{BB962C8B-B14F-4D97-AF65-F5344CB8AC3E}">
        <p14:creationId xmlns:p14="http://schemas.microsoft.com/office/powerpoint/2010/main" val="440085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80728"/>
            <a:ext cx="8229600" cy="557733"/>
          </a:xfrm>
        </p:spPr>
        <p:txBody>
          <a:bodyPr/>
          <a:lstStyle/>
          <a:p>
            <a:r>
              <a:rPr lang="en-US" altLang="zh-CN" sz="2400" dirty="0" smtClean="0">
                <a:solidFill>
                  <a:srgbClr val="0000FF"/>
                </a:solidFill>
              </a:rPr>
              <a:t>5 </a:t>
            </a:r>
            <a:r>
              <a:rPr lang="zh-CN" altLang="en-US" sz="2400" dirty="0" smtClean="0">
                <a:solidFill>
                  <a:srgbClr val="0000FF"/>
                </a:solidFill>
              </a:rPr>
              <a:t>选择</a:t>
            </a:r>
            <a:r>
              <a:rPr lang="zh-CN" altLang="en-US" sz="2400" dirty="0">
                <a:solidFill>
                  <a:srgbClr val="0000FF"/>
                </a:solidFill>
              </a:rPr>
              <a:t>与投影的</a:t>
            </a:r>
            <a:r>
              <a:rPr lang="zh-CN" altLang="en-US" sz="2400" dirty="0" smtClean="0">
                <a:solidFill>
                  <a:srgbClr val="0000FF"/>
                </a:solidFill>
              </a:rPr>
              <a:t>交换律</a:t>
            </a:r>
            <a:endParaRPr lang="en-US" altLang="zh-CN" sz="2400" dirty="0">
              <a:solidFill>
                <a:srgbClr val="0000FF"/>
              </a:solidFill>
            </a:endParaRPr>
          </a:p>
        </p:txBody>
      </p:sp>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16</a:t>
            </a:fld>
            <a:endParaRPr lang="en-US" altLang="zh-CN"/>
          </a:p>
        </p:txBody>
      </p:sp>
      <p:sp>
        <p:nvSpPr>
          <p:cNvPr id="5" name="圆角矩形标注 4"/>
          <p:cNvSpPr/>
          <p:nvPr/>
        </p:nvSpPr>
        <p:spPr>
          <a:xfrm>
            <a:off x="5076177" y="376387"/>
            <a:ext cx="4040929" cy="1080120"/>
          </a:xfrm>
          <a:prstGeom prst="wedgeRoundRectCallout">
            <a:avLst>
              <a:gd name="adj1" fmla="val 12088"/>
              <a:gd name="adj2" fmla="val 14247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t>注意选择条件是否超出投影范围，若超出，则应用更一般的规则，</a:t>
            </a:r>
            <a:r>
              <a:rPr lang="zh-CN" altLang="en-US" dirty="0" smtClean="0">
                <a:solidFill>
                  <a:srgbClr val="FF0000"/>
                </a:solidFill>
              </a:rPr>
              <a:t>先扩充投影属性</a:t>
            </a:r>
            <a:endParaRPr lang="zh-CN" altLang="en-US" dirty="0">
              <a:solidFill>
                <a:srgbClr val="FF0000"/>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774" y="1538461"/>
            <a:ext cx="6273940" cy="666403"/>
          </a:xfrm>
          <a:prstGeom prst="rect">
            <a:avLst/>
          </a:prstGeom>
        </p:spPr>
      </p:pic>
      <p:sp>
        <p:nvSpPr>
          <p:cNvPr id="7" name="矩形 6"/>
          <p:cNvSpPr/>
          <p:nvPr/>
        </p:nvSpPr>
        <p:spPr>
          <a:xfrm>
            <a:off x="283243" y="3547682"/>
            <a:ext cx="3874779" cy="461665"/>
          </a:xfrm>
          <a:prstGeom prst="rect">
            <a:avLst/>
          </a:prstGeom>
        </p:spPr>
        <p:txBody>
          <a:bodyPr wrap="none">
            <a:spAutoFit/>
          </a:bodyPr>
          <a:lstStyle/>
          <a:p>
            <a:r>
              <a:rPr lang="en-US" altLang="zh-CN" dirty="0" smtClean="0">
                <a:solidFill>
                  <a:srgbClr val="0000FF"/>
                </a:solidFill>
              </a:rPr>
              <a:t>6 </a:t>
            </a:r>
            <a:r>
              <a:rPr lang="zh-CN" altLang="en-US" dirty="0" smtClean="0">
                <a:solidFill>
                  <a:srgbClr val="0000FF"/>
                </a:solidFill>
              </a:rPr>
              <a:t>选择</a:t>
            </a:r>
            <a:r>
              <a:rPr lang="zh-CN" altLang="en-US" dirty="0">
                <a:solidFill>
                  <a:srgbClr val="0000FF"/>
                </a:solidFill>
              </a:rPr>
              <a:t>与笛卡尔积的交换律</a:t>
            </a:r>
            <a:endParaRPr lang="en-US" altLang="zh-CN" dirty="0">
              <a:solidFill>
                <a:srgbClr val="0000FF"/>
              </a:solidFill>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870" y="3985171"/>
            <a:ext cx="8262303" cy="2736304"/>
          </a:xfrm>
          <a:prstGeom prst="rect">
            <a:avLst/>
          </a:prstGeom>
        </p:spPr>
      </p:pic>
      <p:pic>
        <p:nvPicPr>
          <p:cNvPr id="2" name="图片 1"/>
          <p:cNvPicPr>
            <a:picLocks noChangeAspect="1"/>
          </p:cNvPicPr>
          <p:nvPr/>
        </p:nvPicPr>
        <p:blipFill>
          <a:blip r:embed="rId5"/>
          <a:stretch>
            <a:fillRect/>
          </a:stretch>
        </p:blipFill>
        <p:spPr>
          <a:xfrm>
            <a:off x="353870" y="2467548"/>
            <a:ext cx="8199258" cy="601412"/>
          </a:xfrm>
          <a:prstGeom prst="rect">
            <a:avLst/>
          </a:prstGeom>
        </p:spPr>
      </p:pic>
    </p:spTree>
    <p:extLst>
      <p:ext uri="{BB962C8B-B14F-4D97-AF65-F5344CB8AC3E}">
        <p14:creationId xmlns:p14="http://schemas.microsoft.com/office/powerpoint/2010/main" val="4102858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17</a:t>
            </a:fld>
            <a:endParaRPr lang="en-US" altLang="zh-CN"/>
          </a:p>
        </p:txBody>
      </p:sp>
      <p:sp>
        <p:nvSpPr>
          <p:cNvPr id="5" name="矩形 4"/>
          <p:cNvSpPr/>
          <p:nvPr/>
        </p:nvSpPr>
        <p:spPr>
          <a:xfrm>
            <a:off x="251520" y="836712"/>
            <a:ext cx="2951449" cy="461665"/>
          </a:xfrm>
          <a:prstGeom prst="rect">
            <a:avLst/>
          </a:prstGeom>
        </p:spPr>
        <p:txBody>
          <a:bodyPr wrap="none">
            <a:spAutoFit/>
          </a:bodyPr>
          <a:lstStyle/>
          <a:p>
            <a:r>
              <a:rPr lang="en-US" altLang="zh-CN" dirty="0" smtClean="0">
                <a:solidFill>
                  <a:srgbClr val="0000FF"/>
                </a:solidFill>
              </a:rPr>
              <a:t>7 </a:t>
            </a:r>
            <a:r>
              <a:rPr lang="zh-CN" altLang="en-US" dirty="0" smtClean="0">
                <a:solidFill>
                  <a:srgbClr val="0000FF"/>
                </a:solidFill>
              </a:rPr>
              <a:t>选择</a:t>
            </a:r>
            <a:r>
              <a:rPr lang="zh-CN" altLang="en-US" dirty="0">
                <a:solidFill>
                  <a:srgbClr val="0000FF"/>
                </a:solidFill>
              </a:rPr>
              <a:t>与</a:t>
            </a:r>
            <a:r>
              <a:rPr lang="zh-CN" altLang="en-US" dirty="0" smtClean="0">
                <a:solidFill>
                  <a:srgbClr val="0000FF"/>
                </a:solidFill>
              </a:rPr>
              <a:t>并的</a:t>
            </a:r>
            <a:r>
              <a:rPr lang="zh-CN" altLang="en-US" dirty="0">
                <a:solidFill>
                  <a:srgbClr val="0000FF"/>
                </a:solidFill>
              </a:rPr>
              <a:t>分配率</a:t>
            </a:r>
            <a:endParaRPr lang="en-US" altLang="zh-CN" dirty="0">
              <a:solidFill>
                <a:srgbClr val="0000FF"/>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484784"/>
            <a:ext cx="6538700" cy="1368152"/>
          </a:xfrm>
          <a:prstGeom prst="rect">
            <a:avLst/>
          </a:prstGeom>
        </p:spPr>
      </p:pic>
      <p:sp>
        <p:nvSpPr>
          <p:cNvPr id="7" name="矩形 6"/>
          <p:cNvSpPr/>
          <p:nvPr/>
        </p:nvSpPr>
        <p:spPr>
          <a:xfrm>
            <a:off x="261029" y="3039343"/>
            <a:ext cx="2951449" cy="461665"/>
          </a:xfrm>
          <a:prstGeom prst="rect">
            <a:avLst/>
          </a:prstGeom>
        </p:spPr>
        <p:txBody>
          <a:bodyPr wrap="none">
            <a:spAutoFit/>
          </a:bodyPr>
          <a:lstStyle/>
          <a:p>
            <a:r>
              <a:rPr lang="en-US" altLang="zh-CN" dirty="0" smtClean="0">
                <a:solidFill>
                  <a:srgbClr val="0000FF"/>
                </a:solidFill>
              </a:rPr>
              <a:t>8 </a:t>
            </a:r>
            <a:r>
              <a:rPr lang="zh-CN" altLang="en-US" dirty="0" smtClean="0">
                <a:solidFill>
                  <a:srgbClr val="0000FF"/>
                </a:solidFill>
              </a:rPr>
              <a:t>选择与差的</a:t>
            </a:r>
            <a:r>
              <a:rPr lang="zh-CN" altLang="en-US" dirty="0">
                <a:solidFill>
                  <a:srgbClr val="0000FF"/>
                </a:solidFill>
              </a:rPr>
              <a:t>分配率</a:t>
            </a:r>
            <a:endParaRPr lang="en-US" altLang="zh-CN" dirty="0">
              <a:solidFill>
                <a:srgbClr val="0000FF"/>
              </a:solidFill>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469" y="3501008"/>
            <a:ext cx="5184576" cy="1296144"/>
          </a:xfrm>
          <a:prstGeom prst="rect">
            <a:avLst/>
          </a:prstGeom>
        </p:spPr>
      </p:pic>
      <p:sp>
        <p:nvSpPr>
          <p:cNvPr id="9" name="矩形 8"/>
          <p:cNvSpPr/>
          <p:nvPr/>
        </p:nvSpPr>
        <p:spPr>
          <a:xfrm>
            <a:off x="225751" y="4885255"/>
            <a:ext cx="3874779" cy="461665"/>
          </a:xfrm>
          <a:prstGeom prst="rect">
            <a:avLst/>
          </a:prstGeom>
        </p:spPr>
        <p:txBody>
          <a:bodyPr wrap="none">
            <a:spAutoFit/>
          </a:bodyPr>
          <a:lstStyle/>
          <a:p>
            <a:r>
              <a:rPr lang="en-US" altLang="zh-CN" dirty="0" smtClean="0">
                <a:solidFill>
                  <a:srgbClr val="0000FF"/>
                </a:solidFill>
              </a:rPr>
              <a:t>9 </a:t>
            </a:r>
            <a:r>
              <a:rPr lang="zh-CN" altLang="en-US" dirty="0" smtClean="0">
                <a:solidFill>
                  <a:srgbClr val="0000FF"/>
                </a:solidFill>
              </a:rPr>
              <a:t>选择与自然连接的</a:t>
            </a:r>
            <a:r>
              <a:rPr lang="zh-CN" altLang="en-US" dirty="0">
                <a:solidFill>
                  <a:srgbClr val="0000FF"/>
                </a:solidFill>
              </a:rPr>
              <a:t>分配率</a:t>
            </a:r>
            <a:endParaRPr lang="en-US" altLang="zh-CN" dirty="0">
              <a:solidFill>
                <a:srgbClr val="0000FF"/>
              </a:solidFill>
            </a:endParaRPr>
          </a:p>
        </p:txBody>
      </p:sp>
      <p:sp>
        <p:nvSpPr>
          <p:cNvPr id="10" name="矩形 9"/>
          <p:cNvSpPr/>
          <p:nvPr/>
        </p:nvSpPr>
        <p:spPr>
          <a:xfrm>
            <a:off x="345469" y="5373216"/>
            <a:ext cx="6444751" cy="1060227"/>
          </a:xfrm>
          <a:prstGeom prst="rect">
            <a:avLst/>
          </a:prstGeom>
          <a:solidFill>
            <a:srgbClr val="FEED85"/>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sz="2800" b="1" dirty="0" err="1" smtClean="0">
                <a:latin typeface="Arial" panose="020B0604020202020204" pitchFamily="34" charset="0"/>
                <a:cs typeface="Arial" panose="020B0604020202020204" pitchFamily="34" charset="0"/>
              </a:rPr>
              <a:t>σ</a:t>
            </a:r>
            <a:r>
              <a:rPr lang="en-US" altLang="zh-CN" sz="2800" b="1" baseline="-25000" dirty="0" err="1" smtClean="0">
                <a:latin typeface="+mn-ea"/>
              </a:rPr>
              <a:t>F</a:t>
            </a:r>
            <a:r>
              <a:rPr lang="zh-CN" altLang="en-US" sz="2800" b="1" dirty="0" smtClean="0">
                <a:latin typeface="+mn-ea"/>
              </a:rPr>
              <a:t> (</a:t>
            </a:r>
            <a:r>
              <a:rPr lang="en-US" altLang="zh-CN" sz="2800" b="1" dirty="0" smtClean="0">
                <a:latin typeface="+mn-ea"/>
              </a:rPr>
              <a:t>E1</a:t>
            </a:r>
            <a:r>
              <a:rPr lang="zh-CN" altLang="en-US" sz="2800" b="1" dirty="0" smtClean="0">
                <a:latin typeface="+mn-ea"/>
              </a:rPr>
              <a:t> </a:t>
            </a:r>
            <a:r>
              <a:rPr lang="en-US" altLang="zh-CN" sz="2800" b="1" dirty="0">
                <a:latin typeface="+mn-ea"/>
                <a:cs typeface="Arial Unicode MS"/>
              </a:rPr>
              <a:t>⋈</a:t>
            </a:r>
            <a:r>
              <a:rPr lang="zh-CN" altLang="en-US" sz="2800" b="1" dirty="0">
                <a:latin typeface="+mn-ea"/>
              </a:rPr>
              <a:t> </a:t>
            </a:r>
            <a:r>
              <a:rPr lang="en-US" altLang="zh-CN" sz="2800" b="1" dirty="0" smtClean="0">
                <a:latin typeface="+mn-ea"/>
              </a:rPr>
              <a:t>E2</a:t>
            </a:r>
            <a:r>
              <a:rPr lang="zh-CN" altLang="en-US" sz="2800" b="1" dirty="0" smtClean="0">
                <a:latin typeface="+mn-ea"/>
              </a:rPr>
              <a:t>）</a:t>
            </a:r>
            <a:r>
              <a:rPr lang="zh-CN" altLang="en-US" sz="2800" b="1" dirty="0" smtClean="0">
                <a:latin typeface="+mn-ea"/>
                <a:cs typeface="Arial" panose="020B0604020202020204" pitchFamily="34" charset="0"/>
              </a:rPr>
              <a:t>≡ </a:t>
            </a:r>
            <a:r>
              <a:rPr lang="en-US" altLang="zh-CN" sz="2800" b="1" dirty="0" err="1">
                <a:latin typeface="Arial" panose="020B0604020202020204" pitchFamily="34" charset="0"/>
                <a:cs typeface="Arial" panose="020B0604020202020204" pitchFamily="34" charset="0"/>
              </a:rPr>
              <a:t>σ</a:t>
            </a:r>
            <a:r>
              <a:rPr lang="en-US" altLang="zh-CN" sz="2800" b="1" baseline="-25000" dirty="0" err="1">
                <a:latin typeface="+mn-ea"/>
              </a:rPr>
              <a:t>F</a:t>
            </a:r>
            <a:r>
              <a:rPr lang="zh-CN" altLang="en-US" sz="2800" b="1" dirty="0">
                <a:latin typeface="+mn-ea"/>
              </a:rPr>
              <a:t> (</a:t>
            </a:r>
            <a:r>
              <a:rPr lang="en-US" altLang="zh-CN" sz="2800" b="1" dirty="0" smtClean="0">
                <a:latin typeface="+mn-ea"/>
              </a:rPr>
              <a:t>E1)</a:t>
            </a:r>
            <a:r>
              <a:rPr lang="zh-CN" altLang="en-US" sz="2800" b="1" dirty="0" smtClean="0">
                <a:latin typeface="+mn-ea"/>
              </a:rPr>
              <a:t> </a:t>
            </a:r>
            <a:r>
              <a:rPr lang="en-US" altLang="zh-CN" sz="2800" b="1" dirty="0">
                <a:latin typeface="+mn-ea"/>
                <a:cs typeface="Arial Unicode MS"/>
              </a:rPr>
              <a:t>⋈</a:t>
            </a:r>
            <a:r>
              <a:rPr lang="zh-CN" altLang="en-US" sz="2800" b="1" dirty="0">
                <a:latin typeface="+mn-ea"/>
              </a:rPr>
              <a:t> </a:t>
            </a:r>
            <a:r>
              <a:rPr lang="en-US" altLang="zh-CN" sz="2800" b="1" dirty="0" err="1">
                <a:latin typeface="Arial" panose="020B0604020202020204" pitchFamily="34" charset="0"/>
                <a:cs typeface="Arial" panose="020B0604020202020204" pitchFamily="34" charset="0"/>
              </a:rPr>
              <a:t>σ</a:t>
            </a:r>
            <a:r>
              <a:rPr lang="en-US" altLang="zh-CN" sz="2800" b="1" baseline="-25000" dirty="0" err="1">
                <a:latin typeface="+mn-ea"/>
              </a:rPr>
              <a:t>F</a:t>
            </a:r>
            <a:r>
              <a:rPr lang="zh-CN" altLang="en-US" sz="2800" b="1" dirty="0">
                <a:latin typeface="+mn-ea"/>
              </a:rPr>
              <a:t> </a:t>
            </a:r>
            <a:r>
              <a:rPr lang="zh-CN" altLang="en-US" sz="2800" b="1" dirty="0" smtClean="0">
                <a:latin typeface="+mn-ea"/>
              </a:rPr>
              <a:t>(</a:t>
            </a:r>
            <a:r>
              <a:rPr lang="en-US" altLang="zh-CN" sz="2800" b="1" dirty="0" smtClean="0">
                <a:latin typeface="+mn-ea"/>
              </a:rPr>
              <a:t>E2</a:t>
            </a:r>
            <a:r>
              <a:rPr lang="zh-CN" altLang="en-US" sz="2800" b="1" dirty="0">
                <a:latin typeface="+mn-ea"/>
              </a:rPr>
              <a:t>）</a:t>
            </a:r>
          </a:p>
        </p:txBody>
      </p:sp>
    </p:spTree>
    <p:extLst>
      <p:ext uri="{BB962C8B-B14F-4D97-AF65-F5344CB8AC3E}">
        <p14:creationId xmlns:p14="http://schemas.microsoft.com/office/powerpoint/2010/main" val="3936821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18</a:t>
            </a:fld>
            <a:endParaRPr lang="en-US" altLang="zh-CN"/>
          </a:p>
        </p:txBody>
      </p:sp>
      <p:sp>
        <p:nvSpPr>
          <p:cNvPr id="5" name="矩形 4"/>
          <p:cNvSpPr/>
          <p:nvPr/>
        </p:nvSpPr>
        <p:spPr>
          <a:xfrm>
            <a:off x="323528" y="908720"/>
            <a:ext cx="4070345" cy="461665"/>
          </a:xfrm>
          <a:prstGeom prst="rect">
            <a:avLst/>
          </a:prstGeom>
        </p:spPr>
        <p:txBody>
          <a:bodyPr wrap="none">
            <a:spAutoFit/>
          </a:bodyPr>
          <a:lstStyle/>
          <a:p>
            <a:r>
              <a:rPr lang="en-US" altLang="zh-CN" dirty="0" smtClean="0">
                <a:solidFill>
                  <a:srgbClr val="0000FF"/>
                </a:solidFill>
              </a:rPr>
              <a:t>10 </a:t>
            </a:r>
            <a:r>
              <a:rPr lang="zh-CN" altLang="en-US" dirty="0" smtClean="0">
                <a:solidFill>
                  <a:srgbClr val="0000FF"/>
                </a:solidFill>
              </a:rPr>
              <a:t>投影</a:t>
            </a:r>
            <a:r>
              <a:rPr lang="zh-CN" altLang="en-US" dirty="0">
                <a:solidFill>
                  <a:srgbClr val="0000FF"/>
                </a:solidFill>
              </a:rPr>
              <a:t>与笛卡尔</a:t>
            </a:r>
            <a:r>
              <a:rPr lang="zh-CN" altLang="en-US" dirty="0" smtClean="0">
                <a:solidFill>
                  <a:srgbClr val="0000FF"/>
                </a:solidFill>
              </a:rPr>
              <a:t>积的</a:t>
            </a:r>
            <a:r>
              <a:rPr lang="zh-CN" altLang="en-US" dirty="0">
                <a:solidFill>
                  <a:srgbClr val="0000FF"/>
                </a:solidFill>
              </a:rPr>
              <a:t>分配率</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484784"/>
            <a:ext cx="8765589" cy="1080120"/>
          </a:xfrm>
          <a:prstGeom prst="rect">
            <a:avLst/>
          </a:prstGeom>
        </p:spPr>
      </p:pic>
      <p:sp>
        <p:nvSpPr>
          <p:cNvPr id="7" name="矩形 6"/>
          <p:cNvSpPr/>
          <p:nvPr/>
        </p:nvSpPr>
        <p:spPr>
          <a:xfrm>
            <a:off x="323527" y="2939948"/>
            <a:ext cx="3147015" cy="461665"/>
          </a:xfrm>
          <a:prstGeom prst="rect">
            <a:avLst/>
          </a:prstGeom>
        </p:spPr>
        <p:txBody>
          <a:bodyPr wrap="none">
            <a:spAutoFit/>
          </a:bodyPr>
          <a:lstStyle/>
          <a:p>
            <a:r>
              <a:rPr lang="en-US" altLang="zh-CN" dirty="0" smtClean="0">
                <a:solidFill>
                  <a:srgbClr val="0000FF"/>
                </a:solidFill>
              </a:rPr>
              <a:t>11 </a:t>
            </a:r>
            <a:r>
              <a:rPr lang="zh-CN" altLang="en-US" dirty="0" smtClean="0">
                <a:solidFill>
                  <a:srgbClr val="0000FF"/>
                </a:solidFill>
              </a:rPr>
              <a:t>投影与并的</a:t>
            </a:r>
            <a:r>
              <a:rPr lang="zh-CN" altLang="en-US" dirty="0">
                <a:solidFill>
                  <a:srgbClr val="0000FF"/>
                </a:solidFill>
              </a:rPr>
              <a:t>分配率</a:t>
            </a: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972" y="3433046"/>
            <a:ext cx="6754308" cy="1031717"/>
          </a:xfrm>
          <a:prstGeom prst="rect">
            <a:avLst/>
          </a:prstGeom>
        </p:spPr>
      </p:pic>
      <p:sp>
        <p:nvSpPr>
          <p:cNvPr id="9" name="圆角矩形标注 8"/>
          <p:cNvSpPr/>
          <p:nvPr/>
        </p:nvSpPr>
        <p:spPr>
          <a:xfrm>
            <a:off x="4067944" y="4910803"/>
            <a:ext cx="2160240" cy="844203"/>
          </a:xfrm>
          <a:prstGeom prst="wedgeRoundRectCallout">
            <a:avLst>
              <a:gd name="adj1" fmla="val -67089"/>
              <a:gd name="adj2" fmla="val -6923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solidFill>
                  <a:srgbClr val="FF0000"/>
                </a:solidFill>
              </a:rPr>
              <a:t>注意没有投影和交的分配率</a:t>
            </a:r>
            <a:endParaRPr lang="zh-CN" altLang="en-US" dirty="0">
              <a:solidFill>
                <a:srgbClr val="FF0000"/>
              </a:solidFill>
            </a:endParaRPr>
          </a:p>
        </p:txBody>
      </p:sp>
    </p:spTree>
    <p:extLst>
      <p:ext uri="{BB962C8B-B14F-4D97-AF65-F5344CB8AC3E}">
        <p14:creationId xmlns:p14="http://schemas.microsoft.com/office/powerpoint/2010/main" val="194397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4389437"/>
          </a:xfrm>
        </p:spPr>
        <p:txBody>
          <a:bodyPr/>
          <a:lstStyle/>
          <a:p>
            <a:pPr eaLnBrk="1" hangingPunct="1">
              <a:spcBef>
                <a:spcPct val="0"/>
              </a:spcBef>
              <a:buClrTx/>
              <a:buSzTx/>
            </a:pPr>
            <a:r>
              <a:rPr lang="en-US" altLang="zh-CN" sz="2800" b="1" dirty="0" smtClean="0">
                <a:latin typeface="Arial" charset="0"/>
                <a:ea typeface="黑体" pitchFamily="49" charset="-122"/>
              </a:rPr>
              <a:t>9.3.2 </a:t>
            </a:r>
            <a:r>
              <a:rPr lang="zh-CN" altLang="en-US" sz="2800" b="1" dirty="0" smtClean="0">
                <a:latin typeface="Arial" charset="0"/>
                <a:ea typeface="黑体" pitchFamily="49" charset="-122"/>
              </a:rPr>
              <a:t>一般</a:t>
            </a:r>
            <a:r>
              <a:rPr lang="zh-CN" altLang="en-US" sz="2800" b="1" dirty="0">
                <a:latin typeface="Arial" charset="0"/>
                <a:ea typeface="黑体" pitchFamily="49" charset="-122"/>
              </a:rPr>
              <a:t>策略（</a:t>
            </a:r>
            <a:r>
              <a:rPr lang="zh-CN" altLang="en-US" sz="2800" b="1" dirty="0">
                <a:solidFill>
                  <a:srgbClr val="FF0000"/>
                </a:solidFill>
                <a:latin typeface="Arial" charset="0"/>
                <a:ea typeface="黑体" pitchFamily="49" charset="-122"/>
              </a:rPr>
              <a:t>查询树的启发式</a:t>
            </a:r>
            <a:r>
              <a:rPr lang="zh-CN" altLang="en-US" sz="2800" b="1" dirty="0">
                <a:latin typeface="Arial" charset="0"/>
                <a:ea typeface="黑体" pitchFamily="49" charset="-122"/>
              </a:rPr>
              <a:t>优化）</a:t>
            </a:r>
            <a:endParaRPr lang="zh-CN" altLang="en-US" sz="2800" b="1" dirty="0">
              <a:latin typeface="Arial" charset="0"/>
            </a:endParaRPr>
          </a:p>
          <a:p>
            <a:pPr eaLnBrk="1" hangingPunct="1">
              <a:spcBef>
                <a:spcPct val="50000"/>
              </a:spcBef>
              <a:buClrTx/>
              <a:buSzTx/>
            </a:pPr>
            <a:r>
              <a:rPr lang="zh-CN" altLang="en-US" sz="2800" dirty="0"/>
              <a:t>1</a:t>
            </a:r>
            <a:r>
              <a:rPr lang="zh-CN" altLang="en-US" sz="2800" dirty="0">
                <a:latin typeface="Times New Roman" pitchFamily="18" charset="0"/>
              </a:rPr>
              <a:t>、“选择”尽可能提前执行；</a:t>
            </a:r>
            <a:endParaRPr lang="zh-CN" altLang="en-US" sz="2800" dirty="0"/>
          </a:p>
          <a:p>
            <a:pPr eaLnBrk="1" hangingPunct="1">
              <a:spcBef>
                <a:spcPct val="50000"/>
              </a:spcBef>
              <a:buClrTx/>
              <a:buSzTx/>
            </a:pPr>
            <a:r>
              <a:rPr lang="zh-CN" altLang="en-US" sz="2800" dirty="0">
                <a:latin typeface="Times New Roman" pitchFamily="18" charset="0"/>
              </a:rPr>
              <a:t>最基本一条，因为“选择”使中间结果变小。</a:t>
            </a:r>
            <a:endParaRPr lang="zh-CN" altLang="en-US" sz="2800" dirty="0"/>
          </a:p>
          <a:p>
            <a:pPr eaLnBrk="1" hangingPunct="1">
              <a:spcBef>
                <a:spcPct val="50000"/>
              </a:spcBef>
              <a:buClrTx/>
              <a:buSzTx/>
            </a:pPr>
            <a:r>
              <a:rPr lang="zh-CN" altLang="en-US" sz="2800" dirty="0"/>
              <a:t>2</a:t>
            </a:r>
            <a:r>
              <a:rPr lang="zh-CN" altLang="en-US" sz="2800" dirty="0">
                <a:latin typeface="Times New Roman" pitchFamily="18" charset="0"/>
              </a:rPr>
              <a:t>、索引和排序</a:t>
            </a:r>
            <a:endParaRPr lang="zh-CN" altLang="en-US" sz="2800" dirty="0"/>
          </a:p>
          <a:p>
            <a:pPr eaLnBrk="1" hangingPunct="1">
              <a:spcBef>
                <a:spcPct val="50000"/>
              </a:spcBef>
              <a:buClrTx/>
              <a:buSzTx/>
            </a:pPr>
            <a:r>
              <a:rPr lang="zh-CN" altLang="en-US" sz="2800" dirty="0">
                <a:latin typeface="Times New Roman" pitchFamily="18" charset="0"/>
              </a:rPr>
              <a:t>特别是对连接运算，连接前“先排序”或“建立”索引，提高速度</a:t>
            </a:r>
            <a:r>
              <a:rPr lang="zh-CN" altLang="en-US" sz="2800" dirty="0" smtClean="0">
                <a:latin typeface="Times New Roman" pitchFamily="18" charset="0"/>
              </a:rPr>
              <a:t>。</a:t>
            </a:r>
            <a:endParaRPr lang="zh-CN" altLang="en-US" sz="2800" dirty="0">
              <a:latin typeface="Times New Roman" pitchFamily="18" charset="0"/>
            </a:endParaRPr>
          </a:p>
        </p:txBody>
      </p:sp>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19</a:t>
            </a:fld>
            <a:endParaRPr lang="en-US" altLang="zh-CN"/>
          </a:p>
        </p:txBody>
      </p:sp>
    </p:spTree>
    <p:extLst>
      <p:ext uri="{BB962C8B-B14F-4D97-AF65-F5344CB8AC3E}">
        <p14:creationId xmlns:p14="http://schemas.microsoft.com/office/powerpoint/2010/main" val="751248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614363"/>
            <a:ext cx="8162925" cy="762000"/>
          </a:xfrm>
        </p:spPr>
        <p:txBody>
          <a:bodyPr>
            <a:normAutofit fontScale="90000"/>
          </a:bodyPr>
          <a:lstStyle/>
          <a:p>
            <a:pPr eaLnBrk="1" fontAlgn="auto" hangingPunct="1">
              <a:spcAft>
                <a:spcPts val="0"/>
              </a:spcAft>
              <a:defRPr/>
            </a:pPr>
            <a:r>
              <a:rPr lang="zh-CN" altLang="en-US" dirty="0"/>
              <a:t>基本</a:t>
            </a:r>
            <a:r>
              <a:rPr lang="zh-CN" altLang="en-US" dirty="0" smtClean="0"/>
              <a:t>概念</a:t>
            </a:r>
            <a:r>
              <a:rPr lang="en-US" altLang="zh-CN" dirty="0" smtClean="0"/>
              <a:t>1</a:t>
            </a:r>
            <a:endParaRPr lang="zh-CN" altLang="en-US" dirty="0"/>
          </a:p>
        </p:txBody>
      </p:sp>
      <p:sp>
        <p:nvSpPr>
          <p:cNvPr id="15362" name="Rectangle 3"/>
          <p:cNvSpPr>
            <a:spLocks noGrp="1" noChangeArrowheads="1"/>
          </p:cNvSpPr>
          <p:nvPr>
            <p:ph idx="1"/>
          </p:nvPr>
        </p:nvSpPr>
        <p:spPr>
          <a:xfrm>
            <a:off x="381000" y="1452563"/>
            <a:ext cx="8110538" cy="4191000"/>
          </a:xfrm>
        </p:spPr>
        <p:txBody>
          <a:bodyPr/>
          <a:lstStyle/>
          <a:p>
            <a:pPr eaLnBrk="1" hangingPunct="1"/>
            <a:r>
              <a:rPr lang="zh-CN" altLang="en-US" dirty="0" smtClean="0"/>
              <a:t>查询分析（词法、语法、语义、符号名）</a:t>
            </a:r>
          </a:p>
          <a:p>
            <a:pPr eaLnBrk="1" hangingPunct="1"/>
            <a:r>
              <a:rPr lang="zh-CN" altLang="en-US" dirty="0" smtClean="0"/>
              <a:t>查询树（</a:t>
            </a:r>
            <a:r>
              <a:rPr lang="en-US" altLang="zh-CN" dirty="0" smtClean="0"/>
              <a:t>query tree</a:t>
            </a:r>
            <a:r>
              <a:rPr lang="zh-CN" altLang="en-US" dirty="0" smtClean="0"/>
              <a:t>），语法分析树（</a:t>
            </a:r>
            <a:r>
              <a:rPr lang="en-US" altLang="zh-CN" dirty="0" smtClean="0"/>
              <a:t>syntax tree）</a:t>
            </a:r>
          </a:p>
          <a:p>
            <a:pPr eaLnBrk="1" hangingPunct="1"/>
            <a:r>
              <a:rPr lang="zh-CN" altLang="en-US" dirty="0" smtClean="0"/>
              <a:t>关系代数语法树</a:t>
            </a:r>
            <a:endParaRPr lang="en-US" altLang="zh-CN" dirty="0" smtClean="0"/>
          </a:p>
          <a:p>
            <a:pPr eaLnBrk="1" hangingPunct="1"/>
            <a:r>
              <a:rPr lang="zh-CN" altLang="en-US" dirty="0" smtClean="0"/>
              <a:t>执行树</a:t>
            </a:r>
          </a:p>
          <a:p>
            <a:pPr eaLnBrk="1" hangingPunct="1"/>
            <a:r>
              <a:rPr lang="zh-CN" altLang="en-US" dirty="0" smtClean="0"/>
              <a:t>执行计划</a:t>
            </a:r>
          </a:p>
        </p:txBody>
      </p:sp>
      <p:sp>
        <p:nvSpPr>
          <p:cNvPr id="4" name="灯片编号占位符 3"/>
          <p:cNvSpPr>
            <a:spLocks noGrp="1"/>
          </p:cNvSpPr>
          <p:nvPr>
            <p:ph type="sldNum" sz="quarter" idx="12"/>
          </p:nvPr>
        </p:nvSpPr>
        <p:spPr/>
        <p:txBody>
          <a:bodyPr/>
          <a:lstStyle/>
          <a:p>
            <a:pPr>
              <a:defRPr/>
            </a:pPr>
            <a:fld id="{21E27449-AFB2-47B7-AEE3-C3D50A88BD34}" type="slidenum">
              <a:rPr lang="zh-CN" altLang="en-US"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noChangeArrowheads="1"/>
          </p:cNvSpPr>
          <p:nvPr>
            <p:ph idx="1"/>
          </p:nvPr>
        </p:nvSpPr>
        <p:spPr>
          <a:xfrm>
            <a:off x="152400" y="547855"/>
            <a:ext cx="8534400" cy="6172200"/>
          </a:xfrm>
        </p:spPr>
        <p:txBody>
          <a:bodyPr/>
          <a:lstStyle/>
          <a:p>
            <a:pPr eaLnBrk="1" hangingPunct="1">
              <a:spcBef>
                <a:spcPct val="50000"/>
              </a:spcBef>
              <a:buClrTx/>
              <a:buSzTx/>
              <a:buFontTx/>
              <a:buNone/>
            </a:pPr>
            <a:r>
              <a:rPr lang="zh-CN" altLang="en-US" sz="2400" dirty="0" smtClean="0">
                <a:latin typeface="Times New Roman" pitchFamily="18" charset="0"/>
              </a:rPr>
              <a:t>例如：对</a:t>
            </a:r>
            <a:r>
              <a:rPr lang="en-US" altLang="zh-CN" sz="2400" dirty="0" smtClean="0"/>
              <a:t>Borrower </a:t>
            </a:r>
            <a:r>
              <a:rPr lang="zh-CN" altLang="en-US" sz="2400" dirty="0" smtClean="0">
                <a:latin typeface="Times New Roman" pitchFamily="18" charset="0"/>
              </a:rPr>
              <a:t>与</a:t>
            </a:r>
            <a:r>
              <a:rPr lang="en-US" altLang="zh-CN" sz="2400" dirty="0" smtClean="0"/>
              <a:t>Loans</a:t>
            </a:r>
            <a:r>
              <a:rPr lang="zh-CN" altLang="en-US" sz="2400" dirty="0" smtClean="0">
                <a:latin typeface="Times New Roman" pitchFamily="18" charset="0"/>
              </a:rPr>
              <a:t>进行自然联接计算时：</a:t>
            </a:r>
            <a:endParaRPr lang="zh-CN" altLang="en-US" sz="2400" dirty="0" smtClean="0"/>
          </a:p>
          <a:p>
            <a:pPr eaLnBrk="1" hangingPunct="1">
              <a:spcBef>
                <a:spcPct val="50000"/>
              </a:spcBef>
              <a:buClrTx/>
              <a:buSzTx/>
              <a:buFontTx/>
              <a:buNone/>
            </a:pPr>
            <a:r>
              <a:rPr lang="zh-CN" altLang="en-US" sz="2400" dirty="0" smtClean="0"/>
              <a:t>① </a:t>
            </a:r>
            <a:r>
              <a:rPr lang="zh-CN" altLang="en-US" sz="2400" dirty="0" smtClean="0">
                <a:latin typeface="Times New Roman" pitchFamily="18" charset="0"/>
              </a:rPr>
              <a:t>对</a:t>
            </a:r>
            <a:r>
              <a:rPr lang="en-US" altLang="zh-CN" sz="2400" dirty="0" smtClean="0"/>
              <a:t>loans </a:t>
            </a:r>
            <a:r>
              <a:rPr lang="zh-CN" altLang="en-US" sz="2400" dirty="0" smtClean="0">
                <a:latin typeface="Times New Roman" pitchFamily="18" charset="0"/>
              </a:rPr>
              <a:t>按</a:t>
            </a:r>
            <a:r>
              <a:rPr lang="en-US" altLang="zh-CN" sz="2400" dirty="0" smtClean="0"/>
              <a:t>card-no</a:t>
            </a:r>
            <a:r>
              <a:rPr lang="zh-CN" altLang="en-US" sz="2400" dirty="0" smtClean="0">
                <a:latin typeface="Times New Roman" pitchFamily="18" charset="0"/>
              </a:rPr>
              <a:t>建立索引；</a:t>
            </a:r>
            <a:endParaRPr lang="zh-CN" altLang="en-US" sz="2400" dirty="0" smtClean="0"/>
          </a:p>
          <a:p>
            <a:pPr eaLnBrk="1" hangingPunct="1">
              <a:spcBef>
                <a:spcPct val="50000"/>
              </a:spcBef>
              <a:buClrTx/>
              <a:buSzTx/>
              <a:buFontTx/>
              <a:buNone/>
            </a:pPr>
            <a:r>
              <a:rPr lang="zh-CN" altLang="en-US" sz="2400" dirty="0" smtClean="0"/>
              <a:t>② </a:t>
            </a:r>
            <a:r>
              <a:rPr lang="zh-CN" altLang="en-US" sz="2400" dirty="0" smtClean="0">
                <a:latin typeface="Times New Roman" pitchFamily="18" charset="0"/>
              </a:rPr>
              <a:t>对</a:t>
            </a:r>
            <a:r>
              <a:rPr lang="en-US" altLang="zh-CN" sz="2400" dirty="0" smtClean="0"/>
              <a:t>Borrower </a:t>
            </a:r>
            <a:r>
              <a:rPr lang="zh-CN" altLang="en-US" sz="2400" dirty="0" smtClean="0">
                <a:latin typeface="Times New Roman" pitchFamily="18" charset="0"/>
              </a:rPr>
              <a:t>每一元组的</a:t>
            </a:r>
            <a:r>
              <a:rPr lang="en-US" altLang="zh-CN" sz="2400" dirty="0" smtClean="0"/>
              <a:t>card-no</a:t>
            </a:r>
            <a:r>
              <a:rPr lang="zh-CN" altLang="en-US" sz="2400" dirty="0" smtClean="0">
                <a:latin typeface="Times New Roman" pitchFamily="18" charset="0"/>
              </a:rPr>
              <a:t>值：</a:t>
            </a:r>
            <a:endParaRPr lang="zh-CN" altLang="en-US" sz="2400" dirty="0" smtClean="0"/>
          </a:p>
          <a:p>
            <a:pPr eaLnBrk="1" hangingPunct="1">
              <a:spcBef>
                <a:spcPct val="50000"/>
              </a:spcBef>
              <a:buClrTx/>
              <a:buSzTx/>
              <a:buFontTx/>
              <a:buNone/>
            </a:pPr>
            <a:r>
              <a:rPr lang="zh-CN" altLang="en-US" sz="2400" dirty="0" smtClean="0">
                <a:latin typeface="Times New Roman" pitchFamily="18" charset="0"/>
              </a:rPr>
              <a:t>·通过</a:t>
            </a:r>
            <a:r>
              <a:rPr lang="en-US" altLang="zh-CN" sz="2400" dirty="0" smtClean="0"/>
              <a:t>loans </a:t>
            </a:r>
            <a:r>
              <a:rPr lang="zh-CN" altLang="en-US" sz="2400" dirty="0" smtClean="0">
                <a:latin typeface="Times New Roman" pitchFamily="18" charset="0"/>
              </a:rPr>
              <a:t>索引查元组</a:t>
            </a:r>
            <a:endParaRPr lang="zh-CN" altLang="en-US" sz="2400" dirty="0" smtClean="0"/>
          </a:p>
          <a:p>
            <a:pPr eaLnBrk="1" hangingPunct="1">
              <a:spcBef>
                <a:spcPct val="50000"/>
              </a:spcBef>
              <a:buClrTx/>
              <a:buSzTx/>
              <a:buFontTx/>
              <a:buNone/>
            </a:pPr>
            <a:r>
              <a:rPr lang="zh-CN" altLang="en-US" sz="2400" dirty="0" smtClean="0">
                <a:latin typeface="Times New Roman" pitchFamily="18" charset="0"/>
              </a:rPr>
              <a:t>·</a:t>
            </a:r>
            <a:r>
              <a:rPr lang="en-US" altLang="zh-CN" sz="2400" dirty="0" smtClean="0"/>
              <a:t>Borrower </a:t>
            </a:r>
            <a:r>
              <a:rPr lang="zh-CN" altLang="en-US" sz="2400" dirty="0" smtClean="0">
                <a:latin typeface="Times New Roman" pitchFamily="18" charset="0"/>
              </a:rPr>
              <a:t>元组与相应元组连接起来</a:t>
            </a:r>
            <a:endParaRPr lang="zh-CN" altLang="en-US" sz="2400" dirty="0" smtClean="0"/>
          </a:p>
          <a:p>
            <a:pPr eaLnBrk="1" hangingPunct="1">
              <a:spcBef>
                <a:spcPct val="50000"/>
              </a:spcBef>
              <a:buClrTx/>
              <a:buSzTx/>
              <a:buFontTx/>
              <a:buNone/>
            </a:pPr>
            <a:r>
              <a:rPr lang="zh-CN" altLang="en-US" sz="2400" dirty="0" smtClean="0"/>
              <a:t>③ </a:t>
            </a:r>
            <a:r>
              <a:rPr lang="zh-CN" altLang="en-US" sz="2400" dirty="0" smtClean="0">
                <a:latin typeface="Times New Roman" pitchFamily="18" charset="0"/>
              </a:rPr>
              <a:t>无需反复扫描</a:t>
            </a:r>
            <a:r>
              <a:rPr lang="en-US" altLang="zh-CN" sz="2400" dirty="0" smtClean="0"/>
              <a:t>loans</a:t>
            </a:r>
          </a:p>
          <a:p>
            <a:pPr eaLnBrk="1" hangingPunct="1">
              <a:spcBef>
                <a:spcPct val="50000"/>
              </a:spcBef>
              <a:buClrTx/>
              <a:buSzTx/>
              <a:buFontTx/>
              <a:buNone/>
            </a:pPr>
            <a:endParaRPr lang="en-US" altLang="zh-CN" sz="2400" dirty="0" smtClean="0"/>
          </a:p>
          <a:p>
            <a:pPr eaLnBrk="1" hangingPunct="1">
              <a:spcBef>
                <a:spcPct val="50000"/>
              </a:spcBef>
              <a:buClrTx/>
              <a:buSzTx/>
              <a:buFontTx/>
              <a:buNone/>
            </a:pPr>
            <a:r>
              <a:rPr lang="en-US" altLang="zh-CN" sz="2800" dirty="0"/>
              <a:t>3</a:t>
            </a:r>
            <a:r>
              <a:rPr lang="en-US" altLang="zh-CN" sz="2400" dirty="0" smtClean="0">
                <a:latin typeface="+mn-ea"/>
              </a:rPr>
              <a:t>、</a:t>
            </a:r>
            <a:r>
              <a:rPr lang="en-US" altLang="zh-CN" sz="2400" dirty="0" smtClean="0">
                <a:latin typeface="Times New Roman" pitchFamily="18" charset="0"/>
              </a:rPr>
              <a:t>“</a:t>
            </a:r>
            <a:r>
              <a:rPr lang="zh-CN" altLang="en-US" sz="2400" dirty="0" smtClean="0">
                <a:latin typeface="Times New Roman" pitchFamily="18" charset="0"/>
              </a:rPr>
              <a:t>投影”和“选择”同时进行，（避免多次扫描关系，即避免投影和选择各扫描一次关系）。</a:t>
            </a:r>
            <a:endParaRPr lang="zh-CN" altLang="en-US" sz="2400" dirty="0" smtClean="0"/>
          </a:p>
          <a:p>
            <a:pPr eaLnBrk="1" hangingPunct="1">
              <a:spcBef>
                <a:spcPct val="50000"/>
              </a:spcBef>
              <a:buClrTx/>
              <a:buSzTx/>
              <a:buFontTx/>
              <a:buNone/>
            </a:pPr>
            <a:r>
              <a:rPr lang="zh-CN" altLang="en-US" sz="2400" dirty="0" smtClean="0">
                <a:latin typeface="Times New Roman" pitchFamily="18" charset="0"/>
              </a:rPr>
              <a:t>        前提是两种运算对同一关系运算才成立。</a:t>
            </a:r>
            <a:endParaRPr lang="zh-CN" altLang="en-US" dirty="0" smtClean="0"/>
          </a:p>
        </p:txBody>
      </p:sp>
      <p:sp>
        <p:nvSpPr>
          <p:cNvPr id="3" name="灯片编号占位符 2"/>
          <p:cNvSpPr>
            <a:spLocks noGrp="1"/>
          </p:cNvSpPr>
          <p:nvPr>
            <p:ph type="sldNum" sz="quarter" idx="12"/>
          </p:nvPr>
        </p:nvSpPr>
        <p:spPr/>
        <p:txBody>
          <a:bodyPr/>
          <a:lstStyle/>
          <a:p>
            <a:pPr>
              <a:defRPr/>
            </a:pPr>
            <a:fld id="{458C06CB-5756-4553-A594-499C3DA58AA1}" type="slidenum">
              <a:rPr lang="zh-CN" altLang="en-US" smtClean="0"/>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noChangeArrowheads="1"/>
          </p:cNvSpPr>
          <p:nvPr>
            <p:ph idx="1"/>
          </p:nvPr>
        </p:nvSpPr>
        <p:spPr>
          <a:xfrm>
            <a:off x="381000" y="966788"/>
            <a:ext cx="8382000" cy="5391170"/>
          </a:xfrm>
        </p:spPr>
        <p:txBody>
          <a:bodyPr/>
          <a:lstStyle/>
          <a:p>
            <a:pPr eaLnBrk="1" hangingPunct="1">
              <a:lnSpc>
                <a:spcPct val="90000"/>
              </a:lnSpc>
              <a:spcBef>
                <a:spcPct val="50000"/>
              </a:spcBef>
              <a:buClrTx/>
              <a:buSzTx/>
              <a:buFontTx/>
              <a:buNone/>
            </a:pPr>
            <a:r>
              <a:rPr lang="zh-CN" altLang="en-US" sz="2400" dirty="0" smtClean="0"/>
              <a:t>4</a:t>
            </a:r>
            <a:r>
              <a:rPr lang="zh-CN" altLang="en-US" sz="2400" dirty="0" smtClean="0">
                <a:latin typeface="Times New Roman" pitchFamily="18" charset="0"/>
              </a:rPr>
              <a:t>、 （某些）选择与选择前的笛卡尔积结合</a:t>
            </a:r>
            <a:endParaRPr lang="zh-CN" altLang="en-US" sz="2400" dirty="0" smtClean="0"/>
          </a:p>
          <a:p>
            <a:pPr eaLnBrk="1" hangingPunct="1">
              <a:lnSpc>
                <a:spcPct val="90000"/>
              </a:lnSpc>
              <a:spcBef>
                <a:spcPct val="50000"/>
              </a:spcBef>
              <a:buClrTx/>
              <a:buSzTx/>
              <a:buFontTx/>
              <a:buNone/>
            </a:pPr>
            <a:r>
              <a:rPr lang="zh-CN" altLang="en-US" sz="2400" dirty="0" smtClean="0">
                <a:latin typeface="Times New Roman" pitchFamily="18" charset="0"/>
              </a:rPr>
              <a:t>扫描得到的元组立即与参与计算的另一元组做匹配条件过滤，将这种</a:t>
            </a:r>
            <a:r>
              <a:rPr lang="zh-CN" altLang="en-US" sz="2400" dirty="0" smtClean="0">
                <a:solidFill>
                  <a:srgbClr val="FF0000"/>
                </a:solidFill>
                <a:latin typeface="Times New Roman" pitchFamily="18" charset="0"/>
              </a:rPr>
              <a:t>笛卡尔积转变为连接</a:t>
            </a:r>
            <a:r>
              <a:rPr lang="zh-CN" altLang="en-US" sz="2400" dirty="0" smtClean="0">
                <a:latin typeface="Times New Roman" pitchFamily="18" charset="0"/>
              </a:rPr>
              <a:t>运算。</a:t>
            </a:r>
            <a:endParaRPr lang="zh-CN" altLang="en-US" sz="2400" dirty="0" smtClean="0"/>
          </a:p>
          <a:p>
            <a:pPr eaLnBrk="1" hangingPunct="1">
              <a:lnSpc>
                <a:spcPct val="90000"/>
              </a:lnSpc>
              <a:spcBef>
                <a:spcPct val="50000"/>
              </a:spcBef>
              <a:buClrTx/>
              <a:buSzTx/>
              <a:buFontTx/>
              <a:buNone/>
            </a:pPr>
            <a:r>
              <a:rPr lang="zh-CN" altLang="en-US" sz="2400" dirty="0" smtClean="0">
                <a:latin typeface="Times New Roman" pitchFamily="18" charset="0"/>
              </a:rPr>
              <a:t>连接运算（特别是等值连接运算）比笛卡尔积快。</a:t>
            </a:r>
          </a:p>
          <a:p>
            <a:pPr eaLnBrk="1" hangingPunct="1">
              <a:lnSpc>
                <a:spcPct val="90000"/>
              </a:lnSpc>
              <a:spcBef>
                <a:spcPct val="50000"/>
              </a:spcBef>
              <a:buClrTx/>
              <a:buSzTx/>
              <a:buFontTx/>
              <a:buNone/>
            </a:pPr>
            <a:r>
              <a:rPr lang="zh-CN" altLang="en-US" sz="2400" dirty="0" smtClean="0"/>
              <a:t>5</a:t>
            </a:r>
            <a:r>
              <a:rPr lang="zh-CN" altLang="en-US" sz="2400" dirty="0" smtClean="0">
                <a:latin typeface="Times New Roman" pitchFamily="18" charset="0"/>
              </a:rPr>
              <a:t>、投影与其前后的其它双目运算同时进行，避免重复扫描关系（没有必要为了去掉某些字段而扫描一遍关系）。</a:t>
            </a:r>
            <a:endParaRPr lang="zh-CN" altLang="en-US" sz="2400" dirty="0" smtClean="0"/>
          </a:p>
          <a:p>
            <a:pPr eaLnBrk="1" hangingPunct="1">
              <a:lnSpc>
                <a:spcPct val="90000"/>
              </a:lnSpc>
              <a:spcBef>
                <a:spcPct val="50000"/>
              </a:spcBef>
              <a:buClrTx/>
              <a:buSzTx/>
              <a:buFontTx/>
              <a:buNone/>
            </a:pPr>
            <a:r>
              <a:rPr lang="zh-CN" altLang="en-US" sz="2400" dirty="0" smtClean="0"/>
              <a:t>6</a:t>
            </a:r>
            <a:r>
              <a:rPr lang="zh-CN" altLang="en-US" sz="2400" dirty="0" smtClean="0">
                <a:latin typeface="Times New Roman" pitchFamily="18" charset="0"/>
              </a:rPr>
              <a:t>、提取公共子表达式。</a:t>
            </a:r>
            <a:endParaRPr lang="zh-CN" altLang="en-US" sz="2400" dirty="0" smtClean="0"/>
          </a:p>
          <a:p>
            <a:pPr eaLnBrk="1" hangingPunct="1">
              <a:lnSpc>
                <a:spcPct val="90000"/>
              </a:lnSpc>
              <a:spcBef>
                <a:spcPct val="50000"/>
              </a:spcBef>
              <a:buClrTx/>
              <a:buSzTx/>
            </a:pPr>
            <a:r>
              <a:rPr lang="zh-CN" altLang="en-US" sz="2400" dirty="0" smtClean="0"/>
              <a:t>①</a:t>
            </a:r>
            <a:r>
              <a:rPr lang="zh-CN" altLang="en-US" sz="2400" dirty="0" smtClean="0">
                <a:latin typeface="Times New Roman" pitchFamily="18" charset="0"/>
              </a:rPr>
              <a:t>计算公共子表达式结果</a:t>
            </a:r>
            <a:endParaRPr lang="zh-CN" altLang="en-US" sz="2400" dirty="0" smtClean="0"/>
          </a:p>
          <a:p>
            <a:pPr eaLnBrk="1" hangingPunct="1">
              <a:lnSpc>
                <a:spcPct val="90000"/>
              </a:lnSpc>
              <a:spcBef>
                <a:spcPct val="50000"/>
              </a:spcBef>
              <a:buClrTx/>
              <a:buSzTx/>
              <a:buFontTx/>
              <a:buNone/>
            </a:pPr>
            <a:r>
              <a:rPr lang="zh-CN" altLang="en-US" sz="2400" dirty="0" smtClean="0"/>
              <a:t>② </a:t>
            </a:r>
            <a:r>
              <a:rPr lang="zh-CN" altLang="en-US" sz="2400" dirty="0" smtClean="0">
                <a:latin typeface="Times New Roman" pitchFamily="18" charset="0"/>
              </a:rPr>
              <a:t>结果存入外存</a:t>
            </a:r>
            <a:endParaRPr lang="zh-CN" altLang="en-US" sz="2400" dirty="0" smtClean="0"/>
          </a:p>
          <a:p>
            <a:pPr eaLnBrk="1" hangingPunct="1">
              <a:lnSpc>
                <a:spcPct val="90000"/>
              </a:lnSpc>
              <a:spcBef>
                <a:spcPct val="50000"/>
              </a:spcBef>
              <a:buClrTx/>
              <a:buSzTx/>
              <a:buFontTx/>
              <a:buNone/>
            </a:pPr>
            <a:r>
              <a:rPr lang="zh-CN" altLang="en-US" sz="2400" dirty="0" smtClean="0"/>
              <a:t>③ 需要时从外存调入内存使用（无需重计算）</a:t>
            </a:r>
          </a:p>
          <a:p>
            <a:pPr eaLnBrk="1" hangingPunct="1">
              <a:lnSpc>
                <a:spcPct val="90000"/>
              </a:lnSpc>
              <a:spcBef>
                <a:spcPct val="50000"/>
              </a:spcBef>
              <a:buClrTx/>
              <a:buSzTx/>
              <a:buFontTx/>
              <a:buNone/>
            </a:pPr>
            <a:r>
              <a:rPr lang="zh-CN" altLang="en-US" sz="2400" dirty="0" smtClean="0">
                <a:latin typeface="Times New Roman" pitchFamily="18" charset="0"/>
              </a:rPr>
              <a:t>④</a:t>
            </a:r>
            <a:r>
              <a:rPr lang="zh-CN" altLang="en-US" sz="2400" dirty="0" smtClean="0"/>
              <a:t> </a:t>
            </a:r>
            <a:r>
              <a:rPr lang="zh-CN" altLang="en-US" sz="2400" dirty="0" smtClean="0">
                <a:latin typeface="Times New Roman" pitchFamily="18" charset="0"/>
              </a:rPr>
              <a:t>前提：外存调入内存的时间</a:t>
            </a:r>
            <a:r>
              <a:rPr lang="zh-CN" altLang="en-US" sz="2400" dirty="0" smtClean="0">
                <a:solidFill>
                  <a:srgbClr val="FF0000"/>
                </a:solidFill>
                <a:latin typeface="Times New Roman" pitchFamily="18" charset="0"/>
              </a:rPr>
              <a:t>远远少于计算</a:t>
            </a:r>
            <a:r>
              <a:rPr lang="zh-CN" altLang="en-US" sz="2400" dirty="0" smtClean="0">
                <a:latin typeface="Times New Roman" pitchFamily="18" charset="0"/>
              </a:rPr>
              <a:t>公共表达式时间</a:t>
            </a:r>
          </a:p>
        </p:txBody>
      </p:sp>
      <p:sp>
        <p:nvSpPr>
          <p:cNvPr id="3" name="灯片编号占位符 2"/>
          <p:cNvSpPr>
            <a:spLocks noGrp="1"/>
          </p:cNvSpPr>
          <p:nvPr>
            <p:ph type="sldNum" sz="quarter" idx="12"/>
          </p:nvPr>
        </p:nvSpPr>
        <p:spPr/>
        <p:txBody>
          <a:bodyPr/>
          <a:lstStyle/>
          <a:p>
            <a:pPr>
              <a:defRPr/>
            </a:pPr>
            <a:fld id="{CB5E52F1-89D8-4FC0-B735-A03EC5246EFA}" type="slidenum">
              <a:rPr lang="zh-CN" altLang="en-US" smtClean="0"/>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457200" y="714376"/>
            <a:ext cx="8229600" cy="636588"/>
          </a:xfrm>
        </p:spPr>
        <p:txBody>
          <a:bodyPr/>
          <a:lstStyle/>
          <a:p>
            <a:r>
              <a:rPr lang="zh-CN" altLang="en-US" sz="3600" dirty="0" smtClean="0"/>
              <a:t>关系表达式</a:t>
            </a:r>
            <a:r>
              <a:rPr lang="zh-CN" altLang="en-US" sz="3600" dirty="0" smtClean="0">
                <a:solidFill>
                  <a:srgbClr val="FF0000"/>
                </a:solidFill>
              </a:rPr>
              <a:t>代数优化</a:t>
            </a:r>
            <a:r>
              <a:rPr lang="zh-CN" altLang="en-US" sz="3600" dirty="0" smtClean="0"/>
              <a:t>算法</a:t>
            </a:r>
          </a:p>
        </p:txBody>
      </p:sp>
      <p:sp>
        <p:nvSpPr>
          <p:cNvPr id="27650" name="内容占位符 2"/>
          <p:cNvSpPr>
            <a:spLocks noGrp="1"/>
          </p:cNvSpPr>
          <p:nvPr>
            <p:ph idx="1"/>
          </p:nvPr>
        </p:nvSpPr>
        <p:spPr>
          <a:xfrm>
            <a:off x="457200" y="1571625"/>
            <a:ext cx="8472488" cy="4929188"/>
          </a:xfrm>
        </p:spPr>
        <p:txBody>
          <a:bodyPr/>
          <a:lstStyle/>
          <a:p>
            <a:r>
              <a:rPr lang="en-US" altLang="zh-CN" dirty="0" smtClean="0"/>
              <a:t>1</a:t>
            </a:r>
            <a:r>
              <a:rPr lang="zh-CN" altLang="en-US" dirty="0" smtClean="0"/>
              <a:t>）运用选择的串接定律，得到选择运算“串”；</a:t>
            </a:r>
            <a:endParaRPr lang="en-US" altLang="zh-CN" dirty="0" smtClean="0"/>
          </a:p>
          <a:p>
            <a:r>
              <a:rPr lang="en-US" altLang="zh-CN" dirty="0" smtClean="0"/>
              <a:t>2</a:t>
            </a:r>
            <a:r>
              <a:rPr lang="zh-CN" altLang="en-US" dirty="0" smtClean="0"/>
              <a:t>）对每个选择运算符，利用等价变换尽量将其移至树的叶端；</a:t>
            </a:r>
            <a:endParaRPr lang="en-US" altLang="zh-CN" dirty="0" smtClean="0"/>
          </a:p>
          <a:p>
            <a:r>
              <a:rPr lang="en-US" altLang="zh-CN" dirty="0" smtClean="0"/>
              <a:t>3</a:t>
            </a:r>
            <a:r>
              <a:rPr lang="zh-CN" altLang="en-US" dirty="0" smtClean="0"/>
              <a:t>）对每个投影运算符，利用等价变换尽量将其移至树的叶端；</a:t>
            </a:r>
            <a:endParaRPr lang="en-US" altLang="zh-CN" dirty="0" smtClean="0"/>
          </a:p>
          <a:p>
            <a:r>
              <a:rPr lang="en-US" altLang="zh-CN" dirty="0" smtClean="0"/>
              <a:t>4</a:t>
            </a:r>
            <a:r>
              <a:rPr lang="zh-CN" altLang="en-US" dirty="0" smtClean="0"/>
              <a:t>）尝试将“选择”和“投影”</a:t>
            </a:r>
            <a:r>
              <a:rPr lang="zh-CN" altLang="en-US" dirty="0" smtClean="0">
                <a:solidFill>
                  <a:srgbClr val="FF0000"/>
                </a:solidFill>
              </a:rPr>
              <a:t>串接合并</a:t>
            </a:r>
            <a:r>
              <a:rPr lang="zh-CN" altLang="en-US" dirty="0" smtClean="0"/>
              <a:t>成单个“选择”或“投影”，或“选择”后跟一个“投影”；</a:t>
            </a:r>
            <a:endParaRPr lang="en-US" altLang="zh-CN" dirty="0" smtClean="0"/>
          </a:p>
          <a:p>
            <a:r>
              <a:rPr lang="en-US" altLang="zh-CN" dirty="0" smtClean="0"/>
              <a:t>5</a:t>
            </a:r>
            <a:r>
              <a:rPr lang="zh-CN" altLang="en-US" dirty="0" smtClean="0"/>
              <a:t>）上述得到的语法</a:t>
            </a:r>
            <a:r>
              <a:rPr lang="zh-CN" altLang="en-US" dirty="0" smtClean="0">
                <a:solidFill>
                  <a:srgbClr val="FF0000"/>
                </a:solidFill>
              </a:rPr>
              <a:t>树内结点分组</a:t>
            </a:r>
            <a:r>
              <a:rPr lang="zh-CN" altLang="en-US" dirty="0" smtClean="0"/>
              <a:t>：</a:t>
            </a:r>
            <a:r>
              <a:rPr lang="zh-CN" altLang="en-US" dirty="0" smtClean="0">
                <a:solidFill>
                  <a:srgbClr val="FF0000"/>
                </a:solidFill>
              </a:rPr>
              <a:t>双目运算</a:t>
            </a:r>
            <a:r>
              <a:rPr lang="zh-CN" altLang="en-US" dirty="0" smtClean="0"/>
              <a:t>和它的</a:t>
            </a:r>
            <a:r>
              <a:rPr lang="zh-CN" altLang="en-US" dirty="0" smtClean="0">
                <a:solidFill>
                  <a:srgbClr val="FF0000"/>
                </a:solidFill>
              </a:rPr>
              <a:t>父节点</a:t>
            </a:r>
            <a:r>
              <a:rPr lang="zh-CN" altLang="en-US" dirty="0" smtClean="0"/>
              <a:t>为一组。若其</a:t>
            </a:r>
            <a:r>
              <a:rPr lang="zh-CN" altLang="en-US" dirty="0" smtClean="0">
                <a:solidFill>
                  <a:srgbClr val="FF0000"/>
                </a:solidFill>
              </a:rPr>
              <a:t>后代直至叶节点</a:t>
            </a:r>
            <a:r>
              <a:rPr lang="zh-CN" altLang="en-US" dirty="0" smtClean="0"/>
              <a:t>全是单目运算，也合并为一组。笛卡尔积的子节点若是不能组合成等值连接的“选择”，则二者不合并。</a:t>
            </a:r>
          </a:p>
        </p:txBody>
      </p:sp>
      <p:sp>
        <p:nvSpPr>
          <p:cNvPr id="4" name="灯片编号占位符 3"/>
          <p:cNvSpPr>
            <a:spLocks noGrp="1"/>
          </p:cNvSpPr>
          <p:nvPr>
            <p:ph type="sldNum" sz="quarter" idx="12"/>
          </p:nvPr>
        </p:nvSpPr>
        <p:spPr/>
        <p:txBody>
          <a:bodyPr/>
          <a:lstStyle/>
          <a:p>
            <a:pPr>
              <a:defRPr/>
            </a:pPr>
            <a:fld id="{AA02D76B-A12E-4F25-BFF0-51E243B29340}" type="slidenum">
              <a:rPr lang="zh-CN" altLang="en-US"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457200" y="1124744"/>
            <a:ext cx="8229600" cy="704850"/>
          </a:xfrm>
        </p:spPr>
        <p:txBody>
          <a:bodyPr/>
          <a:lstStyle/>
          <a:p>
            <a:r>
              <a:rPr lang="zh-CN" altLang="en-US" smtClean="0"/>
              <a:t>查询树</a:t>
            </a:r>
          </a:p>
        </p:txBody>
      </p:sp>
      <p:pic>
        <p:nvPicPr>
          <p:cNvPr id="28674" name="内容占位符 4" descr="查询树.emf"/>
          <p:cNvPicPr>
            <a:picLocks noGrp="1" noChangeAspect="1"/>
          </p:cNvPicPr>
          <p:nvPr>
            <p:ph idx="1"/>
          </p:nvPr>
        </p:nvPicPr>
        <p:blipFill>
          <a:blip r:embed="rId2" cstate="print"/>
          <a:srcRect/>
          <a:stretch>
            <a:fillRect/>
          </a:stretch>
        </p:blipFill>
        <p:spPr>
          <a:xfrm>
            <a:off x="285750" y="1628800"/>
            <a:ext cx="8507413" cy="5214937"/>
          </a:xfrm>
        </p:spPr>
      </p:pic>
      <p:sp>
        <p:nvSpPr>
          <p:cNvPr id="4" name="灯片编号占位符 3"/>
          <p:cNvSpPr>
            <a:spLocks noGrp="1"/>
          </p:cNvSpPr>
          <p:nvPr>
            <p:ph type="sldNum" sz="quarter" idx="12"/>
          </p:nvPr>
        </p:nvSpPr>
        <p:spPr/>
        <p:txBody>
          <a:bodyPr/>
          <a:lstStyle/>
          <a:p>
            <a:pPr>
              <a:defRPr/>
            </a:pPr>
            <a:fld id="{E35E23AC-069F-4801-95EA-CDC6DE497506}" type="slidenum">
              <a:rPr lang="zh-CN" altLang="en-US" smtClean="0"/>
              <a:pPr>
                <a:defRPr/>
              </a:pPr>
              <a:t>23</a:t>
            </a:fld>
            <a:endParaRPr lang="en-US" altLang="zh-CN"/>
          </a:p>
        </p:txBody>
      </p:sp>
      <p:sp>
        <p:nvSpPr>
          <p:cNvPr id="2" name="矩形 1"/>
          <p:cNvSpPr/>
          <p:nvPr/>
        </p:nvSpPr>
        <p:spPr>
          <a:xfrm>
            <a:off x="467544" y="663079"/>
            <a:ext cx="7344816" cy="461665"/>
          </a:xfrm>
          <a:prstGeom prst="rect">
            <a:avLst/>
          </a:prstGeom>
        </p:spPr>
        <p:txBody>
          <a:bodyPr wrap="square">
            <a:spAutoFit/>
          </a:bodyPr>
          <a:lstStyle/>
          <a:p>
            <a:r>
              <a:rPr lang="en-US" altLang="zh-CN" dirty="0">
                <a:solidFill>
                  <a:srgbClr val="0000FF"/>
                </a:solidFill>
              </a:rPr>
              <a:t>SQL</a:t>
            </a:r>
            <a:r>
              <a:rPr lang="zh-CN" altLang="en-US" dirty="0">
                <a:solidFill>
                  <a:srgbClr val="0000FF"/>
                </a:solidFill>
              </a:rPr>
              <a:t>查询的代数处理过程（课本图</a:t>
            </a:r>
            <a:r>
              <a:rPr lang="en-US" altLang="zh-CN" dirty="0">
                <a:solidFill>
                  <a:srgbClr val="0000FF"/>
                </a:solidFill>
              </a:rPr>
              <a:t>9.3~9.5</a:t>
            </a:r>
            <a:r>
              <a:rPr lang="zh-CN" altLang="en-US" dirty="0" smtClean="0">
                <a:solidFill>
                  <a:srgbClr val="0000FF"/>
                </a:solidFill>
              </a:rPr>
              <a:t>）</a:t>
            </a:r>
            <a:endParaRPr lang="en-US" altLang="zh-CN" b="1" dirty="0">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457200" y="642938"/>
            <a:ext cx="8229600" cy="776287"/>
          </a:xfrm>
        </p:spPr>
        <p:txBody>
          <a:bodyPr/>
          <a:lstStyle/>
          <a:p>
            <a:r>
              <a:rPr lang="zh-CN" altLang="en-US" smtClean="0"/>
              <a:t>关系代数语法树</a:t>
            </a:r>
          </a:p>
        </p:txBody>
      </p:sp>
      <p:pic>
        <p:nvPicPr>
          <p:cNvPr id="29698" name="内容占位符 4" descr="关系代数语法树.emf"/>
          <p:cNvPicPr>
            <a:picLocks noGrp="1" noChangeAspect="1"/>
          </p:cNvPicPr>
          <p:nvPr>
            <p:ph idx="1"/>
          </p:nvPr>
        </p:nvPicPr>
        <p:blipFill>
          <a:blip r:embed="rId2" cstate="print"/>
          <a:srcRect/>
          <a:stretch>
            <a:fillRect/>
          </a:stretch>
        </p:blipFill>
        <p:spPr>
          <a:xfrm>
            <a:off x="2378075" y="1357313"/>
            <a:ext cx="4194175" cy="4786312"/>
          </a:xfrm>
        </p:spPr>
      </p:pic>
      <p:sp>
        <p:nvSpPr>
          <p:cNvPr id="4" name="灯片编号占位符 3"/>
          <p:cNvSpPr>
            <a:spLocks noGrp="1"/>
          </p:cNvSpPr>
          <p:nvPr>
            <p:ph type="sldNum" sz="quarter" idx="12"/>
          </p:nvPr>
        </p:nvSpPr>
        <p:spPr/>
        <p:txBody>
          <a:bodyPr/>
          <a:lstStyle/>
          <a:p>
            <a:pPr>
              <a:defRPr/>
            </a:pPr>
            <a:fld id="{797101B1-B727-4917-97AC-B32019BC7F82}" type="slidenum">
              <a:rPr lang="zh-CN" altLang="en-US" smtClean="0"/>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457200" y="795338"/>
            <a:ext cx="8229600" cy="704850"/>
          </a:xfrm>
        </p:spPr>
        <p:txBody>
          <a:bodyPr/>
          <a:lstStyle/>
          <a:p>
            <a:r>
              <a:rPr lang="zh-CN" altLang="en-US" dirty="0" smtClean="0"/>
              <a:t>代数优化后的查询树</a:t>
            </a:r>
            <a:r>
              <a:rPr lang="en-US" altLang="zh-CN" dirty="0" smtClean="0"/>
              <a:t>1</a:t>
            </a:r>
            <a:endParaRPr lang="zh-CN" altLang="en-US" dirty="0" smtClean="0"/>
          </a:p>
        </p:txBody>
      </p:sp>
      <p:pic>
        <p:nvPicPr>
          <p:cNvPr id="31746" name="内容占位符 4" descr="代数优化后的查询树笛卡尔积转连接.emf"/>
          <p:cNvPicPr>
            <a:picLocks noGrp="1" noChangeAspect="1"/>
          </p:cNvPicPr>
          <p:nvPr>
            <p:ph idx="1"/>
          </p:nvPr>
        </p:nvPicPr>
        <p:blipFill>
          <a:blip r:embed="rId2" cstate="print"/>
          <a:srcRect/>
          <a:stretch>
            <a:fillRect/>
          </a:stretch>
        </p:blipFill>
        <p:spPr>
          <a:xfrm>
            <a:off x="1663700" y="1500188"/>
            <a:ext cx="5980113" cy="4572000"/>
          </a:xfrm>
        </p:spPr>
      </p:pic>
      <p:sp>
        <p:nvSpPr>
          <p:cNvPr id="4" name="灯片编号占位符 3"/>
          <p:cNvSpPr>
            <a:spLocks noGrp="1"/>
          </p:cNvSpPr>
          <p:nvPr>
            <p:ph type="sldNum" sz="quarter" idx="12"/>
          </p:nvPr>
        </p:nvSpPr>
        <p:spPr/>
        <p:txBody>
          <a:bodyPr/>
          <a:lstStyle/>
          <a:p>
            <a:pPr>
              <a:defRPr/>
            </a:pPr>
            <a:fld id="{82BB22E3-EB89-428A-9961-CBE45C8D5934}" type="slidenum">
              <a:rPr lang="zh-CN" altLang="en-US" smtClean="0"/>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smtClean="0"/>
              <a:t>代数优化后的查询树</a:t>
            </a:r>
            <a:r>
              <a:rPr lang="en-US" altLang="zh-CN" dirty="0" smtClean="0"/>
              <a:t>2</a:t>
            </a:r>
            <a:endParaRPr lang="zh-CN" altLang="en-US" dirty="0" smtClean="0"/>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26</a:t>
            </a:fld>
            <a:endParaRPr lang="en-US" altLang="zh-CN"/>
          </a:p>
        </p:txBody>
      </p:sp>
      <p:pic>
        <p:nvPicPr>
          <p:cNvPr id="32771" name="内容占位符 10" descr="代数优化后的查询树笛卡尔积转连接.emf"/>
          <p:cNvPicPr>
            <a:picLocks noGrp="1" noChangeAspect="1"/>
          </p:cNvPicPr>
          <p:nvPr>
            <p:ph idx="1"/>
          </p:nvPr>
        </p:nvPicPr>
        <p:blipFill>
          <a:blip r:embed="rId2" cstate="print"/>
          <a:srcRect/>
          <a:stretch>
            <a:fillRect/>
          </a:stretch>
        </p:blipFill>
        <p:spPr>
          <a:xfrm>
            <a:off x="1071563" y="1500188"/>
            <a:ext cx="6719887" cy="4786312"/>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81000" y="717550"/>
            <a:ext cx="8382000" cy="5816977"/>
          </a:xfrm>
          <a:prstGeom prst="rect">
            <a:avLst/>
          </a:prstGeom>
          <a:noFill/>
          <a:ln w="9525">
            <a:noFill/>
            <a:miter lim="800000"/>
            <a:headEnd/>
            <a:tailEnd/>
          </a:ln>
        </p:spPr>
        <p:txBody>
          <a:bodyPr>
            <a:spAutoFit/>
          </a:bodyPr>
          <a:lstStyle/>
          <a:p>
            <a:pPr>
              <a:spcBef>
                <a:spcPct val="50000"/>
              </a:spcBef>
            </a:pPr>
            <a:r>
              <a:rPr lang="en-US" altLang="zh-CN" b="1" dirty="0" smtClean="0">
                <a:latin typeface="Arial" charset="0"/>
                <a:cs typeface="Arial" charset="0"/>
              </a:rPr>
              <a:t>9.4  </a:t>
            </a:r>
            <a:r>
              <a:rPr lang="zh-CN" altLang="en-US" b="1" dirty="0">
                <a:latin typeface="Arial" charset="0"/>
                <a:ea typeface="黑体" pitchFamily="49" charset="-122"/>
              </a:rPr>
              <a:t>物理优化</a:t>
            </a:r>
          </a:p>
          <a:p>
            <a:pPr>
              <a:spcBef>
                <a:spcPct val="50000"/>
              </a:spcBef>
            </a:pPr>
            <a:r>
              <a:rPr lang="zh-CN" altLang="en-US" dirty="0">
                <a:latin typeface="Arial" charset="0"/>
              </a:rPr>
              <a:t>       常常先使用启发式规则选取若干较优的候选查询方案，然后分别估算这些候选方案的执行代价，从而选取代价最小的作为执行计划。</a:t>
            </a:r>
          </a:p>
          <a:p>
            <a:pPr>
              <a:spcBef>
                <a:spcPct val="50000"/>
              </a:spcBef>
            </a:pPr>
            <a:r>
              <a:rPr lang="zh-CN" altLang="en-US" b="1" dirty="0">
                <a:latin typeface="Arial" charset="0"/>
                <a:ea typeface="黑体" pitchFamily="49" charset="-122"/>
              </a:rPr>
              <a:t>       总代价＝</a:t>
            </a:r>
            <a:r>
              <a:rPr lang="en-US" altLang="zh-CN" b="1" dirty="0">
                <a:latin typeface="Arial" charset="0"/>
                <a:ea typeface="黑体" pitchFamily="49" charset="-122"/>
              </a:rPr>
              <a:t>I/O</a:t>
            </a:r>
            <a:r>
              <a:rPr lang="zh-CN" altLang="en-US" b="1" dirty="0">
                <a:latin typeface="Arial" charset="0"/>
                <a:ea typeface="黑体" pitchFamily="49" charset="-122"/>
              </a:rPr>
              <a:t>代价＋</a:t>
            </a:r>
            <a:r>
              <a:rPr lang="en-US" altLang="zh-CN" b="1" dirty="0">
                <a:latin typeface="Arial" charset="0"/>
                <a:ea typeface="黑体" pitchFamily="49" charset="-122"/>
              </a:rPr>
              <a:t>CPU</a:t>
            </a:r>
            <a:r>
              <a:rPr lang="zh-CN" altLang="en-US" b="1" dirty="0">
                <a:latin typeface="Arial" charset="0"/>
                <a:ea typeface="黑体" pitchFamily="49" charset="-122"/>
              </a:rPr>
              <a:t>代价＋内存代价＋通信代价</a:t>
            </a:r>
          </a:p>
          <a:p>
            <a:pPr>
              <a:spcBef>
                <a:spcPct val="50000"/>
              </a:spcBef>
              <a:buFontTx/>
              <a:buChar char="•"/>
            </a:pPr>
            <a:r>
              <a:rPr lang="zh-CN" altLang="en-US" b="1" dirty="0">
                <a:latin typeface="Arial" charset="0"/>
                <a:ea typeface="黑体" pitchFamily="49" charset="-122"/>
              </a:rPr>
              <a:t>  启发式规则</a:t>
            </a:r>
          </a:p>
          <a:p>
            <a:pPr>
              <a:spcBef>
                <a:spcPct val="50000"/>
              </a:spcBef>
            </a:pPr>
            <a:r>
              <a:rPr lang="zh-CN" altLang="en-US" dirty="0" smtClean="0">
                <a:solidFill>
                  <a:srgbClr val="0000FF"/>
                </a:solidFill>
                <a:latin typeface="Arial" charset="0"/>
                <a:ea typeface="黑体" pitchFamily="49" charset="-122"/>
              </a:rPr>
              <a:t>选择</a:t>
            </a:r>
            <a:r>
              <a:rPr lang="zh-CN" altLang="en-US" dirty="0">
                <a:solidFill>
                  <a:srgbClr val="0000FF"/>
                </a:solidFill>
                <a:latin typeface="Arial" charset="0"/>
                <a:ea typeface="黑体" pitchFamily="49" charset="-122"/>
              </a:rPr>
              <a:t>操作的启发式规则</a:t>
            </a:r>
          </a:p>
          <a:p>
            <a:pPr>
              <a:spcBef>
                <a:spcPct val="50000"/>
              </a:spcBef>
            </a:pPr>
            <a:r>
              <a:rPr lang="en-US" altLang="zh-CN" dirty="0">
                <a:latin typeface="Arial" charset="0"/>
              </a:rPr>
              <a:t>1</a:t>
            </a:r>
            <a:r>
              <a:rPr lang="zh-CN" altLang="en-US" dirty="0">
                <a:latin typeface="Arial" charset="0"/>
              </a:rPr>
              <a:t>）对于小关系，使用全表顺序扫描，即使选择列上有索引。</a:t>
            </a:r>
          </a:p>
          <a:p>
            <a:pPr>
              <a:spcBef>
                <a:spcPct val="50000"/>
              </a:spcBef>
            </a:pPr>
            <a:endParaRPr lang="zh-CN" altLang="en-US" dirty="0">
              <a:latin typeface="Arial" charset="0"/>
            </a:endParaRPr>
          </a:p>
          <a:p>
            <a:pPr>
              <a:spcBef>
                <a:spcPct val="50000"/>
              </a:spcBef>
            </a:pPr>
            <a:r>
              <a:rPr lang="en-US" altLang="zh-CN" dirty="0">
                <a:latin typeface="Arial" charset="0"/>
              </a:rPr>
              <a:t>2</a:t>
            </a:r>
            <a:r>
              <a:rPr lang="zh-CN" altLang="en-US" dirty="0">
                <a:latin typeface="Arial" charset="0"/>
              </a:rPr>
              <a:t>）对于选择条件是</a:t>
            </a:r>
            <a:r>
              <a:rPr lang="zh-CN" altLang="en-US" dirty="0">
                <a:latin typeface="Times New Roman" pitchFamily="18" charset="0"/>
              </a:rPr>
              <a:t>“</a:t>
            </a:r>
            <a:r>
              <a:rPr lang="zh-CN" altLang="en-US" dirty="0">
                <a:latin typeface="Arial" charset="0"/>
              </a:rPr>
              <a:t>主码</a:t>
            </a:r>
            <a:r>
              <a:rPr lang="en-US" altLang="zh-CN" dirty="0">
                <a:latin typeface="Arial" charset="0"/>
              </a:rPr>
              <a:t>=</a:t>
            </a:r>
            <a:r>
              <a:rPr lang="zh-CN" altLang="en-US" dirty="0">
                <a:latin typeface="Arial" charset="0"/>
              </a:rPr>
              <a:t>值</a:t>
            </a:r>
            <a:r>
              <a:rPr lang="zh-CN" altLang="en-US" dirty="0">
                <a:latin typeface="Times New Roman" pitchFamily="18" charset="0"/>
              </a:rPr>
              <a:t>”</a:t>
            </a:r>
            <a:r>
              <a:rPr lang="zh-CN" altLang="en-US" dirty="0">
                <a:latin typeface="Arial" charset="0"/>
              </a:rPr>
              <a:t>的查询，可以选择主码索引。</a:t>
            </a:r>
          </a:p>
          <a:p>
            <a:pPr>
              <a:spcBef>
                <a:spcPct val="50000"/>
              </a:spcBef>
            </a:pPr>
            <a:r>
              <a:rPr lang="zh-CN" altLang="en-US" dirty="0">
                <a:latin typeface="Arial" charset="0"/>
              </a:rPr>
              <a:t>     （一般的</a:t>
            </a:r>
            <a:r>
              <a:rPr lang="en-US" altLang="zh-CN" dirty="0">
                <a:latin typeface="Arial" charset="0"/>
              </a:rPr>
              <a:t>DBMS</a:t>
            </a:r>
            <a:r>
              <a:rPr lang="zh-CN" altLang="en-US" dirty="0">
                <a:latin typeface="Arial" charset="0"/>
              </a:rPr>
              <a:t>会自动的建立主码索引）</a:t>
            </a:r>
          </a:p>
        </p:txBody>
      </p:sp>
      <p:sp>
        <p:nvSpPr>
          <p:cNvPr id="3" name="灯片编号占位符 2"/>
          <p:cNvSpPr>
            <a:spLocks noGrp="1"/>
          </p:cNvSpPr>
          <p:nvPr>
            <p:ph type="sldNum" sz="quarter" idx="12"/>
          </p:nvPr>
        </p:nvSpPr>
        <p:spPr/>
        <p:txBody>
          <a:bodyPr/>
          <a:lstStyle/>
          <a:p>
            <a:pPr>
              <a:defRPr/>
            </a:pPr>
            <a:fld id="{7BB12ABC-D99B-4250-AEEC-C09C41850E38}" type="slidenum">
              <a:rPr lang="zh-CN" altLang="en-US"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p:cNvSpPr>
            <a:spLocks noChangeArrowheads="1"/>
          </p:cNvSpPr>
          <p:nvPr/>
        </p:nvSpPr>
        <p:spPr bwMode="auto">
          <a:xfrm>
            <a:off x="201613" y="638175"/>
            <a:ext cx="8763000" cy="6001643"/>
          </a:xfrm>
          <a:prstGeom prst="rect">
            <a:avLst/>
          </a:prstGeom>
          <a:noFill/>
          <a:ln w="9525">
            <a:noFill/>
            <a:miter lim="800000"/>
            <a:headEnd/>
            <a:tailEnd/>
          </a:ln>
        </p:spPr>
        <p:txBody>
          <a:bodyPr>
            <a:spAutoFit/>
          </a:bodyPr>
          <a:lstStyle/>
          <a:p>
            <a:pPr>
              <a:spcBef>
                <a:spcPct val="50000"/>
              </a:spcBef>
            </a:pPr>
            <a:r>
              <a:rPr lang="en-US" altLang="zh-CN" dirty="0"/>
              <a:t>3</a:t>
            </a:r>
            <a:r>
              <a:rPr lang="zh-CN" altLang="en-US" dirty="0"/>
              <a:t>）对于选择条件是</a:t>
            </a:r>
            <a:r>
              <a:rPr lang="zh-CN" altLang="en-US" dirty="0">
                <a:latin typeface="Times New Roman" pitchFamily="18" charset="0"/>
              </a:rPr>
              <a:t>“</a:t>
            </a:r>
            <a:r>
              <a:rPr lang="zh-CN" altLang="en-US" dirty="0"/>
              <a:t>非主属性</a:t>
            </a:r>
            <a:r>
              <a:rPr lang="en-US" altLang="zh-CN" dirty="0"/>
              <a:t>=</a:t>
            </a:r>
            <a:r>
              <a:rPr lang="zh-CN" altLang="en-US" dirty="0"/>
              <a:t>值</a:t>
            </a:r>
            <a:r>
              <a:rPr lang="zh-CN" altLang="en-US" dirty="0">
                <a:latin typeface="Times New Roman" pitchFamily="18" charset="0"/>
              </a:rPr>
              <a:t>”</a:t>
            </a:r>
            <a:r>
              <a:rPr lang="zh-CN" altLang="en-US" dirty="0"/>
              <a:t>的查询，并且选择列上有索引，</a:t>
            </a:r>
            <a:r>
              <a:rPr lang="zh-CN" altLang="en-US" dirty="0">
                <a:solidFill>
                  <a:srgbClr val="FF0000"/>
                </a:solidFill>
              </a:rPr>
              <a:t>则估算查询结果元组数目，如果比例较小，</a:t>
            </a:r>
            <a:r>
              <a:rPr lang="zh-CN" altLang="en-US" dirty="0"/>
              <a:t>可以使用索引扫描算法，否则还是使用全表顺序扫描。（</a:t>
            </a:r>
            <a:r>
              <a:rPr lang="en-US" altLang="zh-CN" dirty="0"/>
              <a:t>DBA</a:t>
            </a:r>
            <a:r>
              <a:rPr lang="zh-CN" altLang="en-US" dirty="0"/>
              <a:t>监控）</a:t>
            </a:r>
          </a:p>
          <a:p>
            <a:pPr>
              <a:spcBef>
                <a:spcPct val="50000"/>
              </a:spcBef>
            </a:pPr>
            <a:endParaRPr lang="en-US" altLang="zh-CN" dirty="0">
              <a:latin typeface="Arial" charset="0"/>
            </a:endParaRPr>
          </a:p>
          <a:p>
            <a:pPr>
              <a:spcBef>
                <a:spcPct val="50000"/>
              </a:spcBef>
            </a:pPr>
            <a:r>
              <a:rPr lang="en-US" altLang="zh-CN" dirty="0">
                <a:latin typeface="Arial" charset="0"/>
              </a:rPr>
              <a:t>4</a:t>
            </a:r>
            <a:r>
              <a:rPr lang="zh-CN" altLang="en-US" dirty="0">
                <a:latin typeface="Arial" charset="0"/>
              </a:rPr>
              <a:t>）对于选择条件是属性上的非等值查询或者范围查询，并且选择列上有索引，</a:t>
            </a:r>
            <a:r>
              <a:rPr lang="zh-CN" altLang="en-US" dirty="0">
                <a:solidFill>
                  <a:srgbClr val="FF0000"/>
                </a:solidFill>
                <a:latin typeface="Arial" charset="0"/>
              </a:rPr>
              <a:t>则估算查询结果的元组数目，如果比例较小，</a:t>
            </a:r>
            <a:r>
              <a:rPr lang="zh-CN" altLang="en-US" dirty="0">
                <a:latin typeface="Arial" charset="0"/>
              </a:rPr>
              <a:t>可以使用索引扫描，否则使用全表顺序扫描。</a:t>
            </a:r>
          </a:p>
          <a:p>
            <a:pPr>
              <a:spcBef>
                <a:spcPct val="50000"/>
              </a:spcBef>
            </a:pPr>
            <a:endParaRPr lang="en-US" altLang="zh-CN" dirty="0">
              <a:latin typeface="Arial" charset="0"/>
            </a:endParaRPr>
          </a:p>
          <a:p>
            <a:pPr>
              <a:spcBef>
                <a:spcPct val="50000"/>
              </a:spcBef>
            </a:pPr>
            <a:r>
              <a:rPr lang="en-US" altLang="zh-CN" dirty="0">
                <a:latin typeface="Arial" charset="0"/>
              </a:rPr>
              <a:t>5</a:t>
            </a:r>
            <a:r>
              <a:rPr lang="zh-CN" altLang="en-US" dirty="0">
                <a:latin typeface="Arial" charset="0"/>
              </a:rPr>
              <a:t>）对于用</a:t>
            </a:r>
            <a:r>
              <a:rPr lang="en-US" altLang="zh-CN" dirty="0">
                <a:latin typeface="Arial" charset="0"/>
              </a:rPr>
              <a:t>AND</a:t>
            </a:r>
            <a:r>
              <a:rPr lang="zh-CN" altLang="en-US" dirty="0">
                <a:latin typeface="Arial" charset="0"/>
              </a:rPr>
              <a:t>连接的合取选择条件，如果有涉及这些属性的组合索引，则</a:t>
            </a:r>
            <a:r>
              <a:rPr lang="zh-CN" altLang="en-US" dirty="0">
                <a:solidFill>
                  <a:srgbClr val="FF0000"/>
                </a:solidFill>
                <a:latin typeface="Arial" charset="0"/>
              </a:rPr>
              <a:t>优先采用组合索引</a:t>
            </a:r>
            <a:r>
              <a:rPr lang="zh-CN" altLang="en-US" dirty="0">
                <a:latin typeface="Arial" charset="0"/>
              </a:rPr>
              <a:t>；如果有多个一般索引，可以用</a:t>
            </a:r>
            <a:r>
              <a:rPr lang="zh-CN" altLang="en-US" dirty="0">
                <a:solidFill>
                  <a:srgbClr val="FF0000"/>
                </a:solidFill>
                <a:latin typeface="Arial" charset="0"/>
              </a:rPr>
              <a:t>索引扫描并求交集</a:t>
            </a:r>
            <a:r>
              <a:rPr lang="zh-CN" altLang="en-US" dirty="0">
                <a:latin typeface="Arial" charset="0"/>
              </a:rPr>
              <a:t>的方法；否则采用全表顺序扫描。</a:t>
            </a:r>
          </a:p>
          <a:p>
            <a:pPr>
              <a:spcBef>
                <a:spcPct val="50000"/>
              </a:spcBef>
            </a:pPr>
            <a:endParaRPr lang="en-US" altLang="zh-CN" dirty="0">
              <a:latin typeface="Arial" charset="0"/>
            </a:endParaRPr>
          </a:p>
          <a:p>
            <a:pPr>
              <a:spcBef>
                <a:spcPct val="50000"/>
              </a:spcBef>
            </a:pPr>
            <a:r>
              <a:rPr lang="en-US" altLang="zh-CN" dirty="0">
                <a:latin typeface="Arial" charset="0"/>
              </a:rPr>
              <a:t>6</a:t>
            </a:r>
            <a:r>
              <a:rPr lang="zh-CN" altLang="en-US" dirty="0">
                <a:latin typeface="Arial" charset="0"/>
              </a:rPr>
              <a:t>）对于</a:t>
            </a:r>
            <a:r>
              <a:rPr lang="zh-CN" altLang="en-US" dirty="0">
                <a:solidFill>
                  <a:srgbClr val="FF0000"/>
                </a:solidFill>
                <a:latin typeface="Arial" charset="0"/>
              </a:rPr>
              <a:t>用</a:t>
            </a:r>
            <a:r>
              <a:rPr lang="en-US" altLang="zh-CN" dirty="0">
                <a:solidFill>
                  <a:srgbClr val="FF0000"/>
                </a:solidFill>
                <a:latin typeface="Arial" charset="0"/>
              </a:rPr>
              <a:t>OR</a:t>
            </a:r>
            <a:r>
              <a:rPr lang="zh-CN" altLang="en-US" dirty="0">
                <a:solidFill>
                  <a:srgbClr val="FF0000"/>
                </a:solidFill>
                <a:latin typeface="Arial" charset="0"/>
              </a:rPr>
              <a:t>连接的析取选择条件</a:t>
            </a:r>
            <a:r>
              <a:rPr lang="zh-CN" altLang="en-US" dirty="0">
                <a:latin typeface="Arial" charset="0"/>
              </a:rPr>
              <a:t>，一般使用</a:t>
            </a:r>
            <a:r>
              <a:rPr lang="zh-CN" altLang="en-US" dirty="0">
                <a:solidFill>
                  <a:srgbClr val="FF0000"/>
                </a:solidFill>
                <a:latin typeface="Arial" charset="0"/>
              </a:rPr>
              <a:t>全表顺序扫描</a:t>
            </a:r>
            <a:r>
              <a:rPr lang="zh-CN" altLang="en-US" dirty="0">
                <a:latin typeface="Arial" charset="0"/>
              </a:rPr>
              <a:t>。</a:t>
            </a:r>
          </a:p>
        </p:txBody>
      </p:sp>
      <p:sp>
        <p:nvSpPr>
          <p:cNvPr id="3" name="灯片编号占位符 2"/>
          <p:cNvSpPr>
            <a:spLocks noGrp="1"/>
          </p:cNvSpPr>
          <p:nvPr>
            <p:ph type="sldNum" sz="quarter" idx="12"/>
          </p:nvPr>
        </p:nvSpPr>
        <p:spPr/>
        <p:txBody>
          <a:bodyPr/>
          <a:lstStyle/>
          <a:p>
            <a:pPr>
              <a:defRPr/>
            </a:pPr>
            <a:fld id="{56C1D9BB-21C5-4194-98CC-59C9D476FAAB}" type="slidenum">
              <a:rPr lang="zh-CN" altLang="en-US" smtClean="0"/>
              <a:pPr>
                <a:defRPr/>
              </a:pPr>
              <a:t>28</a:t>
            </a:fld>
            <a:endParaRPr lang="en-US" altLang="zh-CN"/>
          </a:p>
        </p:txBody>
      </p:sp>
      <p:sp>
        <p:nvSpPr>
          <p:cNvPr id="34820" name="AutoShape 4"/>
          <p:cNvSpPr>
            <a:spLocks noChangeArrowheads="1"/>
          </p:cNvSpPr>
          <p:nvPr/>
        </p:nvSpPr>
        <p:spPr bwMode="auto">
          <a:xfrm>
            <a:off x="4211638" y="3716338"/>
            <a:ext cx="2736850" cy="609600"/>
          </a:xfrm>
          <a:prstGeom prst="wedgeRoundRectCallout">
            <a:avLst>
              <a:gd name="adj1" fmla="val 56727"/>
              <a:gd name="adj2" fmla="val -133856"/>
              <a:gd name="adj3" fmla="val 16667"/>
            </a:avLst>
          </a:prstGeom>
          <a:solidFill>
            <a:schemeClr val="bg1"/>
          </a:solidFill>
          <a:ln w="9525">
            <a:solidFill>
              <a:srgbClr val="0000FF"/>
            </a:solidFill>
            <a:miter lim="800000"/>
            <a:headEnd/>
            <a:tailEnd/>
          </a:ln>
          <a:effectLst/>
        </p:spPr>
        <p:txBody>
          <a:bodyPr/>
          <a:lstStyle/>
          <a:p>
            <a:pPr algn="ctr"/>
            <a:r>
              <a:rPr lang="en-US" altLang="zh-CN" dirty="0">
                <a:solidFill>
                  <a:srgbClr val="FF0000"/>
                </a:solidFill>
              </a:rPr>
              <a:t>selectivity</a:t>
            </a:r>
          </a:p>
        </p:txBody>
      </p:sp>
      <p:sp>
        <p:nvSpPr>
          <p:cNvPr id="5" name="圆角矩形标注 4"/>
          <p:cNvSpPr/>
          <p:nvPr/>
        </p:nvSpPr>
        <p:spPr>
          <a:xfrm>
            <a:off x="6048388" y="1845415"/>
            <a:ext cx="1800200" cy="612648"/>
          </a:xfrm>
          <a:prstGeom prst="wedgeRoundRectCallout">
            <a:avLst>
              <a:gd name="adj1" fmla="val -74664"/>
              <a:gd name="adj2" fmla="val -42295"/>
              <a:gd name="adj3" fmla="val 16667"/>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latin typeface="+mn-ea"/>
              </a:rPr>
              <a:t>10%?, 30%?</a:t>
            </a:r>
            <a:endParaRPr lang="zh-CN" altLang="en-US" dirty="0">
              <a:solidFill>
                <a:srgbClr val="FF0000"/>
              </a:solidFill>
              <a:latin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idx="1"/>
          </p:nvPr>
        </p:nvSpPr>
        <p:spPr>
          <a:xfrm>
            <a:off x="395288" y="808038"/>
            <a:ext cx="8110537" cy="6192837"/>
          </a:xfrm>
        </p:spPr>
        <p:txBody>
          <a:bodyPr/>
          <a:lstStyle/>
          <a:p>
            <a:pPr eaLnBrk="1" hangingPunct="1">
              <a:lnSpc>
                <a:spcPct val="90000"/>
              </a:lnSpc>
              <a:buFont typeface="Wingdings" pitchFamily="2" charset="2"/>
              <a:buNone/>
            </a:pPr>
            <a:r>
              <a:rPr lang="zh-CN" altLang="en-US" sz="3200" dirty="0" smtClean="0">
                <a:solidFill>
                  <a:srgbClr val="0000FF"/>
                </a:solidFill>
              </a:rPr>
              <a:t>连接操作的启发式规则</a:t>
            </a:r>
          </a:p>
          <a:p>
            <a:pPr eaLnBrk="1" hangingPunct="1">
              <a:lnSpc>
                <a:spcPct val="90000"/>
              </a:lnSpc>
              <a:buFont typeface="Wingdings" pitchFamily="2" charset="2"/>
              <a:buNone/>
            </a:pPr>
            <a:r>
              <a:rPr lang="en-US" altLang="zh-CN" sz="2400" dirty="0" smtClean="0"/>
              <a:t>1</a:t>
            </a:r>
            <a:r>
              <a:rPr lang="zh-CN" altLang="en-US" sz="2400" dirty="0" smtClean="0"/>
              <a:t>）如果</a:t>
            </a:r>
            <a:r>
              <a:rPr lang="en-US" altLang="zh-CN" sz="2400" dirty="0" smtClean="0"/>
              <a:t>2</a:t>
            </a:r>
            <a:r>
              <a:rPr lang="zh-CN" altLang="en-US" sz="2400" dirty="0" smtClean="0"/>
              <a:t>个表都</a:t>
            </a:r>
            <a:r>
              <a:rPr lang="zh-CN" altLang="en-US" sz="2400" dirty="0" smtClean="0">
                <a:solidFill>
                  <a:srgbClr val="FF0000"/>
                </a:solidFill>
              </a:rPr>
              <a:t>已按照连接属性排序</a:t>
            </a:r>
            <a:r>
              <a:rPr lang="zh-CN" altLang="en-US" sz="2400" dirty="0" smtClean="0"/>
              <a:t>，则选用</a:t>
            </a:r>
            <a:r>
              <a:rPr lang="en-US" altLang="zh-CN" sz="2400" dirty="0" smtClean="0"/>
              <a:t>merge-sort</a:t>
            </a:r>
            <a:r>
              <a:rPr lang="zh-CN" altLang="en-US" sz="2400" dirty="0" smtClean="0"/>
              <a:t>方法。</a:t>
            </a:r>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r>
              <a:rPr lang="en-US" altLang="zh-CN" sz="2400" dirty="0" smtClean="0"/>
              <a:t>2</a:t>
            </a:r>
            <a:r>
              <a:rPr lang="zh-CN" altLang="en-US" sz="2400" dirty="0" smtClean="0"/>
              <a:t>）如果</a:t>
            </a:r>
            <a:r>
              <a:rPr lang="en-US" altLang="zh-CN" sz="2400" dirty="0" smtClean="0">
                <a:solidFill>
                  <a:srgbClr val="FF0000"/>
                </a:solidFill>
              </a:rPr>
              <a:t>1</a:t>
            </a:r>
            <a:r>
              <a:rPr lang="zh-CN" altLang="en-US" sz="2400" dirty="0" smtClean="0">
                <a:solidFill>
                  <a:srgbClr val="FF0000"/>
                </a:solidFill>
              </a:rPr>
              <a:t>个表在连接属性上有索引</a:t>
            </a:r>
            <a:r>
              <a:rPr lang="zh-CN" altLang="en-US" sz="2400" dirty="0" smtClean="0"/>
              <a:t>，则可选用索引连接方法。</a:t>
            </a:r>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r>
              <a:rPr lang="en-US" altLang="zh-CN" sz="2400" dirty="0" smtClean="0"/>
              <a:t>3</a:t>
            </a:r>
            <a:r>
              <a:rPr lang="zh-CN" altLang="en-US" sz="2400" dirty="0" smtClean="0"/>
              <a:t>）如果上述</a:t>
            </a:r>
            <a:r>
              <a:rPr lang="en-US" altLang="zh-CN" sz="2400" dirty="0" smtClean="0"/>
              <a:t>2</a:t>
            </a:r>
            <a:r>
              <a:rPr lang="zh-CN" altLang="en-US" sz="2400" dirty="0" smtClean="0"/>
              <a:t>个规则均不适用，且</a:t>
            </a:r>
            <a:r>
              <a:rPr lang="zh-CN" altLang="en-US" sz="2400" dirty="0" smtClean="0">
                <a:solidFill>
                  <a:srgbClr val="FF0000"/>
                </a:solidFill>
              </a:rPr>
              <a:t>其中</a:t>
            </a:r>
            <a:r>
              <a:rPr lang="en-US" altLang="zh-CN" sz="2400" dirty="0" smtClean="0">
                <a:solidFill>
                  <a:srgbClr val="FF0000"/>
                </a:solidFill>
              </a:rPr>
              <a:t>1</a:t>
            </a:r>
            <a:r>
              <a:rPr lang="zh-CN" altLang="en-US" sz="2400" dirty="0" smtClean="0">
                <a:solidFill>
                  <a:srgbClr val="FF0000"/>
                </a:solidFill>
              </a:rPr>
              <a:t>个表较小</a:t>
            </a:r>
            <a:r>
              <a:rPr lang="zh-CN" altLang="en-US" sz="2400" dirty="0" smtClean="0"/>
              <a:t>，可选用</a:t>
            </a:r>
            <a:r>
              <a:rPr lang="en-US" altLang="zh-CN" sz="2400" dirty="0" smtClean="0"/>
              <a:t>hash join</a:t>
            </a:r>
            <a:r>
              <a:rPr lang="zh-CN" altLang="en-US" sz="2400" dirty="0" smtClean="0"/>
              <a:t>方法。</a:t>
            </a:r>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r>
              <a:rPr lang="en-US" altLang="zh-CN" sz="2400" dirty="0" smtClean="0"/>
              <a:t>4</a:t>
            </a:r>
            <a:r>
              <a:rPr lang="zh-CN" altLang="en-US" sz="2400" dirty="0" smtClean="0"/>
              <a:t>）对于</a:t>
            </a:r>
            <a:r>
              <a:rPr lang="en-US" altLang="zh-CN" sz="2400" dirty="0" smtClean="0"/>
              <a:t>nested loop join</a:t>
            </a:r>
            <a:r>
              <a:rPr lang="zh-CN" altLang="en-US" sz="2400" dirty="0" smtClean="0"/>
              <a:t>方法，</a:t>
            </a:r>
            <a:r>
              <a:rPr lang="zh-CN" altLang="en-US" sz="2400" dirty="0" smtClean="0">
                <a:solidFill>
                  <a:srgbClr val="FF0000"/>
                </a:solidFill>
              </a:rPr>
              <a:t>选择占用块数较小的表作外表</a:t>
            </a:r>
            <a:r>
              <a:rPr lang="zh-CN" altLang="en-US" sz="2400" dirty="0" smtClean="0"/>
              <a:t>。</a:t>
            </a:r>
          </a:p>
          <a:p>
            <a:pPr eaLnBrk="1" hangingPunct="1">
              <a:lnSpc>
                <a:spcPct val="90000"/>
              </a:lnSpc>
              <a:buFont typeface="Wingdings" pitchFamily="2" charset="2"/>
              <a:buNone/>
            </a:pPr>
            <a:r>
              <a:rPr lang="zh-CN" altLang="en-US" sz="2400" dirty="0" smtClean="0"/>
              <a:t>    问题：内存块的分配？外表的选择？</a:t>
            </a:r>
            <a:endParaRPr lang="zh-CN" altLang="en-US" sz="2400" b="1" dirty="0" smtClean="0"/>
          </a:p>
        </p:txBody>
      </p:sp>
      <p:sp>
        <p:nvSpPr>
          <p:cNvPr id="3" name="灯片编号占位符 2"/>
          <p:cNvSpPr>
            <a:spLocks noGrp="1"/>
          </p:cNvSpPr>
          <p:nvPr>
            <p:ph type="sldNum" sz="quarter" idx="12"/>
          </p:nvPr>
        </p:nvSpPr>
        <p:spPr/>
        <p:txBody>
          <a:bodyPr/>
          <a:lstStyle/>
          <a:p>
            <a:pPr>
              <a:defRPr/>
            </a:pPr>
            <a:fld id="{0167342A-E778-41F1-A227-5CA6CB660394}" type="slidenum">
              <a:rPr lang="zh-CN" altLang="en-US"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9"/>
            <a:ext cx="8229600" cy="5343872"/>
          </a:xfrm>
        </p:spPr>
        <p:txBody>
          <a:bodyPr/>
          <a:lstStyle/>
          <a:p>
            <a:pPr eaLnBrk="1" hangingPunct="1">
              <a:spcBef>
                <a:spcPct val="0"/>
              </a:spcBef>
              <a:buClrTx/>
              <a:buSzTx/>
            </a:pPr>
            <a:r>
              <a:rPr lang="zh-CN" altLang="en-US" sz="2800" dirty="0">
                <a:latin typeface="宋体" pitchFamily="2" charset="-122"/>
              </a:rPr>
              <a:t>代数优化</a:t>
            </a:r>
            <a:r>
              <a:rPr lang="zh-CN" altLang="en-US" sz="2800" dirty="0">
                <a:latin typeface="Times New Roman" pitchFamily="18" charset="0"/>
              </a:rPr>
              <a:t>——</a:t>
            </a:r>
            <a:r>
              <a:rPr lang="zh-CN" altLang="en-US" sz="2800" dirty="0">
                <a:latin typeface="宋体" pitchFamily="2" charset="-122"/>
              </a:rPr>
              <a:t>优化关系代数表达式</a:t>
            </a:r>
          </a:p>
          <a:p>
            <a:pPr eaLnBrk="1" hangingPunct="1">
              <a:spcBef>
                <a:spcPct val="0"/>
              </a:spcBef>
              <a:buClrTx/>
              <a:buSzTx/>
            </a:pPr>
            <a:endParaRPr lang="en-US" altLang="zh-CN" sz="2800" dirty="0" smtClean="0">
              <a:latin typeface="宋体" pitchFamily="2" charset="-122"/>
            </a:endParaRPr>
          </a:p>
          <a:p>
            <a:pPr eaLnBrk="1" hangingPunct="1">
              <a:spcBef>
                <a:spcPct val="0"/>
              </a:spcBef>
              <a:buClrTx/>
              <a:buSzTx/>
            </a:pPr>
            <a:r>
              <a:rPr lang="zh-CN" altLang="en-US" sz="2800" dirty="0" smtClean="0">
                <a:latin typeface="宋体" pitchFamily="2" charset="-122"/>
              </a:rPr>
              <a:t>物理</a:t>
            </a:r>
            <a:r>
              <a:rPr lang="zh-CN" altLang="en-US" sz="2800" dirty="0">
                <a:latin typeface="宋体" pitchFamily="2" charset="-122"/>
              </a:rPr>
              <a:t>优化</a:t>
            </a:r>
            <a:r>
              <a:rPr lang="zh-CN" altLang="en-US" sz="2800" dirty="0">
                <a:latin typeface="Times New Roman" pitchFamily="18" charset="0"/>
              </a:rPr>
              <a:t>——</a:t>
            </a:r>
            <a:r>
              <a:rPr lang="zh-CN" altLang="en-US" sz="2800" dirty="0">
                <a:latin typeface="宋体" pitchFamily="2" charset="-122"/>
              </a:rPr>
              <a:t>优化存取路径和底层操作算法，可进一步分为基于规则的（</a:t>
            </a:r>
            <a:r>
              <a:rPr lang="en-US" altLang="zh-CN" sz="2800" dirty="0">
                <a:latin typeface="宋体" pitchFamily="2" charset="-122"/>
              </a:rPr>
              <a:t>rule based）、</a:t>
            </a:r>
            <a:r>
              <a:rPr lang="zh-CN" altLang="en-US" sz="2800" dirty="0">
                <a:latin typeface="宋体" pitchFamily="2" charset="-122"/>
              </a:rPr>
              <a:t>基于代价的（</a:t>
            </a:r>
            <a:r>
              <a:rPr lang="en-US" altLang="zh-CN" sz="2800" dirty="0">
                <a:latin typeface="宋体" pitchFamily="2" charset="-122"/>
              </a:rPr>
              <a:t>cost based）</a:t>
            </a:r>
            <a:r>
              <a:rPr lang="zh-CN" altLang="en-US" sz="2800" dirty="0">
                <a:latin typeface="宋体" pitchFamily="2" charset="-122"/>
              </a:rPr>
              <a:t>和基于语义的（</a:t>
            </a:r>
            <a:r>
              <a:rPr lang="en-US" altLang="zh-CN" sz="2800" dirty="0">
                <a:latin typeface="宋体" pitchFamily="2" charset="-122"/>
              </a:rPr>
              <a:t>semantic based</a:t>
            </a:r>
            <a:r>
              <a:rPr lang="en-US" altLang="zh-CN" sz="2800" dirty="0" smtClean="0">
                <a:latin typeface="宋体" pitchFamily="2" charset="-122"/>
              </a:rPr>
              <a:t>）。</a:t>
            </a:r>
            <a:endParaRPr lang="en-US" altLang="zh-CN" sz="2800" dirty="0">
              <a:latin typeface="宋体" pitchFamily="2" charset="-122"/>
            </a:endParaRPr>
          </a:p>
        </p:txBody>
      </p:sp>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3</a:t>
            </a:fld>
            <a:endParaRPr lang="en-US" altLang="zh-CN"/>
          </a:p>
        </p:txBody>
      </p:sp>
      <p:sp>
        <p:nvSpPr>
          <p:cNvPr id="5" name="圆角矩形标注 4"/>
          <p:cNvSpPr/>
          <p:nvPr/>
        </p:nvSpPr>
        <p:spPr>
          <a:xfrm>
            <a:off x="6588224" y="819984"/>
            <a:ext cx="1872208" cy="612648"/>
          </a:xfrm>
          <a:prstGeom prst="wedgeRoundRectCallout">
            <a:avLst>
              <a:gd name="adj1" fmla="val -81884"/>
              <a:gd name="adj2" fmla="val 2767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基于规则的</a:t>
            </a:r>
            <a:endParaRPr lang="zh-CN" altLang="en-US" dirty="0"/>
          </a:p>
        </p:txBody>
      </p:sp>
      <p:sp>
        <p:nvSpPr>
          <p:cNvPr id="6" name="圆角矩形标注 5"/>
          <p:cNvSpPr/>
          <p:nvPr/>
        </p:nvSpPr>
        <p:spPr>
          <a:xfrm>
            <a:off x="3563888" y="3861048"/>
            <a:ext cx="4608512" cy="936104"/>
          </a:xfrm>
          <a:prstGeom prst="wedgeRoundRectCallout">
            <a:avLst>
              <a:gd name="adj1" fmla="val -52535"/>
              <a:gd name="adj2" fmla="val -10934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smtClean="0"/>
              <a:t>语义选择存取路径和底层操作算法。</a:t>
            </a:r>
            <a:endParaRPr lang="zh-CN" altLang="en-US" dirty="0"/>
          </a:p>
        </p:txBody>
      </p:sp>
      <p:sp>
        <p:nvSpPr>
          <p:cNvPr id="7" name="圆角矩形标注 6"/>
          <p:cNvSpPr/>
          <p:nvPr/>
        </p:nvSpPr>
        <p:spPr>
          <a:xfrm>
            <a:off x="5834211" y="5085184"/>
            <a:ext cx="1512168" cy="576064"/>
          </a:xfrm>
          <a:prstGeom prst="wedgeRoundRectCallout">
            <a:avLst>
              <a:gd name="adj1" fmla="val -84566"/>
              <a:gd name="adj2" fmla="val -9182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Cluster?</a:t>
            </a:r>
            <a:endParaRPr lang="zh-CN" altLang="en-US" dirty="0"/>
          </a:p>
        </p:txBody>
      </p:sp>
    </p:spTree>
    <p:extLst>
      <p:ext uri="{BB962C8B-B14F-4D97-AF65-F5344CB8AC3E}">
        <p14:creationId xmlns:p14="http://schemas.microsoft.com/office/powerpoint/2010/main" val="4236660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028"/>
          <p:cNvSpPr>
            <a:spLocks noChangeArrowheads="1"/>
          </p:cNvSpPr>
          <p:nvPr/>
        </p:nvSpPr>
        <p:spPr bwMode="auto">
          <a:xfrm>
            <a:off x="395288" y="779463"/>
            <a:ext cx="8424862" cy="1368425"/>
          </a:xfrm>
          <a:prstGeom prst="rect">
            <a:avLst/>
          </a:prstGeom>
          <a:noFill/>
          <a:ln w="9525">
            <a:noFill/>
            <a:miter lim="800000"/>
            <a:headEnd/>
            <a:tailEnd/>
          </a:ln>
        </p:spPr>
        <p:txBody>
          <a:bodyPr/>
          <a:lstStyle/>
          <a:p>
            <a:pPr>
              <a:lnSpc>
                <a:spcPct val="90000"/>
              </a:lnSpc>
              <a:spcBef>
                <a:spcPct val="20000"/>
              </a:spcBef>
              <a:buClr>
                <a:schemeClr val="folHlink"/>
              </a:buClr>
              <a:buSzPct val="75000"/>
              <a:buFont typeface="Wingdings" pitchFamily="2" charset="2"/>
              <a:buNone/>
            </a:pPr>
            <a:r>
              <a:rPr lang="zh-CN" altLang="en-US" dirty="0">
                <a:solidFill>
                  <a:srgbClr val="0000FF"/>
                </a:solidFill>
              </a:rPr>
              <a:t>为什么采用启发式规则？</a:t>
            </a:r>
          </a:p>
          <a:p>
            <a:pPr>
              <a:lnSpc>
                <a:spcPct val="90000"/>
              </a:lnSpc>
              <a:spcBef>
                <a:spcPct val="20000"/>
              </a:spcBef>
              <a:buClr>
                <a:schemeClr val="folHlink"/>
              </a:buClr>
              <a:buSzPct val="75000"/>
              <a:buFont typeface="Wingdings" pitchFamily="2" charset="2"/>
              <a:buNone/>
            </a:pPr>
            <a:r>
              <a:rPr lang="zh-CN" altLang="en-US" dirty="0">
                <a:solidFill>
                  <a:srgbClr val="0000FF"/>
                </a:solidFill>
              </a:rPr>
              <a:t>      </a:t>
            </a:r>
            <a:r>
              <a:rPr lang="zh-CN" altLang="en-US" dirty="0"/>
              <a:t>可能的执行策略很多，要穷尽所有的策略进行代价估算需要的计算开销往往与被连接的关系数成指数复杂度关系。</a:t>
            </a:r>
          </a:p>
        </p:txBody>
      </p:sp>
      <p:sp>
        <p:nvSpPr>
          <p:cNvPr id="36866" name="Rectangle 1029"/>
          <p:cNvSpPr>
            <a:spLocks noChangeArrowheads="1"/>
          </p:cNvSpPr>
          <p:nvPr/>
        </p:nvSpPr>
        <p:spPr bwMode="auto">
          <a:xfrm>
            <a:off x="395288" y="5805264"/>
            <a:ext cx="8208962" cy="749300"/>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75000"/>
              <a:buFont typeface="Wingdings" pitchFamily="2" charset="2"/>
              <a:buNone/>
            </a:pPr>
            <a:r>
              <a:rPr lang="zh-CN" altLang="en-US" dirty="0"/>
              <a:t>     可能造成查询优化过程的开销大于获得的查询开销的减小，得不偿失。</a:t>
            </a:r>
          </a:p>
        </p:txBody>
      </p:sp>
      <p:sp>
        <p:nvSpPr>
          <p:cNvPr id="5" name="灯片编号占位符 4"/>
          <p:cNvSpPr>
            <a:spLocks noGrp="1"/>
          </p:cNvSpPr>
          <p:nvPr>
            <p:ph type="sldNum" sz="quarter" idx="12"/>
          </p:nvPr>
        </p:nvSpPr>
        <p:spPr/>
        <p:txBody>
          <a:bodyPr/>
          <a:lstStyle/>
          <a:p>
            <a:pPr>
              <a:defRPr/>
            </a:pPr>
            <a:fld id="{A2AFDDF3-AEC0-4F47-A1BB-8017E865DCEF}" type="slidenum">
              <a:rPr lang="zh-CN" altLang="en-US" smtClean="0"/>
              <a:pPr>
                <a:defRPr/>
              </a:pPr>
              <a:t>30</a:t>
            </a:fld>
            <a:endParaRPr lang="en-US" altLang="zh-CN"/>
          </a:p>
        </p:txBody>
      </p:sp>
      <p:pic>
        <p:nvPicPr>
          <p:cNvPr id="7" name="图片 6" descr="查询优化的目标.emf"/>
          <p:cNvPicPr>
            <a:picLocks noChangeAspect="1"/>
          </p:cNvPicPr>
          <p:nvPr/>
        </p:nvPicPr>
        <p:blipFill>
          <a:blip r:embed="rId2" cstate="print"/>
          <a:stretch>
            <a:fillRect/>
          </a:stretch>
        </p:blipFill>
        <p:spPr>
          <a:xfrm>
            <a:off x="323529" y="2060848"/>
            <a:ext cx="8529078" cy="36004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9"/>
          <p:cNvSpPr>
            <a:spLocks noChangeArrowheads="1"/>
          </p:cNvSpPr>
          <p:nvPr/>
        </p:nvSpPr>
        <p:spPr bwMode="auto">
          <a:xfrm>
            <a:off x="395288" y="808039"/>
            <a:ext cx="8110537" cy="5141242"/>
          </a:xfrm>
          <a:prstGeom prst="rect">
            <a:avLst/>
          </a:prstGeom>
          <a:noFill/>
          <a:ln w="9525">
            <a:noFill/>
            <a:miter lim="800000"/>
            <a:headEnd/>
            <a:tailEnd/>
          </a:ln>
        </p:spPr>
        <p:txBody>
          <a:bodyPr/>
          <a:lstStyle/>
          <a:p>
            <a:pPr>
              <a:lnSpc>
                <a:spcPct val="90000"/>
              </a:lnSpc>
              <a:spcBef>
                <a:spcPct val="20000"/>
              </a:spcBef>
              <a:buClr>
                <a:schemeClr val="folHlink"/>
              </a:buClr>
              <a:buSzPct val="75000"/>
              <a:buFont typeface="Wingdings" pitchFamily="2" charset="2"/>
              <a:buNone/>
            </a:pPr>
            <a:r>
              <a:rPr lang="zh-CN" altLang="en-US" dirty="0"/>
              <a:t>启发式规则在一般情况下适用，但不一定保证获得最优执行计划。（试运行、</a:t>
            </a:r>
            <a:r>
              <a:rPr lang="en-US" altLang="zh-CN" dirty="0"/>
              <a:t>DBA</a:t>
            </a:r>
            <a:r>
              <a:rPr lang="zh-CN" altLang="en-US" dirty="0"/>
              <a:t>性能调整）</a:t>
            </a:r>
          </a:p>
          <a:p>
            <a:pPr>
              <a:lnSpc>
                <a:spcPct val="90000"/>
              </a:lnSpc>
              <a:spcBef>
                <a:spcPct val="20000"/>
              </a:spcBef>
              <a:buClr>
                <a:schemeClr val="folHlink"/>
              </a:buClr>
              <a:buSzPct val="75000"/>
              <a:buFont typeface="Wingdings" pitchFamily="2" charset="2"/>
              <a:buNone/>
            </a:pPr>
            <a:endParaRPr lang="zh-CN" altLang="en-US" dirty="0"/>
          </a:p>
          <a:p>
            <a:pPr>
              <a:lnSpc>
                <a:spcPct val="90000"/>
              </a:lnSpc>
              <a:spcBef>
                <a:spcPct val="20000"/>
              </a:spcBef>
              <a:buClr>
                <a:schemeClr val="folHlink"/>
              </a:buClr>
              <a:buSzPct val="75000"/>
              <a:buFont typeface="Wingdings" pitchFamily="2" charset="2"/>
              <a:buNone/>
            </a:pPr>
            <a:r>
              <a:rPr lang="zh-CN" altLang="en-US" dirty="0"/>
              <a:t>     和启发式方法类似的其他解决方法：</a:t>
            </a:r>
          </a:p>
          <a:p>
            <a:pPr>
              <a:lnSpc>
                <a:spcPct val="90000"/>
              </a:lnSpc>
              <a:spcBef>
                <a:spcPct val="20000"/>
              </a:spcBef>
              <a:buClr>
                <a:schemeClr val="folHlink"/>
              </a:buClr>
              <a:buSzPct val="75000"/>
              <a:buFont typeface="Wingdings" pitchFamily="2" charset="2"/>
              <a:buNone/>
            </a:pPr>
            <a:r>
              <a:rPr lang="zh-CN" altLang="en-US" dirty="0"/>
              <a:t>          贪婪算法、遗传算法。。。</a:t>
            </a:r>
          </a:p>
          <a:p>
            <a:pPr>
              <a:lnSpc>
                <a:spcPct val="90000"/>
              </a:lnSpc>
              <a:spcBef>
                <a:spcPct val="20000"/>
              </a:spcBef>
              <a:buClr>
                <a:schemeClr val="folHlink"/>
              </a:buClr>
              <a:buSzPct val="75000"/>
              <a:buFont typeface="Wingdings" pitchFamily="2" charset="2"/>
              <a:buNone/>
            </a:pPr>
            <a:r>
              <a:rPr lang="zh-CN" altLang="en-US" dirty="0"/>
              <a:t>     其思想都是类似</a:t>
            </a:r>
            <a:r>
              <a:rPr lang="en-US" altLang="zh-CN" dirty="0">
                <a:latin typeface="Times New Roman" pitchFamily="18" charset="0"/>
              </a:rPr>
              <a:t>——</a:t>
            </a:r>
            <a:r>
              <a:rPr lang="zh-CN" altLang="en-US" dirty="0"/>
              <a:t>求近似最优解。</a:t>
            </a:r>
          </a:p>
          <a:p>
            <a:pPr>
              <a:lnSpc>
                <a:spcPct val="90000"/>
              </a:lnSpc>
              <a:spcBef>
                <a:spcPct val="20000"/>
              </a:spcBef>
              <a:buClr>
                <a:schemeClr val="folHlink"/>
              </a:buClr>
              <a:buSzPct val="75000"/>
              <a:buFont typeface="Wingdings" pitchFamily="2" charset="2"/>
              <a:buNone/>
            </a:pPr>
            <a:endParaRPr lang="en-US" altLang="zh-CN" dirty="0" smtClean="0"/>
          </a:p>
          <a:p>
            <a:pPr>
              <a:lnSpc>
                <a:spcPct val="90000"/>
              </a:lnSpc>
              <a:spcBef>
                <a:spcPct val="20000"/>
              </a:spcBef>
              <a:buClr>
                <a:schemeClr val="folHlink"/>
              </a:buClr>
              <a:buSzPct val="75000"/>
              <a:buFont typeface="Wingdings" pitchFamily="2" charset="2"/>
              <a:buNone/>
            </a:pPr>
            <a:r>
              <a:rPr lang="zh-CN" altLang="en-US" b="1" dirty="0" smtClean="0">
                <a:solidFill>
                  <a:srgbClr val="0000FF"/>
                </a:solidFill>
              </a:rPr>
              <a:t>程序执行方式</a:t>
            </a:r>
            <a:endParaRPr lang="en-US" altLang="zh-CN" b="1" dirty="0" smtClean="0">
              <a:solidFill>
                <a:srgbClr val="0000FF"/>
              </a:solidFill>
            </a:endParaRPr>
          </a:p>
          <a:p>
            <a:pPr>
              <a:lnSpc>
                <a:spcPct val="90000"/>
              </a:lnSpc>
              <a:spcBef>
                <a:spcPct val="20000"/>
              </a:spcBef>
              <a:buClr>
                <a:schemeClr val="folHlink"/>
              </a:buClr>
              <a:buSzPct val="75000"/>
              <a:buFont typeface="Wingdings" pitchFamily="2" charset="2"/>
              <a:buNone/>
            </a:pPr>
            <a:r>
              <a:rPr lang="zh-CN" altLang="en-US" dirty="0" smtClean="0"/>
              <a:t>解释执行：</a:t>
            </a:r>
            <a:r>
              <a:rPr lang="zh-CN" altLang="en-US" dirty="0"/>
              <a:t>（优化开销包含在查询总开销中</a:t>
            </a:r>
            <a:r>
              <a:rPr lang="zh-CN" altLang="en-US" dirty="0" smtClean="0"/>
              <a:t>），启发式方法</a:t>
            </a:r>
            <a:endParaRPr lang="en-US" altLang="zh-CN" dirty="0" smtClean="0"/>
          </a:p>
          <a:p>
            <a:pPr>
              <a:lnSpc>
                <a:spcPct val="90000"/>
              </a:lnSpc>
              <a:spcBef>
                <a:spcPct val="20000"/>
              </a:spcBef>
              <a:buClr>
                <a:schemeClr val="folHlink"/>
              </a:buClr>
              <a:buSzPct val="75000"/>
              <a:buFont typeface="Wingdings" pitchFamily="2" charset="2"/>
              <a:buNone/>
            </a:pPr>
            <a:r>
              <a:rPr lang="zh-CN" altLang="en-US" dirty="0" smtClean="0"/>
              <a:t>编译执行：基于代价的优化方法、启发式方法。</a:t>
            </a:r>
            <a:endParaRPr lang="zh-CN" altLang="en-US" dirty="0"/>
          </a:p>
        </p:txBody>
      </p:sp>
      <p:sp>
        <p:nvSpPr>
          <p:cNvPr id="3" name="灯片编号占位符 2"/>
          <p:cNvSpPr>
            <a:spLocks noGrp="1"/>
          </p:cNvSpPr>
          <p:nvPr>
            <p:ph type="sldNum" sz="quarter" idx="12"/>
          </p:nvPr>
        </p:nvSpPr>
        <p:spPr/>
        <p:txBody>
          <a:bodyPr/>
          <a:lstStyle/>
          <a:p>
            <a:pPr>
              <a:defRPr/>
            </a:pPr>
            <a:fld id="{3FD2C11A-3E0F-4B3F-92E1-C35A5F8BF507}" type="slidenum">
              <a:rPr lang="zh-CN" altLang="en-US"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
          <p:cNvSpPr>
            <a:spLocks noChangeArrowheads="1"/>
          </p:cNvSpPr>
          <p:nvPr/>
        </p:nvSpPr>
        <p:spPr bwMode="auto">
          <a:xfrm>
            <a:off x="381000" y="677863"/>
            <a:ext cx="8382000" cy="5751512"/>
          </a:xfrm>
          <a:prstGeom prst="rect">
            <a:avLst/>
          </a:prstGeom>
          <a:noFill/>
          <a:ln w="9525">
            <a:noFill/>
            <a:miter lim="800000"/>
            <a:headEnd/>
            <a:tailEnd/>
          </a:ln>
        </p:spPr>
        <p:txBody>
          <a:bodyPr>
            <a:spAutoFit/>
          </a:bodyPr>
          <a:lstStyle/>
          <a:p>
            <a:r>
              <a:rPr lang="zh-CN" altLang="en-US" b="1" dirty="0">
                <a:ea typeface="黑体" pitchFamily="49" charset="-122"/>
              </a:rPr>
              <a:t>代价估算</a:t>
            </a:r>
          </a:p>
          <a:p>
            <a:r>
              <a:rPr lang="zh-CN" altLang="en-US" dirty="0"/>
              <a:t>     与数据库的状态密切相关，需要在数据字典中存储优化器所要的统计信息。</a:t>
            </a:r>
          </a:p>
          <a:p>
            <a:endParaRPr lang="zh-CN" altLang="en-US" dirty="0"/>
          </a:p>
          <a:p>
            <a:r>
              <a:rPr lang="zh-CN" altLang="en-US" b="1" dirty="0">
                <a:latin typeface="黑体" pitchFamily="49" charset="-122"/>
                <a:ea typeface="黑体" pitchFamily="49" charset="-122"/>
              </a:rPr>
              <a:t>统计信息</a:t>
            </a:r>
          </a:p>
          <a:p>
            <a:r>
              <a:rPr lang="zh-CN" altLang="en-US" dirty="0"/>
              <a:t>1.基本表</a:t>
            </a:r>
          </a:p>
          <a:p>
            <a:r>
              <a:rPr lang="zh-CN" altLang="en-US" dirty="0"/>
              <a:t>     元组总数、元组长度、占用块数、溢出块数</a:t>
            </a:r>
          </a:p>
          <a:p>
            <a:r>
              <a:rPr lang="zh-CN" altLang="en-US" dirty="0"/>
              <a:t>2.列</a:t>
            </a:r>
            <a:endParaRPr lang="en-US" altLang="zh-CN" dirty="0"/>
          </a:p>
          <a:p>
            <a:r>
              <a:rPr lang="zh-CN" altLang="en-US" dirty="0"/>
              <a:t>     不同值的个数、选择率</a:t>
            </a:r>
            <a:r>
              <a:rPr lang="en-US" altLang="zh-CN" dirty="0"/>
              <a:t>selectivity、</a:t>
            </a:r>
            <a:r>
              <a:rPr lang="zh-CN" altLang="en-US" dirty="0"/>
              <a:t>最大值、最小值、是否有索引、索引类型</a:t>
            </a:r>
          </a:p>
          <a:p>
            <a:r>
              <a:rPr lang="zh-CN" altLang="en-US" dirty="0"/>
              <a:t>3.索引</a:t>
            </a:r>
            <a:endParaRPr lang="en-US" altLang="zh-CN" dirty="0"/>
          </a:p>
          <a:p>
            <a:r>
              <a:rPr lang="zh-CN" altLang="en-US" dirty="0"/>
              <a:t>     索引层数、不同索引值个数、索引选择基数（同索引值的情况）、叶结点个数</a:t>
            </a:r>
          </a:p>
          <a:p>
            <a:endParaRPr lang="zh-CN" altLang="en-US" dirty="0"/>
          </a:p>
          <a:p>
            <a:pPr>
              <a:spcBef>
                <a:spcPct val="50000"/>
              </a:spcBef>
            </a:pPr>
            <a:endParaRPr lang="zh-CN" altLang="en-US" dirty="0">
              <a:latin typeface="Arial" charset="0"/>
            </a:endParaRPr>
          </a:p>
        </p:txBody>
      </p:sp>
      <p:sp>
        <p:nvSpPr>
          <p:cNvPr id="3" name="灯片编号占位符 2"/>
          <p:cNvSpPr>
            <a:spLocks noGrp="1"/>
          </p:cNvSpPr>
          <p:nvPr>
            <p:ph type="sldNum" sz="quarter" idx="12"/>
          </p:nvPr>
        </p:nvSpPr>
        <p:spPr/>
        <p:txBody>
          <a:bodyPr/>
          <a:lstStyle/>
          <a:p>
            <a:pPr>
              <a:defRPr/>
            </a:pPr>
            <a:fld id="{D4A24842-5C3A-4F90-B355-5B5FFDEE0067}" type="slidenum">
              <a:rPr lang="zh-CN" altLang="en-US" smtClean="0"/>
              <a:pPr>
                <a:defRPr/>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标注 1"/>
          <p:cNvSpPr/>
          <p:nvPr/>
        </p:nvSpPr>
        <p:spPr>
          <a:xfrm>
            <a:off x="6768480" y="1772816"/>
            <a:ext cx="2196008" cy="612648"/>
          </a:xfrm>
          <a:prstGeom prst="wedgeRoundRectCallout">
            <a:avLst>
              <a:gd name="adj1" fmla="val -95714"/>
              <a:gd name="adj2" fmla="val -17630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selectivity</a:t>
            </a:r>
            <a:endParaRPr lang="zh-CN" altLang="en-US" dirty="0"/>
          </a:p>
        </p:txBody>
      </p:sp>
      <p:sp>
        <p:nvSpPr>
          <p:cNvPr id="39937" name="Rectangle 2"/>
          <p:cNvSpPr>
            <a:spLocks noChangeArrowheads="1"/>
          </p:cNvSpPr>
          <p:nvPr/>
        </p:nvSpPr>
        <p:spPr bwMode="auto">
          <a:xfrm>
            <a:off x="381000" y="260648"/>
            <a:ext cx="8367464" cy="6370975"/>
          </a:xfrm>
          <a:prstGeom prst="rect">
            <a:avLst/>
          </a:prstGeom>
          <a:noFill/>
          <a:ln w="9525">
            <a:noFill/>
            <a:miter lim="800000"/>
            <a:headEnd/>
            <a:tailEnd/>
          </a:ln>
        </p:spPr>
        <p:txBody>
          <a:bodyPr wrap="square">
            <a:spAutoFit/>
          </a:bodyPr>
          <a:lstStyle/>
          <a:p>
            <a:r>
              <a:rPr lang="zh-CN" altLang="en-US" b="1" dirty="0">
                <a:latin typeface="黑体" pitchFamily="49" charset="-122"/>
                <a:ea typeface="黑体" pitchFamily="49" charset="-122"/>
              </a:rPr>
              <a:t>代价估算公式</a:t>
            </a:r>
          </a:p>
          <a:p>
            <a:r>
              <a:rPr lang="en-US" altLang="zh-CN" dirty="0"/>
              <a:t>     B：</a:t>
            </a:r>
            <a:r>
              <a:rPr lang="zh-CN" altLang="en-US" dirty="0">
                <a:solidFill>
                  <a:srgbClr val="FF0000"/>
                </a:solidFill>
                <a:latin typeface="宋体" pitchFamily="2" charset="-122"/>
              </a:rPr>
              <a:t>表的块</a:t>
            </a:r>
            <a:r>
              <a:rPr lang="zh-CN" altLang="en-US" dirty="0" smtClean="0">
                <a:solidFill>
                  <a:srgbClr val="FF0000"/>
                </a:solidFill>
                <a:latin typeface="宋体" pitchFamily="2" charset="-122"/>
              </a:rPr>
              <a:t>数</a:t>
            </a:r>
            <a:r>
              <a:rPr lang="zh-CN" altLang="en-US" dirty="0" smtClean="0">
                <a:latin typeface="宋体" pitchFamily="2" charset="-122"/>
              </a:rPr>
              <a:t>； </a:t>
            </a:r>
            <a:r>
              <a:rPr lang="en-US" altLang="zh-CN" dirty="0" smtClean="0"/>
              <a:t>L</a:t>
            </a:r>
            <a:r>
              <a:rPr lang="en-US" altLang="zh-CN" dirty="0"/>
              <a:t>：</a:t>
            </a:r>
            <a:r>
              <a:rPr lang="zh-CN" altLang="en-US" dirty="0">
                <a:solidFill>
                  <a:srgbClr val="FF0000"/>
                </a:solidFill>
              </a:rPr>
              <a:t>索引</a:t>
            </a:r>
            <a:r>
              <a:rPr lang="zh-CN" altLang="en-US" dirty="0" smtClean="0">
                <a:solidFill>
                  <a:srgbClr val="FF0000"/>
                </a:solidFill>
              </a:rPr>
              <a:t>深度</a:t>
            </a:r>
            <a:r>
              <a:rPr lang="zh-CN" altLang="en-US" dirty="0" smtClean="0"/>
              <a:t>； </a:t>
            </a:r>
            <a:r>
              <a:rPr lang="en-US" altLang="zh-CN" dirty="0" smtClean="0"/>
              <a:t>S</a:t>
            </a:r>
            <a:r>
              <a:rPr lang="en-US" altLang="zh-CN" dirty="0"/>
              <a:t>：</a:t>
            </a:r>
            <a:r>
              <a:rPr lang="zh-CN" altLang="en-US" dirty="0">
                <a:solidFill>
                  <a:srgbClr val="FF0000"/>
                </a:solidFill>
              </a:rPr>
              <a:t>索引选择</a:t>
            </a:r>
            <a:r>
              <a:rPr lang="zh-CN" altLang="en-US" dirty="0" smtClean="0">
                <a:solidFill>
                  <a:srgbClr val="FF0000"/>
                </a:solidFill>
              </a:rPr>
              <a:t>基数</a:t>
            </a:r>
            <a:r>
              <a:rPr lang="zh-CN" altLang="en-US" dirty="0" smtClean="0"/>
              <a:t>； </a:t>
            </a:r>
            <a:r>
              <a:rPr lang="en-US" altLang="zh-CN" dirty="0"/>
              <a:t>Y：</a:t>
            </a:r>
            <a:r>
              <a:rPr lang="zh-CN" altLang="en-US" dirty="0">
                <a:solidFill>
                  <a:srgbClr val="FF0000"/>
                </a:solidFill>
              </a:rPr>
              <a:t>索引叶结点</a:t>
            </a:r>
            <a:r>
              <a:rPr lang="zh-CN" altLang="en-US" dirty="0" smtClean="0">
                <a:solidFill>
                  <a:srgbClr val="FF0000"/>
                </a:solidFill>
              </a:rPr>
              <a:t>数</a:t>
            </a:r>
            <a:r>
              <a:rPr lang="zh-CN" altLang="en-US" dirty="0" smtClean="0"/>
              <a:t>； </a:t>
            </a:r>
            <a:r>
              <a:rPr lang="en-US" altLang="zh-CN" dirty="0" err="1" smtClean="0"/>
              <a:t>Frs</a:t>
            </a:r>
            <a:r>
              <a:rPr lang="en-US" altLang="zh-CN" dirty="0"/>
              <a:t>:</a:t>
            </a:r>
            <a:r>
              <a:rPr lang="zh-CN" altLang="en-US" dirty="0">
                <a:solidFill>
                  <a:srgbClr val="FF0000"/>
                </a:solidFill>
              </a:rPr>
              <a:t>连接</a:t>
            </a:r>
            <a:r>
              <a:rPr lang="zh-CN" altLang="en-US" dirty="0" smtClean="0">
                <a:solidFill>
                  <a:srgbClr val="FF0000"/>
                </a:solidFill>
              </a:rPr>
              <a:t>选择性</a:t>
            </a:r>
            <a:r>
              <a:rPr lang="zh-CN" altLang="en-US" dirty="0" smtClean="0"/>
              <a:t>； </a:t>
            </a:r>
            <a:r>
              <a:rPr lang="en-US" altLang="zh-CN" dirty="0" err="1" smtClean="0"/>
              <a:t>Mrs</a:t>
            </a:r>
            <a:r>
              <a:rPr lang="en-US" altLang="zh-CN" dirty="0"/>
              <a:t>:</a:t>
            </a:r>
            <a:r>
              <a:rPr lang="zh-CN" altLang="en-US" dirty="0">
                <a:solidFill>
                  <a:srgbClr val="FF0000"/>
                </a:solidFill>
              </a:rPr>
              <a:t>连接结果单块记录</a:t>
            </a:r>
            <a:r>
              <a:rPr lang="zh-CN" altLang="en-US" dirty="0" smtClean="0">
                <a:solidFill>
                  <a:srgbClr val="FF0000"/>
                </a:solidFill>
              </a:rPr>
              <a:t>数</a:t>
            </a:r>
            <a:r>
              <a:rPr lang="zh-CN" altLang="en-US" dirty="0" smtClean="0"/>
              <a:t>； </a:t>
            </a:r>
            <a:r>
              <a:rPr lang="en-US" altLang="zh-CN" dirty="0" smtClean="0"/>
              <a:t>Nr</a:t>
            </a:r>
            <a:r>
              <a:rPr lang="zh-CN" altLang="en-US" dirty="0" smtClean="0">
                <a:solidFill>
                  <a:srgbClr val="FF0000"/>
                </a:solidFill>
              </a:rPr>
              <a:t>关系</a:t>
            </a:r>
            <a:r>
              <a:rPr lang="en-US" altLang="zh-CN" dirty="0" smtClean="0">
                <a:solidFill>
                  <a:srgbClr val="FF0000"/>
                </a:solidFill>
              </a:rPr>
              <a:t>R</a:t>
            </a:r>
            <a:r>
              <a:rPr lang="zh-CN" altLang="en-US" dirty="0" smtClean="0">
                <a:solidFill>
                  <a:srgbClr val="FF0000"/>
                </a:solidFill>
              </a:rPr>
              <a:t>元组数</a:t>
            </a:r>
            <a:r>
              <a:rPr lang="zh-CN" altLang="en-US" dirty="0" smtClean="0"/>
              <a:t>；  </a:t>
            </a:r>
            <a:r>
              <a:rPr lang="en-US" altLang="zh-CN" dirty="0" smtClean="0"/>
              <a:t>Ns</a:t>
            </a:r>
            <a:r>
              <a:rPr lang="zh-CN" altLang="en-US" dirty="0" smtClean="0">
                <a:solidFill>
                  <a:srgbClr val="FF0000"/>
                </a:solidFill>
              </a:rPr>
              <a:t>关系</a:t>
            </a:r>
            <a:r>
              <a:rPr lang="en-US" altLang="zh-CN" dirty="0" smtClean="0">
                <a:solidFill>
                  <a:srgbClr val="FF0000"/>
                </a:solidFill>
              </a:rPr>
              <a:t>S</a:t>
            </a:r>
            <a:r>
              <a:rPr lang="zh-CN" altLang="en-US" dirty="0" smtClean="0">
                <a:solidFill>
                  <a:srgbClr val="FF0000"/>
                </a:solidFill>
              </a:rPr>
              <a:t>元组数</a:t>
            </a:r>
            <a:r>
              <a:rPr lang="zh-CN" altLang="en-US" dirty="0" smtClean="0"/>
              <a:t>。</a:t>
            </a:r>
            <a:endParaRPr lang="zh-CN" altLang="en-US" dirty="0">
              <a:latin typeface="宋体" pitchFamily="2" charset="-122"/>
            </a:endParaRPr>
          </a:p>
          <a:p>
            <a:r>
              <a:rPr lang="zh-CN" altLang="en-US" dirty="0"/>
              <a:t>1.全表扫描</a:t>
            </a:r>
          </a:p>
          <a:p>
            <a:r>
              <a:rPr lang="en-US" altLang="zh-CN" dirty="0"/>
              <a:t>     cost=B,  </a:t>
            </a:r>
            <a:r>
              <a:rPr lang="zh-CN" altLang="en-US" dirty="0" smtClean="0"/>
              <a:t>对于单值</a:t>
            </a:r>
            <a:r>
              <a:rPr lang="zh-CN" altLang="en-US" dirty="0"/>
              <a:t>搜索，</a:t>
            </a:r>
            <a:r>
              <a:rPr lang="en-US" altLang="zh-CN" dirty="0"/>
              <a:t>cost=B/2</a:t>
            </a:r>
          </a:p>
          <a:p>
            <a:endParaRPr lang="en-US" altLang="zh-CN" dirty="0"/>
          </a:p>
          <a:p>
            <a:r>
              <a:rPr lang="zh-CN" altLang="en-US" dirty="0"/>
              <a:t>2.索引扫描</a:t>
            </a:r>
          </a:p>
          <a:p>
            <a:r>
              <a:rPr lang="en-US" altLang="zh-CN" dirty="0"/>
              <a:t>     cost=L+1                    </a:t>
            </a:r>
            <a:r>
              <a:rPr lang="zh-CN" altLang="en-US" dirty="0"/>
              <a:t>码</a:t>
            </a:r>
            <a:r>
              <a:rPr lang="en-US" altLang="zh-CN" dirty="0"/>
              <a:t>=</a:t>
            </a:r>
            <a:r>
              <a:rPr lang="zh-CN" altLang="en-US" dirty="0"/>
              <a:t>值</a:t>
            </a:r>
          </a:p>
          <a:p>
            <a:r>
              <a:rPr lang="en-US" altLang="zh-CN" dirty="0"/>
              <a:t>     cost=L+S                    </a:t>
            </a:r>
            <a:r>
              <a:rPr lang="zh-CN" altLang="en-US" dirty="0"/>
              <a:t>非码属性</a:t>
            </a:r>
            <a:r>
              <a:rPr lang="en-US" altLang="zh-CN" dirty="0"/>
              <a:t>=</a:t>
            </a:r>
            <a:r>
              <a:rPr lang="zh-CN" altLang="en-US" dirty="0"/>
              <a:t>值</a:t>
            </a:r>
          </a:p>
          <a:p>
            <a:r>
              <a:rPr lang="en-US" altLang="zh-CN" dirty="0"/>
              <a:t>     cost=L+Y/2+B/2          &gt;</a:t>
            </a:r>
            <a:r>
              <a:rPr lang="zh-CN" altLang="en-US" dirty="0"/>
              <a:t>、</a:t>
            </a:r>
            <a:r>
              <a:rPr lang="en-US" altLang="zh-CN" dirty="0"/>
              <a:t>&gt;=</a:t>
            </a:r>
            <a:r>
              <a:rPr lang="zh-CN" altLang="en-US" dirty="0"/>
              <a:t>、</a:t>
            </a:r>
            <a:r>
              <a:rPr lang="en-US" altLang="zh-CN" dirty="0"/>
              <a:t>&lt;</a:t>
            </a:r>
            <a:r>
              <a:rPr lang="zh-CN" altLang="en-US" dirty="0"/>
              <a:t>、</a:t>
            </a:r>
            <a:r>
              <a:rPr lang="en-US" altLang="zh-CN" dirty="0"/>
              <a:t>&lt;=</a:t>
            </a:r>
          </a:p>
          <a:p>
            <a:endParaRPr lang="en-US" altLang="zh-CN" dirty="0"/>
          </a:p>
          <a:p>
            <a:r>
              <a:rPr lang="zh-CN" altLang="en-US" dirty="0"/>
              <a:t>3.</a:t>
            </a:r>
            <a:r>
              <a:rPr lang="en-US" altLang="zh-CN" dirty="0"/>
              <a:t>nested loop join</a:t>
            </a:r>
          </a:p>
          <a:p>
            <a:r>
              <a:rPr lang="en-US" altLang="zh-CN" dirty="0"/>
              <a:t>     cost=</a:t>
            </a:r>
            <a:r>
              <a:rPr lang="en-US" altLang="zh-CN" dirty="0" err="1">
                <a:solidFill>
                  <a:srgbClr val="FF0000"/>
                </a:solidFill>
              </a:rPr>
              <a:t>Br</a:t>
            </a:r>
            <a:r>
              <a:rPr lang="en-US" altLang="zh-CN" dirty="0" err="1"/>
              <a:t>+Br</a:t>
            </a:r>
            <a:r>
              <a:rPr lang="en-US" altLang="zh-CN" dirty="0"/>
              <a:t>*Bs/(K-1)+</a:t>
            </a:r>
            <a:r>
              <a:rPr lang="en-US" altLang="zh-CN" dirty="0">
                <a:solidFill>
                  <a:srgbClr val="0000FF"/>
                </a:solidFill>
              </a:rPr>
              <a:t>(</a:t>
            </a:r>
            <a:r>
              <a:rPr lang="en-US" altLang="zh-CN" dirty="0" err="1">
                <a:solidFill>
                  <a:srgbClr val="0000FF"/>
                </a:solidFill>
              </a:rPr>
              <a:t>Frs</a:t>
            </a:r>
            <a:r>
              <a:rPr lang="en-US" altLang="zh-CN" dirty="0">
                <a:solidFill>
                  <a:srgbClr val="0000FF"/>
                </a:solidFill>
              </a:rPr>
              <a:t>*Nr*Ns)/</a:t>
            </a:r>
            <a:r>
              <a:rPr lang="en-US" altLang="zh-CN" dirty="0" err="1">
                <a:solidFill>
                  <a:srgbClr val="0000FF"/>
                </a:solidFill>
              </a:rPr>
              <a:t>Mrs</a:t>
            </a:r>
            <a:endParaRPr lang="en-US" altLang="zh-CN" dirty="0">
              <a:solidFill>
                <a:srgbClr val="0000FF"/>
              </a:solidFill>
            </a:endParaRPr>
          </a:p>
          <a:p>
            <a:endParaRPr lang="en-US" altLang="zh-CN" dirty="0"/>
          </a:p>
          <a:p>
            <a:r>
              <a:rPr lang="zh-CN" altLang="en-US" dirty="0"/>
              <a:t>4.</a:t>
            </a:r>
            <a:r>
              <a:rPr lang="en-US" altLang="zh-CN" dirty="0"/>
              <a:t>merge join</a:t>
            </a:r>
            <a:endParaRPr lang="zh-CN" altLang="en-US" dirty="0"/>
          </a:p>
          <a:p>
            <a:r>
              <a:rPr lang="zh-CN" altLang="en-US" dirty="0"/>
              <a:t>     </a:t>
            </a:r>
            <a:r>
              <a:rPr lang="en-US" altLang="zh-CN" dirty="0"/>
              <a:t>cost=</a:t>
            </a:r>
            <a:r>
              <a:rPr lang="en-US" altLang="zh-CN" dirty="0" err="1"/>
              <a:t>Br+Bs</a:t>
            </a:r>
            <a:r>
              <a:rPr lang="en-US" altLang="zh-CN" dirty="0"/>
              <a:t>+</a:t>
            </a:r>
            <a:r>
              <a:rPr lang="en-US" altLang="zh-CN" dirty="0">
                <a:solidFill>
                  <a:srgbClr val="0000FF"/>
                </a:solidFill>
              </a:rPr>
              <a:t>(</a:t>
            </a:r>
            <a:r>
              <a:rPr lang="en-US" altLang="zh-CN" dirty="0" err="1">
                <a:solidFill>
                  <a:srgbClr val="0000FF"/>
                </a:solidFill>
              </a:rPr>
              <a:t>Frs</a:t>
            </a:r>
            <a:r>
              <a:rPr lang="en-US" altLang="zh-CN" dirty="0">
                <a:solidFill>
                  <a:srgbClr val="0000FF"/>
                </a:solidFill>
              </a:rPr>
              <a:t>*Nr*Ns)/</a:t>
            </a:r>
            <a:r>
              <a:rPr lang="en-US" altLang="zh-CN" dirty="0" err="1">
                <a:solidFill>
                  <a:srgbClr val="0000FF"/>
                </a:solidFill>
              </a:rPr>
              <a:t>Mrs</a:t>
            </a:r>
            <a:endParaRPr lang="zh-CN" altLang="en-US" dirty="0">
              <a:solidFill>
                <a:srgbClr val="0000FF"/>
              </a:solidFill>
              <a:latin typeface="Arial" charset="0"/>
            </a:endParaRPr>
          </a:p>
        </p:txBody>
      </p:sp>
      <p:sp>
        <p:nvSpPr>
          <p:cNvPr id="3" name="灯片编号占位符 2"/>
          <p:cNvSpPr>
            <a:spLocks noGrp="1"/>
          </p:cNvSpPr>
          <p:nvPr>
            <p:ph type="sldNum" sz="quarter" idx="12"/>
          </p:nvPr>
        </p:nvSpPr>
        <p:spPr/>
        <p:txBody>
          <a:bodyPr/>
          <a:lstStyle/>
          <a:p>
            <a:pPr>
              <a:defRPr/>
            </a:pPr>
            <a:fld id="{0C43E99D-0FF2-4105-88E9-7960A40B1ECF}" type="slidenum">
              <a:rPr lang="zh-CN" altLang="en-US" smtClean="0"/>
              <a:pPr>
                <a:defRPr/>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idx="1"/>
          </p:nvPr>
        </p:nvSpPr>
        <p:spPr>
          <a:xfrm>
            <a:off x="304800" y="895350"/>
            <a:ext cx="8610600" cy="6248400"/>
          </a:xfrm>
        </p:spPr>
        <p:txBody>
          <a:bodyPr/>
          <a:lstStyle/>
          <a:p>
            <a:pPr eaLnBrk="1" hangingPunct="1">
              <a:lnSpc>
                <a:spcPct val="80000"/>
              </a:lnSpc>
              <a:spcBef>
                <a:spcPct val="0"/>
              </a:spcBef>
              <a:buClrTx/>
              <a:buSzTx/>
              <a:buFontTx/>
              <a:buNone/>
            </a:pPr>
            <a:r>
              <a:rPr lang="en-US" altLang="zh-CN" sz="2800" b="1" dirty="0" smtClean="0">
                <a:latin typeface="黑体" pitchFamily="49" charset="-122"/>
                <a:ea typeface="黑体" pitchFamily="49" charset="-122"/>
              </a:rPr>
              <a:t>9.6 </a:t>
            </a:r>
            <a:r>
              <a:rPr lang="zh-CN" altLang="en-US" sz="2800" b="1" dirty="0" smtClean="0">
                <a:latin typeface="黑体" pitchFamily="49" charset="-122"/>
                <a:ea typeface="黑体" pitchFamily="49" charset="-122"/>
              </a:rPr>
              <a:t>查询优化小结</a:t>
            </a:r>
          </a:p>
          <a:p>
            <a:pPr eaLnBrk="1" hangingPunct="1">
              <a:lnSpc>
                <a:spcPct val="80000"/>
              </a:lnSpc>
              <a:spcBef>
                <a:spcPct val="0"/>
              </a:spcBef>
              <a:buClrTx/>
              <a:buSzTx/>
              <a:buFontTx/>
              <a:buChar char="•"/>
            </a:pPr>
            <a:endParaRPr lang="zh-CN" altLang="en-US" sz="2800" dirty="0" smtClean="0">
              <a:latin typeface="黑体" pitchFamily="49" charset="-122"/>
              <a:ea typeface="黑体" pitchFamily="49" charset="-122"/>
            </a:endParaRPr>
          </a:p>
          <a:p>
            <a:pPr eaLnBrk="1" hangingPunct="1">
              <a:lnSpc>
                <a:spcPct val="80000"/>
              </a:lnSpc>
              <a:spcBef>
                <a:spcPct val="0"/>
              </a:spcBef>
              <a:buClrTx/>
              <a:buSzTx/>
              <a:buFontTx/>
              <a:buChar char="•"/>
            </a:pPr>
            <a:r>
              <a:rPr lang="zh-CN" altLang="en-US" sz="2800" dirty="0" smtClean="0"/>
              <a:t>优化是为了减小查询的代价，包括</a:t>
            </a:r>
            <a:r>
              <a:rPr lang="en-US" altLang="zh-CN" sz="2800" dirty="0" smtClean="0"/>
              <a:t>I/O、CPU、</a:t>
            </a:r>
            <a:r>
              <a:rPr lang="zh-CN" altLang="en-US" sz="2800" dirty="0" smtClean="0"/>
              <a:t>内存和通信代价，是关系数据库的重要问题。</a:t>
            </a:r>
          </a:p>
          <a:p>
            <a:pPr eaLnBrk="1" hangingPunct="1">
              <a:lnSpc>
                <a:spcPct val="80000"/>
              </a:lnSpc>
              <a:spcBef>
                <a:spcPct val="0"/>
              </a:spcBef>
              <a:buClrTx/>
              <a:buSzTx/>
              <a:buFontTx/>
              <a:buChar char="•"/>
            </a:pPr>
            <a:endParaRPr lang="zh-CN" altLang="en-US" sz="2800" dirty="0" smtClean="0"/>
          </a:p>
          <a:p>
            <a:pPr eaLnBrk="1" hangingPunct="1">
              <a:lnSpc>
                <a:spcPct val="80000"/>
              </a:lnSpc>
              <a:spcBef>
                <a:spcPct val="0"/>
              </a:spcBef>
              <a:buClrTx/>
              <a:buSzTx/>
              <a:buFontTx/>
              <a:buChar char="•"/>
            </a:pPr>
            <a:r>
              <a:rPr lang="zh-CN" altLang="en-US" sz="2800" dirty="0" smtClean="0"/>
              <a:t>导致查询代价较高的一个主要原因是关系代数的笛卡儿积运算。</a:t>
            </a:r>
          </a:p>
          <a:p>
            <a:pPr eaLnBrk="1" hangingPunct="1">
              <a:lnSpc>
                <a:spcPct val="80000"/>
              </a:lnSpc>
              <a:spcBef>
                <a:spcPct val="0"/>
              </a:spcBef>
              <a:buClrTx/>
              <a:buSzTx/>
              <a:buFontTx/>
              <a:buChar char="•"/>
            </a:pPr>
            <a:endParaRPr lang="zh-CN" altLang="en-US" sz="2800" dirty="0" smtClean="0"/>
          </a:p>
          <a:p>
            <a:pPr eaLnBrk="1" hangingPunct="1">
              <a:lnSpc>
                <a:spcPct val="80000"/>
              </a:lnSpc>
              <a:spcBef>
                <a:spcPct val="0"/>
              </a:spcBef>
              <a:buClrTx/>
              <a:buSzTx/>
              <a:buFontTx/>
              <a:buChar char="•"/>
            </a:pPr>
            <a:r>
              <a:rPr lang="zh-CN" altLang="en-US" sz="2800" dirty="0" smtClean="0"/>
              <a:t>理解优化的问题需要先了解关系操作的执行过程。</a:t>
            </a:r>
          </a:p>
        </p:txBody>
      </p:sp>
      <p:sp>
        <p:nvSpPr>
          <p:cNvPr id="3" name="灯片编号占位符 2"/>
          <p:cNvSpPr>
            <a:spLocks noGrp="1"/>
          </p:cNvSpPr>
          <p:nvPr>
            <p:ph type="sldNum" sz="quarter" idx="12"/>
          </p:nvPr>
        </p:nvSpPr>
        <p:spPr/>
        <p:txBody>
          <a:bodyPr/>
          <a:lstStyle/>
          <a:p>
            <a:pPr>
              <a:defRPr/>
            </a:pPr>
            <a:fld id="{AF44F3CC-A5CA-4727-BEFF-36724F964547}" type="slidenum">
              <a:rPr lang="zh-CN" altLang="en-US"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976664"/>
          </a:xfrm>
        </p:spPr>
        <p:txBody>
          <a:bodyPr/>
          <a:lstStyle/>
          <a:p>
            <a:r>
              <a:rPr lang="zh-CN" altLang="en-US" sz="2800" dirty="0" smtClean="0"/>
              <a:t>优化的手段包括代数（逻辑）和物理两种类型，涉及众多方面：</a:t>
            </a:r>
            <a:endParaRPr lang="en-US" altLang="zh-CN" sz="2800" dirty="0" smtClean="0"/>
          </a:p>
          <a:p>
            <a:r>
              <a:rPr lang="zh-CN" altLang="en-US" sz="2800" dirty="0" smtClean="0"/>
              <a:t>关系代数</a:t>
            </a:r>
            <a:r>
              <a:rPr lang="zh-CN" altLang="en-US" sz="2800" dirty="0" smtClean="0">
                <a:solidFill>
                  <a:srgbClr val="0000FF"/>
                </a:solidFill>
              </a:rPr>
              <a:t>运算符</a:t>
            </a:r>
            <a:r>
              <a:rPr lang="zh-CN" altLang="en-US" sz="2800" dirty="0" smtClean="0"/>
              <a:t>执行的先后</a:t>
            </a:r>
            <a:r>
              <a:rPr lang="zh-CN" altLang="en-US" sz="2800" dirty="0" smtClean="0">
                <a:solidFill>
                  <a:srgbClr val="0000FF"/>
                </a:solidFill>
              </a:rPr>
              <a:t>顺序</a:t>
            </a:r>
            <a:r>
              <a:rPr lang="zh-CN" altLang="en-US" sz="2800" dirty="0" smtClean="0"/>
              <a:t>和</a:t>
            </a:r>
            <a:r>
              <a:rPr lang="zh-CN" altLang="en-US" sz="2800" dirty="0" smtClean="0">
                <a:solidFill>
                  <a:srgbClr val="0000FF"/>
                </a:solidFill>
              </a:rPr>
              <a:t>组合</a:t>
            </a:r>
            <a:r>
              <a:rPr lang="zh-CN" altLang="en-US" sz="2800" dirty="0" smtClean="0"/>
              <a:t>情况、</a:t>
            </a:r>
            <a:endParaRPr lang="en-US" altLang="zh-CN" sz="2800" dirty="0" smtClean="0"/>
          </a:p>
          <a:p>
            <a:r>
              <a:rPr lang="zh-CN" altLang="en-US" sz="2800" dirty="0" smtClean="0"/>
              <a:t>运算符执行所采用的</a:t>
            </a:r>
            <a:r>
              <a:rPr lang="zh-CN" altLang="en-US" sz="2800" dirty="0" smtClean="0">
                <a:solidFill>
                  <a:srgbClr val="0000FF"/>
                </a:solidFill>
              </a:rPr>
              <a:t>算法</a:t>
            </a:r>
            <a:r>
              <a:rPr lang="zh-CN" altLang="en-US" sz="2800" dirty="0" smtClean="0"/>
              <a:t>、</a:t>
            </a:r>
            <a:endParaRPr lang="en-US" altLang="zh-CN" sz="2800" dirty="0" smtClean="0"/>
          </a:p>
          <a:p>
            <a:r>
              <a:rPr lang="zh-CN" altLang="en-US" sz="2800" dirty="0" smtClean="0"/>
              <a:t>数据的聚集</a:t>
            </a:r>
            <a:r>
              <a:rPr lang="zh-CN" altLang="en-US" sz="2800" dirty="0" smtClean="0">
                <a:solidFill>
                  <a:srgbClr val="0000FF"/>
                </a:solidFill>
              </a:rPr>
              <a:t>存储</a:t>
            </a:r>
            <a:r>
              <a:rPr lang="zh-CN" altLang="en-US" sz="2800" dirty="0" smtClean="0"/>
              <a:t>、表的</a:t>
            </a:r>
            <a:r>
              <a:rPr lang="zh-CN" altLang="en-US" sz="2800" dirty="0" smtClean="0">
                <a:solidFill>
                  <a:srgbClr val="0000FF"/>
                </a:solidFill>
              </a:rPr>
              <a:t>分区</a:t>
            </a:r>
            <a:r>
              <a:rPr lang="zh-CN" altLang="en-US" sz="2800" dirty="0" smtClean="0"/>
              <a:t>、</a:t>
            </a:r>
            <a:endParaRPr lang="en-US" altLang="zh-CN" sz="2800" dirty="0" smtClean="0"/>
          </a:p>
          <a:p>
            <a:r>
              <a:rPr lang="zh-CN" altLang="en-US" sz="2800" dirty="0" smtClean="0"/>
              <a:t>文件中的</a:t>
            </a:r>
            <a:r>
              <a:rPr lang="zh-CN" altLang="en-US" sz="2800" dirty="0" smtClean="0">
                <a:solidFill>
                  <a:srgbClr val="0000FF"/>
                </a:solidFill>
              </a:rPr>
              <a:t>碎片</a:t>
            </a:r>
            <a:r>
              <a:rPr lang="zh-CN" altLang="en-US" sz="2800" dirty="0" smtClean="0"/>
              <a:t>、</a:t>
            </a:r>
            <a:r>
              <a:rPr lang="zh-CN" altLang="en-US" sz="2800" dirty="0" smtClean="0">
                <a:solidFill>
                  <a:srgbClr val="0000FF"/>
                </a:solidFill>
              </a:rPr>
              <a:t>跨页链接</a:t>
            </a:r>
            <a:r>
              <a:rPr lang="zh-CN" altLang="en-US" sz="2800" dirty="0" smtClean="0"/>
              <a:t>的数量、</a:t>
            </a:r>
            <a:endParaRPr lang="en-US" altLang="zh-CN" sz="2800" dirty="0" smtClean="0"/>
          </a:p>
          <a:p>
            <a:r>
              <a:rPr lang="zh-CN" altLang="en-US" sz="2800" dirty="0" smtClean="0"/>
              <a:t>元组的</a:t>
            </a:r>
            <a:r>
              <a:rPr lang="zh-CN" altLang="en-US" sz="2800" dirty="0" smtClean="0">
                <a:solidFill>
                  <a:srgbClr val="0000FF"/>
                </a:solidFill>
              </a:rPr>
              <a:t>排序</a:t>
            </a:r>
            <a:r>
              <a:rPr lang="zh-CN" altLang="en-US" sz="2800" dirty="0" smtClean="0"/>
              <a:t>、</a:t>
            </a:r>
            <a:r>
              <a:rPr lang="zh-CN" altLang="en-US" sz="2800" dirty="0" smtClean="0">
                <a:solidFill>
                  <a:srgbClr val="0000FF"/>
                </a:solidFill>
              </a:rPr>
              <a:t>索引</a:t>
            </a:r>
            <a:r>
              <a:rPr lang="zh-CN" altLang="en-US" sz="2800" dirty="0" smtClean="0"/>
              <a:t>的建立、</a:t>
            </a:r>
            <a:endParaRPr lang="en-US" altLang="zh-CN" sz="2800" dirty="0" smtClean="0"/>
          </a:p>
          <a:p>
            <a:r>
              <a:rPr lang="zh-CN" altLang="en-US" sz="2800" dirty="0" smtClean="0">
                <a:solidFill>
                  <a:srgbClr val="0000FF"/>
                </a:solidFill>
              </a:rPr>
              <a:t>缓冲区</a:t>
            </a:r>
            <a:r>
              <a:rPr lang="zh-CN" altLang="en-US" sz="2800" dirty="0" smtClean="0"/>
              <a:t>的大小、</a:t>
            </a:r>
            <a:r>
              <a:rPr lang="en-US" altLang="zh-CN" sz="2800" dirty="0" smtClean="0"/>
              <a:t> DBMS</a:t>
            </a:r>
            <a:r>
              <a:rPr lang="zh-CN" altLang="en-US" sz="2800" dirty="0" smtClean="0"/>
              <a:t>对语句的</a:t>
            </a:r>
            <a:r>
              <a:rPr lang="zh-CN" altLang="en-US" sz="2800" dirty="0" smtClean="0">
                <a:solidFill>
                  <a:srgbClr val="0000FF"/>
                </a:solidFill>
              </a:rPr>
              <a:t>缓存</a:t>
            </a:r>
            <a:r>
              <a:rPr lang="zh-CN" altLang="en-US" sz="2800" dirty="0" smtClean="0"/>
              <a:t>机制、</a:t>
            </a:r>
            <a:endParaRPr lang="en-US" altLang="zh-CN" sz="2800" dirty="0" smtClean="0"/>
          </a:p>
          <a:p>
            <a:r>
              <a:rPr lang="zh-CN" altLang="en-US" sz="2800" dirty="0" smtClean="0"/>
              <a:t>语句的</a:t>
            </a:r>
            <a:r>
              <a:rPr lang="zh-CN" altLang="en-US" sz="2800" dirty="0" smtClean="0">
                <a:solidFill>
                  <a:srgbClr val="0000FF"/>
                </a:solidFill>
              </a:rPr>
              <a:t>解释</a:t>
            </a:r>
            <a:r>
              <a:rPr lang="zh-CN" altLang="en-US" sz="2800" dirty="0" smtClean="0"/>
              <a:t>或者</a:t>
            </a:r>
            <a:r>
              <a:rPr lang="zh-CN" altLang="en-US" sz="2800" dirty="0" smtClean="0">
                <a:solidFill>
                  <a:srgbClr val="0000FF"/>
                </a:solidFill>
              </a:rPr>
              <a:t>编译</a:t>
            </a:r>
            <a:r>
              <a:rPr lang="zh-CN" altLang="en-US" sz="2800" dirty="0" smtClean="0"/>
              <a:t>执行、</a:t>
            </a:r>
            <a:r>
              <a:rPr lang="zh-CN" altLang="en-US" sz="2800" dirty="0" smtClean="0">
                <a:solidFill>
                  <a:srgbClr val="0000FF"/>
                </a:solidFill>
              </a:rPr>
              <a:t>优化算法</a:t>
            </a:r>
            <a:r>
              <a:rPr lang="zh-CN" altLang="en-US" sz="2800" dirty="0" smtClean="0"/>
              <a:t>的开销和准确性、</a:t>
            </a:r>
            <a:endParaRPr lang="en-US" altLang="zh-CN" sz="2800" dirty="0" smtClean="0"/>
          </a:p>
          <a:p>
            <a:r>
              <a:rPr lang="zh-CN" altLang="en-US" sz="2800" dirty="0" smtClean="0">
                <a:solidFill>
                  <a:srgbClr val="0000FF"/>
                </a:solidFill>
              </a:rPr>
              <a:t>统计信息</a:t>
            </a:r>
            <a:r>
              <a:rPr lang="zh-CN" altLang="en-US" sz="2800" dirty="0" smtClean="0"/>
              <a:t>的时效性与详细程度、</a:t>
            </a:r>
            <a:r>
              <a:rPr lang="zh-CN" altLang="en-US" sz="2800" dirty="0" smtClean="0">
                <a:solidFill>
                  <a:srgbClr val="0000FF"/>
                </a:solidFill>
              </a:rPr>
              <a:t>代价估算模型</a:t>
            </a:r>
            <a:r>
              <a:rPr lang="zh-CN" altLang="en-US" sz="2800" dirty="0" smtClean="0"/>
              <a:t>的精确与否等等。</a:t>
            </a:r>
          </a:p>
        </p:txBody>
      </p:sp>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4"/>
          <p:cNvSpPr txBox="1">
            <a:spLocks noChangeArrowheads="1"/>
          </p:cNvSpPr>
          <p:nvPr/>
        </p:nvSpPr>
        <p:spPr bwMode="auto">
          <a:xfrm>
            <a:off x="376238" y="669925"/>
            <a:ext cx="8372475" cy="5262979"/>
          </a:xfrm>
          <a:prstGeom prst="rect">
            <a:avLst/>
          </a:prstGeom>
          <a:noFill/>
          <a:ln w="9525">
            <a:noFill/>
            <a:miter lim="800000"/>
            <a:headEnd/>
            <a:tailEnd/>
          </a:ln>
        </p:spPr>
        <p:txBody>
          <a:bodyPr>
            <a:spAutoFit/>
          </a:bodyPr>
          <a:lstStyle/>
          <a:p>
            <a:pPr>
              <a:lnSpc>
                <a:spcPct val="150000"/>
              </a:lnSpc>
            </a:pPr>
            <a:r>
              <a:rPr lang="zh-CN" altLang="en-US" sz="2800" dirty="0"/>
              <a:t>查询优化的过程：</a:t>
            </a:r>
          </a:p>
          <a:p>
            <a:pPr>
              <a:lnSpc>
                <a:spcPct val="150000"/>
              </a:lnSpc>
              <a:buClr>
                <a:schemeClr val="tx1"/>
              </a:buClr>
              <a:buFont typeface="Arial" pitchFamily="34" charset="0"/>
              <a:buChar char="•"/>
            </a:pPr>
            <a:r>
              <a:rPr lang="zh-CN" altLang="en-US" sz="2800" dirty="0" smtClean="0">
                <a:solidFill>
                  <a:srgbClr val="FF0000"/>
                </a:solidFill>
              </a:rPr>
              <a:t>查询树</a:t>
            </a:r>
            <a:r>
              <a:rPr lang="zh-CN" altLang="en-US" sz="2800" dirty="0" smtClean="0"/>
              <a:t>经过变形</a:t>
            </a:r>
            <a:r>
              <a:rPr lang="zh-CN" altLang="en-US" sz="2800" dirty="0"/>
              <a:t>后</a:t>
            </a:r>
            <a:r>
              <a:rPr lang="zh-CN" altLang="en-US" sz="2800" dirty="0" smtClean="0"/>
              <a:t>得到</a:t>
            </a:r>
            <a:r>
              <a:rPr lang="zh-CN" altLang="en-US" sz="2800" dirty="0" smtClean="0">
                <a:solidFill>
                  <a:srgbClr val="FF0000"/>
                </a:solidFill>
              </a:rPr>
              <a:t>语法</a:t>
            </a:r>
            <a:r>
              <a:rPr lang="zh-CN" altLang="en-US" sz="2800" dirty="0">
                <a:solidFill>
                  <a:srgbClr val="FF0000"/>
                </a:solidFill>
              </a:rPr>
              <a:t>树</a:t>
            </a:r>
            <a:r>
              <a:rPr lang="zh-CN" altLang="en-US" sz="2800" dirty="0" smtClean="0"/>
              <a:t>，</a:t>
            </a:r>
            <a:endParaRPr lang="en-US" altLang="zh-CN" sz="2800" dirty="0" smtClean="0"/>
          </a:p>
          <a:p>
            <a:pPr>
              <a:lnSpc>
                <a:spcPct val="150000"/>
              </a:lnSpc>
              <a:buFont typeface="Arial" pitchFamily="34" charset="0"/>
              <a:buChar char="•"/>
            </a:pPr>
            <a:r>
              <a:rPr lang="zh-CN" altLang="en-US" sz="2800" dirty="0" smtClean="0"/>
              <a:t>然后</a:t>
            </a:r>
            <a:r>
              <a:rPr lang="zh-CN" altLang="en-US" sz="2800" dirty="0"/>
              <a:t>根据代数优化的启发式规则对语法树进行</a:t>
            </a:r>
            <a:r>
              <a:rPr lang="zh-CN" altLang="en-US" sz="2800" dirty="0">
                <a:solidFill>
                  <a:srgbClr val="FF0000"/>
                </a:solidFill>
              </a:rPr>
              <a:t>逻辑优化</a:t>
            </a:r>
            <a:r>
              <a:rPr lang="zh-CN" altLang="en-US" sz="2800" dirty="0" smtClean="0"/>
              <a:t>，</a:t>
            </a:r>
            <a:endParaRPr lang="en-US" altLang="zh-CN" sz="2800" dirty="0" smtClean="0"/>
          </a:p>
          <a:p>
            <a:pPr>
              <a:lnSpc>
                <a:spcPct val="150000"/>
              </a:lnSpc>
              <a:buFont typeface="Arial" pitchFamily="34" charset="0"/>
              <a:buChar char="•"/>
            </a:pPr>
            <a:r>
              <a:rPr lang="zh-CN" altLang="en-US" sz="2800" dirty="0" smtClean="0"/>
              <a:t>再</a:t>
            </a:r>
            <a:r>
              <a:rPr lang="zh-CN" altLang="en-US" sz="2800" dirty="0"/>
              <a:t>考虑存取路径、底层操作算法的不同，根据</a:t>
            </a:r>
            <a:r>
              <a:rPr lang="zh-CN" altLang="en-US" sz="2800" dirty="0">
                <a:solidFill>
                  <a:srgbClr val="FF0000"/>
                </a:solidFill>
              </a:rPr>
              <a:t>物理操作的启发式规则</a:t>
            </a:r>
            <a:r>
              <a:rPr lang="zh-CN" altLang="en-US" sz="2800" dirty="0"/>
              <a:t>提出多种</a:t>
            </a:r>
            <a:r>
              <a:rPr lang="zh-CN" altLang="en-US" sz="2800" dirty="0">
                <a:solidFill>
                  <a:srgbClr val="FF0000"/>
                </a:solidFill>
              </a:rPr>
              <a:t>查询计划</a:t>
            </a:r>
            <a:r>
              <a:rPr lang="zh-CN" altLang="en-US" sz="2800" dirty="0" smtClean="0"/>
              <a:t>，</a:t>
            </a:r>
            <a:endParaRPr lang="en-US" altLang="zh-CN" sz="2800" dirty="0" smtClean="0"/>
          </a:p>
          <a:p>
            <a:pPr>
              <a:lnSpc>
                <a:spcPct val="150000"/>
              </a:lnSpc>
              <a:buFont typeface="Arial" pitchFamily="34" charset="0"/>
              <a:buChar char="•"/>
            </a:pPr>
            <a:r>
              <a:rPr lang="zh-CN" altLang="en-US" sz="2800" dirty="0" smtClean="0"/>
              <a:t>然后</a:t>
            </a:r>
            <a:r>
              <a:rPr lang="zh-CN" altLang="en-US" sz="2800" dirty="0"/>
              <a:t>可根据某种</a:t>
            </a:r>
            <a:r>
              <a:rPr lang="zh-CN" altLang="en-US" sz="2800" dirty="0">
                <a:solidFill>
                  <a:srgbClr val="FF0000"/>
                </a:solidFill>
              </a:rPr>
              <a:t>代价模型评估</a:t>
            </a:r>
            <a:r>
              <a:rPr lang="zh-CN" altLang="en-US" sz="2800" dirty="0"/>
              <a:t>这些查询计划的执行代价，从中选取评估结果最小的作为</a:t>
            </a:r>
            <a:r>
              <a:rPr lang="zh-CN" altLang="en-US" sz="2800" dirty="0">
                <a:solidFill>
                  <a:srgbClr val="FF0000"/>
                </a:solidFill>
              </a:rPr>
              <a:t>执行计划</a:t>
            </a:r>
            <a:r>
              <a:rPr lang="zh-CN" altLang="en-US" sz="2800" dirty="0"/>
              <a:t>。</a:t>
            </a:r>
          </a:p>
        </p:txBody>
      </p:sp>
      <p:sp>
        <p:nvSpPr>
          <p:cNvPr id="3" name="灯片编号占位符 2"/>
          <p:cNvSpPr>
            <a:spLocks noGrp="1"/>
          </p:cNvSpPr>
          <p:nvPr>
            <p:ph type="sldNum" sz="quarter" idx="12"/>
          </p:nvPr>
        </p:nvSpPr>
        <p:spPr/>
        <p:txBody>
          <a:bodyPr/>
          <a:lstStyle/>
          <a:p>
            <a:pPr>
              <a:defRPr/>
            </a:pPr>
            <a:fld id="{1FC0B8A2-DB04-45B2-991B-28C778E0174A}" type="slidenum">
              <a:rPr lang="zh-CN" altLang="en-US"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548680"/>
            <a:ext cx="8229600" cy="707926"/>
          </a:xfrm>
        </p:spPr>
        <p:txBody>
          <a:bodyPr/>
          <a:lstStyle/>
          <a:p>
            <a:r>
              <a:rPr lang="en-US" altLang="zh-CN" dirty="0" smtClean="0"/>
              <a:t>DBMS</a:t>
            </a:r>
            <a:r>
              <a:rPr lang="zh-CN" altLang="en-US" dirty="0" smtClean="0"/>
              <a:t>查询优化器</a:t>
            </a:r>
            <a:endParaRPr lang="zh-CN" altLang="en-US" dirty="0"/>
          </a:p>
        </p:txBody>
      </p:sp>
      <p:sp>
        <p:nvSpPr>
          <p:cNvPr id="4" name="内容占位符 3"/>
          <p:cNvSpPr>
            <a:spLocks noGrp="1"/>
          </p:cNvSpPr>
          <p:nvPr>
            <p:ph idx="1"/>
          </p:nvPr>
        </p:nvSpPr>
        <p:spPr>
          <a:xfrm>
            <a:off x="395536" y="1196752"/>
            <a:ext cx="8352928" cy="3600400"/>
          </a:xfrm>
        </p:spPr>
        <p:txBody>
          <a:bodyPr/>
          <a:lstStyle/>
          <a:p>
            <a:r>
              <a:rPr lang="zh-CN" altLang="en-US" sz="2400" dirty="0" smtClean="0"/>
              <a:t>    成熟的关系</a:t>
            </a:r>
            <a:r>
              <a:rPr lang="en-US" altLang="zh-CN" sz="2400" dirty="0" smtClean="0"/>
              <a:t>DBMS</a:t>
            </a:r>
            <a:r>
              <a:rPr lang="zh-CN" altLang="en-US" sz="2400" dirty="0" smtClean="0"/>
              <a:t>系统都有比较好的优化器，包括一些开源的</a:t>
            </a:r>
            <a:r>
              <a:rPr lang="en-US" altLang="zh-CN" sz="2400" dirty="0" smtClean="0"/>
              <a:t>RDBMS</a:t>
            </a:r>
            <a:r>
              <a:rPr lang="zh-CN" altLang="en-US" sz="2400" dirty="0" smtClean="0"/>
              <a:t>都有比较好的查询优化算法。</a:t>
            </a:r>
            <a:endParaRPr lang="en-US" altLang="zh-CN" sz="2400" dirty="0" smtClean="0"/>
          </a:p>
          <a:p>
            <a:r>
              <a:rPr lang="en-US" altLang="zh-CN" sz="2400" dirty="0" smtClean="0"/>
              <a:t>1</a:t>
            </a:r>
            <a:r>
              <a:rPr lang="zh-CN" altLang="en-US" sz="2400" dirty="0" smtClean="0"/>
              <a:t>）</a:t>
            </a:r>
            <a:r>
              <a:rPr lang="zh-CN" altLang="en-US" sz="2400" dirty="0" smtClean="0">
                <a:solidFill>
                  <a:srgbClr val="FF0000"/>
                </a:solidFill>
              </a:rPr>
              <a:t>优化器可以综合的考虑</a:t>
            </a:r>
            <a:r>
              <a:rPr lang="zh-CN" altLang="en-US" sz="2400" dirty="0" smtClean="0"/>
              <a:t>代数表达式等价变换、物理操作的启发式规则、基于数据字典统计信息的代价评估。</a:t>
            </a:r>
            <a:endParaRPr lang="en-US" altLang="zh-CN" sz="2400" dirty="0" smtClean="0"/>
          </a:p>
          <a:p>
            <a:r>
              <a:rPr lang="en-US" altLang="zh-CN" sz="2400" dirty="0" smtClean="0"/>
              <a:t>2</a:t>
            </a:r>
            <a:r>
              <a:rPr lang="zh-CN" altLang="en-US" sz="2400" dirty="0" smtClean="0"/>
              <a:t>）</a:t>
            </a:r>
            <a:r>
              <a:rPr lang="zh-CN" altLang="en-US" sz="2400" dirty="0" smtClean="0">
                <a:solidFill>
                  <a:srgbClr val="FF0000"/>
                </a:solidFill>
              </a:rPr>
              <a:t>出色的优化器</a:t>
            </a:r>
            <a:r>
              <a:rPr lang="zh-CN" altLang="en-US" sz="2400" dirty="0" smtClean="0"/>
              <a:t>可以设计更好的启发式</a:t>
            </a:r>
            <a:r>
              <a:rPr lang="zh-CN" altLang="en-US" sz="2400" dirty="0"/>
              <a:t>优化算法、更精准的代价评估模型，</a:t>
            </a:r>
            <a:r>
              <a:rPr lang="zh-CN" altLang="en-US" sz="2400" dirty="0" smtClean="0"/>
              <a:t>有助于高效寻找到开销更小的执行方案。</a:t>
            </a:r>
            <a:endParaRPr lang="en-US" altLang="zh-CN" sz="2400" dirty="0" smtClean="0"/>
          </a:p>
          <a:p>
            <a:r>
              <a:rPr lang="en-US" altLang="zh-CN" sz="2400" dirty="0" smtClean="0"/>
              <a:t>3</a:t>
            </a:r>
            <a:r>
              <a:rPr lang="zh-CN" altLang="en-US" sz="2400" dirty="0" smtClean="0"/>
              <a:t>）影响代价评估的数据逻辑与物理分布等统计信息，</a:t>
            </a:r>
            <a:r>
              <a:rPr lang="zh-CN" altLang="en-US" sz="2400" dirty="0" smtClean="0">
                <a:solidFill>
                  <a:srgbClr val="FF0000"/>
                </a:solidFill>
              </a:rPr>
              <a:t>只有</a:t>
            </a:r>
            <a:r>
              <a:rPr lang="en-US" altLang="zh-CN" sz="2400" dirty="0" smtClean="0">
                <a:solidFill>
                  <a:srgbClr val="FF0000"/>
                </a:solidFill>
              </a:rPr>
              <a:t>DBMS</a:t>
            </a:r>
            <a:r>
              <a:rPr lang="zh-CN" altLang="en-US" sz="2400" dirty="0" smtClean="0">
                <a:solidFill>
                  <a:srgbClr val="FF0000"/>
                </a:solidFill>
              </a:rPr>
              <a:t>内部才能获得最贴近真实情况的数据</a:t>
            </a:r>
            <a:r>
              <a:rPr lang="zh-CN" altLang="en-US" sz="2400" dirty="0" smtClean="0"/>
              <a:t>，并及时更新。</a:t>
            </a:r>
            <a:endParaRPr lang="en-US" altLang="zh-CN" sz="2400" dirty="0" smtClean="0"/>
          </a:p>
        </p:txBody>
      </p:sp>
      <p:sp>
        <p:nvSpPr>
          <p:cNvPr id="2" name="灯片编号占位符 1"/>
          <p:cNvSpPr>
            <a:spLocks noGrp="1"/>
          </p:cNvSpPr>
          <p:nvPr>
            <p:ph type="sldNum" sz="quarter" idx="12"/>
          </p:nvPr>
        </p:nvSpPr>
        <p:spPr/>
        <p:txBody>
          <a:bodyPr/>
          <a:lstStyle/>
          <a:p>
            <a:pPr>
              <a:defRPr/>
            </a:pPr>
            <a:fld id="{8B143BE3-1044-4DAC-B965-3803392DBF80}" type="slidenum">
              <a:rPr lang="zh-CN" altLang="en-US" smtClean="0"/>
              <a:pPr>
                <a:defRPr/>
              </a:pPr>
              <a:t>37</a:t>
            </a:fld>
            <a:endParaRPr lang="en-US" altLang="zh-CN"/>
          </a:p>
        </p:txBody>
      </p:sp>
      <p:sp>
        <p:nvSpPr>
          <p:cNvPr id="5" name="圆角矩形标注 4"/>
          <p:cNvSpPr/>
          <p:nvPr/>
        </p:nvSpPr>
        <p:spPr>
          <a:xfrm>
            <a:off x="827584" y="5013176"/>
            <a:ext cx="1728192" cy="864096"/>
          </a:xfrm>
          <a:prstGeom prst="wedgeRoundRectCallout">
            <a:avLst>
              <a:gd name="adj1" fmla="val -46875"/>
              <a:gd name="adj2" fmla="val -9953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遗传算法</a:t>
            </a:r>
            <a:endParaRPr lang="zh-CN" altLang="en-US" dirty="0"/>
          </a:p>
        </p:txBody>
      </p:sp>
      <p:sp>
        <p:nvSpPr>
          <p:cNvPr id="6" name="圆角矩形标注 5"/>
          <p:cNvSpPr/>
          <p:nvPr/>
        </p:nvSpPr>
        <p:spPr>
          <a:xfrm>
            <a:off x="3203848" y="5013176"/>
            <a:ext cx="1728192" cy="864096"/>
          </a:xfrm>
          <a:prstGeom prst="wedgeRoundRectCallout">
            <a:avLst>
              <a:gd name="adj1" fmla="val -46875"/>
              <a:gd name="adj2" fmla="val -9953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人工智能</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内容占位符 3"/>
          <p:cNvSpPr>
            <a:spLocks noGrp="1"/>
          </p:cNvSpPr>
          <p:nvPr>
            <p:ph idx="1"/>
          </p:nvPr>
        </p:nvSpPr>
        <p:spPr>
          <a:xfrm>
            <a:off x="457200" y="1000125"/>
            <a:ext cx="8229600" cy="4389438"/>
          </a:xfrm>
        </p:spPr>
        <p:txBody>
          <a:bodyPr/>
          <a:lstStyle/>
          <a:p>
            <a:pPr>
              <a:lnSpc>
                <a:spcPct val="150000"/>
              </a:lnSpc>
            </a:pPr>
            <a:r>
              <a:rPr lang="zh-CN" altLang="en-US" sz="2800" dirty="0" smtClean="0"/>
              <a:t>     目前比较成熟的是对传统数据类型、关系代数运算表达式的优化策略。</a:t>
            </a:r>
            <a:endParaRPr lang="en-US" altLang="zh-CN" sz="2800" dirty="0" smtClean="0"/>
          </a:p>
          <a:p>
            <a:pPr>
              <a:lnSpc>
                <a:spcPct val="150000"/>
              </a:lnSpc>
            </a:pPr>
            <a:r>
              <a:rPr lang="zh-CN" altLang="en-US" sz="2800" dirty="0" smtClean="0"/>
              <a:t>     当面对新的数据类型、更为复杂的查询需求、更为复杂的数据分布方式和查询运行机制、以及用户的个性化需求时，查询优化依然是关系数据库要解决的主要问题。</a:t>
            </a:r>
          </a:p>
        </p:txBody>
      </p:sp>
      <p:sp>
        <p:nvSpPr>
          <p:cNvPr id="2" name="灯片编号占位符 1"/>
          <p:cNvSpPr>
            <a:spLocks noGrp="1"/>
          </p:cNvSpPr>
          <p:nvPr>
            <p:ph type="sldNum" sz="quarter" idx="12"/>
          </p:nvPr>
        </p:nvSpPr>
        <p:spPr/>
        <p:txBody>
          <a:bodyPr/>
          <a:lstStyle/>
          <a:p>
            <a:pPr>
              <a:defRPr/>
            </a:pPr>
            <a:fld id="{8031F294-B7E1-4FB5-BBD6-4E00CF4A798C}" type="slidenum">
              <a:rPr lang="zh-CN" altLang="en-US" smtClean="0"/>
              <a:pPr>
                <a:defRPr/>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39</a:t>
            </a:fld>
            <a:endParaRPr lang="en-US" altLang="zh-CN"/>
          </a:p>
        </p:txBody>
      </p:sp>
      <p:sp>
        <p:nvSpPr>
          <p:cNvPr id="23" name="文本占位符 2"/>
          <p:cNvSpPr txBox="1">
            <a:spLocks/>
          </p:cNvSpPr>
          <p:nvPr/>
        </p:nvSpPr>
        <p:spPr>
          <a:xfrm>
            <a:off x="321824" y="1113818"/>
            <a:ext cx="7096974" cy="540000"/>
          </a:xfrm>
          <a:prstGeom prst="rect">
            <a:avLst/>
          </a:prstGeom>
        </p:spPr>
        <p:txBody>
          <a:bodyPr vert="horz" lIns="0" tIns="45720" rIns="0" bIns="45720" rtlCol="0" anchor="ctr" anchorCtr="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3200" b="0" kern="120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None/>
              <a:tabLst/>
              <a:defRPr/>
            </a:pPr>
            <a:r>
              <a:rPr kumimoji="0" lang="en-US" altLang="zh-CN" sz="2800" b="0" i="0" u="none" strike="noStrike" kern="1200" cap="none" spc="0" normalizeH="0" baseline="0" noProof="0" dirty="0" err="1" smtClean="0">
                <a:ln>
                  <a:noFill/>
                </a:ln>
                <a:solidFill>
                  <a:schemeClr val="tx2"/>
                </a:solidFill>
                <a:effectLst/>
                <a:uLnTx/>
                <a:uFillTx/>
                <a:latin typeface="微软雅黑" panose="020B0503020204020204" pitchFamily="34" charset="-122"/>
                <a:ea typeface="微软雅黑" panose="020B0503020204020204" pitchFamily="34" charset="-122"/>
                <a:cs typeface="+mn-cs"/>
              </a:rPr>
              <a:t>openGauss</a:t>
            </a:r>
            <a:r>
              <a:rPr kumimoji="0" lang="en-US" altLang="zh-CN" sz="2800" b="0"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行存</a:t>
            </a:r>
            <a:r>
              <a:rPr kumimoji="0" lang="en-US" altLang="zh-CN" sz="2800" b="0"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&amp;</a:t>
            </a:r>
            <a:r>
              <a:rPr kumimoji="0" lang="zh-CN" altLang="en-US" sz="2800" b="0" i="0" u="none" strike="noStrike" kern="120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n-cs"/>
              </a:rPr>
              <a:t>列存</a:t>
            </a:r>
            <a:endParaRPr kumimoji="0" lang="zh-CN" altLang="en-US" sz="28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4" name="Table 5"/>
          <p:cNvGraphicFramePr>
            <a:graphicFrameLocks noGrp="1"/>
          </p:cNvGraphicFramePr>
          <p:nvPr>
            <p:extLst>
              <p:ext uri="{D42A27DB-BD31-4B8C-83A1-F6EECF244321}">
                <p14:modId xmlns:p14="http://schemas.microsoft.com/office/powerpoint/2010/main" val="133873790"/>
              </p:ext>
            </p:extLst>
          </p:nvPr>
        </p:nvGraphicFramePr>
        <p:xfrm>
          <a:off x="539387" y="1969244"/>
          <a:ext cx="3865608" cy="1818942"/>
        </p:xfrm>
        <a:graphic>
          <a:graphicData uri="http://schemas.openxmlformats.org/drawingml/2006/table">
            <a:tbl>
              <a:tblPr/>
              <a:tblGrid>
                <a:gridCol w="1224274">
                  <a:extLst>
                    <a:ext uri="{9D8B030D-6E8A-4147-A177-3AD203B41FA5}">
                      <a16:colId xmlns:a16="http://schemas.microsoft.com/office/drawing/2014/main" val="20000"/>
                    </a:ext>
                  </a:extLst>
                </a:gridCol>
                <a:gridCol w="1124204">
                  <a:extLst>
                    <a:ext uri="{9D8B030D-6E8A-4147-A177-3AD203B41FA5}">
                      <a16:colId xmlns:a16="http://schemas.microsoft.com/office/drawing/2014/main" val="20001"/>
                    </a:ext>
                  </a:extLst>
                </a:gridCol>
                <a:gridCol w="1517130">
                  <a:extLst>
                    <a:ext uri="{9D8B030D-6E8A-4147-A177-3AD203B41FA5}">
                      <a16:colId xmlns:a16="http://schemas.microsoft.com/office/drawing/2014/main" val="20002"/>
                    </a:ext>
                  </a:extLst>
                </a:gridCol>
              </a:tblGrid>
              <a:tr h="289202">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rgbClr val="FFFFFF"/>
                          </a:solidFill>
                          <a:effectLst/>
                          <a:latin typeface="Gill Sans MT" pitchFamily="32" charset="0"/>
                          <a:ea typeface="宋体" pitchFamily="2" charset="-122"/>
                          <a:cs typeface="Arial" pitchFamily="34" charset="0"/>
                        </a:rPr>
                        <a:t>Cust_no</a:t>
                      </a:r>
                      <a:endParaRPr kumimoji="0" lang="en-US" altLang="zh-CN" sz="20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727CA3"/>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rgbClr val="FFFFFF"/>
                          </a:solidFill>
                          <a:effectLst/>
                          <a:latin typeface="Gill Sans MT" pitchFamily="32" charset="0"/>
                          <a:ea typeface="宋体" pitchFamily="2" charset="-122"/>
                          <a:cs typeface="Arial" pitchFamily="34" charset="0"/>
                        </a:rPr>
                        <a:t>Seat_id</a:t>
                      </a:r>
                      <a:endParaRPr kumimoji="0" lang="en-US" altLang="zh-CN" sz="20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727CA3"/>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rgbClr val="FFFFFF"/>
                          </a:solidFill>
                          <a:effectLst/>
                          <a:latin typeface="Gill Sans MT" pitchFamily="32" charset="0"/>
                          <a:ea typeface="宋体" pitchFamily="2" charset="-122"/>
                          <a:cs typeface="Arial" pitchFamily="34" charset="0"/>
                        </a:rPr>
                        <a:t>Birth_date</a:t>
                      </a:r>
                      <a:endParaRPr kumimoji="0" lang="en-US" altLang="zh-CN" sz="20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727CA3"/>
                    </a:solidFill>
                  </a:tcPr>
                </a:tc>
                <a:extLst>
                  <a:ext uri="{0D108BD9-81ED-4DB2-BD59-A6C34878D82A}">
                    <a16:rowId xmlns:a16="http://schemas.microsoft.com/office/drawing/2014/main" val="10000"/>
                  </a:ext>
                </a:extLst>
              </a:tr>
              <a:tr h="474234">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1_3A</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2003-05-01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extLst>
                  <a:ext uri="{0D108BD9-81ED-4DB2-BD59-A6C34878D82A}">
                    <a16:rowId xmlns:a16="http://schemas.microsoft.com/office/drawing/2014/main" val="10001"/>
                  </a:ext>
                </a:extLst>
              </a:tr>
              <a:tr h="474234">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1_3B</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2002-02-01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2"/>
                  </a:ext>
                </a:extLst>
              </a:tr>
              <a:tr h="474234">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3</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1_3C</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2002-05-01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3"/>
                  </a:ext>
                </a:extLst>
              </a:tr>
            </a:tbl>
          </a:graphicData>
        </a:graphic>
      </p:graphicFrame>
      <p:sp>
        <p:nvSpPr>
          <p:cNvPr id="25" name="流程图: 磁盘 24"/>
          <p:cNvSpPr/>
          <p:nvPr/>
        </p:nvSpPr>
        <p:spPr>
          <a:xfrm>
            <a:off x="4622557" y="1247092"/>
            <a:ext cx="4383622" cy="2003457"/>
          </a:xfrm>
          <a:prstGeom prst="flowChartMagneticDisk">
            <a:avLst/>
          </a:prstGeom>
          <a:solidFill>
            <a:srgbClr val="E48312"/>
          </a:solidFill>
          <a:ln w="15875" cap="flat" cmpd="sng" algn="ctr">
            <a:solidFill>
              <a:srgbClr val="E4831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6" name="Table 5"/>
          <p:cNvGraphicFramePr>
            <a:graphicFrameLocks noGrp="1"/>
          </p:cNvGraphicFramePr>
          <p:nvPr>
            <p:extLst>
              <p:ext uri="{D42A27DB-BD31-4B8C-83A1-F6EECF244321}">
                <p14:modId xmlns:p14="http://schemas.microsoft.com/office/powerpoint/2010/main" val="1797987039"/>
              </p:ext>
            </p:extLst>
          </p:nvPr>
        </p:nvGraphicFramePr>
        <p:xfrm>
          <a:off x="4947888" y="1904645"/>
          <a:ext cx="3698185" cy="335280"/>
        </p:xfrm>
        <a:graphic>
          <a:graphicData uri="http://schemas.openxmlformats.org/drawingml/2006/table">
            <a:tbl>
              <a:tblPr/>
              <a:tblGrid>
                <a:gridCol w="744832">
                  <a:extLst>
                    <a:ext uri="{9D8B030D-6E8A-4147-A177-3AD203B41FA5}">
                      <a16:colId xmlns:a16="http://schemas.microsoft.com/office/drawing/2014/main" val="20000"/>
                    </a:ext>
                  </a:extLst>
                </a:gridCol>
                <a:gridCol w="844093">
                  <a:extLst>
                    <a:ext uri="{9D8B030D-6E8A-4147-A177-3AD203B41FA5}">
                      <a16:colId xmlns:a16="http://schemas.microsoft.com/office/drawing/2014/main" val="20001"/>
                    </a:ext>
                  </a:extLst>
                </a:gridCol>
                <a:gridCol w="2109260">
                  <a:extLst>
                    <a:ext uri="{9D8B030D-6E8A-4147-A177-3AD203B41FA5}">
                      <a16:colId xmlns:a16="http://schemas.microsoft.com/office/drawing/2014/main" val="20002"/>
                    </a:ext>
                  </a:extLst>
                </a:gridCol>
              </a:tblGrid>
              <a:tr h="321579">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1_3A</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2003-05-01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extLst>
                  <a:ext uri="{0D108BD9-81ED-4DB2-BD59-A6C34878D82A}">
                    <a16:rowId xmlns:a16="http://schemas.microsoft.com/office/drawing/2014/main" val="10000"/>
                  </a:ext>
                </a:extLst>
              </a:tr>
            </a:tbl>
          </a:graphicData>
        </a:graphic>
      </p:graphicFrame>
      <p:graphicFrame>
        <p:nvGraphicFramePr>
          <p:cNvPr id="27" name="Table 5"/>
          <p:cNvGraphicFramePr>
            <a:graphicFrameLocks noGrp="1"/>
          </p:cNvGraphicFramePr>
          <p:nvPr>
            <p:extLst>
              <p:ext uri="{D42A27DB-BD31-4B8C-83A1-F6EECF244321}">
                <p14:modId xmlns:p14="http://schemas.microsoft.com/office/powerpoint/2010/main" val="627971731"/>
              </p:ext>
            </p:extLst>
          </p:nvPr>
        </p:nvGraphicFramePr>
        <p:xfrm>
          <a:off x="4947888" y="2714579"/>
          <a:ext cx="3698185" cy="335280"/>
        </p:xfrm>
        <a:graphic>
          <a:graphicData uri="http://schemas.openxmlformats.org/drawingml/2006/table">
            <a:tbl>
              <a:tblPr/>
              <a:tblGrid>
                <a:gridCol w="744832">
                  <a:extLst>
                    <a:ext uri="{9D8B030D-6E8A-4147-A177-3AD203B41FA5}">
                      <a16:colId xmlns:a16="http://schemas.microsoft.com/office/drawing/2014/main" val="20000"/>
                    </a:ext>
                  </a:extLst>
                </a:gridCol>
                <a:gridCol w="844093">
                  <a:extLst>
                    <a:ext uri="{9D8B030D-6E8A-4147-A177-3AD203B41FA5}">
                      <a16:colId xmlns:a16="http://schemas.microsoft.com/office/drawing/2014/main" val="20001"/>
                    </a:ext>
                  </a:extLst>
                </a:gridCol>
                <a:gridCol w="2109260">
                  <a:extLst>
                    <a:ext uri="{9D8B030D-6E8A-4147-A177-3AD203B41FA5}">
                      <a16:colId xmlns:a16="http://schemas.microsoft.com/office/drawing/2014/main" val="20002"/>
                    </a:ext>
                  </a:extLst>
                </a:gridCol>
              </a:tblGrid>
              <a:tr h="333340">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3</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1_3C</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2002-05-01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0"/>
                  </a:ext>
                </a:extLst>
              </a:tr>
            </a:tbl>
          </a:graphicData>
        </a:graphic>
      </p:graphicFrame>
      <p:graphicFrame>
        <p:nvGraphicFramePr>
          <p:cNvPr id="28" name="Table 5"/>
          <p:cNvGraphicFramePr>
            <a:graphicFrameLocks noGrp="1"/>
          </p:cNvGraphicFramePr>
          <p:nvPr>
            <p:extLst>
              <p:ext uri="{D42A27DB-BD31-4B8C-83A1-F6EECF244321}">
                <p14:modId xmlns:p14="http://schemas.microsoft.com/office/powerpoint/2010/main" val="2505739382"/>
              </p:ext>
            </p:extLst>
          </p:nvPr>
        </p:nvGraphicFramePr>
        <p:xfrm>
          <a:off x="4947888" y="2313892"/>
          <a:ext cx="3698185" cy="335280"/>
        </p:xfrm>
        <a:graphic>
          <a:graphicData uri="http://schemas.openxmlformats.org/drawingml/2006/table">
            <a:tbl>
              <a:tblPr/>
              <a:tblGrid>
                <a:gridCol w="744832">
                  <a:extLst>
                    <a:ext uri="{9D8B030D-6E8A-4147-A177-3AD203B41FA5}">
                      <a16:colId xmlns:a16="http://schemas.microsoft.com/office/drawing/2014/main" val="20000"/>
                    </a:ext>
                  </a:extLst>
                </a:gridCol>
                <a:gridCol w="844093">
                  <a:extLst>
                    <a:ext uri="{9D8B030D-6E8A-4147-A177-3AD203B41FA5}">
                      <a16:colId xmlns:a16="http://schemas.microsoft.com/office/drawing/2014/main" val="20001"/>
                    </a:ext>
                  </a:extLst>
                </a:gridCol>
                <a:gridCol w="2109260">
                  <a:extLst>
                    <a:ext uri="{9D8B030D-6E8A-4147-A177-3AD203B41FA5}">
                      <a16:colId xmlns:a16="http://schemas.microsoft.com/office/drawing/2014/main" val="20002"/>
                    </a:ext>
                  </a:extLst>
                </a:gridCol>
              </a:tblGrid>
              <a:tr h="333340">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1_3B</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2002-02-01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0"/>
                  </a:ext>
                </a:extLst>
              </a:tr>
            </a:tbl>
          </a:graphicData>
        </a:graphic>
      </p:graphicFrame>
      <p:sp>
        <p:nvSpPr>
          <p:cNvPr id="29" name="流程图: 磁盘 28"/>
          <p:cNvSpPr/>
          <p:nvPr/>
        </p:nvSpPr>
        <p:spPr>
          <a:xfrm>
            <a:off x="6183880" y="3277456"/>
            <a:ext cx="2904139" cy="2671824"/>
          </a:xfrm>
          <a:prstGeom prst="flowChartMagneticDisk">
            <a:avLst/>
          </a:prstGeom>
          <a:solidFill>
            <a:srgbClr val="E48312"/>
          </a:solidFill>
          <a:ln w="15875" cap="flat" cmpd="sng" algn="ctr">
            <a:solidFill>
              <a:srgbClr val="E4831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30" name="Table 5"/>
          <p:cNvGraphicFramePr>
            <a:graphicFrameLocks noGrp="1"/>
          </p:cNvGraphicFramePr>
          <p:nvPr>
            <p:extLst>
              <p:ext uri="{D42A27DB-BD31-4B8C-83A1-F6EECF244321}">
                <p14:modId xmlns:p14="http://schemas.microsoft.com/office/powerpoint/2010/main" val="3575590647"/>
              </p:ext>
            </p:extLst>
          </p:nvPr>
        </p:nvGraphicFramePr>
        <p:xfrm>
          <a:off x="6402676" y="5026161"/>
          <a:ext cx="2284124" cy="579120"/>
        </p:xfrm>
        <a:graphic>
          <a:graphicData uri="http://schemas.openxmlformats.org/drawingml/2006/table">
            <a:tbl>
              <a:tblPr/>
              <a:tblGrid>
                <a:gridCol w="655050">
                  <a:extLst>
                    <a:ext uri="{9D8B030D-6E8A-4147-A177-3AD203B41FA5}">
                      <a16:colId xmlns:a16="http://schemas.microsoft.com/office/drawing/2014/main" val="20000"/>
                    </a:ext>
                  </a:extLst>
                </a:gridCol>
                <a:gridCol w="867370">
                  <a:extLst>
                    <a:ext uri="{9D8B030D-6E8A-4147-A177-3AD203B41FA5}">
                      <a16:colId xmlns:a16="http://schemas.microsoft.com/office/drawing/2014/main" val="20001"/>
                    </a:ext>
                  </a:extLst>
                </a:gridCol>
                <a:gridCol w="761704">
                  <a:extLst>
                    <a:ext uri="{9D8B030D-6E8A-4147-A177-3AD203B41FA5}">
                      <a16:colId xmlns:a16="http://schemas.microsoft.com/office/drawing/2014/main" val="20002"/>
                    </a:ext>
                  </a:extLst>
                </a:gridCol>
              </a:tblGrid>
              <a:tr h="381743">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2003-05-01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2002-02-01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2002-05-01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0"/>
                  </a:ext>
                </a:extLst>
              </a:tr>
            </a:tbl>
          </a:graphicData>
        </a:graphic>
      </p:graphicFrame>
      <p:graphicFrame>
        <p:nvGraphicFramePr>
          <p:cNvPr id="31" name="Table 5"/>
          <p:cNvGraphicFramePr>
            <a:graphicFrameLocks noGrp="1"/>
          </p:cNvGraphicFramePr>
          <p:nvPr>
            <p:extLst>
              <p:ext uri="{D42A27DB-BD31-4B8C-83A1-F6EECF244321}">
                <p14:modId xmlns:p14="http://schemas.microsoft.com/office/powerpoint/2010/main" val="3001431112"/>
              </p:ext>
            </p:extLst>
          </p:nvPr>
        </p:nvGraphicFramePr>
        <p:xfrm>
          <a:off x="6361947" y="4529074"/>
          <a:ext cx="2606100" cy="381743"/>
        </p:xfrm>
        <a:graphic>
          <a:graphicData uri="http://schemas.openxmlformats.org/drawingml/2006/table">
            <a:tbl>
              <a:tblPr/>
              <a:tblGrid>
                <a:gridCol w="73033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1155688">
                  <a:extLst>
                    <a:ext uri="{9D8B030D-6E8A-4147-A177-3AD203B41FA5}">
                      <a16:colId xmlns:a16="http://schemas.microsoft.com/office/drawing/2014/main" val="20002"/>
                    </a:ext>
                  </a:extLst>
                </a:gridCol>
              </a:tblGrid>
              <a:tr h="381743">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1_3A</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1_3B</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1_3C</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0"/>
                  </a:ext>
                </a:extLst>
              </a:tr>
            </a:tbl>
          </a:graphicData>
        </a:graphic>
      </p:graphicFrame>
      <p:graphicFrame>
        <p:nvGraphicFramePr>
          <p:cNvPr id="32" name="Table 5"/>
          <p:cNvGraphicFramePr>
            <a:graphicFrameLocks noGrp="1"/>
          </p:cNvGraphicFramePr>
          <p:nvPr>
            <p:extLst>
              <p:ext uri="{D42A27DB-BD31-4B8C-83A1-F6EECF244321}">
                <p14:modId xmlns:p14="http://schemas.microsoft.com/office/powerpoint/2010/main" val="4012763438"/>
              </p:ext>
            </p:extLst>
          </p:nvPr>
        </p:nvGraphicFramePr>
        <p:xfrm>
          <a:off x="6361947" y="4031987"/>
          <a:ext cx="2606100" cy="381743"/>
        </p:xfrm>
        <a:graphic>
          <a:graphicData uri="http://schemas.openxmlformats.org/drawingml/2006/table">
            <a:tbl>
              <a:tblPr/>
              <a:tblGrid>
                <a:gridCol w="524881">
                  <a:extLst>
                    <a:ext uri="{9D8B030D-6E8A-4147-A177-3AD203B41FA5}">
                      <a16:colId xmlns:a16="http://schemas.microsoft.com/office/drawing/2014/main" val="20000"/>
                    </a:ext>
                  </a:extLst>
                </a:gridCol>
                <a:gridCol w="594830">
                  <a:extLst>
                    <a:ext uri="{9D8B030D-6E8A-4147-A177-3AD203B41FA5}">
                      <a16:colId xmlns:a16="http://schemas.microsoft.com/office/drawing/2014/main" val="20001"/>
                    </a:ext>
                  </a:extLst>
                </a:gridCol>
                <a:gridCol w="1486389">
                  <a:extLst>
                    <a:ext uri="{9D8B030D-6E8A-4147-A177-3AD203B41FA5}">
                      <a16:colId xmlns:a16="http://schemas.microsoft.com/office/drawing/2014/main" val="20002"/>
                    </a:ext>
                  </a:extLst>
                </a:gridCol>
              </a:tblGrid>
              <a:tr h="381743">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2</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3</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0"/>
                  </a:ext>
                </a:extLst>
              </a:tr>
            </a:tbl>
          </a:graphicData>
        </a:graphic>
      </p:graphicFrame>
      <p:cxnSp>
        <p:nvCxnSpPr>
          <p:cNvPr id="33" name="直接箭头连接符 32"/>
          <p:cNvCxnSpPr/>
          <p:nvPr/>
        </p:nvCxnSpPr>
        <p:spPr>
          <a:xfrm>
            <a:off x="3377302" y="1628800"/>
            <a:ext cx="1245255" cy="0"/>
          </a:xfrm>
          <a:prstGeom prst="straightConnector1">
            <a:avLst/>
          </a:prstGeom>
          <a:noFill/>
          <a:ln w="12700" cap="flat" cmpd="sng" algn="ctr">
            <a:solidFill>
              <a:srgbClr val="E48312"/>
            </a:solidFill>
            <a:prstDash val="solid"/>
            <a:tailEnd type="triangle"/>
          </a:ln>
          <a:effectLst/>
        </p:spPr>
      </p:cxnSp>
      <p:cxnSp>
        <p:nvCxnSpPr>
          <p:cNvPr id="34" name="直接箭头连接符 33"/>
          <p:cNvCxnSpPr/>
          <p:nvPr/>
        </p:nvCxnSpPr>
        <p:spPr>
          <a:xfrm flipV="1">
            <a:off x="3377302" y="4215398"/>
            <a:ext cx="2761909" cy="14923"/>
          </a:xfrm>
          <a:prstGeom prst="straightConnector1">
            <a:avLst/>
          </a:prstGeom>
          <a:noFill/>
          <a:ln w="12700" cap="flat" cmpd="sng" algn="ctr">
            <a:solidFill>
              <a:srgbClr val="E48312"/>
            </a:solidFill>
            <a:prstDash val="solid"/>
            <a:tailEnd type="triangle"/>
          </a:ln>
          <a:effectLst/>
        </p:spPr>
      </p:cxnSp>
      <p:cxnSp>
        <p:nvCxnSpPr>
          <p:cNvPr id="35" name="直接连接符 34"/>
          <p:cNvCxnSpPr/>
          <p:nvPr/>
        </p:nvCxnSpPr>
        <p:spPr>
          <a:xfrm>
            <a:off x="3377302" y="1625916"/>
            <a:ext cx="0" cy="246821"/>
          </a:xfrm>
          <a:prstGeom prst="line">
            <a:avLst/>
          </a:prstGeom>
          <a:noFill/>
          <a:ln w="12700" cap="flat" cmpd="sng" algn="ctr">
            <a:solidFill>
              <a:srgbClr val="E48312"/>
            </a:solidFill>
            <a:prstDash val="solid"/>
          </a:ln>
          <a:effectLst/>
        </p:spPr>
      </p:cxnSp>
      <p:cxnSp>
        <p:nvCxnSpPr>
          <p:cNvPr id="36" name="直接连接符 35"/>
          <p:cNvCxnSpPr/>
          <p:nvPr/>
        </p:nvCxnSpPr>
        <p:spPr>
          <a:xfrm>
            <a:off x="3355043" y="4217961"/>
            <a:ext cx="0" cy="24720"/>
          </a:xfrm>
          <a:prstGeom prst="line">
            <a:avLst/>
          </a:prstGeom>
          <a:noFill/>
          <a:ln w="12700" cap="flat" cmpd="sng" algn="ctr">
            <a:solidFill>
              <a:srgbClr val="E48312"/>
            </a:solidFill>
            <a:prstDash val="solid"/>
          </a:ln>
          <a:effectLst/>
        </p:spPr>
      </p:cxnSp>
      <p:sp>
        <p:nvSpPr>
          <p:cNvPr id="37" name="文本框 36"/>
          <p:cNvSpPr txBox="1"/>
          <p:nvPr/>
        </p:nvSpPr>
        <p:spPr>
          <a:xfrm>
            <a:off x="6180356" y="1317312"/>
            <a:ext cx="1315946" cy="461665"/>
          </a:xfrm>
          <a:prstGeom prst="rect">
            <a:avLst/>
          </a:prstGeom>
          <a:noFill/>
        </p:spPr>
        <p:txBody>
          <a:bodyPr wrap="square" rtlCol="0">
            <a:spAutoFit/>
          </a:bodyPr>
          <a:lstStyle/>
          <a:p>
            <a:pPr fontAlgn="auto">
              <a:spcBef>
                <a:spcPts val="0"/>
              </a:spcBef>
              <a:spcAft>
                <a:spcPts val="0"/>
              </a:spcAft>
            </a:pPr>
            <a:r>
              <a:rPr kumimoji="0" lang="zh-CN" altLang="en-US" dirty="0" smtClean="0">
                <a:solidFill>
                  <a:prstClr val="white"/>
                </a:solidFill>
                <a:latin typeface="微软雅黑" panose="020B0503020204020204" pitchFamily="34" charset="-122"/>
                <a:ea typeface="微软雅黑" panose="020B0503020204020204" pitchFamily="34" charset="-122"/>
              </a:rPr>
              <a:t>行存表</a:t>
            </a:r>
            <a:endParaRPr kumimoji="0" lang="en-US" altLang="zh-CN" dirty="0" smtClean="0">
              <a:solidFill>
                <a:prstClr val="white"/>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772073" y="3367321"/>
            <a:ext cx="1315946" cy="461665"/>
          </a:xfrm>
          <a:prstGeom prst="rect">
            <a:avLst/>
          </a:prstGeom>
          <a:noFill/>
        </p:spPr>
        <p:txBody>
          <a:bodyPr wrap="square" rtlCol="0">
            <a:spAutoFit/>
          </a:bodyPr>
          <a:lstStyle/>
          <a:p>
            <a:pPr fontAlgn="auto">
              <a:spcBef>
                <a:spcPts val="0"/>
              </a:spcBef>
              <a:spcAft>
                <a:spcPts val="0"/>
              </a:spcAft>
            </a:pPr>
            <a:r>
              <a:rPr kumimoji="0" lang="zh-CN" altLang="en-US" dirty="0">
                <a:solidFill>
                  <a:prstClr val="white"/>
                </a:solidFill>
                <a:latin typeface="微软雅黑" panose="020B0503020204020204" pitchFamily="34" charset="-122"/>
                <a:ea typeface="微软雅黑" panose="020B0503020204020204" pitchFamily="34" charset="-122"/>
              </a:rPr>
              <a:t>列</a:t>
            </a:r>
            <a:r>
              <a:rPr kumimoji="0" lang="zh-CN" altLang="en-US" dirty="0" smtClean="0">
                <a:solidFill>
                  <a:prstClr val="white"/>
                </a:solidFill>
                <a:latin typeface="微软雅黑" panose="020B0503020204020204" pitchFamily="34" charset="-122"/>
                <a:ea typeface="微软雅黑" panose="020B0503020204020204" pitchFamily="34" charset="-122"/>
              </a:rPr>
              <a:t>存表</a:t>
            </a:r>
            <a:endParaRPr kumimoji="0" lang="en-US" altLang="zh-CN" dirty="0" smtClean="0">
              <a:solidFill>
                <a:prstClr val="white"/>
              </a:solidFill>
              <a:latin typeface="微软雅黑" panose="020B0503020204020204" pitchFamily="34" charset="-122"/>
              <a:ea typeface="微软雅黑" panose="020B0503020204020204" pitchFamily="34" charset="-122"/>
            </a:endParaRPr>
          </a:p>
        </p:txBody>
      </p:sp>
      <p:graphicFrame>
        <p:nvGraphicFramePr>
          <p:cNvPr id="39" name="Table 5"/>
          <p:cNvGraphicFramePr>
            <a:graphicFrameLocks noGrp="1"/>
          </p:cNvGraphicFramePr>
          <p:nvPr>
            <p:extLst>
              <p:ext uri="{D42A27DB-BD31-4B8C-83A1-F6EECF244321}">
                <p14:modId xmlns:p14="http://schemas.microsoft.com/office/powerpoint/2010/main" val="3196136867"/>
              </p:ext>
            </p:extLst>
          </p:nvPr>
        </p:nvGraphicFramePr>
        <p:xfrm>
          <a:off x="165101" y="4294558"/>
          <a:ext cx="5956102" cy="2499360"/>
        </p:xfrm>
        <a:graphic>
          <a:graphicData uri="http://schemas.openxmlformats.org/drawingml/2006/table">
            <a:tbl>
              <a:tblPr/>
              <a:tblGrid>
                <a:gridCol w="2978051">
                  <a:extLst>
                    <a:ext uri="{9D8B030D-6E8A-4147-A177-3AD203B41FA5}">
                      <a16:colId xmlns:a16="http://schemas.microsoft.com/office/drawing/2014/main" val="20000"/>
                    </a:ext>
                  </a:extLst>
                </a:gridCol>
                <a:gridCol w="2978051">
                  <a:extLst>
                    <a:ext uri="{9D8B030D-6E8A-4147-A177-3AD203B41FA5}">
                      <a16:colId xmlns:a16="http://schemas.microsoft.com/office/drawing/2014/main" val="20001"/>
                    </a:ext>
                  </a:extLst>
                </a:gridCol>
              </a:tblGrid>
              <a:tr h="0">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rPr>
                        <a:t>行存（</a:t>
                      </a:r>
                      <a:r>
                        <a:rPr kumimoji="0" lang="en-US" altLang="zh-CN" sz="20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rPr>
                        <a:t>Row Store </a:t>
                      </a:r>
                      <a:r>
                        <a:rPr kumimoji="0" lang="zh-CN" altLang="en-US" sz="20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rPr>
                        <a:t>）</a:t>
                      </a:r>
                      <a:endParaRPr kumimoji="0" lang="en-US" altLang="zh-CN" sz="20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727CA3"/>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rPr>
                        <a:t>列存（</a:t>
                      </a:r>
                      <a:r>
                        <a:rPr kumimoji="0" lang="en-US" altLang="zh-CN" sz="20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rPr>
                        <a:t>Column Store</a:t>
                      </a:r>
                      <a:r>
                        <a:rPr kumimoji="0" lang="zh-CN" altLang="en-US" sz="20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rPr>
                        <a:t>）</a:t>
                      </a:r>
                      <a:endParaRPr kumimoji="0" lang="en-US" altLang="zh-CN" sz="2000" b="1" i="0" u="none" strike="noStrike" cap="none" normalizeH="0" baseline="0" dirty="0" smtClean="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727CA3"/>
                    </a:solidFill>
                  </a:tcPr>
                </a:tc>
                <a:extLst>
                  <a:ext uri="{0D108BD9-81ED-4DB2-BD59-A6C34878D82A}">
                    <a16:rowId xmlns:a16="http://schemas.microsoft.com/office/drawing/2014/main" val="10000"/>
                  </a:ext>
                </a:extLst>
              </a:tr>
              <a:tr h="599774">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容易修改记录</a:t>
                      </a:r>
                      <a:endParaRPr kumimoji="0" lang="en-US" altLang="zh-CN"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修改记录代价高，写一条记录时需要访问多次</a:t>
                      </a:r>
                      <a:r>
                        <a:rPr kumimoji="0" lang="en-US" altLang="zh-CN"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IO</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extLst>
                  <a:ext uri="{0D108BD9-81ED-4DB2-BD59-A6C34878D82A}">
                    <a16:rowId xmlns:a16="http://schemas.microsoft.com/office/drawing/2014/main" val="10001"/>
                  </a:ext>
                </a:extLst>
              </a:tr>
              <a:tr h="599774">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读取数据代价高，可能读入不需要的列</a:t>
                      </a:r>
                      <a:endParaRPr kumimoji="0" lang="en-US" altLang="zh-CN"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可以只读取相关的数据</a:t>
                      </a:r>
                      <a:endParaRPr kumimoji="0" lang="en-US" altLang="zh-CN"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2"/>
                  </a:ext>
                </a:extLst>
              </a:tr>
              <a:tr h="599774">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不同记录重复率低，压缩率低</a:t>
                      </a:r>
                      <a:endParaRPr kumimoji="0" lang="en-US" altLang="zh-CN"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rPr>
                        <a:t>同一列重复值高，压缩率高</a:t>
                      </a:r>
                      <a:endParaRPr kumimoji="0" lang="en-US" altLang="zh-CN" sz="2000" b="0" i="0" u="none" strike="noStrike" cap="none" normalizeH="0" baseline="0" dirty="0" smtClean="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3"/>
                  </a:ext>
                </a:extLst>
              </a:tr>
            </a:tbl>
          </a:graphicData>
        </a:graphic>
      </p:graphicFrame>
      <p:sp>
        <p:nvSpPr>
          <p:cNvPr id="40" name="标题 1">
            <a:extLst>
              <a:ext uri="{FF2B5EF4-FFF2-40B4-BE49-F238E27FC236}">
                <a16:creationId xmlns:a16="http://schemas.microsoft.com/office/drawing/2014/main" id="{B4946836-EF3B-4264-ADEB-84CEF2E87287}"/>
              </a:ext>
            </a:extLst>
          </p:cNvPr>
          <p:cNvSpPr txBox="1">
            <a:spLocks/>
          </p:cNvSpPr>
          <p:nvPr/>
        </p:nvSpPr>
        <p:spPr>
          <a:xfrm>
            <a:off x="251520" y="726232"/>
            <a:ext cx="10697556" cy="89968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pPr>
            <a:r>
              <a:rPr kumimoji="0" lang="zh-CN" altLang="en-US" sz="2800" dirty="0" smtClean="0">
                <a:solidFill>
                  <a:schemeClr val="tx2"/>
                </a:solidFill>
                <a:latin typeface="微软雅黑" panose="020B0503020204020204" pitchFamily="34" charset="-122"/>
                <a:ea typeface="微软雅黑" panose="020B0503020204020204" pitchFamily="34" charset="-122"/>
              </a:rPr>
              <a:t>数据库行列存储机制在解决社会性突发问题起到的作用</a:t>
            </a:r>
            <a:endParaRPr kumimoji="0" lang="zh-CN" altLang="en-US" sz="2800" dirty="0">
              <a:solidFill>
                <a:schemeClr val="tx2"/>
              </a:solidFill>
              <a:latin typeface="微软雅黑" panose="020B0503020204020204" pitchFamily="34" charset="-122"/>
              <a:ea typeface="微软雅黑" panose="020B0503020204020204" pitchFamily="34" charset="-122"/>
            </a:endParaRPr>
          </a:p>
        </p:txBody>
      </p:sp>
      <p:cxnSp>
        <p:nvCxnSpPr>
          <p:cNvPr id="50" name="直接连接符 49"/>
          <p:cNvCxnSpPr/>
          <p:nvPr/>
        </p:nvCxnSpPr>
        <p:spPr>
          <a:xfrm>
            <a:off x="3355043" y="3976038"/>
            <a:ext cx="0" cy="246821"/>
          </a:xfrm>
          <a:prstGeom prst="line">
            <a:avLst/>
          </a:prstGeom>
          <a:noFill/>
          <a:ln w="12700" cap="flat" cmpd="sng" algn="ctr">
            <a:solidFill>
              <a:srgbClr val="E48312"/>
            </a:solidFill>
            <a:prstDash val="solid"/>
          </a:ln>
          <a:effectLst/>
        </p:spPr>
      </p:cxnSp>
    </p:spTree>
    <p:extLst>
      <p:ext uri="{BB962C8B-B14F-4D97-AF65-F5344CB8AC3E}">
        <p14:creationId xmlns:p14="http://schemas.microsoft.com/office/powerpoint/2010/main" val="560516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E8293AC-26F0-4A48-9B53-46FB8E5887B1}" type="slidenum">
              <a:rPr lang="zh-CN" altLang="en-US" smtClean="0"/>
              <a:pPr>
                <a:defRPr/>
              </a:pPr>
              <a:t>4</a:t>
            </a:fld>
            <a:endParaRPr lang="en-US" altLang="zh-CN"/>
          </a:p>
        </p:txBody>
      </p:sp>
      <p:pic>
        <p:nvPicPr>
          <p:cNvPr id="16386" name="图片 8" descr="查询处理步骤.emf"/>
          <p:cNvPicPr>
            <a:picLocks noChangeAspect="1"/>
          </p:cNvPicPr>
          <p:nvPr/>
        </p:nvPicPr>
        <p:blipFill>
          <a:blip r:embed="rId2" cstate="print"/>
          <a:srcRect/>
          <a:stretch>
            <a:fillRect/>
          </a:stretch>
        </p:blipFill>
        <p:spPr bwMode="auto">
          <a:xfrm>
            <a:off x="1428750" y="500063"/>
            <a:ext cx="6896100" cy="6357937"/>
          </a:xfrm>
          <a:prstGeom prst="rect">
            <a:avLst/>
          </a:prstGeom>
          <a:noFill/>
          <a:ln w="9525">
            <a:noFill/>
            <a:miter lim="800000"/>
            <a:headEnd/>
            <a:tailEnd/>
          </a:ln>
        </p:spPr>
      </p:pic>
      <p:sp>
        <p:nvSpPr>
          <p:cNvPr id="8" name="圆角矩形标注 7"/>
          <p:cNvSpPr/>
          <p:nvPr/>
        </p:nvSpPr>
        <p:spPr>
          <a:xfrm>
            <a:off x="6901188" y="5071775"/>
            <a:ext cx="2000250" cy="1214438"/>
          </a:xfrm>
          <a:prstGeom prst="wedgeRoundRectCallout">
            <a:avLst>
              <a:gd name="adj1" fmla="val -135189"/>
              <a:gd name="adj2" fmla="val -77706"/>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dirty="0">
                <a:solidFill>
                  <a:srgbClr val="0000FF"/>
                </a:solidFill>
              </a:rPr>
              <a:t>基于规则的</a:t>
            </a:r>
            <a:endParaRPr lang="en-US" altLang="zh-CN" dirty="0">
              <a:solidFill>
                <a:srgbClr val="0000FF"/>
              </a:solidFill>
            </a:endParaRPr>
          </a:p>
          <a:p>
            <a:pPr algn="ctr">
              <a:defRPr/>
            </a:pPr>
            <a:r>
              <a:rPr lang="zh-CN" altLang="en-US" dirty="0">
                <a:solidFill>
                  <a:srgbClr val="0000FF"/>
                </a:solidFill>
              </a:rPr>
              <a:t>基于代价的</a:t>
            </a:r>
            <a:endParaRPr lang="en-US" altLang="zh-CN" dirty="0">
              <a:solidFill>
                <a:srgbClr val="0000FF"/>
              </a:solidFill>
            </a:endParaRPr>
          </a:p>
          <a:p>
            <a:pPr algn="ctr">
              <a:defRPr/>
            </a:pPr>
            <a:r>
              <a:rPr lang="zh-CN" altLang="en-US" dirty="0">
                <a:solidFill>
                  <a:srgbClr val="0000FF"/>
                </a:solidFill>
              </a:rPr>
              <a:t>基于语义的</a:t>
            </a:r>
          </a:p>
        </p:txBody>
      </p:sp>
      <p:sp>
        <p:nvSpPr>
          <p:cNvPr id="10" name="圆角矩形标注 9"/>
          <p:cNvSpPr/>
          <p:nvPr/>
        </p:nvSpPr>
        <p:spPr>
          <a:xfrm>
            <a:off x="6715125" y="3357563"/>
            <a:ext cx="2214563" cy="755650"/>
          </a:xfrm>
          <a:prstGeom prst="wedgeRoundRectCallout">
            <a:avLst>
              <a:gd name="adj1" fmla="val -127637"/>
              <a:gd name="adj2" fmla="val 66480"/>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dirty="0"/>
              <a:t>关系代数等价</a:t>
            </a:r>
            <a:endParaRPr lang="en-US" altLang="zh-CN" dirty="0"/>
          </a:p>
          <a:p>
            <a:pPr algn="ctr">
              <a:defRPr/>
            </a:pPr>
            <a:r>
              <a:rPr lang="zh-CN" altLang="en-US" dirty="0"/>
              <a:t>变换规则</a:t>
            </a:r>
          </a:p>
        </p:txBody>
      </p:sp>
      <p:sp>
        <p:nvSpPr>
          <p:cNvPr id="6" name="TextBox 5"/>
          <p:cNvSpPr txBox="1"/>
          <p:nvPr/>
        </p:nvSpPr>
        <p:spPr>
          <a:xfrm>
            <a:off x="251520" y="476672"/>
            <a:ext cx="2656496" cy="584775"/>
          </a:xfrm>
          <a:prstGeom prst="rect">
            <a:avLst/>
          </a:prstGeom>
          <a:noFill/>
        </p:spPr>
        <p:txBody>
          <a:bodyPr wrap="none" rtlCol="0">
            <a:spAutoFit/>
          </a:bodyPr>
          <a:lstStyle/>
          <a:p>
            <a:r>
              <a:rPr lang="zh-CN" altLang="en-US" sz="3200" b="1" dirty="0" smtClean="0"/>
              <a:t>查询处理步骤</a:t>
            </a:r>
            <a:endParaRPr lang="zh-CN" altLang="en-US" sz="3200" b="1" dirty="0"/>
          </a:p>
        </p:txBody>
      </p:sp>
      <p:sp>
        <p:nvSpPr>
          <p:cNvPr id="2" name="圆角矩形标注 1"/>
          <p:cNvSpPr/>
          <p:nvPr/>
        </p:nvSpPr>
        <p:spPr>
          <a:xfrm>
            <a:off x="6871345" y="4182750"/>
            <a:ext cx="1634480" cy="783377"/>
          </a:xfrm>
          <a:prstGeom prst="wedgeRoundRectCallout">
            <a:avLst>
              <a:gd name="adj1" fmla="val -145237"/>
              <a:gd name="adj2" fmla="val -305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Exists?</a:t>
            </a:r>
          </a:p>
          <a:p>
            <a:pPr algn="ctr"/>
            <a:r>
              <a:rPr lang="en-US" altLang="zh-CN" dirty="0" smtClean="0"/>
              <a:t>Join?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慕课讨论题</a:t>
            </a:r>
            <a:endParaRPr lang="zh-CN" altLang="en-US" dirty="0"/>
          </a:p>
        </p:txBody>
      </p:sp>
      <p:sp>
        <p:nvSpPr>
          <p:cNvPr id="3" name="内容占位符 2"/>
          <p:cNvSpPr>
            <a:spLocks noGrp="1"/>
          </p:cNvSpPr>
          <p:nvPr>
            <p:ph idx="1"/>
          </p:nvPr>
        </p:nvSpPr>
        <p:spPr/>
        <p:txBody>
          <a:bodyPr/>
          <a:lstStyle/>
          <a:p>
            <a:pPr marL="457200" indent="-457200">
              <a:buFont typeface="Arial" panose="020B0604020202020204" pitchFamily="34" charset="0"/>
              <a:buChar char="•"/>
            </a:pPr>
            <a:r>
              <a:rPr lang="zh-CN" altLang="zh-CN" dirty="0"/>
              <a:t>查询优化基本的思路是什么</a:t>
            </a:r>
            <a:r>
              <a:rPr lang="zh-CN" altLang="zh-CN" dirty="0" smtClean="0"/>
              <a:t>？</a:t>
            </a:r>
            <a:endParaRPr lang="en-US" altLang="zh-CN" dirty="0" smtClean="0"/>
          </a:p>
          <a:p>
            <a:r>
              <a:rPr lang="en-US" altLang="zh-CN" sz="2400" dirty="0" smtClean="0"/>
              <a:t>   </a:t>
            </a:r>
            <a:r>
              <a:rPr lang="zh-CN" altLang="zh-CN" sz="2400" dirty="0" smtClean="0"/>
              <a:t>关系数据库</a:t>
            </a:r>
            <a:r>
              <a:rPr lang="zh-CN" altLang="zh-CN" sz="2400" dirty="0"/>
              <a:t>的查询有其内在执行过程，要考虑逻辑、物理等多个层面的因素，在这其中查询优化的基本思路是什么</a:t>
            </a:r>
            <a:r>
              <a:rPr lang="zh-CN" altLang="zh-CN" sz="2400" dirty="0" smtClean="0"/>
              <a:t>？</a:t>
            </a:r>
            <a:endParaRPr lang="en-US" altLang="zh-CN" sz="2400" dirty="0" smtClean="0"/>
          </a:p>
          <a:p>
            <a:endParaRPr lang="en-US" altLang="zh-CN" sz="2400" dirty="0" smtClean="0"/>
          </a:p>
          <a:p>
            <a:pPr marL="457200" indent="-457200">
              <a:buFont typeface="Arial" panose="020B0604020202020204" pitchFamily="34" charset="0"/>
              <a:buChar char="•"/>
            </a:pPr>
            <a:r>
              <a:rPr lang="zh-CN" altLang="zh-CN" dirty="0"/>
              <a:t>在哪些情况下利用索引可以取得较好的优化效果</a:t>
            </a:r>
            <a:r>
              <a:rPr lang="zh-CN" altLang="zh-CN" dirty="0" smtClean="0"/>
              <a:t>？</a:t>
            </a:r>
            <a:endParaRPr lang="en-US" altLang="zh-CN" dirty="0" smtClean="0"/>
          </a:p>
          <a:p>
            <a:r>
              <a:rPr lang="en-US" altLang="zh-CN" sz="2400" dirty="0" smtClean="0"/>
              <a:t>     </a:t>
            </a:r>
            <a:r>
              <a:rPr lang="zh-CN" altLang="zh-CN" sz="2400" dirty="0" smtClean="0"/>
              <a:t>关系数据库</a:t>
            </a:r>
            <a:r>
              <a:rPr lang="zh-CN" altLang="zh-CN" sz="2400" dirty="0"/>
              <a:t>可以为关系建立索引，但是却不一定所有的关系都要建立索引，在哪些情况下利用索引可以取得较好的优化效果？</a:t>
            </a:r>
            <a:endParaRPr lang="zh-CN" altLang="en-US" sz="2400" dirty="0"/>
          </a:p>
        </p:txBody>
      </p:sp>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40</a:t>
            </a:fld>
            <a:endParaRPr lang="en-US" altLang="zh-CN"/>
          </a:p>
        </p:txBody>
      </p:sp>
    </p:spTree>
    <p:extLst>
      <p:ext uri="{BB962C8B-B14F-4D97-AF65-F5344CB8AC3E}">
        <p14:creationId xmlns:p14="http://schemas.microsoft.com/office/powerpoint/2010/main" val="326146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5</a:t>
            </a:fld>
            <a:endParaRPr lang="en-US" altLang="zh-CN"/>
          </a:p>
        </p:txBody>
      </p:sp>
      <p:sp>
        <p:nvSpPr>
          <p:cNvPr id="8" name="圆角矩形 7"/>
          <p:cNvSpPr/>
          <p:nvPr/>
        </p:nvSpPr>
        <p:spPr>
          <a:xfrm>
            <a:off x="251520" y="836712"/>
            <a:ext cx="3555424"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SQL</a:t>
            </a:r>
            <a:r>
              <a:rPr lang="zh-CN" altLang="en-US" dirty="0" smtClean="0"/>
              <a:t>语句（语法成分）</a:t>
            </a:r>
            <a:endParaRPr lang="zh-CN" altLang="en-US" dirty="0"/>
          </a:p>
        </p:txBody>
      </p:sp>
      <p:sp>
        <p:nvSpPr>
          <p:cNvPr id="9" name="圆角矩形 8"/>
          <p:cNvSpPr/>
          <p:nvPr/>
        </p:nvSpPr>
        <p:spPr>
          <a:xfrm>
            <a:off x="251520" y="2055912"/>
            <a:ext cx="3555424" cy="7250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语法树（</a:t>
            </a:r>
            <a:r>
              <a:rPr lang="en-US" altLang="zh-CN" dirty="0" smtClean="0"/>
              <a:t>structure</a:t>
            </a:r>
            <a:r>
              <a:rPr lang="zh-CN" altLang="en-US" dirty="0" smtClean="0"/>
              <a:t>明确）</a:t>
            </a:r>
            <a:endParaRPr lang="zh-CN" altLang="en-US" dirty="0"/>
          </a:p>
        </p:txBody>
      </p:sp>
      <p:sp>
        <p:nvSpPr>
          <p:cNvPr id="12" name="流程图: 顺序访问存储器 11"/>
          <p:cNvSpPr/>
          <p:nvPr/>
        </p:nvSpPr>
        <p:spPr>
          <a:xfrm>
            <a:off x="251520" y="3284984"/>
            <a:ext cx="3744416" cy="1476744"/>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易于设计从明确的</a:t>
            </a:r>
            <a:r>
              <a:rPr lang="en-US" altLang="zh-CN" dirty="0"/>
              <a:t>structure</a:t>
            </a:r>
            <a:r>
              <a:rPr lang="zh-CN" altLang="en-US" dirty="0"/>
              <a:t>到关系代数表达式树状结构的算法</a:t>
            </a:r>
          </a:p>
        </p:txBody>
      </p:sp>
      <p:sp>
        <p:nvSpPr>
          <p:cNvPr id="13" name="圆角矩形 12"/>
          <p:cNvSpPr/>
          <p:nvPr/>
        </p:nvSpPr>
        <p:spPr>
          <a:xfrm>
            <a:off x="251520" y="5301208"/>
            <a:ext cx="3555424" cy="7250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代数语法树（初始状态）</a:t>
            </a:r>
            <a:endParaRPr lang="zh-CN" altLang="en-US" dirty="0"/>
          </a:p>
        </p:txBody>
      </p:sp>
      <p:sp>
        <p:nvSpPr>
          <p:cNvPr id="14" name="流程图: 顺序访问存储器 13"/>
          <p:cNvSpPr/>
          <p:nvPr/>
        </p:nvSpPr>
        <p:spPr>
          <a:xfrm>
            <a:off x="4909552" y="841688"/>
            <a:ext cx="3744416" cy="2342296"/>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latin typeface="宋体" pitchFamily="2" charset="-122"/>
              </a:rPr>
              <a:t>实现查询的</a:t>
            </a:r>
            <a:r>
              <a:rPr lang="zh-CN" altLang="en-US" dirty="0">
                <a:solidFill>
                  <a:srgbClr val="FF0000"/>
                </a:solidFill>
                <a:latin typeface="宋体" pitchFamily="2" charset="-122"/>
              </a:rPr>
              <a:t>多解性</a:t>
            </a:r>
            <a:r>
              <a:rPr lang="zh-CN" altLang="en-US" dirty="0">
                <a:latin typeface="宋体" pitchFamily="2" charset="-122"/>
              </a:rPr>
              <a:t>：同一个查询操作可能存在多种实现途径</a:t>
            </a:r>
            <a:r>
              <a:rPr lang="zh-CN" altLang="en-US" dirty="0" smtClean="0">
                <a:latin typeface="宋体" pitchFamily="2" charset="-122"/>
              </a:rPr>
              <a:t>（</a:t>
            </a:r>
            <a:r>
              <a:rPr lang="zh-CN" altLang="en-US" dirty="0" smtClean="0">
                <a:solidFill>
                  <a:srgbClr val="FF0000"/>
                </a:solidFill>
                <a:latin typeface="宋体" pitchFamily="2" charset="-122"/>
              </a:rPr>
              <a:t>逻辑顺序不同</a:t>
            </a:r>
            <a:r>
              <a:rPr lang="zh-CN" altLang="en-US" dirty="0" smtClean="0">
                <a:latin typeface="宋体" pitchFamily="2" charset="-122"/>
              </a:rPr>
              <a:t>、</a:t>
            </a:r>
            <a:r>
              <a:rPr lang="zh-CN" altLang="en-US" dirty="0" smtClean="0">
                <a:solidFill>
                  <a:srgbClr val="FF0000"/>
                </a:solidFill>
                <a:latin typeface="宋体" pitchFamily="2" charset="-122"/>
              </a:rPr>
              <a:t>算法</a:t>
            </a:r>
            <a:r>
              <a:rPr lang="zh-CN" altLang="en-US" dirty="0">
                <a:solidFill>
                  <a:srgbClr val="FF0000"/>
                </a:solidFill>
                <a:latin typeface="宋体" pitchFamily="2" charset="-122"/>
              </a:rPr>
              <a:t>不同</a:t>
            </a:r>
            <a:r>
              <a:rPr lang="zh-CN" altLang="en-US" dirty="0">
                <a:latin typeface="宋体" pitchFamily="2" charset="-122"/>
              </a:rPr>
              <a:t>、</a:t>
            </a:r>
            <a:r>
              <a:rPr lang="zh-CN" altLang="en-US" dirty="0">
                <a:solidFill>
                  <a:srgbClr val="FF0000"/>
                </a:solidFill>
                <a:latin typeface="宋体" pitchFamily="2" charset="-122"/>
              </a:rPr>
              <a:t>存取方法</a:t>
            </a:r>
            <a:r>
              <a:rPr lang="zh-CN" altLang="en-US" dirty="0">
                <a:latin typeface="宋体" pitchFamily="2" charset="-122"/>
              </a:rPr>
              <a:t>不同）。</a:t>
            </a:r>
            <a:endParaRPr lang="en-US" altLang="zh-CN" dirty="0">
              <a:latin typeface="宋体" pitchFamily="2" charset="-122"/>
            </a:endParaRPr>
          </a:p>
        </p:txBody>
      </p:sp>
      <p:sp>
        <p:nvSpPr>
          <p:cNvPr id="16" name="流程图: 顺序访问存储器 15"/>
          <p:cNvSpPr/>
          <p:nvPr/>
        </p:nvSpPr>
        <p:spPr>
          <a:xfrm>
            <a:off x="5076056" y="3636992"/>
            <a:ext cx="3744416" cy="2738676"/>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latin typeface="宋体" pitchFamily="2" charset="-122"/>
              </a:rPr>
              <a:t>语法树结构可变形</a:t>
            </a:r>
            <a:r>
              <a:rPr lang="zh-CN" altLang="en-US" dirty="0" smtClean="0">
                <a:solidFill>
                  <a:srgbClr val="FF0000"/>
                </a:solidFill>
                <a:latin typeface="宋体" pitchFamily="2" charset="-122"/>
              </a:rPr>
              <a:t>（逻辑层面）</a:t>
            </a:r>
            <a:r>
              <a:rPr lang="zh-CN" altLang="en-US" dirty="0" smtClean="0">
                <a:latin typeface="宋体" pitchFamily="2" charset="-122"/>
              </a:rPr>
              <a:t>，节点的执行算法可变换</a:t>
            </a:r>
            <a:r>
              <a:rPr lang="zh-CN" altLang="en-US" dirty="0" smtClean="0">
                <a:solidFill>
                  <a:srgbClr val="FF0000"/>
                </a:solidFill>
                <a:latin typeface="宋体" pitchFamily="2" charset="-122"/>
              </a:rPr>
              <a:t>（物理层面）</a:t>
            </a:r>
            <a:r>
              <a:rPr lang="zh-CN" altLang="en-US" dirty="0" smtClean="0">
                <a:latin typeface="宋体" pitchFamily="2" charset="-122"/>
              </a:rPr>
              <a:t>，如何变？依据什么变？</a:t>
            </a:r>
            <a:endParaRPr lang="en-US" altLang="zh-CN" dirty="0">
              <a:latin typeface="宋体" pitchFamily="2" charset="-122"/>
            </a:endParaRPr>
          </a:p>
        </p:txBody>
      </p:sp>
      <p:sp>
        <p:nvSpPr>
          <p:cNvPr id="17" name="下箭头 16"/>
          <p:cNvSpPr/>
          <p:nvPr/>
        </p:nvSpPr>
        <p:spPr>
          <a:xfrm>
            <a:off x="1786916" y="1578146"/>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1783112" y="2797324"/>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1783112" y="4761728"/>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a:off x="6539444" y="3216394"/>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上箭头 20"/>
          <p:cNvSpPr/>
          <p:nvPr/>
        </p:nvSpPr>
        <p:spPr>
          <a:xfrm>
            <a:off x="3806944" y="2067350"/>
            <a:ext cx="850392" cy="3670500"/>
          </a:xfrm>
          <a:prstGeom prst="bentUpArrow">
            <a:avLst>
              <a:gd name="adj1" fmla="val 25000"/>
              <a:gd name="adj2" fmla="val 17708"/>
              <a:gd name="adj3" fmla="val 267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4369304" y="1916832"/>
            <a:ext cx="63474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930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6</a:t>
            </a:fld>
            <a:endParaRPr lang="en-US" altLang="zh-CN"/>
          </a:p>
        </p:txBody>
      </p:sp>
      <p:sp>
        <p:nvSpPr>
          <p:cNvPr id="5" name="圆角矩形 4"/>
          <p:cNvSpPr/>
          <p:nvPr/>
        </p:nvSpPr>
        <p:spPr>
          <a:xfrm>
            <a:off x="350560" y="887800"/>
            <a:ext cx="3555424" cy="7250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查询优化的任务和原理</a:t>
            </a:r>
            <a:endParaRPr lang="zh-CN" altLang="en-US" dirty="0"/>
          </a:p>
        </p:txBody>
      </p:sp>
      <p:sp>
        <p:nvSpPr>
          <p:cNvPr id="6" name="流程图: 顺序访问存储器 5"/>
          <p:cNvSpPr/>
          <p:nvPr/>
        </p:nvSpPr>
        <p:spPr>
          <a:xfrm>
            <a:off x="350560" y="2204864"/>
            <a:ext cx="3744416" cy="2235806"/>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latin typeface="宋体" pitchFamily="2" charset="-122"/>
              </a:rPr>
              <a:t>语法树结构可变形（逻辑层面），节点的执行算法可变换（物理层面）。</a:t>
            </a:r>
            <a:endParaRPr lang="en-US" altLang="zh-CN" dirty="0" smtClean="0">
              <a:latin typeface="宋体" pitchFamily="2" charset="-122"/>
            </a:endParaRPr>
          </a:p>
          <a:p>
            <a:r>
              <a:rPr lang="zh-CN" altLang="en-US" dirty="0" smtClean="0">
                <a:solidFill>
                  <a:srgbClr val="FF0000"/>
                </a:solidFill>
                <a:latin typeface="宋体" pitchFamily="2" charset="-122"/>
              </a:rPr>
              <a:t>可变项太多</a:t>
            </a:r>
            <a:endParaRPr lang="en-US" altLang="zh-CN" dirty="0">
              <a:solidFill>
                <a:srgbClr val="FF0000"/>
              </a:solidFill>
              <a:latin typeface="宋体" pitchFamily="2" charset="-122"/>
            </a:endParaRPr>
          </a:p>
        </p:txBody>
      </p:sp>
      <p:sp>
        <p:nvSpPr>
          <p:cNvPr id="7" name="流程图: 顺序访问存储器 6"/>
          <p:cNvSpPr/>
          <p:nvPr/>
        </p:nvSpPr>
        <p:spPr>
          <a:xfrm>
            <a:off x="4788024" y="827936"/>
            <a:ext cx="3744416" cy="3369246"/>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优化要在一</a:t>
            </a:r>
            <a:r>
              <a:rPr lang="zh-CN" altLang="en-US" dirty="0" smtClean="0"/>
              <a:t>个</a:t>
            </a:r>
            <a:r>
              <a:rPr lang="zh-CN" altLang="en-US" dirty="0" smtClean="0">
                <a:solidFill>
                  <a:srgbClr val="FF0000"/>
                </a:solidFill>
              </a:rPr>
              <a:t>策略空间（可能很庞大）</a:t>
            </a:r>
            <a:r>
              <a:rPr lang="zh-CN" altLang="en-US" dirty="0" smtClean="0"/>
              <a:t>里</a:t>
            </a:r>
            <a:r>
              <a:rPr lang="zh-CN" altLang="en-US" dirty="0"/>
              <a:t>找最优解，穷举法不一定适合</a:t>
            </a:r>
            <a:r>
              <a:rPr lang="zh-CN" altLang="en-US" dirty="0" smtClean="0"/>
              <a:t>，最优解也未必保证能找得到</a:t>
            </a:r>
            <a:endParaRPr lang="en-US" altLang="zh-CN" dirty="0" smtClean="0"/>
          </a:p>
          <a:p>
            <a:pPr algn="ctr"/>
            <a:r>
              <a:rPr lang="zh-CN" altLang="en-US" dirty="0" smtClean="0"/>
              <a:t>（即使理论上最优，实际中也未必最优）</a:t>
            </a:r>
            <a:endParaRPr lang="zh-CN" altLang="en-US" dirty="0"/>
          </a:p>
        </p:txBody>
      </p:sp>
      <p:sp>
        <p:nvSpPr>
          <p:cNvPr id="9" name="圆角矩形 8"/>
          <p:cNvSpPr/>
          <p:nvPr/>
        </p:nvSpPr>
        <p:spPr>
          <a:xfrm>
            <a:off x="5508104" y="4797152"/>
            <a:ext cx="2641808" cy="1800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solidFill>
                  <a:srgbClr val="FF0000"/>
                </a:solidFill>
              </a:rPr>
              <a:t>启发式</a:t>
            </a:r>
            <a:r>
              <a:rPr lang="zh-CN" altLang="en-US" dirty="0" smtClean="0"/>
              <a:t>规则</a:t>
            </a:r>
            <a:endParaRPr lang="en-US" altLang="zh-CN" dirty="0" smtClean="0"/>
          </a:p>
          <a:p>
            <a:r>
              <a:rPr lang="zh-CN" altLang="en-US" dirty="0" smtClean="0"/>
              <a:t>（代数的、</a:t>
            </a:r>
            <a:endParaRPr lang="en-US" altLang="zh-CN" dirty="0" smtClean="0"/>
          </a:p>
          <a:p>
            <a:r>
              <a:rPr lang="zh-CN" altLang="en-US" dirty="0" smtClean="0"/>
              <a:t>物理操作的）；</a:t>
            </a:r>
            <a:endParaRPr lang="en-US" altLang="zh-CN" dirty="0" smtClean="0"/>
          </a:p>
          <a:p>
            <a:endParaRPr lang="en-US" altLang="zh-CN" dirty="0" smtClean="0"/>
          </a:p>
          <a:p>
            <a:r>
              <a:rPr lang="zh-CN" altLang="en-US" dirty="0" smtClean="0"/>
              <a:t>代价模型</a:t>
            </a:r>
            <a:endParaRPr lang="zh-CN" altLang="en-US" dirty="0"/>
          </a:p>
        </p:txBody>
      </p:sp>
      <p:sp>
        <p:nvSpPr>
          <p:cNvPr id="10" name="下箭头 9"/>
          <p:cNvSpPr/>
          <p:nvPr/>
        </p:nvSpPr>
        <p:spPr>
          <a:xfrm>
            <a:off x="1885956" y="1643186"/>
            <a:ext cx="4846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4106024" y="288957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6586692" y="4192920"/>
            <a:ext cx="4846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311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p:cNvSpPr>
            <a:spLocks noChangeArrowheads="1"/>
          </p:cNvSpPr>
          <p:nvPr/>
        </p:nvSpPr>
        <p:spPr bwMode="auto">
          <a:xfrm>
            <a:off x="304800" y="747713"/>
            <a:ext cx="8534400" cy="6324600"/>
          </a:xfrm>
          <a:prstGeom prst="rect">
            <a:avLst/>
          </a:prstGeom>
          <a:noFill/>
          <a:ln w="9525">
            <a:noFill/>
            <a:miter lim="800000"/>
            <a:headEnd/>
            <a:tailEnd/>
          </a:ln>
        </p:spPr>
        <p:txBody>
          <a:bodyPr/>
          <a:lstStyle/>
          <a:p>
            <a:pPr marL="342900" indent="-342900"/>
            <a:r>
              <a:rPr lang="zh-CN" altLang="en-US" b="1" dirty="0">
                <a:latin typeface="黑体" pitchFamily="49" charset="-122"/>
                <a:ea typeface="黑体" pitchFamily="49" charset="-122"/>
              </a:rPr>
              <a:t>实例</a:t>
            </a:r>
          </a:p>
          <a:p>
            <a:pPr marL="342900" indent="-342900" algn="just">
              <a:spcBef>
                <a:spcPct val="20000"/>
              </a:spcBef>
              <a:buClr>
                <a:schemeClr val="tx2"/>
              </a:buClr>
              <a:buSzPct val="90000"/>
              <a:buFont typeface="Wingdings" pitchFamily="2" charset="2"/>
              <a:buNone/>
            </a:pPr>
            <a:r>
              <a:rPr lang="zh-CN" altLang="en-US" b="1" dirty="0">
                <a:latin typeface="黑体" pitchFamily="49" charset="-122"/>
                <a:ea typeface="黑体" pitchFamily="49" charset="-122"/>
              </a:rPr>
              <a:t>    </a:t>
            </a:r>
            <a:r>
              <a:rPr lang="zh-CN" altLang="en-US" dirty="0">
                <a:latin typeface="黑体" pitchFamily="49" charset="-122"/>
                <a:ea typeface="黑体" pitchFamily="49" charset="-122"/>
              </a:rPr>
              <a:t>设有如下关系：</a:t>
            </a:r>
          </a:p>
          <a:p>
            <a:pPr marL="342900" indent="-342900" algn="just">
              <a:spcBef>
                <a:spcPct val="20000"/>
              </a:spcBef>
              <a:buClr>
                <a:schemeClr val="tx2"/>
              </a:buClr>
              <a:buSzPct val="90000"/>
              <a:buFont typeface="Wingdings" pitchFamily="2" charset="2"/>
              <a:buNone/>
            </a:pPr>
            <a:r>
              <a:rPr lang="zh-CN" altLang="en-US" dirty="0">
                <a:latin typeface="黑体" pitchFamily="49" charset="-122"/>
                <a:ea typeface="黑体" pitchFamily="49" charset="-122"/>
              </a:rPr>
              <a:t>   学生（学号，姓名，性别，出生日期，所在系）</a:t>
            </a:r>
          </a:p>
          <a:p>
            <a:pPr marL="342900" indent="-342900" algn="just">
              <a:spcBef>
                <a:spcPct val="20000"/>
              </a:spcBef>
              <a:buClr>
                <a:schemeClr val="tx2"/>
              </a:buClr>
              <a:buSzPct val="90000"/>
              <a:buFont typeface="Wingdings" pitchFamily="2" charset="2"/>
              <a:buNone/>
            </a:pPr>
            <a:r>
              <a:rPr lang="zh-CN" altLang="en-US" dirty="0">
                <a:latin typeface="黑体" pitchFamily="49" charset="-122"/>
                <a:ea typeface="黑体" pitchFamily="49" charset="-122"/>
              </a:rPr>
              <a:t>   课程（课号，名称，学分）</a:t>
            </a:r>
          </a:p>
          <a:p>
            <a:pPr marL="342900" indent="-342900" algn="just">
              <a:spcBef>
                <a:spcPct val="20000"/>
              </a:spcBef>
              <a:buClr>
                <a:schemeClr val="tx2"/>
              </a:buClr>
              <a:buSzPct val="90000"/>
              <a:buFont typeface="Wingdings" pitchFamily="2" charset="2"/>
              <a:buNone/>
            </a:pPr>
            <a:r>
              <a:rPr lang="zh-CN" altLang="en-US" dirty="0">
                <a:latin typeface="黑体" pitchFamily="49" charset="-122"/>
                <a:ea typeface="黑体" pitchFamily="49" charset="-122"/>
              </a:rPr>
              <a:t>   成绩（学号，课号，成绩）</a:t>
            </a:r>
          </a:p>
          <a:p>
            <a:pPr marL="342900" indent="-342900" algn="just">
              <a:spcBef>
                <a:spcPct val="20000"/>
              </a:spcBef>
              <a:buClr>
                <a:schemeClr val="tx2"/>
              </a:buClr>
              <a:buSzPct val="90000"/>
              <a:buFont typeface="Wingdings" pitchFamily="2" charset="2"/>
              <a:buNone/>
            </a:pPr>
            <a:r>
              <a:rPr lang="zh-CN" altLang="en-US" dirty="0">
                <a:latin typeface="黑体" pitchFamily="49" charset="-122"/>
                <a:ea typeface="黑体" pitchFamily="49" charset="-122"/>
              </a:rPr>
              <a:t>   要求查询选修了2号课程的学生姓名。</a:t>
            </a:r>
          </a:p>
          <a:p>
            <a:pPr marL="342900" indent="-342900" algn="just">
              <a:spcBef>
                <a:spcPct val="20000"/>
              </a:spcBef>
              <a:buClr>
                <a:schemeClr val="tx2"/>
              </a:buClr>
              <a:buSzPct val="90000"/>
              <a:buFont typeface="Wingdings" pitchFamily="2" charset="2"/>
              <a:buNone/>
            </a:pPr>
            <a:r>
              <a:rPr lang="zh-CN" altLang="en-US" dirty="0">
                <a:latin typeface="黑体" pitchFamily="49" charset="-122"/>
                <a:ea typeface="黑体" pitchFamily="49" charset="-122"/>
              </a:rPr>
              <a:t>   可用如下等价的代数表达式来完成这一查询：</a:t>
            </a:r>
          </a:p>
          <a:p>
            <a:pPr marL="342900" indent="-342900" algn="just">
              <a:spcBef>
                <a:spcPct val="20000"/>
              </a:spcBef>
              <a:buClr>
                <a:schemeClr val="tx2"/>
              </a:buClr>
              <a:buSzPct val="90000"/>
              <a:buFont typeface="Wingdings" pitchFamily="2"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Q1＝π</a:t>
            </a:r>
            <a:r>
              <a:rPr lang="zh-CN" altLang="en-US" baseline="-25000" dirty="0">
                <a:latin typeface="黑体" pitchFamily="49" charset="-122"/>
                <a:ea typeface="黑体" pitchFamily="49" charset="-122"/>
              </a:rPr>
              <a:t>姓名</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σ</a:t>
            </a:r>
            <a:r>
              <a:rPr lang="zh-CN" altLang="en-US" baseline="-25000" dirty="0">
                <a:latin typeface="黑体" pitchFamily="49" charset="-122"/>
                <a:ea typeface="黑体" pitchFamily="49" charset="-122"/>
              </a:rPr>
              <a:t>学生.学号=成绩.学号∧课号=</a:t>
            </a:r>
            <a:r>
              <a:rPr lang="zh-CN" altLang="en-US" baseline="-25000" dirty="0">
                <a:latin typeface="Times New Roman" pitchFamily="18" charset="0"/>
                <a:ea typeface="黑体" pitchFamily="49" charset="-122"/>
              </a:rPr>
              <a:t>’</a:t>
            </a:r>
            <a:r>
              <a:rPr lang="zh-CN" altLang="en-US" baseline="-25000" dirty="0">
                <a:latin typeface="黑体" pitchFamily="49" charset="-122"/>
                <a:ea typeface="黑体" pitchFamily="49" charset="-122"/>
              </a:rPr>
              <a:t>2</a:t>
            </a:r>
            <a:r>
              <a:rPr lang="zh-CN" altLang="en-US" baseline="-25000" dirty="0">
                <a:latin typeface="Times New Roman" pitchFamily="18" charset="0"/>
                <a:ea typeface="黑体" pitchFamily="49" charset="-122"/>
              </a:rPr>
              <a:t>’</a:t>
            </a:r>
            <a:r>
              <a:rPr lang="zh-CN" altLang="en-US" dirty="0">
                <a:latin typeface="黑体" pitchFamily="49" charset="-122"/>
                <a:ea typeface="黑体" pitchFamily="49" charset="-122"/>
              </a:rPr>
              <a:t>（学生×成绩））</a:t>
            </a:r>
          </a:p>
          <a:p>
            <a:pPr marL="342900" indent="-342900" algn="just">
              <a:spcBef>
                <a:spcPct val="20000"/>
              </a:spcBef>
              <a:buClr>
                <a:schemeClr val="tx2"/>
              </a:buClr>
              <a:buSzPct val="90000"/>
              <a:buFont typeface="Wingdings" pitchFamily="2"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Q2＝π</a:t>
            </a:r>
            <a:r>
              <a:rPr lang="zh-CN" altLang="en-US" baseline="-25000" dirty="0">
                <a:latin typeface="黑体" pitchFamily="49" charset="-122"/>
                <a:ea typeface="黑体" pitchFamily="49" charset="-122"/>
              </a:rPr>
              <a:t>姓名</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σ</a:t>
            </a:r>
            <a:r>
              <a:rPr lang="zh-CN" altLang="en-US" baseline="-25000" dirty="0">
                <a:latin typeface="黑体" pitchFamily="49" charset="-122"/>
                <a:ea typeface="黑体" pitchFamily="49" charset="-122"/>
              </a:rPr>
              <a:t>课号=</a:t>
            </a:r>
            <a:r>
              <a:rPr lang="zh-CN" altLang="en-US" baseline="-25000" dirty="0">
                <a:latin typeface="Times New Roman" pitchFamily="18" charset="0"/>
                <a:ea typeface="黑体" pitchFamily="49" charset="-122"/>
              </a:rPr>
              <a:t>’</a:t>
            </a:r>
            <a:r>
              <a:rPr lang="zh-CN" altLang="en-US" baseline="-25000" dirty="0">
                <a:latin typeface="黑体" pitchFamily="49" charset="-122"/>
                <a:ea typeface="黑体" pitchFamily="49" charset="-122"/>
              </a:rPr>
              <a:t>2</a:t>
            </a:r>
            <a:r>
              <a:rPr lang="zh-CN" altLang="en-US" baseline="-25000" dirty="0">
                <a:latin typeface="Times New Roman" pitchFamily="18" charset="0"/>
                <a:ea typeface="黑体" pitchFamily="49" charset="-122"/>
              </a:rPr>
              <a:t>’</a:t>
            </a:r>
            <a:r>
              <a:rPr lang="zh-CN" altLang="en-US" dirty="0">
                <a:latin typeface="黑体" pitchFamily="49" charset="-122"/>
                <a:ea typeface="黑体" pitchFamily="49" charset="-122"/>
              </a:rPr>
              <a:t> (</a:t>
            </a:r>
            <a:r>
              <a:rPr lang="zh-CN" altLang="en-US" dirty="0" smtClean="0">
                <a:latin typeface="黑体" pitchFamily="49" charset="-122"/>
                <a:ea typeface="黑体" pitchFamily="49" charset="-122"/>
              </a:rPr>
              <a:t>学生 </a:t>
            </a:r>
            <a:r>
              <a:rPr lang="en-US" altLang="zh-CN" dirty="0" smtClean="0">
                <a:latin typeface="Arial Unicode MS"/>
                <a:ea typeface="Arial Unicode MS"/>
                <a:cs typeface="Arial Unicode MS"/>
              </a:rPr>
              <a:t>⋈</a:t>
            </a:r>
            <a:r>
              <a:rPr lang="zh-CN" altLang="en-US" dirty="0" smtClean="0">
                <a:latin typeface="黑体" pitchFamily="49" charset="-122"/>
                <a:ea typeface="黑体" pitchFamily="49" charset="-122"/>
              </a:rPr>
              <a:t> </a:t>
            </a:r>
            <a:r>
              <a:rPr lang="zh-CN" altLang="en-US" dirty="0">
                <a:latin typeface="黑体" pitchFamily="49" charset="-122"/>
                <a:ea typeface="黑体" pitchFamily="49" charset="-122"/>
              </a:rPr>
              <a:t>成绩））</a:t>
            </a:r>
          </a:p>
          <a:p>
            <a:pPr marL="342900" indent="-342900" algn="just">
              <a:spcBef>
                <a:spcPct val="20000"/>
              </a:spcBef>
              <a:buClr>
                <a:schemeClr val="tx2"/>
              </a:buClr>
              <a:buSzPct val="90000"/>
              <a:buFont typeface="Wingdings" pitchFamily="2"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Q3＝π</a:t>
            </a:r>
            <a:r>
              <a:rPr lang="zh-CN" altLang="en-US" baseline="-25000" dirty="0">
                <a:latin typeface="黑体" pitchFamily="49" charset="-122"/>
                <a:ea typeface="黑体" pitchFamily="49" charset="-122"/>
              </a:rPr>
              <a:t>姓名</a:t>
            </a:r>
            <a:r>
              <a:rPr lang="zh-CN" altLang="en-US" dirty="0">
                <a:latin typeface="黑体" pitchFamily="49" charset="-122"/>
                <a:ea typeface="黑体" pitchFamily="49" charset="-122"/>
              </a:rPr>
              <a:t>（学生 </a:t>
            </a:r>
            <a:r>
              <a:rPr lang="en-US" altLang="zh-CN" dirty="0" smtClean="0">
                <a:latin typeface="Arial Unicode MS"/>
                <a:ea typeface="Arial Unicode MS"/>
                <a:cs typeface="Arial Unicode MS"/>
              </a:rPr>
              <a:t>⋈</a:t>
            </a:r>
            <a:r>
              <a:rPr lang="zh-CN" altLang="en-US" dirty="0" smtClean="0">
                <a:latin typeface="黑体" pitchFamily="49" charset="-122"/>
                <a:ea typeface="黑体" pitchFamily="49" charset="-122"/>
              </a:rPr>
              <a:t> </a:t>
            </a:r>
            <a:r>
              <a:rPr lang="en-US" altLang="zh-CN" dirty="0">
                <a:latin typeface="黑体" pitchFamily="49" charset="-122"/>
                <a:ea typeface="黑体" pitchFamily="49" charset="-122"/>
              </a:rPr>
              <a:t>σ</a:t>
            </a:r>
            <a:r>
              <a:rPr lang="zh-CN" altLang="en-US" baseline="-25000" dirty="0">
                <a:latin typeface="黑体" pitchFamily="49" charset="-122"/>
                <a:ea typeface="黑体" pitchFamily="49" charset="-122"/>
              </a:rPr>
              <a:t>课号=</a:t>
            </a:r>
            <a:r>
              <a:rPr lang="zh-CN" altLang="en-US" baseline="-25000" dirty="0">
                <a:latin typeface="Times New Roman" pitchFamily="18" charset="0"/>
                <a:ea typeface="黑体" pitchFamily="49" charset="-122"/>
              </a:rPr>
              <a:t>’</a:t>
            </a:r>
            <a:r>
              <a:rPr lang="zh-CN" altLang="en-US" baseline="-25000" dirty="0">
                <a:latin typeface="黑体" pitchFamily="49" charset="-122"/>
                <a:ea typeface="黑体" pitchFamily="49" charset="-122"/>
              </a:rPr>
              <a:t>2</a:t>
            </a:r>
            <a:r>
              <a:rPr lang="zh-CN" altLang="en-US" baseline="-25000" dirty="0">
                <a:latin typeface="Times New Roman" pitchFamily="18" charset="0"/>
                <a:ea typeface="黑体" pitchFamily="49" charset="-122"/>
              </a:rPr>
              <a:t>’</a:t>
            </a:r>
            <a:r>
              <a:rPr lang="zh-CN" altLang="en-US" dirty="0">
                <a:latin typeface="黑体" pitchFamily="49" charset="-122"/>
                <a:ea typeface="黑体" pitchFamily="49" charset="-122"/>
              </a:rPr>
              <a:t>（成绩））</a:t>
            </a:r>
          </a:p>
          <a:p>
            <a:pPr marL="342900" indent="-342900" algn="just">
              <a:spcBef>
                <a:spcPct val="20000"/>
              </a:spcBef>
              <a:buClr>
                <a:schemeClr val="tx2"/>
              </a:buClr>
              <a:buSzPct val="90000"/>
              <a:buFont typeface="Wingdings" pitchFamily="2" charset="2"/>
              <a:buNone/>
            </a:pPr>
            <a:r>
              <a:rPr lang="zh-CN" altLang="en-US" dirty="0">
                <a:latin typeface="黑体" pitchFamily="49" charset="-122"/>
                <a:ea typeface="黑体" pitchFamily="49" charset="-122"/>
              </a:rPr>
              <a:t>   由于查询执行的策略不同,查询时间相差很大。</a:t>
            </a:r>
            <a:endParaRPr lang="zh-CN" altLang="en-US" sz="3200" dirty="0"/>
          </a:p>
        </p:txBody>
      </p:sp>
      <p:sp>
        <p:nvSpPr>
          <p:cNvPr id="5" name="灯片编号占位符 4"/>
          <p:cNvSpPr>
            <a:spLocks noGrp="1"/>
          </p:cNvSpPr>
          <p:nvPr>
            <p:ph type="sldNum" sz="quarter" idx="12"/>
          </p:nvPr>
        </p:nvSpPr>
        <p:spPr/>
        <p:txBody>
          <a:bodyPr/>
          <a:lstStyle/>
          <a:p>
            <a:pPr>
              <a:defRPr/>
            </a:pPr>
            <a:fld id="{6400E503-3F4A-4479-9F26-C169001EBA51}" type="slidenum">
              <a:rPr lang="zh-CN" altLang="en-US" smtClean="0"/>
              <a:pPr>
                <a:defRPr/>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2"/>
          <p:cNvSpPr>
            <a:spLocks noGrp="1"/>
          </p:cNvSpPr>
          <p:nvPr>
            <p:ph type="title"/>
          </p:nvPr>
        </p:nvSpPr>
        <p:spPr>
          <a:xfrm>
            <a:off x="457200" y="714375"/>
            <a:ext cx="8229600" cy="776288"/>
          </a:xfrm>
        </p:spPr>
        <p:txBody>
          <a:bodyPr/>
          <a:lstStyle/>
          <a:p>
            <a:r>
              <a:rPr lang="zh-CN" altLang="en-US" dirty="0" smtClean="0"/>
              <a:t>统计量：</a:t>
            </a:r>
          </a:p>
        </p:txBody>
      </p:sp>
      <p:sp>
        <p:nvSpPr>
          <p:cNvPr id="18434" name="内容占位符 3"/>
          <p:cNvSpPr>
            <a:spLocks noGrp="1"/>
          </p:cNvSpPr>
          <p:nvPr>
            <p:ph idx="1"/>
          </p:nvPr>
        </p:nvSpPr>
        <p:spPr>
          <a:xfrm>
            <a:off x="457200" y="1500188"/>
            <a:ext cx="8229600" cy="5143500"/>
          </a:xfrm>
        </p:spPr>
        <p:txBody>
          <a:bodyPr/>
          <a:lstStyle/>
          <a:p>
            <a:r>
              <a:rPr lang="zh-CN" altLang="en-US" sz="2800" dirty="0" smtClean="0">
                <a:solidFill>
                  <a:srgbClr val="0000FF"/>
                </a:solidFill>
                <a:latin typeface="宋体" pitchFamily="2" charset="-122"/>
              </a:rPr>
              <a:t>学生记录</a:t>
            </a:r>
            <a:r>
              <a:rPr lang="en-US" altLang="zh-CN" sz="2800" dirty="0" smtClean="0">
                <a:latin typeface="宋体" pitchFamily="2" charset="-122"/>
              </a:rPr>
              <a:t>——</a:t>
            </a:r>
            <a:r>
              <a:rPr lang="zh-CN" altLang="en-US" sz="2800" dirty="0" smtClean="0">
                <a:latin typeface="宋体" pitchFamily="2" charset="-122"/>
              </a:rPr>
              <a:t>1000条；</a:t>
            </a:r>
            <a:endParaRPr lang="en-US" altLang="zh-CN" sz="2800" dirty="0" smtClean="0">
              <a:latin typeface="宋体" pitchFamily="2" charset="-122"/>
            </a:endParaRPr>
          </a:p>
          <a:p>
            <a:r>
              <a:rPr lang="zh-CN" altLang="en-US" sz="2800" dirty="0" smtClean="0">
                <a:solidFill>
                  <a:srgbClr val="0000FF"/>
                </a:solidFill>
                <a:latin typeface="宋体" pitchFamily="2" charset="-122"/>
              </a:rPr>
              <a:t>成绩记录</a:t>
            </a:r>
            <a:r>
              <a:rPr lang="en-US" altLang="zh-CN" sz="2800" dirty="0" smtClean="0">
                <a:latin typeface="宋体" pitchFamily="2" charset="-122"/>
              </a:rPr>
              <a:t>——</a:t>
            </a:r>
            <a:r>
              <a:rPr lang="zh-CN" altLang="en-US" sz="2800" dirty="0" smtClean="0">
                <a:latin typeface="宋体" pitchFamily="2" charset="-122"/>
              </a:rPr>
              <a:t>10000条；</a:t>
            </a:r>
            <a:endParaRPr lang="en-US" altLang="zh-CN" sz="2800" dirty="0" smtClean="0">
              <a:latin typeface="宋体" pitchFamily="2" charset="-122"/>
            </a:endParaRPr>
          </a:p>
          <a:p>
            <a:r>
              <a:rPr lang="zh-CN" altLang="en-US" sz="2800" dirty="0" smtClean="0">
                <a:solidFill>
                  <a:srgbClr val="0000FF"/>
                </a:solidFill>
                <a:latin typeface="宋体" pitchFamily="2" charset="-122"/>
              </a:rPr>
              <a:t>选修了2号课程的记录</a:t>
            </a:r>
            <a:r>
              <a:rPr lang="en-US" altLang="zh-CN" sz="2800" dirty="0" smtClean="0">
                <a:latin typeface="宋体" pitchFamily="2" charset="-122"/>
              </a:rPr>
              <a:t>——</a:t>
            </a:r>
            <a:r>
              <a:rPr lang="zh-CN" altLang="en-US" sz="2800" dirty="0" smtClean="0">
                <a:latin typeface="宋体" pitchFamily="2" charset="-122"/>
              </a:rPr>
              <a:t>50条。</a:t>
            </a:r>
            <a:endParaRPr lang="en-US" altLang="zh-CN" sz="2800" dirty="0" smtClean="0">
              <a:latin typeface="宋体" pitchFamily="2" charset="-122"/>
            </a:endParaRPr>
          </a:p>
          <a:p>
            <a:r>
              <a:rPr lang="zh-CN" altLang="en-US" sz="2800" dirty="0" smtClean="0">
                <a:solidFill>
                  <a:srgbClr val="0000FF"/>
                </a:solidFill>
                <a:latin typeface="宋体" pitchFamily="2" charset="-122"/>
              </a:rPr>
              <a:t>一个物理块（页面）</a:t>
            </a:r>
            <a:r>
              <a:rPr lang="zh-CN" altLang="en-US" sz="2800" dirty="0" smtClean="0">
                <a:latin typeface="宋体" pitchFamily="2" charset="-122"/>
              </a:rPr>
              <a:t>能容纳：</a:t>
            </a:r>
            <a:endParaRPr lang="en-US" altLang="zh-CN" sz="2800" dirty="0" smtClean="0">
              <a:latin typeface="宋体" pitchFamily="2" charset="-122"/>
            </a:endParaRPr>
          </a:p>
          <a:p>
            <a:r>
              <a:rPr lang="en-US" altLang="zh-CN" sz="2800" dirty="0" smtClean="0">
                <a:latin typeface="宋体" pitchFamily="2" charset="-122"/>
              </a:rPr>
              <a:t>    </a:t>
            </a:r>
            <a:r>
              <a:rPr lang="zh-CN" altLang="en-US" sz="2800" dirty="0" smtClean="0">
                <a:latin typeface="宋体" pitchFamily="2" charset="-122"/>
              </a:rPr>
              <a:t>10条学生记录      </a:t>
            </a:r>
            <a:r>
              <a:rPr lang="en-US" altLang="zh-CN" sz="2800" dirty="0" smtClean="0">
                <a:solidFill>
                  <a:srgbClr val="0000FF"/>
                </a:solidFill>
                <a:latin typeface="宋体" pitchFamily="2" charset="-122"/>
              </a:rPr>
              <a:t>1000/10=100</a:t>
            </a:r>
            <a:r>
              <a:rPr lang="zh-CN" altLang="en-US" sz="2800" dirty="0" smtClean="0">
                <a:solidFill>
                  <a:srgbClr val="0000FF"/>
                </a:solidFill>
                <a:latin typeface="宋体" pitchFamily="2" charset="-122"/>
              </a:rPr>
              <a:t>块</a:t>
            </a:r>
            <a:endParaRPr lang="en-US" altLang="zh-CN" sz="2800" dirty="0" smtClean="0">
              <a:solidFill>
                <a:srgbClr val="0000FF"/>
              </a:solidFill>
              <a:latin typeface="宋体" pitchFamily="2" charset="-122"/>
            </a:endParaRPr>
          </a:p>
          <a:p>
            <a:r>
              <a:rPr lang="en-US" altLang="zh-CN" sz="2800" dirty="0" smtClean="0">
                <a:latin typeface="宋体" pitchFamily="2" charset="-122"/>
              </a:rPr>
              <a:t>    </a:t>
            </a:r>
            <a:r>
              <a:rPr lang="zh-CN" altLang="en-US" sz="2800" dirty="0" smtClean="0">
                <a:latin typeface="宋体" pitchFamily="2" charset="-122"/>
              </a:rPr>
              <a:t>或100条成绩记录   </a:t>
            </a:r>
            <a:r>
              <a:rPr lang="en-US" altLang="zh-CN" sz="2800" dirty="0" smtClean="0">
                <a:solidFill>
                  <a:srgbClr val="0000FF"/>
                </a:solidFill>
                <a:latin typeface="宋体" pitchFamily="2" charset="-122"/>
              </a:rPr>
              <a:t>10000/100=100</a:t>
            </a:r>
            <a:r>
              <a:rPr lang="zh-CN" altLang="en-US" sz="2800" dirty="0">
                <a:solidFill>
                  <a:srgbClr val="0000FF"/>
                </a:solidFill>
                <a:latin typeface="宋体" pitchFamily="2" charset="-122"/>
              </a:rPr>
              <a:t>块</a:t>
            </a:r>
            <a:r>
              <a:rPr lang="zh-CN" altLang="en-US" sz="2800" dirty="0" smtClean="0">
                <a:latin typeface="宋体" pitchFamily="2" charset="-122"/>
              </a:rPr>
              <a:t>。</a:t>
            </a:r>
            <a:endParaRPr lang="en-US" altLang="zh-CN" sz="2800" dirty="0" smtClean="0">
              <a:latin typeface="宋体" pitchFamily="2" charset="-122"/>
            </a:endParaRPr>
          </a:p>
          <a:p>
            <a:r>
              <a:rPr lang="zh-CN" altLang="en-US" sz="2800" dirty="0" smtClean="0">
                <a:latin typeface="宋体" pitchFamily="2" charset="-122"/>
              </a:rPr>
              <a:t>内存仅提供7个存储页面，其中5页存放学生记录，1页存放成绩记录，1页存放中间结果。</a:t>
            </a:r>
            <a:endParaRPr lang="en-US" altLang="zh-CN" sz="2800" dirty="0" smtClean="0">
              <a:latin typeface="宋体" pitchFamily="2" charset="-122"/>
            </a:endParaRPr>
          </a:p>
          <a:p>
            <a:r>
              <a:rPr lang="zh-CN" altLang="en-US" sz="2800" dirty="0" smtClean="0">
                <a:solidFill>
                  <a:srgbClr val="0000FF"/>
                </a:solidFill>
                <a:latin typeface="宋体" pitchFamily="2" charset="-122"/>
              </a:rPr>
              <a:t>磁盘每秒钟读/写</a:t>
            </a:r>
            <a:r>
              <a:rPr lang="zh-CN" altLang="en-US" sz="2800" dirty="0" smtClean="0">
                <a:latin typeface="宋体" pitchFamily="2" charset="-122"/>
              </a:rPr>
              <a:t>20块数据记录。</a:t>
            </a:r>
            <a:endParaRPr lang="en-US" altLang="zh-CN" sz="2800" dirty="0" smtClean="0">
              <a:latin typeface="宋体" pitchFamily="2" charset="-122"/>
            </a:endParaRPr>
          </a:p>
          <a:p>
            <a:r>
              <a:rPr lang="zh-CN" altLang="en-US" sz="2800" dirty="0" smtClean="0">
                <a:latin typeface="宋体" pitchFamily="2" charset="-122"/>
              </a:rPr>
              <a:t>采用</a:t>
            </a:r>
            <a:r>
              <a:rPr lang="zh-CN" altLang="en-US" sz="2800" dirty="0" smtClean="0">
                <a:solidFill>
                  <a:srgbClr val="0000FF"/>
                </a:solidFill>
                <a:latin typeface="宋体" pitchFamily="2" charset="-122"/>
              </a:rPr>
              <a:t>嵌套循环</a:t>
            </a:r>
            <a:r>
              <a:rPr lang="zh-CN" altLang="en-US" sz="2800" dirty="0" smtClean="0">
                <a:latin typeface="宋体" pitchFamily="2" charset="-122"/>
              </a:rPr>
              <a:t>实现方式。</a:t>
            </a:r>
            <a:endParaRPr lang="zh-CN" altLang="en-US" dirty="0" smtClean="0"/>
          </a:p>
        </p:txBody>
      </p:sp>
      <p:sp>
        <p:nvSpPr>
          <p:cNvPr id="2" name="灯片编号占位符 1"/>
          <p:cNvSpPr>
            <a:spLocks noGrp="1"/>
          </p:cNvSpPr>
          <p:nvPr>
            <p:ph type="sldNum" sz="quarter" idx="12"/>
          </p:nvPr>
        </p:nvSpPr>
        <p:spPr/>
        <p:txBody>
          <a:bodyPr/>
          <a:lstStyle/>
          <a:p>
            <a:pPr>
              <a:defRPr/>
            </a:pPr>
            <a:fld id="{BE1A76D5-1EB5-4B0B-A853-3B5C38814211}" type="slidenum">
              <a:rPr lang="zh-CN" altLang="en-US" smtClean="0"/>
              <a:pPr>
                <a:defRPr/>
              </a:pPr>
              <a:t>8</a:t>
            </a:fld>
            <a:endParaRPr lang="en-US" altLang="zh-CN"/>
          </a:p>
        </p:txBody>
      </p:sp>
      <p:sp>
        <p:nvSpPr>
          <p:cNvPr id="18437" name="AutoShape 5"/>
          <p:cNvSpPr>
            <a:spLocks noChangeArrowheads="1"/>
          </p:cNvSpPr>
          <p:nvPr/>
        </p:nvSpPr>
        <p:spPr bwMode="auto">
          <a:xfrm>
            <a:off x="6516688" y="5445125"/>
            <a:ext cx="2159000" cy="852488"/>
          </a:xfrm>
          <a:prstGeom prst="wedgeRoundRectCallout">
            <a:avLst>
              <a:gd name="adj1" fmla="val -139560"/>
              <a:gd name="adj2" fmla="val 45532"/>
              <a:gd name="adj3" fmla="val 16667"/>
            </a:avLst>
          </a:prstGeom>
          <a:solidFill>
            <a:schemeClr val="bg1"/>
          </a:solidFill>
          <a:ln w="9525">
            <a:solidFill>
              <a:schemeClr val="accent1"/>
            </a:solidFill>
            <a:miter lim="800000"/>
            <a:headEnd/>
            <a:tailEnd/>
          </a:ln>
          <a:effectLst/>
        </p:spPr>
        <p:txBody>
          <a:bodyPr/>
          <a:lstStyle/>
          <a:p>
            <a:pPr algn="ctr"/>
            <a:r>
              <a:rPr lang="zh-CN" altLang="en-US" dirty="0"/>
              <a:t>外表</a:t>
            </a:r>
            <a:r>
              <a:rPr lang="en-US" altLang="zh-CN" dirty="0"/>
              <a:t>:</a:t>
            </a:r>
            <a:r>
              <a:rPr lang="zh-CN" altLang="en-US" dirty="0"/>
              <a:t>学生表</a:t>
            </a:r>
          </a:p>
          <a:p>
            <a:pPr algn="ctr"/>
            <a:r>
              <a:rPr lang="zh-CN" altLang="en-US" dirty="0"/>
              <a:t>内表</a:t>
            </a:r>
            <a:r>
              <a:rPr lang="en-US" altLang="zh-CN" dirty="0"/>
              <a:t>:</a:t>
            </a:r>
            <a:r>
              <a:rPr lang="zh-CN" altLang="en-US" dirty="0"/>
              <a:t>成绩表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3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3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437"/>
                                        </p:tgtEl>
                                        <p:attrNameLst>
                                          <p:attrName>style.visibility</p:attrName>
                                        </p:attrNameLst>
                                      </p:cBhvr>
                                      <p:to>
                                        <p:strVal val="visible"/>
                                      </p:to>
                                    </p:set>
                                    <p:anim calcmode="lin" valueType="num">
                                      <p:cBhvr additive="base">
                                        <p:cTn id="43" dur="500" fill="hold"/>
                                        <p:tgtEl>
                                          <p:spTgt spid="18437"/>
                                        </p:tgtEl>
                                        <p:attrNameLst>
                                          <p:attrName>ppt_x</p:attrName>
                                        </p:attrNameLst>
                                      </p:cBhvr>
                                      <p:tavLst>
                                        <p:tav tm="0">
                                          <p:val>
                                            <p:strVal val="#ppt_x"/>
                                          </p:val>
                                        </p:tav>
                                        <p:tav tm="100000">
                                          <p:val>
                                            <p:strVal val="#ppt_x"/>
                                          </p:val>
                                        </p:tav>
                                      </p:tavLst>
                                    </p:anim>
                                    <p:anim calcmode="lin" valueType="num">
                                      <p:cBhvr additive="base">
                                        <p:cTn id="44"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P spid="184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idx="1"/>
          </p:nvPr>
        </p:nvSpPr>
        <p:spPr>
          <a:xfrm>
            <a:off x="323850" y="1052513"/>
            <a:ext cx="8458200" cy="3957637"/>
          </a:xfrm>
        </p:spPr>
        <p:txBody>
          <a:bodyPr/>
          <a:lstStyle/>
          <a:p>
            <a:pPr eaLnBrk="1" hangingPunct="1">
              <a:buClr>
                <a:schemeClr val="tx2"/>
              </a:buClr>
              <a:buSzPct val="90000"/>
              <a:buFont typeface="Wingdings" pitchFamily="2" charset="2"/>
              <a:buNone/>
            </a:pPr>
            <a:r>
              <a:rPr lang="zh-CN" altLang="en-US" sz="2400" dirty="0" smtClean="0">
                <a:latin typeface="黑体" pitchFamily="49" charset="-122"/>
                <a:ea typeface="黑体" pitchFamily="49" charset="-122"/>
              </a:rPr>
              <a:t>第一种情况： </a:t>
            </a:r>
          </a:p>
          <a:p>
            <a:pPr eaLnBrk="1" hangingPunct="1">
              <a:buClr>
                <a:schemeClr val="tx2"/>
              </a:buClr>
              <a:buSzPct val="90000"/>
              <a:buFont typeface="Wingdings" pitchFamily="2" charset="2"/>
              <a:buNone/>
            </a:pPr>
            <a:r>
              <a:rPr lang="en-US" altLang="zh-CN" sz="2400" dirty="0" smtClean="0">
                <a:latin typeface="黑体" pitchFamily="49" charset="-122"/>
                <a:ea typeface="黑体" pitchFamily="49" charset="-122"/>
              </a:rPr>
              <a:t>Q1＝π</a:t>
            </a:r>
            <a:r>
              <a:rPr lang="zh-CN" altLang="en-US" sz="2400" baseline="-25000" dirty="0" smtClean="0">
                <a:latin typeface="黑体" pitchFamily="49" charset="-122"/>
                <a:ea typeface="黑体" pitchFamily="49" charset="-122"/>
              </a:rPr>
              <a:t>姓名</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σ</a:t>
            </a:r>
            <a:r>
              <a:rPr lang="zh-CN" altLang="en-US" sz="2400" baseline="-25000" dirty="0" smtClean="0">
                <a:latin typeface="黑体" pitchFamily="49" charset="-122"/>
                <a:ea typeface="黑体" pitchFamily="49" charset="-122"/>
              </a:rPr>
              <a:t>学生.学号=成绩.学号∧课号=</a:t>
            </a:r>
            <a:r>
              <a:rPr lang="zh-CN" altLang="en-US" sz="2400" baseline="-25000" dirty="0" smtClean="0">
                <a:latin typeface="Times New Roman" pitchFamily="18" charset="0"/>
                <a:ea typeface="黑体" pitchFamily="49" charset="-122"/>
              </a:rPr>
              <a:t>’</a:t>
            </a:r>
            <a:r>
              <a:rPr lang="zh-CN" altLang="en-US" sz="2400" baseline="-25000" dirty="0" smtClean="0">
                <a:latin typeface="黑体" pitchFamily="49" charset="-122"/>
                <a:ea typeface="黑体" pitchFamily="49" charset="-122"/>
              </a:rPr>
              <a:t>2</a:t>
            </a:r>
            <a:r>
              <a:rPr lang="zh-CN" altLang="en-US" sz="2400" baseline="-25000" dirty="0" smtClean="0">
                <a:latin typeface="Times New Roman" pitchFamily="18" charset="0"/>
                <a:ea typeface="黑体" pitchFamily="49" charset="-122"/>
              </a:rPr>
              <a:t>’</a:t>
            </a:r>
            <a:r>
              <a:rPr lang="zh-CN" altLang="en-US" sz="2400" dirty="0" smtClean="0">
                <a:latin typeface="黑体" pitchFamily="49" charset="-122"/>
                <a:ea typeface="黑体" pitchFamily="49" charset="-122"/>
              </a:rPr>
              <a:t>（学生×成绩））</a:t>
            </a:r>
          </a:p>
          <a:p>
            <a:pPr eaLnBrk="1" hangingPunct="1">
              <a:buClr>
                <a:schemeClr val="tx2"/>
              </a:buClr>
              <a:buSzPct val="90000"/>
              <a:buFont typeface="Wingdings" pitchFamily="2" charset="2"/>
              <a:buNone/>
            </a:pPr>
            <a:r>
              <a:rPr lang="zh-CN" altLang="en-US" sz="2400" dirty="0" smtClean="0">
                <a:latin typeface="宋体" pitchFamily="2" charset="-122"/>
              </a:rPr>
              <a:t>  1．计算：学生×成绩</a:t>
            </a:r>
          </a:p>
          <a:p>
            <a:pPr eaLnBrk="1" hangingPunct="1">
              <a:buClr>
                <a:schemeClr val="tx2"/>
              </a:buClr>
              <a:buSzPct val="90000"/>
              <a:buFont typeface="Wingdings" pitchFamily="2" charset="2"/>
              <a:buNone/>
            </a:pPr>
            <a:r>
              <a:rPr lang="zh-CN" altLang="en-US" sz="2400" dirty="0" smtClean="0">
                <a:latin typeface="宋体" pitchFamily="2" charset="-122"/>
              </a:rPr>
              <a:t>     读取的总块数为：</a:t>
            </a:r>
          </a:p>
          <a:p>
            <a:pPr eaLnBrk="1" hangingPunct="1">
              <a:buClr>
                <a:schemeClr val="tx2"/>
              </a:buClr>
              <a:buSzPct val="90000"/>
              <a:buFont typeface="Wingdings" pitchFamily="2" charset="2"/>
              <a:buNone/>
            </a:pPr>
            <a:r>
              <a:rPr lang="zh-CN" altLang="en-US" sz="2400" dirty="0" smtClean="0">
                <a:latin typeface="宋体" pitchFamily="2" charset="-122"/>
              </a:rPr>
              <a:t>       1000/10+1000/(10×5)×10000/100=2100(块)</a:t>
            </a:r>
          </a:p>
          <a:p>
            <a:pPr eaLnBrk="1" hangingPunct="1">
              <a:buClr>
                <a:schemeClr val="tx2"/>
              </a:buClr>
              <a:buSzPct val="90000"/>
              <a:buFont typeface="Wingdings" pitchFamily="2" charset="2"/>
              <a:buNone/>
            </a:pPr>
            <a:r>
              <a:rPr lang="zh-CN" altLang="en-US" sz="2400" dirty="0" smtClean="0">
                <a:latin typeface="宋体" pitchFamily="2" charset="-122"/>
              </a:rPr>
              <a:t>     所需时</a:t>
            </a:r>
            <a:r>
              <a:rPr lang="en-US" altLang="zh-CN" sz="2400" dirty="0" smtClean="0">
                <a:latin typeface="宋体" pitchFamily="2" charset="-122"/>
              </a:rPr>
              <a:t>T1=2100/20=105(</a:t>
            </a:r>
            <a:r>
              <a:rPr lang="zh-CN" altLang="en-US" sz="2400" dirty="0" smtClean="0">
                <a:latin typeface="宋体" pitchFamily="2" charset="-122"/>
              </a:rPr>
              <a:t>秒)</a:t>
            </a:r>
          </a:p>
          <a:p>
            <a:pPr eaLnBrk="1" hangingPunct="1">
              <a:buClr>
                <a:schemeClr val="tx2"/>
              </a:buClr>
              <a:buSzPct val="90000"/>
            </a:pPr>
            <a:r>
              <a:rPr lang="zh-CN" altLang="en-US" sz="2400" dirty="0" smtClean="0">
                <a:latin typeface="宋体" pitchFamily="2" charset="-122"/>
              </a:rPr>
              <a:t>       </a:t>
            </a:r>
            <a:r>
              <a:rPr lang="zh-CN" altLang="en-US" sz="2400" dirty="0" smtClean="0">
                <a:solidFill>
                  <a:srgbClr val="FF0000"/>
                </a:solidFill>
                <a:latin typeface="宋体" pitchFamily="2" charset="-122"/>
              </a:rPr>
              <a:t>笛卡儿积的元组个数</a:t>
            </a:r>
            <a:r>
              <a:rPr lang="zh-CN" altLang="en-US" sz="2400" dirty="0" smtClean="0">
                <a:latin typeface="宋体" pitchFamily="2" charset="-122"/>
              </a:rPr>
              <a:t>为10</a:t>
            </a:r>
            <a:r>
              <a:rPr lang="zh-CN" altLang="en-US" sz="2400" baseline="30000" dirty="0" smtClean="0">
                <a:latin typeface="宋体" pitchFamily="2" charset="-122"/>
              </a:rPr>
              <a:t>3</a:t>
            </a:r>
            <a:r>
              <a:rPr lang="zh-CN" altLang="en-US" sz="2400" dirty="0" smtClean="0">
                <a:latin typeface="宋体" pitchFamily="2" charset="-122"/>
              </a:rPr>
              <a:t>×10</a:t>
            </a:r>
            <a:r>
              <a:rPr lang="zh-CN" altLang="en-US" sz="2400" baseline="30000" dirty="0" smtClean="0">
                <a:latin typeface="宋体" pitchFamily="2" charset="-122"/>
              </a:rPr>
              <a:t>4</a:t>
            </a:r>
            <a:r>
              <a:rPr lang="zh-CN" altLang="en-US" sz="2400" dirty="0" smtClean="0">
                <a:latin typeface="宋体" pitchFamily="2" charset="-122"/>
              </a:rPr>
              <a:t>＝10</a:t>
            </a:r>
            <a:r>
              <a:rPr lang="zh-CN" altLang="en-US" sz="2400" baseline="30000" dirty="0" smtClean="0">
                <a:latin typeface="宋体" pitchFamily="2" charset="-122"/>
              </a:rPr>
              <a:t>7</a:t>
            </a:r>
            <a:r>
              <a:rPr lang="zh-CN" altLang="en-US" sz="2400" dirty="0" smtClean="0">
                <a:latin typeface="宋体" pitchFamily="2" charset="-122"/>
              </a:rPr>
              <a:t>，设每块能装10个元组，则</a:t>
            </a:r>
            <a:r>
              <a:rPr lang="zh-CN" altLang="en-US" sz="2400" dirty="0" smtClean="0">
                <a:solidFill>
                  <a:srgbClr val="FF0000"/>
                </a:solidFill>
                <a:latin typeface="宋体" pitchFamily="2" charset="-122"/>
              </a:rPr>
              <a:t>写出</a:t>
            </a:r>
            <a:r>
              <a:rPr lang="zh-CN" altLang="en-US" sz="2400" dirty="0" smtClean="0">
                <a:latin typeface="宋体" pitchFamily="2" charset="-122"/>
              </a:rPr>
              <a:t>这些块所需的时间</a:t>
            </a:r>
            <a:r>
              <a:rPr lang="en-US" altLang="zh-CN" sz="2400" dirty="0" smtClean="0">
                <a:latin typeface="宋体" pitchFamily="2" charset="-122"/>
              </a:rPr>
              <a:t>T2=</a:t>
            </a:r>
            <a:r>
              <a:rPr lang="zh-CN" altLang="en-US" sz="2400" dirty="0">
                <a:latin typeface="宋体" pitchFamily="2" charset="-122"/>
              </a:rPr>
              <a:t> </a:t>
            </a:r>
            <a:r>
              <a:rPr lang="zh-CN" altLang="en-US" sz="2400" dirty="0" smtClean="0">
                <a:latin typeface="宋体" pitchFamily="2" charset="-122"/>
              </a:rPr>
              <a:t>10</a:t>
            </a:r>
            <a:r>
              <a:rPr lang="zh-CN" altLang="en-US" sz="2400" baseline="30000" dirty="0" smtClean="0">
                <a:latin typeface="宋体" pitchFamily="2" charset="-122"/>
              </a:rPr>
              <a:t>7</a:t>
            </a:r>
            <a:r>
              <a:rPr lang="en-US" altLang="zh-CN" sz="2400" dirty="0" smtClean="0">
                <a:latin typeface="宋体" pitchFamily="2" charset="-122"/>
              </a:rPr>
              <a:t>/10/20=5×10</a:t>
            </a:r>
            <a:r>
              <a:rPr lang="en-US" altLang="zh-CN" sz="2400" baseline="30000" dirty="0" smtClean="0">
                <a:latin typeface="宋体" pitchFamily="2" charset="-122"/>
              </a:rPr>
              <a:t>4</a:t>
            </a:r>
            <a:r>
              <a:rPr lang="en-US" altLang="zh-CN" sz="2400" dirty="0" smtClean="0">
                <a:latin typeface="宋体" pitchFamily="2" charset="-122"/>
              </a:rPr>
              <a:t>(</a:t>
            </a:r>
            <a:r>
              <a:rPr lang="zh-CN" altLang="en-US" sz="2400" dirty="0" smtClean="0">
                <a:latin typeface="宋体" pitchFamily="2" charset="-122"/>
              </a:rPr>
              <a:t>秒) </a:t>
            </a:r>
          </a:p>
        </p:txBody>
      </p:sp>
      <p:sp>
        <p:nvSpPr>
          <p:cNvPr id="3" name="灯片编号占位符 2"/>
          <p:cNvSpPr>
            <a:spLocks noGrp="1"/>
          </p:cNvSpPr>
          <p:nvPr>
            <p:ph type="sldNum" sz="quarter" idx="12"/>
          </p:nvPr>
        </p:nvSpPr>
        <p:spPr/>
        <p:txBody>
          <a:bodyPr/>
          <a:lstStyle/>
          <a:p>
            <a:pPr>
              <a:defRPr/>
            </a:pPr>
            <a:fld id="{32C3693E-B000-451A-A4D9-FD4313441039}" type="slidenum">
              <a:rPr lang="zh-CN" altLang="en-US" smtClean="0"/>
              <a:pPr>
                <a:defRPr/>
              </a:pPr>
              <a:t>9</a:t>
            </a:fld>
            <a:endParaRPr lang="en-US" altLang="zh-CN"/>
          </a:p>
        </p:txBody>
      </p:sp>
      <p:grpSp>
        <p:nvGrpSpPr>
          <p:cNvPr id="19464" name="Group 8"/>
          <p:cNvGrpSpPr>
            <a:grpSpLocks/>
          </p:cNvGrpSpPr>
          <p:nvPr/>
        </p:nvGrpSpPr>
        <p:grpSpPr bwMode="auto">
          <a:xfrm>
            <a:off x="1403350" y="549275"/>
            <a:ext cx="2520950" cy="2735263"/>
            <a:chOff x="884" y="346"/>
            <a:chExt cx="1588" cy="1723"/>
          </a:xfrm>
        </p:grpSpPr>
        <p:sp>
          <p:nvSpPr>
            <p:cNvPr id="19460" name="AutoShape 4"/>
            <p:cNvSpPr>
              <a:spLocks noChangeArrowheads="1"/>
            </p:cNvSpPr>
            <p:nvPr/>
          </p:nvSpPr>
          <p:spPr bwMode="auto">
            <a:xfrm>
              <a:off x="1247" y="346"/>
              <a:ext cx="1225" cy="384"/>
            </a:xfrm>
            <a:prstGeom prst="wedgeRoundRectCallout">
              <a:avLst>
                <a:gd name="adj1" fmla="val -42736"/>
                <a:gd name="adj2" fmla="val 328648"/>
                <a:gd name="adj3" fmla="val 16667"/>
              </a:avLst>
            </a:prstGeom>
            <a:solidFill>
              <a:schemeClr val="bg1">
                <a:alpha val="0"/>
              </a:schemeClr>
            </a:solidFill>
            <a:ln w="9525">
              <a:solidFill>
                <a:srgbClr val="0000FF"/>
              </a:solidFill>
              <a:miter lim="800000"/>
              <a:headEnd/>
              <a:tailEnd/>
            </a:ln>
            <a:effectLst/>
          </p:spPr>
          <p:txBody>
            <a:bodyPr/>
            <a:lstStyle/>
            <a:p>
              <a:pPr algn="ctr"/>
              <a:r>
                <a:rPr lang="zh-CN" altLang="en-US"/>
                <a:t>学生表块数</a:t>
              </a:r>
            </a:p>
          </p:txBody>
        </p:sp>
        <p:sp>
          <p:nvSpPr>
            <p:cNvPr id="19463" name="AutoShape 7"/>
            <p:cNvSpPr>
              <a:spLocks noChangeArrowheads="1"/>
            </p:cNvSpPr>
            <p:nvPr/>
          </p:nvSpPr>
          <p:spPr bwMode="auto">
            <a:xfrm>
              <a:off x="884" y="1752"/>
              <a:ext cx="726" cy="317"/>
            </a:xfrm>
            <a:prstGeom prst="roundRect">
              <a:avLst>
                <a:gd name="adj" fmla="val 16667"/>
              </a:avLst>
            </a:prstGeom>
            <a:solidFill>
              <a:schemeClr val="bg1">
                <a:alpha val="0"/>
              </a:schemeClr>
            </a:solidFill>
            <a:ln w="9525">
              <a:solidFill>
                <a:srgbClr val="0000FF"/>
              </a:solidFill>
              <a:round/>
              <a:headEnd/>
              <a:tailEnd/>
            </a:ln>
            <a:effectLst/>
          </p:spPr>
          <p:txBody>
            <a:bodyPr wrap="none" anchor="ctr"/>
            <a:lstStyle/>
            <a:p>
              <a:endParaRPr lang="zh-CN" altLang="en-US"/>
            </a:p>
          </p:txBody>
        </p:sp>
      </p:grpSp>
      <p:grpSp>
        <p:nvGrpSpPr>
          <p:cNvPr id="19467" name="Group 11"/>
          <p:cNvGrpSpPr>
            <a:grpSpLocks/>
          </p:cNvGrpSpPr>
          <p:nvPr/>
        </p:nvGrpSpPr>
        <p:grpSpPr bwMode="auto">
          <a:xfrm>
            <a:off x="2700338" y="476250"/>
            <a:ext cx="3311525" cy="2808288"/>
            <a:chOff x="1701" y="300"/>
            <a:chExt cx="2086" cy="1769"/>
          </a:xfrm>
        </p:grpSpPr>
        <p:sp>
          <p:nvSpPr>
            <p:cNvPr id="19461" name="AutoShape 5"/>
            <p:cNvSpPr>
              <a:spLocks noChangeArrowheads="1"/>
            </p:cNvSpPr>
            <p:nvPr/>
          </p:nvSpPr>
          <p:spPr bwMode="auto">
            <a:xfrm>
              <a:off x="2562" y="300"/>
              <a:ext cx="1225" cy="635"/>
            </a:xfrm>
            <a:prstGeom prst="wedgeRoundRectCallout">
              <a:avLst>
                <a:gd name="adj1" fmla="val -66083"/>
                <a:gd name="adj2" fmla="val 190630"/>
                <a:gd name="adj3" fmla="val 16667"/>
              </a:avLst>
            </a:prstGeom>
            <a:solidFill>
              <a:schemeClr val="bg1">
                <a:alpha val="0"/>
              </a:schemeClr>
            </a:solidFill>
            <a:ln w="9525">
              <a:solidFill>
                <a:srgbClr val="0000FF"/>
              </a:solidFill>
              <a:miter lim="800000"/>
              <a:headEnd/>
              <a:tailEnd/>
            </a:ln>
            <a:effectLst/>
          </p:spPr>
          <p:txBody>
            <a:bodyPr/>
            <a:lstStyle/>
            <a:p>
              <a:pPr algn="ctr"/>
              <a:r>
                <a:rPr lang="zh-CN" altLang="en-US"/>
                <a:t>学生表</a:t>
              </a:r>
            </a:p>
            <a:p>
              <a:pPr algn="ctr"/>
              <a:r>
                <a:rPr lang="zh-CN" altLang="en-US"/>
                <a:t>批量读次数</a:t>
              </a:r>
            </a:p>
          </p:txBody>
        </p:sp>
        <p:sp>
          <p:nvSpPr>
            <p:cNvPr id="19465" name="AutoShape 9"/>
            <p:cNvSpPr>
              <a:spLocks noChangeArrowheads="1"/>
            </p:cNvSpPr>
            <p:nvPr/>
          </p:nvSpPr>
          <p:spPr bwMode="auto">
            <a:xfrm>
              <a:off x="1701" y="1752"/>
              <a:ext cx="1134" cy="317"/>
            </a:xfrm>
            <a:prstGeom prst="roundRect">
              <a:avLst>
                <a:gd name="adj" fmla="val 16667"/>
              </a:avLst>
            </a:prstGeom>
            <a:solidFill>
              <a:schemeClr val="bg1">
                <a:alpha val="0"/>
              </a:schemeClr>
            </a:solidFill>
            <a:ln w="9525">
              <a:solidFill>
                <a:srgbClr val="0000FF"/>
              </a:solidFill>
              <a:round/>
              <a:headEnd/>
              <a:tailEnd/>
            </a:ln>
            <a:effectLst/>
          </p:spPr>
          <p:txBody>
            <a:bodyPr wrap="none" anchor="ctr"/>
            <a:lstStyle/>
            <a:p>
              <a:endParaRPr lang="zh-CN" altLang="en-US"/>
            </a:p>
          </p:txBody>
        </p:sp>
      </p:grpSp>
      <p:grpSp>
        <p:nvGrpSpPr>
          <p:cNvPr id="19468" name="Group 12"/>
          <p:cNvGrpSpPr>
            <a:grpSpLocks/>
          </p:cNvGrpSpPr>
          <p:nvPr/>
        </p:nvGrpSpPr>
        <p:grpSpPr bwMode="auto">
          <a:xfrm>
            <a:off x="4787900" y="549275"/>
            <a:ext cx="3889375" cy="2735263"/>
            <a:chOff x="3016" y="346"/>
            <a:chExt cx="2450" cy="1723"/>
          </a:xfrm>
        </p:grpSpPr>
        <p:sp>
          <p:nvSpPr>
            <p:cNvPr id="19462" name="AutoShape 6"/>
            <p:cNvSpPr>
              <a:spLocks noChangeArrowheads="1"/>
            </p:cNvSpPr>
            <p:nvPr/>
          </p:nvSpPr>
          <p:spPr bwMode="auto">
            <a:xfrm>
              <a:off x="4241" y="346"/>
              <a:ext cx="1225" cy="384"/>
            </a:xfrm>
            <a:prstGeom prst="wedgeRoundRectCallout">
              <a:avLst>
                <a:gd name="adj1" fmla="val -95468"/>
                <a:gd name="adj2" fmla="val 338023"/>
                <a:gd name="adj3" fmla="val 16667"/>
              </a:avLst>
            </a:prstGeom>
            <a:solidFill>
              <a:schemeClr val="bg1">
                <a:alpha val="0"/>
              </a:schemeClr>
            </a:solidFill>
            <a:ln w="9525">
              <a:solidFill>
                <a:srgbClr val="0000FF"/>
              </a:solidFill>
              <a:miter lim="800000"/>
              <a:headEnd/>
              <a:tailEnd/>
            </a:ln>
            <a:effectLst/>
          </p:spPr>
          <p:txBody>
            <a:bodyPr/>
            <a:lstStyle/>
            <a:p>
              <a:pPr algn="ctr"/>
              <a:r>
                <a:rPr lang="zh-CN" altLang="en-US"/>
                <a:t>成绩表块数</a:t>
              </a:r>
            </a:p>
          </p:txBody>
        </p:sp>
        <p:sp>
          <p:nvSpPr>
            <p:cNvPr id="19466" name="AutoShape 10"/>
            <p:cNvSpPr>
              <a:spLocks noChangeArrowheads="1"/>
            </p:cNvSpPr>
            <p:nvPr/>
          </p:nvSpPr>
          <p:spPr bwMode="auto">
            <a:xfrm>
              <a:off x="3016" y="1752"/>
              <a:ext cx="907" cy="317"/>
            </a:xfrm>
            <a:prstGeom prst="roundRect">
              <a:avLst>
                <a:gd name="adj" fmla="val 16667"/>
              </a:avLst>
            </a:prstGeom>
            <a:solidFill>
              <a:schemeClr val="bg1">
                <a:alpha val="0"/>
              </a:schemeClr>
            </a:solidFill>
            <a:ln w="9525">
              <a:solidFill>
                <a:srgbClr val="0000FF"/>
              </a:solidFill>
              <a:round/>
              <a:headEnd/>
              <a:tailEnd/>
            </a:ln>
            <a:effectLst/>
          </p:spPr>
          <p:txBody>
            <a:bodyPr wrap="none" anchor="ctr"/>
            <a:lstStyle/>
            <a:p>
              <a:endParaRPr lang="zh-CN" altLang="en-US"/>
            </a:p>
          </p:txBody>
        </p:sp>
      </p:grpSp>
      <p:sp>
        <p:nvSpPr>
          <p:cNvPr id="19469" name="AutoShape 13"/>
          <p:cNvSpPr>
            <a:spLocks noChangeArrowheads="1"/>
          </p:cNvSpPr>
          <p:nvPr/>
        </p:nvSpPr>
        <p:spPr bwMode="auto">
          <a:xfrm>
            <a:off x="1258888" y="4724400"/>
            <a:ext cx="4393232" cy="1295400"/>
          </a:xfrm>
          <a:prstGeom prst="irregularSeal1">
            <a:avLst/>
          </a:prstGeom>
          <a:solidFill>
            <a:schemeClr val="bg1"/>
          </a:solidFill>
          <a:ln w="9525">
            <a:solidFill>
              <a:srgbClr val="0000FF"/>
            </a:solidFill>
            <a:miter lim="800000"/>
            <a:headEnd/>
            <a:tailEnd/>
          </a:ln>
          <a:effectLst/>
        </p:spPr>
        <p:txBody>
          <a:bodyPr wrap="none" anchor="ctr"/>
          <a:lstStyle/>
          <a:p>
            <a:pPr algn="ctr"/>
            <a:r>
              <a:rPr lang="zh-CN" altLang="en-US" dirty="0">
                <a:solidFill>
                  <a:srgbClr val="FF0000"/>
                </a:solidFill>
              </a:rPr>
              <a:t>注意</a:t>
            </a:r>
            <a:r>
              <a:rPr lang="en-US" altLang="zh-CN" dirty="0" smtClean="0">
                <a:solidFill>
                  <a:srgbClr val="FF0000"/>
                </a:solidFill>
              </a:rPr>
              <a:t>:</a:t>
            </a:r>
            <a:r>
              <a:rPr lang="zh-CN" altLang="en-US" dirty="0" smtClean="0">
                <a:solidFill>
                  <a:srgbClr val="FF0000"/>
                </a:solidFill>
              </a:rPr>
              <a:t>笛卡尔积写出</a:t>
            </a:r>
            <a:r>
              <a:rPr lang="en-US" altLang="zh-CN"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4"/>
                                        </p:tgtEl>
                                        <p:attrNameLst>
                                          <p:attrName>style.visibility</p:attrName>
                                        </p:attrNameLst>
                                      </p:cBhvr>
                                      <p:to>
                                        <p:strVal val="visible"/>
                                      </p:to>
                                    </p:set>
                                    <p:anim calcmode="lin" valueType="num">
                                      <p:cBhvr additive="base">
                                        <p:cTn id="7" dur="500" fill="hold"/>
                                        <p:tgtEl>
                                          <p:spTgt spid="19464"/>
                                        </p:tgtEl>
                                        <p:attrNameLst>
                                          <p:attrName>ppt_x</p:attrName>
                                        </p:attrNameLst>
                                      </p:cBhvr>
                                      <p:tavLst>
                                        <p:tav tm="0">
                                          <p:val>
                                            <p:strVal val="#ppt_x"/>
                                          </p:val>
                                        </p:tav>
                                        <p:tav tm="100000">
                                          <p:val>
                                            <p:strVal val="#ppt_x"/>
                                          </p:val>
                                        </p:tav>
                                      </p:tavLst>
                                    </p:anim>
                                    <p:anim calcmode="lin" valueType="num">
                                      <p:cBhvr additive="base">
                                        <p:cTn id="8" dur="500" fill="hold"/>
                                        <p:tgtEl>
                                          <p:spTgt spid="194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67"/>
                                        </p:tgtEl>
                                        <p:attrNameLst>
                                          <p:attrName>style.visibility</p:attrName>
                                        </p:attrNameLst>
                                      </p:cBhvr>
                                      <p:to>
                                        <p:strVal val="visible"/>
                                      </p:to>
                                    </p:set>
                                    <p:anim calcmode="lin" valueType="num">
                                      <p:cBhvr additive="base">
                                        <p:cTn id="13" dur="500" fill="hold"/>
                                        <p:tgtEl>
                                          <p:spTgt spid="19467"/>
                                        </p:tgtEl>
                                        <p:attrNameLst>
                                          <p:attrName>ppt_x</p:attrName>
                                        </p:attrNameLst>
                                      </p:cBhvr>
                                      <p:tavLst>
                                        <p:tav tm="0">
                                          <p:val>
                                            <p:strVal val="#ppt_x"/>
                                          </p:val>
                                        </p:tav>
                                        <p:tav tm="100000">
                                          <p:val>
                                            <p:strVal val="#ppt_x"/>
                                          </p:val>
                                        </p:tav>
                                      </p:tavLst>
                                    </p:anim>
                                    <p:anim calcmode="lin" valueType="num">
                                      <p:cBhvr additive="base">
                                        <p:cTn id="14" dur="500" fill="hold"/>
                                        <p:tgtEl>
                                          <p:spTgt spid="194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68"/>
                                        </p:tgtEl>
                                        <p:attrNameLst>
                                          <p:attrName>style.visibility</p:attrName>
                                        </p:attrNameLst>
                                      </p:cBhvr>
                                      <p:to>
                                        <p:strVal val="visible"/>
                                      </p:to>
                                    </p:set>
                                    <p:anim calcmode="lin" valueType="num">
                                      <p:cBhvr additive="base">
                                        <p:cTn id="19" dur="500" fill="hold"/>
                                        <p:tgtEl>
                                          <p:spTgt spid="19468"/>
                                        </p:tgtEl>
                                        <p:attrNameLst>
                                          <p:attrName>ppt_x</p:attrName>
                                        </p:attrNameLst>
                                      </p:cBhvr>
                                      <p:tavLst>
                                        <p:tav tm="0">
                                          <p:val>
                                            <p:strVal val="#ppt_x"/>
                                          </p:val>
                                        </p:tav>
                                        <p:tav tm="100000">
                                          <p:val>
                                            <p:strVal val="#ppt_x"/>
                                          </p:val>
                                        </p:tav>
                                      </p:tavLst>
                                    </p:anim>
                                    <p:anim calcmode="lin" valueType="num">
                                      <p:cBhvr additive="base">
                                        <p:cTn id="20" dur="500" fill="hold"/>
                                        <p:tgtEl>
                                          <p:spTgt spid="1946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69"/>
                                        </p:tgtEl>
                                        <p:attrNameLst>
                                          <p:attrName>style.visibility</p:attrName>
                                        </p:attrNameLst>
                                      </p:cBhvr>
                                      <p:to>
                                        <p:strVal val="visible"/>
                                      </p:to>
                                    </p:set>
                                    <p:anim calcmode="lin" valueType="num">
                                      <p:cBhvr additive="base">
                                        <p:cTn id="25" dur="500" fill="hold"/>
                                        <p:tgtEl>
                                          <p:spTgt spid="19469"/>
                                        </p:tgtEl>
                                        <p:attrNameLst>
                                          <p:attrName>ppt_x</p:attrName>
                                        </p:attrNameLst>
                                      </p:cBhvr>
                                      <p:tavLst>
                                        <p:tav tm="0">
                                          <p:val>
                                            <p:strVal val="#ppt_x"/>
                                          </p:val>
                                        </p:tav>
                                        <p:tav tm="100000">
                                          <p:val>
                                            <p:strVal val="#ppt_x"/>
                                          </p:val>
                                        </p:tav>
                                      </p:tavLst>
                                    </p:anim>
                                    <p:anim calcmode="lin" valueType="num">
                                      <p:cBhvr additive="base">
                                        <p:cTn id="26" dur="500" fill="hold"/>
                                        <p:tgtEl>
                                          <p:spTgt spid="194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1197</TotalTime>
  <Words>3296</Words>
  <Application>Microsoft Office PowerPoint</Application>
  <PresentationFormat>全屏显示(4:3)</PresentationFormat>
  <Paragraphs>363</Paragraphs>
  <Slides>40</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40</vt:i4>
      </vt:variant>
    </vt:vector>
  </HeadingPairs>
  <TitlesOfParts>
    <vt:vector size="54" baseType="lpstr">
      <vt:lpstr>Arial Unicode MS</vt:lpstr>
      <vt:lpstr>黑体</vt:lpstr>
      <vt:lpstr>隶书</vt:lpstr>
      <vt:lpstr>宋体</vt:lpstr>
      <vt:lpstr>微软雅黑</vt:lpstr>
      <vt:lpstr>Arial</vt:lpstr>
      <vt:lpstr>Calibri</vt:lpstr>
      <vt:lpstr>Constantia</vt:lpstr>
      <vt:lpstr>Gill Sans MT</vt:lpstr>
      <vt:lpstr>Times New Roman</vt:lpstr>
      <vt:lpstr>Verdana</vt:lpstr>
      <vt:lpstr>Wingdings</vt:lpstr>
      <vt:lpstr>Wingdings 2</vt:lpstr>
      <vt:lpstr>流畅</vt:lpstr>
      <vt:lpstr>第9章 关系查询处理和查询优化</vt:lpstr>
      <vt:lpstr>基本概念1</vt:lpstr>
      <vt:lpstr>PowerPoint 演示文稿</vt:lpstr>
      <vt:lpstr>PowerPoint 演示文稿</vt:lpstr>
      <vt:lpstr>PowerPoint 演示文稿</vt:lpstr>
      <vt:lpstr>PowerPoint 演示文稿</vt:lpstr>
      <vt:lpstr>PowerPoint 演示文稿</vt:lpstr>
      <vt:lpstr>统计量：</vt:lpstr>
      <vt:lpstr>PowerPoint 演示文稿</vt:lpstr>
      <vt:lpstr>PowerPoint 演示文稿</vt:lpstr>
      <vt:lpstr>PowerPoint 演示文稿</vt:lpstr>
      <vt:lpstr>PowerPoint 演示文稿</vt:lpstr>
      <vt:lpstr>基本概念2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关系表达式代数优化算法</vt:lpstr>
      <vt:lpstr>查询树</vt:lpstr>
      <vt:lpstr>关系代数语法树</vt:lpstr>
      <vt:lpstr>代数优化后的查询树1</vt:lpstr>
      <vt:lpstr>代数优化后的查询树2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DBMS查询优化器</vt:lpstr>
      <vt:lpstr>PowerPoint 演示文稿</vt:lpstr>
      <vt:lpstr>PowerPoint 演示文稿</vt:lpstr>
      <vt:lpstr>慕课讨论题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panpp</cp:lastModifiedBy>
  <cp:revision>240</cp:revision>
  <dcterms:created xsi:type="dcterms:W3CDTF">1601-01-01T00:00:00Z</dcterms:created>
  <dcterms:modified xsi:type="dcterms:W3CDTF">2021-06-09T01:34:54Z</dcterms:modified>
</cp:coreProperties>
</file>